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58" r:id="rId10"/>
    <p:sldId id="259" r:id="rId11"/>
    <p:sldId id="268" r:id="rId12"/>
    <p:sldId id="269" r:id="rId13"/>
    <p:sldId id="270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71" r:id="rId22"/>
    <p:sldId id="272" r:id="rId23"/>
    <p:sldId id="273" r:id="rId24"/>
    <p:sldId id="274" r:id="rId25"/>
    <p:sldId id="275" r:id="rId26"/>
    <p:sldId id="276" r:id="rId27"/>
    <p:sldId id="260" r:id="rId28"/>
    <p:sldId id="261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22-Jun-25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Iteration Method (Fixed-Point Iteration)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Real-Life Example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Iteration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x₀ = 0.5</a:t>
            </a:r>
          </a:p>
          <a:p>
            <a:r>
              <a:t>x₁ = 1 - (0.5)³ = 0.875</a:t>
            </a:r>
          </a:p>
          <a:p>
            <a:r>
              <a:t>x₂ = 1 - (0.875)³ ≈ 0.3301</a:t>
            </a:r>
          </a:p>
          <a:p>
            <a:r>
              <a:t>x₃ = 1 - (0.3301)³ ≈ 0.9641</a:t>
            </a:r>
          </a:p>
          <a:p>
            <a:r>
              <a:t>Continue until |xₙ₊₁ - xₙ| &lt; 0.0001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Real-World Applications of Fixed-Point Iteration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Use Cases in Engineering and Applied Sciences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Fixed-Point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Fixed-Point Iteration is a numerical method for solving equations of the form X = f(X).</a:t>
            </a:r>
          </a:p>
          <a:p>
            <a:r>
              <a:t>It is used in various fields where equations </a:t>
            </a:r>
            <a:r>
              <a:rPr>
                <a:solidFill>
                  <a:srgbClr val="FF0000"/>
                </a:solidFill>
              </a:rPr>
              <a:t>cannot be solved analytically and iterative solutions are required.</a:t>
            </a:r>
          </a:p>
          <a:p>
            <a:r>
              <a:t>The method starts with an </a:t>
            </a:r>
            <a:r>
              <a:rPr>
                <a:solidFill>
                  <a:srgbClr val="FF0000"/>
                </a:solidFill>
              </a:rPr>
              <a:t>initial guess and generates a sequence converging to the solution.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Heat Transfer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to solve steady-state heat conduction problems.</a:t>
            </a:r>
          </a:p>
          <a:p>
            <a:r>
              <a:t>• Example: Solving nonlinear temperature equations in furnace walls.</a:t>
            </a:r>
          </a:p>
          <a:p>
            <a:r>
              <a:t>• Equation: T = αT² + β, solved iteratively as Tₙ₊₁ = f(Tₙ).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Solving Nonlinear Temperature Equations in Furnace Walls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Iterative Approach Using Fixed-Point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Nonlinear Equation </a:t>
            </a:r>
            <a:r>
              <a:rPr/>
              <a:t>in </a:t>
            </a:r>
            <a:r>
              <a:rPr smtClean="0"/>
              <a:t>Furnace</a:t>
            </a:r>
            <a:r>
              <a:rPr lang="en-US" smtClean="0"/>
              <a:t> (</a:t>
            </a:r>
            <a:r>
              <a:rPr lang="bn-IN" dirty="0" smtClean="0"/>
              <a:t>চুল্লি</a:t>
            </a:r>
            <a:r>
              <a:rPr lang="en-US" dirty="0" smtClean="0"/>
              <a:t>) </a:t>
            </a:r>
            <a:r>
              <a:rPr smtClean="0"/>
              <a:t>Walls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consider a nonlinear equation often arising in heat transfer problems:</a:t>
            </a:r>
          </a:p>
          <a:p>
            <a:r>
              <a:t>T = αT² + β</a:t>
            </a:r>
          </a:p>
          <a:p>
            <a:endParaRPr/>
          </a:p>
          <a:p>
            <a:r>
              <a:t>This equation models temperature distribution with nonlinear effects such as radiation or variable conductivity.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Rearranged Form for 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Rearranged as:</a:t>
            </a:r>
          </a:p>
          <a:p>
            <a:r>
              <a:t>Tₙ₊₁ = αTₙ² + β</a:t>
            </a:r>
          </a:p>
          <a:p>
            <a:endParaRPr/>
          </a:p>
          <a:p>
            <a:r>
              <a:t>This allows us to use fixed-point iteration to approximate the solution.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Iterative Method (Fixed-Point)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Choose initial guess T₀</a:t>
            </a:r>
          </a:p>
          <a:p>
            <a:r>
              <a:t>2. Compute T₁ = αT₀² + β</a:t>
            </a:r>
          </a:p>
          <a:p>
            <a:r>
              <a:t>3. Repeat: Tₙ₊₁ = αTₙ² + β</a:t>
            </a:r>
          </a:p>
          <a:p>
            <a:r>
              <a:t>4. Stop when |Tₙ₊₁ - Tₙ| &lt; ε (convergence criteria)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Convergence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convergence:</a:t>
            </a:r>
          </a:p>
          <a:p>
            <a:r>
              <a:t>|f'(T)| = |2αT| &lt; 1</a:t>
            </a:r>
          </a:p>
          <a:p>
            <a:endParaRPr/>
          </a:p>
          <a:p>
            <a:r>
              <a:t>So, convergence depends on:</a:t>
            </a:r>
          </a:p>
          <a:p>
            <a:r>
              <a:t>- Value of α</a:t>
            </a:r>
          </a:p>
          <a:p>
            <a:r>
              <a:t>- Initial guess T₀</a:t>
            </a:r>
          </a:p>
          <a:p>
            <a:r>
              <a:t>- Tolerance ε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Given: α = 0.01, β = 200, T₀ = 300</a:t>
            </a:r>
          </a:p>
          <a:p>
            <a:r>
              <a:t>→ T₁ = α(300)² + 200 = 1100</a:t>
            </a:r>
          </a:p>
          <a:p>
            <a:r>
              <a:t>→ T₂ = α(1100)² + 200 = 12300</a:t>
            </a:r>
          </a:p>
          <a:p>
            <a:r>
              <a:t>→ Divergence occurs! Better α or method needed.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Iteration Method?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numerical method to solve equations of the form f(x) = 0</a:t>
            </a:r>
          </a:p>
          <a:p>
            <a:r>
              <a:t>• Rewritten as x = g(x), then:</a:t>
            </a:r>
          </a:p>
          <a:p>
            <a:r>
              <a:t>     xₙ₊₁ = g(xₙ)</a:t>
            </a:r>
          </a:p>
          <a:p>
            <a:r>
              <a:t>• Continue until |xₙ₊₁ - xₙ| &lt; ε (tolerance)</a:t>
            </a:r>
          </a:p>
          <a:p>
            <a:r>
              <a:t>• Used when analytical methods are difficult or impossible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in Furnace Wall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in modeling heat transfer with nonlinear effects</a:t>
            </a:r>
          </a:p>
          <a:p>
            <a:r>
              <a:t>• Important for design of furnace insulation</a:t>
            </a:r>
          </a:p>
          <a:p>
            <a:r>
              <a:t>• Appears in radiative heat transfer and temperature-dependent conductivity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Electrical Power 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Common in load flow studies in power grids.</a:t>
            </a:r>
          </a:p>
          <a:p>
            <a:r>
              <a:t>• Solves nonlinear algebraic equations using iterative methods.</a:t>
            </a:r>
          </a:p>
          <a:p>
            <a:r>
              <a:t>• Example: Solving V = f(V) in voltage distribution systems.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Structural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in analyzing nonlinear stress-strain behavior.</a:t>
            </a:r>
          </a:p>
          <a:p>
            <a:r>
              <a:t>• Materials like concrete and plastic exhibit nonlinearity.</a:t>
            </a:r>
          </a:p>
          <a:p>
            <a:r>
              <a:t>• Iteration helps compute deflections and stress under loads.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Computational Fluid Dynamics (CFD)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Iteratively solve velocity, pressure, and flow equations.</a:t>
            </a:r>
          </a:p>
          <a:p>
            <a:r>
              <a:t>• Widely used in aerodynamics, weather models, and pipe flow systems.</a:t>
            </a:r>
          </a:p>
          <a:p>
            <a:r>
              <a:t>• Update rule: Uⁿ⁺¹ = f(Uⁿ)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Economics and Equilibrium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in supply-demand equilibrium models.</a:t>
            </a:r>
          </a:p>
          <a:p>
            <a:r>
              <a:t>• Solves utility or production functions iteratively.</a:t>
            </a:r>
          </a:p>
          <a:p>
            <a:r>
              <a:t>• Example: x = f(x), where f represents market adjustment function.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Robotics and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Applied in inverse kinematics and PID controller tuning.</a:t>
            </a:r>
          </a:p>
          <a:p>
            <a:r>
              <a:t>• Iterative refinement of robot joint angles or system gains.</a:t>
            </a:r>
          </a:p>
          <a:p>
            <a:r>
              <a:t>• Embedded systems use fixed-point due to computational efficiency.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Fixed-point iteration is a powerful tool in real-world problems</a:t>
            </a:r>
          </a:p>
          <a:p>
            <a:r>
              <a:t>across engineering, physics, economics, and computer science.</a:t>
            </a:r>
          </a:p>
          <a:p>
            <a:r>
              <a:t>Understanding convergence and choosing proper initial values</a:t>
            </a:r>
          </a:p>
          <a:p>
            <a:r>
              <a:t>are key to effective application.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Convergence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</a:t>
            </a:r>
            <a:r>
              <a:rPr b="1">
                <a:solidFill>
                  <a:srgbClr val="FF0000"/>
                </a:solidFill>
              </a:rPr>
              <a:t>The iteration will converge to a solution if:</a:t>
            </a:r>
          </a:p>
          <a:p>
            <a:r>
              <a:rPr b="1">
                <a:solidFill>
                  <a:srgbClr val="FF0000"/>
                </a:solidFill>
              </a:rPr>
              <a:t>     |g'(x)| &lt; 1 near the root</a:t>
            </a:r>
          </a:p>
          <a:p>
            <a:r>
              <a:t>• Otherwise, the method may diverge</a:t>
            </a:r>
          </a:p>
          <a:p>
            <a:r>
              <a:rPr>
                <a:solidFill>
                  <a:srgbClr val="FF0000"/>
                </a:solidFill>
              </a:rPr>
              <a:t>• Always check derivative before using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Iteration Method is useful for solving </a:t>
            </a:r>
            <a:r>
              <a:rPr>
                <a:solidFill>
                  <a:srgbClr val="FF0000"/>
                </a:solidFill>
              </a:rPr>
              <a:t>nonlinear equations</a:t>
            </a:r>
          </a:p>
          <a:p>
            <a:r>
              <a:t>• </a:t>
            </a:r>
            <a:r>
              <a:rPr>
                <a:solidFill>
                  <a:srgbClr val="FF0000"/>
                </a:solidFill>
              </a:rPr>
              <a:t>Requires a suitable g(x) and initial guess</a:t>
            </a:r>
          </a:p>
          <a:p>
            <a:r>
              <a:t>• Simple to implement in any programming environment</a:t>
            </a:r>
          </a:p>
          <a:p>
            <a:r>
              <a:t>• Common in scientific computing and engineering problems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Solving X = 0.5X² + 0.25 by Iterative Method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Exploration using different initial guesses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are solving the equation:</a:t>
            </a:r>
          </a:p>
          <a:p>
            <a:r>
              <a:t>X = 0.5X² + 0.25</a:t>
            </a:r>
          </a:p>
          <a:p>
            <a:endParaRPr/>
          </a:p>
          <a:p>
            <a:r>
              <a:t>Using Fixed-Point Iteration:</a:t>
            </a:r>
          </a:p>
          <a:p>
            <a:r>
              <a:t>Xₙ₊₁ = 0.5Xₙ² + 0.25</a:t>
            </a:r>
          </a:p>
          <a:p>
            <a:r>
              <a:t>We try different initial guesses: 2, 1, and 0.1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Guess: X₀ =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X₁ = 0.5(2)² + 0.25 = 2.25</a:t>
            </a:r>
          </a:p>
          <a:p>
            <a:r>
              <a:t>X₂ = 0.5(2.25)² + 0.25 = 2.78125</a:t>
            </a:r>
          </a:p>
          <a:p>
            <a:r>
              <a:t>X₃ = 0.5(2.78125)² + 0.25 = 4.1172</a:t>
            </a:r>
          </a:p>
          <a:p>
            <a:r>
              <a:t>X₄ = 8.729</a:t>
            </a:r>
          </a:p>
          <a:p>
            <a:r>
              <a:t>X₅ = 38.349</a:t>
            </a:r>
          </a:p>
          <a:p>
            <a:endParaRPr/>
          </a:p>
          <a:p>
            <a:r>
              <a:t>🔴 Result: Diverging, does not converge.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Guess: X₀ =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X₁ = 0.75</a:t>
            </a:r>
          </a:p>
          <a:p>
            <a:r>
              <a:t>X₂ = 0.53125</a:t>
            </a:r>
          </a:p>
          <a:p>
            <a:r>
              <a:t>X₃ = 0.391</a:t>
            </a:r>
          </a:p>
          <a:p>
            <a:r>
              <a:t>X₄ = 0.3265</a:t>
            </a:r>
          </a:p>
          <a:p>
            <a:r>
              <a:t>X₅ = 0.3033</a:t>
            </a:r>
          </a:p>
          <a:p>
            <a:r>
              <a:t>X₆ = 0.296</a:t>
            </a:r>
          </a:p>
          <a:p>
            <a:r>
              <a:t>X₇ = 0.2938</a:t>
            </a:r>
          </a:p>
          <a:p>
            <a:endParaRPr/>
          </a:p>
          <a:p>
            <a:r>
              <a:t>🟢 Result: Converges to ≈ 0.293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 Guess: X₀ = 0.1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X₁ = 0.255</a:t>
            </a:r>
          </a:p>
          <a:p>
            <a:r>
              <a:t>X₂ = 0.2825</a:t>
            </a:r>
          </a:p>
          <a:p>
            <a:r>
              <a:t>X₃ = 0.2899</a:t>
            </a:r>
          </a:p>
          <a:p>
            <a:r>
              <a:t>X₄ = 0.2920</a:t>
            </a:r>
          </a:p>
          <a:p>
            <a:r>
              <a:t>X₅ = 0.2926</a:t>
            </a:r>
          </a:p>
          <a:p>
            <a:r>
              <a:t>X₆ = 0.2928</a:t>
            </a:r>
          </a:p>
          <a:p>
            <a:endParaRPr/>
          </a:p>
          <a:p>
            <a:r>
              <a:t>🟢 Result: Converges to ≈ 0.293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The iterative method depends heavily on the initial guess.</a:t>
            </a:r>
          </a:p>
          <a:p>
            <a:r>
              <a:t>- For X₀ = 2, the iteration diverges.</a:t>
            </a:r>
          </a:p>
          <a:p>
            <a:r>
              <a:t>- For X₀ = 1 and X₀ = 0.1, the iteration converges.</a:t>
            </a:r>
          </a:p>
          <a:p>
            <a:r>
              <a:t>- Approximate root: X ≈ 0.293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Another </a:t>
            </a:r>
            <a:r>
              <a:rPr smtClean="0"/>
              <a:t>Real </a:t>
            </a:r>
            <a:r>
              <a:t>Example: Solve x³ + x - 1 = 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Rearranged: x = 1 - x³ → g(x) = 1 - x³</a:t>
            </a:r>
          </a:p>
          <a:p>
            <a:r>
              <a:t>2. Initial guess: x₀ = 0.5</a:t>
            </a:r>
          </a:p>
          <a:p>
            <a:r>
              <a:t>3. Iterate: x₁ = g(x₀), x₂ = g(x₁),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1034</Words>
  <Application>Microsoft Macintosh PowerPoint</Application>
  <PresentationFormat>On-screen Show (4:3)</PresentationFormat>
  <Paragraphs>138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Iteration Method (Fixed-Point Iteration)</vt:lpstr>
      <vt:lpstr>What is the Iteration Method?</vt:lpstr>
      <vt:lpstr>Solving X = 0.5X² + 0.25 by Iterative Method</vt:lpstr>
      <vt:lpstr>Problem Statement</vt:lpstr>
      <vt:lpstr>Initial Guess: X₀ = 2</vt:lpstr>
      <vt:lpstr>Initial Guess: X₀ = 1</vt:lpstr>
      <vt:lpstr>Initial Guess: X₀ = 0.1</vt:lpstr>
      <vt:lpstr>Conclusion</vt:lpstr>
      <vt:lpstr>Another Real Example: Solve x³ + x - 1 = 0</vt:lpstr>
      <vt:lpstr>Example Iteration Steps</vt:lpstr>
      <vt:lpstr>Real-World Applications of Fixed-Point Iteration Method</vt:lpstr>
      <vt:lpstr>What is Fixed-Point Iteration?</vt:lpstr>
      <vt:lpstr>1. Heat Transfer Engineering</vt:lpstr>
      <vt:lpstr>Solving Nonlinear Temperature Equations in Furnace Walls</vt:lpstr>
      <vt:lpstr>Nonlinear Equation in Furnace (চুল্লি) Walls</vt:lpstr>
      <vt:lpstr>Rearranged Form for Iteration</vt:lpstr>
      <vt:lpstr>Iterative Method (Fixed-Point)</vt:lpstr>
      <vt:lpstr>Convergence Criteria</vt:lpstr>
      <vt:lpstr>Example Calculation</vt:lpstr>
      <vt:lpstr>Application in Furnace Wall Analysis</vt:lpstr>
      <vt:lpstr>2. Electrical Power Flow Analysis</vt:lpstr>
      <vt:lpstr>3. Structural Engineering</vt:lpstr>
      <vt:lpstr>4. Computational Fluid Dynamics (CFD)</vt:lpstr>
      <vt:lpstr>5. Economics and Equilibrium Modeling</vt:lpstr>
      <vt:lpstr>6. Robotics and Control Systems</vt:lpstr>
      <vt:lpstr>Conclusion</vt:lpstr>
      <vt:lpstr>Convergence Condition</vt:lpstr>
      <vt:lpstr>Summary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Method (Fixed-Point Iteration)</dc:title>
  <dc:creator>Lenovo</dc:creator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2025-06-22T05:11:56Z</dcterms:modified>
</cp:coreProperties>
</file>