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88" autoAdjust="0"/>
    <p:restoredTop sz="94624" autoAdjust="0"/>
  </p:normalViewPr>
  <p:slideViewPr>
    <p:cSldViewPr snapToGrid="0" snapToObjects="1">
      <p:cViewPr varScale="1">
        <p:scale>
          <a:sx n="69" d="100"/>
          <a:sy n="69" d="100"/>
        </p:scale>
        <p:origin x="-1416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15-Jun-25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Numerical Methods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CCE-311</a:t>
            </a:r>
          </a:p>
          <a:p>
            <a:r>
              <a:rPr lang="en-US" b="1" cap="small" dirty="0" smtClean="0">
                <a:solidFill>
                  <a:schemeClr val="tx1"/>
                </a:solidFill>
              </a:rPr>
              <a:t>Numerical Methods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3.00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CCE-312</a:t>
            </a:r>
          </a:p>
          <a:p>
            <a:r>
              <a:rPr lang="en-US" b="1" cap="small" dirty="0" smtClean="0">
                <a:solidFill>
                  <a:schemeClr val="tx1"/>
                </a:solidFill>
              </a:rPr>
              <a:t>Numerical Methods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Sessional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1.50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Numerical Methods </a:t>
            </a:r>
            <a:r>
              <a:rPr dirty="0">
                <a:solidFill>
                  <a:srgbClr val="00B050"/>
                </a:solidFill>
              </a:rPr>
              <a:t>bridge the gap between theory and real-world application</a:t>
            </a:r>
            <a:r>
              <a:rPr dirty="0"/>
              <a:t>.</a:t>
            </a:r>
          </a:p>
          <a:p>
            <a:r>
              <a:rPr dirty="0"/>
              <a:t>• They are </a:t>
            </a:r>
            <a:r>
              <a:rPr dirty="0">
                <a:solidFill>
                  <a:srgbClr val="FF0000"/>
                </a:solidFill>
              </a:rPr>
              <a:t>essential in modern science and engineering.</a:t>
            </a:r>
          </a:p>
          <a:p>
            <a:r>
              <a:rPr dirty="0"/>
              <a:t>• Understanding them improves problem-solving and modeling skills.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Burden, R.L., &amp; Faires, J.D. Numerical Analysis</a:t>
            </a:r>
          </a:p>
          <a:p>
            <a:r>
              <a:t>• Chapra, S.C., &amp; Canale, R.P. Numerical Methods for Engineers</a:t>
            </a:r>
          </a:p>
          <a:p>
            <a:r>
              <a:t>• Scientific journals, online resources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SG" b="1" dirty="0" smtClean="0"/>
              <a:t>Learning Materials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SG" dirty="0" smtClean="0">
                <a:solidFill>
                  <a:srgbClr val="FF0000"/>
                </a:solidFill>
              </a:rPr>
              <a:t>Raymond P. </a:t>
            </a:r>
            <a:r>
              <a:rPr lang="en-SG" dirty="0" err="1" smtClean="0">
                <a:solidFill>
                  <a:srgbClr val="FF0000"/>
                </a:solidFill>
              </a:rPr>
              <a:t>Canale</a:t>
            </a:r>
            <a:r>
              <a:rPr lang="en-SG" dirty="0" smtClean="0">
                <a:solidFill>
                  <a:srgbClr val="FF0000"/>
                </a:solidFill>
              </a:rPr>
              <a:t> and Steven C. </a:t>
            </a:r>
            <a:r>
              <a:rPr lang="en-SG" dirty="0" err="1" smtClean="0">
                <a:solidFill>
                  <a:srgbClr val="FF0000"/>
                </a:solidFill>
              </a:rPr>
              <a:t>Chapra</a:t>
            </a:r>
            <a:r>
              <a:rPr lang="en-SG" dirty="0" smtClean="0">
                <a:solidFill>
                  <a:srgbClr val="FF0000"/>
                </a:solidFill>
              </a:rPr>
              <a:t>, Numerical Methods for Engineers Book </a:t>
            </a:r>
            <a:endParaRPr lang="en-US" dirty="0" smtClean="0">
              <a:solidFill>
                <a:srgbClr val="FF0000"/>
              </a:solidFill>
            </a:endParaRPr>
          </a:p>
          <a:p>
            <a:pPr lvl="0"/>
            <a:r>
              <a:rPr lang="en-SG" dirty="0" smtClean="0"/>
              <a:t>CHAPRA, APPLIED NUMERICAL METHODS WITH MATLAB  </a:t>
            </a:r>
            <a:endParaRPr lang="en-US" dirty="0" smtClean="0"/>
          </a:p>
          <a:p>
            <a:pPr lvl="0"/>
            <a:r>
              <a:rPr lang="en-SG" dirty="0" smtClean="0"/>
              <a:t> S.R. Otto, An Introduction to Programming and Numerical Methods in MATLAB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Numerical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Definition, History, and Applications</a:t>
            </a:r>
          </a:p>
          <a:p>
            <a:pPr>
              <a:buNone/>
            </a:pPr>
            <a:endParaRPr lang="en-US" dirty="0" smtClean="0"/>
          </a:p>
          <a:p>
            <a:pPr lvl="2">
              <a:buNone/>
            </a:pPr>
            <a:r>
              <a:rPr smtClean="0"/>
              <a:t>Presented </a:t>
            </a:r>
            <a:r>
              <a:rPr dirty="0"/>
              <a:t>by: </a:t>
            </a:r>
            <a:r>
              <a:rPr dirty="0" smtClean="0"/>
              <a:t>[</a:t>
            </a:r>
            <a:r>
              <a:rPr lang="en-US" dirty="0"/>
              <a:t>Golam Md. </a:t>
            </a:r>
            <a:r>
              <a:rPr lang="en-US" dirty="0" err="1"/>
              <a:t>Muradul</a:t>
            </a:r>
            <a:r>
              <a:rPr lang="en-US" dirty="0"/>
              <a:t> Bashir</a:t>
            </a:r>
            <a:r>
              <a:rPr dirty="0" smtClean="0"/>
              <a:t>]</a:t>
            </a:r>
            <a:endParaRPr dirty="0"/>
          </a:p>
          <a:p>
            <a:pPr lvl="2">
              <a:buNone/>
            </a:pPr>
            <a:r>
              <a:rPr dirty="0"/>
              <a:t>Department of </a:t>
            </a:r>
            <a:r>
              <a:rPr dirty="0" smtClean="0"/>
              <a:t>[</a:t>
            </a:r>
            <a:r>
              <a:rPr lang="en-US" dirty="0" smtClean="0"/>
              <a:t>CCE</a:t>
            </a:r>
            <a:r>
              <a:rPr smtClean="0"/>
              <a:t>] </a:t>
            </a:r>
            <a:endParaRPr lang="en-US" dirty="0" smtClean="0"/>
          </a:p>
          <a:p>
            <a:pPr lvl="2">
              <a:buNone/>
            </a:pPr>
            <a:r>
              <a:rPr smtClean="0"/>
              <a:t>[</a:t>
            </a:r>
            <a:r>
              <a:rPr lang="en-US" b="1" dirty="0" err="1"/>
              <a:t>Patuakhali</a:t>
            </a:r>
            <a:r>
              <a:rPr lang="en-US" b="1" dirty="0"/>
              <a:t> Science and Technology </a:t>
            </a:r>
            <a:r>
              <a:rPr lang="en-US" b="1" dirty="0" smtClean="0"/>
              <a:t>University</a:t>
            </a:r>
            <a:r>
              <a:rPr dirty="0" smtClean="0"/>
              <a:t>]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Numerical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• Numerical Methods are </a:t>
            </a:r>
            <a:r>
              <a:rPr dirty="0">
                <a:solidFill>
                  <a:srgbClr val="FF0000"/>
                </a:solidFill>
              </a:rPr>
              <a:t>techniques used to approximate solutions for mathematical problems that cannot be solved analytically</a:t>
            </a:r>
            <a:r>
              <a:rPr dirty="0"/>
              <a:t>.</a:t>
            </a:r>
          </a:p>
          <a:p>
            <a:r>
              <a:rPr dirty="0"/>
              <a:t>• These methods </a:t>
            </a:r>
            <a:r>
              <a:rPr dirty="0">
                <a:solidFill>
                  <a:srgbClr val="FF0000"/>
                </a:solidFill>
              </a:rPr>
              <a:t>use algorithms and computational techniques </a:t>
            </a:r>
            <a:r>
              <a:rPr dirty="0"/>
              <a:t>to obtain numerical solutions.</a:t>
            </a:r>
          </a:p>
          <a:p>
            <a:r>
              <a:rPr dirty="0"/>
              <a:t>• Examples:</a:t>
            </a:r>
          </a:p>
          <a:p>
            <a:r>
              <a:rPr dirty="0"/>
              <a:t>  - Solving equations</a:t>
            </a:r>
          </a:p>
          <a:p>
            <a:r>
              <a:rPr dirty="0"/>
              <a:t>  - Numerical integration</a:t>
            </a:r>
          </a:p>
          <a:p>
            <a:r>
              <a:rPr dirty="0"/>
              <a:t>  - Interpolation</a:t>
            </a:r>
          </a:p>
          <a:p>
            <a:r>
              <a:rPr dirty="0"/>
              <a:t>  - Differential equations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Use Numerical Methods?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Many real-world problems </a:t>
            </a:r>
            <a:r>
              <a:rPr dirty="0">
                <a:solidFill>
                  <a:srgbClr val="FF0000"/>
                </a:solidFill>
              </a:rPr>
              <a:t>cannot be solved exactly.</a:t>
            </a:r>
          </a:p>
          <a:p>
            <a:r>
              <a:rPr dirty="0"/>
              <a:t>• </a:t>
            </a:r>
            <a:r>
              <a:rPr dirty="0">
                <a:solidFill>
                  <a:srgbClr val="FF0000"/>
                </a:solidFill>
              </a:rPr>
              <a:t>Analytical solutions may not exist or may be too complex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>
                <a:solidFill>
                  <a:srgbClr val="FF0000"/>
                </a:solidFill>
              </a:rPr>
              <a:t>Computers can efficiently handle large numerical computations</a:t>
            </a:r>
            <a:r>
              <a:rPr dirty="0"/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 Brief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• Ancient Times:</a:t>
            </a:r>
          </a:p>
          <a:p>
            <a:r>
              <a:t>  - Use of approximation in Babylonian &amp; Egyptian mathematics.</a:t>
            </a:r>
          </a:p>
          <a:p>
            <a:r>
              <a:t>• 17th Century:</a:t>
            </a:r>
          </a:p>
          <a:p>
            <a:r>
              <a:t>  - Newton’s Method (Isaac Newton)</a:t>
            </a:r>
          </a:p>
          <a:p>
            <a:r>
              <a:t>• 19th Century:</a:t>
            </a:r>
          </a:p>
          <a:p>
            <a:r>
              <a:t>  - Development of numerical integration &amp; difference methods.</a:t>
            </a:r>
          </a:p>
          <a:p>
            <a:r>
              <a:t>• 20th Century:</a:t>
            </a:r>
          </a:p>
          <a:p>
            <a:r>
              <a:t>  - Rise of digital computers boosted the development of complex algorithms.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Numerical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t>• Root-Finding:</a:t>
            </a:r>
          </a:p>
          <a:p>
            <a:r>
              <a:t>  - Bisection Method, Newton-Raphson Method</a:t>
            </a:r>
          </a:p>
          <a:p>
            <a:r>
              <a:t>• Numerical Integration:</a:t>
            </a:r>
          </a:p>
          <a:p>
            <a:r>
              <a:t>  - Trapezoidal Rule, Simpson's Rule</a:t>
            </a:r>
          </a:p>
          <a:p>
            <a:r>
              <a:t>• Differential Equations:</a:t>
            </a:r>
          </a:p>
          <a:p>
            <a:r>
              <a:t>  - Euler's Method, Runge-Kutta Methods</a:t>
            </a:r>
          </a:p>
          <a:p>
            <a:r>
              <a:t>• Linear Systems:</a:t>
            </a:r>
          </a:p>
          <a:p>
            <a:r>
              <a:t>  - Gauss Elimination, LU Decomposition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Numerical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/>
              <a:t>• Engineering:</a:t>
            </a:r>
          </a:p>
          <a:p>
            <a:r>
              <a:rPr dirty="0"/>
              <a:t>  - </a:t>
            </a:r>
            <a:r>
              <a:rPr dirty="0">
                <a:solidFill>
                  <a:srgbClr val="FF0000"/>
                </a:solidFill>
              </a:rPr>
              <a:t>Structural analysis, fluid dynamics, heat transfer</a:t>
            </a:r>
          </a:p>
          <a:p>
            <a:r>
              <a:rPr dirty="0"/>
              <a:t>• Physics &amp; Chemistry:</a:t>
            </a:r>
          </a:p>
          <a:p>
            <a:r>
              <a:rPr dirty="0"/>
              <a:t>  - </a:t>
            </a:r>
            <a:r>
              <a:rPr dirty="0">
                <a:solidFill>
                  <a:srgbClr val="FF0000"/>
                </a:solidFill>
              </a:rPr>
              <a:t>Quantum mechanics, chemical reaction modeling</a:t>
            </a:r>
          </a:p>
          <a:p>
            <a:r>
              <a:rPr dirty="0"/>
              <a:t>• Computer Science:</a:t>
            </a:r>
          </a:p>
          <a:p>
            <a:r>
              <a:rPr dirty="0"/>
              <a:t>  - </a:t>
            </a:r>
            <a:r>
              <a:rPr dirty="0">
                <a:solidFill>
                  <a:srgbClr val="FF0000"/>
                </a:solidFill>
              </a:rPr>
              <a:t>Graphics, simulations, machine learning</a:t>
            </a:r>
          </a:p>
          <a:p>
            <a:r>
              <a:rPr dirty="0"/>
              <a:t>• Finance:</a:t>
            </a:r>
          </a:p>
          <a:p>
            <a:r>
              <a:rPr dirty="0"/>
              <a:t>  - </a:t>
            </a:r>
            <a:r>
              <a:rPr dirty="0">
                <a:solidFill>
                  <a:srgbClr val="FF0000"/>
                </a:solidFill>
              </a:rPr>
              <a:t>Risk analysis, pricing derivatives</a:t>
            </a:r>
          </a:p>
          <a:p>
            <a:r>
              <a:rPr dirty="0"/>
              <a:t>• Environmental Science:</a:t>
            </a:r>
          </a:p>
          <a:p>
            <a:r>
              <a:rPr dirty="0"/>
              <a:t>  </a:t>
            </a:r>
            <a:r>
              <a:rPr dirty="0">
                <a:solidFill>
                  <a:srgbClr val="FF0000"/>
                </a:solidFill>
              </a:rPr>
              <a:t>- Climate modeling, population dynamics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>
                <a:solidFill>
                  <a:srgbClr val="FF0000"/>
                </a:solidFill>
              </a:rPr>
              <a:t>Designing bridges using finite element methods</a:t>
            </a:r>
          </a:p>
          <a:p>
            <a:r>
              <a:rPr dirty="0"/>
              <a:t>• </a:t>
            </a:r>
            <a:r>
              <a:rPr dirty="0">
                <a:solidFill>
                  <a:srgbClr val="00B0F0"/>
                </a:solidFill>
              </a:rPr>
              <a:t>Weather forecasting using numerical weather models</a:t>
            </a:r>
          </a:p>
          <a:p>
            <a:r>
              <a:rPr dirty="0"/>
              <a:t>• </a:t>
            </a:r>
            <a:r>
              <a:rPr dirty="0">
                <a:solidFill>
                  <a:srgbClr val="FF0000"/>
                </a:solidFill>
              </a:rPr>
              <a:t>Simulating airflow over aircraft wings</a:t>
            </a:r>
          </a:p>
          <a:p>
            <a:r>
              <a:rPr dirty="0"/>
              <a:t>• </a:t>
            </a:r>
            <a:r>
              <a:rPr dirty="0">
                <a:solidFill>
                  <a:srgbClr val="00B050"/>
                </a:solidFill>
              </a:rPr>
              <a:t>Medical imaging (e.g., MRI, CT reconstruction)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436</Words>
  <Application>Microsoft Office PowerPoint</Application>
  <PresentationFormat>On-screen Show (4:3)</PresentationFormat>
  <Paragraphs>71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Numerical Methods</vt:lpstr>
      <vt:lpstr>Learning Materials </vt:lpstr>
      <vt:lpstr>Numerical Methods</vt:lpstr>
      <vt:lpstr>What Are Numerical Methods?</vt:lpstr>
      <vt:lpstr>Why Use Numerical Methods?</vt:lpstr>
      <vt:lpstr>A Brief History</vt:lpstr>
      <vt:lpstr>Common Numerical Methods</vt:lpstr>
      <vt:lpstr>Applications of Numerical Methods</vt:lpstr>
      <vt:lpstr>Real-World Examples</vt:lpstr>
      <vt:lpstr>Conclusion</vt:lpstr>
      <vt:lpstr>References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Numerical Methods</dc:title>
  <dc:creator>cce</dc:creator>
  <dc:description>generated using python-pptx</dc:description>
  <cp:lastModifiedBy>Lenovo</cp:lastModifiedBy>
  <cp:revision>6</cp:revision>
  <dcterms:created xsi:type="dcterms:W3CDTF">2013-01-27T09:14:16Z</dcterms:created>
  <dcterms:modified xsi:type="dcterms:W3CDTF">2025-06-15T04:11:31Z</dcterms:modified>
</cp:coreProperties>
</file>