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62" r:id="rId3"/>
    <p:sldId id="263" r:id="rId4"/>
    <p:sldId id="256" r:id="rId5"/>
    <p:sldId id="257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59" r:id="rId21"/>
    <p:sldId id="280" r:id="rId22"/>
    <p:sldId id="279" r:id="rId23"/>
    <p:sldId id="281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ED0C-A727-42CC-8F43-5B340875D918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CB89-A9F2-4DF9-9D88-4DBAD22DA0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182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ED0C-A727-42CC-8F43-5B340875D918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CB89-A9F2-4DF9-9D88-4DBAD22DA0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3047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ED0C-A727-42CC-8F43-5B340875D918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CB89-A9F2-4DF9-9D88-4DBAD22DA0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785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ED0C-A727-42CC-8F43-5B340875D918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CB89-A9F2-4DF9-9D88-4DBAD22DA0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41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ED0C-A727-42CC-8F43-5B340875D918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CB89-A9F2-4DF9-9D88-4DBAD22DA0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580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ED0C-A727-42CC-8F43-5B340875D918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CB89-A9F2-4DF9-9D88-4DBAD22DA0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00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ED0C-A727-42CC-8F43-5B340875D918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CB89-A9F2-4DF9-9D88-4DBAD22DA0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0545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ED0C-A727-42CC-8F43-5B340875D918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CB89-A9F2-4DF9-9D88-4DBAD22DA0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32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ED0C-A727-42CC-8F43-5B340875D918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CB89-A9F2-4DF9-9D88-4DBAD22DA0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887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ED0C-A727-42CC-8F43-5B340875D918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CB89-A9F2-4DF9-9D88-4DBAD22DA0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0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8ED0C-A727-42CC-8F43-5B340875D918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0CB89-A9F2-4DF9-9D88-4DBAD22DA0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6030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C8ED0C-A727-42CC-8F43-5B340875D918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0CB89-A9F2-4DF9-9D88-4DBAD22DA0D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82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Least-Squares Regression? type?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6393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1" y="0"/>
            <a:ext cx="10515600" cy="1325563"/>
          </a:xfrm>
        </p:spPr>
        <p:txBody>
          <a:bodyPr/>
          <a:lstStyle/>
          <a:p>
            <a:r>
              <a:rPr lang="en-US" b="1" dirty="0"/>
              <a:t>Training a linear regression model using Gradient Descent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62" y="1325563"/>
            <a:ext cx="4894384" cy="467367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0023" y="1159865"/>
            <a:ext cx="6802911" cy="483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841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1" y="0"/>
            <a:ext cx="10515600" cy="1325563"/>
          </a:xfrm>
        </p:spPr>
        <p:txBody>
          <a:bodyPr/>
          <a:lstStyle/>
          <a:p>
            <a:r>
              <a:rPr lang="en-US" b="1" dirty="0"/>
              <a:t>Training a linear regression model using Gradient Descent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23" y="1757742"/>
            <a:ext cx="6547339" cy="483937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7282" y="881615"/>
            <a:ext cx="4029637" cy="25625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322" y="4162049"/>
            <a:ext cx="5229955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1251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4325" y="-190500"/>
            <a:ext cx="10515600" cy="1325563"/>
          </a:xfrm>
        </p:spPr>
        <p:txBody>
          <a:bodyPr/>
          <a:lstStyle/>
          <a:p>
            <a:r>
              <a:rPr lang="en-US" b="1" dirty="0"/>
              <a:t>real-life incident-based example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70401"/>
            <a:ext cx="6753225" cy="538752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710" y="1038091"/>
            <a:ext cx="5418290" cy="3086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901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real-life incident-based example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85716"/>
            <a:ext cx="5418290" cy="3086367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62430" y="1143659"/>
            <a:ext cx="5934803" cy="5247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492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b="1" dirty="0"/>
              <a:t>real-life incident-based example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197" y="1030288"/>
            <a:ext cx="5934803" cy="52476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9867" y="1030287"/>
            <a:ext cx="5952782" cy="5146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3314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</a:t>
            </a:r>
            <a:r>
              <a:rPr lang="en-US" b="1" dirty="0"/>
              <a:t>20,000 iterations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9083"/>
            <a:ext cx="5639289" cy="349788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4699" y="1527656"/>
            <a:ext cx="4716591" cy="3634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853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99500"/>
            <a:ext cx="10515600" cy="1325563"/>
          </a:xfrm>
        </p:spPr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62" y="1267943"/>
            <a:ext cx="6633962" cy="497274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7324" y="287497"/>
            <a:ext cx="5601482" cy="64588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6241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3587262" cy="1325563"/>
          </a:xfrm>
        </p:spPr>
        <p:txBody>
          <a:bodyPr/>
          <a:lstStyle/>
          <a:p>
            <a:r>
              <a:rPr lang="en-US" dirty="0"/>
              <a:t>Multiple Linear Regression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3587262" cy="315321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882" y="101734"/>
            <a:ext cx="3210373" cy="675626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9725" y="101734"/>
            <a:ext cx="5142275" cy="31913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2595" y="3202881"/>
            <a:ext cx="4896533" cy="3628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62186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340" y="365125"/>
            <a:ext cx="6744641" cy="4105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203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What is R² (R-squared)?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02317"/>
            <a:ext cx="4703885" cy="4351338"/>
          </a:xfrm>
        </p:spPr>
        <p:txBody>
          <a:bodyPr/>
          <a:lstStyle/>
          <a:p>
            <a:r>
              <a:rPr lang="en-US" b="1" dirty="0"/>
              <a:t>R²</a:t>
            </a:r>
            <a:r>
              <a:rPr lang="en-US" dirty="0"/>
              <a:t> is the </a:t>
            </a:r>
            <a:r>
              <a:rPr lang="en-US" b="1" dirty="0"/>
              <a:t>coefficient of determination</a:t>
            </a:r>
            <a:r>
              <a:rPr lang="en-US" dirty="0"/>
              <a:t> — a metric that tells you how </a:t>
            </a:r>
            <a:r>
              <a:rPr lang="en-US" b="1" dirty="0"/>
              <a:t>well your regression model fits the data</a:t>
            </a:r>
            <a:r>
              <a:rPr lang="en-US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224" y="961992"/>
            <a:ext cx="6603068" cy="5725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407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57" y="93460"/>
            <a:ext cx="7916380" cy="46488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788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990" y="565125"/>
            <a:ext cx="9620915" cy="29166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12846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Polynomial Regression?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680" y="1482725"/>
            <a:ext cx="5415774" cy="435133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4675" y="574755"/>
            <a:ext cx="6087325" cy="5849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583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US" dirty="0"/>
              <a:t>Polynomial Regression?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808" y="942459"/>
            <a:ext cx="3962955" cy="212437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1155" y="942459"/>
            <a:ext cx="7238444" cy="427927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26" y="3138971"/>
            <a:ext cx="4721469" cy="3538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52194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36" y="365125"/>
            <a:ext cx="6011114" cy="607779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1642" y="365125"/>
            <a:ext cx="5849166" cy="596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2750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62" y="1690688"/>
            <a:ext cx="6764261" cy="3505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5133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602" y="598244"/>
            <a:ext cx="8954750" cy="5239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00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Linear Regression</a:t>
            </a:r>
            <a:r>
              <a:rPr lang="en-US" dirty="0"/>
              <a:t>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382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537" y="168202"/>
            <a:ext cx="6937025" cy="453453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13947" y="365125"/>
            <a:ext cx="3648584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207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1" y="0"/>
            <a:ext cx="10515600" cy="1325563"/>
          </a:xfrm>
        </p:spPr>
        <p:txBody>
          <a:bodyPr/>
          <a:lstStyle/>
          <a:p>
            <a:r>
              <a:rPr lang="en-US" b="1" dirty="0"/>
              <a:t>Training a linear regression model using Gradient Descent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3798"/>
            <a:ext cx="5525271" cy="476316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486" y="3372368"/>
            <a:ext cx="4096322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032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1" y="0"/>
            <a:ext cx="10515600" cy="1325563"/>
          </a:xfrm>
        </p:spPr>
        <p:txBody>
          <a:bodyPr/>
          <a:lstStyle/>
          <a:p>
            <a:r>
              <a:rPr lang="en-US" b="1" dirty="0"/>
              <a:t>Training a linear regression model using Gradient Descent</a:t>
            </a:r>
            <a:r>
              <a:rPr lang="en-US" dirty="0"/>
              <a:t>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5360" y="1642086"/>
            <a:ext cx="4776863" cy="43513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054" y="1325563"/>
            <a:ext cx="6435969" cy="5449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949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1" y="0"/>
            <a:ext cx="10515600" cy="1325563"/>
          </a:xfrm>
        </p:spPr>
        <p:txBody>
          <a:bodyPr/>
          <a:lstStyle/>
          <a:p>
            <a:r>
              <a:rPr lang="en-US" b="1" dirty="0"/>
              <a:t>Training a linear regression model using Gradient Descent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24" y="1276764"/>
            <a:ext cx="7220958" cy="544906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1309" y="948076"/>
            <a:ext cx="4410691" cy="5630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14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061" y="0"/>
            <a:ext cx="10515600" cy="1325563"/>
          </a:xfrm>
        </p:spPr>
        <p:txBody>
          <a:bodyPr/>
          <a:lstStyle/>
          <a:p>
            <a:r>
              <a:rPr lang="en-US" b="1" dirty="0"/>
              <a:t>Training a linear regression model using Gradient Descent</a:t>
            </a:r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31" y="1227939"/>
            <a:ext cx="4410691" cy="563006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8702" y="765912"/>
            <a:ext cx="6573167" cy="327705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3775" y="4695548"/>
            <a:ext cx="5449060" cy="1981477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6787662" y="2294792"/>
            <a:ext cx="3121269" cy="32319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648575" y="2705100"/>
            <a:ext cx="1609725" cy="3371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76675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106</Words>
  <Application>Microsoft Office PowerPoint</Application>
  <PresentationFormat>Widescreen</PresentationFormat>
  <Paragraphs>18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Arial</vt:lpstr>
      <vt:lpstr>Calibri</vt:lpstr>
      <vt:lpstr>Calibri Light</vt:lpstr>
      <vt:lpstr>Office Theme</vt:lpstr>
      <vt:lpstr>Least-Squares Regression? type?</vt:lpstr>
      <vt:lpstr>PowerPoint Presentation</vt:lpstr>
      <vt:lpstr>PowerPoint Presentation</vt:lpstr>
      <vt:lpstr>Linear Regression </vt:lpstr>
      <vt:lpstr>PowerPoint Presentation</vt:lpstr>
      <vt:lpstr>Training a linear regression model using Gradient Descent </vt:lpstr>
      <vt:lpstr>Training a linear regression model using Gradient Descent </vt:lpstr>
      <vt:lpstr>Training a linear regression model using Gradient Descent </vt:lpstr>
      <vt:lpstr>Training a linear regression model using Gradient Descent </vt:lpstr>
      <vt:lpstr>Training a linear regression model using Gradient Descent </vt:lpstr>
      <vt:lpstr>Training a linear regression model using Gradient Descent </vt:lpstr>
      <vt:lpstr>real-life incident-based example </vt:lpstr>
      <vt:lpstr>real-life incident-based example </vt:lpstr>
      <vt:lpstr>real-life incident-based example </vt:lpstr>
      <vt:lpstr>After 20,000 iterations</vt:lpstr>
      <vt:lpstr>Multiple Linear Regression</vt:lpstr>
      <vt:lpstr>Multiple Linear Regression</vt:lpstr>
      <vt:lpstr>PowerPoint Presentation</vt:lpstr>
      <vt:lpstr>What is R² (R-squared)?</vt:lpstr>
      <vt:lpstr>PowerPoint Presentation</vt:lpstr>
      <vt:lpstr>Polynomial Regression?</vt:lpstr>
      <vt:lpstr>Polynomial Regression?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Regression</dc:title>
  <dc:creator>Lenovo</dc:creator>
  <cp:lastModifiedBy>Sharafat Karim</cp:lastModifiedBy>
  <cp:revision>10</cp:revision>
  <dcterms:created xsi:type="dcterms:W3CDTF">2025-07-18T06:02:08Z</dcterms:created>
  <dcterms:modified xsi:type="dcterms:W3CDTF">2025-07-20T04:02:20Z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efa4170-0d19-0005-0004-bc88714345d2_Enabled">
    <vt:lpwstr>true</vt:lpwstr>
  </property>
  <property fmtid="{D5CDD505-2E9C-101B-9397-08002B2CF9AE}" pid="3" name="MSIP_Label_defa4170-0d19-0005-0004-bc88714345d2_SetDate">
    <vt:lpwstr>2025-07-20T04:02:14Z</vt:lpwstr>
  </property>
  <property fmtid="{D5CDD505-2E9C-101B-9397-08002B2CF9AE}" pid="4" name="MSIP_Label_defa4170-0d19-0005-0004-bc88714345d2_Method">
    <vt:lpwstr>Standard</vt:lpwstr>
  </property>
  <property fmtid="{D5CDD505-2E9C-101B-9397-08002B2CF9AE}" pid="5" name="MSIP_Label_defa4170-0d19-0005-0004-bc88714345d2_Name">
    <vt:lpwstr>defa4170-0d19-0005-0004-bc88714345d2</vt:lpwstr>
  </property>
  <property fmtid="{D5CDD505-2E9C-101B-9397-08002B2CF9AE}" pid="6" name="MSIP_Label_defa4170-0d19-0005-0004-bc88714345d2_SiteId">
    <vt:lpwstr>7d4840c6-07d8-40c5-9c14-4a66fee0631c</vt:lpwstr>
  </property>
  <property fmtid="{D5CDD505-2E9C-101B-9397-08002B2CF9AE}" pid="7" name="MSIP_Label_defa4170-0d19-0005-0004-bc88714345d2_ActionId">
    <vt:lpwstr>2dfffbd2-f38e-42e4-a364-ab8141ced876</vt:lpwstr>
  </property>
  <property fmtid="{D5CDD505-2E9C-101B-9397-08002B2CF9AE}" pid="8" name="MSIP_Label_defa4170-0d19-0005-0004-bc88714345d2_ContentBits">
    <vt:lpwstr>0</vt:lpwstr>
  </property>
  <property fmtid="{D5CDD505-2E9C-101B-9397-08002B2CF9AE}" pid="9" name="MSIP_Label_defa4170-0d19-0005-0004-bc88714345d2_Tag">
    <vt:lpwstr>10, 3, 0, 1</vt:lpwstr>
  </property>
</Properties>
</file>