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7" r:id="rId11"/>
    <p:sldId id="264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1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2: </a:t>
            </a:r>
            <a:br>
              <a:rPr lang="en-US" dirty="0" smtClean="0"/>
            </a:br>
            <a:r>
              <a:rPr lang="en-US" b="1" dirty="0" smtClean="0"/>
              <a:t>Boolean Algebra and Logic Gates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Summation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4525963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)=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X’Y’Z+X’YZ+XY’Z’+XY’Z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    =∑(1, 3, 4, 5)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F’ =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X’Y’Z’+X’YZ’+XYZ’+XYZ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19200" y="2727960"/>
          <a:ext cx="7086598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799"/>
                <a:gridCol w="1066800"/>
                <a:gridCol w="990600"/>
                <a:gridCol w="1143000"/>
                <a:gridCol w="1726689"/>
                <a:gridCol w="1473710"/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Term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Designation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baseline="-25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X’Y’Z’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2400" b="1" baseline="-25000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X’Y’Z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X’YZ’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2400" b="1" baseline="-25000" dirty="0" smtClean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X’YZ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XY’Z’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4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XY’Z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m</a:t>
                      </a:r>
                      <a:r>
                        <a:rPr lang="en-US" sz="2400" baseline="-25000" dirty="0" smtClean="0"/>
                        <a:t>5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XYZ’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2400" b="1" baseline="-25000" dirty="0" smtClean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XYZ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2400" b="1" baseline="-25000" dirty="0" smtClean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85801" y="2438400"/>
          <a:ext cx="7619997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7418"/>
                <a:gridCol w="710381"/>
                <a:gridCol w="1066800"/>
                <a:gridCol w="1664109"/>
                <a:gridCol w="1856655"/>
                <a:gridCol w="1584634"/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Term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Designation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baseline="-25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r>
                        <a:rPr lang="en-US" sz="2400" baseline="0" dirty="0" smtClean="0"/>
                        <a:t> + Y + 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0 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X + Y + 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1 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 + Y’ + 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2 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 + Y’ + 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3 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 + Y + 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4 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 + Y + 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M</a:t>
                      </a:r>
                      <a:r>
                        <a:rPr lang="en-US" sz="2400" baseline="-25000" dirty="0" smtClean="0"/>
                        <a:t>5 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 + Y’ + 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6 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 +</a:t>
                      </a:r>
                      <a:r>
                        <a:rPr lang="en-US" sz="2400" baseline="0" dirty="0" smtClean="0"/>
                        <a:t> Y’ + 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7 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Multiplication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Maxterms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686800" cy="47545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By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,  F =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 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+ m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+ m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 = X’Y’Z+X’YZ+XY’Z’+XY’Z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F’ = m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+ m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+ m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6</a:t>
            </a:r>
            <a:r>
              <a:rPr lang="en-US" sz="2400" b="1" dirty="0" smtClean="0">
                <a:solidFill>
                  <a:srgbClr val="C00000"/>
                </a:solidFill>
              </a:rPr>
              <a:t> + m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7</a:t>
            </a:r>
            <a:r>
              <a:rPr lang="en-US" sz="2400" b="1" dirty="0" smtClean="0">
                <a:solidFill>
                  <a:srgbClr val="C00000"/>
                </a:solidFill>
              </a:rPr>
              <a:t> = X’Y’Z’+X’YZ’+XYZ’+XYZ</a:t>
            </a:r>
            <a:endParaRPr lang="en-US" sz="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800" b="1" dirty="0" smtClean="0">
                <a:solidFill>
                  <a:srgbClr val="C00000"/>
                </a:solidFill>
              </a:rPr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=&gt; F = (X’Y’Z’+X’YZ’+XYZ’+XYZ)’ =(X+Y+Z) (X+Y’+Z) (X’+Y’+Z) (X’+Y’+Z’)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85801" y="3063240"/>
          <a:ext cx="7619997" cy="3566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7418"/>
                <a:gridCol w="710381"/>
                <a:gridCol w="1066800"/>
                <a:gridCol w="1664109"/>
                <a:gridCol w="1856655"/>
                <a:gridCol w="1584634"/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Term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Designation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baseline="-25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r>
                        <a:rPr lang="en-US" sz="2000" baseline="0" dirty="0" smtClean="0"/>
                        <a:t> + Y + 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0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 + Y + Z’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+ Y’ + 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2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+ Y’ + Z’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3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X’ + Y + 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4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X’ + Y + Z’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M</a:t>
                      </a:r>
                      <a:r>
                        <a:rPr lang="en-US" sz="2000" baseline="-25000" dirty="0" smtClean="0"/>
                        <a:t>5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X’ + Y’ + 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6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X’ +</a:t>
                      </a:r>
                      <a:r>
                        <a:rPr lang="en-US" sz="2000" baseline="0" dirty="0" smtClean="0"/>
                        <a:t> Y’ + Z’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7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Multiplication of </a:t>
            </a:r>
            <a:r>
              <a:rPr lang="en-US" sz="3200" dirty="0" err="1" smtClean="0"/>
              <a:t>Maxterms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Multiplication of Max terms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14400"/>
            <a:ext cx="8915400" cy="47545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By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,  F = m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+ m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+ m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+ m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 = X’Y’Z+X’YZ+XY’Z’+XY’Z</a:t>
            </a:r>
          </a:p>
          <a:p>
            <a:pPr>
              <a:buNone/>
            </a:pPr>
            <a:r>
              <a:rPr lang="en-US" sz="2400" dirty="0" smtClean="0"/>
              <a:t>			</a:t>
            </a:r>
            <a:r>
              <a:rPr lang="en-US" sz="2400" b="1" dirty="0" smtClean="0">
                <a:solidFill>
                  <a:srgbClr val="C00000"/>
                </a:solidFill>
              </a:rPr>
              <a:t>F’ = m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0</a:t>
            </a:r>
            <a:r>
              <a:rPr lang="en-US" sz="2400" b="1" dirty="0" smtClean="0">
                <a:solidFill>
                  <a:srgbClr val="C00000"/>
                </a:solidFill>
              </a:rPr>
              <a:t> + m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+ m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6</a:t>
            </a:r>
            <a:r>
              <a:rPr lang="en-US" sz="2400" b="1" dirty="0" smtClean="0">
                <a:solidFill>
                  <a:srgbClr val="C00000"/>
                </a:solidFill>
              </a:rPr>
              <a:t> + m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7</a:t>
            </a:r>
            <a:r>
              <a:rPr lang="en-US" sz="2400" b="1" dirty="0" smtClean="0">
                <a:solidFill>
                  <a:srgbClr val="C00000"/>
                </a:solidFill>
              </a:rPr>
              <a:t> = X’Y’Z’+X’YZ’+XYZ’+XYZ</a:t>
            </a:r>
            <a:endParaRPr lang="en-US" sz="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800" b="1" dirty="0" smtClean="0">
                <a:solidFill>
                  <a:srgbClr val="C00000"/>
                </a:solidFill>
              </a:rPr>
              <a:t>.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dirty="0" smtClean="0"/>
              <a:t>=&gt; F = (X’Y’Z’+X’YZ’+XYZ’+XYZ)’ = </a:t>
            </a:r>
            <a:r>
              <a:rPr lang="en-US" sz="2400" b="1" dirty="0" smtClean="0">
                <a:solidFill>
                  <a:srgbClr val="FF0000"/>
                </a:solidFill>
              </a:rPr>
              <a:t>(X+Y+Z) </a:t>
            </a:r>
            <a:r>
              <a:rPr lang="en-US" sz="2400" b="1" dirty="0" smtClean="0">
                <a:solidFill>
                  <a:srgbClr val="00B050"/>
                </a:solidFill>
              </a:rPr>
              <a:t>(X+Y’+Z) </a:t>
            </a:r>
            <a:r>
              <a:rPr lang="en-US" sz="2400" b="1" dirty="0" smtClean="0">
                <a:solidFill>
                  <a:srgbClr val="0070C0"/>
                </a:solidFill>
              </a:rPr>
              <a:t>(X’+Y’+Z)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(X’+Y’+Z’)</a:t>
            </a:r>
            <a:b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2400" dirty="0" smtClean="0"/>
              <a:t>= 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+ 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+ M</a:t>
            </a:r>
            <a:r>
              <a:rPr lang="en-US" sz="2400" baseline="-25000" dirty="0" smtClean="0"/>
              <a:t>6</a:t>
            </a:r>
            <a:r>
              <a:rPr lang="en-US" sz="2400" dirty="0" smtClean="0"/>
              <a:t> + M</a:t>
            </a:r>
            <a:r>
              <a:rPr lang="en-US" sz="2400" baseline="-25000" dirty="0" smtClean="0"/>
              <a:t>7</a:t>
            </a:r>
            <a:r>
              <a:rPr lang="en-US" sz="2400" dirty="0" smtClean="0"/>
              <a:t> = ∏ ( 0, 2, 6, 7)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85801" y="3063240"/>
          <a:ext cx="7619997" cy="3566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37418"/>
                <a:gridCol w="710381"/>
                <a:gridCol w="1066800"/>
                <a:gridCol w="1664109"/>
                <a:gridCol w="1856655"/>
                <a:gridCol w="1584634"/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Term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Designation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baseline="-25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2000" b="1" baseline="0" dirty="0" smtClean="0">
                          <a:solidFill>
                            <a:srgbClr val="FF0000"/>
                          </a:solidFill>
                        </a:rPr>
                        <a:t> + Y + Z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0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 + Y + Z’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1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X + Y’ + Z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2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 + Y’ + Z’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3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X’ + Y + 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4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X’ + Y + Z’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/>
                        <a:t>M</a:t>
                      </a:r>
                      <a:r>
                        <a:rPr lang="en-US" sz="2000" baseline="-25000" dirty="0" smtClean="0"/>
                        <a:t>5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X’ + Y’ + Z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6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X’ +</a:t>
                      </a:r>
                      <a:r>
                        <a:rPr lang="en-US" sz="2000" b="1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Y’ + Z’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</a:t>
                      </a:r>
                      <a:r>
                        <a:rPr lang="en-US" sz="2000" baseline="-25000" dirty="0" smtClean="0"/>
                        <a:t>7 </a:t>
                      </a:r>
                      <a:endParaRPr lang="en-US" sz="20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60437"/>
            <a:ext cx="8991600" cy="5135563"/>
          </a:xfrm>
        </p:spPr>
        <p:txBody>
          <a:bodyPr/>
          <a:lstStyle/>
          <a:p>
            <a:pPr>
              <a:buNone/>
            </a:pPr>
            <a:r>
              <a:rPr lang="en-US" sz="2400" dirty="0" smtClean="0"/>
              <a:t>Boolean functions expressed as a </a:t>
            </a:r>
            <a:r>
              <a:rPr lang="en-US" sz="2400" i="1" dirty="0" smtClean="0"/>
              <a:t>sum of </a:t>
            </a:r>
            <a:r>
              <a:rPr lang="en-US" sz="2400" i="1" dirty="0" err="1" smtClean="0"/>
              <a:t>minterms</a:t>
            </a:r>
            <a:r>
              <a:rPr lang="en-US" sz="2400" i="1" dirty="0" smtClean="0"/>
              <a:t> </a:t>
            </a:r>
            <a:r>
              <a:rPr lang="en-US" sz="2400" dirty="0" smtClean="0"/>
              <a:t>or </a:t>
            </a:r>
            <a:r>
              <a:rPr lang="en-US" sz="2400" i="1" dirty="0" smtClean="0"/>
              <a:t>product of</a:t>
            </a:r>
          </a:p>
          <a:p>
            <a:pPr>
              <a:buNone/>
            </a:pPr>
            <a:r>
              <a:rPr lang="en-US" sz="2400" i="1" dirty="0" err="1" smtClean="0"/>
              <a:t>maxterm</a:t>
            </a:r>
            <a:r>
              <a:rPr lang="en-US" sz="2400" dirty="0" err="1" smtClean="0"/>
              <a:t>s</a:t>
            </a:r>
            <a:r>
              <a:rPr lang="en-US" sz="2400" dirty="0" smtClean="0"/>
              <a:t> are called </a:t>
            </a:r>
            <a:r>
              <a:rPr lang="en-US" sz="2400" b="1" dirty="0" smtClean="0"/>
              <a:t>canonical form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By </a:t>
            </a:r>
            <a:r>
              <a:rPr lang="en-US" sz="2400" b="1" dirty="0" err="1" smtClean="0">
                <a:solidFill>
                  <a:srgbClr val="00B050"/>
                </a:solidFill>
              </a:rPr>
              <a:t>MinTerms</a:t>
            </a:r>
            <a:r>
              <a:rPr lang="en-US" sz="2400" b="1" dirty="0" smtClean="0">
                <a:solidFill>
                  <a:srgbClr val="00B050"/>
                </a:solidFill>
              </a:rPr>
              <a:t>,  F = m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+ m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3</a:t>
            </a:r>
            <a:r>
              <a:rPr lang="en-US" sz="2400" b="1" dirty="0" smtClean="0">
                <a:solidFill>
                  <a:srgbClr val="00B050"/>
                </a:solidFill>
              </a:rPr>
              <a:t> + m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4</a:t>
            </a:r>
            <a:r>
              <a:rPr lang="en-US" sz="2400" b="1" dirty="0" smtClean="0">
                <a:solidFill>
                  <a:srgbClr val="00B050"/>
                </a:solidFill>
              </a:rPr>
              <a:t> + m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5</a:t>
            </a:r>
            <a:r>
              <a:rPr lang="en-US" sz="2400" b="1" dirty="0" smtClean="0">
                <a:solidFill>
                  <a:srgbClr val="00B050"/>
                </a:solidFill>
              </a:rPr>
              <a:t> = ∑(1, 3, 4, 5) </a:t>
            </a:r>
            <a:r>
              <a:rPr lang="en-US" sz="2400" dirty="0" smtClean="0"/>
              <a:t>(function gives 1)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By </a:t>
            </a:r>
            <a:r>
              <a:rPr lang="en-US" sz="2400" b="1" dirty="0" err="1" smtClean="0">
                <a:solidFill>
                  <a:srgbClr val="0070C0"/>
                </a:solidFill>
              </a:rPr>
              <a:t>MaxTerms</a:t>
            </a:r>
            <a:r>
              <a:rPr lang="en-US" sz="2400" b="1" dirty="0" smtClean="0">
                <a:solidFill>
                  <a:srgbClr val="0070C0"/>
                </a:solidFill>
              </a:rPr>
              <a:t>, F = M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0</a:t>
            </a:r>
            <a:r>
              <a:rPr lang="en-US" sz="2400" b="1" dirty="0" smtClean="0">
                <a:solidFill>
                  <a:srgbClr val="0070C0"/>
                </a:solidFill>
              </a:rPr>
              <a:t> M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2</a:t>
            </a:r>
            <a:r>
              <a:rPr lang="en-US" sz="2400" b="1" dirty="0" smtClean="0">
                <a:solidFill>
                  <a:srgbClr val="0070C0"/>
                </a:solidFill>
              </a:rPr>
              <a:t> M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6</a:t>
            </a:r>
            <a:r>
              <a:rPr lang="en-US" sz="2400" b="1" dirty="0" smtClean="0">
                <a:solidFill>
                  <a:srgbClr val="0070C0"/>
                </a:solidFill>
              </a:rPr>
              <a:t> M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7</a:t>
            </a:r>
            <a:r>
              <a:rPr lang="en-US" sz="2400" b="1" dirty="0" smtClean="0">
                <a:solidFill>
                  <a:srgbClr val="0070C0"/>
                </a:solidFill>
              </a:rPr>
              <a:t> = ∏ ( 0, 2, 6, 7) </a:t>
            </a:r>
            <a:r>
              <a:rPr lang="en-US" sz="2400" dirty="0" smtClean="0"/>
              <a:t>(function gives 0)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304800" y="2987040"/>
          <a:ext cx="8153398" cy="3566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57200"/>
                <a:gridCol w="396964"/>
                <a:gridCol w="465909"/>
                <a:gridCol w="1475377"/>
                <a:gridCol w="1553029"/>
                <a:gridCol w="1475377"/>
                <a:gridCol w="1475377"/>
                <a:gridCol w="854165"/>
              </a:tblGrid>
              <a:tr h="14300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Y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/>
                        <a:t>MinTerms</a:t>
                      </a:r>
                      <a:endParaRPr 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Designation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 smtClean="0"/>
                        <a:t>MaxTerms</a:t>
                      </a:r>
                      <a:endParaRPr lang="en-US" sz="20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Designation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F</a:t>
                      </a:r>
                      <a:endParaRPr lang="en-US" sz="2000" b="0" baseline="-25000" dirty="0"/>
                    </a:p>
                  </a:txBody>
                  <a:tcPr/>
                </a:tc>
              </a:tr>
              <a:tr h="16500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X’Y’Z’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0</a:t>
                      </a:r>
                      <a:endParaRPr lang="en-US" sz="20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</a:t>
                      </a:r>
                      <a:r>
                        <a:rPr lang="en-US" sz="2000" b="0" baseline="0" dirty="0" smtClean="0"/>
                        <a:t> + Y + 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0 </a:t>
                      </a:r>
                      <a:endParaRPr lang="en-US" sz="2000" b="1" baseline="-25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6500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X’Y’Z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1</a:t>
                      </a:r>
                      <a:endParaRPr lang="en-US" sz="2000" b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/>
                        <a:t>X + Y + Z’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1 </a:t>
                      </a:r>
                      <a:endParaRPr lang="en-US" sz="2000" b="1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6500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X’YZ’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2</a:t>
                      </a:r>
                      <a:endParaRPr lang="en-US" sz="20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 + Y’ + 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2 </a:t>
                      </a:r>
                      <a:endParaRPr lang="en-US" sz="2000" b="1" baseline="-25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6500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X’YZ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3</a:t>
                      </a:r>
                      <a:endParaRPr lang="en-US" sz="2000" b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 + Y’ + Z’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3 </a:t>
                      </a:r>
                      <a:endParaRPr lang="en-US" sz="2000" b="1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6500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XY’Z’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4</a:t>
                      </a:r>
                      <a:endParaRPr lang="en-US" sz="2000" b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X’ + Y + 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4 </a:t>
                      </a:r>
                      <a:endParaRPr lang="en-US" sz="2000" b="1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6500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XY’Z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/>
                        <a:t>m</a:t>
                      </a:r>
                      <a:r>
                        <a:rPr lang="en-US" sz="2000" b="1" baseline="-25000" dirty="0" smtClean="0"/>
                        <a:t>5</a:t>
                      </a:r>
                      <a:endParaRPr lang="en-US" sz="2000" b="1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X’ + Y + Z’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/>
                        <a:t>M</a:t>
                      </a:r>
                      <a:r>
                        <a:rPr lang="en-US" sz="2000" b="1" baseline="-25000" dirty="0" smtClean="0"/>
                        <a:t>5 </a:t>
                      </a:r>
                      <a:endParaRPr lang="en-US" sz="2000" b="1" baseline="-25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16500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XYZ’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6</a:t>
                      </a:r>
                      <a:endParaRPr lang="en-US" sz="20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X’ + Y’ + 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6 </a:t>
                      </a:r>
                      <a:endParaRPr lang="en-US" sz="2000" b="1" baseline="-25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165005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1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XYZ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7</a:t>
                      </a:r>
                      <a:endParaRPr lang="en-US" sz="20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X’ +</a:t>
                      </a:r>
                      <a:r>
                        <a:rPr lang="en-US" sz="2000" b="0" baseline="0" dirty="0" smtClean="0"/>
                        <a:t> Y’ + Z’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M</a:t>
                      </a:r>
                      <a:r>
                        <a:rPr lang="en-US" sz="2000" b="1" baseline="-25000" dirty="0" smtClean="0"/>
                        <a:t>7 </a:t>
                      </a:r>
                      <a:endParaRPr lang="en-US" sz="2000" b="1" baseline="-2500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0</a:t>
                      </a:r>
                      <a:endParaRPr lang="en-US" sz="2000" b="0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Conversion Between Canonical Forms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Function Expression in </a:t>
            </a:r>
            <a:r>
              <a:rPr lang="en-US" sz="3200" b="1" dirty="0" smtClean="0"/>
              <a:t>Canonical Form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Express the Boolean function </a:t>
            </a:r>
            <a:r>
              <a:rPr lang="en-US" sz="2400" b="1" i="1" dirty="0" smtClean="0"/>
              <a:t>F = A + B’C  as a sum of </a:t>
            </a:r>
            <a:r>
              <a:rPr lang="en-US" sz="2400" b="1" i="1" dirty="0" err="1" smtClean="0"/>
              <a:t>minterms</a:t>
            </a:r>
            <a:r>
              <a:rPr lang="en-US" sz="2400" b="1" i="1" dirty="0" smtClean="0"/>
              <a:t> </a:t>
            </a:r>
          </a:p>
          <a:p>
            <a:pPr>
              <a:buNone/>
            </a:pPr>
            <a:r>
              <a:rPr lang="en-US" sz="2400" dirty="0" smtClean="0"/>
              <a:t>(All variables must be present in each term)</a:t>
            </a:r>
          </a:p>
          <a:p>
            <a:pPr>
              <a:buNone/>
            </a:pPr>
            <a:r>
              <a:rPr lang="en-US" sz="2400" b="1" u="sng" dirty="0" smtClean="0"/>
              <a:t>Process: 1</a:t>
            </a:r>
          </a:p>
          <a:p>
            <a:r>
              <a:rPr lang="en-US" sz="2400" dirty="0" smtClean="0"/>
              <a:t>In each term, for each missing variable </a:t>
            </a:r>
            <a:r>
              <a:rPr lang="en-US" sz="2400" b="1" i="1" dirty="0" smtClean="0"/>
              <a:t>P</a:t>
            </a:r>
            <a:r>
              <a:rPr lang="en-US" sz="2400" dirty="0" smtClean="0"/>
              <a:t>, multiply </a:t>
            </a:r>
            <a:r>
              <a:rPr lang="en-US" sz="2400" b="1" i="1" dirty="0" smtClean="0"/>
              <a:t>(P+P’)</a:t>
            </a:r>
            <a:r>
              <a:rPr lang="en-US" sz="2400" dirty="0" smtClean="0"/>
              <a:t>, until all the variables appear in each term</a:t>
            </a:r>
          </a:p>
          <a:p>
            <a:r>
              <a:rPr lang="en-US" sz="2400" dirty="0" smtClean="0"/>
              <a:t>Finally, if same term appears multiple times, discard multiple copies</a:t>
            </a:r>
          </a:p>
          <a:p>
            <a:pPr>
              <a:buNone/>
            </a:pPr>
            <a:r>
              <a:rPr lang="en-US" sz="2400" dirty="0" smtClean="0"/>
              <a:t>F = A + B’C = A(B+B’) + B’C(A+A’) </a:t>
            </a:r>
          </a:p>
          <a:p>
            <a:pPr>
              <a:buNone/>
            </a:pPr>
            <a:r>
              <a:rPr lang="en-US" sz="2400" dirty="0" smtClean="0"/>
              <a:t>		     = AB + AB’ + B’CA + B’CA’</a:t>
            </a:r>
          </a:p>
          <a:p>
            <a:pPr>
              <a:buNone/>
            </a:pPr>
            <a:r>
              <a:rPr lang="en-US" sz="2400" dirty="0" smtClean="0"/>
              <a:t>		     = AB(C+C’) + AB’(C+C’) + B’CA + B’CA’</a:t>
            </a:r>
          </a:p>
          <a:p>
            <a:pPr>
              <a:buNone/>
            </a:pPr>
            <a:r>
              <a:rPr lang="en-US" sz="2400" dirty="0" smtClean="0"/>
              <a:t>		     = ABC + ABC’ + </a:t>
            </a:r>
            <a:r>
              <a:rPr lang="en-US" sz="2400" b="1" dirty="0" smtClean="0"/>
              <a:t>AB’C</a:t>
            </a:r>
            <a:r>
              <a:rPr lang="en-US" sz="2400" dirty="0" smtClean="0"/>
              <a:t> + AB’C’ + </a:t>
            </a:r>
            <a:r>
              <a:rPr lang="en-US" sz="2400" b="1" dirty="0" smtClean="0"/>
              <a:t>AB’C</a:t>
            </a:r>
            <a:r>
              <a:rPr lang="en-US" sz="2400" dirty="0" smtClean="0"/>
              <a:t> + A’B’C</a:t>
            </a:r>
          </a:p>
          <a:p>
            <a:pPr>
              <a:buNone/>
            </a:pPr>
            <a:r>
              <a:rPr lang="en-US" sz="2400" dirty="0" smtClean="0"/>
              <a:t>		     = ABC + ABC’ + AB’C + AB’C’ + A’B’C</a:t>
            </a:r>
            <a:br>
              <a:rPr lang="en-US" sz="2400" dirty="0" smtClean="0"/>
            </a:br>
            <a:r>
              <a:rPr lang="en-US" sz="2400" dirty="0" smtClean="0"/>
              <a:t>	     = m7 + m6 + m5 + m4 + m1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Conversion to </a:t>
            </a:r>
            <a:r>
              <a:rPr lang="en-US" sz="3200" b="1" dirty="0" smtClean="0"/>
              <a:t>Canonical Form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Express the Boolean function </a:t>
            </a:r>
            <a:r>
              <a:rPr lang="en-US" sz="2400" b="1" i="1" dirty="0" smtClean="0"/>
              <a:t>F = A + B’C  as a sum of </a:t>
            </a:r>
            <a:r>
              <a:rPr lang="en-US" sz="2400" b="1" i="1" dirty="0" err="1" smtClean="0"/>
              <a:t>minterms</a:t>
            </a:r>
            <a:r>
              <a:rPr lang="en-US" sz="2400" b="1" i="1" dirty="0" smtClean="0"/>
              <a:t>.</a:t>
            </a:r>
          </a:p>
          <a:p>
            <a:pPr>
              <a:buNone/>
            </a:pPr>
            <a:r>
              <a:rPr lang="en-US" sz="2400" b="1" u="sng" dirty="0" smtClean="0"/>
              <a:t>Process: 2</a:t>
            </a:r>
          </a:p>
          <a:p>
            <a:r>
              <a:rPr lang="en-US" sz="2400" dirty="0" smtClean="0"/>
              <a:t>Draw the Truth Table</a:t>
            </a:r>
          </a:p>
          <a:p>
            <a:r>
              <a:rPr lang="en-US" sz="2400" dirty="0" smtClean="0"/>
              <a:t>Read the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from the </a:t>
            </a:r>
            <a:br>
              <a:rPr lang="en-US" sz="2400" dirty="0" smtClean="0"/>
            </a:br>
            <a:r>
              <a:rPr lang="en-US" sz="2400" dirty="0" smtClean="0"/>
              <a:t>truth table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F = m1 + m4 + m5 + m6 + m7</a:t>
            </a:r>
          </a:p>
          <a:p>
            <a:pPr>
              <a:buNone/>
            </a:pPr>
            <a:endParaRPr lang="en-US" sz="2400" i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4509" t="22917" r="29722" b="32292"/>
          <a:stretch>
            <a:fillRect/>
          </a:stretch>
        </p:blipFill>
        <p:spPr bwMode="auto">
          <a:xfrm>
            <a:off x="4547191" y="1524000"/>
            <a:ext cx="444440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Conversion to </a:t>
            </a:r>
            <a:r>
              <a:rPr lang="en-US" sz="3200" b="1" dirty="0" smtClean="0"/>
              <a:t>Canonical Form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Express the Boolean function F = </a:t>
            </a:r>
            <a:r>
              <a:rPr lang="en-US" sz="2400" b="1" dirty="0" err="1" smtClean="0"/>
              <a:t>xy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x’z</a:t>
            </a:r>
            <a:r>
              <a:rPr lang="en-US" sz="2400" b="1" dirty="0" smtClean="0"/>
              <a:t> as a product of </a:t>
            </a:r>
            <a:r>
              <a:rPr lang="en-US" sz="2400" b="1" dirty="0" err="1" smtClean="0"/>
              <a:t>maxterms</a:t>
            </a:r>
            <a:endParaRPr lang="en-US" sz="2400" b="1" dirty="0" smtClean="0"/>
          </a:p>
          <a:p>
            <a:pPr>
              <a:buNone/>
            </a:pPr>
            <a:r>
              <a:rPr lang="en-US" sz="2400" b="1" u="sng" dirty="0" smtClean="0"/>
              <a:t>Process: 1</a:t>
            </a:r>
          </a:p>
          <a:p>
            <a:r>
              <a:rPr lang="en-US" sz="2400" dirty="0" smtClean="0"/>
              <a:t>Convert the function into OR terms using the </a:t>
            </a:r>
            <a:r>
              <a:rPr lang="en-US" sz="2400" b="1" i="1" dirty="0" smtClean="0"/>
              <a:t>distributive law </a:t>
            </a:r>
          </a:p>
          <a:p>
            <a:pPr>
              <a:buNone/>
            </a:pPr>
            <a:r>
              <a:rPr lang="en-US" sz="2400" i="1" dirty="0" smtClean="0"/>
              <a:t>	   </a:t>
            </a:r>
            <a:r>
              <a:rPr lang="pl-PL" sz="2400" dirty="0" smtClean="0"/>
              <a:t>F </a:t>
            </a:r>
            <a:r>
              <a:rPr lang="en-US" sz="2400" dirty="0" smtClean="0"/>
              <a:t>	</a:t>
            </a:r>
            <a:r>
              <a:rPr lang="pl-PL" sz="2400" dirty="0" smtClean="0"/>
              <a:t>= </a:t>
            </a:r>
            <a:r>
              <a:rPr lang="pl-PL" sz="2400" b="1" dirty="0" smtClean="0"/>
              <a:t>xy</a:t>
            </a:r>
            <a:r>
              <a:rPr lang="pl-PL" sz="2400" dirty="0" smtClean="0"/>
              <a:t> + x</a:t>
            </a:r>
            <a:r>
              <a:rPr lang="en-US" sz="2400" dirty="0" smtClean="0"/>
              <a:t>’</a:t>
            </a:r>
            <a:r>
              <a:rPr lang="pl-PL" sz="2400" dirty="0" smtClean="0"/>
              <a:t>z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      	= </a:t>
            </a:r>
            <a:r>
              <a:rPr lang="pl-PL" sz="2400" b="1" dirty="0" smtClean="0">
                <a:solidFill>
                  <a:srgbClr val="C00000"/>
                </a:solidFill>
              </a:rPr>
              <a:t>(xy + x</a:t>
            </a:r>
            <a:r>
              <a:rPr lang="en-US" sz="2400" b="1" dirty="0" smtClean="0">
                <a:solidFill>
                  <a:srgbClr val="C00000"/>
                </a:solidFill>
              </a:rPr>
              <a:t>’</a:t>
            </a:r>
            <a:r>
              <a:rPr lang="pl-PL" sz="2400" b="1" dirty="0" smtClean="0">
                <a:solidFill>
                  <a:srgbClr val="C00000"/>
                </a:solidFill>
              </a:rPr>
              <a:t>)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pl-PL" sz="2400" b="1" dirty="0" smtClean="0">
                <a:solidFill>
                  <a:srgbClr val="00B050"/>
                </a:solidFill>
              </a:rPr>
              <a:t>(xy + z)</a:t>
            </a:r>
            <a:r>
              <a:rPr lang="en-US" sz="2400" dirty="0" smtClean="0"/>
              <a:t>	</a:t>
            </a:r>
          </a:p>
          <a:p>
            <a:pPr>
              <a:buNone/>
            </a:pPr>
            <a:r>
              <a:rPr lang="en-US" sz="2400" dirty="0" smtClean="0"/>
              <a:t>		= </a:t>
            </a:r>
            <a:r>
              <a:rPr lang="en-US" sz="2400" b="1" dirty="0" smtClean="0">
                <a:solidFill>
                  <a:srgbClr val="C00000"/>
                </a:solidFill>
              </a:rPr>
              <a:t>(x + x’)(y + x’) </a:t>
            </a:r>
            <a:r>
              <a:rPr lang="en-US" sz="2400" b="1" dirty="0" smtClean="0">
                <a:solidFill>
                  <a:srgbClr val="00B050"/>
                </a:solidFill>
              </a:rPr>
              <a:t>(x + z)(y + z)</a:t>
            </a:r>
          </a:p>
          <a:p>
            <a:pPr>
              <a:buNone/>
            </a:pPr>
            <a:r>
              <a:rPr lang="en-US" sz="2400" dirty="0" smtClean="0"/>
              <a:t>		= (x’ + y)(x + z)(y + z)</a:t>
            </a:r>
          </a:p>
          <a:p>
            <a:r>
              <a:rPr lang="en-US" sz="2400" dirty="0" smtClean="0"/>
              <a:t>For each missing variable </a:t>
            </a:r>
            <a:r>
              <a:rPr lang="en-US" sz="2400" b="1" i="1" dirty="0" smtClean="0"/>
              <a:t>P</a:t>
            </a:r>
            <a:r>
              <a:rPr lang="en-US" sz="2400" dirty="0" smtClean="0"/>
              <a:t>, add the </a:t>
            </a:r>
            <a:r>
              <a:rPr lang="en-US" sz="2400" b="1" i="1" dirty="0" smtClean="0"/>
              <a:t>PP’ </a:t>
            </a:r>
            <a:r>
              <a:rPr lang="en-US" sz="2400" dirty="0" smtClean="0"/>
              <a:t>with each term, until all the variables appear in each term.  </a:t>
            </a:r>
          </a:p>
          <a:p>
            <a:pPr>
              <a:buNone/>
            </a:pPr>
            <a:r>
              <a:rPr lang="pl-PL" sz="2400" dirty="0" smtClean="0"/>
              <a:t>F =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(x’ + y)</a:t>
            </a:r>
            <a:r>
              <a:rPr lang="en-US" sz="2400" b="1" dirty="0" smtClean="0">
                <a:solidFill>
                  <a:srgbClr val="00B050"/>
                </a:solidFill>
              </a:rPr>
              <a:t>(x + z)</a:t>
            </a:r>
            <a:r>
              <a:rPr lang="en-US" sz="2400" b="1" dirty="0" smtClean="0">
                <a:solidFill>
                  <a:srgbClr val="0070C0"/>
                </a:solidFill>
              </a:rPr>
              <a:t>(y + z) </a:t>
            </a:r>
            <a:r>
              <a:rPr lang="en-US" sz="2400" dirty="0" smtClean="0"/>
              <a:t>= </a:t>
            </a:r>
            <a:r>
              <a:rPr lang="en-US" sz="2400" b="1" dirty="0" smtClean="0">
                <a:solidFill>
                  <a:srgbClr val="C00000"/>
                </a:solidFill>
              </a:rPr>
              <a:t>(</a:t>
            </a:r>
            <a:r>
              <a:rPr lang="en-US" sz="2400" b="1" u="sng" dirty="0" smtClean="0">
                <a:solidFill>
                  <a:srgbClr val="C00000"/>
                </a:solidFill>
              </a:rPr>
              <a:t>x’ + y </a:t>
            </a:r>
            <a:r>
              <a:rPr lang="en-US" sz="2400" b="1" dirty="0" smtClean="0">
                <a:solidFill>
                  <a:srgbClr val="C00000"/>
                </a:solidFill>
              </a:rPr>
              <a:t>+ </a:t>
            </a:r>
            <a:r>
              <a:rPr lang="en-US" sz="2400" b="1" dirty="0" err="1" smtClean="0">
                <a:solidFill>
                  <a:srgbClr val="C00000"/>
                </a:solidFill>
              </a:rPr>
              <a:t>zz</a:t>
            </a:r>
            <a:r>
              <a:rPr lang="en-US" sz="2400" b="1" dirty="0" smtClean="0">
                <a:solidFill>
                  <a:srgbClr val="C00000"/>
                </a:solidFill>
              </a:rPr>
              <a:t>’) </a:t>
            </a:r>
            <a:r>
              <a:rPr lang="en-US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u="sng" dirty="0" smtClean="0">
                <a:solidFill>
                  <a:srgbClr val="00B050"/>
                </a:solidFill>
              </a:rPr>
              <a:t>x + z </a:t>
            </a:r>
            <a:r>
              <a:rPr lang="en-US" sz="2400" b="1" dirty="0" smtClean="0">
                <a:solidFill>
                  <a:srgbClr val="00B050"/>
                </a:solidFill>
              </a:rPr>
              <a:t>+ </a:t>
            </a:r>
            <a:r>
              <a:rPr lang="en-US" sz="2400" b="1" dirty="0" err="1" smtClean="0">
                <a:solidFill>
                  <a:srgbClr val="00B050"/>
                </a:solidFill>
              </a:rPr>
              <a:t>yy</a:t>
            </a:r>
            <a:r>
              <a:rPr lang="en-US" sz="2400" b="1" dirty="0" smtClean="0">
                <a:solidFill>
                  <a:srgbClr val="00B050"/>
                </a:solidFill>
              </a:rPr>
              <a:t>’) </a:t>
            </a:r>
            <a:r>
              <a:rPr lang="en-US" sz="2400" b="1" dirty="0" smtClean="0">
                <a:solidFill>
                  <a:srgbClr val="0070C0"/>
                </a:solidFill>
              </a:rPr>
              <a:t>(</a:t>
            </a:r>
            <a:r>
              <a:rPr lang="en-US" sz="2400" b="1" u="sng" dirty="0" smtClean="0">
                <a:solidFill>
                  <a:srgbClr val="0070C0"/>
                </a:solidFill>
              </a:rPr>
              <a:t>y + z </a:t>
            </a:r>
            <a:r>
              <a:rPr lang="en-US" sz="2400" b="1" dirty="0" smtClean="0">
                <a:solidFill>
                  <a:srgbClr val="0070C0"/>
                </a:solidFill>
              </a:rPr>
              <a:t>+ xx’)</a:t>
            </a:r>
          </a:p>
          <a:p>
            <a:pPr>
              <a:buNone/>
            </a:pPr>
            <a:r>
              <a:rPr lang="en-US" sz="2400" dirty="0" smtClean="0"/>
              <a:t> = </a:t>
            </a:r>
            <a:r>
              <a:rPr lang="en-US" sz="2400" b="1" dirty="0" smtClean="0">
                <a:solidFill>
                  <a:srgbClr val="C00000"/>
                </a:solidFill>
              </a:rPr>
              <a:t>(x’ + y + z)(x’ + y + z’) </a:t>
            </a:r>
            <a:r>
              <a:rPr lang="en-US" sz="2400" b="1" dirty="0" smtClean="0">
                <a:solidFill>
                  <a:srgbClr val="00B050"/>
                </a:solidFill>
              </a:rPr>
              <a:t>(x + y + z)(x + y’ + z) </a:t>
            </a:r>
            <a:r>
              <a:rPr lang="en-US" sz="2400" b="1" dirty="0" smtClean="0">
                <a:solidFill>
                  <a:srgbClr val="0070C0"/>
                </a:solidFill>
              </a:rPr>
              <a:t>(x + y + z)(x’ + y + z)</a:t>
            </a:r>
          </a:p>
          <a:p>
            <a:pPr>
              <a:buNone/>
            </a:pPr>
            <a:r>
              <a:rPr lang="en-US" sz="2400" b="1" dirty="0" smtClean="0"/>
              <a:t>= (x’ + y + z)(x’ + y + z’) (x + y + z)(x + y’ + z)</a:t>
            </a:r>
            <a:endParaRPr lang="en-US" sz="2400" b="1" baseline="-25000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2667000"/>
            <a:ext cx="3200400" cy="121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 smtClean="0">
                <a:solidFill>
                  <a:schemeClr val="tx1"/>
                </a:solidFill>
              </a:rPr>
              <a:t>Distributive Law: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X(Y+Z) = XY + XZ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X+(YZ) = (X+Y) (X+Z)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Conversion to </a:t>
            </a:r>
            <a:r>
              <a:rPr lang="en-US" sz="3200" b="1" dirty="0" smtClean="0"/>
              <a:t>Canonical Form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Express the Boolean function F = </a:t>
            </a:r>
            <a:r>
              <a:rPr lang="en-US" sz="2400" b="1" dirty="0" err="1" smtClean="0"/>
              <a:t>xy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x’z</a:t>
            </a:r>
            <a:r>
              <a:rPr lang="en-US" sz="2400" b="1" dirty="0" smtClean="0"/>
              <a:t> as a product of </a:t>
            </a:r>
            <a:r>
              <a:rPr lang="en-US" sz="2400" b="1" dirty="0" err="1" smtClean="0"/>
              <a:t>maxterms</a:t>
            </a:r>
            <a:endParaRPr lang="en-US" sz="2400" b="1" dirty="0" smtClean="0"/>
          </a:p>
          <a:p>
            <a:pPr>
              <a:buNone/>
            </a:pPr>
            <a:r>
              <a:rPr lang="en-US" sz="2400" b="1" u="sng" dirty="0" smtClean="0"/>
              <a:t>Process: 2</a:t>
            </a:r>
          </a:p>
          <a:p>
            <a:r>
              <a:rPr lang="en-US" sz="2400" dirty="0" smtClean="0"/>
              <a:t>Draw the Truth Table</a:t>
            </a:r>
          </a:p>
          <a:p>
            <a:r>
              <a:rPr lang="en-US" sz="2400" dirty="0" smtClean="0"/>
              <a:t>Read the </a:t>
            </a:r>
            <a:r>
              <a:rPr lang="en-US" sz="2400" dirty="0" err="1" smtClean="0"/>
              <a:t>maxterms</a:t>
            </a:r>
            <a:r>
              <a:rPr lang="en-US" sz="2400" dirty="0" smtClean="0"/>
              <a:t> from the </a:t>
            </a:r>
            <a:br>
              <a:rPr lang="en-US" sz="2400" dirty="0" smtClean="0"/>
            </a:br>
            <a:r>
              <a:rPr lang="en-US" sz="2400" dirty="0" smtClean="0"/>
              <a:t>truth table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F </a:t>
            </a:r>
            <a:r>
              <a:rPr lang="en-US" sz="2400" b="1" dirty="0" smtClean="0"/>
              <a:t>= 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M</a:t>
            </a:r>
            <a:r>
              <a:rPr lang="en-US" sz="2400" baseline="-25000" dirty="0" smtClean="0"/>
              <a:t>5</a:t>
            </a:r>
            <a:endParaRPr lang="en-US" sz="2400" dirty="0" smtClean="0"/>
          </a:p>
          <a:p>
            <a:pPr>
              <a:buNone/>
            </a:pPr>
            <a:endParaRPr lang="en-US" sz="24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029200" y="1752600"/>
          <a:ext cx="3505200" cy="4267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X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Y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Z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 </a:t>
                      </a:r>
                      <a:endParaRPr lang="en-US" sz="2000" b="1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1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Standard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2600" dirty="0" smtClean="0"/>
              <a:t>Each term in the function may contain one, two, or any number of literals</a:t>
            </a:r>
            <a:br>
              <a:rPr lang="en-US" sz="2600" dirty="0" smtClean="0"/>
            </a:br>
            <a:r>
              <a:rPr lang="en-US" sz="2600" i="1" dirty="0" smtClean="0"/>
              <a:t>F = y + </a:t>
            </a:r>
            <a:r>
              <a:rPr lang="en-US" sz="2600" i="1" dirty="0" err="1" smtClean="0"/>
              <a:t>xy</a:t>
            </a:r>
            <a:r>
              <a:rPr lang="en-US" sz="2600" i="1" dirty="0" smtClean="0"/>
              <a:t> + xyz</a:t>
            </a:r>
            <a:endParaRPr lang="en-US" sz="2600" dirty="0" smtClean="0"/>
          </a:p>
          <a:p>
            <a:pPr marL="514350" indent="-514350"/>
            <a:r>
              <a:rPr lang="en-US" sz="2600" dirty="0" smtClean="0"/>
              <a:t>Either the </a:t>
            </a:r>
            <a:r>
              <a:rPr lang="en-US" sz="2600" b="1" i="1" dirty="0" smtClean="0"/>
              <a:t>sum of products </a:t>
            </a:r>
            <a:r>
              <a:rPr lang="en-US" sz="2600" dirty="0" smtClean="0"/>
              <a:t>or the </a:t>
            </a:r>
            <a:r>
              <a:rPr lang="en-US" sz="2600" b="1" i="1" dirty="0" smtClean="0"/>
              <a:t>products of sums, not both!</a:t>
            </a:r>
            <a:endParaRPr lang="en-US" sz="2600" i="1" dirty="0" smtClean="0"/>
          </a:p>
          <a:p>
            <a:pPr marL="514350" indent="-514350">
              <a:buNone/>
            </a:pPr>
            <a:r>
              <a:rPr lang="en-US" sz="2600" dirty="0" smtClean="0"/>
              <a:t>F =</a:t>
            </a:r>
            <a:r>
              <a:rPr lang="en-US" sz="2600" i="1" dirty="0" smtClean="0"/>
              <a:t> </a:t>
            </a:r>
            <a:r>
              <a:rPr lang="en-US" sz="2600" dirty="0" smtClean="0"/>
              <a:t>AB + C(D + E)  </a:t>
            </a:r>
            <a:r>
              <a:rPr lang="en-US" sz="2600" i="1" dirty="0" smtClean="0">
                <a:sym typeface="Wingdings" pitchFamily="2" charset="2"/>
              </a:rPr>
              <a:t> Non Standard Form</a:t>
            </a:r>
          </a:p>
          <a:p>
            <a:pPr marL="514350" indent="-514350">
              <a:buNone/>
            </a:pPr>
            <a:r>
              <a:rPr lang="en-US" sz="2600" b="1" i="1" dirty="0" smtClean="0">
                <a:sym typeface="Wingdings" pitchFamily="2" charset="2"/>
              </a:rPr>
              <a:t>   = </a:t>
            </a:r>
            <a:r>
              <a:rPr lang="en-US" sz="2600" dirty="0" smtClean="0"/>
              <a:t>AB + CD + CE </a:t>
            </a:r>
            <a:r>
              <a:rPr lang="en-US" sz="2600" i="1" dirty="0" smtClean="0">
                <a:sym typeface="Wingdings" pitchFamily="2" charset="2"/>
              </a:rPr>
              <a:t> Standard Form</a:t>
            </a:r>
            <a:endParaRPr lang="en-US" sz="2600" b="1" i="1" dirty="0" smtClean="0"/>
          </a:p>
          <a:p>
            <a:pPr marL="514350" indent="-514350">
              <a:buNone/>
            </a:pPr>
            <a:r>
              <a:rPr lang="en-US" sz="2800" b="1" i="1" dirty="0" smtClean="0"/>
              <a:t>Some Standard Functions: </a:t>
            </a:r>
          </a:p>
          <a:p>
            <a:pPr marL="514350" indent="-514350">
              <a:buNone/>
            </a:pPr>
            <a:r>
              <a:rPr lang="en-US" sz="2800" i="1" dirty="0" smtClean="0"/>
              <a:t>			</a:t>
            </a:r>
            <a:r>
              <a:rPr lang="en-US" sz="2800" dirty="0" smtClean="0"/>
              <a:t>F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y’ + </a:t>
            </a:r>
            <a:r>
              <a:rPr lang="en-US" sz="2800" dirty="0" err="1" smtClean="0"/>
              <a:t>xy</a:t>
            </a:r>
            <a:r>
              <a:rPr lang="en-US" sz="2800" dirty="0" smtClean="0"/>
              <a:t> + </a:t>
            </a:r>
            <a:r>
              <a:rPr lang="en-US" sz="2800" dirty="0" err="1" smtClean="0"/>
              <a:t>x’yz</a:t>
            </a:r>
            <a:r>
              <a:rPr lang="en-US" sz="2800" dirty="0" smtClean="0"/>
              <a:t>’  (sum of products)</a:t>
            </a:r>
          </a:p>
          <a:p>
            <a:pPr marL="514350" indent="-514350">
              <a:buNone/>
            </a:pPr>
            <a:r>
              <a:rPr lang="en-US" sz="2800" b="1" i="1" dirty="0" smtClean="0"/>
              <a:t>			</a:t>
            </a:r>
            <a:r>
              <a:rPr lang="en-US" sz="2600" dirty="0" smtClean="0"/>
              <a:t>F2 = x(y’ + z)(x’ + y + z’) (product of sums)</a:t>
            </a:r>
            <a:endParaRPr lang="en-US" sz="2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22474" t="30208" r="9004" b="13542"/>
          <a:stretch>
            <a:fillRect/>
          </a:stretch>
        </p:blipFill>
        <p:spPr bwMode="auto">
          <a:xfrm>
            <a:off x="76200" y="0"/>
            <a:ext cx="891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Common Logical operations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 l="39458" t="10417" r="16032" b="29167"/>
          <a:stretch>
            <a:fillRect/>
          </a:stretch>
        </p:blipFill>
        <p:spPr bwMode="auto">
          <a:xfrm>
            <a:off x="457200" y="990600"/>
            <a:ext cx="8305800" cy="546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Common Logical operations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40044" t="15625" r="17204" b="22917"/>
          <a:stretch>
            <a:fillRect/>
          </a:stretch>
        </p:blipFill>
        <p:spPr bwMode="auto">
          <a:xfrm>
            <a:off x="457200" y="1066800"/>
            <a:ext cx="8305800" cy="5358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 XY’ + X’Z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838200"/>
          <a:ext cx="7010402" cy="37338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9600"/>
                <a:gridCol w="803519"/>
                <a:gridCol w="803519"/>
                <a:gridCol w="797692"/>
                <a:gridCol w="896679"/>
                <a:gridCol w="1000007"/>
                <a:gridCol w="1019695"/>
                <a:gridCol w="1019691"/>
              </a:tblGrid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X’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Y’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XY’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X’Z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148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36896" t="60417" r="13104" b="20833"/>
          <a:stretch>
            <a:fillRect/>
          </a:stretch>
        </p:blipFill>
        <p:spPr bwMode="auto">
          <a:xfrm>
            <a:off x="1048656" y="4742543"/>
            <a:ext cx="7543800" cy="2057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8305800" y="5574268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 X’Y’Z + X’YZ + XY’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397" y="838201"/>
          <a:ext cx="7924802" cy="3291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60820"/>
                <a:gridCol w="792983"/>
                <a:gridCol w="792983"/>
                <a:gridCol w="787232"/>
                <a:gridCol w="884921"/>
                <a:gridCol w="986895"/>
                <a:gridCol w="1006324"/>
                <a:gridCol w="1006324"/>
                <a:gridCol w="1006320"/>
              </a:tblGrid>
              <a:tr h="237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X’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Y’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X’Y’Z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X’YZ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XY’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237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7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7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7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7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7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237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37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36311" t="17708" r="12152" b="40625"/>
          <a:stretch>
            <a:fillRect/>
          </a:stretch>
        </p:blipFill>
        <p:spPr bwMode="auto">
          <a:xfrm>
            <a:off x="1539242" y="4171072"/>
            <a:ext cx="608075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457200" y="304800"/>
          <a:ext cx="2971800" cy="5791203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61054"/>
                <a:gridCol w="553264"/>
                <a:gridCol w="553264"/>
                <a:gridCol w="702109"/>
                <a:gridCol w="702109"/>
              </a:tblGrid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6434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 l="36896" t="60417" r="13104" b="20833"/>
          <a:stretch>
            <a:fillRect/>
          </a:stretch>
        </p:blipFill>
        <p:spPr bwMode="auto">
          <a:xfrm>
            <a:off x="3733800" y="304800"/>
            <a:ext cx="4978394" cy="1828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34400" y="990600"/>
            <a:ext cx="38100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36311" t="17708" r="12152" b="40625"/>
          <a:stretch>
            <a:fillRect/>
          </a:stretch>
        </p:blipFill>
        <p:spPr bwMode="auto">
          <a:xfrm>
            <a:off x="3505200" y="3048000"/>
            <a:ext cx="5462014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495800" y="5943600"/>
            <a:ext cx="464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 X’Y’Z + X’YZ + XY’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2057400"/>
            <a:ext cx="28023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 XY’ + X’Z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F(x, y, z)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x’z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yz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   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x’z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yz.1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2951872"/>
            <a:ext cx="2362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Postulate 5(a)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15000" y="3547404"/>
            <a:ext cx="2362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Postulate 4(a)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4320" y="4654060"/>
            <a:ext cx="23622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By Theorem 2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 l="39982" t="55208" r="32065" b="20833"/>
          <a:stretch>
            <a:fillRect/>
          </a:stretch>
        </p:blipFill>
        <p:spPr bwMode="auto">
          <a:xfrm>
            <a:off x="1752600" y="2819400"/>
            <a:ext cx="3886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CANONICAL FORMS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How to express 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function algebraically from a given truth table?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777863" y="2438400"/>
          <a:ext cx="5470537" cy="411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11258"/>
                <a:gridCol w="1333508"/>
                <a:gridCol w="1333508"/>
                <a:gridCol w="1692263"/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248400" y="2438400"/>
            <a:ext cx="2667000" cy="411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)=?</a:t>
            </a:r>
            <a:br>
              <a:rPr lang="en-US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Summation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)=?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19200" y="2514600"/>
          <a:ext cx="7086598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799"/>
                <a:gridCol w="1066800"/>
                <a:gridCol w="990600"/>
                <a:gridCol w="1143000"/>
                <a:gridCol w="1726689"/>
                <a:gridCol w="1473710"/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Term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Designation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baseline="-25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X’Y’Z’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X’Y’Z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X’YZ’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X’YZ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XY’Z’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4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XY’Z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/>
                        <a:t>m</a:t>
                      </a:r>
                      <a:r>
                        <a:rPr lang="en-US" sz="2400" baseline="-25000" dirty="0" smtClean="0"/>
                        <a:t>5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XYZ’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6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XYZ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7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Summation of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Minterms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525963"/>
          </a:xfrm>
        </p:spPr>
        <p:txBody>
          <a:bodyPr/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F(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x,y,z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)=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+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+ m</a:t>
            </a:r>
            <a:r>
              <a:rPr lang="en-US" sz="2600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= X’Y’Z+X’YZ+XY’Z’+XY’Z</a:t>
            </a:r>
            <a:br>
              <a:rPr lang="en-US" sz="2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     =∑(1, 3, 4, 5)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219200" y="2727960"/>
          <a:ext cx="7086598" cy="4053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85799"/>
                <a:gridCol w="1066800"/>
                <a:gridCol w="990600"/>
                <a:gridCol w="1143000"/>
                <a:gridCol w="1726689"/>
                <a:gridCol w="1473710"/>
              </a:tblGrid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Z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Term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Designation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</a:t>
                      </a:r>
                      <a:endParaRPr lang="en-US" sz="2000" baseline="-250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X’Y’Z’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0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X’Y’Z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2400" b="1" baseline="-25000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X’YZ’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X’YZ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2400" b="1" baseline="-25000" dirty="0" smtClean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XY’Z’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2400" b="1" baseline="-25000" dirty="0" smtClean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XY’Z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solidFill>
                            <a:srgbClr val="C00000"/>
                          </a:solidFill>
                        </a:rPr>
                        <a:t>m</a:t>
                      </a:r>
                      <a:r>
                        <a:rPr lang="en-US" sz="2400" b="1" baseline="-25000" dirty="0" smtClean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400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XYZ’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6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38946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XYZ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</a:t>
                      </a:r>
                      <a:r>
                        <a:rPr lang="en-US" sz="2400" baseline="-25000" dirty="0" smtClean="0"/>
                        <a:t>7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1305</Words>
  <Application>Microsoft Office PowerPoint</Application>
  <PresentationFormat>On-screen Show (4:3)</PresentationFormat>
  <Paragraphs>761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Chapter 2:  Boolean Algebra and Logic Gates </vt:lpstr>
      <vt:lpstr>Slide 2</vt:lpstr>
      <vt:lpstr>F1= XY’ + X’Z</vt:lpstr>
      <vt:lpstr>F2= X’Y’Z + X’YZ + XY’ </vt:lpstr>
      <vt:lpstr>Slide 5</vt:lpstr>
      <vt:lpstr>Slide 6</vt:lpstr>
      <vt:lpstr>CANONICAL FORMS</vt:lpstr>
      <vt:lpstr>Summation of Minterms</vt:lpstr>
      <vt:lpstr>Summation of Minterms</vt:lpstr>
      <vt:lpstr>Summation of Minterms</vt:lpstr>
      <vt:lpstr>Multiplication of Maxterms</vt:lpstr>
      <vt:lpstr>Multiplication of Maxterms</vt:lpstr>
      <vt:lpstr>Multiplication of Max terms</vt:lpstr>
      <vt:lpstr>Conversion Between Canonical Forms</vt:lpstr>
      <vt:lpstr>Function Expression in Canonical Form</vt:lpstr>
      <vt:lpstr>Conversion to Canonical Form</vt:lpstr>
      <vt:lpstr>Conversion to Canonical Form</vt:lpstr>
      <vt:lpstr>Conversion to Canonical Form</vt:lpstr>
      <vt:lpstr>Standard Form</vt:lpstr>
      <vt:lpstr>Common Logical operations</vt:lpstr>
      <vt:lpstr>Common Logical operations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Anne</dc:creator>
  <cp:lastModifiedBy>CSE307</cp:lastModifiedBy>
  <cp:revision>79</cp:revision>
  <dcterms:created xsi:type="dcterms:W3CDTF">2006-08-16T00:00:00Z</dcterms:created>
  <dcterms:modified xsi:type="dcterms:W3CDTF">2015-02-16T07:14:07Z</dcterms:modified>
</cp:coreProperties>
</file>