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67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63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notesSlides/notesSlide68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39.xml" ContentType="application/vnd.openxmlformats-officedocument.presentationml.notesSlide+xml"/>
  <Override PartName="/ppt/notesSlides/notesSlide57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s/slide80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64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60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49.xml" ContentType="application/vnd.openxmlformats-officedocument.presentationml.slide+xml"/>
  <Override PartName="/ppt/slides/slide7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65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Default Extension="jpeg" ContentType="image/jpeg"/>
  <Override PartName="/ppt/notesSlides/notesSlide37.xml" ContentType="application/vnd.openxmlformats-officedocument.presentationml.notesSlide+xml"/>
  <Override PartName="/ppt/notesSlides/notesSlide55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91"/>
  </p:notesMasterIdLst>
  <p:handoutMasterIdLst>
    <p:handoutMasterId r:id="rId92"/>
  </p:handoutMasterIdLst>
  <p:sldIdLst>
    <p:sldId id="256" r:id="rId2"/>
    <p:sldId id="257" r:id="rId3"/>
    <p:sldId id="258" r:id="rId4"/>
    <p:sldId id="283" r:id="rId5"/>
    <p:sldId id="296" r:id="rId6"/>
    <p:sldId id="297" r:id="rId7"/>
    <p:sldId id="293" r:id="rId8"/>
    <p:sldId id="294" r:id="rId9"/>
    <p:sldId id="295" r:id="rId10"/>
    <p:sldId id="260" r:id="rId11"/>
    <p:sldId id="261" r:id="rId12"/>
    <p:sldId id="262" r:id="rId13"/>
    <p:sldId id="263" r:id="rId14"/>
    <p:sldId id="264" r:id="rId15"/>
    <p:sldId id="274" r:id="rId16"/>
    <p:sldId id="302" r:id="rId17"/>
    <p:sldId id="265" r:id="rId18"/>
    <p:sldId id="267" r:id="rId19"/>
    <p:sldId id="300" r:id="rId20"/>
    <p:sldId id="298" r:id="rId21"/>
    <p:sldId id="276" r:id="rId22"/>
    <p:sldId id="301" r:id="rId23"/>
    <p:sldId id="324" r:id="rId24"/>
    <p:sldId id="308" r:id="rId25"/>
    <p:sldId id="374" r:id="rId26"/>
    <p:sldId id="379" r:id="rId27"/>
    <p:sldId id="375" r:id="rId28"/>
    <p:sldId id="376" r:id="rId29"/>
    <p:sldId id="377" r:id="rId30"/>
    <p:sldId id="378" r:id="rId31"/>
    <p:sldId id="380" r:id="rId32"/>
    <p:sldId id="381" r:id="rId33"/>
    <p:sldId id="319" r:id="rId34"/>
    <p:sldId id="320" r:id="rId35"/>
    <p:sldId id="321" r:id="rId36"/>
    <p:sldId id="314" r:id="rId37"/>
    <p:sldId id="382" r:id="rId38"/>
    <p:sldId id="368" r:id="rId39"/>
    <p:sldId id="369" r:id="rId40"/>
    <p:sldId id="370" r:id="rId41"/>
    <p:sldId id="371" r:id="rId42"/>
    <p:sldId id="372" r:id="rId43"/>
    <p:sldId id="322" r:id="rId44"/>
    <p:sldId id="383" r:id="rId45"/>
    <p:sldId id="384" r:id="rId46"/>
    <p:sldId id="385" r:id="rId47"/>
    <p:sldId id="386" r:id="rId48"/>
    <p:sldId id="387" r:id="rId49"/>
    <p:sldId id="323" r:id="rId50"/>
    <p:sldId id="327" r:id="rId51"/>
    <p:sldId id="328" r:id="rId52"/>
    <p:sldId id="329" r:id="rId53"/>
    <p:sldId id="348" r:id="rId54"/>
    <p:sldId id="333" r:id="rId55"/>
    <p:sldId id="336" r:id="rId56"/>
    <p:sldId id="335" r:id="rId57"/>
    <p:sldId id="337" r:id="rId58"/>
    <p:sldId id="338" r:id="rId59"/>
    <p:sldId id="340" r:id="rId60"/>
    <p:sldId id="341" r:id="rId61"/>
    <p:sldId id="342" r:id="rId62"/>
    <p:sldId id="343" r:id="rId63"/>
    <p:sldId id="345" r:id="rId64"/>
    <p:sldId id="346" r:id="rId65"/>
    <p:sldId id="347" r:id="rId66"/>
    <p:sldId id="349" r:id="rId67"/>
    <p:sldId id="350" r:id="rId68"/>
    <p:sldId id="356" r:id="rId69"/>
    <p:sldId id="357" r:id="rId70"/>
    <p:sldId id="358" r:id="rId71"/>
    <p:sldId id="351" r:id="rId72"/>
    <p:sldId id="359" r:id="rId73"/>
    <p:sldId id="352" r:id="rId74"/>
    <p:sldId id="353" r:id="rId75"/>
    <p:sldId id="354" r:id="rId76"/>
    <p:sldId id="355" r:id="rId77"/>
    <p:sldId id="363" r:id="rId78"/>
    <p:sldId id="364" r:id="rId79"/>
    <p:sldId id="360" r:id="rId80"/>
    <p:sldId id="361" r:id="rId81"/>
    <p:sldId id="344" r:id="rId82"/>
    <p:sldId id="305" r:id="rId83"/>
    <p:sldId id="306" r:id="rId84"/>
    <p:sldId id="331" r:id="rId85"/>
    <p:sldId id="332" r:id="rId86"/>
    <p:sldId id="330" r:id="rId87"/>
    <p:sldId id="365" r:id="rId88"/>
    <p:sldId id="366" r:id="rId89"/>
    <p:sldId id="367" r:id="rId9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456" autoAdjust="0"/>
    <p:restoredTop sz="92185" autoAdjust="0"/>
  </p:normalViewPr>
  <p:slideViewPr>
    <p:cSldViewPr snapToGrid="0">
      <p:cViewPr>
        <p:scale>
          <a:sx n="60" d="100"/>
          <a:sy n="60" d="100"/>
        </p:scale>
        <p:origin x="-1740" y="-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4" Type="http://schemas.openxmlformats.org/officeDocument/2006/relationships/image" Target="../media/image36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55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e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e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DDAA8-2571-4EEF-8A14-844D596EE726}" type="datetimeFigureOut">
              <a:rPr lang="en-US" smtClean="0"/>
              <a:pPr/>
              <a:t>16-Feb-15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FB613-7FED-4192-8E5B-1481EA2AEB1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52260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A233E0B-8985-4C80-9212-0E2B041D2DB7}" type="datetimeFigureOut">
              <a:rPr lang="en-US" smtClean="0"/>
              <a:pPr/>
              <a:t>16-Feb-15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8E32228-077E-4C6D-9838-E60F51038F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29601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note::: remember</a:t>
            </a:r>
            <a:r>
              <a:rPr lang="en-US" baseline="0" dirty="0" smtClean="0"/>
              <a:t> the alarm &amp; the sprinkler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46025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059ADC-0170-4F05-AC06-5901DBADE306}" type="slidenum">
              <a:rPr lang="en-US"/>
              <a:pPr/>
              <a:t>14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022F8A-6610-4EBA-8544-89F94C9EDC5C}" type="slidenum">
              <a:rPr lang="en-US"/>
              <a:pPr/>
              <a:t>15</a:t>
            </a:fld>
            <a:endParaRPr lang="en-US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note:: we simply use active</a:t>
            </a:r>
            <a:r>
              <a:rPr lang="en-US" baseline="0" dirty="0" smtClean="0"/>
              <a:t> high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022F8A-6610-4EBA-8544-89F94C9EDC5C}" type="slidenum">
              <a:rPr lang="en-US"/>
              <a:pPr/>
              <a:t>16</a:t>
            </a:fld>
            <a:endParaRPr lang="en-US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02EA28-30EE-46F2-920A-71A31005FF7D}" type="slidenum">
              <a:rPr lang="en-US"/>
              <a:pPr/>
              <a:t>17</a:t>
            </a:fld>
            <a:endParaRPr lang="en-US"/>
          </a:p>
        </p:txBody>
      </p:sp>
      <p:sp>
        <p:nvSpPr>
          <p:cNvPr id="583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DD9A3F-FC2C-4CB3-A622-DC8A2743A33F}" type="slidenum">
              <a:rPr lang="en-US"/>
              <a:pPr/>
              <a:t>18</a:t>
            </a:fld>
            <a:endParaRPr lang="en-US"/>
          </a:p>
        </p:txBody>
      </p:sp>
      <p:sp>
        <p:nvSpPr>
          <p:cNvPr id="585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A0127E-89B4-47E7-82FA-D24C56ECF817}" type="slidenum">
              <a:rPr lang="en-US"/>
              <a:pPr/>
              <a:t>19</a:t>
            </a:fld>
            <a:endParaRPr lang="en-US"/>
          </a:p>
        </p:txBody>
      </p:sp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A0127E-89B4-47E7-82FA-D24C56ECF817}" type="slidenum">
              <a:rPr lang="en-US"/>
              <a:pPr/>
              <a:t>20</a:t>
            </a:fld>
            <a:endParaRPr lang="en-US"/>
          </a:p>
        </p:txBody>
      </p:sp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note:: encoder</a:t>
            </a:r>
            <a:r>
              <a:rPr lang="en-US" baseline="0" dirty="0" smtClean="0"/>
              <a:t> is in sum of </a:t>
            </a:r>
            <a:r>
              <a:rPr lang="en-US" baseline="0" dirty="0" err="1" smtClean="0"/>
              <a:t>maxterms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14D7F-DB6A-475C-A911-7634A75E99B5}" type="slidenum">
              <a:rPr lang="en-US"/>
              <a:pPr/>
              <a:t>21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14D7F-DB6A-475C-A911-7634A75E99B5}" type="slidenum">
              <a:rPr lang="en-US"/>
              <a:pPr/>
              <a:t>22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A0127E-89B4-47E7-82FA-D24C56ECF817}" type="slidenum">
              <a:rPr lang="en-US"/>
              <a:pPr/>
              <a:t>23</a:t>
            </a:fld>
            <a:endParaRPr lang="en-US"/>
          </a:p>
        </p:txBody>
      </p:sp>
      <p:sp>
        <p:nvSpPr>
          <p:cNvPr id="588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8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3E4866-FD6D-44DB-B92B-F53E6C30D33D}" type="slidenum">
              <a:rPr lang="en-US"/>
              <a:pPr/>
              <a:t>4</a:t>
            </a:fld>
            <a:endParaRPr lang="en-US"/>
          </a:p>
        </p:txBody>
      </p:sp>
      <p:sp>
        <p:nvSpPr>
          <p:cNvPr id="548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8BE5E-0A88-47F3-9F6E-7C199D4BDDC0}" type="slidenum">
              <a:rPr lang="en-US"/>
              <a:pPr/>
              <a:t>24</a:t>
            </a:fld>
            <a:endParaRPr lang="en-US"/>
          </a:p>
        </p:txBody>
      </p:sp>
      <p:sp>
        <p:nvSpPr>
          <p:cNvPr id="592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BECA8-5EFC-4ABE-9E37-39AB24DB2D91}" type="slidenum">
              <a:rPr lang="en-US"/>
              <a:pPr/>
              <a:t>32</a:t>
            </a:fld>
            <a:endParaRPr lang="en-US"/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DA9002-F0EC-494F-8E09-3853C9F8107E}" type="slidenum">
              <a:rPr lang="en-US"/>
              <a:pPr/>
              <a:t>33</a:t>
            </a:fld>
            <a:endParaRPr lang="en-US"/>
          </a:p>
        </p:txBody>
      </p:sp>
      <p:sp>
        <p:nvSpPr>
          <p:cNvPr id="595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C0D786-83EF-4FC2-9F94-8740939E27FF}" type="slidenum">
              <a:rPr lang="en-US"/>
              <a:pPr/>
              <a:t>34</a:t>
            </a:fld>
            <a:endParaRPr lang="en-US"/>
          </a:p>
        </p:txBody>
      </p:sp>
      <p:sp>
        <p:nvSpPr>
          <p:cNvPr id="596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D151F0-4052-42DA-8244-5C393382C2D4}" type="slidenum">
              <a:rPr lang="en-US"/>
              <a:pPr/>
              <a:t>35</a:t>
            </a:fld>
            <a:endParaRPr lang="en-US"/>
          </a:p>
        </p:txBody>
      </p:sp>
      <p:sp>
        <p:nvSpPr>
          <p:cNvPr id="598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BECA8-5EFC-4ABE-9E37-39AB24DB2D91}" type="slidenum">
              <a:rPr lang="en-US"/>
              <a:pPr/>
              <a:t>36</a:t>
            </a:fld>
            <a:endParaRPr lang="en-US"/>
          </a:p>
        </p:txBody>
      </p:sp>
      <p:sp>
        <p:nvSpPr>
          <p:cNvPr id="599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55DA38-BC21-45C6-A0BC-D1D29A5467E7}" type="slidenum">
              <a:rPr lang="en-US"/>
              <a:pPr/>
              <a:t>43</a:t>
            </a:fld>
            <a:endParaRPr lang="en-US"/>
          </a:p>
        </p:txBody>
      </p:sp>
      <p:sp>
        <p:nvSpPr>
          <p:cNvPr id="600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0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45597F-DC6C-404D-AD13-775A22861368}" type="slidenum">
              <a:rPr lang="en-US"/>
              <a:pPr/>
              <a:t>44</a:t>
            </a:fld>
            <a:endParaRPr lang="en-US"/>
          </a:p>
        </p:txBody>
      </p:sp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45597F-DC6C-404D-AD13-775A22861368}" type="slidenum">
              <a:rPr lang="en-US"/>
              <a:pPr/>
              <a:t>45</a:t>
            </a:fld>
            <a:endParaRPr lang="en-US"/>
          </a:p>
        </p:txBody>
      </p:sp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45597F-DC6C-404D-AD13-775A22861368}" type="slidenum">
              <a:rPr lang="en-US"/>
              <a:pPr/>
              <a:t>46</a:t>
            </a:fld>
            <a:endParaRPr lang="en-US"/>
          </a:p>
        </p:txBody>
      </p:sp>
      <p:sp>
        <p:nvSpPr>
          <p:cNvPr id="593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3D31A0-C5C9-4C2A-A042-02ED2F832B8E}" type="slidenum">
              <a:rPr lang="en-US"/>
              <a:pPr/>
              <a:t>7</a:t>
            </a:fld>
            <a:endParaRPr lang="en-US"/>
          </a:p>
        </p:txBody>
      </p:sp>
      <p:sp>
        <p:nvSpPr>
          <p:cNvPr id="559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B82389-2FD2-4805-9121-8996BCFB3490}" type="slidenum">
              <a:rPr lang="en-US"/>
              <a:pPr/>
              <a:t>47</a:t>
            </a:fld>
            <a:endParaRPr lang="en-US"/>
          </a:p>
        </p:txBody>
      </p:sp>
      <p:sp>
        <p:nvSpPr>
          <p:cNvPr id="601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6B764A7-4D6B-4A60-A9BF-E716CFF89B74}" type="slidenum">
              <a:rPr lang="en-US"/>
              <a:pPr/>
              <a:t>48</a:t>
            </a:fld>
            <a:endParaRPr lang="en-US"/>
          </a:p>
        </p:txBody>
      </p:sp>
      <p:sp>
        <p:nvSpPr>
          <p:cNvPr id="603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3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022F8A-6610-4EBA-8544-89F94C9EDC5C}" type="slidenum">
              <a:rPr lang="en-US"/>
              <a:pPr/>
              <a:t>49</a:t>
            </a:fld>
            <a:endParaRPr lang="en-US"/>
          </a:p>
        </p:txBody>
      </p:sp>
      <p:sp>
        <p:nvSpPr>
          <p:cNvPr id="584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4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22BE53-2C2F-41C3-9592-9ABDAFDE4BBB}" type="slidenum">
              <a:rPr lang="en-US"/>
              <a:pPr/>
              <a:t>50</a:t>
            </a:fld>
            <a:endParaRPr lang="en-US"/>
          </a:p>
        </p:txBody>
      </p:sp>
      <p:sp>
        <p:nvSpPr>
          <p:cNvPr id="604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D049ABC-4318-4054-BF74-EB1823E8B815}" type="slidenum">
              <a:rPr lang="en-US"/>
              <a:pPr/>
              <a:t>51</a:t>
            </a:fld>
            <a:endParaRPr lang="en-US"/>
          </a:p>
        </p:txBody>
      </p:sp>
      <p:sp>
        <p:nvSpPr>
          <p:cNvPr id="605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5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184473-EF23-4C40-9953-071FBAA51F20}" type="slidenum">
              <a:rPr lang="en-US"/>
              <a:pPr/>
              <a:t>52</a:t>
            </a:fld>
            <a:endParaRPr lang="en-US"/>
          </a:p>
        </p:txBody>
      </p:sp>
      <p:sp>
        <p:nvSpPr>
          <p:cNvPr id="606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6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53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54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05373-7D56-448C-86C3-6E143310D5C9}" type="slidenum">
              <a:rPr lang="en-US"/>
              <a:pPr/>
              <a:t>55</a:t>
            </a:fld>
            <a:endParaRPr lang="en-US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69D7AB-0D4E-43F4-9A36-C44BE3A7CFDC}" type="slidenum">
              <a:rPr lang="en-US"/>
              <a:pPr/>
              <a:t>56</a:t>
            </a:fld>
            <a:endParaRPr lang="en-US"/>
          </a:p>
        </p:txBody>
      </p:sp>
      <p:sp>
        <p:nvSpPr>
          <p:cNvPr id="565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5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D34BF3-93DF-4387-A637-209F462987CB}" type="slidenum">
              <a:rPr lang="en-US"/>
              <a:pPr/>
              <a:t>8</a:t>
            </a:fld>
            <a:endParaRPr lang="en-US"/>
          </a:p>
        </p:txBody>
      </p:sp>
      <p:sp>
        <p:nvSpPr>
          <p:cNvPr id="560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0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80A77A-1EB2-40D8-9BC9-1D0460797D6E}" type="slidenum">
              <a:rPr lang="en-US"/>
              <a:pPr/>
              <a:t>57</a:t>
            </a:fld>
            <a:endParaRPr lang="en-US"/>
          </a:p>
        </p:txBody>
      </p:sp>
      <p:sp>
        <p:nvSpPr>
          <p:cNvPr id="566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744900-117B-46EE-857F-C32AE17AAC0D}" type="slidenum">
              <a:rPr lang="en-US"/>
              <a:pPr/>
              <a:t>58</a:t>
            </a:fld>
            <a:endParaRPr lang="en-US"/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E32228-077E-4C6D-9838-E60F51038F37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5BFB6-D244-420A-8351-B6809C304E0D}" type="slidenum">
              <a:rPr lang="en-US"/>
              <a:pPr/>
              <a:t>64</a:t>
            </a:fld>
            <a:endParaRPr lang="en-US"/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205373-7D56-448C-86C3-6E143310D5C9}" type="slidenum">
              <a:rPr lang="en-US"/>
              <a:pPr/>
              <a:t>65</a:t>
            </a:fld>
            <a:endParaRPr lang="en-US"/>
          </a:p>
        </p:txBody>
      </p:sp>
      <p:sp>
        <p:nvSpPr>
          <p:cNvPr id="564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4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0458F1-30DD-42D8-B6D3-4961FD8DFC2B}" type="slidenum">
              <a:rPr lang="en-US"/>
              <a:pPr/>
              <a:t>66</a:t>
            </a:fld>
            <a:endParaRPr lang="en-US"/>
          </a:p>
        </p:txBody>
      </p:sp>
      <p:sp>
        <p:nvSpPr>
          <p:cNvPr id="573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2E5B3B-651D-4E6D-AB56-39FB2F76B148}" type="slidenum">
              <a:rPr lang="en-US"/>
              <a:pPr/>
              <a:t>67</a:t>
            </a:fld>
            <a:endParaRPr lang="en-US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2E5B3B-651D-4E6D-AB56-39FB2F76B148}" type="slidenum">
              <a:rPr lang="en-US"/>
              <a:pPr/>
              <a:t>68</a:t>
            </a:fld>
            <a:endParaRPr lang="en-US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2E5B3B-651D-4E6D-AB56-39FB2F76B148}" type="slidenum">
              <a:rPr lang="en-US"/>
              <a:pPr/>
              <a:t>69</a:t>
            </a:fld>
            <a:endParaRPr lang="en-US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2E5B3B-651D-4E6D-AB56-39FB2F76B148}" type="slidenum">
              <a:rPr lang="en-US"/>
              <a:pPr/>
              <a:t>70</a:t>
            </a:fld>
            <a:endParaRPr lang="en-US"/>
          </a:p>
        </p:txBody>
      </p:sp>
      <p:sp>
        <p:nvSpPr>
          <p:cNvPr id="574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D6B34A-55E6-4C74-9431-3DEDDDFB7B67}" type="slidenum">
              <a:rPr lang="en-US"/>
              <a:pPr/>
              <a:t>9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E5D949-CA45-410E-83D8-F8E0FA314A74}" type="slidenum">
              <a:rPr lang="en-US"/>
              <a:pPr/>
              <a:t>71</a:t>
            </a:fld>
            <a:endParaRPr lang="en-US"/>
          </a:p>
        </p:txBody>
      </p:sp>
      <p:sp>
        <p:nvSpPr>
          <p:cNvPr id="57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E5D949-CA45-410E-83D8-F8E0FA314A74}" type="slidenum">
              <a:rPr lang="en-US"/>
              <a:pPr/>
              <a:t>72</a:t>
            </a:fld>
            <a:endParaRPr lang="en-US"/>
          </a:p>
        </p:txBody>
      </p:sp>
      <p:sp>
        <p:nvSpPr>
          <p:cNvPr id="575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5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730B64-0E55-47A6-B8C9-D41F725417EF}" type="slidenum">
              <a:rPr lang="en-US"/>
              <a:pPr/>
              <a:t>73</a:t>
            </a:fld>
            <a:endParaRPr lang="en-US"/>
          </a:p>
        </p:txBody>
      </p:sp>
      <p:sp>
        <p:nvSpPr>
          <p:cNvPr id="569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9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1906655-CB88-4F62-AC9F-8DC79BD49289}" type="slidenum">
              <a:rPr lang="en-US"/>
              <a:pPr/>
              <a:t>74</a:t>
            </a:fld>
            <a:endParaRPr lang="en-US"/>
          </a:p>
        </p:txBody>
      </p:sp>
      <p:sp>
        <p:nvSpPr>
          <p:cNvPr id="570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0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105FA5-032B-4744-B69A-F6C1995F2F98}" type="slidenum">
              <a:rPr lang="en-US"/>
              <a:pPr/>
              <a:t>75</a:t>
            </a:fld>
            <a:endParaRPr lang="en-US"/>
          </a:p>
        </p:txBody>
      </p:sp>
      <p:sp>
        <p:nvSpPr>
          <p:cNvPr id="571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1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18B2D-351C-4033-BA38-C7D17D7F47ED}" type="slidenum">
              <a:rPr lang="en-US"/>
              <a:pPr/>
              <a:t>76</a:t>
            </a:fld>
            <a:endParaRPr lang="en-US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18B2D-351C-4033-BA38-C7D17D7F47ED}" type="slidenum">
              <a:rPr lang="en-US"/>
              <a:pPr/>
              <a:t>77</a:t>
            </a:fld>
            <a:endParaRPr lang="en-US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F18B2D-351C-4033-BA38-C7D17D7F47ED}" type="slidenum">
              <a:rPr lang="en-US"/>
              <a:pPr/>
              <a:t>78</a:t>
            </a:fld>
            <a:endParaRPr lang="en-US"/>
          </a:p>
        </p:txBody>
      </p:sp>
      <p:sp>
        <p:nvSpPr>
          <p:cNvPr id="572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2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21A89D-57C6-4EED-B1E8-83D50C9795DC}" type="slidenum">
              <a:rPr lang="en-US"/>
              <a:pPr/>
              <a:t>79</a:t>
            </a:fld>
            <a:endParaRPr lang="en-US"/>
          </a:p>
        </p:txBody>
      </p:sp>
      <p:sp>
        <p:nvSpPr>
          <p:cNvPr id="576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6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0E91ED-EA67-41AB-A871-DF29F352856B}" type="slidenum">
              <a:rPr lang="en-US"/>
              <a:pPr/>
              <a:t>80</a:t>
            </a:fld>
            <a:endParaRPr lang="en-US"/>
          </a:p>
        </p:txBody>
      </p:sp>
      <p:sp>
        <p:nvSpPr>
          <p:cNvPr id="577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7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D31FA4-4DF3-4E60-8782-A958EAB24D88}" type="slidenum">
              <a:rPr lang="en-US"/>
              <a:pPr/>
              <a:t>10</a:t>
            </a:fld>
            <a:endParaRPr lang="en-US"/>
          </a:p>
        </p:txBody>
      </p:sp>
      <p:sp>
        <p:nvSpPr>
          <p:cNvPr id="57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14D7F-DB6A-475C-A911-7634A75E99B5}" type="slidenum">
              <a:rPr lang="en-US"/>
              <a:pPr/>
              <a:t>81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14D7F-DB6A-475C-A911-7634A75E99B5}" type="slidenum">
              <a:rPr lang="en-US"/>
              <a:pPr/>
              <a:t>82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14D7F-DB6A-475C-A911-7634A75E99B5}" type="slidenum">
              <a:rPr lang="en-US"/>
              <a:pPr/>
              <a:t>83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14D7F-DB6A-475C-A911-7634A75E99B5}" type="slidenum">
              <a:rPr lang="en-US"/>
              <a:pPr/>
              <a:t>84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14D7F-DB6A-475C-A911-7634A75E99B5}" type="slidenum">
              <a:rPr lang="en-US"/>
              <a:pPr/>
              <a:t>85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14D7F-DB6A-475C-A911-7634A75E99B5}" type="slidenum">
              <a:rPr lang="en-US"/>
              <a:pPr/>
              <a:t>86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14D7F-DB6A-475C-A911-7634A75E99B5}" type="slidenum">
              <a:rPr lang="en-US"/>
              <a:pPr/>
              <a:t>87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14D7F-DB6A-475C-A911-7634A75E99B5}" type="slidenum">
              <a:rPr lang="en-US"/>
              <a:pPr/>
              <a:t>88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E14D7F-DB6A-475C-A911-7634A75E99B5}" type="slidenum">
              <a:rPr lang="en-US"/>
              <a:pPr/>
              <a:t>89</a:t>
            </a:fld>
            <a:endParaRPr lang="en-US"/>
          </a:p>
        </p:txBody>
      </p:sp>
      <p:sp>
        <p:nvSpPr>
          <p:cNvPr id="589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D31FA4-4DF3-4E60-8782-A958EAB24D88}" type="slidenum">
              <a:rPr lang="en-US"/>
              <a:pPr/>
              <a:t>11</a:t>
            </a:fld>
            <a:endParaRPr lang="en-US"/>
          </a:p>
        </p:txBody>
      </p:sp>
      <p:sp>
        <p:nvSpPr>
          <p:cNvPr id="579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4BE268-FE8D-41CC-A35A-AD6B22B0019E}" type="slidenum">
              <a:rPr lang="en-US"/>
              <a:pPr/>
              <a:t>12</a:t>
            </a:fld>
            <a:endParaRPr lang="en-US"/>
          </a:p>
        </p:txBody>
      </p:sp>
      <p:sp>
        <p:nvSpPr>
          <p:cNvPr id="580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0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My note::: Binary decoder mainly uses the minters of sop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Princess Sumaya University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4241 - Digital Logic Design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Dr. Bassam Kahhaleh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5B8478-0B99-42A3-B776-273758F7B81A}" type="slidenum">
              <a:rPr lang="en-US"/>
              <a:pPr/>
              <a:t>13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7C7ABDB8-B3F5-47A4-9711-3777097313E1}" type="datetime1">
              <a:rPr lang="en-US" smtClean="0"/>
              <a:pPr/>
              <a:t>16-Feb-15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DB20-CB48-4E1E-B9D9-60D119054EBB}" type="datetime1">
              <a:rPr lang="en-US" smtClean="0"/>
              <a:pPr/>
              <a:t>16-Feb-15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99063-3249-449C-AA5F-8FF72848E7CE}" type="datetime1">
              <a:rPr lang="en-US" smtClean="0"/>
              <a:pPr/>
              <a:t>16-Feb-15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962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50C7453-5EB7-426C-953A-B1BEE0DC2850}" type="datetime1">
              <a:rPr lang="en-US" smtClean="0"/>
              <a:pPr/>
              <a:t>16-Feb-15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65C4C3B-E9F6-4B3F-BFA4-47000192CD50}" type="datetime1">
              <a:rPr lang="en-US" smtClean="0"/>
              <a:pPr/>
              <a:t>16-Feb-15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764E5-3D11-41A1-A8FF-4233BBCB609C}" type="datetime1">
              <a:rPr lang="en-US" smtClean="0"/>
              <a:pPr/>
              <a:t>16-Feb-15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BB279-38B0-44CD-87B6-270BEE6682AE}" type="datetime1">
              <a:rPr lang="en-US" smtClean="0"/>
              <a:pPr/>
              <a:t>16-Feb-15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B1E256-9A78-47EF-BC62-13EC55DEEF32}" type="datetime1">
              <a:rPr lang="en-US" smtClean="0"/>
              <a:pPr/>
              <a:t>16-Feb-15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7023-EB44-4A49-8D1E-CA226DFA12E4}" type="datetime1">
              <a:rPr lang="en-US" smtClean="0"/>
              <a:pPr/>
              <a:t>16-Feb-15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FF60033-61F6-4F32-B158-8B7BF2CCC4F4}" type="datetime1">
              <a:rPr lang="en-US" smtClean="0"/>
              <a:pPr/>
              <a:t>16-Feb-15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C326B57-48FE-4F89-9485-22981ED8D38D}" type="datetime1">
              <a:rPr lang="en-US" smtClean="0"/>
              <a:pPr/>
              <a:t>16-Feb-15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0A57B3C-C493-4246-9095-3DD941B09960}" type="datetime1">
              <a:rPr lang="en-US" smtClean="0"/>
              <a:pPr/>
              <a:t>16-Feb-15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119B53-8FEA-4BCD-AD8C-881E4C0351D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11.bin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9.bin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2.bin"/><Relationship Id="rId4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25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6.bin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oleObject" Target="../embeddings/oleObject27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8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9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30.bin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4" Type="http://schemas.openxmlformats.org/officeDocument/2006/relationships/oleObject" Target="../embeddings/oleObject31.bin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oleObject" Target="../embeddings/oleObject32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5" Type="http://schemas.openxmlformats.org/officeDocument/2006/relationships/oleObject" Target="../embeddings/oleObject37.bin"/><Relationship Id="rId4" Type="http://schemas.openxmlformats.org/officeDocument/2006/relationships/oleObject" Target="../embeddings/oleObject36.bin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38.bin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oleObject" Target="../embeddings/oleObject39.bin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40.bin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41.bin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58.xml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44.bin"/><Relationship Id="rId5" Type="http://schemas.openxmlformats.org/officeDocument/2006/relationships/oleObject" Target="../embeddings/oleObject43.bin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2.bin"/><Relationship Id="rId9" Type="http://schemas.openxmlformats.org/officeDocument/2006/relationships/oleObject" Target="../embeddings/oleObject47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49.bin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667000"/>
            <a:ext cx="6553200" cy="1894362"/>
          </a:xfrm>
        </p:spPr>
        <p:txBody>
          <a:bodyPr/>
          <a:lstStyle/>
          <a:p>
            <a:r>
              <a:rPr lang="en-US" dirty="0" smtClean="0"/>
              <a:t>CSE 205: Digital Logic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648200"/>
            <a:ext cx="6172200" cy="1765300"/>
          </a:xfrm>
        </p:spPr>
        <p:txBody>
          <a:bodyPr>
            <a:normAutofit fontScale="40000" lnSpcReduction="20000"/>
          </a:bodyPr>
          <a:lstStyle/>
          <a:p>
            <a:r>
              <a:rPr lang="en-US" sz="4500" dirty="0" smtClean="0"/>
              <a:t>Prepared By</a:t>
            </a:r>
          </a:p>
          <a:p>
            <a:r>
              <a:rPr lang="en-US" sz="4500" dirty="0" smtClean="0"/>
              <a:t>Dr. </a:t>
            </a:r>
            <a:r>
              <a:rPr lang="en-US" sz="4500" dirty="0" err="1" smtClean="0"/>
              <a:t>Tanzima</a:t>
            </a:r>
            <a:r>
              <a:rPr lang="en-US" sz="4500" dirty="0" smtClean="0"/>
              <a:t> </a:t>
            </a:r>
            <a:r>
              <a:rPr lang="en-US" sz="4500" dirty="0" err="1" smtClean="0"/>
              <a:t>Hashem</a:t>
            </a:r>
            <a:r>
              <a:rPr lang="en-US" sz="4500" dirty="0" smtClean="0"/>
              <a:t>, </a:t>
            </a:r>
          </a:p>
          <a:p>
            <a:r>
              <a:rPr lang="en-US" sz="4500" dirty="0" smtClean="0"/>
              <a:t>Assistant Professor, CSE, BUET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3500" dirty="0" smtClean="0"/>
              <a:t>(Updated By </a:t>
            </a:r>
          </a:p>
          <a:p>
            <a:r>
              <a:rPr lang="en-US" sz="3500" dirty="0" err="1" smtClean="0"/>
              <a:t>Fatema</a:t>
            </a:r>
            <a:r>
              <a:rPr lang="en-US" sz="3500" dirty="0" smtClean="0"/>
              <a:t> </a:t>
            </a:r>
            <a:r>
              <a:rPr lang="en-US" sz="3500" dirty="0" err="1" smtClean="0"/>
              <a:t>Tuz</a:t>
            </a:r>
            <a:r>
              <a:rPr lang="en-US" sz="3500" dirty="0" smtClean="0"/>
              <a:t> </a:t>
            </a:r>
            <a:r>
              <a:rPr lang="en-US" sz="3500" dirty="0" err="1" smtClean="0"/>
              <a:t>Zohora</a:t>
            </a:r>
            <a:endParaRPr lang="en-US" sz="3500" dirty="0" smtClean="0"/>
          </a:p>
          <a:p>
            <a:r>
              <a:rPr lang="en-US" sz="3500" dirty="0" smtClean="0"/>
              <a:t>Lecturer, CSE, BUET)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Decoders</a:t>
            </a:r>
          </a:p>
        </p:txBody>
      </p:sp>
      <p:sp>
        <p:nvSpPr>
          <p:cNvPr id="56" name="Content Placeholder 5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decoder is a combinational circuit that converts binary information from </a:t>
            </a:r>
            <a:r>
              <a:rPr lang="en-US" i="1" dirty="0" smtClean="0"/>
              <a:t>n input lines to an 2</a:t>
            </a:r>
            <a:r>
              <a:rPr lang="en-US" i="1" baseline="30000" dirty="0" smtClean="0"/>
              <a:t>n</a:t>
            </a:r>
            <a:r>
              <a:rPr lang="en-US" i="1" dirty="0" smtClean="0"/>
              <a:t> unique output lines.</a:t>
            </a:r>
          </a:p>
          <a:p>
            <a:r>
              <a:rPr lang="en-US" dirty="0" smtClean="0"/>
              <a:t>1-to-2-Line Decoder</a:t>
            </a:r>
          </a:p>
          <a:p>
            <a:endParaRPr lang="en-US" i="1" dirty="0" smtClean="0"/>
          </a:p>
          <a:p>
            <a:endParaRPr lang="en-US" dirty="0"/>
          </a:p>
        </p:txBody>
      </p:sp>
      <p:pic>
        <p:nvPicPr>
          <p:cNvPr id="4" name="Picture 4" descr="C:\Documents and Settings\Charles R Kime\My Documents\Texts\Website\PowerPoint_Slides\Work_Area\Chapter_04\Fig_4-06.e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363" y="3579813"/>
            <a:ext cx="4652962" cy="1557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Decoders</a:t>
            </a:r>
          </a:p>
        </p:txBody>
      </p:sp>
      <p:sp>
        <p:nvSpPr>
          <p:cNvPr id="507942" name="Litebulb"/>
          <p:cNvSpPr>
            <a:spLocks noChangeAspect="1" noEditPoints="1" noChangeArrowheads="1"/>
          </p:cNvSpPr>
          <p:nvPr/>
        </p:nvSpPr>
        <p:spPr bwMode="auto">
          <a:xfrm>
            <a:off x="7223125" y="3911600"/>
            <a:ext cx="436563" cy="59690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7941" name="Litebulb"/>
          <p:cNvSpPr>
            <a:spLocks noChangeAspect="1" noEditPoints="1" noChangeArrowheads="1"/>
          </p:cNvSpPr>
          <p:nvPr/>
        </p:nvSpPr>
        <p:spPr bwMode="auto">
          <a:xfrm>
            <a:off x="6143625" y="3911600"/>
            <a:ext cx="436563" cy="59690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7940" name="Litebulb"/>
          <p:cNvSpPr>
            <a:spLocks noChangeAspect="1" noEditPoints="1" noChangeArrowheads="1"/>
          </p:cNvSpPr>
          <p:nvPr/>
        </p:nvSpPr>
        <p:spPr bwMode="auto">
          <a:xfrm>
            <a:off x="5064125" y="3911600"/>
            <a:ext cx="436563" cy="59690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7914" name="Litebulb"/>
          <p:cNvSpPr>
            <a:spLocks noChangeAspect="1" noEditPoints="1" noChangeArrowheads="1"/>
          </p:cNvSpPr>
          <p:nvPr/>
        </p:nvSpPr>
        <p:spPr bwMode="auto">
          <a:xfrm>
            <a:off x="3983038" y="3911600"/>
            <a:ext cx="436562" cy="596900"/>
          </a:xfrm>
          <a:custGeom>
            <a:avLst/>
            <a:gdLst>
              <a:gd name="T0" fmla="*/ 10800 w 21600"/>
              <a:gd name="T1" fmla="*/ 0 h 21600"/>
              <a:gd name="T2" fmla="*/ 21600 w 21600"/>
              <a:gd name="T3" fmla="*/ 7782 h 21600"/>
              <a:gd name="T4" fmla="*/ 0 w 21600"/>
              <a:gd name="T5" fmla="*/ 7782 h 21600"/>
              <a:gd name="T6" fmla="*/ 10800 w 21600"/>
              <a:gd name="T7" fmla="*/ 21600 h 21600"/>
              <a:gd name="T8" fmla="*/ 3556 w 21600"/>
              <a:gd name="T9" fmla="*/ 2188 h 21600"/>
              <a:gd name="T10" fmla="*/ 18277 w 21600"/>
              <a:gd name="T11" fmla="*/ 9282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3603625" y="3068638"/>
            <a:ext cx="1460500" cy="1439862"/>
            <a:chOff x="2414" y="1933"/>
            <a:chExt cx="920" cy="907"/>
          </a:xfrm>
        </p:grpSpPr>
        <p:sp>
          <p:nvSpPr>
            <p:cNvPr id="507934" name="Line 30"/>
            <p:cNvSpPr>
              <a:spLocks noChangeShapeType="1"/>
            </p:cNvSpPr>
            <p:nvPr/>
          </p:nvSpPr>
          <p:spPr bwMode="auto">
            <a:xfrm flipH="1">
              <a:off x="3334" y="1933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23" name="AutoShape 19"/>
            <p:cNvSpPr>
              <a:spLocks noChangeArrowheads="1"/>
            </p:cNvSpPr>
            <p:nvPr/>
          </p:nvSpPr>
          <p:spPr bwMode="auto">
            <a:xfrm>
              <a:off x="2427" y="1933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07943" name="Line 39"/>
            <p:cNvSpPr>
              <a:spLocks noChangeShapeType="1"/>
            </p:cNvSpPr>
            <p:nvPr/>
          </p:nvSpPr>
          <p:spPr bwMode="auto">
            <a:xfrm>
              <a:off x="2965" y="2500"/>
              <a:ext cx="0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60" name="Line 56"/>
            <p:cNvSpPr>
              <a:spLocks noChangeShapeType="1"/>
            </p:cNvSpPr>
            <p:nvPr/>
          </p:nvSpPr>
          <p:spPr bwMode="auto">
            <a:xfrm flipH="1">
              <a:off x="2965" y="2614"/>
              <a:ext cx="142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66" name="AutoShape 62"/>
            <p:cNvSpPr>
              <a:spLocks noChangeArrowheads="1"/>
            </p:cNvSpPr>
            <p:nvPr/>
          </p:nvSpPr>
          <p:spPr bwMode="auto">
            <a:xfrm rot="5400000">
              <a:off x="2357" y="2557"/>
              <a:ext cx="340" cy="226"/>
            </a:xfrm>
            <a:prstGeom prst="rtTriangle">
              <a:avLst/>
            </a:prstGeom>
            <a:solidFill>
              <a:srgbClr val="5F5F5F"/>
            </a:solidFill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82"/>
          <p:cNvGrpSpPr>
            <a:grpSpLocks/>
          </p:cNvGrpSpPr>
          <p:nvPr/>
        </p:nvGrpSpPr>
        <p:grpSpPr bwMode="auto">
          <a:xfrm>
            <a:off x="2903538" y="4689475"/>
            <a:ext cx="4538662" cy="1079500"/>
            <a:chOff x="1973" y="2954"/>
            <a:chExt cx="2859" cy="680"/>
          </a:xfrm>
        </p:grpSpPr>
        <p:sp>
          <p:nvSpPr>
            <p:cNvPr id="507968" name="Line 64"/>
            <p:cNvSpPr>
              <a:spLocks noChangeShapeType="1"/>
            </p:cNvSpPr>
            <p:nvPr/>
          </p:nvSpPr>
          <p:spPr bwMode="auto">
            <a:xfrm>
              <a:off x="1973" y="2954"/>
              <a:ext cx="81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70" name="Line 66"/>
            <p:cNvSpPr>
              <a:spLocks noChangeShapeType="1"/>
            </p:cNvSpPr>
            <p:nvPr/>
          </p:nvSpPr>
          <p:spPr bwMode="auto">
            <a:xfrm>
              <a:off x="1973" y="3181"/>
              <a:ext cx="149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71" name="Line 67"/>
            <p:cNvSpPr>
              <a:spLocks noChangeShapeType="1"/>
            </p:cNvSpPr>
            <p:nvPr/>
          </p:nvSpPr>
          <p:spPr bwMode="auto">
            <a:xfrm flipV="1">
              <a:off x="1973" y="3407"/>
              <a:ext cx="217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72" name="Line 68"/>
            <p:cNvSpPr>
              <a:spLocks noChangeShapeType="1"/>
            </p:cNvSpPr>
            <p:nvPr/>
          </p:nvSpPr>
          <p:spPr bwMode="auto">
            <a:xfrm flipV="1">
              <a:off x="1973" y="3634"/>
              <a:ext cx="2859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4" name="Group 83"/>
          <p:cNvGrpSpPr>
            <a:grpSpLocks/>
          </p:cNvGrpSpPr>
          <p:nvPr/>
        </p:nvGrpSpPr>
        <p:grpSpPr bwMode="auto">
          <a:xfrm>
            <a:off x="4189413" y="4508500"/>
            <a:ext cx="3252787" cy="1260475"/>
            <a:chOff x="2783" y="2840"/>
            <a:chExt cx="2049" cy="794"/>
          </a:xfrm>
        </p:grpSpPr>
        <p:sp>
          <p:nvSpPr>
            <p:cNvPr id="507969" name="Line 65"/>
            <p:cNvSpPr>
              <a:spLocks noChangeShapeType="1"/>
            </p:cNvSpPr>
            <p:nvPr/>
          </p:nvSpPr>
          <p:spPr bwMode="auto">
            <a:xfrm flipH="1">
              <a:off x="2783" y="2840"/>
              <a:ext cx="0" cy="11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73" name="Line 69"/>
            <p:cNvSpPr>
              <a:spLocks noChangeShapeType="1"/>
            </p:cNvSpPr>
            <p:nvPr/>
          </p:nvSpPr>
          <p:spPr bwMode="auto">
            <a:xfrm>
              <a:off x="4832" y="2840"/>
              <a:ext cx="0" cy="79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74" name="Line 70"/>
            <p:cNvSpPr>
              <a:spLocks noChangeShapeType="1"/>
            </p:cNvSpPr>
            <p:nvPr/>
          </p:nvSpPr>
          <p:spPr bwMode="auto">
            <a:xfrm>
              <a:off x="4151" y="2840"/>
              <a:ext cx="0" cy="56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75" name="Line 71"/>
            <p:cNvSpPr>
              <a:spLocks noChangeShapeType="1"/>
            </p:cNvSpPr>
            <p:nvPr/>
          </p:nvSpPr>
          <p:spPr bwMode="auto">
            <a:xfrm>
              <a:off x="3471" y="2840"/>
              <a:ext cx="0" cy="341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81"/>
          <p:cNvGrpSpPr>
            <a:grpSpLocks/>
          </p:cNvGrpSpPr>
          <p:nvPr/>
        </p:nvGrpSpPr>
        <p:grpSpPr bwMode="auto">
          <a:xfrm>
            <a:off x="512763" y="4329113"/>
            <a:ext cx="2390775" cy="1800225"/>
            <a:chOff x="467" y="2727"/>
            <a:chExt cx="1506" cy="1134"/>
          </a:xfrm>
        </p:grpSpPr>
        <p:sp>
          <p:nvSpPr>
            <p:cNvPr id="507967" name="AutoShape 63"/>
            <p:cNvSpPr>
              <a:spLocks noChangeArrowheads="1"/>
            </p:cNvSpPr>
            <p:nvPr/>
          </p:nvSpPr>
          <p:spPr bwMode="auto">
            <a:xfrm>
              <a:off x="1066" y="2727"/>
              <a:ext cx="907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Binary</a:t>
              </a:r>
              <a:b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Decoder</a:t>
              </a:r>
            </a:p>
          </p:txBody>
        </p:sp>
        <p:sp>
          <p:nvSpPr>
            <p:cNvPr id="507976" name="Line 72"/>
            <p:cNvSpPr>
              <a:spLocks noChangeShapeType="1"/>
            </p:cNvSpPr>
            <p:nvPr/>
          </p:nvSpPr>
          <p:spPr bwMode="auto">
            <a:xfrm>
              <a:off x="725" y="306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77" name="Line 73"/>
            <p:cNvSpPr>
              <a:spLocks noChangeShapeType="1"/>
            </p:cNvSpPr>
            <p:nvPr/>
          </p:nvSpPr>
          <p:spPr bwMode="auto">
            <a:xfrm>
              <a:off x="725" y="352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78" name="Text Box 74"/>
            <p:cNvSpPr txBox="1">
              <a:spLocks noChangeArrowheads="1"/>
            </p:cNvSpPr>
            <p:nvPr/>
          </p:nvSpPr>
          <p:spPr bwMode="auto">
            <a:xfrm>
              <a:off x="467" y="2888"/>
              <a:ext cx="226" cy="69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</p:grpSp>
      <p:sp>
        <p:nvSpPr>
          <p:cNvPr id="507981" name="AutoShape 77"/>
          <p:cNvSpPr>
            <a:spLocks noChangeArrowheads="1"/>
          </p:cNvSpPr>
          <p:nvPr/>
        </p:nvSpPr>
        <p:spPr bwMode="auto">
          <a:xfrm>
            <a:off x="7272338" y="1268413"/>
            <a:ext cx="1439862" cy="1081087"/>
          </a:xfrm>
          <a:prstGeom prst="wedgeRoundRectCallout">
            <a:avLst>
              <a:gd name="adj1" fmla="val -67972"/>
              <a:gd name="adj2" fmla="val 91116"/>
              <a:gd name="adj3" fmla="val 16667"/>
            </a:avLst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Only </a:t>
            </a:r>
            <a:r>
              <a:rPr lang="en-US" sz="22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one</a:t>
            </a:r>
            <a:r>
              <a:rPr lang="en-US" sz="2200" b="1" dirty="0">
                <a:latin typeface="Times New Roman" pitchFamily="18" charset="0"/>
                <a:cs typeface="Times New Roman" pitchFamily="18" charset="0"/>
              </a:rPr>
              <a:t> lamp will turn on</a:t>
            </a:r>
          </a:p>
        </p:txBody>
      </p:sp>
      <p:sp>
        <p:nvSpPr>
          <p:cNvPr id="507982" name="Text Box 78"/>
          <p:cNvSpPr txBox="1">
            <a:spLocks noChangeArrowheads="1"/>
          </p:cNvSpPr>
          <p:nvPr/>
        </p:nvSpPr>
        <p:spPr bwMode="auto">
          <a:xfrm>
            <a:off x="985838" y="4470400"/>
            <a:ext cx="360362" cy="10953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400" b="1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07983" name="Text Box 79"/>
          <p:cNvSpPr txBox="1">
            <a:spLocks noChangeArrowheads="1"/>
          </p:cNvSpPr>
          <p:nvPr/>
        </p:nvSpPr>
        <p:spPr bwMode="auto">
          <a:xfrm>
            <a:off x="2903538" y="4329113"/>
            <a:ext cx="360362" cy="14605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grpSp>
        <p:nvGrpSpPr>
          <p:cNvPr id="6" name="Group 85"/>
          <p:cNvGrpSpPr>
            <a:grpSpLocks/>
          </p:cNvGrpSpPr>
          <p:nvPr/>
        </p:nvGrpSpPr>
        <p:grpSpPr bwMode="auto">
          <a:xfrm>
            <a:off x="4683125" y="3068638"/>
            <a:ext cx="1460500" cy="1439862"/>
            <a:chOff x="2414" y="1933"/>
            <a:chExt cx="920" cy="907"/>
          </a:xfrm>
        </p:grpSpPr>
        <p:sp>
          <p:nvSpPr>
            <p:cNvPr id="507990" name="Line 86"/>
            <p:cNvSpPr>
              <a:spLocks noChangeShapeType="1"/>
            </p:cNvSpPr>
            <p:nvPr/>
          </p:nvSpPr>
          <p:spPr bwMode="auto">
            <a:xfrm flipH="1">
              <a:off x="3334" y="1933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91" name="AutoShape 87"/>
            <p:cNvSpPr>
              <a:spLocks noChangeArrowheads="1"/>
            </p:cNvSpPr>
            <p:nvPr/>
          </p:nvSpPr>
          <p:spPr bwMode="auto">
            <a:xfrm>
              <a:off x="2427" y="1933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07992" name="Line 88"/>
            <p:cNvSpPr>
              <a:spLocks noChangeShapeType="1"/>
            </p:cNvSpPr>
            <p:nvPr/>
          </p:nvSpPr>
          <p:spPr bwMode="auto">
            <a:xfrm>
              <a:off x="2965" y="2500"/>
              <a:ext cx="0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93" name="Line 89"/>
            <p:cNvSpPr>
              <a:spLocks noChangeShapeType="1"/>
            </p:cNvSpPr>
            <p:nvPr/>
          </p:nvSpPr>
          <p:spPr bwMode="auto">
            <a:xfrm flipH="1">
              <a:off x="2965" y="2614"/>
              <a:ext cx="142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94" name="AutoShape 90"/>
            <p:cNvSpPr>
              <a:spLocks noChangeArrowheads="1"/>
            </p:cNvSpPr>
            <p:nvPr/>
          </p:nvSpPr>
          <p:spPr bwMode="auto">
            <a:xfrm rot="5400000">
              <a:off x="2357" y="2557"/>
              <a:ext cx="340" cy="226"/>
            </a:xfrm>
            <a:prstGeom prst="rtTriangle">
              <a:avLst/>
            </a:prstGeom>
            <a:solidFill>
              <a:srgbClr val="5F5F5F"/>
            </a:solidFill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07928" name="WordArt 24"/>
          <p:cNvSpPr>
            <a:spLocks noChangeArrowheads="1" noChangeShapeType="1" noTextEdit="1"/>
          </p:cNvSpPr>
          <p:nvPr/>
        </p:nvSpPr>
        <p:spPr bwMode="auto">
          <a:xfrm>
            <a:off x="5049838" y="3167063"/>
            <a:ext cx="7302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38477"/>
              </a:avLst>
            </a:prstTxWarp>
          </a:bodyPr>
          <a:lstStyle/>
          <a:p>
            <a:r>
              <a:rPr lang="en-US" sz="3600" i="1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/>
              </a:rPr>
              <a:t>1</a:t>
            </a:r>
          </a:p>
        </p:txBody>
      </p:sp>
      <p:sp>
        <p:nvSpPr>
          <p:cNvPr id="507925" name="WordArt 21"/>
          <p:cNvSpPr>
            <a:spLocks noChangeArrowheads="1" noChangeShapeType="1" noTextEdit="1"/>
          </p:cNvSpPr>
          <p:nvPr/>
        </p:nvSpPr>
        <p:spPr bwMode="auto">
          <a:xfrm>
            <a:off x="3965575" y="3165475"/>
            <a:ext cx="7302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31958"/>
              </a:avLst>
            </a:prstTxWarp>
          </a:bodyPr>
          <a:lstStyle/>
          <a:p>
            <a:r>
              <a:rPr lang="en-US" sz="3600" i="1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/>
              </a:rPr>
              <a:t>0</a:t>
            </a:r>
          </a:p>
        </p:txBody>
      </p:sp>
      <p:grpSp>
        <p:nvGrpSpPr>
          <p:cNvPr id="7" name="Group 91"/>
          <p:cNvGrpSpPr>
            <a:grpSpLocks/>
          </p:cNvGrpSpPr>
          <p:nvPr/>
        </p:nvGrpSpPr>
        <p:grpSpPr bwMode="auto">
          <a:xfrm>
            <a:off x="5762625" y="3068638"/>
            <a:ext cx="1460500" cy="1439862"/>
            <a:chOff x="2414" y="1933"/>
            <a:chExt cx="920" cy="907"/>
          </a:xfrm>
        </p:grpSpPr>
        <p:sp>
          <p:nvSpPr>
            <p:cNvPr id="507996" name="Line 92"/>
            <p:cNvSpPr>
              <a:spLocks noChangeShapeType="1"/>
            </p:cNvSpPr>
            <p:nvPr/>
          </p:nvSpPr>
          <p:spPr bwMode="auto">
            <a:xfrm flipH="1">
              <a:off x="3334" y="1933"/>
              <a:ext cx="0" cy="22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97" name="AutoShape 93"/>
            <p:cNvSpPr>
              <a:spLocks noChangeArrowheads="1"/>
            </p:cNvSpPr>
            <p:nvPr/>
          </p:nvSpPr>
          <p:spPr bwMode="auto">
            <a:xfrm>
              <a:off x="2427" y="1933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07998" name="Line 94"/>
            <p:cNvSpPr>
              <a:spLocks noChangeShapeType="1"/>
            </p:cNvSpPr>
            <p:nvPr/>
          </p:nvSpPr>
          <p:spPr bwMode="auto">
            <a:xfrm>
              <a:off x="2965" y="2500"/>
              <a:ext cx="0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7999" name="Line 95"/>
            <p:cNvSpPr>
              <a:spLocks noChangeShapeType="1"/>
            </p:cNvSpPr>
            <p:nvPr/>
          </p:nvSpPr>
          <p:spPr bwMode="auto">
            <a:xfrm flipH="1">
              <a:off x="2965" y="2614"/>
              <a:ext cx="142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8000" name="AutoShape 96"/>
            <p:cNvSpPr>
              <a:spLocks noChangeArrowheads="1"/>
            </p:cNvSpPr>
            <p:nvPr/>
          </p:nvSpPr>
          <p:spPr bwMode="auto">
            <a:xfrm rot="5400000">
              <a:off x="2357" y="2557"/>
              <a:ext cx="340" cy="226"/>
            </a:xfrm>
            <a:prstGeom prst="rtTriangle">
              <a:avLst/>
            </a:prstGeom>
            <a:solidFill>
              <a:srgbClr val="5F5F5F"/>
            </a:solidFill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07937" name="WordArt 33"/>
          <p:cNvSpPr>
            <a:spLocks noChangeArrowheads="1" noChangeShapeType="1" noTextEdit="1"/>
          </p:cNvSpPr>
          <p:nvPr/>
        </p:nvSpPr>
        <p:spPr bwMode="auto">
          <a:xfrm>
            <a:off x="6129338" y="3167063"/>
            <a:ext cx="7302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38477"/>
              </a:avLst>
            </a:prstTxWarp>
          </a:bodyPr>
          <a:lstStyle/>
          <a:p>
            <a:r>
              <a:rPr lang="en-US" sz="3600" i="1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/>
              </a:rPr>
              <a:t>2</a:t>
            </a:r>
          </a:p>
        </p:txBody>
      </p:sp>
      <p:grpSp>
        <p:nvGrpSpPr>
          <p:cNvPr id="8" name="Group 103"/>
          <p:cNvGrpSpPr>
            <a:grpSpLocks/>
          </p:cNvGrpSpPr>
          <p:nvPr/>
        </p:nvGrpSpPr>
        <p:grpSpPr bwMode="auto">
          <a:xfrm>
            <a:off x="6843713" y="3068638"/>
            <a:ext cx="1460500" cy="1439862"/>
            <a:chOff x="4455" y="1933"/>
            <a:chExt cx="920" cy="907"/>
          </a:xfrm>
        </p:grpSpPr>
        <p:sp>
          <p:nvSpPr>
            <p:cNvPr id="508002" name="Line 98"/>
            <p:cNvSpPr>
              <a:spLocks noChangeShapeType="1"/>
            </p:cNvSpPr>
            <p:nvPr/>
          </p:nvSpPr>
          <p:spPr bwMode="auto">
            <a:xfrm flipH="1">
              <a:off x="5375" y="1933"/>
              <a:ext cx="0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8003" name="AutoShape 99"/>
            <p:cNvSpPr>
              <a:spLocks noChangeArrowheads="1"/>
            </p:cNvSpPr>
            <p:nvPr/>
          </p:nvSpPr>
          <p:spPr bwMode="auto">
            <a:xfrm>
              <a:off x="4468" y="1933"/>
              <a:ext cx="907" cy="567"/>
            </a:xfrm>
            <a:prstGeom prst="parallelogram">
              <a:avLst>
                <a:gd name="adj" fmla="val 65274"/>
              </a:avLst>
            </a:prstGeom>
            <a:solidFill>
              <a:schemeClr val="tx1"/>
            </a:solid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08004" name="Line 100"/>
            <p:cNvSpPr>
              <a:spLocks noChangeShapeType="1"/>
            </p:cNvSpPr>
            <p:nvPr/>
          </p:nvSpPr>
          <p:spPr bwMode="auto">
            <a:xfrm>
              <a:off x="5006" y="2500"/>
              <a:ext cx="0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8005" name="Line 101"/>
            <p:cNvSpPr>
              <a:spLocks noChangeShapeType="1"/>
            </p:cNvSpPr>
            <p:nvPr/>
          </p:nvSpPr>
          <p:spPr bwMode="auto">
            <a:xfrm flipH="1">
              <a:off x="5006" y="2273"/>
              <a:ext cx="369" cy="5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8006" name="AutoShape 102"/>
            <p:cNvSpPr>
              <a:spLocks noChangeArrowheads="1"/>
            </p:cNvSpPr>
            <p:nvPr/>
          </p:nvSpPr>
          <p:spPr bwMode="auto">
            <a:xfrm rot="5400000">
              <a:off x="4398" y="2557"/>
              <a:ext cx="340" cy="226"/>
            </a:xfrm>
            <a:prstGeom prst="rtTriangle">
              <a:avLst/>
            </a:prstGeom>
            <a:solidFill>
              <a:srgbClr val="5F5F5F"/>
            </a:solidFill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507939" name="WordArt 35"/>
          <p:cNvSpPr>
            <a:spLocks noChangeArrowheads="1" noChangeShapeType="1" noTextEdit="1"/>
          </p:cNvSpPr>
          <p:nvPr/>
        </p:nvSpPr>
        <p:spPr bwMode="auto">
          <a:xfrm>
            <a:off x="7210425" y="3167063"/>
            <a:ext cx="730250" cy="6477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38477"/>
              </a:avLst>
            </a:prstTxWarp>
          </a:bodyPr>
          <a:lstStyle/>
          <a:p>
            <a:r>
              <a:rPr lang="en-US" sz="3600" i="1" kern="10" spc="720">
                <a:ln w="9525">
                  <a:solidFill>
                    <a:schemeClr val="accent1"/>
                  </a:solidFill>
                  <a:round/>
                  <a:headEnd/>
                  <a:tailEnd/>
                </a:ln>
                <a:solidFill>
                  <a:schemeClr val="accent1"/>
                </a:soli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/>
              </a:rPr>
              <a:t>3</a:t>
            </a:r>
          </a:p>
        </p:txBody>
      </p:sp>
      <p:sp>
        <p:nvSpPr>
          <p:cNvPr id="56" name="Content Placeholder 5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Extract “</a:t>
            </a:r>
            <a:r>
              <a:rPr lang="en-US" i="1" dirty="0" smtClean="0">
                <a:solidFill>
                  <a:schemeClr val="accent1"/>
                </a:solidFill>
              </a:rPr>
              <a:t>Information</a:t>
            </a:r>
            <a:r>
              <a:rPr lang="en-US" dirty="0" smtClean="0"/>
              <a:t>” from the code</a:t>
            </a:r>
          </a:p>
          <a:p>
            <a:r>
              <a:rPr lang="en-US" dirty="0" smtClean="0"/>
              <a:t>Binary Decoder</a:t>
            </a:r>
          </a:p>
          <a:p>
            <a:pPr lvl="1"/>
            <a:r>
              <a:rPr lang="en-US" dirty="0" smtClean="0"/>
              <a:t>Example: 2-bit Binary Number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07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0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0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50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0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0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07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0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5079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5079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5079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5079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5079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5079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5079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5079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5079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07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07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07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1000" fill="hold"/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0" dur="1000" fill="hold"/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1000" fill="hold"/>
                                        <p:tgtEl>
                                          <p:spTgt spid="5079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3" dur="1000" fill="hold"/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4" dur="1000" fill="hold"/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5" dur="1000" fill="hold"/>
                                        <p:tgtEl>
                                          <p:spTgt spid="5079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500"/>
                            </p:stCondLst>
                            <p:childTnLst>
                              <p:par>
                                <p:cTn id="8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507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7942" grpId="0" animBg="1"/>
      <p:bldP spid="507941" grpId="0" animBg="1"/>
      <p:bldP spid="507940" grpId="0" animBg="1"/>
      <p:bldP spid="507914" grpId="0" animBg="1"/>
      <p:bldP spid="507981" grpId="0" animBg="1"/>
      <p:bldP spid="507982" grpId="0"/>
      <p:bldP spid="507983" grpId="0"/>
      <p:bldP spid="507928" grpId="0" animBg="1"/>
      <p:bldP spid="507928" grpId="1" animBg="1"/>
      <p:bldP spid="507925" grpId="0" animBg="1"/>
      <p:bldP spid="507925" grpId="1" animBg="1"/>
      <p:bldP spid="507925" grpId="2" animBg="1"/>
      <p:bldP spid="507937" grpId="0" animBg="1"/>
      <p:bldP spid="507937" grpId="1" animBg="1"/>
      <p:bldP spid="507939" grpId="0" animBg="1"/>
      <p:bldP spid="507939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2-to-4 Line Decoder</a:t>
            </a:r>
          </a:p>
          <a:p>
            <a:endParaRPr lang="en-US" dirty="0"/>
          </a:p>
        </p:txBody>
      </p:sp>
      <p:sp>
        <p:nvSpPr>
          <p:cNvPr id="509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Decoders</a:t>
            </a:r>
          </a:p>
        </p:txBody>
      </p:sp>
      <p:graphicFrame>
        <p:nvGraphicFramePr>
          <p:cNvPr id="509988" name="Group 36"/>
          <p:cNvGraphicFramePr>
            <a:graphicFrameLocks noGrp="1"/>
          </p:cNvGraphicFramePr>
          <p:nvPr/>
        </p:nvGraphicFramePr>
        <p:xfrm>
          <a:off x="769938" y="4149725"/>
          <a:ext cx="2881312" cy="2159000"/>
        </p:xfrm>
        <a:graphic>
          <a:graphicData uri="http://schemas.openxmlformats.org/drawingml/2006/table">
            <a:tbl>
              <a:tblPr/>
              <a:tblGrid>
                <a:gridCol w="1079500"/>
                <a:gridCol w="1801812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42"/>
          <p:cNvGrpSpPr>
            <a:grpSpLocks/>
          </p:cNvGrpSpPr>
          <p:nvPr/>
        </p:nvGrpSpPr>
        <p:grpSpPr bwMode="auto">
          <a:xfrm>
            <a:off x="674688" y="2141538"/>
            <a:ext cx="2882900" cy="1800225"/>
            <a:chOff x="725" y="1253"/>
            <a:chExt cx="1816" cy="1134"/>
          </a:xfrm>
        </p:grpSpPr>
        <p:sp>
          <p:nvSpPr>
            <p:cNvPr id="509957" name="AutoShape 5"/>
            <p:cNvSpPr>
              <a:spLocks noChangeArrowheads="1"/>
            </p:cNvSpPr>
            <p:nvPr/>
          </p:nvSpPr>
          <p:spPr bwMode="auto">
            <a:xfrm flipH="1" flipV="1">
              <a:off x="1066" y="1253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vert="eaVert" wrap="none" lIns="0" tIns="0" rIns="0" bIns="0" anchor="ctr" anchorCtr="1"/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Binary</a:t>
              </a:r>
              <a:b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Decoder</a:t>
              </a:r>
            </a:p>
          </p:txBody>
        </p:sp>
        <p:sp>
          <p:nvSpPr>
            <p:cNvPr id="509958" name="Line 6"/>
            <p:cNvSpPr>
              <a:spLocks noChangeShapeType="1"/>
            </p:cNvSpPr>
            <p:nvPr/>
          </p:nvSpPr>
          <p:spPr bwMode="auto">
            <a:xfrm>
              <a:off x="725" y="15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9959" name="Line 7"/>
            <p:cNvSpPr>
              <a:spLocks noChangeShapeType="1"/>
            </p:cNvSpPr>
            <p:nvPr/>
          </p:nvSpPr>
          <p:spPr bwMode="auto">
            <a:xfrm>
              <a:off x="725" y="204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9960" name="Text Box 8"/>
            <p:cNvSpPr txBox="1">
              <a:spLocks noChangeArrowheads="1"/>
            </p:cNvSpPr>
            <p:nvPr/>
          </p:nvSpPr>
          <p:spPr bwMode="auto">
            <a:xfrm>
              <a:off x="1066" y="1470"/>
              <a:ext cx="226" cy="69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09989" name="Line 37"/>
            <p:cNvSpPr>
              <a:spLocks noChangeShapeType="1"/>
            </p:cNvSpPr>
            <p:nvPr/>
          </p:nvSpPr>
          <p:spPr bwMode="auto">
            <a:xfrm>
              <a:off x="2200" y="148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9990" name="Text Box 38"/>
            <p:cNvSpPr txBox="1">
              <a:spLocks noChangeArrowheads="1"/>
            </p:cNvSpPr>
            <p:nvPr/>
          </p:nvSpPr>
          <p:spPr bwMode="auto">
            <a:xfrm>
              <a:off x="1965" y="1313"/>
              <a:ext cx="226" cy="9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400" b="1" i="1" baseline="-25000" dirty="0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 smtClean="0">
                  <a:latin typeface="Times New Roman" pitchFamily="18" charset="0"/>
                  <a:cs typeface="Times New Roman" pitchFamily="18" charset="0"/>
                </a:rPr>
                <a:t> Y</a:t>
              </a:r>
              <a:r>
                <a:rPr lang="en-US" sz="2400" b="1" i="1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b="1" i="1" baseline="-25000" dirty="0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b="1" i="1" baseline="-25000" dirty="0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sz="24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9991" name="Line 39"/>
            <p:cNvSpPr>
              <a:spLocks noChangeShapeType="1"/>
            </p:cNvSpPr>
            <p:nvPr/>
          </p:nvSpPr>
          <p:spPr bwMode="auto">
            <a:xfrm>
              <a:off x="2200" y="170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9992" name="Line 40"/>
            <p:cNvSpPr>
              <a:spLocks noChangeShapeType="1"/>
            </p:cNvSpPr>
            <p:nvPr/>
          </p:nvSpPr>
          <p:spPr bwMode="auto">
            <a:xfrm>
              <a:off x="2200" y="1932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09993" name="Line 41"/>
            <p:cNvSpPr>
              <a:spLocks noChangeShapeType="1"/>
            </p:cNvSpPr>
            <p:nvPr/>
          </p:nvSpPr>
          <p:spPr bwMode="auto">
            <a:xfrm>
              <a:off x="2200" y="215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509995" name="Object 43"/>
          <p:cNvGraphicFramePr>
            <a:graphicFrameLocks noChangeAspect="1"/>
          </p:cNvGraphicFramePr>
          <p:nvPr/>
        </p:nvGraphicFramePr>
        <p:xfrm>
          <a:off x="4191000" y="1268413"/>
          <a:ext cx="3959225" cy="3894137"/>
        </p:xfrm>
        <a:graphic>
          <a:graphicData uri="http://schemas.openxmlformats.org/presentationml/2006/ole">
            <p:oleObj spid="_x0000_s1156" name="Visio" r:id="rId4" imgW="2026798" imgH="1994367" progId="">
              <p:embed/>
            </p:oleObj>
          </a:graphicData>
        </a:graphic>
      </p:graphicFrame>
      <p:graphicFrame>
        <p:nvGraphicFramePr>
          <p:cNvPr id="509997" name="Object 45"/>
          <p:cNvGraphicFramePr>
            <a:graphicFrameLocks noChangeAspect="1"/>
          </p:cNvGraphicFramePr>
          <p:nvPr/>
        </p:nvGraphicFramePr>
        <p:xfrm>
          <a:off x="4384675" y="5229225"/>
          <a:ext cx="1284288" cy="514350"/>
        </p:xfrm>
        <a:graphic>
          <a:graphicData uri="http://schemas.openxmlformats.org/presentationml/2006/ole">
            <p:oleObj spid="_x0000_s1157" name="Equation" r:id="rId5" imgW="571252" imgH="228501" progId="Equation.3">
              <p:embed/>
            </p:oleObj>
          </a:graphicData>
        </a:graphic>
      </p:graphicFrame>
      <p:graphicFrame>
        <p:nvGraphicFramePr>
          <p:cNvPr id="509998" name="Object 46"/>
          <p:cNvGraphicFramePr>
            <a:graphicFrameLocks noChangeAspect="1"/>
          </p:cNvGraphicFramePr>
          <p:nvPr/>
        </p:nvGraphicFramePr>
        <p:xfrm>
          <a:off x="6726238" y="5214938"/>
          <a:ext cx="1284287" cy="542925"/>
        </p:xfrm>
        <a:graphic>
          <a:graphicData uri="http://schemas.openxmlformats.org/presentationml/2006/ole">
            <p:oleObj spid="_x0000_s1158" name="Equation" r:id="rId6" imgW="571252" imgH="241195" progId="Equation.3">
              <p:embed/>
            </p:oleObj>
          </a:graphicData>
        </a:graphic>
      </p:graphicFrame>
      <p:graphicFrame>
        <p:nvGraphicFramePr>
          <p:cNvPr id="509999" name="Object 47"/>
          <p:cNvGraphicFramePr>
            <a:graphicFrameLocks noChangeAspect="1"/>
          </p:cNvGraphicFramePr>
          <p:nvPr/>
        </p:nvGraphicFramePr>
        <p:xfrm>
          <a:off x="4398963" y="5754688"/>
          <a:ext cx="1255712" cy="542925"/>
        </p:xfrm>
        <a:graphic>
          <a:graphicData uri="http://schemas.openxmlformats.org/presentationml/2006/ole">
            <p:oleObj spid="_x0000_s1159" name="Equation" r:id="rId7" imgW="558558" imgH="241195" progId="Equation.3">
              <p:embed/>
            </p:oleObj>
          </a:graphicData>
        </a:graphic>
      </p:graphicFrame>
      <p:graphicFrame>
        <p:nvGraphicFramePr>
          <p:cNvPr id="510000" name="Object 48"/>
          <p:cNvGraphicFramePr>
            <a:graphicFrameLocks noChangeAspect="1"/>
          </p:cNvGraphicFramePr>
          <p:nvPr/>
        </p:nvGraphicFramePr>
        <p:xfrm>
          <a:off x="6726238" y="5754688"/>
          <a:ext cx="1284287" cy="542925"/>
        </p:xfrm>
        <a:graphic>
          <a:graphicData uri="http://schemas.openxmlformats.org/presentationml/2006/ole">
            <p:oleObj spid="_x0000_s1160" name="Equation" r:id="rId8" imgW="571252" imgH="241195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0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09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09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9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0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09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Decoders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639763" y="2312988"/>
            <a:ext cx="2882900" cy="3421062"/>
            <a:chOff x="725" y="1026"/>
            <a:chExt cx="1816" cy="2155"/>
          </a:xfrm>
        </p:grpSpPr>
        <p:sp>
          <p:nvSpPr>
            <p:cNvPr id="511005" name="AutoShape 29"/>
            <p:cNvSpPr>
              <a:spLocks noChangeArrowheads="1"/>
            </p:cNvSpPr>
            <p:nvPr/>
          </p:nvSpPr>
          <p:spPr bwMode="auto">
            <a:xfrm flipH="1" flipV="1">
              <a:off x="1066" y="1026"/>
              <a:ext cx="1134" cy="215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vert="eaVert" wrap="none" lIns="0" tIns="0" rIns="0" bIns="0" anchor="ctr" anchorCtr="1"/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Binary</a:t>
              </a:r>
              <a:b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Decoder</a:t>
              </a:r>
            </a:p>
          </p:txBody>
        </p:sp>
        <p:sp>
          <p:nvSpPr>
            <p:cNvPr id="511006" name="Line 30"/>
            <p:cNvSpPr>
              <a:spLocks noChangeShapeType="1"/>
            </p:cNvSpPr>
            <p:nvPr/>
          </p:nvSpPr>
          <p:spPr bwMode="auto">
            <a:xfrm>
              <a:off x="725" y="193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1007" name="Line 31"/>
            <p:cNvSpPr>
              <a:spLocks noChangeShapeType="1"/>
            </p:cNvSpPr>
            <p:nvPr/>
          </p:nvSpPr>
          <p:spPr bwMode="auto">
            <a:xfrm>
              <a:off x="725" y="238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1008" name="Text Box 32"/>
            <p:cNvSpPr txBox="1">
              <a:spLocks noChangeArrowheads="1"/>
            </p:cNvSpPr>
            <p:nvPr/>
          </p:nvSpPr>
          <p:spPr bwMode="auto">
            <a:xfrm>
              <a:off x="1066" y="1810"/>
              <a:ext cx="226" cy="69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11009" name="Line 33"/>
            <p:cNvSpPr>
              <a:spLocks noChangeShapeType="1"/>
            </p:cNvSpPr>
            <p:nvPr/>
          </p:nvSpPr>
          <p:spPr bwMode="auto">
            <a:xfrm>
              <a:off x="2200" y="136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1010" name="Text Box 34"/>
            <p:cNvSpPr txBox="1">
              <a:spLocks noChangeArrowheads="1"/>
            </p:cNvSpPr>
            <p:nvPr/>
          </p:nvSpPr>
          <p:spPr bwMode="auto">
            <a:xfrm>
              <a:off x="1965" y="1139"/>
              <a:ext cx="226" cy="184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7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6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5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4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11011" name="Line 35"/>
            <p:cNvSpPr>
              <a:spLocks noChangeShapeType="1"/>
            </p:cNvSpPr>
            <p:nvPr/>
          </p:nvSpPr>
          <p:spPr bwMode="auto">
            <a:xfrm>
              <a:off x="2200" y="15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1012" name="Line 36"/>
            <p:cNvSpPr>
              <a:spLocks noChangeShapeType="1"/>
            </p:cNvSpPr>
            <p:nvPr/>
          </p:nvSpPr>
          <p:spPr bwMode="auto">
            <a:xfrm>
              <a:off x="2200" y="182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1013" name="Line 37"/>
            <p:cNvSpPr>
              <a:spLocks noChangeShapeType="1"/>
            </p:cNvSpPr>
            <p:nvPr/>
          </p:nvSpPr>
          <p:spPr bwMode="auto">
            <a:xfrm>
              <a:off x="2200" y="204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1016" name="Line 40"/>
            <p:cNvSpPr>
              <a:spLocks noChangeShapeType="1"/>
            </p:cNvSpPr>
            <p:nvPr/>
          </p:nvSpPr>
          <p:spPr bwMode="auto">
            <a:xfrm>
              <a:off x="725" y="216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1017" name="Line 41"/>
            <p:cNvSpPr>
              <a:spLocks noChangeShapeType="1"/>
            </p:cNvSpPr>
            <p:nvPr/>
          </p:nvSpPr>
          <p:spPr bwMode="auto">
            <a:xfrm>
              <a:off x="2200" y="227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1018" name="Line 42"/>
            <p:cNvSpPr>
              <a:spLocks noChangeShapeType="1"/>
            </p:cNvSpPr>
            <p:nvPr/>
          </p:nvSpPr>
          <p:spPr bwMode="auto">
            <a:xfrm>
              <a:off x="2200" y="2499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1019" name="Line 43"/>
            <p:cNvSpPr>
              <a:spLocks noChangeShapeType="1"/>
            </p:cNvSpPr>
            <p:nvPr/>
          </p:nvSpPr>
          <p:spPr bwMode="auto">
            <a:xfrm>
              <a:off x="2200" y="272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1020" name="Line 44"/>
            <p:cNvSpPr>
              <a:spLocks noChangeShapeType="1"/>
            </p:cNvSpPr>
            <p:nvPr/>
          </p:nvSpPr>
          <p:spPr bwMode="auto">
            <a:xfrm>
              <a:off x="2200" y="295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511022" name="Object 46"/>
          <p:cNvGraphicFramePr>
            <a:graphicFrameLocks noChangeAspect="1"/>
          </p:cNvGraphicFramePr>
          <p:nvPr/>
        </p:nvGraphicFramePr>
        <p:xfrm>
          <a:off x="4032250" y="1268413"/>
          <a:ext cx="3503613" cy="5307012"/>
        </p:xfrm>
        <a:graphic>
          <a:graphicData uri="http://schemas.openxmlformats.org/presentationml/2006/ole">
            <p:oleObj spid="_x0000_s2284" name="Visio" r:id="rId4" imgW="2350861" imgH="3561527" progId="">
              <p:embed/>
            </p:oleObj>
          </a:graphicData>
        </a:graphic>
      </p:graphicFrame>
      <p:graphicFrame>
        <p:nvGraphicFramePr>
          <p:cNvPr id="511023" name="Object 47"/>
          <p:cNvGraphicFramePr>
            <a:graphicFrameLocks noChangeAspect="1"/>
          </p:cNvGraphicFramePr>
          <p:nvPr/>
        </p:nvGraphicFramePr>
        <p:xfrm>
          <a:off x="7451725" y="1344613"/>
          <a:ext cx="871538" cy="357187"/>
        </p:xfrm>
        <a:graphic>
          <a:graphicData uri="http://schemas.openxmlformats.org/presentationml/2006/ole">
            <p:oleObj spid="_x0000_s2285" name="Equation" r:id="rId5" imgW="558800" imgH="228600" progId="Equation.3">
              <p:embed/>
            </p:oleObj>
          </a:graphicData>
        </a:graphic>
      </p:graphicFrame>
      <p:graphicFrame>
        <p:nvGraphicFramePr>
          <p:cNvPr id="511024" name="Object 48"/>
          <p:cNvGraphicFramePr>
            <a:graphicFrameLocks noChangeAspect="1"/>
          </p:cNvGraphicFramePr>
          <p:nvPr/>
        </p:nvGraphicFramePr>
        <p:xfrm>
          <a:off x="7451725" y="1830388"/>
          <a:ext cx="871538" cy="377825"/>
        </p:xfrm>
        <a:graphic>
          <a:graphicData uri="http://schemas.openxmlformats.org/presentationml/2006/ole">
            <p:oleObj spid="_x0000_s2286" name="Equation" r:id="rId6" imgW="558558" imgH="241195" progId="Equation.3">
              <p:embed/>
            </p:oleObj>
          </a:graphicData>
        </a:graphic>
      </p:graphicFrame>
      <p:graphicFrame>
        <p:nvGraphicFramePr>
          <p:cNvPr id="511025" name="Object 49"/>
          <p:cNvGraphicFramePr>
            <a:graphicFrameLocks noChangeAspect="1"/>
          </p:cNvGraphicFramePr>
          <p:nvPr/>
        </p:nvGraphicFramePr>
        <p:xfrm>
          <a:off x="7451725" y="2357438"/>
          <a:ext cx="871538" cy="377825"/>
        </p:xfrm>
        <a:graphic>
          <a:graphicData uri="http://schemas.openxmlformats.org/presentationml/2006/ole">
            <p:oleObj spid="_x0000_s2287" name="Equation" r:id="rId7" imgW="558558" imgH="241195" progId="Equation.3">
              <p:embed/>
            </p:oleObj>
          </a:graphicData>
        </a:graphic>
      </p:graphicFrame>
      <p:graphicFrame>
        <p:nvGraphicFramePr>
          <p:cNvPr id="511026" name="Object 50"/>
          <p:cNvGraphicFramePr>
            <a:graphicFrameLocks noChangeAspect="1"/>
          </p:cNvGraphicFramePr>
          <p:nvPr/>
        </p:nvGraphicFramePr>
        <p:xfrm>
          <a:off x="7451725" y="2901950"/>
          <a:ext cx="871538" cy="377825"/>
        </p:xfrm>
        <a:graphic>
          <a:graphicData uri="http://schemas.openxmlformats.org/presentationml/2006/ole">
            <p:oleObj spid="_x0000_s2288" name="Equation" r:id="rId8" imgW="558558" imgH="241195" progId="Equation.3">
              <p:embed/>
            </p:oleObj>
          </a:graphicData>
        </a:graphic>
      </p:graphicFrame>
      <p:graphicFrame>
        <p:nvGraphicFramePr>
          <p:cNvPr id="511027" name="Object 51"/>
          <p:cNvGraphicFramePr>
            <a:graphicFrameLocks noChangeAspect="1"/>
          </p:cNvGraphicFramePr>
          <p:nvPr/>
        </p:nvGraphicFramePr>
        <p:xfrm>
          <a:off x="7451725" y="3446463"/>
          <a:ext cx="871538" cy="377825"/>
        </p:xfrm>
        <a:graphic>
          <a:graphicData uri="http://schemas.openxmlformats.org/presentationml/2006/ole">
            <p:oleObj spid="_x0000_s2289" name="Equation" r:id="rId9" imgW="558558" imgH="241195" progId="Equation.3">
              <p:embed/>
            </p:oleObj>
          </a:graphicData>
        </a:graphic>
      </p:graphicFrame>
      <p:graphicFrame>
        <p:nvGraphicFramePr>
          <p:cNvPr id="511028" name="Object 52"/>
          <p:cNvGraphicFramePr>
            <a:graphicFrameLocks noChangeAspect="1"/>
          </p:cNvGraphicFramePr>
          <p:nvPr/>
        </p:nvGraphicFramePr>
        <p:xfrm>
          <a:off x="7451725" y="3943350"/>
          <a:ext cx="871538" cy="377825"/>
        </p:xfrm>
        <a:graphic>
          <a:graphicData uri="http://schemas.openxmlformats.org/presentationml/2006/ole">
            <p:oleObj spid="_x0000_s2290" name="Equation" r:id="rId10" imgW="558558" imgH="241195" progId="Equation.3">
              <p:embed/>
            </p:oleObj>
          </a:graphicData>
        </a:graphic>
      </p:graphicFrame>
      <p:graphicFrame>
        <p:nvGraphicFramePr>
          <p:cNvPr id="511029" name="Object 53"/>
          <p:cNvGraphicFramePr>
            <a:graphicFrameLocks noChangeAspect="1"/>
          </p:cNvGraphicFramePr>
          <p:nvPr/>
        </p:nvGraphicFramePr>
        <p:xfrm>
          <a:off x="7451725" y="4483100"/>
          <a:ext cx="871538" cy="377825"/>
        </p:xfrm>
        <a:graphic>
          <a:graphicData uri="http://schemas.openxmlformats.org/presentationml/2006/ole">
            <p:oleObj spid="_x0000_s2291" name="Equation" r:id="rId11" imgW="558558" imgH="241195" progId="Equation.3">
              <p:embed/>
            </p:oleObj>
          </a:graphicData>
        </a:graphic>
      </p:graphicFrame>
      <p:graphicFrame>
        <p:nvGraphicFramePr>
          <p:cNvPr id="511030" name="Object 54"/>
          <p:cNvGraphicFramePr>
            <a:graphicFrameLocks noChangeAspect="1"/>
          </p:cNvGraphicFramePr>
          <p:nvPr/>
        </p:nvGraphicFramePr>
        <p:xfrm>
          <a:off x="7451725" y="5010150"/>
          <a:ext cx="871538" cy="377825"/>
        </p:xfrm>
        <a:graphic>
          <a:graphicData uri="http://schemas.openxmlformats.org/presentationml/2006/ole">
            <p:oleObj spid="_x0000_s2292" name="Equation" r:id="rId12" imgW="558558" imgH="241195" progId="Equation.3">
              <p:embed/>
            </p:oleObj>
          </a:graphicData>
        </a:graphic>
      </p:graphicFrame>
      <p:sp>
        <p:nvSpPr>
          <p:cNvPr id="30" name="Content Placeholder 2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3-to-8 Line Decoder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1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1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1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1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1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1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“</a:t>
            </a:r>
            <a:r>
              <a:rPr lang="en-US" i="1" dirty="0" smtClean="0">
                <a:solidFill>
                  <a:srgbClr val="CC00CC"/>
                </a:solidFill>
              </a:rPr>
              <a:t>Enable</a:t>
            </a:r>
            <a:r>
              <a:rPr lang="en-US" dirty="0" smtClean="0"/>
              <a:t>” Control</a:t>
            </a:r>
          </a:p>
          <a:p>
            <a:endParaRPr lang="en-US" dirty="0"/>
          </a:p>
        </p:txBody>
      </p:sp>
      <p:sp>
        <p:nvSpPr>
          <p:cNvPr id="512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Decoders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922338" y="2011363"/>
            <a:ext cx="2882900" cy="1800225"/>
            <a:chOff x="725" y="1026"/>
            <a:chExt cx="1816" cy="1134"/>
          </a:xfrm>
        </p:grpSpPr>
        <p:sp>
          <p:nvSpPr>
            <p:cNvPr id="512005" name="AutoShape 5"/>
            <p:cNvSpPr>
              <a:spLocks noChangeArrowheads="1"/>
            </p:cNvSpPr>
            <p:nvPr/>
          </p:nvSpPr>
          <p:spPr bwMode="auto">
            <a:xfrm flipH="1" flipV="1">
              <a:off x="1066" y="1026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vert="eaVert" wrap="none" lIns="0" tIns="0" rIns="0" bIns="0" anchor="ctr" anchorCtr="1"/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Binary</a:t>
              </a:r>
              <a:b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Decoder</a:t>
              </a:r>
            </a:p>
          </p:txBody>
        </p:sp>
        <p:sp>
          <p:nvSpPr>
            <p:cNvPr id="512006" name="Line 6"/>
            <p:cNvSpPr>
              <a:spLocks noChangeShapeType="1"/>
            </p:cNvSpPr>
            <p:nvPr/>
          </p:nvSpPr>
          <p:spPr bwMode="auto">
            <a:xfrm>
              <a:off x="725" y="136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2007" name="Line 7"/>
            <p:cNvSpPr>
              <a:spLocks noChangeShapeType="1"/>
            </p:cNvSpPr>
            <p:nvPr/>
          </p:nvSpPr>
          <p:spPr bwMode="auto">
            <a:xfrm>
              <a:off x="725" y="15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2008" name="Text Box 8"/>
            <p:cNvSpPr txBox="1">
              <a:spLocks noChangeArrowheads="1"/>
            </p:cNvSpPr>
            <p:nvPr/>
          </p:nvSpPr>
          <p:spPr bwMode="auto">
            <a:xfrm>
              <a:off x="1066" y="1243"/>
              <a:ext cx="226" cy="69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512009" name="Line 9"/>
            <p:cNvSpPr>
              <a:spLocks noChangeShapeType="1"/>
            </p:cNvSpPr>
            <p:nvPr/>
          </p:nvSpPr>
          <p:spPr bwMode="auto">
            <a:xfrm>
              <a:off x="2200" y="125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2010" name="Text Box 10"/>
            <p:cNvSpPr txBox="1">
              <a:spLocks noChangeArrowheads="1"/>
            </p:cNvSpPr>
            <p:nvPr/>
          </p:nvSpPr>
          <p:spPr bwMode="auto">
            <a:xfrm>
              <a:off x="1965" y="1086"/>
              <a:ext cx="226" cy="9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400" b="1" i="1" baseline="-25000" dirty="0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b="1" i="1" baseline="-25000" dirty="0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12011" name="Line 11"/>
            <p:cNvSpPr>
              <a:spLocks noChangeShapeType="1"/>
            </p:cNvSpPr>
            <p:nvPr/>
          </p:nvSpPr>
          <p:spPr bwMode="auto">
            <a:xfrm>
              <a:off x="2200" y="1479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2012" name="Line 12"/>
            <p:cNvSpPr>
              <a:spLocks noChangeShapeType="1"/>
            </p:cNvSpPr>
            <p:nvPr/>
          </p:nvSpPr>
          <p:spPr bwMode="auto">
            <a:xfrm>
              <a:off x="2200" y="170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2013" name="Line 13"/>
            <p:cNvSpPr>
              <a:spLocks noChangeShapeType="1"/>
            </p:cNvSpPr>
            <p:nvPr/>
          </p:nvSpPr>
          <p:spPr bwMode="auto">
            <a:xfrm>
              <a:off x="2200" y="193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2014" name="Line 14"/>
            <p:cNvSpPr>
              <a:spLocks noChangeShapeType="1"/>
            </p:cNvSpPr>
            <p:nvPr/>
          </p:nvSpPr>
          <p:spPr bwMode="auto">
            <a:xfrm>
              <a:off x="725" y="182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512066" name="Group 66"/>
          <p:cNvGraphicFramePr>
            <a:graphicFrameLocks noGrp="1"/>
          </p:cNvGraphicFramePr>
          <p:nvPr/>
        </p:nvGraphicFramePr>
        <p:xfrm>
          <a:off x="742950" y="4094163"/>
          <a:ext cx="3421063" cy="2590800"/>
        </p:xfrm>
        <a:graphic>
          <a:graphicData uri="http://schemas.openxmlformats.org/drawingml/2006/table">
            <a:tbl>
              <a:tblPr/>
              <a:tblGrid>
                <a:gridCol w="541338"/>
                <a:gridCol w="900112"/>
                <a:gridCol w="1979613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 </a:t>
                      </a:r>
                      <a:endParaRPr kumimoji="0" lang="en-US" sz="2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0   0   0   0 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2068" name="Object 68"/>
          <p:cNvGraphicFramePr>
            <a:graphicFrameLocks noChangeAspect="1"/>
          </p:cNvGraphicFramePr>
          <p:nvPr/>
        </p:nvGraphicFramePr>
        <p:xfrm>
          <a:off x="4248150" y="1404938"/>
          <a:ext cx="4303713" cy="4286250"/>
        </p:xfrm>
        <a:graphic>
          <a:graphicData uri="http://schemas.openxmlformats.org/presentationml/2006/ole">
            <p:oleObj spid="_x0000_s3100" name="Visio" r:id="rId4" imgW="2159203" imgH="214920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2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Decoders</a:t>
            </a:r>
          </a:p>
        </p:txBody>
      </p:sp>
      <p:graphicFrame>
        <p:nvGraphicFramePr>
          <p:cNvPr id="514078" name="Group 30"/>
          <p:cNvGraphicFramePr>
            <a:graphicFrameLocks noGrp="1"/>
          </p:cNvGraphicFramePr>
          <p:nvPr/>
        </p:nvGraphicFramePr>
        <p:xfrm>
          <a:off x="792163" y="2112963"/>
          <a:ext cx="2700337" cy="2159000"/>
        </p:xfrm>
        <a:graphic>
          <a:graphicData uri="http://schemas.openxmlformats.org/drawingml/2006/table">
            <a:tbl>
              <a:tblPr/>
              <a:tblGrid>
                <a:gridCol w="900112"/>
                <a:gridCol w="1800225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14079" name="Group 31"/>
          <p:cNvGraphicFramePr>
            <a:graphicFrameLocks noGrp="1"/>
          </p:cNvGraphicFramePr>
          <p:nvPr/>
        </p:nvGraphicFramePr>
        <p:xfrm>
          <a:off x="4032250" y="2112963"/>
          <a:ext cx="2700338" cy="2159000"/>
        </p:xfrm>
        <a:graphic>
          <a:graphicData uri="http://schemas.openxmlformats.org/drawingml/2006/table">
            <a:tbl>
              <a:tblPr/>
              <a:tblGrid>
                <a:gridCol w="900113"/>
                <a:gridCol w="1800225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1   1   1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1   1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1   1   1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65"/>
          <p:cNvGrpSpPr>
            <a:grpSpLocks/>
          </p:cNvGrpSpPr>
          <p:nvPr/>
        </p:nvGrpSpPr>
        <p:grpSpPr bwMode="auto">
          <a:xfrm>
            <a:off x="792163" y="4538663"/>
            <a:ext cx="2354262" cy="1800225"/>
            <a:chOff x="499" y="2614"/>
            <a:chExt cx="1483" cy="1134"/>
          </a:xfrm>
        </p:grpSpPr>
        <p:sp>
          <p:nvSpPr>
            <p:cNvPr id="514104" name="AutoShape 56"/>
            <p:cNvSpPr>
              <a:spLocks noChangeArrowheads="1"/>
            </p:cNvSpPr>
            <p:nvPr/>
          </p:nvSpPr>
          <p:spPr bwMode="auto">
            <a:xfrm flipH="1" flipV="1">
              <a:off x="726" y="2614"/>
              <a:ext cx="907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vert="eaVert" wrap="none" lIns="0" tIns="0" rIns="0" bIns="0" anchor="ctr" anchorCtr="1"/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Binary</a:t>
              </a:r>
              <a:b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Decoder</a:t>
              </a:r>
            </a:p>
          </p:txBody>
        </p:sp>
        <p:sp>
          <p:nvSpPr>
            <p:cNvPr id="514105" name="Line 57"/>
            <p:cNvSpPr>
              <a:spLocks noChangeShapeType="1"/>
            </p:cNvSpPr>
            <p:nvPr/>
          </p:nvSpPr>
          <p:spPr bwMode="auto">
            <a:xfrm>
              <a:off x="499" y="2954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4106" name="Line 58"/>
            <p:cNvSpPr>
              <a:spLocks noChangeShapeType="1"/>
            </p:cNvSpPr>
            <p:nvPr/>
          </p:nvSpPr>
          <p:spPr bwMode="auto">
            <a:xfrm>
              <a:off x="499" y="3407"/>
              <a:ext cx="227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4107" name="Text Box 59"/>
            <p:cNvSpPr txBox="1">
              <a:spLocks noChangeArrowheads="1"/>
            </p:cNvSpPr>
            <p:nvPr/>
          </p:nvSpPr>
          <p:spPr bwMode="auto">
            <a:xfrm>
              <a:off x="726" y="2831"/>
              <a:ext cx="226" cy="69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14108" name="Line 60"/>
            <p:cNvSpPr>
              <a:spLocks noChangeShapeType="1"/>
            </p:cNvSpPr>
            <p:nvPr/>
          </p:nvSpPr>
          <p:spPr bwMode="auto">
            <a:xfrm>
              <a:off x="1641" y="284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4109" name="Text Box 61"/>
            <p:cNvSpPr txBox="1">
              <a:spLocks noChangeArrowheads="1"/>
            </p:cNvSpPr>
            <p:nvPr/>
          </p:nvSpPr>
          <p:spPr bwMode="auto">
            <a:xfrm>
              <a:off x="1406" y="2674"/>
              <a:ext cx="226" cy="9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14110" name="Line 62"/>
            <p:cNvSpPr>
              <a:spLocks noChangeShapeType="1"/>
            </p:cNvSpPr>
            <p:nvPr/>
          </p:nvSpPr>
          <p:spPr bwMode="auto">
            <a:xfrm>
              <a:off x="1641" y="306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4111" name="Line 63"/>
            <p:cNvSpPr>
              <a:spLocks noChangeShapeType="1"/>
            </p:cNvSpPr>
            <p:nvPr/>
          </p:nvSpPr>
          <p:spPr bwMode="auto">
            <a:xfrm>
              <a:off x="1641" y="32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4112" name="Line 64"/>
            <p:cNvSpPr>
              <a:spLocks noChangeShapeType="1"/>
            </p:cNvSpPr>
            <p:nvPr/>
          </p:nvSpPr>
          <p:spPr bwMode="auto">
            <a:xfrm>
              <a:off x="1641" y="3519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88"/>
          <p:cNvGrpSpPr>
            <a:grpSpLocks/>
          </p:cNvGrpSpPr>
          <p:nvPr/>
        </p:nvGrpSpPr>
        <p:grpSpPr bwMode="auto">
          <a:xfrm>
            <a:off x="3671888" y="4538663"/>
            <a:ext cx="2354262" cy="1800225"/>
            <a:chOff x="2313" y="2727"/>
            <a:chExt cx="1483" cy="1134"/>
          </a:xfrm>
        </p:grpSpPr>
        <p:grpSp>
          <p:nvGrpSpPr>
            <p:cNvPr id="4" name="Group 67"/>
            <p:cNvGrpSpPr>
              <a:grpSpLocks/>
            </p:cNvGrpSpPr>
            <p:nvPr/>
          </p:nvGrpSpPr>
          <p:grpSpPr bwMode="auto">
            <a:xfrm>
              <a:off x="2313" y="2727"/>
              <a:ext cx="1483" cy="1134"/>
              <a:chOff x="499" y="2614"/>
              <a:chExt cx="1483" cy="1134"/>
            </a:xfrm>
          </p:grpSpPr>
          <p:sp>
            <p:nvSpPr>
              <p:cNvPr id="514116" name="AutoShape 68"/>
              <p:cNvSpPr>
                <a:spLocks noChangeArrowheads="1"/>
              </p:cNvSpPr>
              <p:nvPr/>
            </p:nvSpPr>
            <p:spPr bwMode="auto">
              <a:xfrm flipH="1" flipV="1">
                <a:off x="726" y="2614"/>
                <a:ext cx="907" cy="1134"/>
              </a:xfrm>
              <a:prstGeom prst="roundRect">
                <a:avLst>
                  <a:gd name="adj" fmla="val 16667"/>
                </a:avLst>
              </a:prstGeom>
              <a:solidFill>
                <a:srgbClr val="FFFF00"/>
              </a:solidFill>
              <a:ln w="28575" algn="ctr">
                <a:solidFill>
                  <a:srgbClr val="008000"/>
                </a:solidFill>
                <a:round/>
                <a:headEnd/>
                <a:tailEnd/>
              </a:ln>
              <a:effectLst/>
            </p:spPr>
            <p:txBody>
              <a:bodyPr vert="eaVert" wrap="none" lIns="0" tIns="0" rIns="0" bIns="0" anchor="ctr" anchorCtr="1"/>
              <a:lstStyle/>
              <a:p>
                <a:r>
                  <a:rPr lang="en-US" sz="2400" b="1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Binary</a:t>
                </a:r>
                <a:br>
                  <a:rPr lang="en-US" sz="2400" b="1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b="1">
                    <a:solidFill>
                      <a:schemeClr val="accent1"/>
                    </a:solidFill>
                    <a:latin typeface="Times New Roman" pitchFamily="18" charset="0"/>
                    <a:cs typeface="Times New Roman" pitchFamily="18" charset="0"/>
                  </a:rPr>
                  <a:t>Decoder</a:t>
                </a:r>
              </a:p>
            </p:txBody>
          </p:sp>
          <p:sp>
            <p:nvSpPr>
              <p:cNvPr id="514117" name="Line 69"/>
              <p:cNvSpPr>
                <a:spLocks noChangeShapeType="1"/>
              </p:cNvSpPr>
              <p:nvPr/>
            </p:nvSpPr>
            <p:spPr bwMode="auto">
              <a:xfrm>
                <a:off x="499" y="2954"/>
                <a:ext cx="227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4118" name="Line 70"/>
              <p:cNvSpPr>
                <a:spLocks noChangeShapeType="1"/>
              </p:cNvSpPr>
              <p:nvPr/>
            </p:nvSpPr>
            <p:spPr bwMode="auto">
              <a:xfrm>
                <a:off x="499" y="3407"/>
                <a:ext cx="227" cy="1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4119" name="Text Box 71"/>
              <p:cNvSpPr txBox="1">
                <a:spLocks noChangeArrowheads="1"/>
              </p:cNvSpPr>
              <p:nvPr/>
            </p:nvSpPr>
            <p:spPr bwMode="auto">
              <a:xfrm>
                <a:off x="726" y="2831"/>
                <a:ext cx="226" cy="690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2400" b="1" i="1" baseline="-2500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i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400" b="1" i="1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endParaRPr lang="en-US" sz="2400" b="1" i="1">
                  <a:latin typeface="Times New Roman" pitchFamily="18" charset="0"/>
                  <a:cs typeface="Times New Roman" pitchFamily="18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2400" b="1" i="1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2400" b="1" i="1" baseline="-25000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514120" name="Line 72"/>
              <p:cNvSpPr>
                <a:spLocks noChangeShapeType="1"/>
              </p:cNvSpPr>
              <p:nvPr/>
            </p:nvSpPr>
            <p:spPr bwMode="auto">
              <a:xfrm>
                <a:off x="1641" y="2841"/>
                <a:ext cx="341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4121" name="Text Box 73"/>
              <p:cNvSpPr txBox="1">
                <a:spLocks noChangeArrowheads="1"/>
              </p:cNvSpPr>
              <p:nvPr/>
            </p:nvSpPr>
            <p:spPr bwMode="auto">
              <a:xfrm>
                <a:off x="1406" y="2674"/>
                <a:ext cx="226" cy="931"/>
              </a:xfrm>
              <a:prstGeom prst="rect">
                <a:avLst/>
              </a:prstGeom>
              <a:noFill/>
              <a:ln w="28575" algn="ctr">
                <a:noFill/>
                <a:miter lim="800000"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pPr algn="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2400" b="1" i="1" baseline="-2500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i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2400" b="1" i="1" baseline="-25000">
                    <a:latin typeface="Times New Roman" pitchFamily="18" charset="0"/>
                    <a:cs typeface="Times New Roman" pitchFamily="18" charset="0"/>
                  </a:rPr>
                  <a:t>3</a:t>
                </a:r>
              </a:p>
              <a:p>
                <a:pPr algn="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2400" b="1" i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2400" b="1" i="1" baseline="-25000">
                    <a:latin typeface="Times New Roman" pitchFamily="18" charset="0"/>
                    <a:cs typeface="Times New Roman" pitchFamily="18" charset="0"/>
                  </a:rPr>
                  <a:t>2</a:t>
                </a:r>
              </a:p>
              <a:p>
                <a:pPr algn="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2400" b="1" i="1" baseline="-2500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b="1" i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2400" b="1" i="1" baseline="-25000">
                    <a:latin typeface="Times New Roman" pitchFamily="18" charset="0"/>
                    <a:cs typeface="Times New Roman" pitchFamily="18" charset="0"/>
                  </a:rPr>
                  <a:t>1</a:t>
                </a:r>
              </a:p>
              <a:p>
                <a:pPr algn="r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sz="2400" b="1" i="1">
                    <a:latin typeface="Times New Roman" pitchFamily="18" charset="0"/>
                    <a:cs typeface="Times New Roman" pitchFamily="18" charset="0"/>
                  </a:rPr>
                  <a:t>Y</a:t>
                </a:r>
                <a:r>
                  <a:rPr lang="en-US" sz="2400" b="1" i="1" baseline="-25000">
                    <a:latin typeface="Times New Roman" pitchFamily="18" charset="0"/>
                    <a:cs typeface="Times New Roman" pitchFamily="18" charset="0"/>
                  </a:rPr>
                  <a:t>0</a:t>
                </a:r>
              </a:p>
            </p:txBody>
          </p:sp>
          <p:sp>
            <p:nvSpPr>
              <p:cNvPr id="514122" name="Line 74"/>
              <p:cNvSpPr>
                <a:spLocks noChangeShapeType="1"/>
              </p:cNvSpPr>
              <p:nvPr/>
            </p:nvSpPr>
            <p:spPr bwMode="auto">
              <a:xfrm>
                <a:off x="1641" y="3067"/>
                <a:ext cx="341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4123" name="Line 75"/>
              <p:cNvSpPr>
                <a:spLocks noChangeShapeType="1"/>
              </p:cNvSpPr>
              <p:nvPr/>
            </p:nvSpPr>
            <p:spPr bwMode="auto">
              <a:xfrm>
                <a:off x="1641" y="3293"/>
                <a:ext cx="341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4124" name="Line 76"/>
              <p:cNvSpPr>
                <a:spLocks noChangeShapeType="1"/>
              </p:cNvSpPr>
              <p:nvPr/>
            </p:nvSpPr>
            <p:spPr bwMode="auto">
              <a:xfrm>
                <a:off x="1641" y="3519"/>
                <a:ext cx="341" cy="0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14125" name="Oval 77"/>
            <p:cNvSpPr>
              <a:spLocks noChangeAspect="1" noChangeArrowheads="1"/>
            </p:cNvSpPr>
            <p:nvPr/>
          </p:nvSpPr>
          <p:spPr bwMode="auto">
            <a:xfrm>
              <a:off x="3463" y="2920"/>
              <a:ext cx="68" cy="68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14126" name="Oval 78"/>
            <p:cNvSpPr>
              <a:spLocks noChangeAspect="1" noChangeArrowheads="1"/>
            </p:cNvSpPr>
            <p:nvPr/>
          </p:nvSpPr>
          <p:spPr bwMode="auto">
            <a:xfrm>
              <a:off x="3463" y="3145"/>
              <a:ext cx="68" cy="68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14127" name="Oval 79"/>
            <p:cNvSpPr>
              <a:spLocks noChangeAspect="1" noChangeArrowheads="1"/>
            </p:cNvSpPr>
            <p:nvPr/>
          </p:nvSpPr>
          <p:spPr bwMode="auto">
            <a:xfrm>
              <a:off x="3463" y="3372"/>
              <a:ext cx="68" cy="68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14128" name="Oval 80"/>
            <p:cNvSpPr>
              <a:spLocks noChangeAspect="1" noChangeArrowheads="1"/>
            </p:cNvSpPr>
            <p:nvPr/>
          </p:nvSpPr>
          <p:spPr bwMode="auto">
            <a:xfrm>
              <a:off x="3463" y="3597"/>
              <a:ext cx="68" cy="68"/>
            </a:xfrm>
            <a:prstGeom prst="ellipse">
              <a:avLst/>
            </a:prstGeom>
            <a:solidFill>
              <a:schemeClr val="bg1"/>
            </a:solidFill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14129" name="Line 81"/>
            <p:cNvSpPr>
              <a:spLocks noChangeShapeType="1"/>
            </p:cNvSpPr>
            <p:nvPr/>
          </p:nvSpPr>
          <p:spPr bwMode="auto">
            <a:xfrm>
              <a:off x="3279" y="2817"/>
              <a:ext cx="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4130" name="Line 82"/>
            <p:cNvSpPr>
              <a:spLocks noChangeShapeType="1"/>
            </p:cNvSpPr>
            <p:nvPr/>
          </p:nvSpPr>
          <p:spPr bwMode="auto">
            <a:xfrm>
              <a:off x="3267" y="3049"/>
              <a:ext cx="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/>
              <a:endParaRPr lang="en-US"/>
            </a:p>
          </p:txBody>
        </p:sp>
        <p:sp>
          <p:nvSpPr>
            <p:cNvPr id="514131" name="Line 83"/>
            <p:cNvSpPr>
              <a:spLocks noChangeShapeType="1"/>
            </p:cNvSpPr>
            <p:nvPr/>
          </p:nvSpPr>
          <p:spPr bwMode="auto">
            <a:xfrm>
              <a:off x="3279" y="3277"/>
              <a:ext cx="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4132" name="Line 84"/>
            <p:cNvSpPr>
              <a:spLocks noChangeShapeType="1"/>
            </p:cNvSpPr>
            <p:nvPr/>
          </p:nvSpPr>
          <p:spPr bwMode="auto">
            <a:xfrm>
              <a:off x="3261" y="3506"/>
              <a:ext cx="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sp>
        <p:nvSpPr>
          <p:cNvPr id="38" name="Content Placeholder 3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Active-High / Active-Low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Decoders</a:t>
            </a:r>
          </a:p>
        </p:txBody>
      </p:sp>
      <p:pic>
        <p:nvPicPr>
          <p:cNvPr id="36" name="Picture 5" descr="C:\jobs\Marries\CH04\Tiff\AACFLPC0.tif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2144747"/>
            <a:ext cx="7696200" cy="378453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Decoders</a:t>
            </a:r>
          </a:p>
        </p:txBody>
      </p:sp>
      <p:sp>
        <p:nvSpPr>
          <p:cNvPr id="513088" name="Text Box 64"/>
          <p:cNvSpPr txBox="1">
            <a:spLocks noChangeArrowheads="1"/>
          </p:cNvSpPr>
          <p:nvPr/>
        </p:nvSpPr>
        <p:spPr bwMode="auto">
          <a:xfrm>
            <a:off x="5292725" y="1089025"/>
            <a:ext cx="1258888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i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 I</a:t>
            </a:r>
            <a:r>
              <a:rPr lang="en-US" sz="2400" b="1" i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I</a:t>
            </a:r>
            <a:r>
              <a:rPr lang="en-US" sz="2400" b="1" i="1" baseline="-250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grpSp>
        <p:nvGrpSpPr>
          <p:cNvPr id="2" name="Group 96"/>
          <p:cNvGrpSpPr>
            <a:grpSpLocks/>
          </p:cNvGrpSpPr>
          <p:nvPr/>
        </p:nvGrpSpPr>
        <p:grpSpPr bwMode="auto">
          <a:xfrm>
            <a:off x="6399213" y="2349500"/>
            <a:ext cx="2211387" cy="3779838"/>
            <a:chOff x="4127" y="1480"/>
            <a:chExt cx="1393" cy="2381"/>
          </a:xfrm>
        </p:grpSpPr>
        <p:sp>
          <p:nvSpPr>
            <p:cNvPr id="513078" name="Line 54"/>
            <p:cNvSpPr>
              <a:spLocks noChangeShapeType="1"/>
            </p:cNvSpPr>
            <p:nvPr/>
          </p:nvSpPr>
          <p:spPr bwMode="auto">
            <a:xfrm>
              <a:off x="5034" y="1707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3074" name="AutoShape 50"/>
            <p:cNvSpPr>
              <a:spLocks noChangeArrowheads="1"/>
            </p:cNvSpPr>
            <p:nvPr/>
          </p:nvSpPr>
          <p:spPr bwMode="auto">
            <a:xfrm flipH="1" flipV="1">
              <a:off x="4128" y="1480"/>
              <a:ext cx="906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vert="eaVert" wrap="none" lIns="0" tIns="0" rIns="0" bIns="0" anchor="ctr" anchorCtr="1"/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Binary</a:t>
              </a:r>
              <a:b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Decoder</a:t>
              </a:r>
            </a:p>
          </p:txBody>
        </p:sp>
        <p:sp>
          <p:nvSpPr>
            <p:cNvPr id="513077" name="Text Box 53"/>
            <p:cNvSpPr txBox="1">
              <a:spLocks noChangeArrowheads="1"/>
            </p:cNvSpPr>
            <p:nvPr/>
          </p:nvSpPr>
          <p:spPr bwMode="auto">
            <a:xfrm>
              <a:off x="4128" y="1697"/>
              <a:ext cx="226" cy="69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513079" name="Text Box 55"/>
            <p:cNvSpPr txBox="1">
              <a:spLocks noChangeArrowheads="1"/>
            </p:cNvSpPr>
            <p:nvPr/>
          </p:nvSpPr>
          <p:spPr bwMode="auto">
            <a:xfrm>
              <a:off x="4807" y="1540"/>
              <a:ext cx="226" cy="9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13080" name="Line 56"/>
            <p:cNvSpPr>
              <a:spLocks noChangeShapeType="1"/>
            </p:cNvSpPr>
            <p:nvPr/>
          </p:nvSpPr>
          <p:spPr bwMode="auto">
            <a:xfrm>
              <a:off x="5034" y="1933"/>
              <a:ext cx="227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3081" name="Line 57"/>
            <p:cNvSpPr>
              <a:spLocks noChangeShapeType="1"/>
            </p:cNvSpPr>
            <p:nvPr/>
          </p:nvSpPr>
          <p:spPr bwMode="auto">
            <a:xfrm>
              <a:off x="5034" y="2159"/>
              <a:ext cx="227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3082" name="Line 58"/>
            <p:cNvSpPr>
              <a:spLocks noChangeShapeType="1"/>
            </p:cNvSpPr>
            <p:nvPr/>
          </p:nvSpPr>
          <p:spPr bwMode="auto">
            <a:xfrm>
              <a:off x="5034" y="2385"/>
              <a:ext cx="227" cy="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3090" name="Text Box 66"/>
            <p:cNvSpPr txBox="1">
              <a:spLocks noChangeArrowheads="1"/>
            </p:cNvSpPr>
            <p:nvPr/>
          </p:nvSpPr>
          <p:spPr bwMode="auto">
            <a:xfrm>
              <a:off x="5294" y="1537"/>
              <a:ext cx="226" cy="217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7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6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2400" b="1" i="1" baseline="-25000" dirty="0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4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sz="2400" b="1" i="1" baseline="-25000" dirty="0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endParaRPr lang="en-US" sz="2400" b="1" i="1" baseline="-25000" dirty="0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13102" name="AutoShape 78"/>
            <p:cNvSpPr>
              <a:spLocks noChangeArrowheads="1"/>
            </p:cNvSpPr>
            <p:nvPr/>
          </p:nvSpPr>
          <p:spPr bwMode="auto">
            <a:xfrm flipH="1" flipV="1">
              <a:off x="4127" y="2727"/>
              <a:ext cx="906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vert="eaVert" wrap="none" lIns="0" tIns="0" rIns="0" bIns="0" anchor="ctr" anchorCtr="1"/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Binary</a:t>
              </a:r>
              <a:b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Decoder</a:t>
              </a:r>
            </a:p>
          </p:txBody>
        </p:sp>
        <p:sp>
          <p:nvSpPr>
            <p:cNvPr id="513103" name="Text Box 79"/>
            <p:cNvSpPr txBox="1">
              <a:spLocks noChangeArrowheads="1"/>
            </p:cNvSpPr>
            <p:nvPr/>
          </p:nvSpPr>
          <p:spPr bwMode="auto">
            <a:xfrm>
              <a:off x="4127" y="2944"/>
              <a:ext cx="226" cy="69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513104" name="Text Box 80"/>
            <p:cNvSpPr txBox="1">
              <a:spLocks noChangeArrowheads="1"/>
            </p:cNvSpPr>
            <p:nvPr/>
          </p:nvSpPr>
          <p:spPr bwMode="auto">
            <a:xfrm>
              <a:off x="4806" y="2787"/>
              <a:ext cx="226" cy="93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13105" name="Line 81"/>
            <p:cNvSpPr>
              <a:spLocks noChangeShapeType="1"/>
            </p:cNvSpPr>
            <p:nvPr/>
          </p:nvSpPr>
          <p:spPr bwMode="auto">
            <a:xfrm>
              <a:off x="5034" y="295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3106" name="Line 82"/>
            <p:cNvSpPr>
              <a:spLocks noChangeShapeType="1"/>
            </p:cNvSpPr>
            <p:nvPr/>
          </p:nvSpPr>
          <p:spPr bwMode="auto">
            <a:xfrm>
              <a:off x="5034" y="3181"/>
              <a:ext cx="227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3107" name="Line 83"/>
            <p:cNvSpPr>
              <a:spLocks noChangeShapeType="1"/>
            </p:cNvSpPr>
            <p:nvPr/>
          </p:nvSpPr>
          <p:spPr bwMode="auto">
            <a:xfrm>
              <a:off x="5034" y="3407"/>
              <a:ext cx="227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3108" name="Line 84"/>
            <p:cNvSpPr>
              <a:spLocks noChangeShapeType="1"/>
            </p:cNvSpPr>
            <p:nvPr/>
          </p:nvSpPr>
          <p:spPr bwMode="auto">
            <a:xfrm>
              <a:off x="5034" y="3633"/>
              <a:ext cx="227" cy="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pSp>
        <p:nvGrpSpPr>
          <p:cNvPr id="3" name="Group 98"/>
          <p:cNvGrpSpPr>
            <a:grpSpLocks/>
          </p:cNvGrpSpPr>
          <p:nvPr/>
        </p:nvGrpSpPr>
        <p:grpSpPr bwMode="auto">
          <a:xfrm>
            <a:off x="5140325" y="1628775"/>
            <a:ext cx="1258888" cy="3960813"/>
            <a:chOff x="3334" y="1026"/>
            <a:chExt cx="793" cy="2495"/>
          </a:xfrm>
        </p:grpSpPr>
        <p:sp>
          <p:nvSpPr>
            <p:cNvPr id="513086" name="Line 62"/>
            <p:cNvSpPr>
              <a:spLocks noChangeShapeType="1"/>
            </p:cNvSpPr>
            <p:nvPr/>
          </p:nvSpPr>
          <p:spPr bwMode="auto">
            <a:xfrm>
              <a:off x="3520" y="2954"/>
              <a:ext cx="1" cy="567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3087" name="Line 63"/>
            <p:cNvSpPr>
              <a:spLocks noChangeShapeType="1"/>
            </p:cNvSpPr>
            <p:nvPr/>
          </p:nvSpPr>
          <p:spPr bwMode="auto">
            <a:xfrm flipV="1">
              <a:off x="3512" y="3521"/>
              <a:ext cx="615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3094" name="Line 70"/>
            <p:cNvSpPr>
              <a:spLocks noChangeShapeType="1"/>
            </p:cNvSpPr>
            <p:nvPr/>
          </p:nvSpPr>
          <p:spPr bwMode="auto">
            <a:xfrm flipH="1" flipV="1">
              <a:off x="3519" y="1026"/>
              <a:ext cx="0" cy="158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513110" name="Object 86"/>
            <p:cNvGraphicFramePr>
              <a:graphicFrameLocks noChangeAspect="1"/>
            </p:cNvGraphicFramePr>
            <p:nvPr/>
          </p:nvGraphicFramePr>
          <p:xfrm>
            <a:off x="3334" y="2582"/>
            <a:ext cx="374" cy="419"/>
          </p:xfrm>
          <a:graphic>
            <a:graphicData uri="http://schemas.openxmlformats.org/presentationml/2006/ole">
              <p:oleObj spid="_x0000_s4124" name="Visio" r:id="rId4" imgW="223845" imgH="250911" progId="">
                <p:embed/>
              </p:oleObj>
            </a:graphicData>
          </a:graphic>
        </p:graphicFrame>
      </p:grpSp>
      <p:grpSp>
        <p:nvGrpSpPr>
          <p:cNvPr id="4" name="Group 99"/>
          <p:cNvGrpSpPr>
            <a:grpSpLocks/>
          </p:cNvGrpSpPr>
          <p:nvPr/>
        </p:nvGrpSpPr>
        <p:grpSpPr bwMode="auto">
          <a:xfrm>
            <a:off x="5368925" y="3548063"/>
            <a:ext cx="1030288" cy="122237"/>
            <a:chOff x="3478" y="2235"/>
            <a:chExt cx="649" cy="77"/>
          </a:xfrm>
        </p:grpSpPr>
        <p:sp>
          <p:nvSpPr>
            <p:cNvPr id="513083" name="Line 59"/>
            <p:cNvSpPr>
              <a:spLocks noChangeShapeType="1"/>
            </p:cNvSpPr>
            <p:nvPr/>
          </p:nvSpPr>
          <p:spPr bwMode="auto">
            <a:xfrm>
              <a:off x="3504" y="2273"/>
              <a:ext cx="62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3115" name="Oval 91"/>
            <p:cNvSpPr>
              <a:spLocks noChangeArrowheads="1"/>
            </p:cNvSpPr>
            <p:nvPr/>
          </p:nvSpPr>
          <p:spPr bwMode="auto">
            <a:xfrm>
              <a:off x="3478" y="2235"/>
              <a:ext cx="79" cy="77"/>
            </a:xfrm>
            <a:prstGeom prst="ellipse">
              <a:avLst/>
            </a:prstGeom>
            <a:solidFill>
              <a:schemeClr val="accent2"/>
            </a:solidFill>
            <a:ln w="28575" algn="ctr">
              <a:noFill/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97"/>
          <p:cNvGrpSpPr>
            <a:grpSpLocks/>
          </p:cNvGrpSpPr>
          <p:nvPr/>
        </p:nvGrpSpPr>
        <p:grpSpPr bwMode="auto">
          <a:xfrm>
            <a:off x="5792788" y="1628775"/>
            <a:ext cx="608012" cy="3600450"/>
            <a:chOff x="3745" y="1026"/>
            <a:chExt cx="383" cy="2268"/>
          </a:xfrm>
        </p:grpSpPr>
        <p:sp>
          <p:nvSpPr>
            <p:cNvPr id="513075" name="Line 51"/>
            <p:cNvSpPr>
              <a:spLocks noChangeShapeType="1"/>
            </p:cNvSpPr>
            <p:nvPr/>
          </p:nvSpPr>
          <p:spPr bwMode="auto">
            <a:xfrm>
              <a:off x="3901" y="1820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3076" name="Line 52"/>
            <p:cNvSpPr>
              <a:spLocks noChangeShapeType="1"/>
            </p:cNvSpPr>
            <p:nvPr/>
          </p:nvSpPr>
          <p:spPr bwMode="auto">
            <a:xfrm>
              <a:off x="3787" y="204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3111" name="Line 87"/>
            <p:cNvSpPr>
              <a:spLocks noChangeShapeType="1"/>
            </p:cNvSpPr>
            <p:nvPr/>
          </p:nvSpPr>
          <p:spPr bwMode="auto">
            <a:xfrm flipV="1">
              <a:off x="3787" y="1026"/>
              <a:ext cx="0" cy="2268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3112" name="Line 88"/>
            <p:cNvSpPr>
              <a:spLocks noChangeShapeType="1"/>
            </p:cNvSpPr>
            <p:nvPr/>
          </p:nvSpPr>
          <p:spPr bwMode="auto">
            <a:xfrm>
              <a:off x="3901" y="3067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3113" name="Line 89"/>
            <p:cNvSpPr>
              <a:spLocks noChangeShapeType="1"/>
            </p:cNvSpPr>
            <p:nvPr/>
          </p:nvSpPr>
          <p:spPr bwMode="auto">
            <a:xfrm>
              <a:off x="3787" y="329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3114" name="Line 90"/>
            <p:cNvSpPr>
              <a:spLocks noChangeShapeType="1"/>
            </p:cNvSpPr>
            <p:nvPr/>
          </p:nvSpPr>
          <p:spPr bwMode="auto">
            <a:xfrm flipV="1">
              <a:off x="3901" y="1026"/>
              <a:ext cx="0" cy="204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3118" name="Oval 94"/>
            <p:cNvSpPr>
              <a:spLocks noChangeArrowheads="1"/>
            </p:cNvSpPr>
            <p:nvPr/>
          </p:nvSpPr>
          <p:spPr bwMode="auto">
            <a:xfrm>
              <a:off x="3745" y="2006"/>
              <a:ext cx="79" cy="77"/>
            </a:xfrm>
            <a:prstGeom prst="ellipse">
              <a:avLst/>
            </a:prstGeom>
            <a:solidFill>
              <a:schemeClr val="accent2"/>
            </a:solidFill>
            <a:ln w="28575" algn="ctr">
              <a:noFill/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513119" name="Oval 95"/>
            <p:cNvSpPr>
              <a:spLocks noChangeArrowheads="1"/>
            </p:cNvSpPr>
            <p:nvPr/>
          </p:nvSpPr>
          <p:spPr bwMode="auto">
            <a:xfrm>
              <a:off x="3860" y="1779"/>
              <a:ext cx="79" cy="77"/>
            </a:xfrm>
            <a:prstGeom prst="ellipse">
              <a:avLst/>
            </a:prstGeom>
            <a:solidFill>
              <a:schemeClr val="accent2"/>
            </a:solidFill>
            <a:ln w="28575" algn="ctr">
              <a:noFill/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44" name="Content Placeholder 4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Expansion</a:t>
            </a:r>
            <a:endParaRPr lang="en-US" dirty="0"/>
          </a:p>
        </p:txBody>
      </p:sp>
      <p:graphicFrame>
        <p:nvGraphicFramePr>
          <p:cNvPr id="42" name="Group 102"/>
          <p:cNvGraphicFramePr>
            <a:graphicFrameLocks noGrp="1"/>
          </p:cNvGraphicFramePr>
          <p:nvPr/>
        </p:nvGraphicFramePr>
        <p:xfrm>
          <a:off x="563563" y="2232025"/>
          <a:ext cx="4321175" cy="3422652"/>
        </p:xfrm>
        <a:graphic>
          <a:graphicData uri="http://schemas.openxmlformats.org/drawingml/2006/table">
            <a:tbl>
              <a:tblPr/>
              <a:tblGrid>
                <a:gridCol w="1079500"/>
                <a:gridCol w="3241675"/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I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0   0   0   0   0   0   0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0   0   0   0   0   0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0   0   0   0   0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0   0   0   0   0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0   0   0   0   0   0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0   0   0   0   0   0   0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3" name="AutoShape 46"/>
          <p:cNvSpPr>
            <a:spLocks noChangeArrowheads="1"/>
          </p:cNvSpPr>
          <p:nvPr/>
        </p:nvSpPr>
        <p:spPr bwMode="auto">
          <a:xfrm>
            <a:off x="3263900" y="2746375"/>
            <a:ext cx="1503363" cy="1401763"/>
          </a:xfrm>
          <a:prstGeom prst="roundRect">
            <a:avLst>
              <a:gd name="adj" fmla="val 16667"/>
            </a:avLst>
          </a:prstGeom>
          <a:solidFill>
            <a:srgbClr val="FFFF00">
              <a:alpha val="25000"/>
            </a:srgb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5" name="AutoShape 47"/>
          <p:cNvSpPr>
            <a:spLocks noChangeArrowheads="1"/>
          </p:cNvSpPr>
          <p:nvPr/>
        </p:nvSpPr>
        <p:spPr bwMode="auto">
          <a:xfrm>
            <a:off x="922338" y="4217988"/>
            <a:ext cx="2341562" cy="1401762"/>
          </a:xfrm>
          <a:prstGeom prst="roundRect">
            <a:avLst>
              <a:gd name="adj" fmla="val 16667"/>
            </a:avLst>
          </a:prstGeom>
          <a:solidFill>
            <a:srgbClr val="FFFF00">
              <a:alpha val="25000"/>
            </a:srgb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6" name="AutoShape 48"/>
          <p:cNvSpPr>
            <a:spLocks noChangeArrowheads="1"/>
          </p:cNvSpPr>
          <p:nvPr/>
        </p:nvSpPr>
        <p:spPr bwMode="auto">
          <a:xfrm>
            <a:off x="946150" y="2740025"/>
            <a:ext cx="625475" cy="1401763"/>
          </a:xfrm>
          <a:prstGeom prst="roundRect">
            <a:avLst>
              <a:gd name="adj" fmla="val 16667"/>
            </a:avLst>
          </a:prstGeom>
          <a:solidFill>
            <a:srgbClr val="FFFF00">
              <a:alpha val="25000"/>
            </a:srgb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6" name="5-Point Star 5"/>
          <p:cNvSpPr/>
          <p:nvPr/>
        </p:nvSpPr>
        <p:spPr>
          <a:xfrm>
            <a:off x="647114" y="239151"/>
            <a:ext cx="611773" cy="63304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3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88" grpId="0"/>
      <p:bldP spid="43" grpId="0" animBg="1"/>
      <p:bldP spid="45" grpId="0" animBg="1"/>
      <p:bldP spid="4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45438" y="6489700"/>
            <a:ext cx="1198562" cy="288925"/>
          </a:xfrm>
          <a:prstGeom prst="rect">
            <a:avLst/>
          </a:prstGeom>
        </p:spPr>
        <p:txBody>
          <a:bodyPr/>
          <a:lstStyle/>
          <a:p>
            <a:fld id="{7F76E267-3C24-4B93-9AC9-122DD33CF74D}" type="slidenum">
              <a:rPr lang="en-US"/>
              <a:pPr/>
              <a:t>18</a:t>
            </a:fld>
            <a:r>
              <a:rPr lang="en-US"/>
              <a:t> / 65</a:t>
            </a:r>
          </a:p>
        </p:txBody>
      </p:sp>
      <p:sp>
        <p:nvSpPr>
          <p:cNvPr id="515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Using Decoders</a:t>
            </a:r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4751388" y="1449388"/>
            <a:ext cx="3600450" cy="3960812"/>
            <a:chOff x="2993" y="913"/>
            <a:chExt cx="2268" cy="2495"/>
          </a:xfrm>
        </p:grpSpPr>
        <p:sp>
          <p:nvSpPr>
            <p:cNvPr id="515077" name="AutoShape 5"/>
            <p:cNvSpPr>
              <a:spLocks noChangeArrowheads="1"/>
            </p:cNvSpPr>
            <p:nvPr/>
          </p:nvSpPr>
          <p:spPr bwMode="auto">
            <a:xfrm flipH="1" flipV="1">
              <a:off x="3447" y="1253"/>
              <a:ext cx="681" cy="215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rot="10800000" vert="eaVert" wrap="none" lIns="0" tIns="0" rIns="0" bIns="0" anchor="ctr" anchorCtr="1"/>
            <a:lstStyle/>
            <a:p>
              <a:endParaRPr lang="en-US" sz="24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5078" name="Line 6"/>
            <p:cNvSpPr>
              <a:spLocks noChangeShapeType="1"/>
            </p:cNvSpPr>
            <p:nvPr/>
          </p:nvSpPr>
          <p:spPr bwMode="auto">
            <a:xfrm>
              <a:off x="3221" y="2160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5079" name="Line 7"/>
            <p:cNvSpPr>
              <a:spLocks noChangeShapeType="1"/>
            </p:cNvSpPr>
            <p:nvPr/>
          </p:nvSpPr>
          <p:spPr bwMode="auto">
            <a:xfrm>
              <a:off x="3221" y="2614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5080" name="Text Box 8"/>
            <p:cNvSpPr txBox="1">
              <a:spLocks noChangeArrowheads="1"/>
            </p:cNvSpPr>
            <p:nvPr/>
          </p:nvSpPr>
          <p:spPr bwMode="auto">
            <a:xfrm>
              <a:off x="3448" y="2037"/>
              <a:ext cx="226" cy="69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15081" name="Line 9"/>
            <p:cNvSpPr>
              <a:spLocks noChangeShapeType="1"/>
            </p:cNvSpPr>
            <p:nvPr/>
          </p:nvSpPr>
          <p:spPr bwMode="auto">
            <a:xfrm>
              <a:off x="4128" y="1593"/>
              <a:ext cx="113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5082" name="Text Box 10"/>
            <p:cNvSpPr txBox="1">
              <a:spLocks noChangeArrowheads="1"/>
            </p:cNvSpPr>
            <p:nvPr/>
          </p:nvSpPr>
          <p:spPr bwMode="auto">
            <a:xfrm>
              <a:off x="3893" y="1366"/>
              <a:ext cx="226" cy="1861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7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6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5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4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15083" name="Line 11"/>
            <p:cNvSpPr>
              <a:spLocks noChangeShapeType="1"/>
            </p:cNvSpPr>
            <p:nvPr/>
          </p:nvSpPr>
          <p:spPr bwMode="auto">
            <a:xfrm>
              <a:off x="4128" y="1820"/>
              <a:ext cx="113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5084" name="Line 12"/>
            <p:cNvSpPr>
              <a:spLocks noChangeShapeType="1"/>
            </p:cNvSpPr>
            <p:nvPr/>
          </p:nvSpPr>
          <p:spPr bwMode="auto">
            <a:xfrm>
              <a:off x="4128" y="2047"/>
              <a:ext cx="113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5085" name="Line 13"/>
            <p:cNvSpPr>
              <a:spLocks noChangeShapeType="1"/>
            </p:cNvSpPr>
            <p:nvPr/>
          </p:nvSpPr>
          <p:spPr bwMode="auto">
            <a:xfrm flipV="1">
              <a:off x="4128" y="2273"/>
              <a:ext cx="1133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5086" name="Line 14"/>
            <p:cNvSpPr>
              <a:spLocks noChangeShapeType="1"/>
            </p:cNvSpPr>
            <p:nvPr/>
          </p:nvSpPr>
          <p:spPr bwMode="auto">
            <a:xfrm>
              <a:off x="3221" y="2387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5087" name="Line 15"/>
            <p:cNvSpPr>
              <a:spLocks noChangeShapeType="1"/>
            </p:cNvSpPr>
            <p:nvPr/>
          </p:nvSpPr>
          <p:spPr bwMode="auto">
            <a:xfrm>
              <a:off x="4128" y="2500"/>
              <a:ext cx="113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5088" name="Line 16"/>
            <p:cNvSpPr>
              <a:spLocks noChangeShapeType="1"/>
            </p:cNvSpPr>
            <p:nvPr/>
          </p:nvSpPr>
          <p:spPr bwMode="auto">
            <a:xfrm>
              <a:off x="4128" y="2726"/>
              <a:ext cx="1133" cy="1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5089" name="Line 17"/>
            <p:cNvSpPr>
              <a:spLocks noChangeShapeType="1"/>
            </p:cNvSpPr>
            <p:nvPr/>
          </p:nvSpPr>
          <p:spPr bwMode="auto">
            <a:xfrm>
              <a:off x="4128" y="2952"/>
              <a:ext cx="1133" cy="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5090" name="Line 18"/>
            <p:cNvSpPr>
              <a:spLocks noChangeShapeType="1"/>
            </p:cNvSpPr>
            <p:nvPr/>
          </p:nvSpPr>
          <p:spPr bwMode="auto">
            <a:xfrm>
              <a:off x="4128" y="3178"/>
              <a:ext cx="1133" cy="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5093" name="Rectangle 21"/>
            <p:cNvSpPr>
              <a:spLocks noChangeArrowheads="1"/>
            </p:cNvSpPr>
            <p:nvPr/>
          </p:nvSpPr>
          <p:spPr bwMode="auto">
            <a:xfrm>
              <a:off x="3447" y="913"/>
              <a:ext cx="680" cy="30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0000"/>
                </a:lnSpc>
                <a:spcBef>
                  <a:spcPct val="0"/>
                </a:spcBef>
              </a:pPr>
              <a:r>
                <a:rPr lang="en-US" sz="20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Binary</a:t>
              </a:r>
              <a:br>
                <a:rPr lang="en-US" sz="20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20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Decoder</a:t>
              </a:r>
            </a:p>
          </p:txBody>
        </p:sp>
        <p:sp>
          <p:nvSpPr>
            <p:cNvPr id="515094" name="Text Box 22"/>
            <p:cNvSpPr txBox="1">
              <a:spLocks noChangeArrowheads="1"/>
            </p:cNvSpPr>
            <p:nvPr/>
          </p:nvSpPr>
          <p:spPr bwMode="auto">
            <a:xfrm>
              <a:off x="2993" y="1999"/>
              <a:ext cx="226" cy="69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</p:grpSp>
      <p:grpSp>
        <p:nvGrpSpPr>
          <p:cNvPr id="3" name="Group 35"/>
          <p:cNvGrpSpPr>
            <a:grpSpLocks/>
          </p:cNvGrpSpPr>
          <p:nvPr/>
        </p:nvGrpSpPr>
        <p:grpSpPr bwMode="auto">
          <a:xfrm>
            <a:off x="6732588" y="2520950"/>
            <a:ext cx="1439862" cy="4148138"/>
            <a:chOff x="4241" y="1588"/>
            <a:chExt cx="907" cy="2613"/>
          </a:xfrm>
        </p:grpSpPr>
        <p:graphicFrame>
          <p:nvGraphicFramePr>
            <p:cNvPr id="515091" name="Object 19"/>
            <p:cNvGraphicFramePr>
              <a:graphicFrameLocks noChangeAspect="1"/>
            </p:cNvGraphicFramePr>
            <p:nvPr/>
          </p:nvGraphicFramePr>
          <p:xfrm>
            <a:off x="4241" y="3407"/>
            <a:ext cx="453" cy="431"/>
          </p:xfrm>
          <a:graphic>
            <a:graphicData uri="http://schemas.openxmlformats.org/presentationml/2006/ole">
              <p:oleObj spid="_x0000_s6198" name="Visio" r:id="rId4" imgW="259933" imgH="324551" progId="">
                <p:embed/>
              </p:oleObj>
            </a:graphicData>
          </a:graphic>
        </p:graphicFrame>
        <p:graphicFrame>
          <p:nvGraphicFramePr>
            <p:cNvPr id="515092" name="Object 20"/>
            <p:cNvGraphicFramePr>
              <a:graphicFrameLocks noChangeAspect="1"/>
            </p:cNvGraphicFramePr>
            <p:nvPr/>
          </p:nvGraphicFramePr>
          <p:xfrm>
            <a:off x="4695" y="3407"/>
            <a:ext cx="453" cy="431"/>
          </p:xfrm>
          <a:graphic>
            <a:graphicData uri="http://schemas.openxmlformats.org/presentationml/2006/ole">
              <p:oleObj spid="_x0000_s6199" name="Visio" r:id="rId5" imgW="259933" imgH="324551" progId="">
                <p:embed/>
              </p:oleObj>
            </a:graphicData>
          </a:graphic>
        </p:graphicFrame>
        <p:sp>
          <p:nvSpPr>
            <p:cNvPr id="515095" name="Line 23"/>
            <p:cNvSpPr>
              <a:spLocks noChangeShapeType="1"/>
            </p:cNvSpPr>
            <p:nvPr/>
          </p:nvSpPr>
          <p:spPr bwMode="auto">
            <a:xfrm flipV="1">
              <a:off x="4354" y="2954"/>
              <a:ext cx="0" cy="513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5096" name="Line 24"/>
            <p:cNvSpPr>
              <a:spLocks noChangeShapeType="1"/>
            </p:cNvSpPr>
            <p:nvPr/>
          </p:nvSpPr>
          <p:spPr bwMode="auto">
            <a:xfrm flipV="1">
              <a:off x="4431" y="2720"/>
              <a:ext cx="0" cy="76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5097" name="Line 25"/>
            <p:cNvSpPr>
              <a:spLocks noChangeShapeType="1"/>
            </p:cNvSpPr>
            <p:nvPr/>
          </p:nvSpPr>
          <p:spPr bwMode="auto">
            <a:xfrm flipV="1">
              <a:off x="4580" y="1591"/>
              <a:ext cx="0" cy="187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5098" name="Line 26"/>
            <p:cNvSpPr>
              <a:spLocks noChangeShapeType="1"/>
            </p:cNvSpPr>
            <p:nvPr/>
          </p:nvSpPr>
          <p:spPr bwMode="auto">
            <a:xfrm flipV="1">
              <a:off x="4506" y="2269"/>
              <a:ext cx="0" cy="121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5099" name="Line 27"/>
            <p:cNvSpPr>
              <a:spLocks noChangeShapeType="1"/>
            </p:cNvSpPr>
            <p:nvPr/>
          </p:nvSpPr>
          <p:spPr bwMode="auto">
            <a:xfrm flipH="1" flipV="1">
              <a:off x="4809" y="2495"/>
              <a:ext cx="0" cy="97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5100" name="Line 28"/>
            <p:cNvSpPr>
              <a:spLocks noChangeShapeType="1"/>
            </p:cNvSpPr>
            <p:nvPr/>
          </p:nvSpPr>
          <p:spPr bwMode="auto">
            <a:xfrm flipV="1">
              <a:off x="4886" y="2036"/>
              <a:ext cx="3" cy="1446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5101" name="Line 29"/>
            <p:cNvSpPr>
              <a:spLocks noChangeShapeType="1"/>
            </p:cNvSpPr>
            <p:nvPr/>
          </p:nvSpPr>
          <p:spPr bwMode="auto">
            <a:xfrm flipV="1">
              <a:off x="5035" y="1588"/>
              <a:ext cx="0" cy="1875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5102" name="Line 30"/>
            <p:cNvSpPr>
              <a:spLocks noChangeShapeType="1"/>
            </p:cNvSpPr>
            <p:nvPr/>
          </p:nvSpPr>
          <p:spPr bwMode="auto">
            <a:xfrm flipV="1">
              <a:off x="4961" y="1813"/>
              <a:ext cx="3" cy="166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5103" name="Line 31"/>
            <p:cNvSpPr>
              <a:spLocks noChangeShapeType="1"/>
            </p:cNvSpPr>
            <p:nvPr/>
          </p:nvSpPr>
          <p:spPr bwMode="auto">
            <a:xfrm flipH="1" flipV="1">
              <a:off x="4467" y="3802"/>
              <a:ext cx="1" cy="17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5104" name="Line 32"/>
            <p:cNvSpPr>
              <a:spLocks noChangeShapeType="1"/>
            </p:cNvSpPr>
            <p:nvPr/>
          </p:nvSpPr>
          <p:spPr bwMode="auto">
            <a:xfrm flipH="1" flipV="1">
              <a:off x="4921" y="3802"/>
              <a:ext cx="1" cy="17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5105" name="Text Box 33"/>
            <p:cNvSpPr txBox="1">
              <a:spLocks noChangeArrowheads="1"/>
            </p:cNvSpPr>
            <p:nvPr/>
          </p:nvSpPr>
          <p:spPr bwMode="auto">
            <a:xfrm>
              <a:off x="4354" y="3971"/>
              <a:ext cx="680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S       C</a:t>
              </a:r>
            </a:p>
          </p:txBody>
        </p:sp>
      </p:grpSp>
      <p:sp>
        <p:nvSpPr>
          <p:cNvPr id="37" name="Content Placeholder 3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Each output is a </a:t>
            </a:r>
            <a:r>
              <a:rPr lang="en-US" dirty="0" err="1" smtClean="0"/>
              <a:t>minterm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 err="1" smtClean="0"/>
              <a:t>minterms</a:t>
            </a:r>
            <a:r>
              <a:rPr lang="en-US" dirty="0" smtClean="0"/>
              <a:t> are produced</a:t>
            </a:r>
          </a:p>
          <a:p>
            <a:r>
              <a:rPr lang="en-US" dirty="0" smtClean="0"/>
              <a:t>Sum the required </a:t>
            </a:r>
            <a:r>
              <a:rPr lang="en-US" dirty="0" err="1" smtClean="0"/>
              <a:t>minterms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pPr lvl="1">
              <a:buFont typeface="Wingdings" pitchFamily="2" charset="2"/>
              <a:buNone/>
            </a:pPr>
            <a:r>
              <a:rPr lang="en-US" dirty="0" smtClean="0"/>
              <a:t>Example: </a:t>
            </a:r>
            <a:r>
              <a:rPr lang="en-US" dirty="0" smtClean="0">
                <a:solidFill>
                  <a:srgbClr val="CC00CC"/>
                </a:solidFill>
              </a:rPr>
              <a:t>Full Adder</a:t>
            </a:r>
          </a:p>
          <a:p>
            <a:pPr lvl="1">
              <a:buFont typeface="Wingdings" pitchFamily="2" charset="2"/>
              <a:buNone/>
            </a:pPr>
            <a:r>
              <a:rPr lang="en-US" i="1" dirty="0" smtClean="0"/>
              <a:t>S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, </a:t>
            </a:r>
            <a:r>
              <a:rPr lang="en-US" i="1" dirty="0" smtClean="0"/>
              <a:t>z</a:t>
            </a:r>
            <a:r>
              <a:rPr lang="en-US" dirty="0" smtClean="0"/>
              <a:t>) = ∑(1, 2, 4, 7)</a:t>
            </a:r>
          </a:p>
          <a:p>
            <a:pPr lvl="1">
              <a:buFont typeface="Wingdings" pitchFamily="2" charset="2"/>
              <a:buNone/>
            </a:pP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, </a:t>
            </a:r>
            <a:r>
              <a:rPr lang="en-US" i="1" dirty="0" smtClean="0"/>
              <a:t>z</a:t>
            </a:r>
            <a:r>
              <a:rPr lang="en-US" dirty="0" smtClean="0"/>
              <a:t>) = ∑(3, 5, 6, 7)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Encoders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Does reverse operation to decoder</a:t>
            </a:r>
          </a:p>
          <a:p>
            <a:r>
              <a:rPr lang="en-US" dirty="0" smtClean="0"/>
              <a:t>An encoder has 2</a:t>
            </a:r>
            <a:r>
              <a:rPr lang="en-US" i="1" baseline="30000" dirty="0" smtClean="0"/>
              <a:t>n </a:t>
            </a:r>
            <a:r>
              <a:rPr lang="en-US" b="1" u="sng" dirty="0" smtClean="0"/>
              <a:t>(or fewer) </a:t>
            </a:r>
            <a:r>
              <a:rPr lang="en-US" dirty="0" smtClean="0"/>
              <a:t>input lines and </a:t>
            </a:r>
            <a:r>
              <a:rPr lang="en-US" i="1" dirty="0" smtClean="0"/>
              <a:t>n</a:t>
            </a:r>
            <a:r>
              <a:rPr lang="en-US" dirty="0" smtClean="0"/>
              <a:t>  output  lines</a:t>
            </a:r>
          </a:p>
          <a:p>
            <a:r>
              <a:rPr lang="en-US" dirty="0" smtClean="0"/>
              <a:t>Constraint – only one input is active at a time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 smtClean="0"/>
              <a:t>Logic Circuits: Combinational and Sequential</a:t>
            </a:r>
          </a:p>
          <a:p>
            <a:r>
              <a:rPr lang="en-AU" dirty="0" smtClean="0"/>
              <a:t>Combinational Circuits</a:t>
            </a:r>
          </a:p>
          <a:p>
            <a:pPr lvl="1"/>
            <a:r>
              <a:rPr lang="en-AU" dirty="0" smtClean="0"/>
              <a:t>A combinational circuit consists of logic gates whose outputs at any time are determined from </a:t>
            </a:r>
            <a:r>
              <a:rPr lang="en-AU" b="1" u="sng" dirty="0" smtClean="0"/>
              <a:t>only the present combination of inputs.</a:t>
            </a:r>
          </a:p>
          <a:p>
            <a:r>
              <a:rPr lang="en-AU" dirty="0" smtClean="0"/>
              <a:t>Sequential Circuits</a:t>
            </a:r>
          </a:p>
          <a:p>
            <a:pPr lvl="1"/>
            <a:r>
              <a:rPr lang="en-AU" dirty="0" smtClean="0"/>
              <a:t>A sequential circuits employ storage elements and logic gates.</a:t>
            </a:r>
            <a:endParaRPr lang="en-US" dirty="0" smtClean="0"/>
          </a:p>
          <a:p>
            <a:pPr lvl="1"/>
            <a:r>
              <a:rPr lang="en-AU" b="1" u="sng" dirty="0" smtClean="0"/>
              <a:t>The outputs are a function of the inputs and the state of the storage elements. </a:t>
            </a:r>
          </a:p>
          <a:p>
            <a:pPr lvl="1"/>
            <a:r>
              <a:rPr lang="en-US" dirty="0" smtClean="0"/>
              <a:t>The state of the storage elements, in turn, is a function of the previous inputs (and the previous state).</a:t>
            </a:r>
            <a:endParaRPr lang="en-A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Encoders</a:t>
            </a:r>
          </a:p>
        </p:txBody>
      </p:sp>
      <p:graphicFrame>
        <p:nvGraphicFramePr>
          <p:cNvPr id="517186" name="Group 66"/>
          <p:cNvGraphicFramePr>
            <a:graphicFrameLocks noGrp="1"/>
          </p:cNvGraphicFramePr>
          <p:nvPr/>
        </p:nvGraphicFramePr>
        <p:xfrm>
          <a:off x="792163" y="2035175"/>
          <a:ext cx="4319587" cy="3364230"/>
        </p:xfrm>
        <a:graphic>
          <a:graphicData uri="http://schemas.openxmlformats.org/drawingml/2006/table">
            <a:tbl>
              <a:tblPr/>
              <a:tblGrid>
                <a:gridCol w="3059112"/>
                <a:gridCol w="1260475"/>
              </a:tblGrid>
              <a:tr h="4381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0   0   0   0   0   0   0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0   0   0   0   0   0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0   0   0   0   0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22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0   0   0   0   0   0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0   0   0   0   0   0   0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84"/>
          <p:cNvGrpSpPr>
            <a:grpSpLocks/>
          </p:cNvGrpSpPr>
          <p:nvPr/>
        </p:nvGrpSpPr>
        <p:grpSpPr bwMode="auto">
          <a:xfrm>
            <a:off x="6011863" y="1089025"/>
            <a:ext cx="2881312" cy="3421063"/>
            <a:chOff x="3674" y="913"/>
            <a:chExt cx="1815" cy="2155"/>
          </a:xfrm>
        </p:grpSpPr>
        <p:sp>
          <p:nvSpPr>
            <p:cNvPr id="517188" name="AutoShape 68"/>
            <p:cNvSpPr>
              <a:spLocks noChangeArrowheads="1"/>
            </p:cNvSpPr>
            <p:nvPr/>
          </p:nvSpPr>
          <p:spPr bwMode="auto">
            <a:xfrm flipH="1" flipV="1">
              <a:off x="4015" y="913"/>
              <a:ext cx="1134" cy="215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vert="eaVert" wrap="none" lIns="0" tIns="0" rIns="0" bIns="0" anchor="ctr" anchorCtr="1"/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Binary</a:t>
              </a:r>
              <a:b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Encoder</a:t>
              </a:r>
            </a:p>
          </p:txBody>
        </p:sp>
        <p:sp>
          <p:nvSpPr>
            <p:cNvPr id="517189" name="Line 69"/>
            <p:cNvSpPr>
              <a:spLocks noChangeShapeType="1"/>
            </p:cNvSpPr>
            <p:nvPr/>
          </p:nvSpPr>
          <p:spPr bwMode="auto">
            <a:xfrm>
              <a:off x="5148" y="1819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7190" name="Line 70"/>
            <p:cNvSpPr>
              <a:spLocks noChangeShapeType="1"/>
            </p:cNvSpPr>
            <p:nvPr/>
          </p:nvSpPr>
          <p:spPr bwMode="auto">
            <a:xfrm>
              <a:off x="5148" y="227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7191" name="Text Box 71"/>
            <p:cNvSpPr txBox="1">
              <a:spLocks noChangeArrowheads="1"/>
            </p:cNvSpPr>
            <p:nvPr/>
          </p:nvSpPr>
          <p:spPr bwMode="auto">
            <a:xfrm>
              <a:off x="4921" y="1649"/>
              <a:ext cx="226" cy="69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17192" name="Line 72"/>
            <p:cNvSpPr>
              <a:spLocks noChangeShapeType="1"/>
            </p:cNvSpPr>
            <p:nvPr/>
          </p:nvSpPr>
          <p:spPr bwMode="auto">
            <a:xfrm>
              <a:off x="3674" y="125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7193" name="Text Box 73"/>
            <p:cNvSpPr txBox="1">
              <a:spLocks noChangeArrowheads="1"/>
            </p:cNvSpPr>
            <p:nvPr/>
          </p:nvSpPr>
          <p:spPr bwMode="auto">
            <a:xfrm>
              <a:off x="4014" y="1114"/>
              <a:ext cx="226" cy="184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7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6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5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4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17194" name="Line 74"/>
            <p:cNvSpPr>
              <a:spLocks noChangeShapeType="1"/>
            </p:cNvSpPr>
            <p:nvPr/>
          </p:nvSpPr>
          <p:spPr bwMode="auto">
            <a:xfrm>
              <a:off x="3674" y="148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7195" name="Line 75"/>
            <p:cNvSpPr>
              <a:spLocks noChangeShapeType="1"/>
            </p:cNvSpPr>
            <p:nvPr/>
          </p:nvSpPr>
          <p:spPr bwMode="auto">
            <a:xfrm>
              <a:off x="3674" y="170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7196" name="Line 76"/>
            <p:cNvSpPr>
              <a:spLocks noChangeShapeType="1"/>
            </p:cNvSpPr>
            <p:nvPr/>
          </p:nvSpPr>
          <p:spPr bwMode="auto">
            <a:xfrm>
              <a:off x="3674" y="193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7197" name="Line 77"/>
            <p:cNvSpPr>
              <a:spLocks noChangeShapeType="1"/>
            </p:cNvSpPr>
            <p:nvPr/>
          </p:nvSpPr>
          <p:spPr bwMode="auto">
            <a:xfrm>
              <a:off x="5148" y="204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7198" name="Line 78"/>
            <p:cNvSpPr>
              <a:spLocks noChangeShapeType="1"/>
            </p:cNvSpPr>
            <p:nvPr/>
          </p:nvSpPr>
          <p:spPr bwMode="auto">
            <a:xfrm>
              <a:off x="3674" y="216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7199" name="Line 79"/>
            <p:cNvSpPr>
              <a:spLocks noChangeShapeType="1"/>
            </p:cNvSpPr>
            <p:nvPr/>
          </p:nvSpPr>
          <p:spPr bwMode="auto">
            <a:xfrm>
              <a:off x="3674" y="238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7200" name="Line 80"/>
            <p:cNvSpPr>
              <a:spLocks noChangeShapeType="1"/>
            </p:cNvSpPr>
            <p:nvPr/>
          </p:nvSpPr>
          <p:spPr bwMode="auto">
            <a:xfrm>
              <a:off x="3674" y="2612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7201" name="Line 81"/>
            <p:cNvSpPr>
              <a:spLocks noChangeShapeType="1"/>
            </p:cNvSpPr>
            <p:nvPr/>
          </p:nvSpPr>
          <p:spPr bwMode="auto">
            <a:xfrm>
              <a:off x="3674" y="283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517202" name="Object 82"/>
          <p:cNvGraphicFramePr>
            <a:graphicFrameLocks noChangeAspect="1"/>
          </p:cNvGraphicFramePr>
          <p:nvPr/>
        </p:nvGraphicFramePr>
        <p:xfrm>
          <a:off x="804863" y="5514975"/>
          <a:ext cx="2493962" cy="1389063"/>
        </p:xfrm>
        <a:graphic>
          <a:graphicData uri="http://schemas.openxmlformats.org/presentationml/2006/ole">
            <p:oleObj spid="_x0000_s97334" name="Equation" r:id="rId4" imgW="1231900" imgH="685800" progId="Equation.3">
              <p:embed/>
            </p:oleObj>
          </a:graphicData>
        </a:graphic>
      </p:graphicFrame>
      <p:graphicFrame>
        <p:nvGraphicFramePr>
          <p:cNvPr id="517205" name="Object 85"/>
          <p:cNvGraphicFramePr>
            <a:graphicFrameLocks noChangeAspect="1"/>
          </p:cNvGraphicFramePr>
          <p:nvPr/>
        </p:nvGraphicFramePr>
        <p:xfrm>
          <a:off x="5337175" y="4491038"/>
          <a:ext cx="2970213" cy="2309812"/>
        </p:xfrm>
        <a:graphic>
          <a:graphicData uri="http://schemas.openxmlformats.org/presentationml/2006/ole">
            <p:oleObj spid="_x0000_s97335" name="Visio" r:id="rId5" imgW="1891955" imgH="1471087" progId="">
              <p:embed/>
            </p:oleObj>
          </a:graphicData>
        </a:graphic>
      </p:graphicFrame>
      <p:sp>
        <p:nvSpPr>
          <p:cNvPr id="24" name="Content Placeholder 2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Octal-to-Binary Encoder (8-to-3)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Encoders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Encoder with priority function</a:t>
            </a:r>
          </a:p>
          <a:p>
            <a:pPr lvl="1"/>
            <a:r>
              <a:rPr lang="en-US" dirty="0" smtClean="0"/>
              <a:t>Multiple inputs may be true simultaneously</a:t>
            </a:r>
          </a:p>
          <a:p>
            <a:pPr lvl="1"/>
            <a:r>
              <a:rPr lang="en-US" smtClean="0"/>
              <a:t>Higher </a:t>
            </a:r>
            <a:r>
              <a:rPr lang="en-US" dirty="0" smtClean="0"/>
              <a:t>priority input gets the precedence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Priority Encoders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5111750" y="1268413"/>
            <a:ext cx="2881313" cy="2160587"/>
            <a:chOff x="3787" y="686"/>
            <a:chExt cx="1815" cy="1361"/>
          </a:xfrm>
        </p:grpSpPr>
        <p:sp>
          <p:nvSpPr>
            <p:cNvPr id="519220" name="AutoShape 52"/>
            <p:cNvSpPr>
              <a:spLocks noChangeArrowheads="1"/>
            </p:cNvSpPr>
            <p:nvPr/>
          </p:nvSpPr>
          <p:spPr bwMode="auto">
            <a:xfrm flipH="1" flipV="1">
              <a:off x="4128" y="686"/>
              <a:ext cx="1134" cy="1361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vert="eaVert" wrap="none" lIns="0" tIns="0" rIns="0" bIns="0" anchor="ctr" anchorCtr="1"/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Priority</a:t>
              </a:r>
              <a:b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Encoder</a:t>
              </a:r>
            </a:p>
          </p:txBody>
        </p:sp>
        <p:sp>
          <p:nvSpPr>
            <p:cNvPr id="519221" name="Line 53"/>
            <p:cNvSpPr>
              <a:spLocks noChangeShapeType="1"/>
            </p:cNvSpPr>
            <p:nvPr/>
          </p:nvSpPr>
          <p:spPr bwMode="auto">
            <a:xfrm>
              <a:off x="5261" y="1139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9222" name="Line 54"/>
            <p:cNvSpPr>
              <a:spLocks noChangeShapeType="1"/>
            </p:cNvSpPr>
            <p:nvPr/>
          </p:nvSpPr>
          <p:spPr bwMode="auto">
            <a:xfrm>
              <a:off x="5261" y="15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9223" name="Text Box 55"/>
            <p:cNvSpPr txBox="1">
              <a:spLocks noChangeArrowheads="1"/>
            </p:cNvSpPr>
            <p:nvPr/>
          </p:nvSpPr>
          <p:spPr bwMode="auto">
            <a:xfrm>
              <a:off x="5034" y="968"/>
              <a:ext cx="226" cy="69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V</a:t>
              </a:r>
              <a:endParaRPr lang="en-US" sz="2400" b="1" i="1" baseline="-25000">
                <a:latin typeface="Times New Roman" pitchFamily="18" charset="0"/>
                <a:cs typeface="Times New Roman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19224" name="Line 56"/>
            <p:cNvSpPr>
              <a:spLocks noChangeShapeType="1"/>
            </p:cNvSpPr>
            <p:nvPr/>
          </p:nvSpPr>
          <p:spPr bwMode="auto">
            <a:xfrm>
              <a:off x="3787" y="102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9225" name="Text Box 57"/>
            <p:cNvSpPr txBox="1">
              <a:spLocks noChangeArrowheads="1"/>
            </p:cNvSpPr>
            <p:nvPr/>
          </p:nvSpPr>
          <p:spPr bwMode="auto">
            <a:xfrm>
              <a:off x="4127" y="887"/>
              <a:ext cx="226" cy="9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19226" name="Line 58"/>
            <p:cNvSpPr>
              <a:spLocks noChangeShapeType="1"/>
            </p:cNvSpPr>
            <p:nvPr/>
          </p:nvSpPr>
          <p:spPr bwMode="auto">
            <a:xfrm>
              <a:off x="3787" y="125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9227" name="Line 59"/>
            <p:cNvSpPr>
              <a:spLocks noChangeShapeType="1"/>
            </p:cNvSpPr>
            <p:nvPr/>
          </p:nvSpPr>
          <p:spPr bwMode="auto">
            <a:xfrm>
              <a:off x="3787" y="148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9228" name="Line 60"/>
            <p:cNvSpPr>
              <a:spLocks noChangeShapeType="1"/>
            </p:cNvSpPr>
            <p:nvPr/>
          </p:nvSpPr>
          <p:spPr bwMode="auto">
            <a:xfrm>
              <a:off x="3787" y="170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19229" name="Line 61"/>
            <p:cNvSpPr>
              <a:spLocks noChangeShapeType="1"/>
            </p:cNvSpPr>
            <p:nvPr/>
          </p:nvSpPr>
          <p:spPr bwMode="auto">
            <a:xfrm>
              <a:off x="5261" y="136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519237" name="Object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455775706"/>
              </p:ext>
            </p:extLst>
          </p:nvPr>
        </p:nvGraphicFramePr>
        <p:xfrm>
          <a:off x="4402138" y="3871913"/>
          <a:ext cx="4537075" cy="2327275"/>
        </p:xfrm>
        <a:graphic>
          <a:graphicData uri="http://schemas.openxmlformats.org/presentationml/2006/ole">
            <p:oleObj spid="_x0000_s100406" name="Visio" r:id="rId4" imgW="0" imgH="0" progId="">
              <p:embed/>
            </p:oleObj>
          </a:graphicData>
        </a:graphic>
      </p:graphicFrame>
      <p:graphicFrame>
        <p:nvGraphicFramePr>
          <p:cNvPr id="519238" name="Object 70"/>
          <p:cNvGraphicFramePr>
            <a:graphicFrameLocks noChangeAspect="1"/>
          </p:cNvGraphicFramePr>
          <p:nvPr/>
        </p:nvGraphicFramePr>
        <p:xfrm>
          <a:off x="2051050" y="5154613"/>
          <a:ext cx="2160588" cy="1277937"/>
        </p:xfrm>
        <a:graphic>
          <a:graphicData uri="http://schemas.openxmlformats.org/presentationml/2006/ole">
            <p:oleObj spid="_x0000_s100407" name="Equation" r:id="rId5" imgW="1181100" imgH="698500" progId="Equation.3">
              <p:embed/>
            </p:oleObj>
          </a:graphicData>
        </a:graphic>
      </p:graphicFrame>
      <p:sp>
        <p:nvSpPr>
          <p:cNvPr id="21" name="Content Placeholder 2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4-Input Priority Encoder</a:t>
            </a:r>
          </a:p>
          <a:p>
            <a:endParaRPr lang="en-US" dirty="0"/>
          </a:p>
        </p:txBody>
      </p:sp>
      <p:graphicFrame>
        <p:nvGraphicFramePr>
          <p:cNvPr id="18" name="Group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13412919"/>
              </p:ext>
            </p:extLst>
          </p:nvPr>
        </p:nvGraphicFramePr>
        <p:xfrm>
          <a:off x="925513" y="2265363"/>
          <a:ext cx="3240087" cy="2590800"/>
        </p:xfrm>
        <a:graphic>
          <a:graphicData uri="http://schemas.openxmlformats.org/drawingml/2006/table">
            <a:tbl>
              <a:tblPr/>
              <a:tblGrid>
                <a:gridCol w="1747837"/>
                <a:gridCol w="952500"/>
                <a:gridCol w="53975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 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x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x   x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x  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9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1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Multiplexers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A multiplexer is a combinational circuit that selects one of many input lines (2</a:t>
            </a:r>
            <a:r>
              <a:rPr lang="en-AU" i="1" baseline="30000" dirty="0" smtClean="0"/>
              <a:t>n</a:t>
            </a:r>
            <a:r>
              <a:rPr lang="en-AU" dirty="0" smtClean="0"/>
              <a:t>) and directs it to its single output line. </a:t>
            </a:r>
          </a:p>
          <a:p>
            <a:r>
              <a:rPr lang="en-AU" dirty="0" smtClean="0"/>
              <a:t>There are </a:t>
            </a:r>
            <a:r>
              <a:rPr lang="en-AU" i="1" dirty="0" smtClean="0"/>
              <a:t>n</a:t>
            </a:r>
            <a:r>
              <a:rPr lang="en-AU" dirty="0" smtClean="0"/>
              <a:t> selection lines whose bit combinations determine which input is selected.</a:t>
            </a:r>
            <a:endParaRPr lang="en-US" dirty="0"/>
          </a:p>
        </p:txBody>
      </p:sp>
      <p:pic>
        <p:nvPicPr>
          <p:cNvPr id="4" name="Picture 4" descr="C:\jobs\Marries\CH04\Tiff\AACFLPH0.t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869050"/>
            <a:ext cx="6264275" cy="2742887"/>
          </a:xfrm>
          <a:prstGeom prst="rect">
            <a:avLst/>
          </a:prstGeom>
          <a:noFill/>
        </p:spPr>
      </p:pic>
      <p:sp>
        <p:nvSpPr>
          <p:cNvPr id="2" name="5-Point Star 1"/>
          <p:cNvSpPr/>
          <p:nvPr/>
        </p:nvSpPr>
        <p:spPr>
          <a:xfrm>
            <a:off x="449189" y="4506351"/>
            <a:ext cx="478302" cy="63304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Multiplexers</a:t>
            </a:r>
          </a:p>
        </p:txBody>
      </p:sp>
      <p:grpSp>
        <p:nvGrpSpPr>
          <p:cNvPr id="3" name="Group 18"/>
          <p:cNvGrpSpPr>
            <a:grpSpLocks/>
          </p:cNvGrpSpPr>
          <p:nvPr/>
        </p:nvGrpSpPr>
        <p:grpSpPr bwMode="auto">
          <a:xfrm>
            <a:off x="5310188" y="1681163"/>
            <a:ext cx="2881312" cy="2160587"/>
            <a:chOff x="2993" y="2727"/>
            <a:chExt cx="1815" cy="1361"/>
          </a:xfrm>
        </p:grpSpPr>
        <p:sp>
          <p:nvSpPr>
            <p:cNvPr id="522259" name="AutoShape 19"/>
            <p:cNvSpPr>
              <a:spLocks noChangeArrowheads="1"/>
            </p:cNvSpPr>
            <p:nvPr/>
          </p:nvSpPr>
          <p:spPr bwMode="auto">
            <a:xfrm flipH="1">
              <a:off x="3334" y="2727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MUX</a:t>
              </a:r>
            </a:p>
          </p:txBody>
        </p:sp>
        <p:sp>
          <p:nvSpPr>
            <p:cNvPr id="522260" name="Line 20"/>
            <p:cNvSpPr>
              <a:spLocks noChangeShapeType="1"/>
            </p:cNvSpPr>
            <p:nvPr/>
          </p:nvSpPr>
          <p:spPr bwMode="auto">
            <a:xfrm rot="-5400000">
              <a:off x="3900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2261" name="Line 21"/>
            <p:cNvSpPr>
              <a:spLocks noChangeShapeType="1"/>
            </p:cNvSpPr>
            <p:nvPr/>
          </p:nvSpPr>
          <p:spPr bwMode="auto">
            <a:xfrm rot="-5400000">
              <a:off x="3673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2262" name="Text Box 22"/>
            <p:cNvSpPr txBox="1">
              <a:spLocks noChangeArrowheads="1"/>
            </p:cNvSpPr>
            <p:nvPr/>
          </p:nvSpPr>
          <p:spPr bwMode="auto">
            <a:xfrm>
              <a:off x="4240" y="3177"/>
              <a:ext cx="226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4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2263" name="Line 23"/>
            <p:cNvSpPr>
              <a:spLocks noChangeShapeType="1"/>
            </p:cNvSpPr>
            <p:nvPr/>
          </p:nvSpPr>
          <p:spPr bwMode="auto">
            <a:xfrm>
              <a:off x="2993" y="295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2264" name="Text Box 24"/>
            <p:cNvSpPr txBox="1">
              <a:spLocks noChangeArrowheads="1"/>
            </p:cNvSpPr>
            <p:nvPr/>
          </p:nvSpPr>
          <p:spPr bwMode="auto">
            <a:xfrm>
              <a:off x="3333" y="2815"/>
              <a:ext cx="226" cy="9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22265" name="Line 25"/>
            <p:cNvSpPr>
              <a:spLocks noChangeShapeType="1"/>
            </p:cNvSpPr>
            <p:nvPr/>
          </p:nvSpPr>
          <p:spPr bwMode="auto">
            <a:xfrm>
              <a:off x="2993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2266" name="Line 26"/>
            <p:cNvSpPr>
              <a:spLocks noChangeShapeType="1"/>
            </p:cNvSpPr>
            <p:nvPr/>
          </p:nvSpPr>
          <p:spPr bwMode="auto">
            <a:xfrm>
              <a:off x="2993" y="340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2267" name="Line 27"/>
            <p:cNvSpPr>
              <a:spLocks noChangeShapeType="1"/>
            </p:cNvSpPr>
            <p:nvPr/>
          </p:nvSpPr>
          <p:spPr bwMode="auto">
            <a:xfrm>
              <a:off x="2993" y="363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2268" name="Line 28"/>
            <p:cNvSpPr>
              <a:spLocks noChangeShapeType="1"/>
            </p:cNvSpPr>
            <p:nvPr/>
          </p:nvSpPr>
          <p:spPr bwMode="auto">
            <a:xfrm>
              <a:off x="4467" y="329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2269" name="Text Box 29"/>
            <p:cNvSpPr txBox="1">
              <a:spLocks noChangeArrowheads="1"/>
            </p:cNvSpPr>
            <p:nvPr/>
          </p:nvSpPr>
          <p:spPr bwMode="auto">
            <a:xfrm>
              <a:off x="3674" y="3634"/>
              <a:ext cx="567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 S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</p:grpSp>
      <p:graphicFrame>
        <p:nvGraphicFramePr>
          <p:cNvPr id="522270" name="Object 30"/>
          <p:cNvGraphicFramePr>
            <a:graphicFrameLocks noChangeAspect="1"/>
          </p:cNvGraphicFramePr>
          <p:nvPr/>
        </p:nvGraphicFramePr>
        <p:xfrm>
          <a:off x="712788" y="2392363"/>
          <a:ext cx="4414677" cy="3703637"/>
        </p:xfrm>
        <a:graphic>
          <a:graphicData uri="http://schemas.openxmlformats.org/presentationml/2006/ole">
            <p:oleObj spid="_x0000_s123933" name="Visio" r:id="rId4" imgW="2225040" imgH="1867571" progId="">
              <p:embed/>
            </p:oleObj>
          </a:graphicData>
        </a:graphic>
      </p:graphicFrame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4-to-1 MUX</a:t>
            </a:r>
          </a:p>
          <a:p>
            <a:endParaRPr lang="en-US" dirty="0"/>
          </a:p>
        </p:txBody>
      </p:sp>
      <p:graphicFrame>
        <p:nvGraphicFramePr>
          <p:cNvPr id="27" name="Group 47"/>
          <p:cNvGraphicFramePr>
            <a:graphicFrameLocks noGrp="1"/>
          </p:cNvGraphicFramePr>
          <p:nvPr/>
        </p:nvGraphicFramePr>
        <p:xfrm>
          <a:off x="5778500" y="4203700"/>
          <a:ext cx="1979613" cy="2159000"/>
        </p:xfrm>
        <a:graphic>
          <a:graphicData uri="http://schemas.openxmlformats.org/drawingml/2006/table">
            <a:tbl>
              <a:tblPr/>
              <a:tblGrid>
                <a:gridCol w="1079500"/>
                <a:gridCol w="900113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S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endParaRPr kumimoji="0" lang="en-US" sz="2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457200" marR="0" lvl="0" indent="-45720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2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Implementation using MUX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(n+1) variable function can be implemented with 2</a:t>
            </a:r>
            <a:r>
              <a:rPr lang="en-US" baseline="30000" dirty="0" smtClean="0"/>
              <a:t>n</a:t>
            </a:r>
            <a:r>
              <a:rPr lang="en-US" dirty="0" smtClean="0"/>
              <a:t> x 1 MUX</a:t>
            </a:r>
            <a:endParaRPr lang="en-US" baseline="30000" dirty="0" smtClean="0"/>
          </a:p>
          <a:p>
            <a:r>
              <a:rPr lang="en-US" dirty="0" smtClean="0"/>
              <a:t>Simplify the function in sum of </a:t>
            </a:r>
            <a:r>
              <a:rPr lang="en-US" dirty="0" err="1" smtClean="0"/>
              <a:t>minterms</a:t>
            </a:r>
            <a:r>
              <a:rPr lang="en-US" dirty="0" smtClean="0"/>
              <a:t> form</a:t>
            </a:r>
          </a:p>
          <a:p>
            <a:r>
              <a:rPr lang="en-US" dirty="0" smtClean="0"/>
              <a:t>Among (n+1) variables, n variables are used as selector and one variable is connected with input lines</a:t>
            </a:r>
          </a:p>
          <a:p>
            <a:pPr>
              <a:buNone/>
            </a:pPr>
            <a:r>
              <a:rPr lang="en-US" dirty="0" smtClean="0"/>
              <a:t>            		f(A, B, C, D, E, …..)  </a:t>
            </a:r>
            <a:endParaRPr lang="en-US" dirty="0"/>
          </a:p>
        </p:txBody>
      </p:sp>
      <p:sp>
        <p:nvSpPr>
          <p:cNvPr id="6" name="Left Bracket 5"/>
          <p:cNvSpPr/>
          <p:nvPr/>
        </p:nvSpPr>
        <p:spPr>
          <a:xfrm rot="16200000">
            <a:off x="4749800" y="3530600"/>
            <a:ext cx="228600" cy="2133600"/>
          </a:xfrm>
          <a:prstGeom prst="leftBracket">
            <a:avLst>
              <a:gd name="adj" fmla="val 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97300" y="4940300"/>
            <a:ext cx="1981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Selectors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rot="5400000">
            <a:off x="3149600" y="4521200"/>
            <a:ext cx="3810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2044700" y="4940300"/>
            <a:ext cx="19812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Input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				Procedure 1</a:t>
            </a:r>
            <a:endParaRPr lang="en-US" sz="3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Using Multiplexers:</a:t>
            </a:r>
            <a:br>
              <a:rPr lang="en-US" dirty="0" smtClean="0"/>
            </a:br>
            <a:r>
              <a:rPr lang="en-US" dirty="0" smtClean="0"/>
              <a:t>Procedure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sz="2800" dirty="0" smtClean="0"/>
              <a:t>F(A, B, C) = ∑(1, 3, 5, 6)</a:t>
            </a:r>
          </a:p>
          <a:p>
            <a:pPr>
              <a:buNone/>
            </a:pPr>
            <a:r>
              <a:rPr lang="en-US" sz="2800" dirty="0" smtClean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Choose the selector variables. </a:t>
            </a:r>
            <a:br>
              <a:rPr lang="en-US" sz="2800" dirty="0" smtClean="0"/>
            </a:br>
            <a:r>
              <a:rPr lang="en-US" sz="2800" dirty="0" smtClean="0"/>
              <a:t>Lets choose, 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dirty="0" smtClean="0"/>
              <a:t>B, C as selector S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 and S</a:t>
            </a:r>
            <a:r>
              <a:rPr lang="en-US" sz="2400" baseline="-25000" dirty="0" smtClean="0"/>
              <a:t>0 </a:t>
            </a:r>
            <a:r>
              <a:rPr lang="en-US" sz="2400" dirty="0" smtClean="0"/>
              <a:t> 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dirty="0" smtClean="0"/>
              <a:t>A as input line</a:t>
            </a:r>
            <a:endParaRPr lang="en-US" sz="2400" baseline="-25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 the first row, list the name of the input lines of the multiplexers horizontally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 the second row, list the </a:t>
            </a:r>
            <a:r>
              <a:rPr lang="en-US" sz="2800" dirty="0" err="1" smtClean="0"/>
              <a:t>minterms</a:t>
            </a:r>
            <a:r>
              <a:rPr lang="en-US" sz="2800" dirty="0" smtClean="0"/>
              <a:t> where A is complemented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/>
              <a:t>In the third row, list the </a:t>
            </a:r>
            <a:r>
              <a:rPr lang="en-US" sz="2800" dirty="0" err="1" smtClean="0"/>
              <a:t>minterms</a:t>
            </a:r>
            <a:r>
              <a:rPr lang="en-US" sz="2800" dirty="0" smtClean="0"/>
              <a:t> where A is </a:t>
            </a:r>
            <a:r>
              <a:rPr lang="en-US" sz="2800" dirty="0" err="1" smtClean="0"/>
              <a:t>uncomplemented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Using Multiplexers:</a:t>
            </a:r>
            <a:br>
              <a:rPr lang="en-US" dirty="0" smtClean="0"/>
            </a:br>
            <a:r>
              <a:rPr lang="en-US" dirty="0" smtClean="0"/>
              <a:t>Procedure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 smtClean="0"/>
              <a:t>F(A, B, C) = ∑(1, 3, 5, 6)</a:t>
            </a:r>
          </a:p>
          <a:p>
            <a:pPr>
              <a:buNone/>
            </a:pPr>
            <a:r>
              <a:rPr lang="en-US" sz="2800" dirty="0" smtClean="0"/>
              <a:t>Steps: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800" dirty="0" smtClean="0"/>
              <a:t>Circle the </a:t>
            </a:r>
            <a:r>
              <a:rPr lang="en-US" sz="2800" dirty="0" err="1" smtClean="0"/>
              <a:t>minterms</a:t>
            </a:r>
            <a:r>
              <a:rPr lang="en-US" sz="2800" dirty="0" smtClean="0"/>
              <a:t> for which the function outputs 1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 sz="2800" dirty="0" smtClean="0"/>
              <a:t>Fourth row presents the multiplexer inputs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dirty="0" smtClean="0"/>
              <a:t>If the two </a:t>
            </a:r>
            <a:r>
              <a:rPr lang="en-US" sz="2400" dirty="0" err="1" smtClean="0"/>
              <a:t>minterms</a:t>
            </a:r>
            <a:r>
              <a:rPr lang="en-US" sz="2400" dirty="0" smtClean="0"/>
              <a:t> in a column are not circled, apply 0 to the corresponding multiplexer input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dirty="0" smtClean="0"/>
              <a:t>If the two </a:t>
            </a:r>
            <a:r>
              <a:rPr lang="en-US" sz="2400" dirty="0" err="1" smtClean="0"/>
              <a:t>minterms</a:t>
            </a:r>
            <a:r>
              <a:rPr lang="en-US" sz="2400" dirty="0" smtClean="0"/>
              <a:t> in a column are circled, apply 1 to the corresponding multiplexer input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dirty="0" smtClean="0"/>
              <a:t>If the bottom </a:t>
            </a:r>
            <a:r>
              <a:rPr lang="en-US" sz="2400" dirty="0" err="1" smtClean="0"/>
              <a:t>minterm</a:t>
            </a:r>
            <a:r>
              <a:rPr lang="en-US" sz="2400" dirty="0" smtClean="0"/>
              <a:t> is circled and the top is not circled, apply A to the corresponding multiplexer input</a:t>
            </a:r>
          </a:p>
          <a:p>
            <a:pPr marL="914400" lvl="1" indent="-514350">
              <a:buFont typeface="Arial" pitchFamily="34" charset="0"/>
              <a:buChar char="•"/>
            </a:pPr>
            <a:r>
              <a:rPr lang="en-US" sz="2400" dirty="0" smtClean="0"/>
              <a:t>If the top </a:t>
            </a:r>
            <a:r>
              <a:rPr lang="en-US" sz="2400" dirty="0" err="1" smtClean="0"/>
              <a:t>minterm</a:t>
            </a:r>
            <a:r>
              <a:rPr lang="en-US" sz="2400" dirty="0" smtClean="0"/>
              <a:t> is circled and the bottom is not circled, apply A’ to the corresponding multiplexer input</a:t>
            </a:r>
          </a:p>
          <a:p>
            <a:pPr marL="914400" lvl="1" indent="-514350">
              <a:buFont typeface="Arial" pitchFamily="34" charset="0"/>
              <a:buChar char="•"/>
            </a:pPr>
            <a:endParaRPr lang="en-US" sz="2400" dirty="0" smtClean="0"/>
          </a:p>
          <a:p>
            <a:pPr marL="914400" lvl="1" indent="-514350">
              <a:buFont typeface="Arial" pitchFamily="34" charset="0"/>
              <a:buChar char="•"/>
            </a:pPr>
            <a:endParaRPr lang="en-US" sz="2400" dirty="0" smtClean="0"/>
          </a:p>
          <a:p>
            <a:pPr marL="514350" indent="-514350">
              <a:buFont typeface="+mj-lt"/>
              <a:buAutoNum type="arabicPeriod" startAt="5"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Using Multiplexers:</a:t>
            </a:r>
            <a:br>
              <a:rPr lang="en-US" dirty="0" smtClean="0"/>
            </a:br>
            <a:r>
              <a:rPr lang="en-US" dirty="0" smtClean="0"/>
              <a:t>Procedure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F(A, B, C) = ∑(1, 3, 5, 6)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048000"/>
          <a:ext cx="4648200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685800"/>
                <a:gridCol w="685800"/>
                <a:gridCol w="685800"/>
                <a:gridCol w="6096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MUX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input line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0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0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0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0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A’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A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Input values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A’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3352800" y="3791828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48200" y="37719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24664" y="4339296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96396" y="4325228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00800" y="2819400"/>
            <a:ext cx="1371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4x1 MUX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43600" y="31242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943600" y="34290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91200" y="38100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943600" y="41148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7086600" y="4572000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5486400" y="2971800"/>
            <a:ext cx="533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0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486400" y="3248464"/>
            <a:ext cx="533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867400" y="5791200"/>
            <a:ext cx="2057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   B   C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6629400" y="5029200"/>
            <a:ext cx="1371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6172200" y="5029200"/>
            <a:ext cx="1371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6324600" y="5562600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>
            <a:off x="5791200" y="5410200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4991100" y="4610100"/>
            <a:ext cx="1600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5639594" y="4419600"/>
            <a:ext cx="6088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943600" y="4724400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6095206" y="5105400"/>
            <a:ext cx="76279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Isosceles Triangle 50"/>
          <p:cNvSpPr/>
          <p:nvPr/>
        </p:nvSpPr>
        <p:spPr>
          <a:xfrm>
            <a:off x="6276536" y="5029200"/>
            <a:ext cx="381000" cy="2286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434796" y="4876800"/>
            <a:ext cx="118404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6671604" y="4080804"/>
            <a:ext cx="897596" cy="2117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1   </a:t>
            </a:r>
            <a:r>
              <a:rPr lang="en-US" dirty="0" smtClean="0">
                <a:solidFill>
                  <a:schemeClr val="tx1"/>
                </a:solidFill>
              </a:rPr>
              <a:t>  S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394940" y="2971800"/>
            <a:ext cx="381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</a:t>
            </a:r>
            <a:r>
              <a:rPr lang="en-US" sz="2000" baseline="-250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</a:t>
            </a:r>
            <a:r>
              <a:rPr lang="en-US" sz="2000" baseline="-250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</a:t>
            </a:r>
            <a:r>
              <a:rPr lang="en-US" sz="2000" baseline="-250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</a:t>
            </a:r>
            <a:r>
              <a:rPr lang="en-US" sz="2000" baseline="-25000" dirty="0" smtClean="0">
                <a:solidFill>
                  <a:schemeClr val="tx1"/>
                </a:solidFill>
              </a:rPr>
              <a:t>3</a:t>
            </a:r>
            <a:endParaRPr lang="en-US" sz="2000" baseline="-2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Combinational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sz="2800" dirty="0" smtClean="0"/>
          </a:p>
          <a:p>
            <a:endParaRPr lang="en-AU" dirty="0" smtClean="0"/>
          </a:p>
          <a:p>
            <a:endParaRPr lang="en-AU" sz="2800" dirty="0" smtClean="0"/>
          </a:p>
          <a:p>
            <a:endParaRPr lang="en-AU" dirty="0" smtClean="0"/>
          </a:p>
          <a:p>
            <a:r>
              <a:rPr lang="en-AU" dirty="0" smtClean="0"/>
              <a:t>The </a:t>
            </a:r>
            <a:r>
              <a:rPr lang="en-AU" i="1" dirty="0" smtClean="0"/>
              <a:t>n </a:t>
            </a:r>
            <a:r>
              <a:rPr lang="en-AU" dirty="0" smtClean="0"/>
              <a:t>input binary variables come from an external source.</a:t>
            </a:r>
          </a:p>
          <a:p>
            <a:r>
              <a:rPr lang="en-AU" dirty="0" smtClean="0"/>
              <a:t>The </a:t>
            </a:r>
            <a:r>
              <a:rPr lang="en-AU" i="1" dirty="0" smtClean="0"/>
              <a:t>m</a:t>
            </a:r>
            <a:r>
              <a:rPr lang="en-AU" dirty="0" smtClean="0"/>
              <a:t> output variables are produced by the internal combinational logic circuit and go to an external destination.</a:t>
            </a:r>
            <a:endParaRPr lang="en-AU" sz="2800" dirty="0" smtClean="0"/>
          </a:p>
        </p:txBody>
      </p:sp>
      <p:pic>
        <p:nvPicPr>
          <p:cNvPr id="4" name="Picture 2" descr="C:\jobs\Marries\CH04\Tiff\AACFLOK0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8987" y="1841500"/>
            <a:ext cx="5027613" cy="16637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Using Multiplexers:</a:t>
            </a:r>
            <a:br>
              <a:rPr lang="en-US" dirty="0" smtClean="0"/>
            </a:br>
            <a:r>
              <a:rPr lang="en-US" dirty="0" smtClean="0"/>
              <a:t>Procedure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99400" cy="4873752"/>
          </a:xfrm>
        </p:spPr>
        <p:txBody>
          <a:bodyPr/>
          <a:lstStyle/>
          <a:p>
            <a:r>
              <a:rPr lang="en-US" dirty="0" smtClean="0"/>
              <a:t>F(A, B, C) = ∑(1, 3, 5, 6)</a:t>
            </a:r>
          </a:p>
          <a:p>
            <a:pPr>
              <a:buNone/>
            </a:pPr>
            <a:r>
              <a:rPr lang="en-US" dirty="0" smtClean="0"/>
              <a:t>What if A, B are the selectors and C goes to input line?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3429000"/>
          <a:ext cx="4648200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685800"/>
                <a:gridCol w="685800"/>
                <a:gridCol w="685800"/>
                <a:gridCol w="609600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MUX</a:t>
                      </a:r>
                      <a:r>
                        <a:rPr lang="en-US" sz="2000" b="1" baseline="0" dirty="0" smtClean="0">
                          <a:solidFill>
                            <a:schemeClr val="tx1"/>
                          </a:solidFill>
                        </a:rPr>
                        <a:t> input line</a:t>
                      </a:r>
                      <a:endParaRPr 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000" b="1" baseline="-250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0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000" b="1" baseline="-25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0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000" b="1" baseline="-25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sz="20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000" b="1" baseline="-2500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sz="20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C’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6</a:t>
                      </a:r>
                      <a:endParaRPr lang="en-US" b="1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7</a:t>
                      </a:r>
                      <a:endParaRPr lang="en-US" b="1" dirty="0"/>
                    </a:p>
                  </a:txBody>
                  <a:tcPr/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Input values</a:t>
                      </a:r>
                      <a:endParaRPr lang="en-US" sz="2000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C’</a:t>
                      </a:r>
                      <a:endParaRPr lang="en-US" b="1" dirty="0"/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Oval 4"/>
          <p:cNvSpPr/>
          <p:nvPr/>
        </p:nvSpPr>
        <p:spPr>
          <a:xfrm>
            <a:off x="2633004" y="4689036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648200" y="4127500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24664" y="4694896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996396" y="4680828"/>
            <a:ext cx="304800" cy="3048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00800" y="3200400"/>
            <a:ext cx="1371600" cy="1524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    4x1 MUX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791200" y="35052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791200" y="38100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791200" y="4191000"/>
            <a:ext cx="609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943600" y="4495800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 flipH="1" flipV="1">
            <a:off x="7086600" y="4953000"/>
            <a:ext cx="4572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867400" y="6172200"/>
            <a:ext cx="20574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  A   B</a:t>
            </a:r>
            <a:endParaRPr lang="en-US" sz="2400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 rot="5400000" flipH="1" flipV="1">
            <a:off x="6629400" y="5410200"/>
            <a:ext cx="1371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 flipH="1" flipV="1">
            <a:off x="6172200" y="5410200"/>
            <a:ext cx="13716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6324600" y="5943600"/>
            <a:ext cx="304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10800000">
            <a:off x="5791200" y="5791200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4647406" y="4648200"/>
            <a:ext cx="228679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>
            <a:off x="5639594" y="4800600"/>
            <a:ext cx="608806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943600" y="5105400"/>
            <a:ext cx="5334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6095206" y="5486400"/>
            <a:ext cx="76279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Isosceles Triangle 50"/>
          <p:cNvSpPr/>
          <p:nvPr/>
        </p:nvSpPr>
        <p:spPr>
          <a:xfrm>
            <a:off x="6276536" y="5410200"/>
            <a:ext cx="381000" cy="2286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6434796" y="5257800"/>
            <a:ext cx="118404" cy="1524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394940" y="3361008"/>
            <a:ext cx="381000" cy="1295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</a:t>
            </a:r>
            <a:r>
              <a:rPr lang="en-US" sz="2000" baseline="-250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</a:t>
            </a:r>
            <a:r>
              <a:rPr lang="en-US" sz="2000" baseline="-250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</a:t>
            </a:r>
            <a:r>
              <a:rPr lang="en-US" sz="2000" baseline="-250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I</a:t>
            </a:r>
            <a:r>
              <a:rPr lang="en-US" sz="2000" baseline="-25000" dirty="0" smtClean="0">
                <a:solidFill>
                  <a:schemeClr val="tx1"/>
                </a:solidFill>
              </a:rPr>
              <a:t>3</a:t>
            </a:r>
            <a:endParaRPr lang="en-US" sz="2000" baseline="-25000" dirty="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608104" y="4461804"/>
            <a:ext cx="986496" cy="2117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1   </a:t>
            </a:r>
            <a:r>
              <a:rPr lang="en-US" dirty="0" smtClean="0">
                <a:solidFill>
                  <a:schemeClr val="tx1"/>
                </a:solidFill>
              </a:rPr>
              <a:t>  S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3600" dirty="0" smtClean="0"/>
          </a:p>
          <a:p>
            <a:pPr>
              <a:buNone/>
            </a:pPr>
            <a:r>
              <a:rPr lang="en-US" sz="3600" dirty="0" smtClean="0"/>
              <a:t>				Procedure 2</a:t>
            </a:r>
            <a:endParaRPr lang="en-US" sz="36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Using </a:t>
            </a:r>
            <a:r>
              <a:rPr lang="en-US" dirty="0" smtClean="0"/>
              <a:t>Multiplexers:</a:t>
            </a:r>
            <a:br>
              <a:rPr lang="en-US" dirty="0" smtClean="0"/>
            </a:br>
            <a:r>
              <a:rPr lang="en-US" dirty="0" smtClean="0"/>
              <a:t>Procedure 2</a:t>
            </a:r>
            <a:endParaRPr lang="en-US" dirty="0"/>
          </a:p>
        </p:txBody>
      </p:sp>
      <p:sp>
        <p:nvSpPr>
          <p:cNvPr id="60" name="Content Placeholder 5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Steps: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AU" dirty="0" smtClean="0"/>
              <a:t>Complete the truth table from the SOP.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AU" dirty="0" smtClean="0"/>
              <a:t>The first </a:t>
            </a:r>
            <a:r>
              <a:rPr lang="en-AU" i="1" dirty="0" smtClean="0"/>
              <a:t>n – 1 variables in the table are applied to the </a:t>
            </a:r>
            <a:r>
              <a:rPr lang="en-AU" dirty="0" smtClean="0"/>
              <a:t>selection inputs of the multiplexer.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AU" dirty="0" smtClean="0"/>
              <a:t>For each combination of the selection variables, we evaluate the output as a function of the last variable.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AU" dirty="0" smtClean="0"/>
              <a:t>Apply these values to the data input in proper order.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Using Multiplexers:</a:t>
            </a:r>
            <a:br>
              <a:rPr lang="en-US" dirty="0" smtClean="0"/>
            </a:br>
            <a:r>
              <a:rPr lang="en-US" dirty="0" smtClean="0"/>
              <a:t>Procedure 2</a:t>
            </a:r>
            <a:endParaRPr lang="en-US" dirty="0"/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5111750" y="2347913"/>
            <a:ext cx="2881313" cy="2160587"/>
            <a:chOff x="2993" y="2727"/>
            <a:chExt cx="1815" cy="1361"/>
          </a:xfrm>
        </p:grpSpPr>
        <p:sp>
          <p:nvSpPr>
            <p:cNvPr id="525363" name="AutoShape 51"/>
            <p:cNvSpPr>
              <a:spLocks noChangeArrowheads="1"/>
            </p:cNvSpPr>
            <p:nvPr/>
          </p:nvSpPr>
          <p:spPr bwMode="auto">
            <a:xfrm flipH="1">
              <a:off x="3334" y="2727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MUX</a:t>
              </a:r>
            </a:p>
          </p:txBody>
        </p:sp>
        <p:sp>
          <p:nvSpPr>
            <p:cNvPr id="525364" name="Line 52"/>
            <p:cNvSpPr>
              <a:spLocks noChangeShapeType="1"/>
            </p:cNvSpPr>
            <p:nvPr/>
          </p:nvSpPr>
          <p:spPr bwMode="auto">
            <a:xfrm rot="-5400000">
              <a:off x="3900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5365" name="Line 53"/>
            <p:cNvSpPr>
              <a:spLocks noChangeShapeType="1"/>
            </p:cNvSpPr>
            <p:nvPr/>
          </p:nvSpPr>
          <p:spPr bwMode="auto">
            <a:xfrm rot="-5400000">
              <a:off x="3673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5366" name="Text Box 54"/>
            <p:cNvSpPr txBox="1">
              <a:spLocks noChangeArrowheads="1"/>
            </p:cNvSpPr>
            <p:nvPr/>
          </p:nvSpPr>
          <p:spPr bwMode="auto">
            <a:xfrm>
              <a:off x="4240" y="3177"/>
              <a:ext cx="226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4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5367" name="Line 55"/>
            <p:cNvSpPr>
              <a:spLocks noChangeShapeType="1"/>
            </p:cNvSpPr>
            <p:nvPr/>
          </p:nvSpPr>
          <p:spPr bwMode="auto">
            <a:xfrm>
              <a:off x="2993" y="295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5368" name="Text Box 56"/>
            <p:cNvSpPr txBox="1">
              <a:spLocks noChangeArrowheads="1"/>
            </p:cNvSpPr>
            <p:nvPr/>
          </p:nvSpPr>
          <p:spPr bwMode="auto">
            <a:xfrm>
              <a:off x="3333" y="2815"/>
              <a:ext cx="226" cy="9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25369" name="Line 57"/>
            <p:cNvSpPr>
              <a:spLocks noChangeShapeType="1"/>
            </p:cNvSpPr>
            <p:nvPr/>
          </p:nvSpPr>
          <p:spPr bwMode="auto">
            <a:xfrm>
              <a:off x="2993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5370" name="Line 58"/>
            <p:cNvSpPr>
              <a:spLocks noChangeShapeType="1"/>
            </p:cNvSpPr>
            <p:nvPr/>
          </p:nvSpPr>
          <p:spPr bwMode="auto">
            <a:xfrm>
              <a:off x="2993" y="340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5371" name="Line 59"/>
            <p:cNvSpPr>
              <a:spLocks noChangeShapeType="1"/>
            </p:cNvSpPr>
            <p:nvPr/>
          </p:nvSpPr>
          <p:spPr bwMode="auto">
            <a:xfrm>
              <a:off x="2993" y="363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5372" name="Line 60"/>
            <p:cNvSpPr>
              <a:spLocks noChangeShapeType="1"/>
            </p:cNvSpPr>
            <p:nvPr/>
          </p:nvSpPr>
          <p:spPr bwMode="auto">
            <a:xfrm>
              <a:off x="4467" y="329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5373" name="Text Box 61"/>
            <p:cNvSpPr txBox="1">
              <a:spLocks noChangeArrowheads="1"/>
            </p:cNvSpPr>
            <p:nvPr/>
          </p:nvSpPr>
          <p:spPr bwMode="auto">
            <a:xfrm>
              <a:off x="3674" y="3634"/>
              <a:ext cx="567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 S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</p:grpSp>
      <p:graphicFrame>
        <p:nvGraphicFramePr>
          <p:cNvPr id="525374" name="Group 62"/>
          <p:cNvGraphicFramePr>
            <a:graphicFrameLocks noGrp="1"/>
          </p:cNvGraphicFramePr>
          <p:nvPr/>
        </p:nvGraphicFramePr>
        <p:xfrm>
          <a:off x="792163" y="2349500"/>
          <a:ext cx="2519362" cy="2159000"/>
        </p:xfrm>
        <a:graphic>
          <a:graphicData uri="http://schemas.openxmlformats.org/drawingml/2006/table">
            <a:tbl>
              <a:tblPr/>
              <a:tblGrid>
                <a:gridCol w="1439862"/>
                <a:gridCol w="10795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  y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kumimoji="0" lang="en-US" sz="2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5399" name="Line 87"/>
          <p:cNvSpPr>
            <a:spLocks noChangeShapeType="1"/>
          </p:cNvSpPr>
          <p:nvPr/>
        </p:nvSpPr>
        <p:spPr bwMode="auto">
          <a:xfrm>
            <a:off x="1331913" y="4508500"/>
            <a:ext cx="0" cy="720725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5400" name="Line 88"/>
          <p:cNvSpPr>
            <a:spLocks noChangeShapeType="1"/>
          </p:cNvSpPr>
          <p:nvPr/>
        </p:nvSpPr>
        <p:spPr bwMode="auto">
          <a:xfrm>
            <a:off x="1331913" y="5229225"/>
            <a:ext cx="5040312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5401" name="Line 89"/>
          <p:cNvSpPr>
            <a:spLocks noChangeShapeType="1"/>
          </p:cNvSpPr>
          <p:nvPr/>
        </p:nvSpPr>
        <p:spPr bwMode="auto">
          <a:xfrm flipV="1">
            <a:off x="6372225" y="4868863"/>
            <a:ext cx="0" cy="36036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5402" name="Text Box 90"/>
          <p:cNvSpPr txBox="1">
            <a:spLocks noChangeArrowheads="1"/>
          </p:cNvSpPr>
          <p:nvPr/>
        </p:nvSpPr>
        <p:spPr bwMode="auto">
          <a:xfrm>
            <a:off x="6230938" y="4445000"/>
            <a:ext cx="674687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x   y</a:t>
            </a:r>
            <a:endParaRPr lang="en-US" sz="24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5403" name="Line 91"/>
          <p:cNvSpPr>
            <a:spLocks noChangeShapeType="1"/>
          </p:cNvSpPr>
          <p:nvPr/>
        </p:nvSpPr>
        <p:spPr bwMode="auto">
          <a:xfrm>
            <a:off x="1692275" y="4508500"/>
            <a:ext cx="0" cy="1081088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5404" name="Line 92"/>
          <p:cNvSpPr>
            <a:spLocks noChangeShapeType="1"/>
          </p:cNvSpPr>
          <p:nvPr/>
        </p:nvSpPr>
        <p:spPr bwMode="auto">
          <a:xfrm>
            <a:off x="1692275" y="5589588"/>
            <a:ext cx="5040313" cy="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5405" name="Line 93"/>
          <p:cNvSpPr>
            <a:spLocks noChangeShapeType="1"/>
          </p:cNvSpPr>
          <p:nvPr/>
        </p:nvSpPr>
        <p:spPr bwMode="auto">
          <a:xfrm flipV="1">
            <a:off x="6732588" y="4868863"/>
            <a:ext cx="0" cy="720725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5406" name="Text Box 94"/>
          <p:cNvSpPr txBox="1">
            <a:spLocks noChangeArrowheads="1"/>
          </p:cNvSpPr>
          <p:nvPr/>
        </p:nvSpPr>
        <p:spPr bwMode="auto">
          <a:xfrm>
            <a:off x="7993063" y="3063875"/>
            <a:ext cx="539750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F</a:t>
            </a:r>
            <a:endParaRPr lang="en-US" sz="2400" b="1" i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5407" name="Line 95"/>
          <p:cNvSpPr>
            <a:spLocks noChangeShapeType="1"/>
          </p:cNvSpPr>
          <p:nvPr/>
        </p:nvSpPr>
        <p:spPr bwMode="auto">
          <a:xfrm flipV="1">
            <a:off x="3132138" y="2708275"/>
            <a:ext cx="1260475" cy="2841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5408" name="Line 96"/>
          <p:cNvSpPr>
            <a:spLocks noChangeShapeType="1"/>
          </p:cNvSpPr>
          <p:nvPr/>
        </p:nvSpPr>
        <p:spPr bwMode="auto">
          <a:xfrm flipV="1">
            <a:off x="3132138" y="3068638"/>
            <a:ext cx="1260475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5409" name="Line 97"/>
          <p:cNvSpPr>
            <a:spLocks noChangeShapeType="1"/>
          </p:cNvSpPr>
          <p:nvPr/>
        </p:nvSpPr>
        <p:spPr bwMode="auto">
          <a:xfrm flipV="1">
            <a:off x="3132138" y="3429000"/>
            <a:ext cx="1260475" cy="436563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5410" name="Line 98"/>
          <p:cNvSpPr>
            <a:spLocks noChangeShapeType="1"/>
          </p:cNvSpPr>
          <p:nvPr/>
        </p:nvSpPr>
        <p:spPr bwMode="auto">
          <a:xfrm flipV="1">
            <a:off x="3132138" y="3789363"/>
            <a:ext cx="1260475" cy="53975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5411" name="Text Box 99"/>
          <p:cNvSpPr txBox="1">
            <a:spLocks noChangeArrowheads="1"/>
          </p:cNvSpPr>
          <p:nvPr/>
        </p:nvSpPr>
        <p:spPr bwMode="auto">
          <a:xfrm>
            <a:off x="4751388" y="2513013"/>
            <a:ext cx="288925" cy="14605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b="1" baseline="-2500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	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) = ∑(0, 1, 3)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52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2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2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2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2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2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2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2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2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2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2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5399" grpId="0" animBg="1"/>
      <p:bldP spid="525400" grpId="0" animBg="1"/>
      <p:bldP spid="525401" grpId="0" animBg="1"/>
      <p:bldP spid="525402" grpId="0"/>
      <p:bldP spid="525403" grpId="0" animBg="1"/>
      <p:bldP spid="525404" grpId="0" animBg="1"/>
      <p:bldP spid="525405" grpId="0" animBg="1"/>
      <p:bldP spid="525406" grpId="0"/>
      <p:bldP spid="525407" grpId="0" animBg="1"/>
      <p:bldP spid="525408" grpId="0" animBg="1"/>
      <p:bldP spid="525409" grpId="0" animBg="1"/>
      <p:bldP spid="525410" grpId="0" animBg="1"/>
      <p:bldP spid="5254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Using Multiplexers:</a:t>
            </a:r>
            <a:br>
              <a:rPr lang="en-US" dirty="0" smtClean="0"/>
            </a:br>
            <a:r>
              <a:rPr lang="en-US" dirty="0" smtClean="0"/>
              <a:t>Procedure 2</a:t>
            </a:r>
            <a:endParaRPr lang="en-US" dirty="0"/>
          </a:p>
        </p:txBody>
      </p:sp>
      <p:graphicFrame>
        <p:nvGraphicFramePr>
          <p:cNvPr id="527420" name="Group 60"/>
          <p:cNvGraphicFramePr>
            <a:graphicFrameLocks noGrp="1"/>
          </p:cNvGraphicFramePr>
          <p:nvPr/>
        </p:nvGraphicFramePr>
        <p:xfrm>
          <a:off x="792163" y="2349500"/>
          <a:ext cx="2519362" cy="3886200"/>
        </p:xfrm>
        <a:graphic>
          <a:graphicData uri="http://schemas.openxmlformats.org/drawingml/2006/table">
            <a:tbl>
              <a:tblPr/>
              <a:tblGrid>
                <a:gridCol w="1439862"/>
                <a:gridCol w="10795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  y   z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kumimoji="0" lang="en-US" sz="2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68"/>
          <p:cNvGrpSpPr>
            <a:grpSpLocks/>
          </p:cNvGrpSpPr>
          <p:nvPr/>
        </p:nvGrpSpPr>
        <p:grpSpPr bwMode="auto">
          <a:xfrm>
            <a:off x="5110163" y="2370138"/>
            <a:ext cx="2882900" cy="3781425"/>
            <a:chOff x="3219" y="1253"/>
            <a:chExt cx="1816" cy="2382"/>
          </a:xfrm>
        </p:grpSpPr>
        <p:sp>
          <p:nvSpPr>
            <p:cNvPr id="527364" name="AutoShape 4"/>
            <p:cNvSpPr>
              <a:spLocks noChangeArrowheads="1"/>
            </p:cNvSpPr>
            <p:nvPr/>
          </p:nvSpPr>
          <p:spPr bwMode="auto">
            <a:xfrm flipH="1">
              <a:off x="3560" y="1253"/>
              <a:ext cx="1134" cy="215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MUX</a:t>
              </a:r>
            </a:p>
          </p:txBody>
        </p:sp>
        <p:sp>
          <p:nvSpPr>
            <p:cNvPr id="527365" name="Line 5"/>
            <p:cNvSpPr>
              <a:spLocks noChangeShapeType="1"/>
            </p:cNvSpPr>
            <p:nvPr/>
          </p:nvSpPr>
          <p:spPr bwMode="auto">
            <a:xfrm rot="-5400000">
              <a:off x="4013" y="3522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7366" name="Line 6"/>
            <p:cNvSpPr>
              <a:spLocks noChangeShapeType="1"/>
            </p:cNvSpPr>
            <p:nvPr/>
          </p:nvSpPr>
          <p:spPr bwMode="auto">
            <a:xfrm rot="-5400000">
              <a:off x="3787" y="3522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7367" name="Text Box 7"/>
            <p:cNvSpPr txBox="1">
              <a:spLocks noChangeArrowheads="1"/>
            </p:cNvSpPr>
            <p:nvPr/>
          </p:nvSpPr>
          <p:spPr bwMode="auto">
            <a:xfrm>
              <a:off x="4467" y="2160"/>
              <a:ext cx="226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4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7368" name="Line 8"/>
            <p:cNvSpPr>
              <a:spLocks noChangeShapeType="1"/>
            </p:cNvSpPr>
            <p:nvPr/>
          </p:nvSpPr>
          <p:spPr bwMode="auto">
            <a:xfrm>
              <a:off x="3219" y="238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7369" name="Text Box 9"/>
            <p:cNvSpPr txBox="1">
              <a:spLocks noChangeArrowheads="1"/>
            </p:cNvSpPr>
            <p:nvPr/>
          </p:nvSpPr>
          <p:spPr bwMode="auto">
            <a:xfrm>
              <a:off x="3560" y="1353"/>
              <a:ext cx="226" cy="184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 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4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5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6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527370" name="Line 10"/>
            <p:cNvSpPr>
              <a:spLocks noChangeShapeType="1"/>
            </p:cNvSpPr>
            <p:nvPr/>
          </p:nvSpPr>
          <p:spPr bwMode="auto">
            <a:xfrm>
              <a:off x="3219" y="261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7371" name="Line 11"/>
            <p:cNvSpPr>
              <a:spLocks noChangeShapeType="1"/>
            </p:cNvSpPr>
            <p:nvPr/>
          </p:nvSpPr>
          <p:spPr bwMode="auto">
            <a:xfrm>
              <a:off x="3219" y="284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7372" name="Line 12"/>
            <p:cNvSpPr>
              <a:spLocks noChangeShapeType="1"/>
            </p:cNvSpPr>
            <p:nvPr/>
          </p:nvSpPr>
          <p:spPr bwMode="auto">
            <a:xfrm>
              <a:off x="3219" y="306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7373" name="Line 13"/>
            <p:cNvSpPr>
              <a:spLocks noChangeShapeType="1"/>
            </p:cNvSpPr>
            <p:nvPr/>
          </p:nvSpPr>
          <p:spPr bwMode="auto">
            <a:xfrm>
              <a:off x="4694" y="227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7374" name="Text Box 14"/>
            <p:cNvSpPr txBox="1">
              <a:spLocks noChangeArrowheads="1"/>
            </p:cNvSpPr>
            <p:nvPr/>
          </p:nvSpPr>
          <p:spPr bwMode="auto">
            <a:xfrm>
              <a:off x="3560" y="3141"/>
              <a:ext cx="1134" cy="23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 S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 S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27421" name="Line 61"/>
            <p:cNvSpPr>
              <a:spLocks noChangeShapeType="1"/>
            </p:cNvSpPr>
            <p:nvPr/>
          </p:nvSpPr>
          <p:spPr bwMode="auto">
            <a:xfrm>
              <a:off x="3219" y="148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7422" name="Line 62"/>
            <p:cNvSpPr>
              <a:spLocks noChangeShapeType="1"/>
            </p:cNvSpPr>
            <p:nvPr/>
          </p:nvSpPr>
          <p:spPr bwMode="auto">
            <a:xfrm>
              <a:off x="3219" y="170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7423" name="Line 63"/>
            <p:cNvSpPr>
              <a:spLocks noChangeShapeType="1"/>
            </p:cNvSpPr>
            <p:nvPr/>
          </p:nvSpPr>
          <p:spPr bwMode="auto">
            <a:xfrm>
              <a:off x="3219" y="193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7424" name="Line 64"/>
            <p:cNvSpPr>
              <a:spLocks noChangeShapeType="1"/>
            </p:cNvSpPr>
            <p:nvPr/>
          </p:nvSpPr>
          <p:spPr bwMode="auto">
            <a:xfrm>
              <a:off x="3219" y="216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7425" name="Line 65"/>
            <p:cNvSpPr>
              <a:spLocks noChangeShapeType="1"/>
            </p:cNvSpPr>
            <p:nvPr/>
          </p:nvSpPr>
          <p:spPr bwMode="auto">
            <a:xfrm rot="-5400000">
              <a:off x="4240" y="3521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sp>
        <p:nvSpPr>
          <p:cNvPr id="527426" name="Rectangle 66"/>
          <p:cNvSpPr>
            <a:spLocks noChangeArrowheads="1"/>
          </p:cNvSpPr>
          <p:nvPr/>
        </p:nvSpPr>
        <p:spPr bwMode="auto">
          <a:xfrm>
            <a:off x="6111875" y="6149975"/>
            <a:ext cx="863600" cy="3286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 b="1" i="1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x   y   z</a:t>
            </a:r>
          </a:p>
        </p:txBody>
      </p:sp>
      <p:sp>
        <p:nvSpPr>
          <p:cNvPr id="527427" name="Text Box 67"/>
          <p:cNvSpPr txBox="1">
            <a:spLocks noChangeArrowheads="1"/>
          </p:cNvSpPr>
          <p:nvPr/>
        </p:nvSpPr>
        <p:spPr bwMode="auto">
          <a:xfrm>
            <a:off x="4751388" y="2549525"/>
            <a:ext cx="288925" cy="29210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b="1" baseline="-2500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7429" name="Text Box 69"/>
          <p:cNvSpPr txBox="1">
            <a:spLocks noChangeArrowheads="1"/>
          </p:cNvSpPr>
          <p:nvPr/>
        </p:nvSpPr>
        <p:spPr bwMode="auto">
          <a:xfrm>
            <a:off x="7993063" y="3805238"/>
            <a:ext cx="539750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F</a:t>
            </a:r>
            <a:endParaRPr lang="en-US" sz="2400" b="1" i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Example	</a:t>
            </a:r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, </a:t>
            </a:r>
            <a:r>
              <a:rPr lang="en-US" i="1" dirty="0" smtClean="0"/>
              <a:t>z</a:t>
            </a:r>
            <a:r>
              <a:rPr lang="en-US" dirty="0" smtClean="0"/>
              <a:t>) = ∑(1, 2, 6, 7)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2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2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7426" grpId="0"/>
      <p:bldP spid="527427" grpId="0"/>
      <p:bldP spid="52742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45438" y="6489700"/>
            <a:ext cx="1198562" cy="288925"/>
          </a:xfrm>
          <a:prstGeom prst="rect">
            <a:avLst/>
          </a:prstGeom>
        </p:spPr>
        <p:txBody>
          <a:bodyPr/>
          <a:lstStyle/>
          <a:p>
            <a:fld id="{6B91507C-71B3-4EDC-A312-0E6E415E057D}" type="slidenum">
              <a:rPr lang="en-US"/>
              <a:pPr/>
              <a:t>35</a:t>
            </a:fld>
            <a:r>
              <a:rPr lang="en-US"/>
              <a:t> / 65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Using Multiplexers:</a:t>
            </a:r>
            <a:br>
              <a:rPr lang="en-US" dirty="0" smtClean="0"/>
            </a:br>
            <a:r>
              <a:rPr lang="en-US" dirty="0" smtClean="0"/>
              <a:t>Procedure 2</a:t>
            </a:r>
            <a:endParaRPr lang="en-US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472113" y="2708275"/>
            <a:ext cx="2881312" cy="2160588"/>
            <a:chOff x="2993" y="2727"/>
            <a:chExt cx="1815" cy="1361"/>
          </a:xfrm>
        </p:grpSpPr>
        <p:sp>
          <p:nvSpPr>
            <p:cNvPr id="528388" name="AutoShape 4"/>
            <p:cNvSpPr>
              <a:spLocks noChangeArrowheads="1"/>
            </p:cNvSpPr>
            <p:nvPr/>
          </p:nvSpPr>
          <p:spPr bwMode="auto">
            <a:xfrm flipH="1">
              <a:off x="3334" y="2727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MUX</a:t>
              </a:r>
            </a:p>
          </p:txBody>
        </p:sp>
        <p:sp>
          <p:nvSpPr>
            <p:cNvPr id="528389" name="Line 5"/>
            <p:cNvSpPr>
              <a:spLocks noChangeShapeType="1"/>
            </p:cNvSpPr>
            <p:nvPr/>
          </p:nvSpPr>
          <p:spPr bwMode="auto">
            <a:xfrm rot="-5400000">
              <a:off x="3900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8390" name="Line 6"/>
            <p:cNvSpPr>
              <a:spLocks noChangeShapeType="1"/>
            </p:cNvSpPr>
            <p:nvPr/>
          </p:nvSpPr>
          <p:spPr bwMode="auto">
            <a:xfrm rot="-5400000">
              <a:off x="3673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8391" name="Text Box 7"/>
            <p:cNvSpPr txBox="1">
              <a:spLocks noChangeArrowheads="1"/>
            </p:cNvSpPr>
            <p:nvPr/>
          </p:nvSpPr>
          <p:spPr bwMode="auto">
            <a:xfrm>
              <a:off x="4240" y="3177"/>
              <a:ext cx="226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4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8392" name="Line 8"/>
            <p:cNvSpPr>
              <a:spLocks noChangeShapeType="1"/>
            </p:cNvSpPr>
            <p:nvPr/>
          </p:nvSpPr>
          <p:spPr bwMode="auto">
            <a:xfrm>
              <a:off x="2993" y="295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8393" name="Text Box 9"/>
            <p:cNvSpPr txBox="1">
              <a:spLocks noChangeArrowheads="1"/>
            </p:cNvSpPr>
            <p:nvPr/>
          </p:nvSpPr>
          <p:spPr bwMode="auto">
            <a:xfrm>
              <a:off x="3333" y="2815"/>
              <a:ext cx="226" cy="9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28394" name="Line 10"/>
            <p:cNvSpPr>
              <a:spLocks noChangeShapeType="1"/>
            </p:cNvSpPr>
            <p:nvPr/>
          </p:nvSpPr>
          <p:spPr bwMode="auto">
            <a:xfrm>
              <a:off x="2993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8395" name="Line 11"/>
            <p:cNvSpPr>
              <a:spLocks noChangeShapeType="1"/>
            </p:cNvSpPr>
            <p:nvPr/>
          </p:nvSpPr>
          <p:spPr bwMode="auto">
            <a:xfrm>
              <a:off x="2993" y="340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8396" name="Line 12"/>
            <p:cNvSpPr>
              <a:spLocks noChangeShapeType="1"/>
            </p:cNvSpPr>
            <p:nvPr/>
          </p:nvSpPr>
          <p:spPr bwMode="auto">
            <a:xfrm>
              <a:off x="2993" y="363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8397" name="Line 13"/>
            <p:cNvSpPr>
              <a:spLocks noChangeShapeType="1"/>
            </p:cNvSpPr>
            <p:nvPr/>
          </p:nvSpPr>
          <p:spPr bwMode="auto">
            <a:xfrm>
              <a:off x="4467" y="329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8398" name="Text Box 14"/>
            <p:cNvSpPr txBox="1">
              <a:spLocks noChangeArrowheads="1"/>
            </p:cNvSpPr>
            <p:nvPr/>
          </p:nvSpPr>
          <p:spPr bwMode="auto">
            <a:xfrm>
              <a:off x="3674" y="3634"/>
              <a:ext cx="567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 S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</p:grpSp>
      <p:graphicFrame>
        <p:nvGraphicFramePr>
          <p:cNvPr id="528399" name="Group 15"/>
          <p:cNvGraphicFramePr>
            <a:graphicFrameLocks noGrp="1"/>
          </p:cNvGraphicFramePr>
          <p:nvPr/>
        </p:nvGraphicFramePr>
        <p:xfrm>
          <a:off x="792163" y="2349500"/>
          <a:ext cx="2519362" cy="3886200"/>
        </p:xfrm>
        <a:graphic>
          <a:graphicData uri="http://schemas.openxmlformats.org/drawingml/2006/table">
            <a:tbl>
              <a:tblPr/>
              <a:tblGrid>
                <a:gridCol w="1439862"/>
                <a:gridCol w="10795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  y   z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kumimoji="0" lang="en-US" sz="2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8436" name="Rectangle 52"/>
          <p:cNvSpPr>
            <a:spLocks noChangeArrowheads="1"/>
          </p:cNvSpPr>
          <p:nvPr/>
        </p:nvSpPr>
        <p:spPr bwMode="auto">
          <a:xfrm>
            <a:off x="6643688" y="4868863"/>
            <a:ext cx="515937" cy="3286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 b="1" i="1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x   y</a:t>
            </a:r>
          </a:p>
        </p:txBody>
      </p:sp>
      <p:sp>
        <p:nvSpPr>
          <p:cNvPr id="528437" name="Text Box 53"/>
          <p:cNvSpPr txBox="1">
            <a:spLocks noChangeArrowheads="1"/>
          </p:cNvSpPr>
          <p:nvPr/>
        </p:nvSpPr>
        <p:spPr bwMode="auto">
          <a:xfrm>
            <a:off x="8353425" y="3068638"/>
            <a:ext cx="539750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F</a:t>
            </a:r>
            <a:endParaRPr lang="en-US" sz="2400" b="1" i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8438" name="AutoShape 54"/>
          <p:cNvSpPr>
            <a:spLocks noChangeArrowheads="1"/>
          </p:cNvSpPr>
          <p:nvPr/>
        </p:nvSpPr>
        <p:spPr bwMode="auto">
          <a:xfrm>
            <a:off x="971550" y="2876550"/>
            <a:ext cx="720725" cy="7191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8439" name="AutoShape 55"/>
          <p:cNvSpPr>
            <a:spLocks/>
          </p:cNvSpPr>
          <p:nvPr/>
        </p:nvSpPr>
        <p:spPr bwMode="auto">
          <a:xfrm>
            <a:off x="3438525" y="2889250"/>
            <a:ext cx="180975" cy="719138"/>
          </a:xfrm>
          <a:prstGeom prst="rightBrace">
            <a:avLst>
              <a:gd name="adj1" fmla="val 33114"/>
              <a:gd name="adj2" fmla="val 50000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8441" name="Rectangle 57"/>
          <p:cNvSpPr>
            <a:spLocks noChangeArrowheads="1"/>
          </p:cNvSpPr>
          <p:nvPr/>
        </p:nvSpPr>
        <p:spPr bwMode="auto">
          <a:xfrm>
            <a:off x="3671888" y="3044825"/>
            <a:ext cx="755650" cy="3841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8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800" b="1" i="1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528443" name="Rectangle 59"/>
          <p:cNvSpPr>
            <a:spLocks noChangeArrowheads="1"/>
          </p:cNvSpPr>
          <p:nvPr/>
        </p:nvSpPr>
        <p:spPr bwMode="auto">
          <a:xfrm>
            <a:off x="5221288" y="2822575"/>
            <a:ext cx="138112" cy="3841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800" b="1" i="1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528444" name="AutoShape 60"/>
          <p:cNvSpPr>
            <a:spLocks noChangeArrowheads="1"/>
          </p:cNvSpPr>
          <p:nvPr/>
        </p:nvSpPr>
        <p:spPr bwMode="auto">
          <a:xfrm>
            <a:off x="971550" y="3717925"/>
            <a:ext cx="720725" cy="7191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8445" name="AutoShape 61"/>
          <p:cNvSpPr>
            <a:spLocks/>
          </p:cNvSpPr>
          <p:nvPr/>
        </p:nvSpPr>
        <p:spPr bwMode="auto">
          <a:xfrm>
            <a:off x="3449638" y="3732213"/>
            <a:ext cx="180975" cy="719137"/>
          </a:xfrm>
          <a:prstGeom prst="rightBrace">
            <a:avLst>
              <a:gd name="adj1" fmla="val 33114"/>
              <a:gd name="adj2" fmla="val 50000"/>
            </a:avLst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8446" name="Rectangle 62"/>
          <p:cNvSpPr>
            <a:spLocks noChangeArrowheads="1"/>
          </p:cNvSpPr>
          <p:nvPr/>
        </p:nvSpPr>
        <p:spPr bwMode="auto">
          <a:xfrm>
            <a:off x="3671888" y="3916363"/>
            <a:ext cx="755650" cy="3841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8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800" b="1" i="1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528447" name="Rectangle 63"/>
          <p:cNvSpPr>
            <a:spLocks noChangeArrowheads="1"/>
          </p:cNvSpPr>
          <p:nvPr/>
        </p:nvSpPr>
        <p:spPr bwMode="auto">
          <a:xfrm>
            <a:off x="5221288" y="3182938"/>
            <a:ext cx="138112" cy="3841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800" b="1" i="1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528448" name="Line 64"/>
          <p:cNvSpPr>
            <a:spLocks noChangeShapeType="1"/>
          </p:cNvSpPr>
          <p:nvPr/>
        </p:nvSpPr>
        <p:spPr bwMode="auto">
          <a:xfrm>
            <a:off x="4287838" y="3968750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8449" name="Line 65"/>
          <p:cNvSpPr>
            <a:spLocks noChangeShapeType="1"/>
          </p:cNvSpPr>
          <p:nvPr/>
        </p:nvSpPr>
        <p:spPr bwMode="auto">
          <a:xfrm>
            <a:off x="5207000" y="3275013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8450" name="AutoShape 66"/>
          <p:cNvSpPr>
            <a:spLocks noChangeArrowheads="1"/>
          </p:cNvSpPr>
          <p:nvPr/>
        </p:nvSpPr>
        <p:spPr bwMode="auto">
          <a:xfrm>
            <a:off x="971550" y="4594225"/>
            <a:ext cx="720725" cy="7191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8451" name="AutoShape 67"/>
          <p:cNvSpPr>
            <a:spLocks/>
          </p:cNvSpPr>
          <p:nvPr/>
        </p:nvSpPr>
        <p:spPr bwMode="auto">
          <a:xfrm>
            <a:off x="3449638" y="4581525"/>
            <a:ext cx="180975" cy="719138"/>
          </a:xfrm>
          <a:prstGeom prst="rightBrace">
            <a:avLst>
              <a:gd name="adj1" fmla="val 33114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8452" name="Rectangle 68"/>
          <p:cNvSpPr>
            <a:spLocks noChangeArrowheads="1"/>
          </p:cNvSpPr>
          <p:nvPr/>
        </p:nvSpPr>
        <p:spPr bwMode="auto">
          <a:xfrm>
            <a:off x="3652838" y="4722813"/>
            <a:ext cx="795337" cy="3841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8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= 0</a:t>
            </a:r>
          </a:p>
        </p:txBody>
      </p:sp>
      <p:sp>
        <p:nvSpPr>
          <p:cNvPr id="528453" name="Rectangle 69"/>
          <p:cNvSpPr>
            <a:spLocks noChangeArrowheads="1"/>
          </p:cNvSpPr>
          <p:nvPr/>
        </p:nvSpPr>
        <p:spPr bwMode="auto">
          <a:xfrm>
            <a:off x="5191125" y="3556000"/>
            <a:ext cx="177800" cy="3841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28454" name="AutoShape 70"/>
          <p:cNvSpPr>
            <a:spLocks noChangeArrowheads="1"/>
          </p:cNvSpPr>
          <p:nvPr/>
        </p:nvSpPr>
        <p:spPr bwMode="auto">
          <a:xfrm>
            <a:off x="971550" y="5453063"/>
            <a:ext cx="720725" cy="7191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8455" name="AutoShape 71"/>
          <p:cNvSpPr>
            <a:spLocks/>
          </p:cNvSpPr>
          <p:nvPr/>
        </p:nvSpPr>
        <p:spPr bwMode="auto">
          <a:xfrm>
            <a:off x="3435350" y="5453063"/>
            <a:ext cx="180975" cy="719137"/>
          </a:xfrm>
          <a:prstGeom prst="rightBrace">
            <a:avLst>
              <a:gd name="adj1" fmla="val 33114"/>
              <a:gd name="adj2" fmla="val 50000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8456" name="Rectangle 72"/>
          <p:cNvSpPr>
            <a:spLocks noChangeArrowheads="1"/>
          </p:cNvSpPr>
          <p:nvPr/>
        </p:nvSpPr>
        <p:spPr bwMode="auto">
          <a:xfrm>
            <a:off x="3671888" y="5565775"/>
            <a:ext cx="795337" cy="3841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8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800" b="1">
                <a:latin typeface="Times New Roman" pitchFamily="18" charset="0"/>
                <a:cs typeface="Times New Roman" pitchFamily="18" charset="0"/>
              </a:rPr>
              <a:t>= 1</a:t>
            </a:r>
          </a:p>
        </p:txBody>
      </p:sp>
      <p:sp>
        <p:nvSpPr>
          <p:cNvPr id="528457" name="Rectangle 73"/>
          <p:cNvSpPr>
            <a:spLocks noChangeArrowheads="1"/>
          </p:cNvSpPr>
          <p:nvPr/>
        </p:nvSpPr>
        <p:spPr bwMode="auto">
          <a:xfrm>
            <a:off x="5207000" y="3968750"/>
            <a:ext cx="177800" cy="3841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9" name="Content Placeholder 3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, </a:t>
            </a:r>
            <a:r>
              <a:rPr lang="en-US" i="1" dirty="0" smtClean="0"/>
              <a:t>y</a:t>
            </a:r>
            <a:r>
              <a:rPr lang="en-US" dirty="0" smtClean="0"/>
              <a:t>, </a:t>
            </a:r>
            <a:r>
              <a:rPr lang="en-US" i="1" dirty="0" smtClean="0"/>
              <a:t>z</a:t>
            </a:r>
            <a:r>
              <a:rPr lang="en-US" dirty="0" smtClean="0"/>
              <a:t>) = ∑(1, 2, 6, 7)</a:t>
            </a:r>
          </a:p>
          <a:p>
            <a:endParaRPr lang="en-A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2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2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2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2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2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2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2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2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2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2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2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2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2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2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436" grpId="0"/>
      <p:bldP spid="528437" grpId="0"/>
      <p:bldP spid="528438" grpId="0" animBg="1"/>
      <p:bldP spid="528439" grpId="0" animBg="1"/>
      <p:bldP spid="528441" grpId="0"/>
      <p:bldP spid="528443" grpId="0"/>
      <p:bldP spid="528444" grpId="0" animBg="1"/>
      <p:bldP spid="528445" grpId="0" animBg="1"/>
      <p:bldP spid="528446" grpId="0"/>
      <p:bldP spid="528447" grpId="0"/>
      <p:bldP spid="528448" grpId="0" animBg="1"/>
      <p:bldP spid="528449" grpId="0" animBg="1"/>
      <p:bldP spid="528450" grpId="0" animBg="1"/>
      <p:bldP spid="528451" grpId="0" animBg="1"/>
      <p:bldP spid="528452" grpId="0"/>
      <p:bldP spid="528453" grpId="0"/>
      <p:bldP spid="528454" grpId="0" animBg="1"/>
      <p:bldP spid="528455" grpId="0" animBg="1"/>
      <p:bldP spid="528456" grpId="0"/>
      <p:bldP spid="52845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70"/>
          <p:cNvGrpSpPr>
            <a:grpSpLocks/>
          </p:cNvGrpSpPr>
          <p:nvPr/>
        </p:nvGrpSpPr>
        <p:grpSpPr bwMode="auto">
          <a:xfrm>
            <a:off x="5292725" y="2168525"/>
            <a:ext cx="2882900" cy="3781425"/>
            <a:chOff x="3219" y="1253"/>
            <a:chExt cx="1816" cy="2382"/>
          </a:xfrm>
        </p:grpSpPr>
        <p:sp>
          <p:nvSpPr>
            <p:cNvPr id="529579" name="AutoShape 171"/>
            <p:cNvSpPr>
              <a:spLocks noChangeArrowheads="1"/>
            </p:cNvSpPr>
            <p:nvPr/>
          </p:nvSpPr>
          <p:spPr bwMode="auto">
            <a:xfrm flipH="1">
              <a:off x="3560" y="1253"/>
              <a:ext cx="1134" cy="215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MUX</a:t>
              </a:r>
            </a:p>
          </p:txBody>
        </p:sp>
        <p:sp>
          <p:nvSpPr>
            <p:cNvPr id="529580" name="Line 172"/>
            <p:cNvSpPr>
              <a:spLocks noChangeShapeType="1"/>
            </p:cNvSpPr>
            <p:nvPr/>
          </p:nvSpPr>
          <p:spPr bwMode="auto">
            <a:xfrm rot="-5400000">
              <a:off x="4013" y="3522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9581" name="Line 173"/>
            <p:cNvSpPr>
              <a:spLocks noChangeShapeType="1"/>
            </p:cNvSpPr>
            <p:nvPr/>
          </p:nvSpPr>
          <p:spPr bwMode="auto">
            <a:xfrm rot="-5400000">
              <a:off x="3787" y="3522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9582" name="Text Box 174"/>
            <p:cNvSpPr txBox="1">
              <a:spLocks noChangeArrowheads="1"/>
            </p:cNvSpPr>
            <p:nvPr/>
          </p:nvSpPr>
          <p:spPr bwMode="auto">
            <a:xfrm>
              <a:off x="4467" y="2160"/>
              <a:ext cx="226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4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9583" name="Line 175"/>
            <p:cNvSpPr>
              <a:spLocks noChangeShapeType="1"/>
            </p:cNvSpPr>
            <p:nvPr/>
          </p:nvSpPr>
          <p:spPr bwMode="auto">
            <a:xfrm>
              <a:off x="3219" y="238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9584" name="Text Box 176"/>
            <p:cNvSpPr txBox="1">
              <a:spLocks noChangeArrowheads="1"/>
            </p:cNvSpPr>
            <p:nvPr/>
          </p:nvSpPr>
          <p:spPr bwMode="auto">
            <a:xfrm>
              <a:off x="3560" y="1353"/>
              <a:ext cx="226" cy="184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 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4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5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6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529585" name="Line 177"/>
            <p:cNvSpPr>
              <a:spLocks noChangeShapeType="1"/>
            </p:cNvSpPr>
            <p:nvPr/>
          </p:nvSpPr>
          <p:spPr bwMode="auto">
            <a:xfrm>
              <a:off x="3219" y="261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9586" name="Line 178"/>
            <p:cNvSpPr>
              <a:spLocks noChangeShapeType="1"/>
            </p:cNvSpPr>
            <p:nvPr/>
          </p:nvSpPr>
          <p:spPr bwMode="auto">
            <a:xfrm>
              <a:off x="3219" y="284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9587" name="Line 179"/>
            <p:cNvSpPr>
              <a:spLocks noChangeShapeType="1"/>
            </p:cNvSpPr>
            <p:nvPr/>
          </p:nvSpPr>
          <p:spPr bwMode="auto">
            <a:xfrm>
              <a:off x="3219" y="306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9588" name="Line 180"/>
            <p:cNvSpPr>
              <a:spLocks noChangeShapeType="1"/>
            </p:cNvSpPr>
            <p:nvPr/>
          </p:nvSpPr>
          <p:spPr bwMode="auto">
            <a:xfrm>
              <a:off x="4694" y="227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9589" name="Text Box 181"/>
            <p:cNvSpPr txBox="1">
              <a:spLocks noChangeArrowheads="1"/>
            </p:cNvSpPr>
            <p:nvPr/>
          </p:nvSpPr>
          <p:spPr bwMode="auto">
            <a:xfrm>
              <a:off x="3560" y="3141"/>
              <a:ext cx="1134" cy="23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 S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 S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29590" name="Line 182"/>
            <p:cNvSpPr>
              <a:spLocks noChangeShapeType="1"/>
            </p:cNvSpPr>
            <p:nvPr/>
          </p:nvSpPr>
          <p:spPr bwMode="auto">
            <a:xfrm>
              <a:off x="3219" y="148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9591" name="Line 183"/>
            <p:cNvSpPr>
              <a:spLocks noChangeShapeType="1"/>
            </p:cNvSpPr>
            <p:nvPr/>
          </p:nvSpPr>
          <p:spPr bwMode="auto">
            <a:xfrm>
              <a:off x="3219" y="170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9592" name="Line 184"/>
            <p:cNvSpPr>
              <a:spLocks noChangeShapeType="1"/>
            </p:cNvSpPr>
            <p:nvPr/>
          </p:nvSpPr>
          <p:spPr bwMode="auto">
            <a:xfrm>
              <a:off x="3219" y="193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9593" name="Line 185"/>
            <p:cNvSpPr>
              <a:spLocks noChangeShapeType="1"/>
            </p:cNvSpPr>
            <p:nvPr/>
          </p:nvSpPr>
          <p:spPr bwMode="auto">
            <a:xfrm>
              <a:off x="3219" y="216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9594" name="Line 186"/>
            <p:cNvSpPr>
              <a:spLocks noChangeShapeType="1"/>
            </p:cNvSpPr>
            <p:nvPr/>
          </p:nvSpPr>
          <p:spPr bwMode="auto">
            <a:xfrm rot="-5400000">
              <a:off x="4240" y="3521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Using Multiplexers:</a:t>
            </a:r>
            <a:br>
              <a:rPr lang="en-US" dirty="0" smtClean="0"/>
            </a:br>
            <a:r>
              <a:rPr lang="en-US" dirty="0" smtClean="0"/>
              <a:t>Procedure 2</a:t>
            </a:r>
            <a:endParaRPr lang="en-US" dirty="0"/>
          </a:p>
        </p:txBody>
      </p:sp>
      <p:graphicFrame>
        <p:nvGraphicFramePr>
          <p:cNvPr id="529531" name="Group 123"/>
          <p:cNvGraphicFramePr>
            <a:graphicFrameLocks noGrp="1"/>
          </p:cNvGraphicFramePr>
          <p:nvPr/>
        </p:nvGraphicFramePr>
        <p:xfrm>
          <a:off x="792163" y="2168525"/>
          <a:ext cx="1800225" cy="4150360"/>
        </p:xfrm>
        <a:graphic>
          <a:graphicData uri="http://schemas.openxmlformats.org/drawingml/2006/table">
            <a:tbl>
              <a:tblPr/>
              <a:tblGrid>
                <a:gridCol w="1258887"/>
                <a:gridCol w="541338"/>
              </a:tblGrid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 B  C  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</a:t>
                      </a:r>
                      <a:endParaRPr kumimoji="0" lang="en-US" sz="16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</a:t>
                      </a: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97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29460" name="Rectangle 52"/>
          <p:cNvSpPr>
            <a:spLocks noChangeArrowheads="1"/>
          </p:cNvSpPr>
          <p:nvPr/>
        </p:nvSpPr>
        <p:spPr bwMode="auto">
          <a:xfrm>
            <a:off x="6294438" y="5949950"/>
            <a:ext cx="914400" cy="3286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 b="1" i="1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A  B  C</a:t>
            </a:r>
          </a:p>
        </p:txBody>
      </p:sp>
      <p:sp>
        <p:nvSpPr>
          <p:cNvPr id="529461" name="Text Box 53"/>
          <p:cNvSpPr txBox="1">
            <a:spLocks noChangeArrowheads="1"/>
          </p:cNvSpPr>
          <p:nvPr/>
        </p:nvSpPr>
        <p:spPr bwMode="auto">
          <a:xfrm>
            <a:off x="8172450" y="3608388"/>
            <a:ext cx="539750" cy="36512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F</a:t>
            </a:r>
            <a:endParaRPr lang="en-US" sz="2400" b="1" i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9462" name="AutoShape 54"/>
          <p:cNvSpPr>
            <a:spLocks noChangeArrowheads="1"/>
          </p:cNvSpPr>
          <p:nvPr/>
        </p:nvSpPr>
        <p:spPr bwMode="auto">
          <a:xfrm>
            <a:off x="931863" y="2441575"/>
            <a:ext cx="720725" cy="44767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9900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9463" name="AutoShape 55"/>
          <p:cNvSpPr>
            <a:spLocks/>
          </p:cNvSpPr>
          <p:nvPr/>
        </p:nvSpPr>
        <p:spPr bwMode="auto">
          <a:xfrm>
            <a:off x="2690813" y="2490788"/>
            <a:ext cx="180975" cy="360362"/>
          </a:xfrm>
          <a:prstGeom prst="rightBrace">
            <a:avLst>
              <a:gd name="adj1" fmla="val 16594"/>
              <a:gd name="adj2" fmla="val 50000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9464" name="Rectangle 56"/>
          <p:cNvSpPr>
            <a:spLocks noChangeArrowheads="1"/>
          </p:cNvSpPr>
          <p:nvPr/>
        </p:nvSpPr>
        <p:spPr bwMode="auto">
          <a:xfrm>
            <a:off x="2951163" y="2528888"/>
            <a:ext cx="625475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529465" name="Rectangle 57"/>
          <p:cNvSpPr>
            <a:spLocks noChangeArrowheads="1"/>
          </p:cNvSpPr>
          <p:nvPr/>
        </p:nvSpPr>
        <p:spPr bwMode="auto">
          <a:xfrm>
            <a:off x="5002213" y="2384425"/>
            <a:ext cx="184150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529466" name="AutoShape 58"/>
          <p:cNvSpPr>
            <a:spLocks noChangeArrowheads="1"/>
          </p:cNvSpPr>
          <p:nvPr/>
        </p:nvSpPr>
        <p:spPr bwMode="auto">
          <a:xfrm>
            <a:off x="915988" y="2922588"/>
            <a:ext cx="720725" cy="4492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996633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9467" name="AutoShape 59"/>
          <p:cNvSpPr>
            <a:spLocks/>
          </p:cNvSpPr>
          <p:nvPr/>
        </p:nvSpPr>
        <p:spPr bwMode="auto">
          <a:xfrm>
            <a:off x="2681288" y="2965450"/>
            <a:ext cx="180975" cy="360363"/>
          </a:xfrm>
          <a:prstGeom prst="rightBrace">
            <a:avLst>
              <a:gd name="adj1" fmla="val 16594"/>
              <a:gd name="adj2" fmla="val 50000"/>
            </a:avLst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9468" name="Rectangle 60"/>
          <p:cNvSpPr>
            <a:spLocks noChangeArrowheads="1"/>
          </p:cNvSpPr>
          <p:nvPr/>
        </p:nvSpPr>
        <p:spPr bwMode="auto">
          <a:xfrm>
            <a:off x="2951163" y="2990850"/>
            <a:ext cx="625475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529469" name="Rectangle 61"/>
          <p:cNvSpPr>
            <a:spLocks noChangeArrowheads="1"/>
          </p:cNvSpPr>
          <p:nvPr/>
        </p:nvSpPr>
        <p:spPr bwMode="auto">
          <a:xfrm>
            <a:off x="5002213" y="2744788"/>
            <a:ext cx="184150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529470" name="Line 62"/>
          <p:cNvSpPr>
            <a:spLocks noChangeShapeType="1"/>
          </p:cNvSpPr>
          <p:nvPr/>
        </p:nvSpPr>
        <p:spPr bwMode="auto">
          <a:xfrm>
            <a:off x="3387725" y="3479800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9471" name="Line 63"/>
          <p:cNvSpPr>
            <a:spLocks noChangeShapeType="1"/>
          </p:cNvSpPr>
          <p:nvPr/>
        </p:nvSpPr>
        <p:spPr bwMode="auto">
          <a:xfrm>
            <a:off x="4995863" y="3122613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29472" name="AutoShape 64"/>
          <p:cNvSpPr>
            <a:spLocks noChangeArrowheads="1"/>
          </p:cNvSpPr>
          <p:nvPr/>
        </p:nvSpPr>
        <p:spPr bwMode="auto">
          <a:xfrm>
            <a:off x="930275" y="3429000"/>
            <a:ext cx="720725" cy="4270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9473" name="AutoShape 65"/>
          <p:cNvSpPr>
            <a:spLocks/>
          </p:cNvSpPr>
          <p:nvPr/>
        </p:nvSpPr>
        <p:spPr bwMode="auto">
          <a:xfrm>
            <a:off x="2667000" y="3448050"/>
            <a:ext cx="180975" cy="360363"/>
          </a:xfrm>
          <a:prstGeom prst="rightBrace">
            <a:avLst>
              <a:gd name="adj1" fmla="val 16594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9474" name="Rectangle 66"/>
          <p:cNvSpPr>
            <a:spLocks noChangeArrowheads="1"/>
          </p:cNvSpPr>
          <p:nvPr/>
        </p:nvSpPr>
        <p:spPr bwMode="auto">
          <a:xfrm>
            <a:off x="2922588" y="3479800"/>
            <a:ext cx="625475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529475" name="Rectangle 67"/>
          <p:cNvSpPr>
            <a:spLocks noChangeArrowheads="1"/>
          </p:cNvSpPr>
          <p:nvPr/>
        </p:nvSpPr>
        <p:spPr bwMode="auto">
          <a:xfrm>
            <a:off x="4992688" y="3117850"/>
            <a:ext cx="184150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529476" name="AutoShape 68"/>
          <p:cNvSpPr>
            <a:spLocks noChangeArrowheads="1"/>
          </p:cNvSpPr>
          <p:nvPr/>
        </p:nvSpPr>
        <p:spPr bwMode="auto">
          <a:xfrm>
            <a:off x="919163" y="3916363"/>
            <a:ext cx="720725" cy="42703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8000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9477" name="AutoShape 69"/>
          <p:cNvSpPr>
            <a:spLocks/>
          </p:cNvSpPr>
          <p:nvPr/>
        </p:nvSpPr>
        <p:spPr bwMode="auto">
          <a:xfrm>
            <a:off x="2662238" y="3951288"/>
            <a:ext cx="180975" cy="360362"/>
          </a:xfrm>
          <a:prstGeom prst="rightBrace">
            <a:avLst>
              <a:gd name="adj1" fmla="val 16594"/>
              <a:gd name="adj2" fmla="val 50000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9478" name="Rectangle 70"/>
          <p:cNvSpPr>
            <a:spLocks noChangeArrowheads="1"/>
          </p:cNvSpPr>
          <p:nvPr/>
        </p:nvSpPr>
        <p:spPr bwMode="auto">
          <a:xfrm>
            <a:off x="2951163" y="3981450"/>
            <a:ext cx="568325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= 0</a:t>
            </a:r>
          </a:p>
        </p:txBody>
      </p:sp>
      <p:sp>
        <p:nvSpPr>
          <p:cNvPr id="529479" name="Rectangle 71"/>
          <p:cNvSpPr>
            <a:spLocks noChangeArrowheads="1"/>
          </p:cNvSpPr>
          <p:nvPr/>
        </p:nvSpPr>
        <p:spPr bwMode="auto">
          <a:xfrm>
            <a:off x="5040313" y="3473450"/>
            <a:ext cx="127000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29565" name="AutoShape 157"/>
          <p:cNvSpPr>
            <a:spLocks noChangeArrowheads="1"/>
          </p:cNvSpPr>
          <p:nvPr/>
        </p:nvSpPr>
        <p:spPr bwMode="auto">
          <a:xfrm>
            <a:off x="923925" y="4391025"/>
            <a:ext cx="720725" cy="4397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FF9900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9566" name="AutoShape 158"/>
          <p:cNvSpPr>
            <a:spLocks/>
          </p:cNvSpPr>
          <p:nvPr/>
        </p:nvSpPr>
        <p:spPr bwMode="auto">
          <a:xfrm>
            <a:off x="2657475" y="4437063"/>
            <a:ext cx="180975" cy="360362"/>
          </a:xfrm>
          <a:prstGeom prst="rightBrace">
            <a:avLst>
              <a:gd name="adj1" fmla="val 16594"/>
              <a:gd name="adj2" fmla="val 50000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9567" name="Rectangle 159"/>
          <p:cNvSpPr>
            <a:spLocks noChangeArrowheads="1"/>
          </p:cNvSpPr>
          <p:nvPr/>
        </p:nvSpPr>
        <p:spPr bwMode="auto">
          <a:xfrm>
            <a:off x="2951163" y="4508500"/>
            <a:ext cx="568325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= 0</a:t>
            </a:r>
          </a:p>
        </p:txBody>
      </p:sp>
      <p:sp>
        <p:nvSpPr>
          <p:cNvPr id="529569" name="AutoShape 161"/>
          <p:cNvSpPr>
            <a:spLocks noChangeArrowheads="1"/>
          </p:cNvSpPr>
          <p:nvPr/>
        </p:nvSpPr>
        <p:spPr bwMode="auto">
          <a:xfrm>
            <a:off x="919163" y="4878388"/>
            <a:ext cx="720725" cy="4492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996633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9570" name="AutoShape 162"/>
          <p:cNvSpPr>
            <a:spLocks/>
          </p:cNvSpPr>
          <p:nvPr/>
        </p:nvSpPr>
        <p:spPr bwMode="auto">
          <a:xfrm>
            <a:off x="2654300" y="4926013"/>
            <a:ext cx="180975" cy="360362"/>
          </a:xfrm>
          <a:prstGeom prst="rightBrace">
            <a:avLst>
              <a:gd name="adj1" fmla="val 16594"/>
              <a:gd name="adj2" fmla="val 50000"/>
            </a:avLst>
          </a:prstGeom>
          <a:noFill/>
          <a:ln w="38100">
            <a:solidFill>
              <a:srgbClr val="996633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9571" name="Rectangle 163"/>
          <p:cNvSpPr>
            <a:spLocks noChangeArrowheads="1"/>
          </p:cNvSpPr>
          <p:nvPr/>
        </p:nvSpPr>
        <p:spPr bwMode="auto">
          <a:xfrm>
            <a:off x="2951163" y="4960938"/>
            <a:ext cx="625475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529572" name="AutoShape 164"/>
          <p:cNvSpPr>
            <a:spLocks noChangeArrowheads="1"/>
          </p:cNvSpPr>
          <p:nvPr/>
        </p:nvSpPr>
        <p:spPr bwMode="auto">
          <a:xfrm>
            <a:off x="928688" y="5384800"/>
            <a:ext cx="720725" cy="4270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9573" name="AutoShape 165"/>
          <p:cNvSpPr>
            <a:spLocks/>
          </p:cNvSpPr>
          <p:nvPr/>
        </p:nvSpPr>
        <p:spPr bwMode="auto">
          <a:xfrm>
            <a:off x="2649538" y="5413375"/>
            <a:ext cx="180975" cy="360363"/>
          </a:xfrm>
          <a:prstGeom prst="rightBrace">
            <a:avLst>
              <a:gd name="adj1" fmla="val 16594"/>
              <a:gd name="adj2" fmla="val 50000"/>
            </a:avLst>
          </a:prstGeom>
          <a:noFill/>
          <a:ln w="38100">
            <a:solidFill>
              <a:schemeClr val="hlink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9574" name="Rectangle 166"/>
          <p:cNvSpPr>
            <a:spLocks noChangeArrowheads="1"/>
          </p:cNvSpPr>
          <p:nvPr/>
        </p:nvSpPr>
        <p:spPr bwMode="auto">
          <a:xfrm>
            <a:off x="2951163" y="5408613"/>
            <a:ext cx="568325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= 1</a:t>
            </a:r>
          </a:p>
        </p:txBody>
      </p:sp>
      <p:sp>
        <p:nvSpPr>
          <p:cNvPr id="529575" name="AutoShape 167"/>
          <p:cNvSpPr>
            <a:spLocks noChangeArrowheads="1"/>
          </p:cNvSpPr>
          <p:nvPr/>
        </p:nvSpPr>
        <p:spPr bwMode="auto">
          <a:xfrm>
            <a:off x="914400" y="5873750"/>
            <a:ext cx="720725" cy="427038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008000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9576" name="AutoShape 168"/>
          <p:cNvSpPr>
            <a:spLocks/>
          </p:cNvSpPr>
          <p:nvPr/>
        </p:nvSpPr>
        <p:spPr bwMode="auto">
          <a:xfrm>
            <a:off x="2647950" y="5895975"/>
            <a:ext cx="180975" cy="360363"/>
          </a:xfrm>
          <a:prstGeom prst="rightBrace">
            <a:avLst>
              <a:gd name="adj1" fmla="val 16594"/>
              <a:gd name="adj2" fmla="val 50000"/>
            </a:avLst>
          </a:prstGeom>
          <a:noFill/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29577" name="Rectangle 169"/>
          <p:cNvSpPr>
            <a:spLocks noChangeArrowheads="1"/>
          </p:cNvSpPr>
          <p:nvPr/>
        </p:nvSpPr>
        <p:spPr bwMode="auto">
          <a:xfrm>
            <a:off x="2924175" y="5911850"/>
            <a:ext cx="568325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= 1</a:t>
            </a:r>
          </a:p>
        </p:txBody>
      </p:sp>
      <p:sp>
        <p:nvSpPr>
          <p:cNvPr id="529595" name="Rectangle 187"/>
          <p:cNvSpPr>
            <a:spLocks noChangeArrowheads="1"/>
          </p:cNvSpPr>
          <p:nvPr/>
        </p:nvSpPr>
        <p:spPr bwMode="auto">
          <a:xfrm>
            <a:off x="5032375" y="3813175"/>
            <a:ext cx="127000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29596" name="Rectangle 188"/>
          <p:cNvSpPr>
            <a:spLocks noChangeArrowheads="1"/>
          </p:cNvSpPr>
          <p:nvPr/>
        </p:nvSpPr>
        <p:spPr bwMode="auto">
          <a:xfrm>
            <a:off x="5003800" y="4173538"/>
            <a:ext cx="184150" cy="2746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  <p:sp>
        <p:nvSpPr>
          <p:cNvPr id="529598" name="Rectangle 190"/>
          <p:cNvSpPr>
            <a:spLocks noChangeArrowheads="1"/>
          </p:cNvSpPr>
          <p:nvPr/>
        </p:nvSpPr>
        <p:spPr bwMode="auto">
          <a:xfrm>
            <a:off x="5022850" y="4546600"/>
            <a:ext cx="127000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29599" name="Rectangle 191"/>
          <p:cNvSpPr>
            <a:spLocks noChangeArrowheads="1"/>
          </p:cNvSpPr>
          <p:nvPr/>
        </p:nvSpPr>
        <p:spPr bwMode="auto">
          <a:xfrm>
            <a:off x="5038725" y="4959350"/>
            <a:ext cx="127000" cy="274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000" b="1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0" name="Content Placeholder 59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F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</a:t>
            </a:r>
            <a:r>
              <a:rPr lang="en-US" i="1" dirty="0" smtClean="0"/>
              <a:t> D</a:t>
            </a:r>
            <a:r>
              <a:rPr lang="en-US" dirty="0" smtClean="0"/>
              <a:t>) = ∑(1, 3, 4, 11, 12, 13, 14, 15)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2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2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2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2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2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2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2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2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2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2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2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2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52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2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52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52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2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52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52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29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52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2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52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529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2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52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52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29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52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52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52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500"/>
                                        <p:tgtEl>
                                          <p:spTgt spid="529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460" grpId="0"/>
      <p:bldP spid="529461" grpId="0"/>
      <p:bldP spid="529462" grpId="0" animBg="1"/>
      <p:bldP spid="529463" grpId="0" animBg="1"/>
      <p:bldP spid="529464" grpId="0"/>
      <p:bldP spid="529465" grpId="0"/>
      <p:bldP spid="529466" grpId="0" animBg="1"/>
      <p:bldP spid="529467" grpId="0" animBg="1"/>
      <p:bldP spid="529468" grpId="0"/>
      <p:bldP spid="529469" grpId="0"/>
      <p:bldP spid="529470" grpId="0" animBg="1"/>
      <p:bldP spid="529471" grpId="0" animBg="1"/>
      <p:bldP spid="529472" grpId="0" animBg="1"/>
      <p:bldP spid="529473" grpId="0" animBg="1"/>
      <p:bldP spid="529474" grpId="0"/>
      <p:bldP spid="529475" grpId="0"/>
      <p:bldP spid="529476" grpId="0" animBg="1"/>
      <p:bldP spid="529477" grpId="0" animBg="1"/>
      <p:bldP spid="529478" grpId="0"/>
      <p:bldP spid="529479" grpId="0"/>
      <p:bldP spid="529565" grpId="0" animBg="1"/>
      <p:bldP spid="529566" grpId="0" animBg="1"/>
      <p:bldP spid="529567" grpId="0"/>
      <p:bldP spid="529569" grpId="0" animBg="1"/>
      <p:bldP spid="529570" grpId="0" animBg="1"/>
      <p:bldP spid="529571" grpId="0"/>
      <p:bldP spid="529572" grpId="0" animBg="1"/>
      <p:bldP spid="529573" grpId="0" animBg="1"/>
      <p:bldP spid="529574" grpId="0"/>
      <p:bldP spid="529575" grpId="0" animBg="1"/>
      <p:bldP spid="529576" grpId="0" animBg="1"/>
      <p:bldP spid="529577" grpId="0"/>
      <p:bldP spid="529595" grpId="0"/>
      <p:bldP spid="529596" grpId="0"/>
      <p:bldP spid="529598" grpId="0"/>
      <p:bldP spid="52959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Procedure 1 </a:t>
            </a:r>
            <a:r>
              <a:rPr lang="en-US" dirty="0" err="1" smtClean="0"/>
              <a:t>vs</a:t>
            </a:r>
            <a:r>
              <a:rPr lang="en-US" dirty="0" smtClean="0"/>
              <a:t> procedure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Among the function variables, if the first or some middle variable other than the last one is to be used in input line then procedure 1 is preferable.  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Multiplexer Expansion</a:t>
            </a:r>
            <a:br>
              <a:rPr lang="en-US" dirty="0" smtClean="0"/>
            </a:br>
            <a:r>
              <a:rPr lang="en-US" dirty="0" smtClean="0"/>
              <a:t>4-to-1 MUX using 2-to-1 MUX</a:t>
            </a:r>
            <a:endParaRPr lang="en-US" dirty="0"/>
          </a:p>
        </p:txBody>
      </p:sp>
      <p:graphicFrame>
        <p:nvGraphicFramePr>
          <p:cNvPr id="55" name="Content Placeholder 54"/>
          <p:cNvGraphicFramePr>
            <a:graphicFrameLocks noGrp="1"/>
          </p:cNvGraphicFramePr>
          <p:nvPr>
            <p:ph sz="quarter" idx="1"/>
          </p:nvPr>
        </p:nvGraphicFramePr>
        <p:xfrm>
          <a:off x="5651500" y="3187700"/>
          <a:ext cx="25146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30300" y="2476500"/>
            <a:ext cx="9525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04900" y="4787900"/>
            <a:ext cx="9779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2781300"/>
            <a:ext cx="3429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87400" y="3276600"/>
            <a:ext cx="3556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74700" y="5092700"/>
            <a:ext cx="3429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62000" y="5562600"/>
            <a:ext cx="3429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6" idx="0"/>
          </p:cNvCxnSpPr>
          <p:nvPr/>
        </p:nvCxnSpPr>
        <p:spPr>
          <a:xfrm rot="5400000">
            <a:off x="977900" y="4159250"/>
            <a:ext cx="12446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6" idx="2"/>
          </p:cNvCxnSpPr>
          <p:nvPr/>
        </p:nvCxnSpPr>
        <p:spPr>
          <a:xfrm rot="16200000" flipV="1">
            <a:off x="1419225" y="5953125"/>
            <a:ext cx="355600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79500" y="2514600"/>
            <a:ext cx="431800" cy="96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92200" y="4775200"/>
            <a:ext cx="431800" cy="96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5" idx="3"/>
          </p:cNvCxnSpPr>
          <p:nvPr/>
        </p:nvCxnSpPr>
        <p:spPr>
          <a:xfrm>
            <a:off x="2082800" y="3009900"/>
            <a:ext cx="5588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095500" y="5321300"/>
            <a:ext cx="5588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2139950" y="3498850"/>
            <a:ext cx="9906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616200" y="3987800"/>
            <a:ext cx="6731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2235200" y="4902200"/>
            <a:ext cx="80010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41600" y="4521200"/>
            <a:ext cx="635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289300" y="3683000"/>
            <a:ext cx="9525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63900" y="3721100"/>
            <a:ext cx="431800" cy="96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0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baseline="-250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3168650" y="5340350"/>
            <a:ext cx="1181100" cy="2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>
            <a:off x="1257300" y="5918200"/>
            <a:ext cx="250190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1154906" y="6019800"/>
            <a:ext cx="22939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7" idx="3"/>
          </p:cNvCxnSpPr>
          <p:nvPr/>
        </p:nvCxnSpPr>
        <p:spPr>
          <a:xfrm>
            <a:off x="4241800" y="4216400"/>
            <a:ext cx="3810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041400" y="6108700"/>
            <a:ext cx="889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  S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48200" y="3835400"/>
            <a:ext cx="419100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Multiplexer Expansion</a:t>
            </a:r>
            <a:br>
              <a:rPr lang="en-US" dirty="0" smtClean="0"/>
            </a:br>
            <a:r>
              <a:rPr lang="en-US" dirty="0" smtClean="0"/>
              <a:t>4-to-1 MUX using 2-to-1 MUX</a:t>
            </a:r>
            <a:endParaRPr lang="en-US" dirty="0"/>
          </a:p>
        </p:txBody>
      </p:sp>
      <p:graphicFrame>
        <p:nvGraphicFramePr>
          <p:cNvPr id="55" name="Content Placeholder 54"/>
          <p:cNvGraphicFramePr>
            <a:graphicFrameLocks noGrp="1"/>
          </p:cNvGraphicFramePr>
          <p:nvPr>
            <p:ph sz="quarter" idx="1"/>
          </p:nvPr>
        </p:nvGraphicFramePr>
        <p:xfrm>
          <a:off x="5651500" y="3187700"/>
          <a:ext cx="25146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30300" y="2476500"/>
            <a:ext cx="9525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04900" y="4787900"/>
            <a:ext cx="9779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2781300"/>
            <a:ext cx="3429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87400" y="3276600"/>
            <a:ext cx="3556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74700" y="5092700"/>
            <a:ext cx="3429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62000" y="5562600"/>
            <a:ext cx="3429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6" idx="0"/>
          </p:cNvCxnSpPr>
          <p:nvPr/>
        </p:nvCxnSpPr>
        <p:spPr>
          <a:xfrm rot="5400000">
            <a:off x="977900" y="4159250"/>
            <a:ext cx="12446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6" idx="2"/>
          </p:cNvCxnSpPr>
          <p:nvPr/>
        </p:nvCxnSpPr>
        <p:spPr>
          <a:xfrm rot="16200000" flipV="1">
            <a:off x="1419225" y="5953125"/>
            <a:ext cx="355600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79500" y="2514600"/>
            <a:ext cx="431800" cy="96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92200" y="4775200"/>
            <a:ext cx="431800" cy="96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5" idx="3"/>
          </p:cNvCxnSpPr>
          <p:nvPr/>
        </p:nvCxnSpPr>
        <p:spPr>
          <a:xfrm>
            <a:off x="2082800" y="3009900"/>
            <a:ext cx="5588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095500" y="5321300"/>
            <a:ext cx="5588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2139950" y="3498850"/>
            <a:ext cx="9906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616200" y="3987800"/>
            <a:ext cx="6731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2235200" y="4902200"/>
            <a:ext cx="80010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41600" y="4521200"/>
            <a:ext cx="635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289300" y="3683000"/>
            <a:ext cx="9525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63900" y="3721100"/>
            <a:ext cx="431800" cy="96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0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baseline="-250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3168650" y="5340350"/>
            <a:ext cx="1181100" cy="2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>
            <a:off x="1257300" y="5918200"/>
            <a:ext cx="250190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1154906" y="6019800"/>
            <a:ext cx="22939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7" idx="3"/>
          </p:cNvCxnSpPr>
          <p:nvPr/>
        </p:nvCxnSpPr>
        <p:spPr>
          <a:xfrm>
            <a:off x="4241800" y="4216400"/>
            <a:ext cx="3810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041400" y="6108700"/>
            <a:ext cx="889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  S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48200" y="3835400"/>
            <a:ext cx="419100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84200" y="2603500"/>
            <a:ext cx="1104900" cy="419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44500" y="4838700"/>
            <a:ext cx="1104900" cy="419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022600" y="3797300"/>
            <a:ext cx="698500" cy="419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Combinational Circuits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259513" y="1952625"/>
            <a:ext cx="2176462" cy="1079500"/>
            <a:chOff x="4183" y="1026"/>
            <a:chExt cx="1371" cy="680"/>
          </a:xfrm>
        </p:grpSpPr>
        <p:sp>
          <p:nvSpPr>
            <p:cNvPr id="474117" name="AutoShape 5"/>
            <p:cNvSpPr>
              <a:spLocks noChangeArrowheads="1"/>
            </p:cNvSpPr>
            <p:nvPr/>
          </p:nvSpPr>
          <p:spPr bwMode="auto">
            <a:xfrm>
              <a:off x="4354" y="1026"/>
              <a:ext cx="907" cy="680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graphicFrame>
          <p:nvGraphicFramePr>
            <p:cNvPr id="474118" name="Object 6"/>
            <p:cNvGraphicFramePr>
              <a:graphicFrameLocks noChangeAspect="1"/>
            </p:cNvGraphicFramePr>
            <p:nvPr/>
          </p:nvGraphicFramePr>
          <p:xfrm>
            <a:off x="4385" y="1103"/>
            <a:ext cx="862" cy="535"/>
          </p:xfrm>
          <a:graphic>
            <a:graphicData uri="http://schemas.openxmlformats.org/presentationml/2006/ole">
              <p:oleObj spid="_x0000_s56348" name="Visio" r:id="rId4" imgW="3039709" imgH="1725900" progId="">
                <p:embed/>
              </p:oleObj>
            </a:graphicData>
          </a:graphic>
        </p:graphicFrame>
        <p:sp>
          <p:nvSpPr>
            <p:cNvPr id="474119" name="Line 7"/>
            <p:cNvSpPr>
              <a:spLocks noChangeShapeType="1"/>
            </p:cNvSpPr>
            <p:nvPr/>
          </p:nvSpPr>
          <p:spPr bwMode="auto">
            <a:xfrm>
              <a:off x="4183" y="1480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74120" name="Line 8"/>
            <p:cNvSpPr>
              <a:spLocks noChangeShapeType="1"/>
            </p:cNvSpPr>
            <p:nvPr/>
          </p:nvSpPr>
          <p:spPr bwMode="auto">
            <a:xfrm>
              <a:off x="4183" y="1253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74121" name="Line 9"/>
            <p:cNvSpPr>
              <a:spLocks noChangeShapeType="1"/>
            </p:cNvSpPr>
            <p:nvPr/>
          </p:nvSpPr>
          <p:spPr bwMode="auto">
            <a:xfrm>
              <a:off x="4183" y="1367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74124" name="Line 12"/>
            <p:cNvSpPr>
              <a:spLocks noChangeShapeType="1"/>
            </p:cNvSpPr>
            <p:nvPr/>
          </p:nvSpPr>
          <p:spPr bwMode="auto">
            <a:xfrm>
              <a:off x="5261" y="1179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74125" name="Line 13"/>
            <p:cNvSpPr>
              <a:spLocks noChangeShapeType="1"/>
            </p:cNvSpPr>
            <p:nvPr/>
          </p:nvSpPr>
          <p:spPr bwMode="auto">
            <a:xfrm>
              <a:off x="5261" y="1494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74126" name="Text Box 14"/>
            <p:cNvSpPr txBox="1">
              <a:spLocks noChangeArrowheads="1"/>
            </p:cNvSpPr>
            <p:nvPr/>
          </p:nvSpPr>
          <p:spPr bwMode="auto">
            <a:xfrm>
              <a:off x="5440" y="1099"/>
              <a:ext cx="114" cy="15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b="1"/>
                <a:t>?</a:t>
              </a:r>
            </a:p>
          </p:txBody>
        </p:sp>
        <p:sp>
          <p:nvSpPr>
            <p:cNvPr id="474127" name="Text Box 15"/>
            <p:cNvSpPr txBox="1">
              <a:spLocks noChangeArrowheads="1"/>
            </p:cNvSpPr>
            <p:nvPr/>
          </p:nvSpPr>
          <p:spPr bwMode="auto">
            <a:xfrm>
              <a:off x="5440" y="1405"/>
              <a:ext cx="114" cy="15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b="1" dirty="0"/>
                <a:t>?</a:t>
              </a:r>
            </a:p>
          </p:txBody>
        </p:sp>
      </p:grp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6240463" y="4868863"/>
            <a:ext cx="1982787" cy="1079500"/>
            <a:chOff x="4183" y="3067"/>
            <a:chExt cx="1249" cy="680"/>
          </a:xfrm>
        </p:grpSpPr>
        <p:sp>
          <p:nvSpPr>
            <p:cNvPr id="474131" name="AutoShape 19"/>
            <p:cNvSpPr>
              <a:spLocks noChangeArrowheads="1"/>
            </p:cNvSpPr>
            <p:nvPr/>
          </p:nvSpPr>
          <p:spPr bwMode="auto">
            <a:xfrm>
              <a:off x="4354" y="3067"/>
              <a:ext cx="907" cy="680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474133" name="Line 21"/>
            <p:cNvSpPr>
              <a:spLocks noChangeShapeType="1"/>
            </p:cNvSpPr>
            <p:nvPr/>
          </p:nvSpPr>
          <p:spPr bwMode="auto">
            <a:xfrm>
              <a:off x="4183" y="3521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74134" name="Line 22"/>
            <p:cNvSpPr>
              <a:spLocks noChangeShapeType="1"/>
            </p:cNvSpPr>
            <p:nvPr/>
          </p:nvSpPr>
          <p:spPr bwMode="auto">
            <a:xfrm>
              <a:off x="4183" y="3294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74135" name="Line 23"/>
            <p:cNvSpPr>
              <a:spLocks noChangeShapeType="1"/>
            </p:cNvSpPr>
            <p:nvPr/>
          </p:nvSpPr>
          <p:spPr bwMode="auto">
            <a:xfrm>
              <a:off x="4183" y="3408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74136" name="Line 24"/>
            <p:cNvSpPr>
              <a:spLocks noChangeShapeType="1"/>
            </p:cNvSpPr>
            <p:nvPr/>
          </p:nvSpPr>
          <p:spPr bwMode="auto">
            <a:xfrm>
              <a:off x="5261" y="3220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74137" name="Line 25"/>
            <p:cNvSpPr>
              <a:spLocks noChangeShapeType="1"/>
            </p:cNvSpPr>
            <p:nvPr/>
          </p:nvSpPr>
          <p:spPr bwMode="auto">
            <a:xfrm>
              <a:off x="5261" y="3535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74138" name="Text Box 26"/>
            <p:cNvSpPr txBox="1">
              <a:spLocks noChangeArrowheads="1"/>
            </p:cNvSpPr>
            <p:nvPr/>
          </p:nvSpPr>
          <p:spPr bwMode="auto">
            <a:xfrm>
              <a:off x="4694" y="3245"/>
              <a:ext cx="227" cy="27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32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?</a:t>
              </a:r>
            </a:p>
          </p:txBody>
        </p:sp>
      </p:grpSp>
      <p:sp>
        <p:nvSpPr>
          <p:cNvPr id="24" name="Content Placeholder 2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Analysis</a:t>
            </a:r>
          </a:p>
          <a:p>
            <a:pPr lvl="1"/>
            <a:r>
              <a:rPr lang="en-US" dirty="0" smtClean="0"/>
              <a:t>Given a circuit, find out its </a:t>
            </a:r>
            <a:r>
              <a:rPr lang="en-US" i="1" dirty="0" smtClean="0">
                <a:solidFill>
                  <a:schemeClr val="accent1"/>
                </a:solidFill>
              </a:rPr>
              <a:t>function</a:t>
            </a:r>
          </a:p>
          <a:p>
            <a:pPr lvl="1"/>
            <a:r>
              <a:rPr lang="en-US" dirty="0" smtClean="0"/>
              <a:t>Function may be expressed as:</a:t>
            </a:r>
          </a:p>
          <a:p>
            <a:pPr lvl="2"/>
            <a:r>
              <a:rPr lang="en-US" dirty="0" smtClean="0"/>
              <a:t>Boolean function</a:t>
            </a:r>
          </a:p>
          <a:p>
            <a:pPr lvl="2"/>
            <a:r>
              <a:rPr lang="en-US" dirty="0" smtClean="0"/>
              <a:t>Truth table</a:t>
            </a:r>
          </a:p>
          <a:p>
            <a:r>
              <a:rPr lang="en-US" dirty="0" smtClean="0"/>
              <a:t>Design</a:t>
            </a:r>
          </a:p>
          <a:p>
            <a:pPr lvl="1"/>
            <a:r>
              <a:rPr lang="en-US" dirty="0" smtClean="0"/>
              <a:t>Given a desired function, determine its </a:t>
            </a:r>
            <a:r>
              <a:rPr lang="en-US" i="1" dirty="0" smtClean="0">
                <a:solidFill>
                  <a:schemeClr val="accent1"/>
                </a:solidFill>
              </a:rPr>
              <a:t>circuit</a:t>
            </a:r>
          </a:p>
          <a:p>
            <a:pPr lvl="1"/>
            <a:r>
              <a:rPr lang="en-US" dirty="0" smtClean="0"/>
              <a:t>Function may be expressed as:</a:t>
            </a:r>
          </a:p>
          <a:p>
            <a:pPr lvl="2"/>
            <a:r>
              <a:rPr lang="en-US" dirty="0" smtClean="0"/>
              <a:t>Boolean function</a:t>
            </a:r>
          </a:p>
          <a:p>
            <a:pPr lvl="2"/>
            <a:r>
              <a:rPr lang="en-US" dirty="0" smtClean="0"/>
              <a:t>Truth table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Multiplexer Expansion</a:t>
            </a:r>
            <a:br>
              <a:rPr lang="en-US" dirty="0" smtClean="0"/>
            </a:br>
            <a:r>
              <a:rPr lang="en-US" dirty="0" smtClean="0"/>
              <a:t>4-to-1 MUX using 2-to-1 MUX</a:t>
            </a:r>
            <a:endParaRPr lang="en-US" dirty="0"/>
          </a:p>
        </p:txBody>
      </p:sp>
      <p:graphicFrame>
        <p:nvGraphicFramePr>
          <p:cNvPr id="55" name="Content Placeholder 54"/>
          <p:cNvGraphicFramePr>
            <a:graphicFrameLocks noGrp="1"/>
          </p:cNvGraphicFramePr>
          <p:nvPr>
            <p:ph sz="quarter" idx="1"/>
          </p:nvPr>
        </p:nvGraphicFramePr>
        <p:xfrm>
          <a:off x="5651500" y="3187700"/>
          <a:ext cx="25146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30300" y="2476500"/>
            <a:ext cx="9525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04900" y="4787900"/>
            <a:ext cx="9779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2781300"/>
            <a:ext cx="3429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87400" y="3276600"/>
            <a:ext cx="3556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74700" y="5092700"/>
            <a:ext cx="3429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62000" y="5562600"/>
            <a:ext cx="3429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6" idx="0"/>
          </p:cNvCxnSpPr>
          <p:nvPr/>
        </p:nvCxnSpPr>
        <p:spPr>
          <a:xfrm rot="5400000">
            <a:off x="977900" y="4159250"/>
            <a:ext cx="12446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6" idx="2"/>
          </p:cNvCxnSpPr>
          <p:nvPr/>
        </p:nvCxnSpPr>
        <p:spPr>
          <a:xfrm rot="16200000" flipV="1">
            <a:off x="1419225" y="5953125"/>
            <a:ext cx="355600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79500" y="2514600"/>
            <a:ext cx="431800" cy="96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92200" y="4775200"/>
            <a:ext cx="431800" cy="96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5" idx="3"/>
          </p:cNvCxnSpPr>
          <p:nvPr/>
        </p:nvCxnSpPr>
        <p:spPr>
          <a:xfrm>
            <a:off x="2082800" y="3009900"/>
            <a:ext cx="5588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095500" y="5321300"/>
            <a:ext cx="5588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2139950" y="3498850"/>
            <a:ext cx="9906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616200" y="3987800"/>
            <a:ext cx="6731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2235200" y="4902200"/>
            <a:ext cx="80010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41600" y="4521200"/>
            <a:ext cx="635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289300" y="3683000"/>
            <a:ext cx="9525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63900" y="3721100"/>
            <a:ext cx="431800" cy="96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0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baseline="-250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3168650" y="5340350"/>
            <a:ext cx="1181100" cy="2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>
            <a:off x="1257300" y="5918200"/>
            <a:ext cx="250190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1154906" y="6019800"/>
            <a:ext cx="22939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7" idx="3"/>
          </p:cNvCxnSpPr>
          <p:nvPr/>
        </p:nvCxnSpPr>
        <p:spPr>
          <a:xfrm>
            <a:off x="4241800" y="4216400"/>
            <a:ext cx="3810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041400" y="6108700"/>
            <a:ext cx="889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  S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48200" y="3835400"/>
            <a:ext cx="419100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4200" y="3048000"/>
            <a:ext cx="1104900" cy="419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4500" y="5321300"/>
            <a:ext cx="1104900" cy="419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022600" y="3797300"/>
            <a:ext cx="698500" cy="419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Multiplexer Expansion</a:t>
            </a:r>
            <a:br>
              <a:rPr lang="en-US" dirty="0" smtClean="0"/>
            </a:br>
            <a:r>
              <a:rPr lang="en-US" dirty="0" smtClean="0"/>
              <a:t>4-to-1 MUX using 2-to-1 MUX</a:t>
            </a:r>
            <a:endParaRPr lang="en-US" dirty="0"/>
          </a:p>
        </p:txBody>
      </p:sp>
      <p:graphicFrame>
        <p:nvGraphicFramePr>
          <p:cNvPr id="55" name="Content Placeholder 54"/>
          <p:cNvGraphicFramePr>
            <a:graphicFrameLocks noGrp="1"/>
          </p:cNvGraphicFramePr>
          <p:nvPr>
            <p:ph sz="quarter" idx="1"/>
          </p:nvPr>
        </p:nvGraphicFramePr>
        <p:xfrm>
          <a:off x="5651500" y="3187700"/>
          <a:ext cx="25146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30300" y="2476500"/>
            <a:ext cx="9525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04900" y="4787900"/>
            <a:ext cx="9779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2781300"/>
            <a:ext cx="3429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87400" y="3276600"/>
            <a:ext cx="3556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74700" y="5092700"/>
            <a:ext cx="3429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62000" y="5562600"/>
            <a:ext cx="3429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6" idx="0"/>
          </p:cNvCxnSpPr>
          <p:nvPr/>
        </p:nvCxnSpPr>
        <p:spPr>
          <a:xfrm rot="5400000">
            <a:off x="977900" y="4159250"/>
            <a:ext cx="12446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6" idx="2"/>
          </p:cNvCxnSpPr>
          <p:nvPr/>
        </p:nvCxnSpPr>
        <p:spPr>
          <a:xfrm rot="16200000" flipV="1">
            <a:off x="1419225" y="5953125"/>
            <a:ext cx="355600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79500" y="2514600"/>
            <a:ext cx="431800" cy="96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92200" y="4775200"/>
            <a:ext cx="431800" cy="96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5" idx="3"/>
          </p:cNvCxnSpPr>
          <p:nvPr/>
        </p:nvCxnSpPr>
        <p:spPr>
          <a:xfrm>
            <a:off x="2082800" y="3009900"/>
            <a:ext cx="5588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095500" y="5321300"/>
            <a:ext cx="5588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2139950" y="3498850"/>
            <a:ext cx="9906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616200" y="3987800"/>
            <a:ext cx="6731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2235200" y="4902200"/>
            <a:ext cx="80010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41600" y="4521200"/>
            <a:ext cx="635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289300" y="3683000"/>
            <a:ext cx="9525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63900" y="3721100"/>
            <a:ext cx="431800" cy="96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0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baseline="-250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3168650" y="5340350"/>
            <a:ext cx="1181100" cy="2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>
            <a:off x="1257300" y="5918200"/>
            <a:ext cx="250190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1154906" y="6019800"/>
            <a:ext cx="22939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7" idx="3"/>
          </p:cNvCxnSpPr>
          <p:nvPr/>
        </p:nvCxnSpPr>
        <p:spPr>
          <a:xfrm>
            <a:off x="4241800" y="4216400"/>
            <a:ext cx="3810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041400" y="6108700"/>
            <a:ext cx="889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  S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48200" y="3835400"/>
            <a:ext cx="419100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4200" y="2603500"/>
            <a:ext cx="1104900" cy="419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4500" y="4838700"/>
            <a:ext cx="1104900" cy="419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022600" y="4267200"/>
            <a:ext cx="698500" cy="419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Multiplexer Expansion</a:t>
            </a:r>
            <a:br>
              <a:rPr lang="en-US" dirty="0" smtClean="0"/>
            </a:br>
            <a:r>
              <a:rPr lang="en-US" dirty="0" smtClean="0"/>
              <a:t>4-to-1 MUX using 2-to-1 MUX</a:t>
            </a:r>
            <a:endParaRPr lang="en-US" dirty="0"/>
          </a:p>
        </p:txBody>
      </p:sp>
      <p:graphicFrame>
        <p:nvGraphicFramePr>
          <p:cNvPr id="55" name="Content Placeholder 54"/>
          <p:cNvGraphicFramePr>
            <a:graphicFrameLocks noGrp="1"/>
          </p:cNvGraphicFramePr>
          <p:nvPr>
            <p:ph sz="quarter" idx="1"/>
          </p:nvPr>
        </p:nvGraphicFramePr>
        <p:xfrm>
          <a:off x="5651500" y="3187700"/>
          <a:ext cx="25146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</a:tblGrid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-25000" dirty="0" smtClean="0"/>
                        <a:t>2</a:t>
                      </a:r>
                      <a:endParaRPr lang="en-US" baseline="-25000" dirty="0"/>
                    </a:p>
                  </a:txBody>
                  <a:tcPr/>
                </a:tc>
              </a:tr>
              <a:tr h="3962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-25000" dirty="0" smtClean="0"/>
                        <a:t>3</a:t>
                      </a:r>
                      <a:endParaRPr lang="en-US" baseline="-25000" dirty="0"/>
                    </a:p>
                  </a:txBody>
                  <a:tcPr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30300" y="2476500"/>
            <a:ext cx="9525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04900" y="4787900"/>
            <a:ext cx="9779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762000" y="2781300"/>
            <a:ext cx="3429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787400" y="3276600"/>
            <a:ext cx="3556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774700" y="5092700"/>
            <a:ext cx="3429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762000" y="5562600"/>
            <a:ext cx="3429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5" idx="2"/>
            <a:endCxn id="6" idx="0"/>
          </p:cNvCxnSpPr>
          <p:nvPr/>
        </p:nvCxnSpPr>
        <p:spPr>
          <a:xfrm rot="5400000">
            <a:off x="977900" y="4159250"/>
            <a:ext cx="12446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6" idx="2"/>
          </p:cNvCxnSpPr>
          <p:nvPr/>
        </p:nvCxnSpPr>
        <p:spPr>
          <a:xfrm rot="16200000" flipV="1">
            <a:off x="1419225" y="5953125"/>
            <a:ext cx="355600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79500" y="2514600"/>
            <a:ext cx="431800" cy="96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092200" y="4775200"/>
            <a:ext cx="431800" cy="96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r>
              <a:rPr lang="en-US" baseline="-25000" dirty="0" smtClean="0">
                <a:solidFill>
                  <a:schemeClr val="tx1"/>
                </a:solidFill>
              </a:rPr>
              <a:t>3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5" name="Straight Connector 24"/>
          <p:cNvCxnSpPr>
            <a:stCxn id="5" idx="3"/>
          </p:cNvCxnSpPr>
          <p:nvPr/>
        </p:nvCxnSpPr>
        <p:spPr>
          <a:xfrm>
            <a:off x="2082800" y="3009900"/>
            <a:ext cx="5588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095500" y="5321300"/>
            <a:ext cx="5588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2139950" y="3498850"/>
            <a:ext cx="9906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616200" y="3987800"/>
            <a:ext cx="6731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 flipH="1" flipV="1">
            <a:off x="2235200" y="4902200"/>
            <a:ext cx="80010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2641600" y="4521200"/>
            <a:ext cx="635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3289300" y="3683000"/>
            <a:ext cx="9525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263900" y="3721100"/>
            <a:ext cx="431800" cy="96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 0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 1</a:t>
            </a:r>
            <a:endParaRPr lang="en-US" baseline="-25000" dirty="0" smtClean="0">
              <a:solidFill>
                <a:schemeClr val="tx1"/>
              </a:solidFill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 rot="5400000">
            <a:off x="3168650" y="5340350"/>
            <a:ext cx="1181100" cy="2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10800000">
            <a:off x="1257300" y="5918200"/>
            <a:ext cx="2501900" cy="381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1154906" y="6019800"/>
            <a:ext cx="229394" cy="7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7" idx="3"/>
          </p:cNvCxnSpPr>
          <p:nvPr/>
        </p:nvCxnSpPr>
        <p:spPr>
          <a:xfrm>
            <a:off x="4241800" y="4216400"/>
            <a:ext cx="381000" cy="127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/>
          <p:cNvSpPr/>
          <p:nvPr/>
        </p:nvSpPr>
        <p:spPr>
          <a:xfrm>
            <a:off x="1041400" y="6108700"/>
            <a:ext cx="889000" cy="3429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r>
              <a:rPr lang="en-US" dirty="0" smtClean="0">
                <a:solidFill>
                  <a:schemeClr val="tx1"/>
                </a:solidFill>
              </a:rPr>
              <a:t>   S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4648200" y="3835400"/>
            <a:ext cx="419100" cy="812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84200" y="3048000"/>
            <a:ext cx="1104900" cy="419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44500" y="5283200"/>
            <a:ext cx="1104900" cy="419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022600" y="4254500"/>
            <a:ext cx="698500" cy="4191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8"/>
          <p:cNvGrpSpPr>
            <a:grpSpLocks/>
          </p:cNvGrpSpPr>
          <p:nvPr/>
        </p:nvGrpSpPr>
        <p:grpSpPr bwMode="auto">
          <a:xfrm>
            <a:off x="790575" y="1628775"/>
            <a:ext cx="7740650" cy="5049838"/>
            <a:chOff x="498" y="1026"/>
            <a:chExt cx="4876" cy="3181"/>
          </a:xfrm>
        </p:grpSpPr>
        <p:sp>
          <p:nvSpPr>
            <p:cNvPr id="546819" name="AutoShape 3"/>
            <p:cNvSpPr>
              <a:spLocks noChangeArrowheads="1"/>
            </p:cNvSpPr>
            <p:nvPr/>
          </p:nvSpPr>
          <p:spPr bwMode="auto">
            <a:xfrm flipH="1">
              <a:off x="1179" y="1026"/>
              <a:ext cx="3630" cy="2835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/>
              <a:endParaRPr lang="en-US" sz="24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6820" name="Line 4"/>
            <p:cNvSpPr>
              <a:spLocks noChangeShapeType="1"/>
            </p:cNvSpPr>
            <p:nvPr/>
          </p:nvSpPr>
          <p:spPr bwMode="auto">
            <a:xfrm rot="-5400000">
              <a:off x="2143" y="3918"/>
              <a:ext cx="11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46821" name="Line 5"/>
            <p:cNvSpPr>
              <a:spLocks noChangeShapeType="1"/>
            </p:cNvSpPr>
            <p:nvPr/>
          </p:nvSpPr>
          <p:spPr bwMode="auto">
            <a:xfrm rot="-5400000">
              <a:off x="1916" y="3918"/>
              <a:ext cx="11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46822" name="Text Box 6"/>
            <p:cNvSpPr txBox="1">
              <a:spLocks noChangeArrowheads="1"/>
            </p:cNvSpPr>
            <p:nvPr/>
          </p:nvSpPr>
          <p:spPr bwMode="auto">
            <a:xfrm>
              <a:off x="5148" y="2273"/>
              <a:ext cx="226" cy="23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4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6823" name="Line 7"/>
            <p:cNvSpPr>
              <a:spLocks noChangeShapeType="1"/>
            </p:cNvSpPr>
            <p:nvPr/>
          </p:nvSpPr>
          <p:spPr bwMode="auto">
            <a:xfrm>
              <a:off x="838" y="272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46824" name="Text Box 8"/>
            <p:cNvSpPr txBox="1">
              <a:spLocks noChangeArrowheads="1"/>
            </p:cNvSpPr>
            <p:nvPr/>
          </p:nvSpPr>
          <p:spPr bwMode="auto">
            <a:xfrm>
              <a:off x="498" y="1253"/>
              <a:ext cx="226" cy="232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4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5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6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7</a:t>
              </a:r>
            </a:p>
          </p:txBody>
        </p:sp>
        <p:sp>
          <p:nvSpPr>
            <p:cNvPr id="546825" name="Line 9"/>
            <p:cNvSpPr>
              <a:spLocks noChangeShapeType="1"/>
            </p:cNvSpPr>
            <p:nvPr/>
          </p:nvSpPr>
          <p:spPr bwMode="auto">
            <a:xfrm>
              <a:off x="838" y="295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46826" name="Line 10"/>
            <p:cNvSpPr>
              <a:spLocks noChangeShapeType="1"/>
            </p:cNvSpPr>
            <p:nvPr/>
          </p:nvSpPr>
          <p:spPr bwMode="auto">
            <a:xfrm>
              <a:off x="838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46827" name="Line 11"/>
            <p:cNvSpPr>
              <a:spLocks noChangeShapeType="1"/>
            </p:cNvSpPr>
            <p:nvPr/>
          </p:nvSpPr>
          <p:spPr bwMode="auto">
            <a:xfrm>
              <a:off x="838" y="340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46828" name="Line 12"/>
            <p:cNvSpPr>
              <a:spLocks noChangeShapeType="1"/>
            </p:cNvSpPr>
            <p:nvPr/>
          </p:nvSpPr>
          <p:spPr bwMode="auto">
            <a:xfrm>
              <a:off x="4809" y="239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46829" name="Text Box 13"/>
            <p:cNvSpPr txBox="1">
              <a:spLocks noChangeArrowheads="1"/>
            </p:cNvSpPr>
            <p:nvPr/>
          </p:nvSpPr>
          <p:spPr bwMode="auto">
            <a:xfrm>
              <a:off x="1406" y="3974"/>
              <a:ext cx="1134" cy="23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 S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 S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46830" name="Line 14"/>
            <p:cNvSpPr>
              <a:spLocks noChangeShapeType="1"/>
            </p:cNvSpPr>
            <p:nvPr/>
          </p:nvSpPr>
          <p:spPr bwMode="auto">
            <a:xfrm>
              <a:off x="838" y="136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46831" name="Line 15"/>
            <p:cNvSpPr>
              <a:spLocks noChangeShapeType="1"/>
            </p:cNvSpPr>
            <p:nvPr/>
          </p:nvSpPr>
          <p:spPr bwMode="auto">
            <a:xfrm>
              <a:off x="838" y="15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46832" name="Line 16"/>
            <p:cNvSpPr>
              <a:spLocks noChangeShapeType="1"/>
            </p:cNvSpPr>
            <p:nvPr/>
          </p:nvSpPr>
          <p:spPr bwMode="auto">
            <a:xfrm>
              <a:off x="838" y="182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46833" name="Line 17"/>
            <p:cNvSpPr>
              <a:spLocks noChangeShapeType="1"/>
            </p:cNvSpPr>
            <p:nvPr/>
          </p:nvSpPr>
          <p:spPr bwMode="auto">
            <a:xfrm>
              <a:off x="838" y="2047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46834" name="Line 18"/>
            <p:cNvSpPr>
              <a:spLocks noChangeShapeType="1"/>
            </p:cNvSpPr>
            <p:nvPr/>
          </p:nvSpPr>
          <p:spPr bwMode="auto">
            <a:xfrm rot="-5400000">
              <a:off x="1689" y="3918"/>
              <a:ext cx="11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46835" name="Rectangle 19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Multiplexer </a:t>
            </a:r>
            <a:r>
              <a:rPr lang="en-US" dirty="0" smtClean="0"/>
              <a:t>Expansion</a:t>
            </a:r>
            <a:br>
              <a:rPr lang="en-US" dirty="0" smtClean="0"/>
            </a:br>
            <a:r>
              <a:rPr lang="en-US" dirty="0" smtClean="0"/>
              <a:t>8-to-1 MUX using Dual 4-to-1 MUX</a:t>
            </a:r>
            <a:endParaRPr lang="en-US" dirty="0"/>
          </a:p>
        </p:txBody>
      </p:sp>
      <p:grpSp>
        <p:nvGrpSpPr>
          <p:cNvPr id="3" name="Group 119"/>
          <p:cNvGrpSpPr>
            <a:grpSpLocks/>
          </p:cNvGrpSpPr>
          <p:nvPr/>
        </p:nvGrpSpPr>
        <p:grpSpPr bwMode="auto">
          <a:xfrm>
            <a:off x="1871663" y="1808163"/>
            <a:ext cx="2881312" cy="2160587"/>
            <a:chOff x="2993" y="2727"/>
            <a:chExt cx="1815" cy="1361"/>
          </a:xfrm>
        </p:grpSpPr>
        <p:sp>
          <p:nvSpPr>
            <p:cNvPr id="546936" name="AutoShape 120"/>
            <p:cNvSpPr>
              <a:spLocks noChangeArrowheads="1"/>
            </p:cNvSpPr>
            <p:nvPr/>
          </p:nvSpPr>
          <p:spPr bwMode="auto">
            <a:xfrm flipH="1">
              <a:off x="3334" y="2727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MUX</a:t>
              </a:r>
            </a:p>
          </p:txBody>
        </p:sp>
        <p:sp>
          <p:nvSpPr>
            <p:cNvPr id="546937" name="Line 121"/>
            <p:cNvSpPr>
              <a:spLocks noChangeShapeType="1"/>
            </p:cNvSpPr>
            <p:nvPr/>
          </p:nvSpPr>
          <p:spPr bwMode="auto">
            <a:xfrm rot="-5400000">
              <a:off x="3900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6938" name="Line 122"/>
            <p:cNvSpPr>
              <a:spLocks noChangeShapeType="1"/>
            </p:cNvSpPr>
            <p:nvPr/>
          </p:nvSpPr>
          <p:spPr bwMode="auto">
            <a:xfrm rot="-5400000">
              <a:off x="3673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6939" name="Text Box 123"/>
            <p:cNvSpPr txBox="1">
              <a:spLocks noChangeArrowheads="1"/>
            </p:cNvSpPr>
            <p:nvPr/>
          </p:nvSpPr>
          <p:spPr bwMode="auto">
            <a:xfrm>
              <a:off x="4240" y="3177"/>
              <a:ext cx="226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4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6940" name="Line 124"/>
            <p:cNvSpPr>
              <a:spLocks noChangeShapeType="1"/>
            </p:cNvSpPr>
            <p:nvPr/>
          </p:nvSpPr>
          <p:spPr bwMode="auto">
            <a:xfrm>
              <a:off x="2993" y="295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6941" name="Text Box 125"/>
            <p:cNvSpPr txBox="1">
              <a:spLocks noChangeArrowheads="1"/>
            </p:cNvSpPr>
            <p:nvPr/>
          </p:nvSpPr>
          <p:spPr bwMode="auto">
            <a:xfrm>
              <a:off x="3333" y="2815"/>
              <a:ext cx="226" cy="9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46942" name="Line 126"/>
            <p:cNvSpPr>
              <a:spLocks noChangeShapeType="1"/>
            </p:cNvSpPr>
            <p:nvPr/>
          </p:nvSpPr>
          <p:spPr bwMode="auto">
            <a:xfrm>
              <a:off x="2993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6943" name="Line 127"/>
            <p:cNvSpPr>
              <a:spLocks noChangeShapeType="1"/>
            </p:cNvSpPr>
            <p:nvPr/>
          </p:nvSpPr>
          <p:spPr bwMode="auto">
            <a:xfrm>
              <a:off x="2993" y="340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6944" name="Line 128"/>
            <p:cNvSpPr>
              <a:spLocks noChangeShapeType="1"/>
            </p:cNvSpPr>
            <p:nvPr/>
          </p:nvSpPr>
          <p:spPr bwMode="auto">
            <a:xfrm>
              <a:off x="2993" y="363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6945" name="Line 129"/>
            <p:cNvSpPr>
              <a:spLocks noChangeShapeType="1"/>
            </p:cNvSpPr>
            <p:nvPr/>
          </p:nvSpPr>
          <p:spPr bwMode="auto">
            <a:xfrm>
              <a:off x="4467" y="329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6946" name="Text Box 130"/>
            <p:cNvSpPr txBox="1">
              <a:spLocks noChangeArrowheads="1"/>
            </p:cNvSpPr>
            <p:nvPr/>
          </p:nvSpPr>
          <p:spPr bwMode="auto">
            <a:xfrm>
              <a:off x="3674" y="3634"/>
              <a:ext cx="567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 S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</p:grpSp>
      <p:grpSp>
        <p:nvGrpSpPr>
          <p:cNvPr id="4" name="Group 131"/>
          <p:cNvGrpSpPr>
            <a:grpSpLocks/>
          </p:cNvGrpSpPr>
          <p:nvPr/>
        </p:nvGrpSpPr>
        <p:grpSpPr bwMode="auto">
          <a:xfrm>
            <a:off x="1871663" y="3968750"/>
            <a:ext cx="2881312" cy="2160588"/>
            <a:chOff x="2993" y="2727"/>
            <a:chExt cx="1815" cy="1361"/>
          </a:xfrm>
        </p:grpSpPr>
        <p:sp>
          <p:nvSpPr>
            <p:cNvPr id="546948" name="AutoShape 132"/>
            <p:cNvSpPr>
              <a:spLocks noChangeArrowheads="1"/>
            </p:cNvSpPr>
            <p:nvPr/>
          </p:nvSpPr>
          <p:spPr bwMode="auto">
            <a:xfrm flipH="1">
              <a:off x="3334" y="2727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MUX</a:t>
              </a:r>
            </a:p>
          </p:txBody>
        </p:sp>
        <p:sp>
          <p:nvSpPr>
            <p:cNvPr id="546949" name="Line 133"/>
            <p:cNvSpPr>
              <a:spLocks noChangeShapeType="1"/>
            </p:cNvSpPr>
            <p:nvPr/>
          </p:nvSpPr>
          <p:spPr bwMode="auto">
            <a:xfrm rot="-5400000">
              <a:off x="3900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6950" name="Line 134"/>
            <p:cNvSpPr>
              <a:spLocks noChangeShapeType="1"/>
            </p:cNvSpPr>
            <p:nvPr/>
          </p:nvSpPr>
          <p:spPr bwMode="auto">
            <a:xfrm rot="-5400000">
              <a:off x="3673" y="3975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6951" name="Text Box 135"/>
            <p:cNvSpPr txBox="1">
              <a:spLocks noChangeArrowheads="1"/>
            </p:cNvSpPr>
            <p:nvPr/>
          </p:nvSpPr>
          <p:spPr bwMode="auto">
            <a:xfrm>
              <a:off x="4240" y="3177"/>
              <a:ext cx="226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4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6952" name="Line 136"/>
            <p:cNvSpPr>
              <a:spLocks noChangeShapeType="1"/>
            </p:cNvSpPr>
            <p:nvPr/>
          </p:nvSpPr>
          <p:spPr bwMode="auto">
            <a:xfrm>
              <a:off x="2993" y="295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6953" name="Text Box 137"/>
            <p:cNvSpPr txBox="1">
              <a:spLocks noChangeArrowheads="1"/>
            </p:cNvSpPr>
            <p:nvPr/>
          </p:nvSpPr>
          <p:spPr bwMode="auto">
            <a:xfrm>
              <a:off x="3333" y="2815"/>
              <a:ext cx="226" cy="9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546954" name="Line 138"/>
            <p:cNvSpPr>
              <a:spLocks noChangeShapeType="1"/>
            </p:cNvSpPr>
            <p:nvPr/>
          </p:nvSpPr>
          <p:spPr bwMode="auto">
            <a:xfrm>
              <a:off x="2993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6955" name="Line 139"/>
            <p:cNvSpPr>
              <a:spLocks noChangeShapeType="1"/>
            </p:cNvSpPr>
            <p:nvPr/>
          </p:nvSpPr>
          <p:spPr bwMode="auto">
            <a:xfrm>
              <a:off x="2993" y="340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6956" name="Line 140"/>
            <p:cNvSpPr>
              <a:spLocks noChangeShapeType="1"/>
            </p:cNvSpPr>
            <p:nvPr/>
          </p:nvSpPr>
          <p:spPr bwMode="auto">
            <a:xfrm>
              <a:off x="2993" y="363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6957" name="Line 141"/>
            <p:cNvSpPr>
              <a:spLocks noChangeShapeType="1"/>
            </p:cNvSpPr>
            <p:nvPr/>
          </p:nvSpPr>
          <p:spPr bwMode="auto">
            <a:xfrm>
              <a:off x="4467" y="329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6958" name="Text Box 142"/>
            <p:cNvSpPr txBox="1">
              <a:spLocks noChangeArrowheads="1"/>
            </p:cNvSpPr>
            <p:nvPr/>
          </p:nvSpPr>
          <p:spPr bwMode="auto">
            <a:xfrm>
              <a:off x="3674" y="3634"/>
              <a:ext cx="567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 S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</p:grpSp>
      <p:grpSp>
        <p:nvGrpSpPr>
          <p:cNvPr id="5" name="Group 155"/>
          <p:cNvGrpSpPr>
            <a:grpSpLocks/>
          </p:cNvGrpSpPr>
          <p:nvPr/>
        </p:nvGrpSpPr>
        <p:grpSpPr bwMode="auto">
          <a:xfrm>
            <a:off x="4751388" y="3249613"/>
            <a:ext cx="2881312" cy="1441450"/>
            <a:chOff x="2993" y="2047"/>
            <a:chExt cx="1815" cy="908"/>
          </a:xfrm>
        </p:grpSpPr>
        <p:sp>
          <p:nvSpPr>
            <p:cNvPr id="546960" name="AutoShape 144"/>
            <p:cNvSpPr>
              <a:spLocks noChangeArrowheads="1"/>
            </p:cNvSpPr>
            <p:nvPr/>
          </p:nvSpPr>
          <p:spPr bwMode="auto">
            <a:xfrm flipH="1">
              <a:off x="3334" y="2047"/>
              <a:ext cx="1134" cy="681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pPr algn="ctr"/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MUX</a:t>
              </a:r>
            </a:p>
          </p:txBody>
        </p:sp>
        <p:sp>
          <p:nvSpPr>
            <p:cNvPr id="546961" name="Line 145"/>
            <p:cNvSpPr>
              <a:spLocks noChangeShapeType="1"/>
            </p:cNvSpPr>
            <p:nvPr/>
          </p:nvSpPr>
          <p:spPr bwMode="auto">
            <a:xfrm rot="-5400000">
              <a:off x="3787" y="2842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46962" name="Text Box 146"/>
            <p:cNvSpPr txBox="1">
              <a:spLocks noChangeArrowheads="1"/>
            </p:cNvSpPr>
            <p:nvPr/>
          </p:nvSpPr>
          <p:spPr bwMode="auto">
            <a:xfrm>
              <a:off x="4240" y="2274"/>
              <a:ext cx="226" cy="23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4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46963" name="Line 147"/>
            <p:cNvSpPr>
              <a:spLocks noChangeShapeType="1"/>
            </p:cNvSpPr>
            <p:nvPr/>
          </p:nvSpPr>
          <p:spPr bwMode="auto">
            <a:xfrm>
              <a:off x="2993" y="2274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46964" name="Text Box 148"/>
            <p:cNvSpPr txBox="1">
              <a:spLocks noChangeArrowheads="1"/>
            </p:cNvSpPr>
            <p:nvPr/>
          </p:nvSpPr>
          <p:spPr bwMode="auto">
            <a:xfrm>
              <a:off x="3333" y="2135"/>
              <a:ext cx="226" cy="46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46965" name="Line 149"/>
            <p:cNvSpPr>
              <a:spLocks noChangeShapeType="1"/>
            </p:cNvSpPr>
            <p:nvPr/>
          </p:nvSpPr>
          <p:spPr bwMode="auto">
            <a:xfrm>
              <a:off x="2993" y="250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46966" name="Line 150"/>
            <p:cNvSpPr>
              <a:spLocks noChangeShapeType="1"/>
            </p:cNvSpPr>
            <p:nvPr/>
          </p:nvSpPr>
          <p:spPr bwMode="auto">
            <a:xfrm>
              <a:off x="4467" y="239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546967" name="Text Box 151"/>
            <p:cNvSpPr txBox="1">
              <a:spLocks noChangeArrowheads="1"/>
            </p:cNvSpPr>
            <p:nvPr/>
          </p:nvSpPr>
          <p:spPr bwMode="auto">
            <a:xfrm>
              <a:off x="3674" y="2501"/>
              <a:ext cx="567" cy="23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S</a:t>
              </a:r>
              <a:endParaRPr lang="en-US" sz="24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46968" name="Line 152"/>
          <p:cNvSpPr>
            <a:spLocks noChangeShapeType="1"/>
          </p:cNvSpPr>
          <p:nvPr/>
        </p:nvSpPr>
        <p:spPr bwMode="auto">
          <a:xfrm>
            <a:off x="4751388" y="2708275"/>
            <a:ext cx="0" cy="9001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546969" name="Line 153"/>
          <p:cNvSpPr>
            <a:spLocks noChangeShapeType="1"/>
          </p:cNvSpPr>
          <p:nvPr/>
        </p:nvSpPr>
        <p:spPr bwMode="auto">
          <a:xfrm>
            <a:off x="4751388" y="3968750"/>
            <a:ext cx="0" cy="90011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546970" name="Line 154"/>
          <p:cNvSpPr>
            <a:spLocks noChangeShapeType="1"/>
          </p:cNvSpPr>
          <p:nvPr/>
        </p:nvSpPr>
        <p:spPr bwMode="auto">
          <a:xfrm>
            <a:off x="6192838" y="4689475"/>
            <a:ext cx="0" cy="12604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46972" name="Line 156"/>
          <p:cNvSpPr>
            <a:spLocks noChangeShapeType="1"/>
          </p:cNvSpPr>
          <p:nvPr/>
        </p:nvSpPr>
        <p:spPr bwMode="auto">
          <a:xfrm flipV="1">
            <a:off x="2771775" y="5949950"/>
            <a:ext cx="3421063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46973" name="Line 157"/>
          <p:cNvSpPr>
            <a:spLocks noChangeShapeType="1"/>
          </p:cNvSpPr>
          <p:nvPr/>
        </p:nvSpPr>
        <p:spPr bwMode="auto">
          <a:xfrm rot="-5400000">
            <a:off x="2682081" y="6039644"/>
            <a:ext cx="17938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546975" name="Rectangle 159"/>
          <p:cNvSpPr>
            <a:spLocks noChangeArrowheads="1"/>
          </p:cNvSpPr>
          <p:nvPr/>
        </p:nvSpPr>
        <p:spPr bwMode="auto">
          <a:xfrm>
            <a:off x="3176588" y="6129338"/>
            <a:ext cx="538609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400" b="1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0   0</a:t>
            </a:r>
          </a:p>
        </p:txBody>
      </p:sp>
      <p:sp>
        <p:nvSpPr>
          <p:cNvPr id="546976" name="Line 160"/>
          <p:cNvSpPr>
            <a:spLocks noChangeShapeType="1"/>
          </p:cNvSpPr>
          <p:nvPr/>
        </p:nvSpPr>
        <p:spPr bwMode="auto">
          <a:xfrm>
            <a:off x="2847975" y="2168525"/>
            <a:ext cx="1079500" cy="53975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46977" name="Line 161"/>
          <p:cNvSpPr>
            <a:spLocks noChangeShapeType="1"/>
          </p:cNvSpPr>
          <p:nvPr/>
        </p:nvSpPr>
        <p:spPr bwMode="auto">
          <a:xfrm>
            <a:off x="2860675" y="4329113"/>
            <a:ext cx="1077913" cy="539750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46978" name="Rectangle 162"/>
          <p:cNvSpPr>
            <a:spLocks noChangeArrowheads="1"/>
          </p:cNvSpPr>
          <p:nvPr/>
        </p:nvSpPr>
        <p:spPr bwMode="auto">
          <a:xfrm>
            <a:off x="2798763" y="6129338"/>
            <a:ext cx="15388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400" b="1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46979" name="Line 163"/>
          <p:cNvSpPr>
            <a:spLocks noChangeShapeType="1"/>
          </p:cNvSpPr>
          <p:nvPr/>
        </p:nvSpPr>
        <p:spPr bwMode="auto">
          <a:xfrm flipV="1">
            <a:off x="5715000" y="3789363"/>
            <a:ext cx="1081088" cy="179387"/>
          </a:xfrm>
          <a:prstGeom prst="line">
            <a:avLst/>
          </a:prstGeom>
          <a:noFill/>
          <a:ln w="38100">
            <a:solidFill>
              <a:srgbClr val="CC00CC"/>
            </a:solidFill>
            <a:round/>
            <a:headEnd/>
            <a:tailEnd type="triangle" w="med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66" name="Content Placeholder 6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46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46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46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46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46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46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6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46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4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4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968" grpId="0" animBg="1"/>
      <p:bldP spid="546969" grpId="0" animBg="1"/>
      <p:bldP spid="546970" grpId="0" animBg="1"/>
      <p:bldP spid="546972" grpId="0" animBg="1"/>
      <p:bldP spid="546973" grpId="0" animBg="1"/>
      <p:bldP spid="546975" grpId="0"/>
      <p:bldP spid="546976" grpId="0" animBg="1"/>
      <p:bldP spid="546977" grpId="0" animBg="1"/>
      <p:bldP spid="546978" grpId="0"/>
      <p:bldP spid="546979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ontent Placeholder 62"/>
          <p:cNvSpPr>
            <a:spLocks noGrp="1"/>
          </p:cNvSpPr>
          <p:nvPr>
            <p:ph sz="quarter" idx="1"/>
          </p:nvPr>
        </p:nvSpPr>
        <p:spPr>
          <a:xfrm>
            <a:off x="457200" y="1111469"/>
            <a:ext cx="7696200" cy="4873752"/>
          </a:xfrm>
        </p:spPr>
        <p:txBody>
          <a:bodyPr/>
          <a:lstStyle/>
          <a:p>
            <a:r>
              <a:rPr lang="en-US" dirty="0" smtClean="0"/>
              <a:t>Quad 2-to-1 MUX: </a:t>
            </a:r>
            <a:br>
              <a:rPr lang="en-US" dirty="0" smtClean="0"/>
            </a:br>
            <a:r>
              <a:rPr lang="en-US" dirty="0" smtClean="0"/>
              <a:t>Four 2x1 MUX can be used simultaneously 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Multiplexers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1885950" y="2416891"/>
            <a:ext cx="2520950" cy="4321175"/>
            <a:chOff x="385" y="1139"/>
            <a:chExt cx="1588" cy="2722"/>
          </a:xfrm>
        </p:grpSpPr>
        <p:sp>
          <p:nvSpPr>
            <p:cNvPr id="523278" name="AutoShape 14"/>
            <p:cNvSpPr>
              <a:spLocks noChangeArrowheads="1"/>
            </p:cNvSpPr>
            <p:nvPr/>
          </p:nvSpPr>
          <p:spPr bwMode="auto">
            <a:xfrm flipH="1">
              <a:off x="868" y="1139"/>
              <a:ext cx="850" cy="51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MUX</a:t>
              </a:r>
            </a:p>
          </p:txBody>
        </p:sp>
        <p:sp>
          <p:nvSpPr>
            <p:cNvPr id="523279" name="Line 15"/>
            <p:cNvSpPr>
              <a:spLocks noChangeShapeType="1"/>
            </p:cNvSpPr>
            <p:nvPr/>
          </p:nvSpPr>
          <p:spPr bwMode="auto">
            <a:xfrm rot="-5400000">
              <a:off x="1244" y="1734"/>
              <a:ext cx="17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280" name="Text Box 16"/>
            <p:cNvSpPr txBox="1">
              <a:spLocks noChangeArrowheads="1"/>
            </p:cNvSpPr>
            <p:nvPr/>
          </p:nvSpPr>
          <p:spPr bwMode="auto">
            <a:xfrm>
              <a:off x="1547" y="1309"/>
              <a:ext cx="170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0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3281" name="Line 17"/>
            <p:cNvSpPr>
              <a:spLocks noChangeShapeType="1"/>
            </p:cNvSpPr>
            <p:nvPr/>
          </p:nvSpPr>
          <p:spPr bwMode="auto">
            <a:xfrm>
              <a:off x="385" y="1302"/>
              <a:ext cx="48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282" name="Text Box 18"/>
            <p:cNvSpPr txBox="1">
              <a:spLocks noChangeArrowheads="1"/>
            </p:cNvSpPr>
            <p:nvPr/>
          </p:nvSpPr>
          <p:spPr bwMode="auto">
            <a:xfrm>
              <a:off x="866" y="1205"/>
              <a:ext cx="170" cy="38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23283" name="Line 19"/>
            <p:cNvSpPr>
              <a:spLocks noChangeShapeType="1"/>
            </p:cNvSpPr>
            <p:nvPr/>
          </p:nvSpPr>
          <p:spPr bwMode="auto">
            <a:xfrm>
              <a:off x="612" y="1479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284" name="Line 20"/>
            <p:cNvSpPr>
              <a:spLocks noChangeShapeType="1"/>
            </p:cNvSpPr>
            <p:nvPr/>
          </p:nvSpPr>
          <p:spPr bwMode="auto">
            <a:xfrm>
              <a:off x="1717" y="1397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285" name="Text Box 21"/>
            <p:cNvSpPr txBox="1">
              <a:spLocks noChangeArrowheads="1"/>
            </p:cNvSpPr>
            <p:nvPr/>
          </p:nvSpPr>
          <p:spPr bwMode="auto">
            <a:xfrm>
              <a:off x="1123" y="1480"/>
              <a:ext cx="425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S</a:t>
              </a:r>
              <a:endParaRPr lang="en-US" sz="20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3287" name="AutoShape 23"/>
            <p:cNvSpPr>
              <a:spLocks noChangeArrowheads="1"/>
            </p:cNvSpPr>
            <p:nvPr/>
          </p:nvSpPr>
          <p:spPr bwMode="auto">
            <a:xfrm flipH="1">
              <a:off x="868" y="1819"/>
              <a:ext cx="850" cy="51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MUX</a:t>
              </a:r>
            </a:p>
          </p:txBody>
        </p:sp>
        <p:sp>
          <p:nvSpPr>
            <p:cNvPr id="523288" name="Line 24"/>
            <p:cNvSpPr>
              <a:spLocks noChangeShapeType="1"/>
            </p:cNvSpPr>
            <p:nvPr/>
          </p:nvSpPr>
          <p:spPr bwMode="auto">
            <a:xfrm rot="-5400000">
              <a:off x="1244" y="2414"/>
              <a:ext cx="17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289" name="Text Box 25"/>
            <p:cNvSpPr txBox="1">
              <a:spLocks noChangeArrowheads="1"/>
            </p:cNvSpPr>
            <p:nvPr/>
          </p:nvSpPr>
          <p:spPr bwMode="auto">
            <a:xfrm>
              <a:off x="1547" y="1990"/>
              <a:ext cx="170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0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3290" name="Line 26"/>
            <p:cNvSpPr>
              <a:spLocks noChangeShapeType="1"/>
            </p:cNvSpPr>
            <p:nvPr/>
          </p:nvSpPr>
          <p:spPr bwMode="auto">
            <a:xfrm>
              <a:off x="385" y="1989"/>
              <a:ext cx="48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291" name="Text Box 27"/>
            <p:cNvSpPr txBox="1">
              <a:spLocks noChangeArrowheads="1"/>
            </p:cNvSpPr>
            <p:nvPr/>
          </p:nvSpPr>
          <p:spPr bwMode="auto">
            <a:xfrm>
              <a:off x="866" y="1885"/>
              <a:ext cx="170" cy="38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23292" name="Line 28"/>
            <p:cNvSpPr>
              <a:spLocks noChangeShapeType="1"/>
            </p:cNvSpPr>
            <p:nvPr/>
          </p:nvSpPr>
          <p:spPr bwMode="auto">
            <a:xfrm>
              <a:off x="612" y="2159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293" name="Line 29"/>
            <p:cNvSpPr>
              <a:spLocks noChangeShapeType="1"/>
            </p:cNvSpPr>
            <p:nvPr/>
          </p:nvSpPr>
          <p:spPr bwMode="auto">
            <a:xfrm>
              <a:off x="1717" y="2077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294" name="Text Box 30"/>
            <p:cNvSpPr txBox="1">
              <a:spLocks noChangeArrowheads="1"/>
            </p:cNvSpPr>
            <p:nvPr/>
          </p:nvSpPr>
          <p:spPr bwMode="auto">
            <a:xfrm>
              <a:off x="1123" y="2159"/>
              <a:ext cx="425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S</a:t>
              </a:r>
              <a:endParaRPr lang="en-US" sz="20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3296" name="AutoShape 32"/>
            <p:cNvSpPr>
              <a:spLocks noChangeArrowheads="1"/>
            </p:cNvSpPr>
            <p:nvPr/>
          </p:nvSpPr>
          <p:spPr bwMode="auto">
            <a:xfrm flipH="1">
              <a:off x="868" y="2499"/>
              <a:ext cx="850" cy="51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MUX</a:t>
              </a:r>
            </a:p>
          </p:txBody>
        </p:sp>
        <p:sp>
          <p:nvSpPr>
            <p:cNvPr id="523297" name="Line 33"/>
            <p:cNvSpPr>
              <a:spLocks noChangeShapeType="1"/>
            </p:cNvSpPr>
            <p:nvPr/>
          </p:nvSpPr>
          <p:spPr bwMode="auto">
            <a:xfrm rot="-5400000">
              <a:off x="1244" y="3094"/>
              <a:ext cx="17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298" name="Text Box 34"/>
            <p:cNvSpPr txBox="1">
              <a:spLocks noChangeArrowheads="1"/>
            </p:cNvSpPr>
            <p:nvPr/>
          </p:nvSpPr>
          <p:spPr bwMode="auto">
            <a:xfrm>
              <a:off x="1547" y="2669"/>
              <a:ext cx="170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0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3299" name="Line 35"/>
            <p:cNvSpPr>
              <a:spLocks noChangeShapeType="1"/>
            </p:cNvSpPr>
            <p:nvPr/>
          </p:nvSpPr>
          <p:spPr bwMode="auto">
            <a:xfrm>
              <a:off x="385" y="2662"/>
              <a:ext cx="48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300" name="Text Box 36"/>
            <p:cNvSpPr txBox="1">
              <a:spLocks noChangeArrowheads="1"/>
            </p:cNvSpPr>
            <p:nvPr/>
          </p:nvSpPr>
          <p:spPr bwMode="auto">
            <a:xfrm>
              <a:off x="866" y="2565"/>
              <a:ext cx="170" cy="38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23301" name="Line 37"/>
            <p:cNvSpPr>
              <a:spLocks noChangeShapeType="1"/>
            </p:cNvSpPr>
            <p:nvPr/>
          </p:nvSpPr>
          <p:spPr bwMode="auto">
            <a:xfrm>
              <a:off x="612" y="2839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302" name="Line 38"/>
            <p:cNvSpPr>
              <a:spLocks noChangeShapeType="1"/>
            </p:cNvSpPr>
            <p:nvPr/>
          </p:nvSpPr>
          <p:spPr bwMode="auto">
            <a:xfrm>
              <a:off x="1717" y="2757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303" name="Text Box 39"/>
            <p:cNvSpPr txBox="1">
              <a:spLocks noChangeArrowheads="1"/>
            </p:cNvSpPr>
            <p:nvPr/>
          </p:nvSpPr>
          <p:spPr bwMode="auto">
            <a:xfrm>
              <a:off x="1123" y="2840"/>
              <a:ext cx="425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S</a:t>
              </a:r>
              <a:endParaRPr lang="en-US" sz="20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3305" name="AutoShape 41"/>
            <p:cNvSpPr>
              <a:spLocks noChangeArrowheads="1"/>
            </p:cNvSpPr>
            <p:nvPr/>
          </p:nvSpPr>
          <p:spPr bwMode="auto">
            <a:xfrm flipH="1">
              <a:off x="868" y="3181"/>
              <a:ext cx="850" cy="51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MUX</a:t>
              </a:r>
            </a:p>
          </p:txBody>
        </p:sp>
        <p:sp>
          <p:nvSpPr>
            <p:cNvPr id="523306" name="Line 42"/>
            <p:cNvSpPr>
              <a:spLocks noChangeShapeType="1"/>
            </p:cNvSpPr>
            <p:nvPr/>
          </p:nvSpPr>
          <p:spPr bwMode="auto">
            <a:xfrm rot="-5400000">
              <a:off x="1244" y="3776"/>
              <a:ext cx="17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307" name="Text Box 43"/>
            <p:cNvSpPr txBox="1">
              <a:spLocks noChangeArrowheads="1"/>
            </p:cNvSpPr>
            <p:nvPr/>
          </p:nvSpPr>
          <p:spPr bwMode="auto">
            <a:xfrm>
              <a:off x="1547" y="3351"/>
              <a:ext cx="170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0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3308" name="Line 44"/>
            <p:cNvSpPr>
              <a:spLocks noChangeShapeType="1"/>
            </p:cNvSpPr>
            <p:nvPr/>
          </p:nvSpPr>
          <p:spPr bwMode="auto">
            <a:xfrm>
              <a:off x="385" y="3342"/>
              <a:ext cx="48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309" name="Text Box 45"/>
            <p:cNvSpPr txBox="1">
              <a:spLocks noChangeArrowheads="1"/>
            </p:cNvSpPr>
            <p:nvPr/>
          </p:nvSpPr>
          <p:spPr bwMode="auto">
            <a:xfrm>
              <a:off x="866" y="3247"/>
              <a:ext cx="170" cy="38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23310" name="Line 46"/>
            <p:cNvSpPr>
              <a:spLocks noChangeShapeType="1"/>
            </p:cNvSpPr>
            <p:nvPr/>
          </p:nvSpPr>
          <p:spPr bwMode="auto">
            <a:xfrm>
              <a:off x="612" y="3521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311" name="Line 47"/>
            <p:cNvSpPr>
              <a:spLocks noChangeShapeType="1"/>
            </p:cNvSpPr>
            <p:nvPr/>
          </p:nvSpPr>
          <p:spPr bwMode="auto">
            <a:xfrm>
              <a:off x="1717" y="3439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312" name="Text Box 48"/>
            <p:cNvSpPr txBox="1">
              <a:spLocks noChangeArrowheads="1"/>
            </p:cNvSpPr>
            <p:nvPr/>
          </p:nvSpPr>
          <p:spPr bwMode="auto">
            <a:xfrm>
              <a:off x="1123" y="3522"/>
              <a:ext cx="425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S</a:t>
              </a:r>
              <a:endParaRPr lang="en-US" sz="20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523315" name="Text Box 51"/>
          <p:cNvSpPr txBox="1">
            <a:spLocks noChangeArrowheads="1"/>
          </p:cNvSpPr>
          <p:nvPr/>
        </p:nvSpPr>
        <p:spPr bwMode="auto">
          <a:xfrm>
            <a:off x="1449388" y="2416891"/>
            <a:ext cx="358775" cy="36576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400" b="1" i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baseline="-25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2400" b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4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baseline="-25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b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4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baseline="-25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b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4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baseline="-25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 b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3316" name="Text Box 52"/>
          <p:cNvSpPr txBox="1">
            <a:spLocks noChangeArrowheads="1"/>
          </p:cNvSpPr>
          <p:nvPr/>
        </p:nvSpPr>
        <p:spPr bwMode="auto">
          <a:xfrm>
            <a:off x="1806575" y="2688353"/>
            <a:ext cx="358775" cy="36576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400" b="1" i="1" baseline="-250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baseline="-250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2400" b="1" baseline="-250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4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baseline="-250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b="1" baseline="-250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4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baseline="-250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b="1" baseline="-250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4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baseline="-250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 b="1" baseline="-250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3349" name="Text Box 85"/>
          <p:cNvSpPr txBox="1">
            <a:spLocks noChangeArrowheads="1"/>
          </p:cNvSpPr>
          <p:nvPr/>
        </p:nvSpPr>
        <p:spPr bwMode="auto">
          <a:xfrm>
            <a:off x="3105150" y="6471366"/>
            <a:ext cx="674688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S</a:t>
            </a:r>
            <a:endParaRPr lang="en-US" sz="2000" b="1" i="1" baseline="-2500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63"/>
          <p:cNvGrpSpPr/>
          <p:nvPr/>
        </p:nvGrpSpPr>
        <p:grpSpPr>
          <a:xfrm>
            <a:off x="5718175" y="2882028"/>
            <a:ext cx="1979613" cy="2700879"/>
            <a:chOff x="6911975" y="4000500"/>
            <a:chExt cx="1979613" cy="2700879"/>
          </a:xfrm>
        </p:grpSpPr>
        <p:sp>
          <p:nvSpPr>
            <p:cNvPr id="523367" name="AutoShape 103"/>
            <p:cNvSpPr>
              <a:spLocks noChangeArrowheads="1"/>
            </p:cNvSpPr>
            <p:nvPr/>
          </p:nvSpPr>
          <p:spPr bwMode="auto">
            <a:xfrm flipH="1">
              <a:off x="7283016" y="4000500"/>
              <a:ext cx="1237531" cy="2454656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16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MUX</a:t>
              </a:r>
            </a:p>
          </p:txBody>
        </p:sp>
        <p:sp>
          <p:nvSpPr>
            <p:cNvPr id="523368" name="Line 104"/>
            <p:cNvSpPr>
              <a:spLocks noChangeShapeType="1"/>
            </p:cNvSpPr>
            <p:nvPr/>
          </p:nvSpPr>
          <p:spPr bwMode="auto">
            <a:xfrm rot="16200000">
              <a:off x="7806461" y="6578538"/>
              <a:ext cx="24568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 dirty="0"/>
            </a:p>
          </p:txBody>
        </p:sp>
        <p:sp>
          <p:nvSpPr>
            <p:cNvPr id="523369" name="Line 105"/>
            <p:cNvSpPr>
              <a:spLocks noChangeShapeType="1"/>
            </p:cNvSpPr>
            <p:nvPr/>
          </p:nvSpPr>
          <p:spPr bwMode="auto">
            <a:xfrm rot="16200000">
              <a:off x="7596837" y="6578538"/>
              <a:ext cx="24568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370" name="Line 106"/>
            <p:cNvSpPr>
              <a:spLocks noChangeShapeType="1"/>
            </p:cNvSpPr>
            <p:nvPr/>
          </p:nvSpPr>
          <p:spPr bwMode="auto">
            <a:xfrm>
              <a:off x="6911975" y="4245100"/>
              <a:ext cx="3721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371" name="Text Box 107"/>
            <p:cNvSpPr txBox="1">
              <a:spLocks noChangeArrowheads="1"/>
            </p:cNvSpPr>
            <p:nvPr/>
          </p:nvSpPr>
          <p:spPr bwMode="auto">
            <a:xfrm>
              <a:off x="7283016" y="4122800"/>
              <a:ext cx="247724" cy="97731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 i="1" dirty="0">
                  <a:solidFill>
                    <a:srgbClr val="CC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1600" b="1" baseline="-25000" dirty="0">
                  <a:solidFill>
                    <a:srgbClr val="CC00CC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 i="1" dirty="0">
                  <a:solidFill>
                    <a:srgbClr val="CC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1600" b="1" baseline="-25000" dirty="0">
                  <a:solidFill>
                    <a:srgbClr val="CC00CC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 i="1" baseline="-25000" dirty="0">
                  <a:solidFill>
                    <a:srgbClr val="CC00CC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i="1" dirty="0">
                  <a:solidFill>
                    <a:srgbClr val="CC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1600" b="1" baseline="-25000" dirty="0">
                  <a:solidFill>
                    <a:srgbClr val="CC00CC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 i="1" dirty="0">
                  <a:solidFill>
                    <a:srgbClr val="CC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sz="1600" b="1" baseline="-25000" dirty="0">
                  <a:solidFill>
                    <a:srgbClr val="CC00CC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23372" name="Line 108"/>
            <p:cNvSpPr>
              <a:spLocks noChangeShapeType="1"/>
            </p:cNvSpPr>
            <p:nvPr/>
          </p:nvSpPr>
          <p:spPr bwMode="auto">
            <a:xfrm>
              <a:off x="6911975" y="4490782"/>
              <a:ext cx="3721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373" name="Line 109"/>
            <p:cNvSpPr>
              <a:spLocks noChangeShapeType="1"/>
            </p:cNvSpPr>
            <p:nvPr/>
          </p:nvSpPr>
          <p:spPr bwMode="auto">
            <a:xfrm>
              <a:off x="6911975" y="4736464"/>
              <a:ext cx="3721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374" name="Line 110"/>
            <p:cNvSpPr>
              <a:spLocks noChangeShapeType="1"/>
            </p:cNvSpPr>
            <p:nvPr/>
          </p:nvSpPr>
          <p:spPr bwMode="auto">
            <a:xfrm>
              <a:off x="6911975" y="4981064"/>
              <a:ext cx="3721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375" name="Line 111"/>
            <p:cNvSpPr>
              <a:spLocks noChangeShapeType="1"/>
            </p:cNvSpPr>
            <p:nvPr/>
          </p:nvSpPr>
          <p:spPr bwMode="auto">
            <a:xfrm>
              <a:off x="8519456" y="5351210"/>
              <a:ext cx="3721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376" name="Text Box 112"/>
            <p:cNvSpPr txBox="1">
              <a:spLocks noChangeArrowheads="1"/>
            </p:cNvSpPr>
            <p:nvPr/>
          </p:nvSpPr>
          <p:spPr bwMode="auto">
            <a:xfrm>
              <a:off x="7655148" y="6208392"/>
              <a:ext cx="493266" cy="24460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 i="1" dirty="0">
                  <a:latin typeface="Times New Roman" pitchFamily="18" charset="0"/>
                  <a:cs typeface="Times New Roman" pitchFamily="18" charset="0"/>
                </a:rPr>
                <a:t>S  E</a:t>
              </a:r>
              <a:endParaRPr lang="en-US" sz="1600" b="1" i="1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23377" name="Line 113"/>
            <p:cNvSpPr>
              <a:spLocks noChangeShapeType="1"/>
            </p:cNvSpPr>
            <p:nvPr/>
          </p:nvSpPr>
          <p:spPr bwMode="auto">
            <a:xfrm>
              <a:off x="8519456" y="4859846"/>
              <a:ext cx="3721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378" name="Line 114"/>
            <p:cNvSpPr>
              <a:spLocks noChangeShapeType="1"/>
            </p:cNvSpPr>
            <p:nvPr/>
          </p:nvSpPr>
          <p:spPr bwMode="auto">
            <a:xfrm>
              <a:off x="8519456" y="5105528"/>
              <a:ext cx="3721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379" name="Line 115"/>
            <p:cNvSpPr>
              <a:spLocks noChangeShapeType="1"/>
            </p:cNvSpPr>
            <p:nvPr/>
          </p:nvSpPr>
          <p:spPr bwMode="auto">
            <a:xfrm>
              <a:off x="8519456" y="5596892"/>
              <a:ext cx="3721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380" name="Text Box 116"/>
            <p:cNvSpPr txBox="1">
              <a:spLocks noChangeArrowheads="1"/>
            </p:cNvSpPr>
            <p:nvPr/>
          </p:nvSpPr>
          <p:spPr bwMode="auto">
            <a:xfrm>
              <a:off x="8237901" y="4719147"/>
              <a:ext cx="247724" cy="9783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 Y</a:t>
              </a:r>
              <a:r>
                <a:rPr lang="en-US" sz="1600" b="1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1600" b="1" baseline="-25000" dirty="0">
                <a:latin typeface="Times New Roman" pitchFamily="18" charset="0"/>
                <a:cs typeface="Times New Roman" pitchFamily="18" charset="0"/>
              </a:endParaRP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 i="1" dirty="0" smtClean="0">
                  <a:latin typeface="Times New Roman" pitchFamily="18" charset="0"/>
                  <a:cs typeface="Times New Roman" pitchFamily="18" charset="0"/>
                </a:rPr>
                <a:t> Y</a:t>
              </a:r>
              <a:r>
                <a:rPr lang="en-US" sz="1600" b="1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1600" b="1" baseline="-25000" dirty="0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1600" b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1600" b="1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23381" name="Line 117"/>
            <p:cNvSpPr>
              <a:spLocks noChangeShapeType="1"/>
            </p:cNvSpPr>
            <p:nvPr/>
          </p:nvSpPr>
          <p:spPr bwMode="auto">
            <a:xfrm>
              <a:off x="6911975" y="5472428"/>
              <a:ext cx="3721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382" name="Text Box 118"/>
            <p:cNvSpPr txBox="1">
              <a:spLocks noChangeArrowheads="1"/>
            </p:cNvSpPr>
            <p:nvPr/>
          </p:nvSpPr>
          <p:spPr bwMode="auto">
            <a:xfrm>
              <a:off x="7283016" y="5351210"/>
              <a:ext cx="247724" cy="978399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 i="1" dirty="0">
                  <a:solidFill>
                    <a:srgbClr val="996633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1600" b="1" baseline="-25000" dirty="0">
                  <a:solidFill>
                    <a:srgbClr val="996633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 i="1" dirty="0">
                  <a:solidFill>
                    <a:srgbClr val="996633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1600" b="1" baseline="-25000" dirty="0">
                  <a:solidFill>
                    <a:srgbClr val="996633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 i="1" baseline="-25000" dirty="0">
                  <a:solidFill>
                    <a:srgbClr val="996633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1600" b="1" i="1" dirty="0">
                  <a:solidFill>
                    <a:srgbClr val="996633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1600" b="1" baseline="-25000" dirty="0">
                  <a:solidFill>
                    <a:srgbClr val="996633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1600" b="1" i="1" dirty="0">
                  <a:solidFill>
                    <a:srgbClr val="996633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en-US" sz="1600" b="1" baseline="-25000" dirty="0">
                  <a:solidFill>
                    <a:srgbClr val="996633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23383" name="Line 119"/>
            <p:cNvSpPr>
              <a:spLocks noChangeShapeType="1"/>
            </p:cNvSpPr>
            <p:nvPr/>
          </p:nvSpPr>
          <p:spPr bwMode="auto">
            <a:xfrm>
              <a:off x="6911975" y="5718110"/>
              <a:ext cx="3721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384" name="Line 120"/>
            <p:cNvSpPr>
              <a:spLocks noChangeShapeType="1"/>
            </p:cNvSpPr>
            <p:nvPr/>
          </p:nvSpPr>
          <p:spPr bwMode="auto">
            <a:xfrm>
              <a:off x="6911975" y="5963792"/>
              <a:ext cx="3721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23385" name="Line 121"/>
            <p:cNvSpPr>
              <a:spLocks noChangeShapeType="1"/>
            </p:cNvSpPr>
            <p:nvPr/>
          </p:nvSpPr>
          <p:spPr bwMode="auto">
            <a:xfrm>
              <a:off x="6911975" y="6208392"/>
              <a:ext cx="37213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2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315" grpId="0"/>
      <p:bldP spid="5233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Straight Connector 99"/>
          <p:cNvCxnSpPr/>
          <p:nvPr/>
        </p:nvCxnSpPr>
        <p:spPr>
          <a:xfrm rot="16200000" flipH="1">
            <a:off x="804041" y="4193627"/>
            <a:ext cx="3563010" cy="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62"/>
          <p:cNvSpPr>
            <a:spLocks noGrp="1"/>
          </p:cNvSpPr>
          <p:nvPr>
            <p:ph sz="quarter" idx="1"/>
          </p:nvPr>
        </p:nvSpPr>
        <p:spPr>
          <a:xfrm>
            <a:off x="409903" y="906518"/>
            <a:ext cx="7696200" cy="4873752"/>
          </a:xfrm>
        </p:spPr>
        <p:txBody>
          <a:bodyPr/>
          <a:lstStyle/>
          <a:p>
            <a:r>
              <a:rPr lang="en-US" dirty="0" smtClean="0"/>
              <a:t>Quad 2-to-1 MUX</a:t>
            </a:r>
          </a:p>
          <a:p>
            <a:endParaRPr lang="en-US" dirty="0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Multiplexers</a:t>
            </a: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892692" y="1612825"/>
            <a:ext cx="2520950" cy="4321175"/>
            <a:chOff x="385" y="1139"/>
            <a:chExt cx="1588" cy="2722"/>
          </a:xfrm>
        </p:grpSpPr>
        <p:sp>
          <p:nvSpPr>
            <p:cNvPr id="62" name="AutoShape 14"/>
            <p:cNvSpPr>
              <a:spLocks noChangeArrowheads="1"/>
            </p:cNvSpPr>
            <p:nvPr/>
          </p:nvSpPr>
          <p:spPr bwMode="auto">
            <a:xfrm flipH="1">
              <a:off x="868" y="1139"/>
              <a:ext cx="850" cy="51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MUX</a:t>
              </a:r>
            </a:p>
          </p:txBody>
        </p:sp>
        <p:sp>
          <p:nvSpPr>
            <p:cNvPr id="64" name="Line 15"/>
            <p:cNvSpPr>
              <a:spLocks noChangeShapeType="1"/>
            </p:cNvSpPr>
            <p:nvPr/>
          </p:nvSpPr>
          <p:spPr bwMode="auto">
            <a:xfrm rot="-5400000">
              <a:off x="1244" y="1734"/>
              <a:ext cx="17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5" name="Text Box 16"/>
            <p:cNvSpPr txBox="1">
              <a:spLocks noChangeArrowheads="1"/>
            </p:cNvSpPr>
            <p:nvPr/>
          </p:nvSpPr>
          <p:spPr bwMode="auto">
            <a:xfrm>
              <a:off x="1547" y="1309"/>
              <a:ext cx="170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0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>
              <a:off x="385" y="1302"/>
              <a:ext cx="48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7" name="Text Box 18"/>
            <p:cNvSpPr txBox="1">
              <a:spLocks noChangeArrowheads="1"/>
            </p:cNvSpPr>
            <p:nvPr/>
          </p:nvSpPr>
          <p:spPr bwMode="auto">
            <a:xfrm>
              <a:off x="866" y="1205"/>
              <a:ext cx="170" cy="38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68" name="Line 19"/>
            <p:cNvSpPr>
              <a:spLocks noChangeShapeType="1"/>
            </p:cNvSpPr>
            <p:nvPr/>
          </p:nvSpPr>
          <p:spPr bwMode="auto">
            <a:xfrm>
              <a:off x="612" y="1479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9" name="Line 20"/>
            <p:cNvSpPr>
              <a:spLocks noChangeShapeType="1"/>
            </p:cNvSpPr>
            <p:nvPr/>
          </p:nvSpPr>
          <p:spPr bwMode="auto">
            <a:xfrm>
              <a:off x="1717" y="1397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70" name="Text Box 21"/>
            <p:cNvSpPr txBox="1">
              <a:spLocks noChangeArrowheads="1"/>
            </p:cNvSpPr>
            <p:nvPr/>
          </p:nvSpPr>
          <p:spPr bwMode="auto">
            <a:xfrm>
              <a:off x="1123" y="1480"/>
              <a:ext cx="425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S</a:t>
              </a:r>
              <a:endParaRPr lang="en-US" sz="20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AutoShape 23"/>
            <p:cNvSpPr>
              <a:spLocks noChangeArrowheads="1"/>
            </p:cNvSpPr>
            <p:nvPr/>
          </p:nvSpPr>
          <p:spPr bwMode="auto">
            <a:xfrm flipH="1">
              <a:off x="868" y="1819"/>
              <a:ext cx="850" cy="51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MUX</a:t>
              </a:r>
            </a:p>
          </p:txBody>
        </p:sp>
        <p:sp>
          <p:nvSpPr>
            <p:cNvPr id="72" name="Line 24"/>
            <p:cNvSpPr>
              <a:spLocks noChangeShapeType="1"/>
            </p:cNvSpPr>
            <p:nvPr/>
          </p:nvSpPr>
          <p:spPr bwMode="auto">
            <a:xfrm rot="-5400000">
              <a:off x="1244" y="2414"/>
              <a:ext cx="17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73" name="Text Box 25"/>
            <p:cNvSpPr txBox="1">
              <a:spLocks noChangeArrowheads="1"/>
            </p:cNvSpPr>
            <p:nvPr/>
          </p:nvSpPr>
          <p:spPr bwMode="auto">
            <a:xfrm>
              <a:off x="1547" y="1990"/>
              <a:ext cx="170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0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Line 26"/>
            <p:cNvSpPr>
              <a:spLocks noChangeShapeType="1"/>
            </p:cNvSpPr>
            <p:nvPr/>
          </p:nvSpPr>
          <p:spPr bwMode="auto">
            <a:xfrm>
              <a:off x="385" y="1989"/>
              <a:ext cx="48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75" name="Text Box 27"/>
            <p:cNvSpPr txBox="1">
              <a:spLocks noChangeArrowheads="1"/>
            </p:cNvSpPr>
            <p:nvPr/>
          </p:nvSpPr>
          <p:spPr bwMode="auto">
            <a:xfrm>
              <a:off x="866" y="1885"/>
              <a:ext cx="170" cy="38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6" name="Line 28"/>
            <p:cNvSpPr>
              <a:spLocks noChangeShapeType="1"/>
            </p:cNvSpPr>
            <p:nvPr/>
          </p:nvSpPr>
          <p:spPr bwMode="auto">
            <a:xfrm>
              <a:off x="612" y="2159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77" name="Line 29"/>
            <p:cNvSpPr>
              <a:spLocks noChangeShapeType="1"/>
            </p:cNvSpPr>
            <p:nvPr/>
          </p:nvSpPr>
          <p:spPr bwMode="auto">
            <a:xfrm>
              <a:off x="1717" y="2077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78" name="Text Box 30"/>
            <p:cNvSpPr txBox="1">
              <a:spLocks noChangeArrowheads="1"/>
            </p:cNvSpPr>
            <p:nvPr/>
          </p:nvSpPr>
          <p:spPr bwMode="auto">
            <a:xfrm>
              <a:off x="1123" y="2159"/>
              <a:ext cx="425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S</a:t>
              </a:r>
              <a:endParaRPr lang="en-US" sz="20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AutoShape 32"/>
            <p:cNvSpPr>
              <a:spLocks noChangeArrowheads="1"/>
            </p:cNvSpPr>
            <p:nvPr/>
          </p:nvSpPr>
          <p:spPr bwMode="auto">
            <a:xfrm flipH="1">
              <a:off x="868" y="2499"/>
              <a:ext cx="850" cy="51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MUX</a:t>
              </a:r>
            </a:p>
          </p:txBody>
        </p:sp>
        <p:sp>
          <p:nvSpPr>
            <p:cNvPr id="80" name="Line 33"/>
            <p:cNvSpPr>
              <a:spLocks noChangeShapeType="1"/>
            </p:cNvSpPr>
            <p:nvPr/>
          </p:nvSpPr>
          <p:spPr bwMode="auto">
            <a:xfrm rot="-5400000">
              <a:off x="1244" y="3094"/>
              <a:ext cx="17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81" name="Text Box 34"/>
            <p:cNvSpPr txBox="1">
              <a:spLocks noChangeArrowheads="1"/>
            </p:cNvSpPr>
            <p:nvPr/>
          </p:nvSpPr>
          <p:spPr bwMode="auto">
            <a:xfrm>
              <a:off x="1547" y="2669"/>
              <a:ext cx="170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0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Line 35"/>
            <p:cNvSpPr>
              <a:spLocks noChangeShapeType="1"/>
            </p:cNvSpPr>
            <p:nvPr/>
          </p:nvSpPr>
          <p:spPr bwMode="auto">
            <a:xfrm>
              <a:off x="385" y="2662"/>
              <a:ext cx="48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83" name="Text Box 36"/>
            <p:cNvSpPr txBox="1">
              <a:spLocks noChangeArrowheads="1"/>
            </p:cNvSpPr>
            <p:nvPr/>
          </p:nvSpPr>
          <p:spPr bwMode="auto">
            <a:xfrm>
              <a:off x="866" y="2565"/>
              <a:ext cx="170" cy="38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84" name="Line 37"/>
            <p:cNvSpPr>
              <a:spLocks noChangeShapeType="1"/>
            </p:cNvSpPr>
            <p:nvPr/>
          </p:nvSpPr>
          <p:spPr bwMode="auto">
            <a:xfrm>
              <a:off x="612" y="2839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85" name="Line 38"/>
            <p:cNvSpPr>
              <a:spLocks noChangeShapeType="1"/>
            </p:cNvSpPr>
            <p:nvPr/>
          </p:nvSpPr>
          <p:spPr bwMode="auto">
            <a:xfrm>
              <a:off x="1717" y="2757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86" name="Text Box 39"/>
            <p:cNvSpPr txBox="1">
              <a:spLocks noChangeArrowheads="1"/>
            </p:cNvSpPr>
            <p:nvPr/>
          </p:nvSpPr>
          <p:spPr bwMode="auto">
            <a:xfrm>
              <a:off x="1123" y="2840"/>
              <a:ext cx="425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S</a:t>
              </a:r>
              <a:endParaRPr lang="en-US" sz="20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AutoShape 41"/>
            <p:cNvSpPr>
              <a:spLocks noChangeArrowheads="1"/>
            </p:cNvSpPr>
            <p:nvPr/>
          </p:nvSpPr>
          <p:spPr bwMode="auto">
            <a:xfrm flipH="1">
              <a:off x="868" y="3181"/>
              <a:ext cx="850" cy="51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MUX</a:t>
              </a:r>
            </a:p>
          </p:txBody>
        </p:sp>
        <p:sp>
          <p:nvSpPr>
            <p:cNvPr id="88" name="Line 42"/>
            <p:cNvSpPr>
              <a:spLocks noChangeShapeType="1"/>
            </p:cNvSpPr>
            <p:nvPr/>
          </p:nvSpPr>
          <p:spPr bwMode="auto">
            <a:xfrm rot="-5400000">
              <a:off x="1244" y="3776"/>
              <a:ext cx="17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89" name="Text Box 43"/>
            <p:cNvSpPr txBox="1">
              <a:spLocks noChangeArrowheads="1"/>
            </p:cNvSpPr>
            <p:nvPr/>
          </p:nvSpPr>
          <p:spPr bwMode="auto">
            <a:xfrm>
              <a:off x="1547" y="3351"/>
              <a:ext cx="170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0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Line 44"/>
            <p:cNvSpPr>
              <a:spLocks noChangeShapeType="1"/>
            </p:cNvSpPr>
            <p:nvPr/>
          </p:nvSpPr>
          <p:spPr bwMode="auto">
            <a:xfrm>
              <a:off x="385" y="3342"/>
              <a:ext cx="48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91" name="Text Box 45"/>
            <p:cNvSpPr txBox="1">
              <a:spLocks noChangeArrowheads="1"/>
            </p:cNvSpPr>
            <p:nvPr/>
          </p:nvSpPr>
          <p:spPr bwMode="auto">
            <a:xfrm>
              <a:off x="866" y="3247"/>
              <a:ext cx="170" cy="38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2" name="Line 46"/>
            <p:cNvSpPr>
              <a:spLocks noChangeShapeType="1"/>
            </p:cNvSpPr>
            <p:nvPr/>
          </p:nvSpPr>
          <p:spPr bwMode="auto">
            <a:xfrm>
              <a:off x="612" y="3521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93" name="Line 47"/>
            <p:cNvSpPr>
              <a:spLocks noChangeShapeType="1"/>
            </p:cNvSpPr>
            <p:nvPr/>
          </p:nvSpPr>
          <p:spPr bwMode="auto">
            <a:xfrm>
              <a:off x="1717" y="3439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94" name="Text Box 48"/>
            <p:cNvSpPr txBox="1">
              <a:spLocks noChangeArrowheads="1"/>
            </p:cNvSpPr>
            <p:nvPr/>
          </p:nvSpPr>
          <p:spPr bwMode="auto">
            <a:xfrm>
              <a:off x="1123" y="3522"/>
              <a:ext cx="425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S</a:t>
              </a:r>
              <a:endParaRPr lang="en-US" sz="20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5" name="Text Box 51"/>
          <p:cNvSpPr txBox="1">
            <a:spLocks noChangeArrowheads="1"/>
          </p:cNvSpPr>
          <p:nvPr/>
        </p:nvSpPr>
        <p:spPr bwMode="auto">
          <a:xfrm>
            <a:off x="456130" y="1612825"/>
            <a:ext cx="358775" cy="36576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400" b="1" i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baseline="-25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2400" b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4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baseline="-25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b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4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baseline="-25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b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4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baseline="-25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 b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Text Box 52"/>
          <p:cNvSpPr txBox="1">
            <a:spLocks noChangeArrowheads="1"/>
          </p:cNvSpPr>
          <p:nvPr/>
        </p:nvSpPr>
        <p:spPr bwMode="auto">
          <a:xfrm>
            <a:off x="813317" y="1884287"/>
            <a:ext cx="358775" cy="36576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400" b="1" i="1" baseline="-250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baseline="-250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2400" b="1" baseline="-250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4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baseline="-250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b="1" baseline="-250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4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baseline="-250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b="1" baseline="-250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4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baseline="-250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 b="1" baseline="-250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Text Box 85"/>
          <p:cNvSpPr txBox="1">
            <a:spLocks noChangeArrowheads="1"/>
          </p:cNvSpPr>
          <p:nvPr/>
        </p:nvSpPr>
        <p:spPr bwMode="auto">
          <a:xfrm>
            <a:off x="2111892" y="5667300"/>
            <a:ext cx="674688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S</a:t>
            </a:r>
            <a:endParaRPr lang="en-US" sz="2000" b="1" i="1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3" name="Text Box 85"/>
          <p:cNvSpPr txBox="1">
            <a:spLocks noChangeArrowheads="1"/>
          </p:cNvSpPr>
          <p:nvPr/>
        </p:nvSpPr>
        <p:spPr bwMode="auto">
          <a:xfrm>
            <a:off x="2532314" y="5993126"/>
            <a:ext cx="674688" cy="24622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graphicFrame>
        <p:nvGraphicFramePr>
          <p:cNvPr id="104" name="Object 87"/>
          <p:cNvGraphicFramePr>
            <a:graphicFrameLocks noChangeAspect="1"/>
          </p:cNvGraphicFramePr>
          <p:nvPr/>
        </p:nvGraphicFramePr>
        <p:xfrm>
          <a:off x="4267841" y="1245468"/>
          <a:ext cx="4037901" cy="4604407"/>
        </p:xfrm>
        <a:graphic>
          <a:graphicData uri="http://schemas.openxmlformats.org/presentationml/2006/ole">
            <p:oleObj spid="_x0000_s227330" name="Visio" r:id="rId4" imgW="2447910" imgH="2791480" progId="">
              <p:embed/>
            </p:oleObj>
          </a:graphicData>
        </a:graphic>
      </p:graphicFrame>
      <p:sp>
        <p:nvSpPr>
          <p:cNvPr id="105" name="Rectangle 104"/>
          <p:cNvSpPr/>
          <p:nvPr/>
        </p:nvSpPr>
        <p:spPr>
          <a:xfrm>
            <a:off x="5754416" y="5770160"/>
            <a:ext cx="2412122" cy="8986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Active </a:t>
            </a:r>
            <a:r>
              <a:rPr lang="en-US" b="1" dirty="0" smtClean="0">
                <a:solidFill>
                  <a:schemeClr val="tx1"/>
                </a:solidFill>
              </a:rPr>
              <a:t>High</a:t>
            </a:r>
            <a:r>
              <a:rPr lang="en-US" dirty="0" smtClean="0">
                <a:solidFill>
                  <a:schemeClr val="tx1"/>
                </a:solidFill>
              </a:rPr>
              <a:t> Enable: The output is enabled when E=0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/>
          <p:cNvCxnSpPr/>
          <p:nvPr/>
        </p:nvCxnSpPr>
        <p:spPr>
          <a:xfrm rot="16200000" flipH="1">
            <a:off x="804041" y="4193627"/>
            <a:ext cx="3563010" cy="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62"/>
          <p:cNvSpPr>
            <a:spLocks noGrp="1"/>
          </p:cNvSpPr>
          <p:nvPr>
            <p:ph sz="quarter" idx="1"/>
          </p:nvPr>
        </p:nvSpPr>
        <p:spPr>
          <a:xfrm>
            <a:off x="409903" y="906518"/>
            <a:ext cx="7696200" cy="4873752"/>
          </a:xfrm>
        </p:spPr>
        <p:txBody>
          <a:bodyPr/>
          <a:lstStyle/>
          <a:p>
            <a:r>
              <a:rPr lang="en-US" dirty="0" smtClean="0"/>
              <a:t>Quad 2-to-1 MUX</a:t>
            </a:r>
          </a:p>
          <a:p>
            <a:endParaRPr lang="en-US" dirty="0"/>
          </a:p>
        </p:txBody>
      </p:sp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Multiplexers</a:t>
            </a:r>
          </a:p>
        </p:txBody>
      </p:sp>
      <p:graphicFrame>
        <p:nvGraphicFramePr>
          <p:cNvPr id="523351" name="Object 87"/>
          <p:cNvGraphicFramePr>
            <a:graphicFrameLocks noChangeAspect="1"/>
          </p:cNvGraphicFramePr>
          <p:nvPr/>
        </p:nvGraphicFramePr>
        <p:xfrm>
          <a:off x="4267841" y="1245468"/>
          <a:ext cx="4037901" cy="4604407"/>
        </p:xfrm>
        <a:graphic>
          <a:graphicData uri="http://schemas.openxmlformats.org/presentationml/2006/ole">
            <p:oleObj spid="_x0000_s228354" name="Visio" r:id="rId4" imgW="2447910" imgH="2791480" progId="">
              <p:embed/>
            </p:oleObj>
          </a:graphicData>
        </a:graphic>
      </p:graphicFrame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892692" y="1612825"/>
            <a:ext cx="2520950" cy="4321175"/>
            <a:chOff x="385" y="1139"/>
            <a:chExt cx="1588" cy="2722"/>
          </a:xfrm>
        </p:grpSpPr>
        <p:sp>
          <p:nvSpPr>
            <p:cNvPr id="62" name="AutoShape 14"/>
            <p:cNvSpPr>
              <a:spLocks noChangeArrowheads="1"/>
            </p:cNvSpPr>
            <p:nvPr/>
          </p:nvSpPr>
          <p:spPr bwMode="auto">
            <a:xfrm flipH="1">
              <a:off x="868" y="1139"/>
              <a:ext cx="850" cy="51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MUX</a:t>
              </a:r>
            </a:p>
          </p:txBody>
        </p:sp>
        <p:sp>
          <p:nvSpPr>
            <p:cNvPr id="64" name="Line 15"/>
            <p:cNvSpPr>
              <a:spLocks noChangeShapeType="1"/>
            </p:cNvSpPr>
            <p:nvPr/>
          </p:nvSpPr>
          <p:spPr bwMode="auto">
            <a:xfrm rot="-5400000">
              <a:off x="1244" y="1734"/>
              <a:ext cx="17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5" name="Text Box 16"/>
            <p:cNvSpPr txBox="1">
              <a:spLocks noChangeArrowheads="1"/>
            </p:cNvSpPr>
            <p:nvPr/>
          </p:nvSpPr>
          <p:spPr bwMode="auto">
            <a:xfrm>
              <a:off x="1547" y="1309"/>
              <a:ext cx="170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0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Line 17"/>
            <p:cNvSpPr>
              <a:spLocks noChangeShapeType="1"/>
            </p:cNvSpPr>
            <p:nvPr/>
          </p:nvSpPr>
          <p:spPr bwMode="auto">
            <a:xfrm>
              <a:off x="385" y="1302"/>
              <a:ext cx="48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7" name="Text Box 18"/>
            <p:cNvSpPr txBox="1">
              <a:spLocks noChangeArrowheads="1"/>
            </p:cNvSpPr>
            <p:nvPr/>
          </p:nvSpPr>
          <p:spPr bwMode="auto">
            <a:xfrm>
              <a:off x="866" y="1205"/>
              <a:ext cx="170" cy="38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68" name="Line 19"/>
            <p:cNvSpPr>
              <a:spLocks noChangeShapeType="1"/>
            </p:cNvSpPr>
            <p:nvPr/>
          </p:nvSpPr>
          <p:spPr bwMode="auto">
            <a:xfrm>
              <a:off x="612" y="1479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69" name="Line 20"/>
            <p:cNvSpPr>
              <a:spLocks noChangeShapeType="1"/>
            </p:cNvSpPr>
            <p:nvPr/>
          </p:nvSpPr>
          <p:spPr bwMode="auto">
            <a:xfrm>
              <a:off x="1717" y="1397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70" name="Text Box 21"/>
            <p:cNvSpPr txBox="1">
              <a:spLocks noChangeArrowheads="1"/>
            </p:cNvSpPr>
            <p:nvPr/>
          </p:nvSpPr>
          <p:spPr bwMode="auto">
            <a:xfrm>
              <a:off x="1123" y="1480"/>
              <a:ext cx="425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S</a:t>
              </a:r>
              <a:endParaRPr lang="en-US" sz="20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1" name="AutoShape 23"/>
            <p:cNvSpPr>
              <a:spLocks noChangeArrowheads="1"/>
            </p:cNvSpPr>
            <p:nvPr/>
          </p:nvSpPr>
          <p:spPr bwMode="auto">
            <a:xfrm flipH="1">
              <a:off x="868" y="1819"/>
              <a:ext cx="850" cy="51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MUX</a:t>
              </a:r>
            </a:p>
          </p:txBody>
        </p:sp>
        <p:sp>
          <p:nvSpPr>
            <p:cNvPr id="72" name="Line 24"/>
            <p:cNvSpPr>
              <a:spLocks noChangeShapeType="1"/>
            </p:cNvSpPr>
            <p:nvPr/>
          </p:nvSpPr>
          <p:spPr bwMode="auto">
            <a:xfrm rot="-5400000">
              <a:off x="1244" y="2414"/>
              <a:ext cx="17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73" name="Text Box 25"/>
            <p:cNvSpPr txBox="1">
              <a:spLocks noChangeArrowheads="1"/>
            </p:cNvSpPr>
            <p:nvPr/>
          </p:nvSpPr>
          <p:spPr bwMode="auto">
            <a:xfrm>
              <a:off x="1547" y="1990"/>
              <a:ext cx="170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0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4" name="Line 26"/>
            <p:cNvSpPr>
              <a:spLocks noChangeShapeType="1"/>
            </p:cNvSpPr>
            <p:nvPr/>
          </p:nvSpPr>
          <p:spPr bwMode="auto">
            <a:xfrm>
              <a:off x="385" y="1989"/>
              <a:ext cx="48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75" name="Text Box 27"/>
            <p:cNvSpPr txBox="1">
              <a:spLocks noChangeArrowheads="1"/>
            </p:cNvSpPr>
            <p:nvPr/>
          </p:nvSpPr>
          <p:spPr bwMode="auto">
            <a:xfrm>
              <a:off x="866" y="1885"/>
              <a:ext cx="170" cy="38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76" name="Line 28"/>
            <p:cNvSpPr>
              <a:spLocks noChangeShapeType="1"/>
            </p:cNvSpPr>
            <p:nvPr/>
          </p:nvSpPr>
          <p:spPr bwMode="auto">
            <a:xfrm>
              <a:off x="612" y="2159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77" name="Line 29"/>
            <p:cNvSpPr>
              <a:spLocks noChangeShapeType="1"/>
            </p:cNvSpPr>
            <p:nvPr/>
          </p:nvSpPr>
          <p:spPr bwMode="auto">
            <a:xfrm>
              <a:off x="1717" y="2077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78" name="Text Box 30"/>
            <p:cNvSpPr txBox="1">
              <a:spLocks noChangeArrowheads="1"/>
            </p:cNvSpPr>
            <p:nvPr/>
          </p:nvSpPr>
          <p:spPr bwMode="auto">
            <a:xfrm>
              <a:off x="1123" y="2159"/>
              <a:ext cx="425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S</a:t>
              </a:r>
              <a:endParaRPr lang="en-US" sz="20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9" name="AutoShape 32"/>
            <p:cNvSpPr>
              <a:spLocks noChangeArrowheads="1"/>
            </p:cNvSpPr>
            <p:nvPr/>
          </p:nvSpPr>
          <p:spPr bwMode="auto">
            <a:xfrm flipH="1">
              <a:off x="868" y="2499"/>
              <a:ext cx="850" cy="51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MUX</a:t>
              </a:r>
            </a:p>
          </p:txBody>
        </p:sp>
        <p:sp>
          <p:nvSpPr>
            <p:cNvPr id="80" name="Line 33"/>
            <p:cNvSpPr>
              <a:spLocks noChangeShapeType="1"/>
            </p:cNvSpPr>
            <p:nvPr/>
          </p:nvSpPr>
          <p:spPr bwMode="auto">
            <a:xfrm rot="-5400000">
              <a:off x="1244" y="3094"/>
              <a:ext cx="17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81" name="Text Box 34"/>
            <p:cNvSpPr txBox="1">
              <a:spLocks noChangeArrowheads="1"/>
            </p:cNvSpPr>
            <p:nvPr/>
          </p:nvSpPr>
          <p:spPr bwMode="auto">
            <a:xfrm>
              <a:off x="1547" y="2669"/>
              <a:ext cx="170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0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2" name="Line 35"/>
            <p:cNvSpPr>
              <a:spLocks noChangeShapeType="1"/>
            </p:cNvSpPr>
            <p:nvPr/>
          </p:nvSpPr>
          <p:spPr bwMode="auto">
            <a:xfrm>
              <a:off x="385" y="2662"/>
              <a:ext cx="48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83" name="Text Box 36"/>
            <p:cNvSpPr txBox="1">
              <a:spLocks noChangeArrowheads="1"/>
            </p:cNvSpPr>
            <p:nvPr/>
          </p:nvSpPr>
          <p:spPr bwMode="auto">
            <a:xfrm>
              <a:off x="866" y="2565"/>
              <a:ext cx="170" cy="38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84" name="Line 37"/>
            <p:cNvSpPr>
              <a:spLocks noChangeShapeType="1"/>
            </p:cNvSpPr>
            <p:nvPr/>
          </p:nvSpPr>
          <p:spPr bwMode="auto">
            <a:xfrm>
              <a:off x="612" y="2839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85" name="Line 38"/>
            <p:cNvSpPr>
              <a:spLocks noChangeShapeType="1"/>
            </p:cNvSpPr>
            <p:nvPr/>
          </p:nvSpPr>
          <p:spPr bwMode="auto">
            <a:xfrm>
              <a:off x="1717" y="2757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86" name="Text Box 39"/>
            <p:cNvSpPr txBox="1">
              <a:spLocks noChangeArrowheads="1"/>
            </p:cNvSpPr>
            <p:nvPr/>
          </p:nvSpPr>
          <p:spPr bwMode="auto">
            <a:xfrm>
              <a:off x="1123" y="2840"/>
              <a:ext cx="425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S</a:t>
              </a:r>
              <a:endParaRPr lang="en-US" sz="20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87" name="AutoShape 41"/>
            <p:cNvSpPr>
              <a:spLocks noChangeArrowheads="1"/>
            </p:cNvSpPr>
            <p:nvPr/>
          </p:nvSpPr>
          <p:spPr bwMode="auto">
            <a:xfrm flipH="1">
              <a:off x="868" y="3181"/>
              <a:ext cx="850" cy="51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MUX</a:t>
              </a:r>
            </a:p>
          </p:txBody>
        </p:sp>
        <p:sp>
          <p:nvSpPr>
            <p:cNvPr id="88" name="Line 42"/>
            <p:cNvSpPr>
              <a:spLocks noChangeShapeType="1"/>
            </p:cNvSpPr>
            <p:nvPr/>
          </p:nvSpPr>
          <p:spPr bwMode="auto">
            <a:xfrm rot="-5400000">
              <a:off x="1244" y="3776"/>
              <a:ext cx="17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89" name="Text Box 43"/>
            <p:cNvSpPr txBox="1">
              <a:spLocks noChangeArrowheads="1"/>
            </p:cNvSpPr>
            <p:nvPr/>
          </p:nvSpPr>
          <p:spPr bwMode="auto">
            <a:xfrm>
              <a:off x="1547" y="3351"/>
              <a:ext cx="170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Y</a:t>
              </a:r>
              <a:endParaRPr lang="en-US" sz="20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0" name="Line 44"/>
            <p:cNvSpPr>
              <a:spLocks noChangeShapeType="1"/>
            </p:cNvSpPr>
            <p:nvPr/>
          </p:nvSpPr>
          <p:spPr bwMode="auto">
            <a:xfrm>
              <a:off x="385" y="3342"/>
              <a:ext cx="483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91" name="Text Box 45"/>
            <p:cNvSpPr txBox="1">
              <a:spLocks noChangeArrowheads="1"/>
            </p:cNvSpPr>
            <p:nvPr/>
          </p:nvSpPr>
          <p:spPr bwMode="auto">
            <a:xfrm>
              <a:off x="866" y="3247"/>
              <a:ext cx="170" cy="38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0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2" name="Line 46"/>
            <p:cNvSpPr>
              <a:spLocks noChangeShapeType="1"/>
            </p:cNvSpPr>
            <p:nvPr/>
          </p:nvSpPr>
          <p:spPr bwMode="auto">
            <a:xfrm>
              <a:off x="612" y="3521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93" name="Line 47"/>
            <p:cNvSpPr>
              <a:spLocks noChangeShapeType="1"/>
            </p:cNvSpPr>
            <p:nvPr/>
          </p:nvSpPr>
          <p:spPr bwMode="auto">
            <a:xfrm>
              <a:off x="1717" y="3439"/>
              <a:ext cx="256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94" name="Text Box 48"/>
            <p:cNvSpPr txBox="1">
              <a:spLocks noChangeArrowheads="1"/>
            </p:cNvSpPr>
            <p:nvPr/>
          </p:nvSpPr>
          <p:spPr bwMode="auto">
            <a:xfrm>
              <a:off x="1123" y="3522"/>
              <a:ext cx="425" cy="192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S</a:t>
              </a:r>
              <a:endParaRPr lang="en-US" sz="20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5" name="Text Box 51"/>
          <p:cNvSpPr txBox="1">
            <a:spLocks noChangeArrowheads="1"/>
          </p:cNvSpPr>
          <p:nvPr/>
        </p:nvSpPr>
        <p:spPr bwMode="auto">
          <a:xfrm>
            <a:off x="456130" y="1612825"/>
            <a:ext cx="358775" cy="36576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400" b="1" i="1" baseline="-25000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baseline="-25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2400" b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4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baseline="-25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b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4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baseline="-25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b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4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baseline="-25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 b="1" baseline="-25000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6" name="Text Box 52"/>
          <p:cNvSpPr txBox="1">
            <a:spLocks noChangeArrowheads="1"/>
          </p:cNvSpPr>
          <p:nvPr/>
        </p:nvSpPr>
        <p:spPr bwMode="auto">
          <a:xfrm>
            <a:off x="813317" y="1884287"/>
            <a:ext cx="358775" cy="36576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400" b="1" i="1" baseline="-250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baseline="-250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en-US" sz="2400" b="1" baseline="-250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4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baseline="-250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en-US" sz="2400" b="1" baseline="-250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4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baseline="-250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sz="2400" b="1" baseline="-250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endParaRPr lang="en-US" sz="2400" b="1" i="1" baseline="-250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</a:pPr>
            <a:r>
              <a:rPr lang="en-US" sz="24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baseline="-250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en-US" sz="2400" b="1" baseline="-25000" dirty="0">
              <a:solidFill>
                <a:srgbClr val="CC00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Text Box 85"/>
          <p:cNvSpPr txBox="1">
            <a:spLocks noChangeArrowheads="1"/>
          </p:cNvSpPr>
          <p:nvPr/>
        </p:nvSpPr>
        <p:spPr bwMode="auto">
          <a:xfrm>
            <a:off x="2111892" y="5667300"/>
            <a:ext cx="674688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S</a:t>
            </a:r>
            <a:endParaRPr lang="en-US" sz="2000" b="1" i="1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5801711" y="5880535"/>
            <a:ext cx="2333296" cy="8986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Active </a:t>
            </a:r>
            <a:r>
              <a:rPr lang="en-US" b="1" dirty="0" smtClean="0">
                <a:solidFill>
                  <a:schemeClr val="tx1"/>
                </a:solidFill>
              </a:rPr>
              <a:t>Low</a:t>
            </a:r>
            <a:r>
              <a:rPr lang="en-US" dirty="0" smtClean="0">
                <a:solidFill>
                  <a:schemeClr val="tx1"/>
                </a:solidFill>
              </a:rPr>
              <a:t> Enable: The output is enabled when E=0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Isosceles Triangle 41"/>
          <p:cNvSpPr/>
          <p:nvPr/>
        </p:nvSpPr>
        <p:spPr>
          <a:xfrm>
            <a:off x="5439104" y="5155323"/>
            <a:ext cx="252246" cy="220717"/>
          </a:xfrm>
          <a:prstGeom prst="triangl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5517923" y="5060860"/>
            <a:ext cx="63062" cy="788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 Box 85"/>
          <p:cNvSpPr txBox="1">
            <a:spLocks noChangeArrowheads="1"/>
          </p:cNvSpPr>
          <p:nvPr/>
        </p:nvSpPr>
        <p:spPr bwMode="auto">
          <a:xfrm>
            <a:off x="2532314" y="5993126"/>
            <a:ext cx="674688" cy="246221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baseline="-25000" dirty="0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46" name="Oval 45"/>
          <p:cNvSpPr/>
          <p:nvPr/>
        </p:nvSpPr>
        <p:spPr>
          <a:xfrm>
            <a:off x="2564475" y="5670460"/>
            <a:ext cx="63062" cy="7882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98" idx="0"/>
          </p:cNvCxnSpPr>
          <p:nvPr/>
        </p:nvCxnSpPr>
        <p:spPr>
          <a:xfrm rot="16200000" flipV="1">
            <a:off x="6195851" y="5108027"/>
            <a:ext cx="425666" cy="11193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98" idx="1"/>
            <a:endCxn id="97" idx="3"/>
          </p:cNvCxnSpPr>
          <p:nvPr/>
        </p:nvCxnSpPr>
        <p:spPr>
          <a:xfrm rot="10800000">
            <a:off x="2786581" y="5819701"/>
            <a:ext cx="3015131" cy="510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3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/>
      <p:bldP spid="9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DeMultiplexers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696200" cy="4873752"/>
          </a:xfrm>
        </p:spPr>
        <p:txBody>
          <a:bodyPr/>
          <a:lstStyle/>
          <a:p>
            <a:r>
              <a:rPr lang="en-US" dirty="0" smtClean="0"/>
              <a:t>A circuit receives information from a single line and directs it to one of 2</a:t>
            </a:r>
            <a:r>
              <a:rPr lang="en-US" i="1" baseline="30000" dirty="0" smtClean="0"/>
              <a:t>n </a:t>
            </a:r>
            <a:r>
              <a:rPr lang="en-US" dirty="0" smtClean="0"/>
              <a:t>possible output lines.</a:t>
            </a:r>
          </a:p>
          <a:p>
            <a:endParaRPr lang="en-US" dirty="0"/>
          </a:p>
        </p:txBody>
      </p:sp>
      <p:grpSp>
        <p:nvGrpSpPr>
          <p:cNvPr id="4" name="Group 49"/>
          <p:cNvGrpSpPr>
            <a:grpSpLocks/>
          </p:cNvGrpSpPr>
          <p:nvPr/>
        </p:nvGrpSpPr>
        <p:grpSpPr bwMode="auto">
          <a:xfrm>
            <a:off x="907447" y="3507763"/>
            <a:ext cx="3060700" cy="2160587"/>
            <a:chOff x="385" y="2614"/>
            <a:chExt cx="1928" cy="1361"/>
          </a:xfrm>
        </p:grpSpPr>
        <p:sp>
          <p:nvSpPr>
            <p:cNvPr id="5" name="AutoShape 50"/>
            <p:cNvSpPr>
              <a:spLocks noChangeArrowheads="1"/>
            </p:cNvSpPr>
            <p:nvPr/>
          </p:nvSpPr>
          <p:spPr bwMode="auto">
            <a:xfrm flipH="1">
              <a:off x="725" y="2614"/>
              <a:ext cx="1249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400" b="1" dirty="0" err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DeMUX</a:t>
              </a:r>
              <a:endParaRPr lang="en-US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Line 51"/>
            <p:cNvSpPr>
              <a:spLocks noChangeShapeType="1"/>
            </p:cNvSpPr>
            <p:nvPr/>
          </p:nvSpPr>
          <p:spPr bwMode="auto">
            <a:xfrm rot="-5400000">
              <a:off x="1324" y="3862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7" name="Line 52"/>
            <p:cNvSpPr>
              <a:spLocks noChangeShapeType="1"/>
            </p:cNvSpPr>
            <p:nvPr/>
          </p:nvSpPr>
          <p:spPr bwMode="auto">
            <a:xfrm rot="-5400000">
              <a:off x="1097" y="3862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8" name="Text Box 53"/>
            <p:cNvSpPr txBox="1">
              <a:spLocks noChangeArrowheads="1"/>
            </p:cNvSpPr>
            <p:nvPr/>
          </p:nvSpPr>
          <p:spPr bwMode="auto">
            <a:xfrm>
              <a:off x="725" y="3067"/>
              <a:ext cx="226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4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ine 54"/>
            <p:cNvSpPr>
              <a:spLocks noChangeShapeType="1"/>
            </p:cNvSpPr>
            <p:nvPr/>
          </p:nvSpPr>
          <p:spPr bwMode="auto">
            <a:xfrm>
              <a:off x="1972" y="284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" name="Text Box 55"/>
            <p:cNvSpPr txBox="1">
              <a:spLocks noChangeArrowheads="1"/>
            </p:cNvSpPr>
            <p:nvPr/>
          </p:nvSpPr>
          <p:spPr bwMode="auto">
            <a:xfrm>
              <a:off x="1746" y="2702"/>
              <a:ext cx="226" cy="9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1" name="Line 56"/>
            <p:cNvSpPr>
              <a:spLocks noChangeShapeType="1"/>
            </p:cNvSpPr>
            <p:nvPr/>
          </p:nvSpPr>
          <p:spPr bwMode="auto">
            <a:xfrm>
              <a:off x="1972" y="306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2" name="Line 57"/>
            <p:cNvSpPr>
              <a:spLocks noChangeShapeType="1"/>
            </p:cNvSpPr>
            <p:nvPr/>
          </p:nvSpPr>
          <p:spPr bwMode="auto">
            <a:xfrm>
              <a:off x="1972" y="329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3" name="Line 58"/>
            <p:cNvSpPr>
              <a:spLocks noChangeShapeType="1"/>
            </p:cNvSpPr>
            <p:nvPr/>
          </p:nvSpPr>
          <p:spPr bwMode="auto">
            <a:xfrm>
              <a:off x="1972" y="3522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4" name="Line 59"/>
            <p:cNvSpPr>
              <a:spLocks noChangeShapeType="1"/>
            </p:cNvSpPr>
            <p:nvPr/>
          </p:nvSpPr>
          <p:spPr bwMode="auto">
            <a:xfrm>
              <a:off x="385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5" name="Text Box 60"/>
            <p:cNvSpPr txBox="1">
              <a:spLocks noChangeArrowheads="1"/>
            </p:cNvSpPr>
            <p:nvPr/>
          </p:nvSpPr>
          <p:spPr bwMode="auto">
            <a:xfrm>
              <a:off x="1066" y="3473"/>
              <a:ext cx="567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 S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</p:grpSp>
      <p:graphicFrame>
        <p:nvGraphicFramePr>
          <p:cNvPr id="16" name="Group 15"/>
          <p:cNvGraphicFramePr>
            <a:graphicFrameLocks noGrp="1"/>
          </p:cNvGraphicFramePr>
          <p:nvPr/>
        </p:nvGraphicFramePr>
        <p:xfrm>
          <a:off x="4409523" y="3574232"/>
          <a:ext cx="2879725" cy="2159000"/>
        </p:xfrm>
        <a:graphic>
          <a:graphicData uri="http://schemas.openxmlformats.org/drawingml/2006/table">
            <a:tbl>
              <a:tblPr/>
              <a:tblGrid>
                <a:gridCol w="900112"/>
                <a:gridCol w="1979613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S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  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  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 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err="1"/>
              <a:t>DeMultiplexers</a:t>
            </a:r>
            <a:r>
              <a:rPr lang="en-US" dirty="0"/>
              <a:t> / Decoders</a:t>
            </a:r>
          </a:p>
        </p:txBody>
      </p:sp>
      <p:sp>
        <p:nvSpPr>
          <p:cNvPr id="28" name="Content Placeholder 27"/>
          <p:cNvSpPr>
            <a:spLocks noGrp="1"/>
          </p:cNvSpPr>
          <p:nvPr>
            <p:ph sz="quarter" idx="1"/>
          </p:nvPr>
        </p:nvSpPr>
        <p:spPr>
          <a:xfrm>
            <a:off x="457200" y="953794"/>
            <a:ext cx="7696200" cy="4873752"/>
          </a:xfrm>
        </p:spPr>
        <p:txBody>
          <a:bodyPr/>
          <a:lstStyle/>
          <a:p>
            <a:r>
              <a:rPr lang="en-US" dirty="0" smtClean="0"/>
              <a:t>A decoder with enable input can  function as a </a:t>
            </a:r>
            <a:r>
              <a:rPr lang="en-US" dirty="0" err="1" smtClean="0"/>
              <a:t>demultiplexer</a:t>
            </a:r>
            <a:r>
              <a:rPr lang="en-US" dirty="0" smtClean="0"/>
              <a:t>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789101" y="1868899"/>
            <a:ext cx="2882900" cy="1800225"/>
            <a:chOff x="725" y="1026"/>
            <a:chExt cx="1816" cy="1134"/>
          </a:xfrm>
        </p:grpSpPr>
        <p:sp>
          <p:nvSpPr>
            <p:cNvPr id="542725" name="AutoShape 5"/>
            <p:cNvSpPr>
              <a:spLocks noChangeArrowheads="1"/>
            </p:cNvSpPr>
            <p:nvPr/>
          </p:nvSpPr>
          <p:spPr bwMode="auto">
            <a:xfrm flipH="1" flipV="1">
              <a:off x="1066" y="1026"/>
              <a:ext cx="1134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vert="eaVert" wrap="none" lIns="0" tIns="0" rIns="0" bIns="0" anchor="ctr" anchorCtr="1"/>
            <a:lstStyle/>
            <a:p>
              <a:r>
                <a:rPr lang="en-US" sz="2400" b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Binary</a:t>
              </a:r>
              <a:br>
                <a:rPr lang="en-US" sz="2400" b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</a:br>
              <a:r>
                <a:rPr lang="en-US" sz="2400" b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Decoder</a:t>
              </a:r>
            </a:p>
          </p:txBody>
        </p:sp>
        <p:sp>
          <p:nvSpPr>
            <p:cNvPr id="542726" name="Line 6"/>
            <p:cNvSpPr>
              <a:spLocks noChangeShapeType="1"/>
            </p:cNvSpPr>
            <p:nvPr/>
          </p:nvSpPr>
          <p:spPr bwMode="auto">
            <a:xfrm>
              <a:off x="725" y="1366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2727" name="Line 7"/>
            <p:cNvSpPr>
              <a:spLocks noChangeShapeType="1"/>
            </p:cNvSpPr>
            <p:nvPr/>
          </p:nvSpPr>
          <p:spPr bwMode="auto">
            <a:xfrm>
              <a:off x="725" y="159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2728" name="Text Box 8"/>
            <p:cNvSpPr txBox="1">
              <a:spLocks noChangeArrowheads="1"/>
            </p:cNvSpPr>
            <p:nvPr/>
          </p:nvSpPr>
          <p:spPr bwMode="auto">
            <a:xfrm>
              <a:off x="1066" y="1243"/>
              <a:ext cx="226" cy="69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542729" name="Line 9"/>
            <p:cNvSpPr>
              <a:spLocks noChangeShapeType="1"/>
            </p:cNvSpPr>
            <p:nvPr/>
          </p:nvSpPr>
          <p:spPr bwMode="auto">
            <a:xfrm>
              <a:off x="2200" y="1253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2730" name="Text Box 10"/>
            <p:cNvSpPr txBox="1">
              <a:spLocks noChangeArrowheads="1"/>
            </p:cNvSpPr>
            <p:nvPr/>
          </p:nvSpPr>
          <p:spPr bwMode="auto">
            <a:xfrm>
              <a:off x="1965" y="1086"/>
              <a:ext cx="226" cy="9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42731" name="Line 11"/>
            <p:cNvSpPr>
              <a:spLocks noChangeShapeType="1"/>
            </p:cNvSpPr>
            <p:nvPr/>
          </p:nvSpPr>
          <p:spPr bwMode="auto">
            <a:xfrm>
              <a:off x="2200" y="1479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2732" name="Line 12"/>
            <p:cNvSpPr>
              <a:spLocks noChangeShapeType="1"/>
            </p:cNvSpPr>
            <p:nvPr/>
          </p:nvSpPr>
          <p:spPr bwMode="auto">
            <a:xfrm>
              <a:off x="2200" y="170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2733" name="Line 13"/>
            <p:cNvSpPr>
              <a:spLocks noChangeShapeType="1"/>
            </p:cNvSpPr>
            <p:nvPr/>
          </p:nvSpPr>
          <p:spPr bwMode="auto">
            <a:xfrm>
              <a:off x="2200" y="193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2734" name="Line 14"/>
            <p:cNvSpPr>
              <a:spLocks noChangeShapeType="1"/>
            </p:cNvSpPr>
            <p:nvPr/>
          </p:nvSpPr>
          <p:spPr bwMode="auto">
            <a:xfrm>
              <a:off x="725" y="1820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542735" name="Group 15"/>
          <p:cNvGraphicFramePr>
            <a:graphicFrameLocks noGrp="1"/>
          </p:cNvGraphicFramePr>
          <p:nvPr/>
        </p:nvGraphicFramePr>
        <p:xfrm>
          <a:off x="736157" y="4062963"/>
          <a:ext cx="3421063" cy="2590800"/>
        </p:xfrm>
        <a:graphic>
          <a:graphicData uri="http://schemas.openxmlformats.org/drawingml/2006/table">
            <a:tbl>
              <a:tblPr/>
              <a:tblGrid>
                <a:gridCol w="541338"/>
                <a:gridCol w="900112"/>
                <a:gridCol w="1979613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 </a:t>
                      </a:r>
                      <a:endParaRPr kumimoji="0" lang="en-US" sz="2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I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0   0   0   0 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9378" name="Object 2"/>
          <p:cNvGraphicFramePr>
            <a:graphicFrameLocks noChangeAspect="1"/>
          </p:cNvGraphicFramePr>
          <p:nvPr/>
        </p:nvGraphicFramePr>
        <p:xfrm>
          <a:off x="4430996" y="2232573"/>
          <a:ext cx="4292600" cy="4279900"/>
        </p:xfrm>
        <a:graphic>
          <a:graphicData uri="http://schemas.openxmlformats.org/presentationml/2006/ole">
            <p:oleObj spid="_x0000_s229378" name="Visio" r:id="rId4" imgW="2159203" imgH="2149206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9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050" name="Rectangle 2"/>
          <p:cNvSpPr>
            <a:spLocks noGrp="1" noChangeArrowheads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 err="1" smtClean="0"/>
              <a:t>Demultiplexers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Group 66"/>
          <p:cNvGraphicFramePr>
            <a:graphicFrameLocks noGrp="1"/>
          </p:cNvGraphicFramePr>
          <p:nvPr/>
        </p:nvGraphicFramePr>
        <p:xfrm>
          <a:off x="568872" y="3873050"/>
          <a:ext cx="3421063" cy="2590800"/>
        </p:xfrm>
        <a:graphic>
          <a:graphicData uri="http://schemas.openxmlformats.org/drawingml/2006/table">
            <a:tbl>
              <a:tblPr/>
              <a:tblGrid>
                <a:gridCol w="541338"/>
                <a:gridCol w="900112"/>
                <a:gridCol w="1979613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 </a:t>
                      </a:r>
                      <a:endParaRPr kumimoji="0" lang="en-US" sz="2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S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Y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0   0   0   0 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0   0   0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Object 68"/>
          <p:cNvGraphicFramePr>
            <a:graphicFrameLocks noChangeAspect="1"/>
          </p:cNvGraphicFramePr>
          <p:nvPr/>
        </p:nvGraphicFramePr>
        <p:xfrm>
          <a:off x="4438650" y="2271712"/>
          <a:ext cx="3820741" cy="3805238"/>
        </p:xfrm>
        <a:graphic>
          <a:graphicData uri="http://schemas.openxmlformats.org/presentationml/2006/ole">
            <p:oleObj spid="_x0000_s128028" name="Visio" r:id="rId4" imgW="2159203" imgH="2149206" progId="">
              <p:embed/>
            </p:oleObj>
          </a:graphicData>
        </a:graphic>
      </p:graphicFrame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119147" y="1332055"/>
            <a:ext cx="3060700" cy="2160587"/>
            <a:chOff x="385" y="2614"/>
            <a:chExt cx="1928" cy="1361"/>
          </a:xfrm>
        </p:grpSpPr>
        <p:sp>
          <p:nvSpPr>
            <p:cNvPr id="8" name="AutoShape 50"/>
            <p:cNvSpPr>
              <a:spLocks noChangeArrowheads="1"/>
            </p:cNvSpPr>
            <p:nvPr/>
          </p:nvSpPr>
          <p:spPr bwMode="auto">
            <a:xfrm flipH="1">
              <a:off x="725" y="2614"/>
              <a:ext cx="1249" cy="113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8000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400" b="1" dirty="0" err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DeMUX</a:t>
              </a:r>
              <a:endParaRPr lang="en-US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Line 51"/>
            <p:cNvSpPr>
              <a:spLocks noChangeShapeType="1"/>
            </p:cNvSpPr>
            <p:nvPr/>
          </p:nvSpPr>
          <p:spPr bwMode="auto">
            <a:xfrm rot="-5400000">
              <a:off x="1324" y="3862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0" name="Line 52"/>
            <p:cNvSpPr>
              <a:spLocks noChangeShapeType="1"/>
            </p:cNvSpPr>
            <p:nvPr/>
          </p:nvSpPr>
          <p:spPr bwMode="auto">
            <a:xfrm rot="-5400000">
              <a:off x="1097" y="3862"/>
              <a:ext cx="227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1" name="Text Box 53"/>
            <p:cNvSpPr txBox="1">
              <a:spLocks noChangeArrowheads="1"/>
            </p:cNvSpPr>
            <p:nvPr/>
          </p:nvSpPr>
          <p:spPr bwMode="auto">
            <a:xfrm>
              <a:off x="725" y="3067"/>
              <a:ext cx="226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400" b="1" i="1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Line 54"/>
            <p:cNvSpPr>
              <a:spLocks noChangeShapeType="1"/>
            </p:cNvSpPr>
            <p:nvPr/>
          </p:nvSpPr>
          <p:spPr bwMode="auto">
            <a:xfrm>
              <a:off x="1972" y="284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3" name="Text Box 55"/>
            <p:cNvSpPr txBox="1">
              <a:spLocks noChangeArrowheads="1"/>
            </p:cNvSpPr>
            <p:nvPr/>
          </p:nvSpPr>
          <p:spPr bwMode="auto">
            <a:xfrm>
              <a:off x="1746" y="2702"/>
              <a:ext cx="226" cy="92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  <a:p>
              <a:pPr algn="l"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14" name="Line 56"/>
            <p:cNvSpPr>
              <a:spLocks noChangeShapeType="1"/>
            </p:cNvSpPr>
            <p:nvPr/>
          </p:nvSpPr>
          <p:spPr bwMode="auto">
            <a:xfrm>
              <a:off x="1972" y="3068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5" name="Line 57"/>
            <p:cNvSpPr>
              <a:spLocks noChangeShapeType="1"/>
            </p:cNvSpPr>
            <p:nvPr/>
          </p:nvSpPr>
          <p:spPr bwMode="auto">
            <a:xfrm>
              <a:off x="1972" y="3295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6" name="Line 58"/>
            <p:cNvSpPr>
              <a:spLocks noChangeShapeType="1"/>
            </p:cNvSpPr>
            <p:nvPr/>
          </p:nvSpPr>
          <p:spPr bwMode="auto">
            <a:xfrm>
              <a:off x="1972" y="3522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7" name="Line 59"/>
            <p:cNvSpPr>
              <a:spLocks noChangeShapeType="1"/>
            </p:cNvSpPr>
            <p:nvPr/>
          </p:nvSpPr>
          <p:spPr bwMode="auto">
            <a:xfrm>
              <a:off x="385" y="3181"/>
              <a:ext cx="341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18" name="Text Box 60"/>
            <p:cNvSpPr txBox="1">
              <a:spLocks noChangeArrowheads="1"/>
            </p:cNvSpPr>
            <p:nvPr/>
          </p:nvSpPr>
          <p:spPr bwMode="auto">
            <a:xfrm>
              <a:off x="1066" y="3473"/>
              <a:ext cx="567" cy="23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2400" b="1" i="1" dirty="0">
                  <a:latin typeface="Times New Roman" pitchFamily="18" charset="0"/>
                  <a:cs typeface="Times New Roman" pitchFamily="18" charset="0"/>
                </a:rPr>
                <a:t> S</a:t>
              </a:r>
              <a:r>
                <a:rPr lang="en-US" sz="2400" b="1" i="1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</p:grpSp>
      <p:sp>
        <p:nvSpPr>
          <p:cNvPr id="19" name="Rectangle 18"/>
          <p:cNvSpPr/>
          <p:nvPr/>
        </p:nvSpPr>
        <p:spPr>
          <a:xfrm>
            <a:off x="4524714" y="4997670"/>
            <a:ext cx="457200" cy="1182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0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I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Analysis Procedure</a:t>
            </a:r>
            <a:br>
              <a:rPr lang="en-US" dirty="0" smtClean="0"/>
            </a:br>
            <a:r>
              <a:rPr lang="en-US" dirty="0" smtClean="0"/>
              <a:t>Boolean Expression Approach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None/>
              <a:defRPr/>
            </a:pPr>
            <a:r>
              <a:rPr lang="en-US" i="1" dirty="0" smtClean="0"/>
              <a:t>F</a:t>
            </a:r>
            <a:r>
              <a:rPr lang="en-US" baseline="-25000" dirty="0" smtClean="0"/>
              <a:t>2</a:t>
            </a:r>
            <a:r>
              <a:rPr lang="en-US" dirty="0" smtClean="0"/>
              <a:t> = </a:t>
            </a:r>
            <a:r>
              <a:rPr lang="en-US" i="1" dirty="0" smtClean="0"/>
              <a:t>AB </a:t>
            </a:r>
            <a:r>
              <a:rPr lang="en-US" dirty="0" smtClean="0"/>
              <a:t>+</a:t>
            </a:r>
            <a:r>
              <a:rPr lang="en-US" i="1" dirty="0" smtClean="0"/>
              <a:t> AC </a:t>
            </a:r>
            <a:r>
              <a:rPr lang="en-US" dirty="0" smtClean="0"/>
              <a:t>+</a:t>
            </a:r>
            <a:r>
              <a:rPr lang="en-US" i="1" dirty="0" smtClean="0"/>
              <a:t> BC</a:t>
            </a:r>
          </a:p>
          <a:p>
            <a:pPr lvl="0">
              <a:buNone/>
              <a:defRPr/>
            </a:pP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 =</a:t>
            </a:r>
            <a:r>
              <a:rPr lang="en-US" i="1" dirty="0" smtClean="0"/>
              <a:t> A </a:t>
            </a:r>
            <a:r>
              <a:rPr lang="en-US" dirty="0" smtClean="0"/>
              <a:t>+</a:t>
            </a:r>
            <a:r>
              <a:rPr lang="en-US" i="1" dirty="0" smtClean="0"/>
              <a:t> B </a:t>
            </a:r>
            <a:r>
              <a:rPr lang="en-US" dirty="0" smtClean="0"/>
              <a:t>+</a:t>
            </a:r>
            <a:r>
              <a:rPr lang="en-US" i="1" dirty="0" smtClean="0"/>
              <a:t> C </a:t>
            </a:r>
          </a:p>
          <a:p>
            <a:pPr lvl="0">
              <a:buNone/>
              <a:defRPr/>
            </a:pPr>
            <a:r>
              <a:rPr lang="en-US" i="1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 =</a:t>
            </a:r>
            <a:r>
              <a:rPr lang="en-US" i="1" dirty="0" smtClean="0"/>
              <a:t> ABC</a:t>
            </a:r>
          </a:p>
          <a:p>
            <a:pPr lvl="0">
              <a:buNone/>
              <a:defRPr/>
            </a:pPr>
            <a:r>
              <a:rPr lang="en-US" i="1" dirty="0" smtClean="0"/>
              <a:t>T</a:t>
            </a:r>
            <a:r>
              <a:rPr lang="en-US" baseline="-25000" dirty="0" smtClean="0"/>
              <a:t>3</a:t>
            </a:r>
            <a:r>
              <a:rPr lang="en-US" dirty="0" smtClean="0"/>
              <a:t> = </a:t>
            </a:r>
            <a:r>
              <a:rPr lang="en-US" i="1" dirty="0" smtClean="0"/>
              <a:t>F</a:t>
            </a:r>
            <a:r>
              <a:rPr lang="en-US" baseline="-25000" dirty="0" smtClean="0"/>
              <a:t>2</a:t>
            </a:r>
            <a:r>
              <a:rPr lang="en-US" dirty="0" smtClean="0"/>
              <a:t>´ </a:t>
            </a:r>
            <a:r>
              <a:rPr lang="en-US" i="1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</a:p>
          <a:p>
            <a:pPr lvl="0">
              <a:buNone/>
              <a:defRPr/>
            </a:pPr>
            <a:r>
              <a:rPr lang="en-US" i="1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 = </a:t>
            </a:r>
            <a:r>
              <a:rPr lang="en-US" i="1" dirty="0" smtClean="0"/>
              <a:t>T</a:t>
            </a:r>
            <a:r>
              <a:rPr lang="en-US" baseline="-25000" dirty="0" smtClean="0"/>
              <a:t>3</a:t>
            </a:r>
            <a:r>
              <a:rPr lang="en-US" dirty="0" smtClean="0"/>
              <a:t> + </a:t>
            </a:r>
            <a:r>
              <a:rPr lang="en-US" i="1" dirty="0" smtClean="0"/>
              <a:t>T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</a:p>
          <a:p>
            <a:pPr lvl="0">
              <a:buNone/>
              <a:defRPr/>
            </a:pPr>
            <a:endParaRPr lang="en-US" dirty="0" smtClean="0"/>
          </a:p>
          <a:p>
            <a:pPr lvl="0">
              <a:buNone/>
              <a:defRPr/>
            </a:pPr>
            <a:r>
              <a:rPr lang="en-US" dirty="0" smtClean="0"/>
              <a:t>Or</a:t>
            </a:r>
          </a:p>
          <a:p>
            <a:pPr lvl="0">
              <a:buNone/>
              <a:defRPr/>
            </a:pPr>
            <a:endParaRPr lang="en-US" dirty="0" smtClean="0"/>
          </a:p>
          <a:p>
            <a:pPr lvl="0">
              <a:spcBef>
                <a:spcPct val="40000"/>
              </a:spcBef>
              <a:buNone/>
              <a:defRPr/>
            </a:pPr>
            <a:r>
              <a:rPr lang="en-US" i="1" dirty="0" smtClean="0"/>
              <a:t>F</a:t>
            </a:r>
            <a:r>
              <a:rPr lang="en-US" baseline="-25000" dirty="0" smtClean="0"/>
              <a:t>1</a:t>
            </a:r>
            <a:r>
              <a:rPr lang="en-US" i="1" dirty="0" smtClean="0"/>
              <a:t> </a:t>
            </a:r>
            <a:r>
              <a:rPr lang="en-US" dirty="0" smtClean="0"/>
              <a:t>=</a:t>
            </a:r>
            <a:r>
              <a:rPr lang="en-US" i="1" dirty="0" smtClean="0"/>
              <a:t> A´BC´ </a:t>
            </a:r>
            <a:r>
              <a:rPr lang="en-US" dirty="0" smtClean="0"/>
              <a:t>+</a:t>
            </a:r>
            <a:r>
              <a:rPr lang="en-US" i="1" dirty="0" smtClean="0"/>
              <a:t> A´B´C  </a:t>
            </a:r>
            <a:r>
              <a:rPr lang="en-US" dirty="0" smtClean="0"/>
              <a:t>+</a:t>
            </a:r>
            <a:r>
              <a:rPr lang="en-US" i="1" dirty="0" smtClean="0"/>
              <a:t> AB´C´ </a:t>
            </a:r>
            <a:r>
              <a:rPr lang="en-US" dirty="0" smtClean="0"/>
              <a:t>+</a:t>
            </a:r>
            <a:r>
              <a:rPr lang="en-US" i="1" dirty="0" smtClean="0"/>
              <a:t> ABC</a:t>
            </a:r>
            <a:endParaRPr lang="en-US" i="1" dirty="0"/>
          </a:p>
        </p:txBody>
      </p:sp>
      <p:pic>
        <p:nvPicPr>
          <p:cNvPr id="7" name="Picture 4" descr="C:\jobs\Marries\CH04\Tiff\AACFLOL0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86200" y="1752600"/>
            <a:ext cx="4495800" cy="3473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Three-State Gates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5292725" y="3941763"/>
            <a:ext cx="2663825" cy="1408112"/>
            <a:chOff x="3295" y="2727"/>
            <a:chExt cx="1678" cy="887"/>
          </a:xfrm>
        </p:grpSpPr>
        <p:grpSp>
          <p:nvGrpSpPr>
            <p:cNvPr id="3" name="Group 53"/>
            <p:cNvGrpSpPr>
              <a:grpSpLocks/>
            </p:cNvGrpSpPr>
            <p:nvPr/>
          </p:nvGrpSpPr>
          <p:grpSpPr bwMode="auto">
            <a:xfrm>
              <a:off x="3447" y="2727"/>
              <a:ext cx="1360" cy="680"/>
              <a:chOff x="725" y="1139"/>
              <a:chExt cx="1360" cy="680"/>
            </a:xfrm>
          </p:grpSpPr>
          <p:grpSp>
            <p:nvGrpSpPr>
              <p:cNvPr id="4" name="Group 10"/>
              <p:cNvGrpSpPr>
                <a:grpSpLocks/>
              </p:cNvGrpSpPr>
              <p:nvPr/>
            </p:nvGrpSpPr>
            <p:grpSpPr bwMode="auto">
              <a:xfrm>
                <a:off x="1179" y="1139"/>
                <a:ext cx="453" cy="454"/>
                <a:chOff x="3334" y="1026"/>
                <a:chExt cx="453" cy="454"/>
              </a:xfrm>
            </p:grpSpPr>
            <p:sp>
              <p:nvSpPr>
                <p:cNvPr id="526342" name="Line 6"/>
                <p:cNvSpPr>
                  <a:spLocks noChangeShapeType="1"/>
                </p:cNvSpPr>
                <p:nvPr/>
              </p:nvSpPr>
              <p:spPr bwMode="auto">
                <a:xfrm>
                  <a:off x="3334" y="1026"/>
                  <a:ext cx="453" cy="227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endParaRPr lang="en-AU"/>
                </a:p>
              </p:txBody>
            </p:sp>
            <p:sp>
              <p:nvSpPr>
                <p:cNvPr id="526343" name="Line 7"/>
                <p:cNvSpPr>
                  <a:spLocks noChangeShapeType="1"/>
                </p:cNvSpPr>
                <p:nvPr/>
              </p:nvSpPr>
              <p:spPr bwMode="auto">
                <a:xfrm flipH="1">
                  <a:off x="3334" y="1253"/>
                  <a:ext cx="453" cy="227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endParaRPr lang="en-AU"/>
                </a:p>
              </p:txBody>
            </p:sp>
            <p:sp>
              <p:nvSpPr>
                <p:cNvPr id="526344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3334" y="1026"/>
                  <a:ext cx="0" cy="454"/>
                </a:xfrm>
                <a:prstGeom prst="line">
                  <a:avLst/>
                </a:prstGeom>
                <a:noFill/>
                <a:ln w="38100">
                  <a:solidFill>
                    <a:schemeClr val="accent1"/>
                  </a:solidFill>
                  <a:round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endParaRPr lang="en-AU"/>
                </a:p>
              </p:txBody>
            </p:sp>
          </p:grpSp>
          <p:sp>
            <p:nvSpPr>
              <p:cNvPr id="526345" name="Line 9"/>
              <p:cNvSpPr>
                <a:spLocks noChangeShapeType="1"/>
              </p:cNvSpPr>
              <p:nvPr/>
            </p:nvSpPr>
            <p:spPr bwMode="auto">
              <a:xfrm flipH="1">
                <a:off x="725" y="1366"/>
                <a:ext cx="45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AU"/>
              </a:p>
            </p:txBody>
          </p:sp>
          <p:sp>
            <p:nvSpPr>
              <p:cNvPr id="526347" name="Line 11"/>
              <p:cNvSpPr>
                <a:spLocks noChangeShapeType="1"/>
              </p:cNvSpPr>
              <p:nvPr/>
            </p:nvSpPr>
            <p:spPr bwMode="auto">
              <a:xfrm flipH="1">
                <a:off x="1632" y="1366"/>
                <a:ext cx="45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AU"/>
              </a:p>
            </p:txBody>
          </p:sp>
          <p:sp>
            <p:nvSpPr>
              <p:cNvPr id="526348" name="Line 12"/>
              <p:cNvSpPr>
                <a:spLocks noChangeShapeType="1"/>
              </p:cNvSpPr>
              <p:nvPr/>
            </p:nvSpPr>
            <p:spPr bwMode="auto">
              <a:xfrm flipH="1" flipV="1">
                <a:off x="1405" y="1479"/>
                <a:ext cx="0" cy="3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AU"/>
              </a:p>
            </p:txBody>
          </p:sp>
        </p:grpSp>
        <p:sp>
          <p:nvSpPr>
            <p:cNvPr id="526349" name="Rectangle 13"/>
            <p:cNvSpPr>
              <a:spLocks noChangeArrowheads="1"/>
            </p:cNvSpPr>
            <p:nvPr/>
          </p:nvSpPr>
          <p:spPr bwMode="auto">
            <a:xfrm>
              <a:off x="3295" y="2840"/>
              <a:ext cx="128" cy="20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i="1">
                  <a:solidFill>
                    <a:srgbClr val="CC00CC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526350" name="Rectangle 14"/>
            <p:cNvSpPr>
              <a:spLocks noChangeArrowheads="1"/>
            </p:cNvSpPr>
            <p:nvPr/>
          </p:nvSpPr>
          <p:spPr bwMode="auto">
            <a:xfrm>
              <a:off x="4856" y="2840"/>
              <a:ext cx="117" cy="20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i="1">
                  <a:solidFill>
                    <a:srgbClr val="CC00CC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526351" name="Rectangle 15"/>
            <p:cNvSpPr>
              <a:spLocks noChangeArrowheads="1"/>
            </p:cNvSpPr>
            <p:nvPr/>
          </p:nvSpPr>
          <p:spPr bwMode="auto">
            <a:xfrm>
              <a:off x="4057" y="3407"/>
              <a:ext cx="128" cy="20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</p:grpSp>
      <p:graphicFrame>
        <p:nvGraphicFramePr>
          <p:cNvPr id="526376" name="Group 40"/>
          <p:cNvGraphicFramePr>
            <a:graphicFrameLocks noGrp="1"/>
          </p:cNvGraphicFramePr>
          <p:nvPr/>
        </p:nvGraphicFramePr>
        <p:xfrm>
          <a:off x="5292725" y="1854200"/>
          <a:ext cx="2519363" cy="1727200"/>
        </p:xfrm>
        <a:graphic>
          <a:graphicData uri="http://schemas.openxmlformats.org/drawingml/2006/table">
            <a:tbl>
              <a:tblPr/>
              <a:tblGrid>
                <a:gridCol w="1439863"/>
                <a:gridCol w="10795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   A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kumimoji="0" lang="en-US" sz="2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x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Hi-Z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5" name="Group 41"/>
          <p:cNvGrpSpPr>
            <a:grpSpLocks/>
          </p:cNvGrpSpPr>
          <p:nvPr/>
        </p:nvGrpSpPr>
        <p:grpSpPr bwMode="auto">
          <a:xfrm>
            <a:off x="1871663" y="2141538"/>
            <a:ext cx="1439862" cy="1081087"/>
            <a:chOff x="3334" y="1026"/>
            <a:chExt cx="453" cy="454"/>
          </a:xfrm>
        </p:grpSpPr>
        <p:sp>
          <p:nvSpPr>
            <p:cNvPr id="526378" name="Line 42"/>
            <p:cNvSpPr>
              <a:spLocks noChangeShapeType="1"/>
            </p:cNvSpPr>
            <p:nvPr/>
          </p:nvSpPr>
          <p:spPr bwMode="auto">
            <a:xfrm>
              <a:off x="3334" y="1026"/>
              <a:ext cx="453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  <p:sp>
          <p:nvSpPr>
            <p:cNvPr id="526379" name="Line 43"/>
            <p:cNvSpPr>
              <a:spLocks noChangeShapeType="1"/>
            </p:cNvSpPr>
            <p:nvPr/>
          </p:nvSpPr>
          <p:spPr bwMode="auto">
            <a:xfrm flipH="1">
              <a:off x="3334" y="1253"/>
              <a:ext cx="453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  <p:sp>
          <p:nvSpPr>
            <p:cNvPr id="526380" name="Line 44"/>
            <p:cNvSpPr>
              <a:spLocks noChangeShapeType="1"/>
            </p:cNvSpPr>
            <p:nvPr/>
          </p:nvSpPr>
          <p:spPr bwMode="auto">
            <a:xfrm flipV="1">
              <a:off x="3334" y="1026"/>
              <a:ext cx="0" cy="45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</p:grpSp>
      <p:sp>
        <p:nvSpPr>
          <p:cNvPr id="526381" name="Line 45"/>
          <p:cNvSpPr>
            <a:spLocks noChangeShapeType="1"/>
          </p:cNvSpPr>
          <p:nvPr/>
        </p:nvSpPr>
        <p:spPr bwMode="auto">
          <a:xfrm flipH="1">
            <a:off x="1150938" y="2681288"/>
            <a:ext cx="9286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26382" name="Line 46"/>
          <p:cNvSpPr>
            <a:spLocks noChangeShapeType="1"/>
          </p:cNvSpPr>
          <p:nvPr/>
        </p:nvSpPr>
        <p:spPr bwMode="auto">
          <a:xfrm flipH="1">
            <a:off x="2452688" y="2681288"/>
            <a:ext cx="16430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26383" name="Line 47"/>
          <p:cNvSpPr>
            <a:spLocks noChangeShapeType="1"/>
          </p:cNvSpPr>
          <p:nvPr/>
        </p:nvSpPr>
        <p:spPr bwMode="auto">
          <a:xfrm flipH="1" flipV="1">
            <a:off x="2220913" y="3092450"/>
            <a:ext cx="0" cy="539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26384" name="Rectangle 48"/>
          <p:cNvSpPr>
            <a:spLocks noChangeArrowheads="1"/>
          </p:cNvSpPr>
          <p:nvPr/>
        </p:nvSpPr>
        <p:spPr bwMode="auto">
          <a:xfrm>
            <a:off x="909638" y="2501900"/>
            <a:ext cx="203200" cy="3286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 b="1" i="1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A</a:t>
            </a:r>
          </a:p>
        </p:txBody>
      </p:sp>
      <p:sp>
        <p:nvSpPr>
          <p:cNvPr id="526385" name="Rectangle 49"/>
          <p:cNvSpPr>
            <a:spLocks noChangeArrowheads="1"/>
          </p:cNvSpPr>
          <p:nvPr/>
        </p:nvSpPr>
        <p:spPr bwMode="auto">
          <a:xfrm>
            <a:off x="4095750" y="2501900"/>
            <a:ext cx="185738" cy="3286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 b="1" i="1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526386" name="Rectangle 50"/>
          <p:cNvSpPr>
            <a:spLocks noChangeArrowheads="1"/>
          </p:cNvSpPr>
          <p:nvPr/>
        </p:nvSpPr>
        <p:spPr bwMode="auto">
          <a:xfrm>
            <a:off x="2117725" y="3698875"/>
            <a:ext cx="203200" cy="3286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526387" name="Line 51"/>
          <p:cNvSpPr>
            <a:spLocks noChangeShapeType="1"/>
          </p:cNvSpPr>
          <p:nvPr/>
        </p:nvSpPr>
        <p:spPr bwMode="auto">
          <a:xfrm flipV="1">
            <a:off x="2051050" y="2438400"/>
            <a:ext cx="360363" cy="242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26388" name="Line 52"/>
          <p:cNvSpPr>
            <a:spLocks noChangeShapeType="1"/>
          </p:cNvSpPr>
          <p:nvPr/>
        </p:nvSpPr>
        <p:spPr bwMode="auto">
          <a:xfrm flipH="1" flipV="1">
            <a:off x="2219325" y="2576513"/>
            <a:ext cx="0" cy="5397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grpSp>
        <p:nvGrpSpPr>
          <p:cNvPr id="6" name="Group 69"/>
          <p:cNvGrpSpPr>
            <a:grpSpLocks/>
          </p:cNvGrpSpPr>
          <p:nvPr/>
        </p:nvGrpSpPr>
        <p:grpSpPr bwMode="auto">
          <a:xfrm>
            <a:off x="1035050" y="5049838"/>
            <a:ext cx="2544763" cy="1408112"/>
            <a:chOff x="652" y="3181"/>
            <a:chExt cx="1603" cy="887"/>
          </a:xfrm>
        </p:grpSpPr>
        <p:grpSp>
          <p:nvGrpSpPr>
            <p:cNvPr id="7" name="Group 58"/>
            <p:cNvGrpSpPr>
              <a:grpSpLocks/>
            </p:cNvGrpSpPr>
            <p:nvPr/>
          </p:nvGrpSpPr>
          <p:grpSpPr bwMode="auto">
            <a:xfrm>
              <a:off x="1218" y="3181"/>
              <a:ext cx="453" cy="454"/>
              <a:chOff x="3334" y="1026"/>
              <a:chExt cx="453" cy="454"/>
            </a:xfrm>
          </p:grpSpPr>
          <p:sp>
            <p:nvSpPr>
              <p:cNvPr id="526395" name="Line 59"/>
              <p:cNvSpPr>
                <a:spLocks noChangeShapeType="1"/>
              </p:cNvSpPr>
              <p:nvPr/>
            </p:nvSpPr>
            <p:spPr bwMode="auto">
              <a:xfrm>
                <a:off x="3334" y="1026"/>
                <a:ext cx="453" cy="227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AU"/>
              </a:p>
            </p:txBody>
          </p:sp>
          <p:sp>
            <p:nvSpPr>
              <p:cNvPr id="526396" name="Line 60"/>
              <p:cNvSpPr>
                <a:spLocks noChangeShapeType="1"/>
              </p:cNvSpPr>
              <p:nvPr/>
            </p:nvSpPr>
            <p:spPr bwMode="auto">
              <a:xfrm flipH="1">
                <a:off x="3334" y="1253"/>
                <a:ext cx="453" cy="227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AU"/>
              </a:p>
            </p:txBody>
          </p:sp>
          <p:sp>
            <p:nvSpPr>
              <p:cNvPr id="526397" name="Line 61"/>
              <p:cNvSpPr>
                <a:spLocks noChangeShapeType="1"/>
              </p:cNvSpPr>
              <p:nvPr/>
            </p:nvSpPr>
            <p:spPr bwMode="auto">
              <a:xfrm flipV="1">
                <a:off x="3334" y="1026"/>
                <a:ext cx="0" cy="454"/>
              </a:xfrm>
              <a:prstGeom prst="line">
                <a:avLst/>
              </a:prstGeom>
              <a:noFill/>
              <a:ln w="38100">
                <a:solidFill>
                  <a:schemeClr val="accent1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AU"/>
              </a:p>
            </p:txBody>
          </p:sp>
        </p:grpSp>
        <p:sp>
          <p:nvSpPr>
            <p:cNvPr id="526398" name="Line 62"/>
            <p:cNvSpPr>
              <a:spLocks noChangeShapeType="1"/>
            </p:cNvSpPr>
            <p:nvPr/>
          </p:nvSpPr>
          <p:spPr bwMode="auto">
            <a:xfrm flipH="1">
              <a:off x="764" y="340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  <p:sp>
          <p:nvSpPr>
            <p:cNvPr id="526399" name="Line 63"/>
            <p:cNvSpPr>
              <a:spLocks noChangeShapeType="1"/>
            </p:cNvSpPr>
            <p:nvPr/>
          </p:nvSpPr>
          <p:spPr bwMode="auto">
            <a:xfrm flipH="1">
              <a:off x="1671" y="340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  <p:sp>
          <p:nvSpPr>
            <p:cNvPr id="526400" name="Line 64"/>
            <p:cNvSpPr>
              <a:spLocks noChangeShapeType="1"/>
            </p:cNvSpPr>
            <p:nvPr/>
          </p:nvSpPr>
          <p:spPr bwMode="auto">
            <a:xfrm flipH="1" flipV="1">
              <a:off x="1444" y="3521"/>
              <a:ext cx="0" cy="3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  <p:sp>
          <p:nvSpPr>
            <p:cNvPr id="526401" name="Rectangle 65"/>
            <p:cNvSpPr>
              <a:spLocks noChangeArrowheads="1"/>
            </p:cNvSpPr>
            <p:nvPr/>
          </p:nvSpPr>
          <p:spPr bwMode="auto">
            <a:xfrm>
              <a:off x="652" y="3294"/>
              <a:ext cx="48" cy="20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i="1">
                  <a:solidFill>
                    <a:srgbClr val="CC00CC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526402" name="Rectangle 66"/>
            <p:cNvSpPr>
              <a:spLocks noChangeArrowheads="1"/>
            </p:cNvSpPr>
            <p:nvPr/>
          </p:nvSpPr>
          <p:spPr bwMode="auto">
            <a:xfrm>
              <a:off x="2207" y="3294"/>
              <a:ext cx="48" cy="20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i="1">
                  <a:solidFill>
                    <a:srgbClr val="CC00CC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sp>
          <p:nvSpPr>
            <p:cNvPr id="526403" name="Rectangle 67"/>
            <p:cNvSpPr>
              <a:spLocks noChangeArrowheads="1"/>
            </p:cNvSpPr>
            <p:nvPr/>
          </p:nvSpPr>
          <p:spPr bwMode="auto">
            <a:xfrm>
              <a:off x="1414" y="3861"/>
              <a:ext cx="48" cy="20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i="1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</a:p>
          </p:txBody>
        </p:sp>
        <p:graphicFrame>
          <p:nvGraphicFramePr>
            <p:cNvPr id="526404" name="Object 68"/>
            <p:cNvGraphicFramePr>
              <a:graphicFrameLocks noChangeAspect="1"/>
            </p:cNvGraphicFramePr>
            <p:nvPr/>
          </p:nvGraphicFramePr>
          <p:xfrm>
            <a:off x="1625" y="3327"/>
            <a:ext cx="162" cy="162"/>
          </p:xfrm>
          <a:graphic>
            <a:graphicData uri="http://schemas.openxmlformats.org/presentationml/2006/ole">
              <p:oleObj spid="_x0000_s145437" name="Visio" r:id="rId4" imgW="76078" imgH="76078" progId="">
                <p:embed/>
              </p:oleObj>
            </a:graphicData>
          </a:graphic>
        </p:graphicFrame>
      </p:grpSp>
      <p:sp>
        <p:nvSpPr>
          <p:cNvPr id="43" name="Content Placeholder 4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Tri-State Buffer</a:t>
            </a:r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/>
              <a:t>Tri-State Inverter</a:t>
            </a:r>
          </a:p>
          <a:p>
            <a:endParaRPr lang="en-AU" dirty="0"/>
          </a:p>
        </p:txBody>
      </p:sp>
      <p:sp>
        <p:nvSpPr>
          <p:cNvPr id="8" name="TextBox 7"/>
          <p:cNvSpPr txBox="1"/>
          <p:nvPr/>
        </p:nvSpPr>
        <p:spPr>
          <a:xfrm>
            <a:off x="5016500" y="673100"/>
            <a:ext cx="330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Z=impedance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/>
          <p:cNvSpPr/>
          <p:nvPr/>
        </p:nvSpPr>
        <p:spPr>
          <a:xfrm>
            <a:off x="2601310" y="2081049"/>
            <a:ext cx="2081048" cy="33895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Three-State </a:t>
            </a:r>
            <a:r>
              <a:rPr lang="en-US" dirty="0" smtClean="0"/>
              <a:t>Gates</a:t>
            </a:r>
            <a:br>
              <a:rPr lang="en-US" dirty="0" smtClean="0"/>
            </a:br>
            <a:r>
              <a:rPr lang="en-US" dirty="0" smtClean="0"/>
              <a:t>2-to-1-line </a:t>
            </a:r>
            <a:r>
              <a:rPr lang="en-US" dirty="0" err="1" smtClean="0"/>
              <a:t>mux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30502" name="Rectangle 70"/>
          <p:cNvSpPr>
            <a:spLocks noChangeArrowheads="1"/>
          </p:cNvSpPr>
          <p:nvPr/>
        </p:nvSpPr>
        <p:spPr bwMode="auto">
          <a:xfrm>
            <a:off x="5202238" y="3646488"/>
            <a:ext cx="187552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6" name="Group 88"/>
          <p:cNvGrpSpPr>
            <a:grpSpLocks/>
          </p:cNvGrpSpPr>
          <p:nvPr/>
        </p:nvGrpSpPr>
        <p:grpSpPr bwMode="auto">
          <a:xfrm>
            <a:off x="1998663" y="2644776"/>
            <a:ext cx="3182937" cy="3579813"/>
            <a:chOff x="2110" y="2614"/>
            <a:chExt cx="2005" cy="2255"/>
          </a:xfrm>
        </p:grpSpPr>
        <p:grpSp>
          <p:nvGrpSpPr>
            <p:cNvPr id="7" name="Group 61"/>
            <p:cNvGrpSpPr>
              <a:grpSpLocks/>
            </p:cNvGrpSpPr>
            <p:nvPr/>
          </p:nvGrpSpPr>
          <p:grpSpPr bwMode="auto">
            <a:xfrm>
              <a:off x="2301" y="2614"/>
              <a:ext cx="1360" cy="680"/>
              <a:chOff x="725" y="1139"/>
              <a:chExt cx="1360" cy="680"/>
            </a:xfrm>
          </p:grpSpPr>
          <p:grpSp>
            <p:nvGrpSpPr>
              <p:cNvPr id="8" name="Group 62"/>
              <p:cNvGrpSpPr>
                <a:grpSpLocks/>
              </p:cNvGrpSpPr>
              <p:nvPr/>
            </p:nvGrpSpPr>
            <p:grpSpPr bwMode="auto">
              <a:xfrm>
                <a:off x="1179" y="1139"/>
                <a:ext cx="453" cy="454"/>
                <a:chOff x="3334" y="1026"/>
                <a:chExt cx="453" cy="454"/>
              </a:xfrm>
            </p:grpSpPr>
            <p:sp>
              <p:nvSpPr>
                <p:cNvPr id="530495" name="Line 63"/>
                <p:cNvSpPr>
                  <a:spLocks noChangeShapeType="1"/>
                </p:cNvSpPr>
                <p:nvPr/>
              </p:nvSpPr>
              <p:spPr bwMode="auto">
                <a:xfrm>
                  <a:off x="3334" y="1026"/>
                  <a:ext cx="453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endParaRPr lang="en-AU"/>
                </a:p>
              </p:txBody>
            </p:sp>
            <p:sp>
              <p:nvSpPr>
                <p:cNvPr id="530496" name="Line 64"/>
                <p:cNvSpPr>
                  <a:spLocks noChangeShapeType="1"/>
                </p:cNvSpPr>
                <p:nvPr/>
              </p:nvSpPr>
              <p:spPr bwMode="auto">
                <a:xfrm flipH="1">
                  <a:off x="3334" y="1253"/>
                  <a:ext cx="453" cy="227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endParaRPr lang="en-AU"/>
                </a:p>
              </p:txBody>
            </p:sp>
            <p:sp>
              <p:nvSpPr>
                <p:cNvPr id="530497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3334" y="1026"/>
                  <a:ext cx="0" cy="45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lIns="0" tIns="0" rIns="0" bIns="0">
                  <a:spAutoFit/>
                </a:bodyPr>
                <a:lstStyle/>
                <a:p>
                  <a:endParaRPr lang="en-AU"/>
                </a:p>
              </p:txBody>
            </p:sp>
          </p:grpSp>
          <p:sp>
            <p:nvSpPr>
              <p:cNvPr id="530498" name="Line 66"/>
              <p:cNvSpPr>
                <a:spLocks noChangeShapeType="1"/>
              </p:cNvSpPr>
              <p:nvPr/>
            </p:nvSpPr>
            <p:spPr bwMode="auto">
              <a:xfrm flipH="1">
                <a:off x="725" y="1366"/>
                <a:ext cx="45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AU"/>
              </a:p>
            </p:txBody>
          </p:sp>
          <p:sp>
            <p:nvSpPr>
              <p:cNvPr id="530499" name="Line 67"/>
              <p:cNvSpPr>
                <a:spLocks noChangeShapeType="1"/>
              </p:cNvSpPr>
              <p:nvPr/>
            </p:nvSpPr>
            <p:spPr bwMode="auto">
              <a:xfrm flipH="1">
                <a:off x="1632" y="1366"/>
                <a:ext cx="45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AU"/>
              </a:p>
            </p:txBody>
          </p:sp>
          <p:sp>
            <p:nvSpPr>
              <p:cNvPr id="530500" name="Line 68"/>
              <p:cNvSpPr>
                <a:spLocks noChangeShapeType="1"/>
              </p:cNvSpPr>
              <p:nvPr/>
            </p:nvSpPr>
            <p:spPr bwMode="auto">
              <a:xfrm flipH="1" flipV="1">
                <a:off x="1405" y="1479"/>
                <a:ext cx="0" cy="3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AU"/>
              </a:p>
            </p:txBody>
          </p:sp>
        </p:grpSp>
        <p:sp>
          <p:nvSpPr>
            <p:cNvPr id="530501" name="Rectangle 69"/>
            <p:cNvSpPr>
              <a:spLocks noChangeArrowheads="1"/>
            </p:cNvSpPr>
            <p:nvPr/>
          </p:nvSpPr>
          <p:spPr bwMode="auto">
            <a:xfrm>
              <a:off x="2110" y="2727"/>
              <a:ext cx="140" cy="23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i="1" dirty="0" smtClean="0">
                  <a:solidFill>
                    <a:srgbClr val="CC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 dirty="0" smtClean="0">
                  <a:solidFill>
                    <a:srgbClr val="CC00CC"/>
                  </a:solidFill>
                  <a:latin typeface="Times New Roman" pitchFamily="18" charset="0"/>
                  <a:cs typeface="Times New Roman" pitchFamily="18" charset="0"/>
                </a:rPr>
                <a:t>0</a:t>
              </a:r>
              <a:endParaRPr lang="en-US" sz="2400" b="1" i="1" baseline="-250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0503" name="Rectangle 71"/>
            <p:cNvSpPr>
              <a:spLocks noChangeArrowheads="1"/>
            </p:cNvSpPr>
            <p:nvPr/>
          </p:nvSpPr>
          <p:spPr bwMode="auto">
            <a:xfrm>
              <a:off x="2986" y="4636"/>
              <a:ext cx="1043" cy="23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r>
                <a:rPr lang="en-US" sz="2400" b="1" i="1" dirty="0" smtClean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C (Selector) </a:t>
              </a:r>
              <a:endParaRPr lang="en-US" sz="24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9" name="Group 73"/>
            <p:cNvGrpSpPr>
              <a:grpSpLocks/>
            </p:cNvGrpSpPr>
            <p:nvPr/>
          </p:nvGrpSpPr>
          <p:grpSpPr bwMode="auto">
            <a:xfrm>
              <a:off x="2755" y="3634"/>
              <a:ext cx="453" cy="454"/>
              <a:chOff x="3334" y="1026"/>
              <a:chExt cx="453" cy="454"/>
            </a:xfrm>
          </p:grpSpPr>
          <p:sp>
            <p:nvSpPr>
              <p:cNvPr id="530506" name="Line 74"/>
              <p:cNvSpPr>
                <a:spLocks noChangeShapeType="1"/>
              </p:cNvSpPr>
              <p:nvPr/>
            </p:nvSpPr>
            <p:spPr bwMode="auto">
              <a:xfrm>
                <a:off x="3334" y="1026"/>
                <a:ext cx="453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AU"/>
              </a:p>
            </p:txBody>
          </p:sp>
          <p:sp>
            <p:nvSpPr>
              <p:cNvPr id="530507" name="Line 75"/>
              <p:cNvSpPr>
                <a:spLocks noChangeShapeType="1"/>
              </p:cNvSpPr>
              <p:nvPr/>
            </p:nvSpPr>
            <p:spPr bwMode="auto">
              <a:xfrm flipH="1">
                <a:off x="3334" y="1253"/>
                <a:ext cx="453" cy="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AU"/>
              </a:p>
            </p:txBody>
          </p:sp>
          <p:sp>
            <p:nvSpPr>
              <p:cNvPr id="530508" name="Line 76"/>
              <p:cNvSpPr>
                <a:spLocks noChangeShapeType="1"/>
              </p:cNvSpPr>
              <p:nvPr/>
            </p:nvSpPr>
            <p:spPr bwMode="auto">
              <a:xfrm flipV="1">
                <a:off x="3334" y="1026"/>
                <a:ext cx="0" cy="45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lIns="0" tIns="0" rIns="0" bIns="0">
                <a:spAutoFit/>
              </a:bodyPr>
              <a:lstStyle/>
              <a:p>
                <a:endParaRPr lang="en-AU"/>
              </a:p>
            </p:txBody>
          </p:sp>
        </p:grpSp>
        <p:sp>
          <p:nvSpPr>
            <p:cNvPr id="530509" name="Line 77"/>
            <p:cNvSpPr>
              <a:spLocks noChangeShapeType="1"/>
            </p:cNvSpPr>
            <p:nvPr/>
          </p:nvSpPr>
          <p:spPr bwMode="auto">
            <a:xfrm flipH="1">
              <a:off x="2301" y="3861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  <p:sp>
          <p:nvSpPr>
            <p:cNvPr id="530510" name="Line 78"/>
            <p:cNvSpPr>
              <a:spLocks noChangeShapeType="1"/>
            </p:cNvSpPr>
            <p:nvPr/>
          </p:nvSpPr>
          <p:spPr bwMode="auto">
            <a:xfrm flipH="1">
              <a:off x="3208" y="3861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  <p:sp>
          <p:nvSpPr>
            <p:cNvPr id="530512" name="Rectangle 80"/>
            <p:cNvSpPr>
              <a:spLocks noChangeArrowheads="1"/>
            </p:cNvSpPr>
            <p:nvPr/>
          </p:nvSpPr>
          <p:spPr bwMode="auto">
            <a:xfrm>
              <a:off x="2110" y="3747"/>
              <a:ext cx="140" cy="23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i="1" dirty="0" smtClean="0">
                  <a:solidFill>
                    <a:srgbClr val="CC00CC"/>
                  </a:solidFill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2400" b="1" i="1" baseline="-25000" dirty="0" smtClean="0">
                  <a:solidFill>
                    <a:srgbClr val="CC00CC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b="1" i="1" baseline="-250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30514" name="Line 82"/>
            <p:cNvSpPr>
              <a:spLocks noChangeShapeType="1"/>
            </p:cNvSpPr>
            <p:nvPr/>
          </p:nvSpPr>
          <p:spPr bwMode="auto">
            <a:xfrm flipH="1">
              <a:off x="3662" y="3350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  <p:sp>
          <p:nvSpPr>
            <p:cNvPr id="530515" name="Line 83"/>
            <p:cNvSpPr>
              <a:spLocks noChangeShapeType="1"/>
            </p:cNvSpPr>
            <p:nvPr/>
          </p:nvSpPr>
          <p:spPr bwMode="auto">
            <a:xfrm flipV="1">
              <a:off x="3660" y="2840"/>
              <a:ext cx="1" cy="102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  <p:sp>
          <p:nvSpPr>
            <p:cNvPr id="530519" name="Line 87"/>
            <p:cNvSpPr>
              <a:spLocks noChangeShapeType="1"/>
            </p:cNvSpPr>
            <p:nvPr/>
          </p:nvSpPr>
          <p:spPr bwMode="auto">
            <a:xfrm flipV="1">
              <a:off x="2981" y="3441"/>
              <a:ext cx="29" cy="3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 lIns="0" tIns="0" rIns="0" bIns="0">
              <a:spAutoFit/>
            </a:bodyPr>
            <a:lstStyle/>
            <a:p>
              <a:endParaRPr lang="en-AU"/>
            </a:p>
          </p:txBody>
        </p:sp>
      </p:grpSp>
      <p:cxnSp>
        <p:nvCxnSpPr>
          <p:cNvPr id="32" name="Straight Connector 31"/>
          <p:cNvCxnSpPr/>
          <p:nvPr/>
        </p:nvCxnSpPr>
        <p:spPr>
          <a:xfrm>
            <a:off x="3421118" y="4162097"/>
            <a:ext cx="520262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3074278" y="4934607"/>
            <a:ext cx="1623848" cy="4729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5875283" y="2532119"/>
          <a:ext cx="2212428" cy="2102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6214"/>
                <a:gridCol w="1106214"/>
              </a:tblGrid>
              <a:tr h="7009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 anchor="ctr"/>
                </a:tc>
              </a:tr>
              <a:tr h="7009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r>
                        <a:rPr lang="en-US" baseline="-25000" dirty="0" smtClean="0"/>
                        <a:t>0</a:t>
                      </a:r>
                      <a:endParaRPr lang="en-US" baseline="-25000" dirty="0"/>
                    </a:p>
                  </a:txBody>
                  <a:tcPr anchor="ctr"/>
                </a:tc>
              </a:tr>
              <a:tr h="70098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</a:t>
                      </a:r>
                      <a:r>
                        <a:rPr lang="en-US" baseline="-25000" dirty="0" smtClean="0"/>
                        <a:t>1</a:t>
                      </a:r>
                      <a:endParaRPr lang="en-US" baseline="-250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1" name="Isosceles Triangle 40"/>
          <p:cNvSpPr/>
          <p:nvPr/>
        </p:nvSpPr>
        <p:spPr>
          <a:xfrm>
            <a:off x="3200400" y="3610310"/>
            <a:ext cx="362607" cy="346841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3342288" y="3484180"/>
            <a:ext cx="94594" cy="11035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1608082" y="1103582"/>
            <a:ext cx="4524703" cy="56282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616"/>
            <a:ext cx="7696200" cy="1143000"/>
          </a:xfrm>
        </p:spPr>
        <p:txBody>
          <a:bodyPr anchor="t">
            <a:normAutofit/>
          </a:bodyPr>
          <a:lstStyle/>
          <a:p>
            <a:r>
              <a:rPr lang="en-US" dirty="0"/>
              <a:t>Three-State </a:t>
            </a:r>
            <a:r>
              <a:rPr lang="en-US" dirty="0" smtClean="0"/>
              <a:t>Gates</a:t>
            </a:r>
            <a:br>
              <a:rPr lang="en-US" dirty="0" smtClean="0"/>
            </a:br>
            <a:r>
              <a:rPr lang="en-US" dirty="0" smtClean="0"/>
              <a:t>4-to-1-line </a:t>
            </a:r>
            <a:r>
              <a:rPr lang="en-US" dirty="0" err="1" smtClean="0"/>
              <a:t>mux</a:t>
            </a:r>
            <a:r>
              <a:rPr lang="en-US" dirty="0" smtClean="0"/>
              <a:t> </a:t>
            </a:r>
            <a:endParaRPr lang="en-US" dirty="0"/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4710879" y="1151809"/>
            <a:ext cx="719137" cy="720725"/>
            <a:chOff x="3334" y="1026"/>
            <a:chExt cx="453" cy="454"/>
          </a:xfrm>
        </p:grpSpPr>
        <p:sp>
          <p:nvSpPr>
            <p:cNvPr id="531484" name="Line 28"/>
            <p:cNvSpPr>
              <a:spLocks noChangeShapeType="1"/>
            </p:cNvSpPr>
            <p:nvPr/>
          </p:nvSpPr>
          <p:spPr bwMode="auto">
            <a:xfrm>
              <a:off x="3334" y="1026"/>
              <a:ext cx="453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  <p:sp>
          <p:nvSpPr>
            <p:cNvPr id="531485" name="Line 29"/>
            <p:cNvSpPr>
              <a:spLocks noChangeShapeType="1"/>
            </p:cNvSpPr>
            <p:nvPr/>
          </p:nvSpPr>
          <p:spPr bwMode="auto">
            <a:xfrm flipH="1">
              <a:off x="3334" y="1253"/>
              <a:ext cx="453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  <p:sp>
          <p:nvSpPr>
            <p:cNvPr id="531486" name="Line 30"/>
            <p:cNvSpPr>
              <a:spLocks noChangeShapeType="1"/>
            </p:cNvSpPr>
            <p:nvPr/>
          </p:nvSpPr>
          <p:spPr bwMode="auto">
            <a:xfrm flipV="1">
              <a:off x="3334" y="1026"/>
              <a:ext cx="0" cy="45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</p:grpSp>
      <p:sp>
        <p:nvSpPr>
          <p:cNvPr id="531487" name="Line 31"/>
          <p:cNvSpPr>
            <a:spLocks noChangeShapeType="1"/>
          </p:cNvSpPr>
          <p:nvPr/>
        </p:nvSpPr>
        <p:spPr bwMode="auto">
          <a:xfrm flipH="1">
            <a:off x="1110429" y="1512172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488" name="Line 32"/>
          <p:cNvSpPr>
            <a:spLocks noChangeShapeType="1"/>
          </p:cNvSpPr>
          <p:nvPr/>
        </p:nvSpPr>
        <p:spPr bwMode="auto">
          <a:xfrm flipH="1">
            <a:off x="5209292" y="1512172"/>
            <a:ext cx="719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489" name="Line 33"/>
          <p:cNvSpPr>
            <a:spLocks noChangeShapeType="1"/>
          </p:cNvSpPr>
          <p:nvPr/>
        </p:nvSpPr>
        <p:spPr bwMode="auto">
          <a:xfrm flipH="1" flipV="1">
            <a:off x="5069654" y="1691559"/>
            <a:ext cx="0" cy="3603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490" name="Rectangle 34"/>
          <p:cNvSpPr>
            <a:spLocks noChangeArrowheads="1"/>
          </p:cNvSpPr>
          <p:nvPr/>
        </p:nvSpPr>
        <p:spPr bwMode="auto">
          <a:xfrm>
            <a:off x="750066" y="4571284"/>
            <a:ext cx="220663" cy="3286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 b="1" i="1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i="1" baseline="-2500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31491" name="Rectangle 35"/>
          <p:cNvSpPr>
            <a:spLocks noChangeArrowheads="1"/>
          </p:cNvSpPr>
          <p:nvPr/>
        </p:nvSpPr>
        <p:spPr bwMode="auto">
          <a:xfrm flipH="1">
            <a:off x="6448099" y="2995449"/>
            <a:ext cx="213866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24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Y</a:t>
            </a:r>
          </a:p>
        </p:txBody>
      </p:sp>
      <p:sp>
        <p:nvSpPr>
          <p:cNvPr id="531492" name="Rectangle 36"/>
          <p:cNvSpPr>
            <a:spLocks noChangeArrowheads="1"/>
          </p:cNvSpPr>
          <p:nvPr/>
        </p:nvSpPr>
        <p:spPr bwMode="auto">
          <a:xfrm>
            <a:off x="1110429" y="6012734"/>
            <a:ext cx="203200" cy="3286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531502" name="Rectangle 46"/>
          <p:cNvSpPr>
            <a:spLocks noChangeArrowheads="1"/>
          </p:cNvSpPr>
          <p:nvPr/>
        </p:nvSpPr>
        <p:spPr bwMode="auto">
          <a:xfrm>
            <a:off x="1085029" y="5292009"/>
            <a:ext cx="271462" cy="3286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i="1" baseline="-250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31504" name="Line 48"/>
          <p:cNvSpPr>
            <a:spLocks noChangeShapeType="1"/>
          </p:cNvSpPr>
          <p:nvPr/>
        </p:nvSpPr>
        <p:spPr bwMode="auto">
          <a:xfrm flipV="1">
            <a:off x="5882719" y="1510584"/>
            <a:ext cx="0" cy="3241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grpSp>
        <p:nvGrpSpPr>
          <p:cNvPr id="3" name="Group 53"/>
          <p:cNvGrpSpPr>
            <a:grpSpLocks/>
          </p:cNvGrpSpPr>
          <p:nvPr/>
        </p:nvGrpSpPr>
        <p:grpSpPr bwMode="auto">
          <a:xfrm>
            <a:off x="4710879" y="2232897"/>
            <a:ext cx="719137" cy="720725"/>
            <a:chOff x="3334" y="1026"/>
            <a:chExt cx="453" cy="454"/>
          </a:xfrm>
        </p:grpSpPr>
        <p:sp>
          <p:nvSpPr>
            <p:cNvPr id="531510" name="Line 54"/>
            <p:cNvSpPr>
              <a:spLocks noChangeShapeType="1"/>
            </p:cNvSpPr>
            <p:nvPr/>
          </p:nvSpPr>
          <p:spPr bwMode="auto">
            <a:xfrm>
              <a:off x="3334" y="1026"/>
              <a:ext cx="453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  <p:sp>
          <p:nvSpPr>
            <p:cNvPr id="531511" name="Line 55"/>
            <p:cNvSpPr>
              <a:spLocks noChangeShapeType="1"/>
            </p:cNvSpPr>
            <p:nvPr/>
          </p:nvSpPr>
          <p:spPr bwMode="auto">
            <a:xfrm flipH="1">
              <a:off x="3334" y="1253"/>
              <a:ext cx="453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  <p:sp>
          <p:nvSpPr>
            <p:cNvPr id="531512" name="Line 56"/>
            <p:cNvSpPr>
              <a:spLocks noChangeShapeType="1"/>
            </p:cNvSpPr>
            <p:nvPr/>
          </p:nvSpPr>
          <p:spPr bwMode="auto">
            <a:xfrm flipV="1">
              <a:off x="3334" y="1026"/>
              <a:ext cx="0" cy="45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</p:grpSp>
      <p:sp>
        <p:nvSpPr>
          <p:cNvPr id="531513" name="Line 57"/>
          <p:cNvSpPr>
            <a:spLocks noChangeShapeType="1"/>
          </p:cNvSpPr>
          <p:nvPr/>
        </p:nvSpPr>
        <p:spPr bwMode="auto">
          <a:xfrm flipH="1" flipV="1">
            <a:off x="5069654" y="2772647"/>
            <a:ext cx="0" cy="3603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grpSp>
        <p:nvGrpSpPr>
          <p:cNvPr id="4" name="Group 58"/>
          <p:cNvGrpSpPr>
            <a:grpSpLocks/>
          </p:cNvGrpSpPr>
          <p:nvPr/>
        </p:nvGrpSpPr>
        <p:grpSpPr bwMode="auto">
          <a:xfrm>
            <a:off x="4710879" y="3313984"/>
            <a:ext cx="719137" cy="720725"/>
            <a:chOff x="3334" y="1026"/>
            <a:chExt cx="453" cy="454"/>
          </a:xfrm>
        </p:grpSpPr>
        <p:sp>
          <p:nvSpPr>
            <p:cNvPr id="531515" name="Line 59"/>
            <p:cNvSpPr>
              <a:spLocks noChangeShapeType="1"/>
            </p:cNvSpPr>
            <p:nvPr/>
          </p:nvSpPr>
          <p:spPr bwMode="auto">
            <a:xfrm>
              <a:off x="3334" y="1026"/>
              <a:ext cx="453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  <p:sp>
          <p:nvSpPr>
            <p:cNvPr id="531516" name="Line 60"/>
            <p:cNvSpPr>
              <a:spLocks noChangeShapeType="1"/>
            </p:cNvSpPr>
            <p:nvPr/>
          </p:nvSpPr>
          <p:spPr bwMode="auto">
            <a:xfrm flipH="1">
              <a:off x="3334" y="1253"/>
              <a:ext cx="453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  <p:sp>
          <p:nvSpPr>
            <p:cNvPr id="531517" name="Line 61"/>
            <p:cNvSpPr>
              <a:spLocks noChangeShapeType="1"/>
            </p:cNvSpPr>
            <p:nvPr/>
          </p:nvSpPr>
          <p:spPr bwMode="auto">
            <a:xfrm flipV="1">
              <a:off x="3334" y="1026"/>
              <a:ext cx="0" cy="45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</p:grpSp>
      <p:sp>
        <p:nvSpPr>
          <p:cNvPr id="531518" name="Line 62"/>
          <p:cNvSpPr>
            <a:spLocks noChangeShapeType="1"/>
          </p:cNvSpPr>
          <p:nvPr/>
        </p:nvSpPr>
        <p:spPr bwMode="auto">
          <a:xfrm flipH="1" flipV="1">
            <a:off x="5069654" y="3853734"/>
            <a:ext cx="0" cy="3603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grpSp>
        <p:nvGrpSpPr>
          <p:cNvPr id="5" name="Group 63"/>
          <p:cNvGrpSpPr>
            <a:grpSpLocks/>
          </p:cNvGrpSpPr>
          <p:nvPr/>
        </p:nvGrpSpPr>
        <p:grpSpPr bwMode="auto">
          <a:xfrm>
            <a:off x="4710879" y="4395072"/>
            <a:ext cx="719137" cy="720725"/>
            <a:chOff x="3334" y="1026"/>
            <a:chExt cx="453" cy="454"/>
          </a:xfrm>
        </p:grpSpPr>
        <p:sp>
          <p:nvSpPr>
            <p:cNvPr id="531520" name="Line 64"/>
            <p:cNvSpPr>
              <a:spLocks noChangeShapeType="1"/>
            </p:cNvSpPr>
            <p:nvPr/>
          </p:nvSpPr>
          <p:spPr bwMode="auto">
            <a:xfrm>
              <a:off x="3334" y="1026"/>
              <a:ext cx="453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  <p:sp>
          <p:nvSpPr>
            <p:cNvPr id="531521" name="Line 65"/>
            <p:cNvSpPr>
              <a:spLocks noChangeShapeType="1"/>
            </p:cNvSpPr>
            <p:nvPr/>
          </p:nvSpPr>
          <p:spPr bwMode="auto">
            <a:xfrm flipH="1">
              <a:off x="3334" y="1253"/>
              <a:ext cx="453" cy="227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  <p:sp>
          <p:nvSpPr>
            <p:cNvPr id="531522" name="Line 66"/>
            <p:cNvSpPr>
              <a:spLocks noChangeShapeType="1"/>
            </p:cNvSpPr>
            <p:nvPr/>
          </p:nvSpPr>
          <p:spPr bwMode="auto">
            <a:xfrm flipV="1">
              <a:off x="3334" y="1026"/>
              <a:ext cx="0" cy="45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AU"/>
            </a:p>
          </p:txBody>
        </p:sp>
      </p:grpSp>
      <p:sp>
        <p:nvSpPr>
          <p:cNvPr id="531523" name="Line 67"/>
          <p:cNvSpPr>
            <a:spLocks noChangeShapeType="1"/>
          </p:cNvSpPr>
          <p:nvPr/>
        </p:nvSpPr>
        <p:spPr bwMode="auto">
          <a:xfrm flipH="1" flipV="1">
            <a:off x="5069654" y="4934822"/>
            <a:ext cx="0" cy="14366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524" name="Line 68"/>
          <p:cNvSpPr>
            <a:spLocks noChangeShapeType="1"/>
          </p:cNvSpPr>
          <p:nvPr/>
        </p:nvSpPr>
        <p:spPr bwMode="auto">
          <a:xfrm flipH="1">
            <a:off x="3990154" y="2051922"/>
            <a:ext cx="10795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525" name="Line 69"/>
          <p:cNvSpPr>
            <a:spLocks noChangeShapeType="1"/>
          </p:cNvSpPr>
          <p:nvPr/>
        </p:nvSpPr>
        <p:spPr bwMode="auto">
          <a:xfrm flipH="1" flipV="1">
            <a:off x="4169541" y="3131422"/>
            <a:ext cx="900113" cy="15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526" name="Line 70"/>
          <p:cNvSpPr>
            <a:spLocks noChangeShapeType="1"/>
          </p:cNvSpPr>
          <p:nvPr/>
        </p:nvSpPr>
        <p:spPr bwMode="auto">
          <a:xfrm flipH="1">
            <a:off x="4350516" y="4214097"/>
            <a:ext cx="7191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527" name="Line 71"/>
          <p:cNvSpPr>
            <a:spLocks noChangeShapeType="1"/>
          </p:cNvSpPr>
          <p:nvPr/>
        </p:nvSpPr>
        <p:spPr bwMode="auto">
          <a:xfrm flipH="1">
            <a:off x="3450404" y="6371509"/>
            <a:ext cx="161925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528" name="Line 72"/>
          <p:cNvSpPr>
            <a:spLocks noChangeShapeType="1"/>
          </p:cNvSpPr>
          <p:nvPr/>
        </p:nvSpPr>
        <p:spPr bwMode="auto">
          <a:xfrm flipH="1">
            <a:off x="5209292" y="2591672"/>
            <a:ext cx="719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529" name="Line 73"/>
          <p:cNvSpPr>
            <a:spLocks noChangeShapeType="1"/>
          </p:cNvSpPr>
          <p:nvPr/>
        </p:nvSpPr>
        <p:spPr bwMode="auto">
          <a:xfrm flipH="1">
            <a:off x="5209292" y="3671172"/>
            <a:ext cx="719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530" name="Line 74"/>
          <p:cNvSpPr>
            <a:spLocks noChangeShapeType="1"/>
          </p:cNvSpPr>
          <p:nvPr/>
        </p:nvSpPr>
        <p:spPr bwMode="auto">
          <a:xfrm flipH="1">
            <a:off x="5209292" y="4750672"/>
            <a:ext cx="7191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532" name="Line 76"/>
          <p:cNvSpPr>
            <a:spLocks noChangeShapeType="1"/>
          </p:cNvSpPr>
          <p:nvPr/>
        </p:nvSpPr>
        <p:spPr bwMode="auto">
          <a:xfrm flipH="1">
            <a:off x="1110429" y="2591672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533" name="Line 77"/>
          <p:cNvSpPr>
            <a:spLocks noChangeShapeType="1"/>
          </p:cNvSpPr>
          <p:nvPr/>
        </p:nvSpPr>
        <p:spPr bwMode="auto">
          <a:xfrm flipH="1">
            <a:off x="1110429" y="3671172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534" name="Line 78"/>
          <p:cNvSpPr>
            <a:spLocks noChangeShapeType="1"/>
          </p:cNvSpPr>
          <p:nvPr/>
        </p:nvSpPr>
        <p:spPr bwMode="auto">
          <a:xfrm flipH="1">
            <a:off x="1110429" y="4752259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535" name="Rectangle 79"/>
          <p:cNvSpPr>
            <a:spLocks noChangeArrowheads="1"/>
          </p:cNvSpPr>
          <p:nvPr/>
        </p:nvSpPr>
        <p:spPr bwMode="auto">
          <a:xfrm>
            <a:off x="750066" y="3491784"/>
            <a:ext cx="220663" cy="3286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 b="1" i="1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i="1" baseline="-2500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531536" name="Rectangle 80"/>
          <p:cNvSpPr>
            <a:spLocks noChangeArrowheads="1"/>
          </p:cNvSpPr>
          <p:nvPr/>
        </p:nvSpPr>
        <p:spPr bwMode="auto">
          <a:xfrm>
            <a:off x="750066" y="2412284"/>
            <a:ext cx="220663" cy="3286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 b="1" i="1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i="1" baseline="-2500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531537" name="Rectangle 81"/>
          <p:cNvSpPr>
            <a:spLocks noChangeArrowheads="1"/>
          </p:cNvSpPr>
          <p:nvPr/>
        </p:nvSpPr>
        <p:spPr bwMode="auto">
          <a:xfrm>
            <a:off x="750066" y="1331197"/>
            <a:ext cx="220663" cy="3286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 b="1" i="1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i="1" baseline="-25000" dirty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531539" name="AutoShape 83"/>
          <p:cNvSpPr>
            <a:spLocks noChangeArrowheads="1"/>
          </p:cNvSpPr>
          <p:nvPr/>
        </p:nvSpPr>
        <p:spPr bwMode="auto">
          <a:xfrm flipH="1" flipV="1">
            <a:off x="1829566" y="4931647"/>
            <a:ext cx="1606550" cy="18002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8000"/>
            </a:solidFill>
            <a:round/>
            <a:headEnd/>
            <a:tailEnd/>
          </a:ln>
          <a:effectLst/>
        </p:spPr>
        <p:txBody>
          <a:bodyPr vert="eaVert" wrap="none" lIns="0" tIns="0" rIns="0" bIns="0" anchor="ctr" anchorCtr="1"/>
          <a:lstStyle/>
          <a:p>
            <a:r>
              <a:rPr lang="en-US" sz="24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  <a:br>
              <a:rPr lang="en-US" sz="24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sz="24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Decoder</a:t>
            </a:r>
          </a:p>
        </p:txBody>
      </p:sp>
      <p:sp>
        <p:nvSpPr>
          <p:cNvPr id="531540" name="Line 84"/>
          <p:cNvSpPr>
            <a:spLocks noChangeShapeType="1"/>
          </p:cNvSpPr>
          <p:nvPr/>
        </p:nvSpPr>
        <p:spPr bwMode="auto">
          <a:xfrm>
            <a:off x="1469204" y="5471397"/>
            <a:ext cx="3603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541" name="Line 85"/>
          <p:cNvSpPr>
            <a:spLocks noChangeShapeType="1"/>
          </p:cNvSpPr>
          <p:nvPr/>
        </p:nvSpPr>
        <p:spPr bwMode="auto">
          <a:xfrm>
            <a:off x="1469204" y="5831759"/>
            <a:ext cx="360362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542" name="Text Box 86"/>
          <p:cNvSpPr txBox="1">
            <a:spLocks noChangeArrowheads="1"/>
          </p:cNvSpPr>
          <p:nvPr/>
        </p:nvSpPr>
        <p:spPr bwMode="auto">
          <a:xfrm>
            <a:off x="1829566" y="5276134"/>
            <a:ext cx="358775" cy="10953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0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E</a:t>
            </a:r>
          </a:p>
        </p:txBody>
      </p:sp>
      <p:sp>
        <p:nvSpPr>
          <p:cNvPr id="531543" name="Line 87"/>
          <p:cNvSpPr>
            <a:spLocks noChangeShapeType="1"/>
          </p:cNvSpPr>
          <p:nvPr/>
        </p:nvSpPr>
        <p:spPr bwMode="auto">
          <a:xfrm>
            <a:off x="3448816" y="5292009"/>
            <a:ext cx="54133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544" name="Text Box 88"/>
          <p:cNvSpPr txBox="1">
            <a:spLocks noChangeArrowheads="1"/>
          </p:cNvSpPr>
          <p:nvPr/>
        </p:nvSpPr>
        <p:spPr bwMode="auto">
          <a:xfrm>
            <a:off x="3018604" y="5026897"/>
            <a:ext cx="358775" cy="14605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i="1" baseline="-25000" dirty="0">
                <a:latin typeface="Times New Roman" pitchFamily="18" charset="0"/>
                <a:cs typeface="Times New Roman" pitchFamily="18" charset="0"/>
              </a:rPr>
              <a:t>3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i="1" baseline="-25000" dirty="0"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i="1" baseline="-25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i="1" baseline="-25000" dirty="0">
                <a:latin typeface="Times New Roman" pitchFamily="18" charset="0"/>
                <a:cs typeface="Times New Roman" pitchFamily="18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i="1" baseline="-25000" dirty="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31545" name="Line 89"/>
          <p:cNvSpPr>
            <a:spLocks noChangeShapeType="1"/>
          </p:cNvSpPr>
          <p:nvPr/>
        </p:nvSpPr>
        <p:spPr bwMode="auto">
          <a:xfrm>
            <a:off x="3448816" y="5650784"/>
            <a:ext cx="720725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546" name="Line 90"/>
          <p:cNvSpPr>
            <a:spLocks noChangeShapeType="1"/>
          </p:cNvSpPr>
          <p:nvPr/>
        </p:nvSpPr>
        <p:spPr bwMode="auto">
          <a:xfrm>
            <a:off x="3448816" y="6009559"/>
            <a:ext cx="901700" cy="31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547" name="Line 91"/>
          <p:cNvSpPr>
            <a:spLocks noChangeShapeType="1"/>
          </p:cNvSpPr>
          <p:nvPr/>
        </p:nvSpPr>
        <p:spPr bwMode="auto">
          <a:xfrm flipV="1">
            <a:off x="4350516" y="4212509"/>
            <a:ext cx="1588" cy="18002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548" name="Line 92"/>
          <p:cNvSpPr>
            <a:spLocks noChangeShapeType="1"/>
          </p:cNvSpPr>
          <p:nvPr/>
        </p:nvSpPr>
        <p:spPr bwMode="auto">
          <a:xfrm flipV="1">
            <a:off x="4169541" y="3131422"/>
            <a:ext cx="1588" cy="25209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549" name="Line 93"/>
          <p:cNvSpPr>
            <a:spLocks noChangeShapeType="1"/>
          </p:cNvSpPr>
          <p:nvPr/>
        </p:nvSpPr>
        <p:spPr bwMode="auto">
          <a:xfrm flipV="1">
            <a:off x="3990154" y="2051922"/>
            <a:ext cx="1587" cy="32400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550" name="Line 94"/>
          <p:cNvSpPr>
            <a:spLocks noChangeShapeType="1"/>
          </p:cNvSpPr>
          <p:nvPr/>
        </p:nvSpPr>
        <p:spPr bwMode="auto">
          <a:xfrm>
            <a:off x="1469204" y="6190534"/>
            <a:ext cx="360362" cy="1588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AU"/>
          </a:p>
        </p:txBody>
      </p:sp>
      <p:sp>
        <p:nvSpPr>
          <p:cNvPr id="531551" name="Rectangle 95"/>
          <p:cNvSpPr>
            <a:spLocks noChangeArrowheads="1"/>
          </p:cNvSpPr>
          <p:nvPr/>
        </p:nvSpPr>
        <p:spPr bwMode="auto">
          <a:xfrm>
            <a:off x="1110429" y="5684122"/>
            <a:ext cx="271462" cy="3286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4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i="1" baseline="-2500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graphicFrame>
        <p:nvGraphicFramePr>
          <p:cNvPr id="57" name="Group 66"/>
          <p:cNvGraphicFramePr>
            <a:graphicFrameLocks noGrp="1"/>
          </p:cNvGraphicFramePr>
          <p:nvPr/>
        </p:nvGraphicFramePr>
        <p:xfrm>
          <a:off x="6858000" y="1981189"/>
          <a:ext cx="1844565" cy="2590800"/>
        </p:xfrm>
        <a:graphic>
          <a:graphicData uri="http://schemas.openxmlformats.org/drawingml/2006/table">
            <a:tbl>
              <a:tblPr/>
              <a:tblGrid>
                <a:gridCol w="441434"/>
                <a:gridCol w="754117"/>
                <a:gridCol w="649014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 </a:t>
                      </a:r>
                      <a:endParaRPr kumimoji="0" lang="en-US" sz="2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S</a:t>
                      </a:r>
                      <a:r>
                        <a:rPr kumimoji="0" lang="en-US" sz="24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endParaRPr kumimoji="0" lang="en-US" sz="2400" b="1" i="1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 </a:t>
                      </a:r>
                      <a:r>
                        <a:rPr kumimoji="0" lang="en-US" sz="2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endParaRPr kumimoji="0" lang="en-US" sz="24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CC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</a:t>
                      </a:r>
                      <a:r>
                        <a:rPr kumimoji="0" lang="en-US" sz="2400" b="1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endParaRPr kumimoji="0" 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8" name="Left Brace 57"/>
          <p:cNvSpPr/>
          <p:nvPr/>
        </p:nvSpPr>
        <p:spPr>
          <a:xfrm>
            <a:off x="457200" y="1324303"/>
            <a:ext cx="362607" cy="3689131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 rot="16200000">
            <a:off x="-409907" y="2885090"/>
            <a:ext cx="1529255" cy="441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INPUTS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0" name="Left Brace 59"/>
          <p:cNvSpPr/>
          <p:nvPr/>
        </p:nvSpPr>
        <p:spPr>
          <a:xfrm>
            <a:off x="767260" y="5281448"/>
            <a:ext cx="367857" cy="7515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rot="16200000">
            <a:off x="64366" y="5535021"/>
            <a:ext cx="1043179" cy="4414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smtClean="0">
                <a:solidFill>
                  <a:schemeClr val="tx1"/>
                </a:solidFill>
              </a:rPr>
              <a:t>Selectors</a:t>
            </a:r>
            <a:endParaRPr lang="en-US" sz="1200" b="1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/>
          <p:cNvCxnSpPr>
            <a:endCxn id="531491" idx="3"/>
          </p:cNvCxnSpPr>
          <p:nvPr/>
        </p:nvCxnSpPr>
        <p:spPr>
          <a:xfrm flipV="1">
            <a:off x="5880538" y="3180115"/>
            <a:ext cx="567561" cy="202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Adder</a:t>
            </a:r>
          </a:p>
        </p:txBody>
      </p: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most basic arithmetic operation is the addition of two binary digits. </a:t>
            </a:r>
          </a:p>
          <a:p>
            <a:endParaRPr lang="en-US" dirty="0" smtClean="0"/>
          </a:p>
          <a:p>
            <a:r>
              <a:rPr lang="en-US" dirty="0" smtClean="0"/>
              <a:t>A combination circuit that performs the addition of two bits is </a:t>
            </a:r>
            <a:r>
              <a:rPr lang="en-US" b="1" dirty="0" smtClean="0"/>
              <a:t>half adder</a:t>
            </a:r>
          </a:p>
          <a:p>
            <a:endParaRPr lang="en-US" b="1" dirty="0" smtClean="0"/>
          </a:p>
          <a:p>
            <a:r>
              <a:rPr lang="en-US" dirty="0" smtClean="0"/>
              <a:t>A adder performs the addition of 2 significant bits and a previous carry is called a </a:t>
            </a:r>
            <a:r>
              <a:rPr lang="en-US" b="1" dirty="0" smtClean="0"/>
              <a:t>full adder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Adder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010275" y="1897063"/>
            <a:ext cx="1774825" cy="720725"/>
            <a:chOff x="3560" y="799"/>
            <a:chExt cx="1118" cy="454"/>
          </a:xfrm>
        </p:grpSpPr>
        <p:sp>
          <p:nvSpPr>
            <p:cNvPr id="491525" name="AutoShape 5"/>
            <p:cNvSpPr>
              <a:spLocks noChangeArrowheads="1"/>
            </p:cNvSpPr>
            <p:nvPr/>
          </p:nvSpPr>
          <p:spPr bwMode="auto">
            <a:xfrm>
              <a:off x="3901" y="799"/>
              <a:ext cx="453" cy="454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491526" name="Line 6"/>
            <p:cNvSpPr>
              <a:spLocks noChangeShapeType="1"/>
            </p:cNvSpPr>
            <p:nvPr/>
          </p:nvSpPr>
          <p:spPr bwMode="auto">
            <a:xfrm>
              <a:off x="3730" y="1139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1528" name="Line 8"/>
            <p:cNvSpPr>
              <a:spLocks noChangeShapeType="1"/>
            </p:cNvSpPr>
            <p:nvPr/>
          </p:nvSpPr>
          <p:spPr bwMode="auto">
            <a:xfrm>
              <a:off x="3730" y="913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1530" name="Line 10"/>
            <p:cNvSpPr>
              <a:spLocks noChangeShapeType="1"/>
            </p:cNvSpPr>
            <p:nvPr/>
          </p:nvSpPr>
          <p:spPr bwMode="auto">
            <a:xfrm>
              <a:off x="4354" y="913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1531" name="Text Box 11"/>
            <p:cNvSpPr txBox="1">
              <a:spLocks noChangeArrowheads="1"/>
            </p:cNvSpPr>
            <p:nvPr/>
          </p:nvSpPr>
          <p:spPr bwMode="auto">
            <a:xfrm>
              <a:off x="3983" y="913"/>
              <a:ext cx="288" cy="20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HA</a:t>
              </a:r>
            </a:p>
          </p:txBody>
        </p:sp>
        <p:sp>
          <p:nvSpPr>
            <p:cNvPr id="491533" name="Line 13"/>
            <p:cNvSpPr>
              <a:spLocks noChangeShapeType="1"/>
            </p:cNvSpPr>
            <p:nvPr/>
          </p:nvSpPr>
          <p:spPr bwMode="auto">
            <a:xfrm>
              <a:off x="4354" y="1139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1535" name="Text Box 15"/>
            <p:cNvSpPr txBox="1">
              <a:spLocks noChangeArrowheads="1"/>
            </p:cNvSpPr>
            <p:nvPr/>
          </p:nvSpPr>
          <p:spPr bwMode="auto">
            <a:xfrm>
              <a:off x="3560" y="799"/>
              <a:ext cx="113" cy="39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2500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  <a:p>
              <a:pPr>
                <a:spcBef>
                  <a:spcPct val="2500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491536" name="Text Box 16"/>
            <p:cNvSpPr txBox="1">
              <a:spLocks noChangeArrowheads="1"/>
            </p:cNvSpPr>
            <p:nvPr/>
          </p:nvSpPr>
          <p:spPr bwMode="auto">
            <a:xfrm>
              <a:off x="4565" y="823"/>
              <a:ext cx="113" cy="39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2500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S</a:t>
              </a:r>
            </a:p>
            <a:p>
              <a:pPr>
                <a:spcBef>
                  <a:spcPct val="2500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</p:grpSp>
      <p:graphicFrame>
        <p:nvGraphicFramePr>
          <p:cNvPr id="491612" name="Group 92"/>
          <p:cNvGraphicFramePr>
            <a:graphicFrameLocks noGrp="1"/>
          </p:cNvGraphicFramePr>
          <p:nvPr/>
        </p:nvGraphicFramePr>
        <p:xfrm>
          <a:off x="971550" y="3249613"/>
          <a:ext cx="2159000" cy="2159000"/>
        </p:xfrm>
        <a:graphic>
          <a:graphicData uri="http://schemas.openxmlformats.org/drawingml/2006/table">
            <a:tbl>
              <a:tblPr/>
              <a:tblGrid>
                <a:gridCol w="1079500"/>
                <a:gridCol w="10795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  y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   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613" name="Text Box 93"/>
          <p:cNvSpPr txBox="1">
            <a:spLocks noChangeArrowheads="1"/>
          </p:cNvSpPr>
          <p:nvPr/>
        </p:nvSpPr>
        <p:spPr bwMode="auto">
          <a:xfrm>
            <a:off x="6370638" y="2978150"/>
            <a:ext cx="900112" cy="13144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algn="r"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+    y</a:t>
            </a:r>
          </a:p>
          <a:p>
            <a:pPr algn="r"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───</a:t>
            </a:r>
          </a:p>
          <a:p>
            <a:pPr algn="r">
              <a:spcBef>
                <a:spcPct val="0"/>
              </a:spcBef>
            </a:pPr>
            <a:r>
              <a:rPr lang="en-US" sz="24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graphicFrame>
        <p:nvGraphicFramePr>
          <p:cNvPr id="491615" name="Object 95"/>
          <p:cNvGraphicFramePr>
            <a:graphicFrameLocks noChangeAspect="1"/>
          </p:cNvGraphicFramePr>
          <p:nvPr/>
        </p:nvGraphicFramePr>
        <p:xfrm>
          <a:off x="4911725" y="4957763"/>
          <a:ext cx="2032000" cy="1439862"/>
        </p:xfrm>
        <a:graphic>
          <a:graphicData uri="http://schemas.openxmlformats.org/presentationml/2006/ole">
            <p:oleObj spid="_x0000_s152604" name="Visio" r:id="rId4" imgW="943905" imgH="619841" progId="">
              <p:embed/>
            </p:oleObj>
          </a:graphicData>
        </a:graphic>
      </p:graphicFrame>
      <p:grpSp>
        <p:nvGrpSpPr>
          <p:cNvPr id="3" name="Group 102"/>
          <p:cNvGrpSpPr>
            <a:grpSpLocks/>
          </p:cNvGrpSpPr>
          <p:nvPr/>
        </p:nvGrpSpPr>
        <p:grpSpPr bwMode="auto">
          <a:xfrm>
            <a:off x="4119563" y="4778375"/>
            <a:ext cx="3638550" cy="1800225"/>
            <a:chOff x="2823" y="2614"/>
            <a:chExt cx="2292" cy="1134"/>
          </a:xfrm>
        </p:grpSpPr>
        <p:sp>
          <p:nvSpPr>
            <p:cNvPr id="491614" name="AutoShape 94"/>
            <p:cNvSpPr>
              <a:spLocks noChangeArrowheads="1"/>
            </p:cNvSpPr>
            <p:nvPr/>
          </p:nvSpPr>
          <p:spPr bwMode="auto">
            <a:xfrm>
              <a:off x="3334" y="2614"/>
              <a:ext cx="1247" cy="1134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491616" name="Line 96"/>
            <p:cNvSpPr>
              <a:spLocks noChangeShapeType="1"/>
            </p:cNvSpPr>
            <p:nvPr/>
          </p:nvSpPr>
          <p:spPr bwMode="auto">
            <a:xfrm>
              <a:off x="2993" y="2840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1617" name="Line 97"/>
            <p:cNvSpPr>
              <a:spLocks noChangeShapeType="1"/>
            </p:cNvSpPr>
            <p:nvPr/>
          </p:nvSpPr>
          <p:spPr bwMode="auto">
            <a:xfrm>
              <a:off x="2993" y="3521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1618" name="Line 98"/>
            <p:cNvSpPr>
              <a:spLocks noChangeShapeType="1"/>
            </p:cNvSpPr>
            <p:nvPr/>
          </p:nvSpPr>
          <p:spPr bwMode="auto">
            <a:xfrm>
              <a:off x="4581" y="2918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1619" name="Line 99"/>
            <p:cNvSpPr>
              <a:spLocks noChangeShapeType="1"/>
            </p:cNvSpPr>
            <p:nvPr/>
          </p:nvSpPr>
          <p:spPr bwMode="auto">
            <a:xfrm>
              <a:off x="4581" y="3440"/>
              <a:ext cx="34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1620" name="Text Box 100"/>
            <p:cNvSpPr txBox="1">
              <a:spLocks noChangeArrowheads="1"/>
            </p:cNvSpPr>
            <p:nvPr/>
          </p:nvSpPr>
          <p:spPr bwMode="auto">
            <a:xfrm>
              <a:off x="2823" y="2727"/>
              <a:ext cx="170" cy="82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  <a:p>
              <a:pPr>
                <a:spcBef>
                  <a:spcPct val="0"/>
                </a:spcBef>
              </a:pP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  <a:p>
              <a:pPr>
                <a:spcBef>
                  <a:spcPct val="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491621" name="Text Box 101"/>
            <p:cNvSpPr txBox="1">
              <a:spLocks noChangeArrowheads="1"/>
            </p:cNvSpPr>
            <p:nvPr/>
          </p:nvSpPr>
          <p:spPr bwMode="auto">
            <a:xfrm>
              <a:off x="4945" y="2784"/>
              <a:ext cx="170" cy="760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0000"/>
                </a:lnSpc>
                <a:spcBef>
                  <a:spcPct val="1500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S</a:t>
              </a:r>
            </a:p>
            <a:p>
              <a:pPr>
                <a:lnSpc>
                  <a:spcPct val="100000"/>
                </a:lnSpc>
                <a:spcBef>
                  <a:spcPct val="15000"/>
                </a:spcBef>
              </a:pPr>
              <a:endParaRPr lang="en-US" sz="2400" b="1" i="1">
                <a:latin typeface="Times New Roman" pitchFamily="18" charset="0"/>
                <a:cs typeface="Times New Roman" pitchFamily="18" charset="0"/>
              </a:endParaRPr>
            </a:p>
            <a:p>
              <a:pPr>
                <a:lnSpc>
                  <a:spcPct val="100000"/>
                </a:lnSpc>
                <a:spcBef>
                  <a:spcPct val="15000"/>
                </a:spcBef>
              </a:pPr>
              <a:r>
                <a:rPr lang="en-US" sz="2400" b="1" i="1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</p:grpSp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Half Adder</a:t>
            </a:r>
          </a:p>
          <a:p>
            <a:pPr lvl="1"/>
            <a:r>
              <a:rPr lang="en-US" dirty="0" smtClean="0"/>
              <a:t>Adds </a:t>
            </a:r>
            <a:r>
              <a:rPr lang="en-US" dirty="0" smtClean="0">
                <a:solidFill>
                  <a:srgbClr val="996633"/>
                </a:solidFill>
              </a:rPr>
              <a:t>1-bit</a:t>
            </a:r>
            <a:r>
              <a:rPr lang="en-US" dirty="0" smtClean="0"/>
              <a:t> plus </a:t>
            </a:r>
            <a:r>
              <a:rPr lang="en-US" dirty="0" smtClean="0">
                <a:solidFill>
                  <a:srgbClr val="996633"/>
                </a:solidFill>
              </a:rPr>
              <a:t>1-bit</a:t>
            </a:r>
          </a:p>
          <a:p>
            <a:pPr lvl="1"/>
            <a:r>
              <a:rPr lang="en-US" dirty="0" smtClean="0"/>
              <a:t>Produces </a:t>
            </a:r>
            <a:r>
              <a:rPr lang="en-US" dirty="0" smtClean="0">
                <a:solidFill>
                  <a:schemeClr val="accent1"/>
                </a:solidFill>
              </a:rPr>
              <a:t>Sum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Carry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Adder</a:t>
            </a:r>
          </a:p>
        </p:txBody>
      </p:sp>
      <p:graphicFrame>
        <p:nvGraphicFramePr>
          <p:cNvPr id="492746" name="Group 202"/>
          <p:cNvGraphicFramePr>
            <a:graphicFrameLocks noGrp="1"/>
          </p:cNvGraphicFramePr>
          <p:nvPr/>
        </p:nvGraphicFramePr>
        <p:xfrm>
          <a:off x="971550" y="2971800"/>
          <a:ext cx="2159000" cy="3336927"/>
        </p:xfrm>
        <a:graphic>
          <a:graphicData uri="http://schemas.openxmlformats.org/drawingml/2006/table">
            <a:tbl>
              <a:tblPr/>
              <a:tblGrid>
                <a:gridCol w="1079500"/>
                <a:gridCol w="10795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  y  z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   S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2581" name="Text Box 37"/>
          <p:cNvSpPr txBox="1">
            <a:spLocks noChangeArrowheads="1"/>
          </p:cNvSpPr>
          <p:nvPr/>
        </p:nvSpPr>
        <p:spPr bwMode="auto">
          <a:xfrm>
            <a:off x="6732588" y="2168525"/>
            <a:ext cx="900112" cy="164306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algn="r"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+    y</a:t>
            </a:r>
          </a:p>
          <a:p>
            <a:pPr algn="r"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+    z</a:t>
            </a:r>
          </a:p>
          <a:p>
            <a:pPr algn="r"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───</a:t>
            </a:r>
          </a:p>
          <a:p>
            <a:pPr algn="r">
              <a:spcBef>
                <a:spcPct val="0"/>
              </a:spcBef>
            </a:pPr>
            <a:r>
              <a:rPr lang="en-US" sz="24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S</a:t>
            </a: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6388100" y="1268413"/>
            <a:ext cx="1758950" cy="720725"/>
            <a:chOff x="4024" y="799"/>
            <a:chExt cx="1108" cy="454"/>
          </a:xfrm>
        </p:grpSpPr>
        <p:sp>
          <p:nvSpPr>
            <p:cNvPr id="492549" name="AutoShape 5"/>
            <p:cNvSpPr>
              <a:spLocks noChangeArrowheads="1"/>
            </p:cNvSpPr>
            <p:nvPr/>
          </p:nvSpPr>
          <p:spPr bwMode="auto">
            <a:xfrm>
              <a:off x="4355" y="799"/>
              <a:ext cx="453" cy="454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492550" name="Line 6"/>
            <p:cNvSpPr>
              <a:spLocks noChangeShapeType="1"/>
            </p:cNvSpPr>
            <p:nvPr/>
          </p:nvSpPr>
          <p:spPr bwMode="auto">
            <a:xfrm>
              <a:off x="4184" y="1139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2551" name="Line 7"/>
            <p:cNvSpPr>
              <a:spLocks noChangeShapeType="1"/>
            </p:cNvSpPr>
            <p:nvPr/>
          </p:nvSpPr>
          <p:spPr bwMode="auto">
            <a:xfrm>
              <a:off x="4184" y="913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2552" name="Line 8"/>
            <p:cNvSpPr>
              <a:spLocks noChangeShapeType="1"/>
            </p:cNvSpPr>
            <p:nvPr/>
          </p:nvSpPr>
          <p:spPr bwMode="auto">
            <a:xfrm>
              <a:off x="4808" y="913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2553" name="Text Box 9"/>
            <p:cNvSpPr txBox="1">
              <a:spLocks noChangeArrowheads="1"/>
            </p:cNvSpPr>
            <p:nvPr/>
          </p:nvSpPr>
          <p:spPr bwMode="auto">
            <a:xfrm>
              <a:off x="4454" y="913"/>
              <a:ext cx="256" cy="20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FA</a:t>
              </a:r>
            </a:p>
          </p:txBody>
        </p:sp>
        <p:sp>
          <p:nvSpPr>
            <p:cNvPr id="492554" name="Line 10"/>
            <p:cNvSpPr>
              <a:spLocks noChangeShapeType="1"/>
            </p:cNvSpPr>
            <p:nvPr/>
          </p:nvSpPr>
          <p:spPr bwMode="auto">
            <a:xfrm>
              <a:off x="4808" y="1139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2555" name="Text Box 11"/>
            <p:cNvSpPr txBox="1">
              <a:spLocks noChangeArrowheads="1"/>
            </p:cNvSpPr>
            <p:nvPr/>
          </p:nvSpPr>
          <p:spPr bwMode="auto">
            <a:xfrm>
              <a:off x="4024" y="835"/>
              <a:ext cx="113" cy="37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65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  <a:p>
              <a:pPr>
                <a:lnSpc>
                  <a:spcPct val="65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y</a:t>
              </a:r>
            </a:p>
            <a:p>
              <a:pPr>
                <a:lnSpc>
                  <a:spcPct val="65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sp>
          <p:nvSpPr>
            <p:cNvPr id="492556" name="Text Box 12"/>
            <p:cNvSpPr txBox="1">
              <a:spLocks noChangeArrowheads="1"/>
            </p:cNvSpPr>
            <p:nvPr/>
          </p:nvSpPr>
          <p:spPr bwMode="auto">
            <a:xfrm>
              <a:off x="5019" y="823"/>
              <a:ext cx="113" cy="39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2500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S</a:t>
              </a:r>
            </a:p>
            <a:p>
              <a:pPr>
                <a:spcBef>
                  <a:spcPct val="2500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492592" name="Line 48"/>
            <p:cNvSpPr>
              <a:spLocks noChangeShapeType="1"/>
            </p:cNvSpPr>
            <p:nvPr/>
          </p:nvSpPr>
          <p:spPr bwMode="auto">
            <a:xfrm>
              <a:off x="4183" y="1026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492648" name="Group 104"/>
          <p:cNvGraphicFramePr>
            <a:graphicFrameLocks noGrp="1"/>
          </p:cNvGraphicFramePr>
          <p:nvPr/>
        </p:nvGraphicFramePr>
        <p:xfrm>
          <a:off x="3671888" y="2889250"/>
          <a:ext cx="2700337" cy="1439864"/>
        </p:xfrm>
        <a:graphic>
          <a:graphicData uri="http://schemas.openxmlformats.org/drawingml/2006/table">
            <a:tbl>
              <a:tblPr/>
              <a:tblGrid>
                <a:gridCol w="163512"/>
                <a:gridCol w="163513"/>
                <a:gridCol w="593725"/>
                <a:gridCol w="593725"/>
                <a:gridCol w="592137"/>
                <a:gridCol w="593725"/>
              </a:tblGrid>
              <a:tr h="1524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4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688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2695" name="Group 151"/>
          <p:cNvGraphicFramePr>
            <a:graphicFrameLocks noGrp="1"/>
          </p:cNvGraphicFramePr>
          <p:nvPr/>
        </p:nvGraphicFramePr>
        <p:xfrm>
          <a:off x="3671888" y="4689475"/>
          <a:ext cx="2700337" cy="1439864"/>
        </p:xfrm>
        <a:graphic>
          <a:graphicData uri="http://schemas.openxmlformats.org/drawingml/2006/table">
            <a:tbl>
              <a:tblPr/>
              <a:tblGrid>
                <a:gridCol w="163512"/>
                <a:gridCol w="163513"/>
                <a:gridCol w="593725"/>
                <a:gridCol w="593725"/>
                <a:gridCol w="592137"/>
                <a:gridCol w="593725"/>
              </a:tblGrid>
              <a:tr h="1524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4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688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2742" name="Oval 198"/>
          <p:cNvSpPr>
            <a:spLocks noChangeArrowheads="1"/>
          </p:cNvSpPr>
          <p:nvPr/>
        </p:nvSpPr>
        <p:spPr bwMode="auto">
          <a:xfrm>
            <a:off x="4648200" y="5448300"/>
            <a:ext cx="1079500" cy="295275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92743" name="Oval 199"/>
          <p:cNvSpPr>
            <a:spLocks noChangeArrowheads="1"/>
          </p:cNvSpPr>
          <p:nvPr/>
        </p:nvSpPr>
        <p:spPr bwMode="auto">
          <a:xfrm>
            <a:off x="5233988" y="5449888"/>
            <a:ext cx="1079500" cy="295275"/>
          </a:xfrm>
          <a:prstGeom prst="ellipse">
            <a:avLst/>
          </a:prstGeom>
          <a:noFill/>
          <a:ln w="28575" algn="ctr">
            <a:solidFill>
              <a:srgbClr val="33CC33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92744" name="Oval 200"/>
          <p:cNvSpPr>
            <a:spLocks noChangeArrowheads="1"/>
          </p:cNvSpPr>
          <p:nvPr/>
        </p:nvSpPr>
        <p:spPr bwMode="auto">
          <a:xfrm>
            <a:off x="5299075" y="5049838"/>
            <a:ext cx="373063" cy="696912"/>
          </a:xfrm>
          <a:prstGeom prst="ellipse">
            <a:avLst/>
          </a:prstGeom>
          <a:noFill/>
          <a:ln w="28575" algn="ctr">
            <a:solidFill>
              <a:srgbClr val="996600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92745" name="Text Box 201"/>
          <p:cNvSpPr txBox="1">
            <a:spLocks noChangeArrowheads="1"/>
          </p:cNvSpPr>
          <p:nvPr/>
        </p:nvSpPr>
        <p:spPr bwMode="auto">
          <a:xfrm>
            <a:off x="3851275" y="4329113"/>
            <a:ext cx="3960813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0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xy'z'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x'yz'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x'y'z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xyz </a:t>
            </a:r>
            <a:r>
              <a:rPr lang="en-US" sz="20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16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16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492747" name="Text Box 203"/>
          <p:cNvSpPr txBox="1">
            <a:spLocks noChangeArrowheads="1"/>
          </p:cNvSpPr>
          <p:nvPr/>
        </p:nvSpPr>
        <p:spPr bwMode="auto">
          <a:xfrm>
            <a:off x="3851275" y="6129338"/>
            <a:ext cx="18002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0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xy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xz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yz</a:t>
            </a:r>
          </a:p>
        </p:txBody>
      </p:sp>
      <p:sp>
        <p:nvSpPr>
          <p:cNvPr id="25" name="Content Placeholder 2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Full Adder</a:t>
            </a:r>
          </a:p>
          <a:p>
            <a:pPr lvl="1"/>
            <a:r>
              <a:rPr lang="en-US" dirty="0" smtClean="0"/>
              <a:t>Adds </a:t>
            </a:r>
            <a:r>
              <a:rPr lang="en-US" dirty="0" smtClean="0">
                <a:solidFill>
                  <a:srgbClr val="996633"/>
                </a:solidFill>
              </a:rPr>
              <a:t>1-bit</a:t>
            </a:r>
            <a:r>
              <a:rPr lang="en-US" dirty="0" smtClean="0"/>
              <a:t> plus </a:t>
            </a:r>
            <a:r>
              <a:rPr lang="en-US" dirty="0" smtClean="0">
                <a:solidFill>
                  <a:srgbClr val="996633"/>
                </a:solidFill>
              </a:rPr>
              <a:t>1-bit </a:t>
            </a:r>
            <a:r>
              <a:rPr lang="en-US" dirty="0" smtClean="0"/>
              <a:t>plus </a:t>
            </a:r>
            <a:r>
              <a:rPr lang="en-US" dirty="0" smtClean="0">
                <a:solidFill>
                  <a:srgbClr val="996633"/>
                </a:solidFill>
              </a:rPr>
              <a:t>1-bit</a:t>
            </a:r>
          </a:p>
          <a:p>
            <a:pPr lvl="1"/>
            <a:r>
              <a:rPr lang="en-US" dirty="0" smtClean="0"/>
              <a:t>Produces </a:t>
            </a:r>
            <a:r>
              <a:rPr lang="en-US" dirty="0" smtClean="0">
                <a:solidFill>
                  <a:schemeClr val="accent1"/>
                </a:solidFill>
              </a:rPr>
              <a:t>Sum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chemeClr val="accent1"/>
                </a:solidFill>
              </a:rPr>
              <a:t>Carry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Full Adder</a:t>
            </a:r>
          </a:p>
          <a:p>
            <a:endParaRPr lang="en-US" dirty="0"/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Adder</a:t>
            </a:r>
          </a:p>
        </p:txBody>
      </p:sp>
      <p:sp>
        <p:nvSpPr>
          <p:cNvPr id="493573" name="AutoShape 5"/>
          <p:cNvSpPr>
            <a:spLocks noChangeArrowheads="1"/>
          </p:cNvSpPr>
          <p:nvPr/>
        </p:nvSpPr>
        <p:spPr bwMode="auto">
          <a:xfrm>
            <a:off x="1163638" y="2200275"/>
            <a:ext cx="2508250" cy="432117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93574" name="Line 6"/>
          <p:cNvSpPr>
            <a:spLocks noChangeShapeType="1"/>
          </p:cNvSpPr>
          <p:nvPr/>
        </p:nvSpPr>
        <p:spPr bwMode="auto">
          <a:xfrm>
            <a:off x="792163" y="3279775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3575" name="Line 7"/>
          <p:cNvSpPr>
            <a:spLocks noChangeShapeType="1"/>
          </p:cNvSpPr>
          <p:nvPr/>
        </p:nvSpPr>
        <p:spPr bwMode="auto">
          <a:xfrm>
            <a:off x="792163" y="4360863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3576" name="Line 8"/>
          <p:cNvSpPr>
            <a:spLocks noChangeShapeType="1"/>
          </p:cNvSpPr>
          <p:nvPr/>
        </p:nvSpPr>
        <p:spPr bwMode="auto">
          <a:xfrm flipV="1">
            <a:off x="3671888" y="3476625"/>
            <a:ext cx="3603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3577" name="Line 9"/>
          <p:cNvSpPr>
            <a:spLocks noChangeShapeType="1"/>
          </p:cNvSpPr>
          <p:nvPr/>
        </p:nvSpPr>
        <p:spPr bwMode="auto">
          <a:xfrm>
            <a:off x="3671888" y="5621338"/>
            <a:ext cx="3603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3578" name="Text Box 10"/>
          <p:cNvSpPr txBox="1">
            <a:spLocks noChangeArrowheads="1"/>
          </p:cNvSpPr>
          <p:nvPr/>
        </p:nvSpPr>
        <p:spPr bwMode="auto">
          <a:xfrm>
            <a:off x="522288" y="3036888"/>
            <a:ext cx="269875" cy="25558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493579" name="Text Box 11"/>
          <p:cNvSpPr txBox="1">
            <a:spLocks noChangeArrowheads="1"/>
          </p:cNvSpPr>
          <p:nvPr/>
        </p:nvSpPr>
        <p:spPr bwMode="auto">
          <a:xfrm>
            <a:off x="4032250" y="3305175"/>
            <a:ext cx="269875" cy="243363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graphicFrame>
        <p:nvGraphicFramePr>
          <p:cNvPr id="493581" name="Object 13"/>
          <p:cNvGraphicFramePr>
            <a:graphicFrameLocks noChangeAspect="1"/>
          </p:cNvGraphicFramePr>
          <p:nvPr/>
        </p:nvGraphicFramePr>
        <p:xfrm>
          <a:off x="1184275" y="4657725"/>
          <a:ext cx="2814638" cy="1998663"/>
        </p:xfrm>
        <a:graphic>
          <a:graphicData uri="http://schemas.openxmlformats.org/presentationml/2006/ole">
            <p:oleObj spid="_x0000_s153706" name="Visio" r:id="rId4" imgW="1637386" imgH="1121176" progId="">
              <p:embed/>
            </p:oleObj>
          </a:graphicData>
        </a:graphic>
      </p:graphicFrame>
      <p:graphicFrame>
        <p:nvGraphicFramePr>
          <p:cNvPr id="493582" name="Object 14"/>
          <p:cNvGraphicFramePr>
            <a:graphicFrameLocks noChangeAspect="1"/>
          </p:cNvGraphicFramePr>
          <p:nvPr/>
        </p:nvGraphicFramePr>
        <p:xfrm>
          <a:off x="1331913" y="2200275"/>
          <a:ext cx="2354262" cy="2520950"/>
        </p:xfrm>
        <a:graphic>
          <a:graphicData uri="http://schemas.openxmlformats.org/presentationml/2006/ole">
            <p:oleObj spid="_x0000_s153707" name="Visio" r:id="rId5" imgW="1389644" imgH="1514003" progId="">
              <p:embed/>
            </p:oleObj>
          </a:graphicData>
        </a:graphic>
      </p:graphicFrame>
      <p:sp>
        <p:nvSpPr>
          <p:cNvPr id="493583" name="Line 15"/>
          <p:cNvSpPr>
            <a:spLocks noChangeShapeType="1"/>
          </p:cNvSpPr>
          <p:nvPr/>
        </p:nvSpPr>
        <p:spPr bwMode="auto">
          <a:xfrm>
            <a:off x="792163" y="5440363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3584" name="AutoShape 16"/>
          <p:cNvSpPr>
            <a:spLocks noChangeArrowheads="1"/>
          </p:cNvSpPr>
          <p:nvPr/>
        </p:nvSpPr>
        <p:spPr bwMode="auto">
          <a:xfrm>
            <a:off x="5535613" y="2921000"/>
            <a:ext cx="2520950" cy="28797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graphicFrame>
        <p:nvGraphicFramePr>
          <p:cNvPr id="493585" name="Object 17"/>
          <p:cNvGraphicFramePr>
            <a:graphicFrameLocks noChangeAspect="1"/>
          </p:cNvGraphicFramePr>
          <p:nvPr/>
        </p:nvGraphicFramePr>
        <p:xfrm>
          <a:off x="5780088" y="2998788"/>
          <a:ext cx="2301875" cy="820737"/>
        </p:xfrm>
        <a:graphic>
          <a:graphicData uri="http://schemas.openxmlformats.org/presentationml/2006/ole">
            <p:oleObj spid="_x0000_s153708" name="Visio" r:id="rId6" imgW="1216518" imgH="434035" progId="">
              <p:embed/>
            </p:oleObj>
          </a:graphicData>
        </a:graphic>
      </p:graphicFrame>
      <p:sp>
        <p:nvSpPr>
          <p:cNvPr id="493591" name="Line 23"/>
          <p:cNvSpPr>
            <a:spLocks noChangeShapeType="1"/>
          </p:cNvSpPr>
          <p:nvPr/>
        </p:nvSpPr>
        <p:spPr bwMode="auto">
          <a:xfrm>
            <a:off x="5176838" y="3821113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3592" name="Line 24"/>
          <p:cNvSpPr>
            <a:spLocks noChangeShapeType="1"/>
          </p:cNvSpPr>
          <p:nvPr/>
        </p:nvSpPr>
        <p:spPr bwMode="auto">
          <a:xfrm>
            <a:off x="5176838" y="4451350"/>
            <a:ext cx="3587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3593" name="Text Box 25"/>
          <p:cNvSpPr txBox="1">
            <a:spLocks noChangeArrowheads="1"/>
          </p:cNvSpPr>
          <p:nvPr/>
        </p:nvSpPr>
        <p:spPr bwMode="auto">
          <a:xfrm>
            <a:off x="4816475" y="3654425"/>
            <a:ext cx="269875" cy="14605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493594" name="Line 26"/>
          <p:cNvSpPr>
            <a:spLocks noChangeShapeType="1"/>
          </p:cNvSpPr>
          <p:nvPr/>
        </p:nvSpPr>
        <p:spPr bwMode="auto">
          <a:xfrm>
            <a:off x="5176838" y="5081588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3595" name="Line 27"/>
          <p:cNvSpPr>
            <a:spLocks noChangeShapeType="1"/>
          </p:cNvSpPr>
          <p:nvPr/>
        </p:nvSpPr>
        <p:spPr bwMode="auto">
          <a:xfrm>
            <a:off x="8056563" y="3565525"/>
            <a:ext cx="3603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graphicFrame>
        <p:nvGraphicFramePr>
          <p:cNvPr id="493596" name="Object 28"/>
          <p:cNvGraphicFramePr>
            <a:graphicFrameLocks noChangeAspect="1"/>
          </p:cNvGraphicFramePr>
          <p:nvPr/>
        </p:nvGraphicFramePr>
        <p:xfrm>
          <a:off x="5580063" y="3798888"/>
          <a:ext cx="2816225" cy="1998662"/>
        </p:xfrm>
        <a:graphic>
          <a:graphicData uri="http://schemas.openxmlformats.org/presentationml/2006/ole">
            <p:oleObj spid="_x0000_s153709" name="Visio" r:id="rId7" imgW="1637386" imgH="1121176" progId="">
              <p:embed/>
            </p:oleObj>
          </a:graphicData>
        </a:graphic>
      </p:graphicFrame>
      <p:sp>
        <p:nvSpPr>
          <p:cNvPr id="493597" name="Line 29"/>
          <p:cNvSpPr>
            <a:spLocks noChangeShapeType="1"/>
          </p:cNvSpPr>
          <p:nvPr/>
        </p:nvSpPr>
        <p:spPr bwMode="auto">
          <a:xfrm>
            <a:off x="8056563" y="4759325"/>
            <a:ext cx="3603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3598" name="Text Box 30"/>
          <p:cNvSpPr txBox="1">
            <a:spLocks noChangeArrowheads="1"/>
          </p:cNvSpPr>
          <p:nvPr/>
        </p:nvSpPr>
        <p:spPr bwMode="auto">
          <a:xfrm>
            <a:off x="8442325" y="3433763"/>
            <a:ext cx="269875" cy="14605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493599" name="Text Box 31"/>
          <p:cNvSpPr txBox="1">
            <a:spLocks noChangeArrowheads="1"/>
          </p:cNvSpPr>
          <p:nvPr/>
        </p:nvSpPr>
        <p:spPr bwMode="auto">
          <a:xfrm>
            <a:off x="4211638" y="1839913"/>
            <a:ext cx="3960812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20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xy'z'</a:t>
            </a:r>
            <a:r>
              <a:rPr lang="en-US" sz="2000" b="1" i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x'yz'</a:t>
            </a:r>
            <a:r>
              <a:rPr lang="en-US" sz="2000" b="1" i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x'y'z</a:t>
            </a:r>
            <a:r>
              <a:rPr lang="en-US" sz="2000" b="1" i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b="1" i="1" dirty="0" err="1">
                <a:latin typeface="Times New Roman" pitchFamily="18" charset="0"/>
                <a:cs typeface="Times New Roman" pitchFamily="18" charset="0"/>
              </a:rPr>
              <a:t>xyz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sz="2000" b="1" i="1" dirty="0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493600" name="Text Box 32"/>
          <p:cNvSpPr txBox="1">
            <a:spLocks noChangeArrowheads="1"/>
          </p:cNvSpPr>
          <p:nvPr/>
        </p:nvSpPr>
        <p:spPr bwMode="auto">
          <a:xfrm>
            <a:off x="4211638" y="2200275"/>
            <a:ext cx="18002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0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xy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xz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yz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1943100" y="3695700"/>
            <a:ext cx="5334000" cy="2628900"/>
          </a:xfrm>
          <a:prstGeom prst="round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4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Adder</a:t>
            </a:r>
          </a:p>
        </p:txBody>
      </p:sp>
      <p:graphicFrame>
        <p:nvGraphicFramePr>
          <p:cNvPr id="494598" name="Object 6"/>
          <p:cNvGraphicFramePr>
            <a:graphicFrameLocks noChangeAspect="1"/>
          </p:cNvGraphicFramePr>
          <p:nvPr/>
        </p:nvGraphicFramePr>
        <p:xfrm>
          <a:off x="1738313" y="3932238"/>
          <a:ext cx="5822950" cy="2520950"/>
        </p:xfrm>
        <a:graphic>
          <a:graphicData uri="http://schemas.openxmlformats.org/presentationml/2006/ole">
            <p:oleObj spid="_x0000_s154680" name="Visio" r:id="rId4" imgW="2705649" imgH="1116056" progId="">
              <p:embed/>
            </p:oleObj>
          </a:graphicData>
        </a:graphic>
      </p:graphicFrame>
      <p:sp>
        <p:nvSpPr>
          <p:cNvPr id="494599" name="Line 7"/>
          <p:cNvSpPr>
            <a:spLocks noChangeShapeType="1"/>
          </p:cNvSpPr>
          <p:nvPr/>
        </p:nvSpPr>
        <p:spPr bwMode="auto">
          <a:xfrm>
            <a:off x="1511300" y="4221163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4600" name="Line 8"/>
          <p:cNvSpPr>
            <a:spLocks noChangeShapeType="1"/>
          </p:cNvSpPr>
          <p:nvPr/>
        </p:nvSpPr>
        <p:spPr bwMode="auto">
          <a:xfrm>
            <a:off x="1511300" y="5273675"/>
            <a:ext cx="3587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4601" name="Text Box 9"/>
          <p:cNvSpPr txBox="1">
            <a:spLocks noChangeArrowheads="1"/>
          </p:cNvSpPr>
          <p:nvPr/>
        </p:nvSpPr>
        <p:spPr bwMode="auto">
          <a:xfrm>
            <a:off x="1150938" y="4029075"/>
            <a:ext cx="269875" cy="221887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75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algn="ctr">
              <a:lnSpc>
                <a:spcPct val="7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7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7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75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 algn="ctr">
              <a:lnSpc>
                <a:spcPct val="7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7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75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494602" name="Line 10"/>
          <p:cNvSpPr>
            <a:spLocks noChangeShapeType="1"/>
          </p:cNvSpPr>
          <p:nvPr/>
        </p:nvSpPr>
        <p:spPr bwMode="auto">
          <a:xfrm>
            <a:off x="1501775" y="6173788"/>
            <a:ext cx="37147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4603" name="Line 11"/>
          <p:cNvSpPr>
            <a:spLocks noChangeShapeType="1"/>
          </p:cNvSpPr>
          <p:nvPr/>
        </p:nvSpPr>
        <p:spPr bwMode="auto">
          <a:xfrm>
            <a:off x="7632700" y="4475163"/>
            <a:ext cx="3603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4604" name="Line 12"/>
          <p:cNvSpPr>
            <a:spLocks noChangeShapeType="1"/>
          </p:cNvSpPr>
          <p:nvPr/>
        </p:nvSpPr>
        <p:spPr bwMode="auto">
          <a:xfrm>
            <a:off x="7632700" y="5399088"/>
            <a:ext cx="360363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4605" name="Text Box 13"/>
          <p:cNvSpPr txBox="1">
            <a:spLocks noChangeArrowheads="1"/>
          </p:cNvSpPr>
          <p:nvPr/>
        </p:nvSpPr>
        <p:spPr bwMode="auto">
          <a:xfrm>
            <a:off x="8081963" y="4406900"/>
            <a:ext cx="269875" cy="121244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65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algn="ctr">
              <a:lnSpc>
                <a:spcPct val="6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6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6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65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494608" name="AutoShape 16"/>
          <p:cNvSpPr>
            <a:spLocks noChangeArrowheads="1"/>
          </p:cNvSpPr>
          <p:nvPr/>
        </p:nvSpPr>
        <p:spPr bwMode="auto">
          <a:xfrm>
            <a:off x="2771775" y="1952625"/>
            <a:ext cx="1081088" cy="977900"/>
          </a:xfrm>
          <a:prstGeom prst="roundRect">
            <a:avLst>
              <a:gd name="adj" fmla="val 16667"/>
            </a:avLst>
          </a:prstGeom>
          <a:solidFill>
            <a:srgbClr val="FFFF00">
              <a:alpha val="50000"/>
            </a:srgb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HA</a:t>
            </a:r>
          </a:p>
        </p:txBody>
      </p:sp>
      <p:sp>
        <p:nvSpPr>
          <p:cNvPr id="494609" name="Line 17"/>
          <p:cNvSpPr>
            <a:spLocks noChangeShapeType="1"/>
          </p:cNvSpPr>
          <p:nvPr/>
        </p:nvSpPr>
        <p:spPr bwMode="auto">
          <a:xfrm>
            <a:off x="2411413" y="2312988"/>
            <a:ext cx="37147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4610" name="Line 18"/>
          <p:cNvSpPr>
            <a:spLocks noChangeShapeType="1"/>
          </p:cNvSpPr>
          <p:nvPr/>
        </p:nvSpPr>
        <p:spPr bwMode="auto">
          <a:xfrm>
            <a:off x="2411413" y="2673350"/>
            <a:ext cx="35877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4611" name="Text Box 19"/>
          <p:cNvSpPr txBox="1">
            <a:spLocks noChangeArrowheads="1"/>
          </p:cNvSpPr>
          <p:nvPr/>
        </p:nvSpPr>
        <p:spPr bwMode="auto">
          <a:xfrm>
            <a:off x="2051050" y="2152650"/>
            <a:ext cx="269875" cy="11818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 algn="ctr">
              <a:lnSpc>
                <a:spcPct val="80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80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494612" name="Line 20"/>
          <p:cNvSpPr>
            <a:spLocks noChangeShapeType="1"/>
          </p:cNvSpPr>
          <p:nvPr/>
        </p:nvSpPr>
        <p:spPr bwMode="auto">
          <a:xfrm>
            <a:off x="2411413" y="3213100"/>
            <a:ext cx="37147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4614" name="Line 22"/>
          <p:cNvSpPr>
            <a:spLocks noChangeShapeType="1"/>
          </p:cNvSpPr>
          <p:nvPr/>
        </p:nvSpPr>
        <p:spPr bwMode="auto">
          <a:xfrm>
            <a:off x="3840163" y="2312988"/>
            <a:ext cx="91122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4615" name="Line 23"/>
          <p:cNvSpPr>
            <a:spLocks noChangeShapeType="1"/>
          </p:cNvSpPr>
          <p:nvPr/>
        </p:nvSpPr>
        <p:spPr bwMode="auto">
          <a:xfrm>
            <a:off x="5832475" y="2312988"/>
            <a:ext cx="1439863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4616" name="Line 24"/>
          <p:cNvSpPr>
            <a:spLocks noChangeShapeType="1"/>
          </p:cNvSpPr>
          <p:nvPr/>
        </p:nvSpPr>
        <p:spPr bwMode="auto">
          <a:xfrm>
            <a:off x="6911975" y="3121025"/>
            <a:ext cx="37147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graphicFrame>
        <p:nvGraphicFramePr>
          <p:cNvPr id="494617" name="Object 25"/>
          <p:cNvGraphicFramePr>
            <a:graphicFrameLocks noChangeAspect="1"/>
          </p:cNvGraphicFramePr>
          <p:nvPr/>
        </p:nvGraphicFramePr>
        <p:xfrm>
          <a:off x="6159500" y="2890838"/>
          <a:ext cx="836613" cy="457200"/>
        </p:xfrm>
        <a:graphic>
          <a:graphicData uri="http://schemas.openxmlformats.org/presentationml/2006/ole">
            <p:oleObj spid="_x0000_s154681" name="Visio" r:id="rId5" imgW="475732" imgH="259933" progId="">
              <p:embed/>
            </p:oleObj>
          </a:graphicData>
        </a:graphic>
      </p:graphicFrame>
      <p:sp>
        <p:nvSpPr>
          <p:cNvPr id="494618" name="Line 26"/>
          <p:cNvSpPr>
            <a:spLocks noChangeShapeType="1"/>
          </p:cNvSpPr>
          <p:nvPr/>
        </p:nvSpPr>
        <p:spPr bwMode="auto">
          <a:xfrm>
            <a:off x="3840163" y="2673350"/>
            <a:ext cx="371475" cy="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4619" name="AutoShape 27"/>
          <p:cNvSpPr>
            <a:spLocks noChangeArrowheads="1"/>
          </p:cNvSpPr>
          <p:nvPr/>
        </p:nvSpPr>
        <p:spPr bwMode="auto">
          <a:xfrm>
            <a:off x="4751388" y="1952625"/>
            <a:ext cx="1081087" cy="977900"/>
          </a:xfrm>
          <a:prstGeom prst="roundRect">
            <a:avLst>
              <a:gd name="adj" fmla="val 16667"/>
            </a:avLst>
          </a:prstGeom>
          <a:solidFill>
            <a:srgbClr val="FFFF00">
              <a:alpha val="50000"/>
            </a:srgb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HA</a:t>
            </a:r>
          </a:p>
        </p:txBody>
      </p:sp>
      <p:sp>
        <p:nvSpPr>
          <p:cNvPr id="494620" name="Line 28"/>
          <p:cNvSpPr>
            <a:spLocks noChangeShapeType="1"/>
          </p:cNvSpPr>
          <p:nvPr/>
        </p:nvSpPr>
        <p:spPr bwMode="auto">
          <a:xfrm>
            <a:off x="2771775" y="3213100"/>
            <a:ext cx="126047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4621" name="Line 29"/>
          <p:cNvSpPr>
            <a:spLocks noChangeShapeType="1"/>
          </p:cNvSpPr>
          <p:nvPr/>
        </p:nvSpPr>
        <p:spPr bwMode="auto">
          <a:xfrm flipH="1">
            <a:off x="4032250" y="2673350"/>
            <a:ext cx="360363" cy="53975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4622" name="Line 30"/>
          <p:cNvSpPr>
            <a:spLocks noChangeShapeType="1"/>
          </p:cNvSpPr>
          <p:nvPr/>
        </p:nvSpPr>
        <p:spPr bwMode="auto">
          <a:xfrm>
            <a:off x="4386263" y="2673350"/>
            <a:ext cx="371475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4623" name="Line 31"/>
          <p:cNvSpPr>
            <a:spLocks noChangeShapeType="1"/>
          </p:cNvSpPr>
          <p:nvPr/>
        </p:nvSpPr>
        <p:spPr bwMode="auto">
          <a:xfrm>
            <a:off x="5832475" y="2673350"/>
            <a:ext cx="371475" cy="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4624" name="Line 32"/>
          <p:cNvSpPr>
            <a:spLocks noChangeShapeType="1"/>
          </p:cNvSpPr>
          <p:nvPr/>
        </p:nvSpPr>
        <p:spPr bwMode="auto">
          <a:xfrm>
            <a:off x="6192838" y="2673350"/>
            <a:ext cx="0" cy="34925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4625" name="Line 33"/>
          <p:cNvSpPr>
            <a:spLocks noChangeShapeType="1"/>
          </p:cNvSpPr>
          <p:nvPr/>
        </p:nvSpPr>
        <p:spPr bwMode="auto">
          <a:xfrm>
            <a:off x="4211638" y="2673350"/>
            <a:ext cx="360362" cy="53975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4626" name="Line 34"/>
          <p:cNvSpPr>
            <a:spLocks noChangeShapeType="1"/>
          </p:cNvSpPr>
          <p:nvPr/>
        </p:nvSpPr>
        <p:spPr bwMode="auto">
          <a:xfrm>
            <a:off x="4572000" y="3213100"/>
            <a:ext cx="1620838" cy="0"/>
          </a:xfrm>
          <a:prstGeom prst="line">
            <a:avLst/>
          </a:prstGeom>
          <a:noFill/>
          <a:ln w="28575">
            <a:solidFill>
              <a:srgbClr val="996633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4627" name="Text Box 35"/>
          <p:cNvSpPr txBox="1">
            <a:spLocks noChangeArrowheads="1"/>
          </p:cNvSpPr>
          <p:nvPr/>
        </p:nvSpPr>
        <p:spPr bwMode="auto">
          <a:xfrm>
            <a:off x="7310438" y="2252663"/>
            <a:ext cx="269875" cy="100806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lnSpc>
                <a:spcPct val="55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S</a:t>
            </a:r>
          </a:p>
          <a:p>
            <a:pPr algn="ctr">
              <a:lnSpc>
                <a:spcPct val="5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5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55000"/>
              </a:lnSpc>
              <a:spcBef>
                <a:spcPct val="0"/>
              </a:spcBef>
            </a:pPr>
            <a:endParaRPr lang="en-US" sz="2400" b="1" i="1"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55000"/>
              </a:lnSpc>
              <a:spcBef>
                <a:spcPct val="0"/>
              </a:spcBef>
            </a:pP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C</a:t>
            </a:r>
          </a:p>
        </p:txBody>
      </p:sp>
      <p:sp>
        <p:nvSpPr>
          <p:cNvPr id="36" name="Content Placeholder 3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Full Adder</a:t>
            </a:r>
          </a:p>
          <a:p>
            <a:endParaRPr lang="en-US" dirty="0"/>
          </a:p>
        </p:txBody>
      </p:sp>
      <p:sp>
        <p:nvSpPr>
          <p:cNvPr id="38" name="AutoShape 16"/>
          <p:cNvSpPr>
            <a:spLocks noChangeArrowheads="1"/>
          </p:cNvSpPr>
          <p:nvPr/>
        </p:nvSpPr>
        <p:spPr bwMode="auto">
          <a:xfrm>
            <a:off x="2095500" y="3924300"/>
            <a:ext cx="1771650" cy="1600200"/>
          </a:xfrm>
          <a:prstGeom prst="roundRect">
            <a:avLst>
              <a:gd name="adj" fmla="val 16667"/>
            </a:avLst>
          </a:prstGeom>
          <a:solidFill>
            <a:srgbClr val="FFFF00">
              <a:alpha val="50000"/>
            </a:srgb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AutoShape 16"/>
          <p:cNvSpPr>
            <a:spLocks noChangeArrowheads="1"/>
          </p:cNvSpPr>
          <p:nvPr/>
        </p:nvSpPr>
        <p:spPr bwMode="auto">
          <a:xfrm>
            <a:off x="4495800" y="4000500"/>
            <a:ext cx="1771650" cy="1600200"/>
          </a:xfrm>
          <a:prstGeom prst="roundRect">
            <a:avLst>
              <a:gd name="adj" fmla="val 16667"/>
            </a:avLst>
          </a:prstGeom>
          <a:solidFill>
            <a:srgbClr val="FFFF00">
              <a:alpha val="50000"/>
            </a:srgbClr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Down Arrow 1"/>
          <p:cNvSpPr/>
          <p:nvPr/>
        </p:nvSpPr>
        <p:spPr>
          <a:xfrm>
            <a:off x="6911975" y="254000"/>
            <a:ext cx="185737" cy="6223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Adder</a:t>
            </a:r>
          </a:p>
        </p:txBody>
      </p:sp>
      <p:sp>
        <p:nvSpPr>
          <p:cNvPr id="495620" name="Text Box 4"/>
          <p:cNvSpPr txBox="1">
            <a:spLocks noChangeArrowheads="1"/>
          </p:cNvSpPr>
          <p:nvPr/>
        </p:nvSpPr>
        <p:spPr bwMode="auto">
          <a:xfrm>
            <a:off x="6038850" y="1516063"/>
            <a:ext cx="2312988" cy="153888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lvl="1" algn="ctr">
              <a:spcBef>
                <a:spcPct val="0"/>
              </a:spcBef>
            </a:pPr>
            <a:r>
              <a:rPr lang="en-US" sz="2000" b="1" i="1" dirty="0" smtClean="0"/>
              <a:t>     c</a:t>
            </a:r>
            <a:r>
              <a:rPr lang="en-US" sz="2000" b="1" i="1" baseline="-25000" dirty="0" smtClean="0"/>
              <a:t>3</a:t>
            </a:r>
            <a:r>
              <a:rPr lang="en-US" sz="2000" b="1" i="1" dirty="0" smtClean="0"/>
              <a:t>  </a:t>
            </a:r>
            <a:r>
              <a:rPr lang="en-US" sz="2000" b="1" i="1" dirty="0"/>
              <a:t>c</a:t>
            </a:r>
            <a:r>
              <a:rPr lang="en-US" sz="2000" b="1" i="1" baseline="-25000" dirty="0"/>
              <a:t>2 </a:t>
            </a:r>
            <a:r>
              <a:rPr lang="en-US" sz="2000" b="1" i="1" dirty="0"/>
              <a:t> c</a:t>
            </a:r>
            <a:r>
              <a:rPr lang="en-US" sz="2000" b="1" i="1" baseline="-25000" dirty="0"/>
              <a:t>1 </a:t>
            </a:r>
            <a:r>
              <a:rPr lang="en-US" sz="2000" b="1" i="1" dirty="0"/>
              <a:t>    </a:t>
            </a:r>
            <a:r>
              <a:rPr lang="en-US" sz="2000" b="1" i="1" dirty="0">
                <a:solidFill>
                  <a:schemeClr val="bg1"/>
                </a:solidFill>
              </a:rPr>
              <a:t>.</a:t>
            </a:r>
            <a:endParaRPr lang="en-US" sz="2000" b="1" i="1" baseline="-25000" dirty="0">
              <a:solidFill>
                <a:schemeClr val="bg1"/>
              </a:solidFill>
            </a:endParaRPr>
          </a:p>
          <a:p>
            <a:pPr lvl="1" algn="ctr">
              <a:spcBef>
                <a:spcPct val="0"/>
              </a:spcBef>
            </a:pPr>
            <a:r>
              <a:rPr lang="en-US" sz="2000" b="1" i="1" dirty="0"/>
              <a:t>+  x</a:t>
            </a:r>
            <a:r>
              <a:rPr lang="en-US" sz="2000" b="1" i="1" baseline="-25000" dirty="0"/>
              <a:t>3</a:t>
            </a:r>
            <a:r>
              <a:rPr lang="en-US" sz="2000" b="1" i="1" dirty="0"/>
              <a:t>  x</a:t>
            </a:r>
            <a:r>
              <a:rPr lang="en-US" sz="2000" b="1" i="1" baseline="-25000" dirty="0"/>
              <a:t>2</a:t>
            </a:r>
            <a:r>
              <a:rPr lang="en-US" sz="2000" b="1" i="1" dirty="0"/>
              <a:t>  x</a:t>
            </a:r>
            <a:r>
              <a:rPr lang="en-US" sz="2000" b="1" i="1" baseline="-25000" dirty="0"/>
              <a:t>1</a:t>
            </a:r>
            <a:r>
              <a:rPr lang="en-US" sz="2000" b="1" i="1" dirty="0"/>
              <a:t>  x</a:t>
            </a:r>
            <a:r>
              <a:rPr lang="en-US" sz="2000" b="1" i="1" baseline="-25000" dirty="0"/>
              <a:t>0</a:t>
            </a:r>
            <a:endParaRPr lang="en-US" sz="2000" b="1" i="1" dirty="0"/>
          </a:p>
          <a:p>
            <a:pPr lvl="1" algn="ctr">
              <a:spcBef>
                <a:spcPct val="0"/>
              </a:spcBef>
            </a:pPr>
            <a:r>
              <a:rPr lang="en-US" sz="2000" b="1" i="1" dirty="0"/>
              <a:t>+  y</a:t>
            </a:r>
            <a:r>
              <a:rPr lang="en-US" sz="2000" b="1" i="1" baseline="-25000" dirty="0"/>
              <a:t>3</a:t>
            </a:r>
            <a:r>
              <a:rPr lang="en-US" sz="2000" b="1" i="1" dirty="0"/>
              <a:t>  y</a:t>
            </a:r>
            <a:r>
              <a:rPr lang="en-US" sz="2000" b="1" i="1" baseline="-25000" dirty="0"/>
              <a:t>2</a:t>
            </a:r>
            <a:r>
              <a:rPr lang="en-US" sz="2000" b="1" i="1" dirty="0"/>
              <a:t>  y</a:t>
            </a:r>
            <a:r>
              <a:rPr lang="en-US" sz="2000" b="1" i="1" baseline="-25000" dirty="0"/>
              <a:t>1</a:t>
            </a:r>
            <a:r>
              <a:rPr lang="en-US" sz="2000" b="1" i="1" dirty="0"/>
              <a:t>  y</a:t>
            </a:r>
            <a:r>
              <a:rPr lang="en-US" sz="2000" b="1" i="1" baseline="-25000" dirty="0"/>
              <a:t>0</a:t>
            </a:r>
            <a:endParaRPr lang="en-US" sz="2000" b="1" i="1" dirty="0"/>
          </a:p>
          <a:p>
            <a:pPr lvl="1" algn="ctr">
              <a:spcBef>
                <a:spcPct val="0"/>
              </a:spcBef>
            </a:pPr>
            <a:r>
              <a:rPr lang="en-US" sz="2000" b="1" i="1" dirty="0" smtClean="0">
                <a:cs typeface="Times New Roman" pitchFamily="18" charset="0"/>
              </a:rPr>
              <a:t>────────</a:t>
            </a:r>
          </a:p>
          <a:p>
            <a:pPr algn="ctr">
              <a:spcBef>
                <a:spcPct val="0"/>
              </a:spcBef>
            </a:pPr>
            <a:r>
              <a:rPr lang="en-US" sz="2000" b="1" i="1" dirty="0" smtClean="0">
                <a:solidFill>
                  <a:schemeClr val="accent1"/>
                </a:solidFill>
              </a:rPr>
              <a:t>   Cy </a:t>
            </a:r>
            <a:r>
              <a:rPr lang="en-US" sz="2000" b="1" i="1" dirty="0" smtClean="0"/>
              <a:t>S</a:t>
            </a:r>
            <a:r>
              <a:rPr lang="en-US" sz="2000" b="1" i="1" baseline="-25000" dirty="0" smtClean="0"/>
              <a:t>3</a:t>
            </a:r>
            <a:r>
              <a:rPr lang="en-US" sz="2000" b="1" i="1" dirty="0" smtClean="0"/>
              <a:t> S</a:t>
            </a:r>
            <a:r>
              <a:rPr lang="en-US" sz="2000" b="1" i="1" baseline="-25000" dirty="0" smtClean="0"/>
              <a:t>2</a:t>
            </a:r>
            <a:r>
              <a:rPr lang="en-US" sz="2000" b="1" i="1" dirty="0" smtClean="0"/>
              <a:t> S</a:t>
            </a:r>
            <a:r>
              <a:rPr lang="en-US" sz="2000" b="1" i="1" baseline="-25000" dirty="0" smtClean="0"/>
              <a:t>1</a:t>
            </a:r>
            <a:r>
              <a:rPr lang="en-US" sz="2000" b="1" i="1" dirty="0" smtClean="0"/>
              <a:t>  </a:t>
            </a:r>
            <a:r>
              <a:rPr lang="en-US" sz="2000" b="1" i="1" dirty="0"/>
              <a:t>S</a:t>
            </a:r>
            <a:r>
              <a:rPr lang="en-US" sz="2000" b="1" i="1" baseline="-25000" dirty="0"/>
              <a:t>0</a:t>
            </a:r>
          </a:p>
        </p:txBody>
      </p:sp>
      <p:sp>
        <p:nvSpPr>
          <p:cNvPr id="495621" name="AutoShape 5"/>
          <p:cNvSpPr>
            <a:spLocks noChangeArrowheads="1"/>
          </p:cNvSpPr>
          <p:nvPr/>
        </p:nvSpPr>
        <p:spPr bwMode="auto">
          <a:xfrm>
            <a:off x="6732588" y="4937125"/>
            <a:ext cx="1081087" cy="90011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FA</a:t>
            </a:r>
          </a:p>
        </p:txBody>
      </p:sp>
      <p:sp>
        <p:nvSpPr>
          <p:cNvPr id="495622" name="Text Box 6"/>
          <p:cNvSpPr txBox="1">
            <a:spLocks noChangeArrowheads="1"/>
          </p:cNvSpPr>
          <p:nvPr/>
        </p:nvSpPr>
        <p:spPr bwMode="auto">
          <a:xfrm>
            <a:off x="1511300" y="3617913"/>
            <a:ext cx="576103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                    x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                   x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                    x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95623" name="Line 7"/>
          <p:cNvSpPr>
            <a:spLocks noChangeShapeType="1"/>
          </p:cNvSpPr>
          <p:nvPr/>
        </p:nvSpPr>
        <p:spPr bwMode="auto">
          <a:xfrm rot="5400000">
            <a:off x="7267575" y="4764088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24" name="Line 8"/>
          <p:cNvSpPr>
            <a:spLocks noChangeShapeType="1"/>
          </p:cNvSpPr>
          <p:nvPr/>
        </p:nvSpPr>
        <p:spPr bwMode="auto">
          <a:xfrm>
            <a:off x="7272338" y="4397375"/>
            <a:ext cx="1587" cy="5413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25" name="Line 9"/>
          <p:cNvSpPr>
            <a:spLocks noChangeShapeType="1"/>
          </p:cNvSpPr>
          <p:nvPr/>
        </p:nvSpPr>
        <p:spPr bwMode="auto">
          <a:xfrm>
            <a:off x="7092950" y="4037013"/>
            <a:ext cx="1588" cy="901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26" name="Line 10"/>
          <p:cNvSpPr>
            <a:spLocks noChangeShapeType="1"/>
          </p:cNvSpPr>
          <p:nvPr/>
        </p:nvSpPr>
        <p:spPr bwMode="auto">
          <a:xfrm rot="5400000">
            <a:off x="7182644" y="6107907"/>
            <a:ext cx="54133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27" name="Line 11"/>
          <p:cNvSpPr>
            <a:spLocks noChangeShapeType="1"/>
          </p:cNvSpPr>
          <p:nvPr/>
        </p:nvSpPr>
        <p:spPr bwMode="auto">
          <a:xfrm rot="5400000">
            <a:off x="6907212" y="6022976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28" name="Line 12"/>
          <p:cNvSpPr>
            <a:spLocks noChangeShapeType="1"/>
          </p:cNvSpPr>
          <p:nvPr/>
        </p:nvSpPr>
        <p:spPr bwMode="auto">
          <a:xfrm rot="5400000">
            <a:off x="6732588" y="5837237"/>
            <a:ext cx="0" cy="720725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29" name="Line 13"/>
          <p:cNvSpPr>
            <a:spLocks noChangeShapeType="1"/>
          </p:cNvSpPr>
          <p:nvPr/>
        </p:nvSpPr>
        <p:spPr bwMode="auto">
          <a:xfrm rot="16200000" flipV="1">
            <a:off x="5563394" y="5387181"/>
            <a:ext cx="1619250" cy="1588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0" name="Line 14"/>
          <p:cNvSpPr>
            <a:spLocks noChangeShapeType="1"/>
          </p:cNvSpPr>
          <p:nvPr/>
        </p:nvSpPr>
        <p:spPr bwMode="auto">
          <a:xfrm rot="5400000">
            <a:off x="6013451" y="4217987"/>
            <a:ext cx="0" cy="720725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1" name="AutoShape 15"/>
          <p:cNvSpPr>
            <a:spLocks noChangeArrowheads="1"/>
          </p:cNvSpPr>
          <p:nvPr/>
        </p:nvSpPr>
        <p:spPr bwMode="auto">
          <a:xfrm>
            <a:off x="4932363" y="4937125"/>
            <a:ext cx="1081087" cy="90011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FA</a:t>
            </a:r>
          </a:p>
        </p:txBody>
      </p:sp>
      <p:sp>
        <p:nvSpPr>
          <p:cNvPr id="495632" name="Line 16"/>
          <p:cNvSpPr>
            <a:spLocks noChangeShapeType="1"/>
          </p:cNvSpPr>
          <p:nvPr/>
        </p:nvSpPr>
        <p:spPr bwMode="auto">
          <a:xfrm rot="5400000">
            <a:off x="5467350" y="4764088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3" name="Line 17"/>
          <p:cNvSpPr>
            <a:spLocks noChangeShapeType="1"/>
          </p:cNvSpPr>
          <p:nvPr/>
        </p:nvSpPr>
        <p:spPr bwMode="auto">
          <a:xfrm>
            <a:off x="5472113" y="4397375"/>
            <a:ext cx="1587" cy="5413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4" name="Line 18"/>
          <p:cNvSpPr>
            <a:spLocks noChangeShapeType="1"/>
          </p:cNvSpPr>
          <p:nvPr/>
        </p:nvSpPr>
        <p:spPr bwMode="auto">
          <a:xfrm>
            <a:off x="5292725" y="4037013"/>
            <a:ext cx="1588" cy="901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5" name="Line 19"/>
          <p:cNvSpPr>
            <a:spLocks noChangeShapeType="1"/>
          </p:cNvSpPr>
          <p:nvPr/>
        </p:nvSpPr>
        <p:spPr bwMode="auto">
          <a:xfrm rot="5400000">
            <a:off x="5382419" y="6107907"/>
            <a:ext cx="54133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6" name="Line 20"/>
          <p:cNvSpPr>
            <a:spLocks noChangeShapeType="1"/>
          </p:cNvSpPr>
          <p:nvPr/>
        </p:nvSpPr>
        <p:spPr bwMode="auto">
          <a:xfrm rot="5400000">
            <a:off x="5106987" y="6022976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7" name="Line 21"/>
          <p:cNvSpPr>
            <a:spLocks noChangeShapeType="1"/>
          </p:cNvSpPr>
          <p:nvPr/>
        </p:nvSpPr>
        <p:spPr bwMode="auto">
          <a:xfrm rot="5400000">
            <a:off x="4932363" y="5837237"/>
            <a:ext cx="0" cy="720725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8" name="Line 22"/>
          <p:cNvSpPr>
            <a:spLocks noChangeShapeType="1"/>
          </p:cNvSpPr>
          <p:nvPr/>
        </p:nvSpPr>
        <p:spPr bwMode="auto">
          <a:xfrm rot="16200000" flipV="1">
            <a:off x="3763169" y="5387181"/>
            <a:ext cx="1619250" cy="1588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39" name="Line 23"/>
          <p:cNvSpPr>
            <a:spLocks noChangeShapeType="1"/>
          </p:cNvSpPr>
          <p:nvPr/>
        </p:nvSpPr>
        <p:spPr bwMode="auto">
          <a:xfrm rot="5400000">
            <a:off x="4213226" y="4217987"/>
            <a:ext cx="0" cy="720725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0" name="AutoShape 24"/>
          <p:cNvSpPr>
            <a:spLocks noChangeArrowheads="1"/>
          </p:cNvSpPr>
          <p:nvPr/>
        </p:nvSpPr>
        <p:spPr bwMode="auto">
          <a:xfrm>
            <a:off x="3132138" y="4937125"/>
            <a:ext cx="1081087" cy="90011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FA</a:t>
            </a:r>
          </a:p>
        </p:txBody>
      </p:sp>
      <p:sp>
        <p:nvSpPr>
          <p:cNvPr id="495641" name="Line 25"/>
          <p:cNvSpPr>
            <a:spLocks noChangeShapeType="1"/>
          </p:cNvSpPr>
          <p:nvPr/>
        </p:nvSpPr>
        <p:spPr bwMode="auto">
          <a:xfrm rot="5400000">
            <a:off x="3667125" y="4764088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2" name="Line 26"/>
          <p:cNvSpPr>
            <a:spLocks noChangeShapeType="1"/>
          </p:cNvSpPr>
          <p:nvPr/>
        </p:nvSpPr>
        <p:spPr bwMode="auto">
          <a:xfrm>
            <a:off x="3671888" y="4397375"/>
            <a:ext cx="1587" cy="5413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3" name="Line 27"/>
          <p:cNvSpPr>
            <a:spLocks noChangeShapeType="1"/>
          </p:cNvSpPr>
          <p:nvPr/>
        </p:nvSpPr>
        <p:spPr bwMode="auto">
          <a:xfrm>
            <a:off x="3492500" y="4037013"/>
            <a:ext cx="1588" cy="901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4" name="Line 28"/>
          <p:cNvSpPr>
            <a:spLocks noChangeShapeType="1"/>
          </p:cNvSpPr>
          <p:nvPr/>
        </p:nvSpPr>
        <p:spPr bwMode="auto">
          <a:xfrm rot="5400000">
            <a:off x="3582194" y="6107907"/>
            <a:ext cx="54133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5" name="Line 29"/>
          <p:cNvSpPr>
            <a:spLocks noChangeShapeType="1"/>
          </p:cNvSpPr>
          <p:nvPr/>
        </p:nvSpPr>
        <p:spPr bwMode="auto">
          <a:xfrm rot="5400000">
            <a:off x="3306762" y="6022976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6" name="Line 30"/>
          <p:cNvSpPr>
            <a:spLocks noChangeShapeType="1"/>
          </p:cNvSpPr>
          <p:nvPr/>
        </p:nvSpPr>
        <p:spPr bwMode="auto">
          <a:xfrm rot="5400000">
            <a:off x="3132138" y="5837237"/>
            <a:ext cx="0" cy="720725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7" name="Line 31"/>
          <p:cNvSpPr>
            <a:spLocks noChangeShapeType="1"/>
          </p:cNvSpPr>
          <p:nvPr/>
        </p:nvSpPr>
        <p:spPr bwMode="auto">
          <a:xfrm rot="16200000" flipV="1">
            <a:off x="1962944" y="5387181"/>
            <a:ext cx="1619250" cy="1588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8" name="Line 32"/>
          <p:cNvSpPr>
            <a:spLocks noChangeShapeType="1"/>
          </p:cNvSpPr>
          <p:nvPr/>
        </p:nvSpPr>
        <p:spPr bwMode="auto">
          <a:xfrm rot="5400000">
            <a:off x="2413001" y="4217987"/>
            <a:ext cx="0" cy="720725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49" name="AutoShape 33"/>
          <p:cNvSpPr>
            <a:spLocks noChangeArrowheads="1"/>
          </p:cNvSpPr>
          <p:nvPr/>
        </p:nvSpPr>
        <p:spPr bwMode="auto">
          <a:xfrm>
            <a:off x="1331913" y="4937125"/>
            <a:ext cx="1081087" cy="900113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FA</a:t>
            </a:r>
          </a:p>
        </p:txBody>
      </p:sp>
      <p:sp>
        <p:nvSpPr>
          <p:cNvPr id="495650" name="Line 34"/>
          <p:cNvSpPr>
            <a:spLocks noChangeShapeType="1"/>
          </p:cNvSpPr>
          <p:nvPr/>
        </p:nvSpPr>
        <p:spPr bwMode="auto">
          <a:xfrm rot="5400000">
            <a:off x="1866900" y="4764088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51" name="Line 35"/>
          <p:cNvSpPr>
            <a:spLocks noChangeShapeType="1"/>
          </p:cNvSpPr>
          <p:nvPr/>
        </p:nvSpPr>
        <p:spPr bwMode="auto">
          <a:xfrm>
            <a:off x="1871663" y="4397375"/>
            <a:ext cx="1587" cy="5413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52" name="Line 36"/>
          <p:cNvSpPr>
            <a:spLocks noChangeShapeType="1"/>
          </p:cNvSpPr>
          <p:nvPr/>
        </p:nvSpPr>
        <p:spPr bwMode="auto">
          <a:xfrm>
            <a:off x="1692275" y="4037013"/>
            <a:ext cx="1588" cy="9017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53" name="Line 37"/>
          <p:cNvSpPr>
            <a:spLocks noChangeShapeType="1"/>
          </p:cNvSpPr>
          <p:nvPr/>
        </p:nvSpPr>
        <p:spPr bwMode="auto">
          <a:xfrm rot="5400000">
            <a:off x="1781969" y="6107907"/>
            <a:ext cx="541337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54" name="Line 38"/>
          <p:cNvSpPr>
            <a:spLocks noChangeShapeType="1"/>
          </p:cNvSpPr>
          <p:nvPr/>
        </p:nvSpPr>
        <p:spPr bwMode="auto">
          <a:xfrm rot="5400000">
            <a:off x="1506537" y="6022976"/>
            <a:ext cx="371475" cy="0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55" name="Line 39"/>
          <p:cNvSpPr>
            <a:spLocks noChangeShapeType="1"/>
          </p:cNvSpPr>
          <p:nvPr/>
        </p:nvSpPr>
        <p:spPr bwMode="auto">
          <a:xfrm rot="5400000">
            <a:off x="1331913" y="5837237"/>
            <a:ext cx="0" cy="720725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58" name="Text Box 42"/>
          <p:cNvSpPr txBox="1">
            <a:spLocks noChangeArrowheads="1"/>
          </p:cNvSpPr>
          <p:nvPr/>
        </p:nvSpPr>
        <p:spPr bwMode="auto">
          <a:xfrm>
            <a:off x="1793875" y="3986213"/>
            <a:ext cx="576103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                    y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                   y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                    y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95659" name="Text Box 43"/>
          <p:cNvSpPr txBox="1">
            <a:spLocks noChangeArrowheads="1"/>
          </p:cNvSpPr>
          <p:nvPr/>
        </p:nvSpPr>
        <p:spPr bwMode="auto">
          <a:xfrm>
            <a:off x="1871663" y="6430963"/>
            <a:ext cx="59404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                    S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                   S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                    S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495660" name="Text Box 44"/>
          <p:cNvSpPr txBox="1">
            <a:spLocks noChangeArrowheads="1"/>
          </p:cNvSpPr>
          <p:nvPr/>
        </p:nvSpPr>
        <p:spPr bwMode="auto">
          <a:xfrm>
            <a:off x="1177925" y="6223000"/>
            <a:ext cx="59404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                  C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                   C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                   C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495661" name="Line 45"/>
          <p:cNvSpPr>
            <a:spLocks noChangeShapeType="1"/>
          </p:cNvSpPr>
          <p:nvPr/>
        </p:nvSpPr>
        <p:spPr bwMode="auto">
          <a:xfrm rot="5400000">
            <a:off x="7722394" y="4306094"/>
            <a:ext cx="0" cy="541338"/>
          </a:xfrm>
          <a:prstGeom prst="line">
            <a:avLst/>
          </a:prstGeom>
          <a:noFill/>
          <a:ln w="28575">
            <a:solidFill>
              <a:srgbClr val="CC00FF"/>
            </a:solidFill>
            <a:round/>
            <a:headEnd/>
            <a:tailEnd type="none" w="lg" len="lg"/>
          </a:ln>
          <a:effectLst/>
        </p:spPr>
        <p:txBody>
          <a:bodyPr lIns="0" tIns="0" rIns="0" bIns="0">
            <a:spAutoFit/>
          </a:bodyPr>
          <a:lstStyle/>
          <a:p>
            <a:pPr algn="ctr"/>
            <a:endParaRPr lang="en-US"/>
          </a:p>
        </p:txBody>
      </p:sp>
      <p:sp>
        <p:nvSpPr>
          <p:cNvPr id="495662" name="Text Box 46"/>
          <p:cNvSpPr txBox="1">
            <a:spLocks noChangeArrowheads="1"/>
          </p:cNvSpPr>
          <p:nvPr/>
        </p:nvSpPr>
        <p:spPr bwMode="auto">
          <a:xfrm>
            <a:off x="7993063" y="4397375"/>
            <a:ext cx="35877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792163" y="1379538"/>
            <a:ext cx="3771900" cy="2033587"/>
            <a:chOff x="1006" y="713"/>
            <a:chExt cx="2376" cy="1281"/>
          </a:xfrm>
        </p:grpSpPr>
        <p:sp>
          <p:nvSpPr>
            <p:cNvPr id="495663" name="AutoShape 47"/>
            <p:cNvSpPr>
              <a:spLocks noChangeArrowheads="1"/>
            </p:cNvSpPr>
            <p:nvPr/>
          </p:nvSpPr>
          <p:spPr bwMode="auto">
            <a:xfrm>
              <a:off x="1406" y="1139"/>
              <a:ext cx="1474" cy="454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/>
              <a:r>
                <a:rPr lang="en-US" sz="2400" b="1">
                  <a:latin typeface="Times New Roman" pitchFamily="18" charset="0"/>
                  <a:cs typeface="Times New Roman" pitchFamily="18" charset="0"/>
                </a:rPr>
                <a:t>Binary Adder</a:t>
              </a:r>
            </a:p>
          </p:txBody>
        </p:sp>
        <p:sp>
          <p:nvSpPr>
            <p:cNvPr id="495664" name="Line 48"/>
            <p:cNvSpPr>
              <a:spLocks noChangeShapeType="1"/>
            </p:cNvSpPr>
            <p:nvPr/>
          </p:nvSpPr>
          <p:spPr bwMode="auto">
            <a:xfrm>
              <a:off x="1633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495665" name="Line 49"/>
            <p:cNvSpPr>
              <a:spLocks noChangeShapeType="1"/>
            </p:cNvSpPr>
            <p:nvPr/>
          </p:nvSpPr>
          <p:spPr bwMode="auto">
            <a:xfrm>
              <a:off x="1746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495666" name="Line 50"/>
            <p:cNvSpPr>
              <a:spLocks noChangeShapeType="1"/>
            </p:cNvSpPr>
            <p:nvPr/>
          </p:nvSpPr>
          <p:spPr bwMode="auto">
            <a:xfrm>
              <a:off x="1859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495667" name="Line 51"/>
            <p:cNvSpPr>
              <a:spLocks noChangeShapeType="1"/>
            </p:cNvSpPr>
            <p:nvPr/>
          </p:nvSpPr>
          <p:spPr bwMode="auto">
            <a:xfrm>
              <a:off x="1972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495668" name="Line 52"/>
            <p:cNvSpPr>
              <a:spLocks noChangeShapeType="1"/>
            </p:cNvSpPr>
            <p:nvPr/>
          </p:nvSpPr>
          <p:spPr bwMode="auto">
            <a:xfrm>
              <a:off x="2653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495669" name="Line 53"/>
            <p:cNvSpPr>
              <a:spLocks noChangeShapeType="1"/>
            </p:cNvSpPr>
            <p:nvPr/>
          </p:nvSpPr>
          <p:spPr bwMode="auto">
            <a:xfrm>
              <a:off x="2311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495670" name="Line 54"/>
            <p:cNvSpPr>
              <a:spLocks noChangeShapeType="1"/>
            </p:cNvSpPr>
            <p:nvPr/>
          </p:nvSpPr>
          <p:spPr bwMode="auto">
            <a:xfrm>
              <a:off x="2424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495671" name="Line 55"/>
            <p:cNvSpPr>
              <a:spLocks noChangeShapeType="1"/>
            </p:cNvSpPr>
            <p:nvPr/>
          </p:nvSpPr>
          <p:spPr bwMode="auto">
            <a:xfrm>
              <a:off x="2537" y="913"/>
              <a:ext cx="1" cy="227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495672" name="Line 56"/>
            <p:cNvSpPr>
              <a:spLocks noChangeShapeType="1"/>
            </p:cNvSpPr>
            <p:nvPr/>
          </p:nvSpPr>
          <p:spPr bwMode="auto">
            <a:xfrm>
              <a:off x="1974" y="1593"/>
              <a:ext cx="1" cy="22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495673" name="Line 57"/>
            <p:cNvSpPr>
              <a:spLocks noChangeShapeType="1"/>
            </p:cNvSpPr>
            <p:nvPr/>
          </p:nvSpPr>
          <p:spPr bwMode="auto">
            <a:xfrm>
              <a:off x="2087" y="1593"/>
              <a:ext cx="1" cy="22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495674" name="Line 58"/>
            <p:cNvSpPr>
              <a:spLocks noChangeShapeType="1"/>
            </p:cNvSpPr>
            <p:nvPr/>
          </p:nvSpPr>
          <p:spPr bwMode="auto">
            <a:xfrm>
              <a:off x="2200" y="1593"/>
              <a:ext cx="1" cy="22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495675" name="Line 59"/>
            <p:cNvSpPr>
              <a:spLocks noChangeShapeType="1"/>
            </p:cNvSpPr>
            <p:nvPr/>
          </p:nvSpPr>
          <p:spPr bwMode="auto">
            <a:xfrm>
              <a:off x="2313" y="1593"/>
              <a:ext cx="1" cy="227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495676" name="Line 60"/>
            <p:cNvSpPr>
              <a:spLocks noChangeShapeType="1"/>
            </p:cNvSpPr>
            <p:nvPr/>
          </p:nvSpPr>
          <p:spPr bwMode="auto">
            <a:xfrm flipH="1">
              <a:off x="2881" y="1366"/>
              <a:ext cx="226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495677" name="Line 61"/>
            <p:cNvSpPr>
              <a:spLocks noChangeShapeType="1"/>
            </p:cNvSpPr>
            <p:nvPr/>
          </p:nvSpPr>
          <p:spPr bwMode="auto">
            <a:xfrm flipH="1">
              <a:off x="1179" y="1366"/>
              <a:ext cx="226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endParaRPr lang="en-US"/>
            </a:p>
          </p:txBody>
        </p:sp>
        <p:sp>
          <p:nvSpPr>
            <p:cNvPr id="495678" name="Text Box 62"/>
            <p:cNvSpPr txBox="1">
              <a:spLocks noChangeArrowheads="1"/>
            </p:cNvSpPr>
            <p:nvPr/>
          </p:nvSpPr>
          <p:spPr bwMode="auto">
            <a:xfrm>
              <a:off x="1519" y="713"/>
              <a:ext cx="1361" cy="17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/>
                <a:t>x</a:t>
              </a:r>
              <a:r>
                <a:rPr lang="en-US" baseline="-25000"/>
                <a:t>3</a:t>
              </a:r>
              <a:r>
                <a:rPr lang="en-US"/>
                <a:t>x</a:t>
              </a:r>
              <a:r>
                <a:rPr lang="en-US" baseline="-25000"/>
                <a:t>2</a:t>
              </a:r>
              <a:r>
                <a:rPr lang="en-US"/>
                <a:t>x</a:t>
              </a:r>
              <a:r>
                <a:rPr lang="en-US" baseline="-25000"/>
                <a:t>1</a:t>
              </a:r>
              <a:r>
                <a:rPr lang="en-US"/>
                <a:t>x</a:t>
              </a:r>
              <a:r>
                <a:rPr lang="en-US" baseline="-25000"/>
                <a:t>0        </a:t>
              </a:r>
              <a:r>
                <a:rPr lang="en-US"/>
                <a:t>y</a:t>
              </a:r>
              <a:r>
                <a:rPr lang="en-US" baseline="-25000"/>
                <a:t>3</a:t>
              </a:r>
              <a:r>
                <a:rPr lang="en-US"/>
                <a:t>y</a:t>
              </a:r>
              <a:r>
                <a:rPr lang="en-US" baseline="-25000"/>
                <a:t>2</a:t>
              </a:r>
              <a:r>
                <a:rPr lang="en-US"/>
                <a:t>y</a:t>
              </a:r>
              <a:r>
                <a:rPr lang="en-US" baseline="-25000"/>
                <a:t>1</a:t>
              </a:r>
              <a:r>
                <a:rPr lang="en-US"/>
                <a:t>y</a:t>
              </a:r>
              <a:r>
                <a:rPr lang="en-US" baseline="-25000"/>
                <a:t>0</a:t>
              </a:r>
            </a:p>
          </p:txBody>
        </p:sp>
        <p:sp>
          <p:nvSpPr>
            <p:cNvPr id="495679" name="Text Box 63"/>
            <p:cNvSpPr txBox="1">
              <a:spLocks noChangeArrowheads="1"/>
            </p:cNvSpPr>
            <p:nvPr/>
          </p:nvSpPr>
          <p:spPr bwMode="auto">
            <a:xfrm>
              <a:off x="1859" y="1820"/>
              <a:ext cx="681" cy="17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/>
                <a:t>S</a:t>
              </a:r>
              <a:r>
                <a:rPr lang="en-US" baseline="-25000"/>
                <a:t>3</a:t>
              </a:r>
              <a:r>
                <a:rPr lang="en-US"/>
                <a:t>S</a:t>
              </a:r>
              <a:r>
                <a:rPr lang="en-US" baseline="-25000"/>
                <a:t>2</a:t>
              </a:r>
              <a:r>
                <a:rPr lang="en-US"/>
                <a:t>S</a:t>
              </a:r>
              <a:r>
                <a:rPr lang="en-US" baseline="-25000"/>
                <a:t>1</a:t>
              </a:r>
              <a:r>
                <a:rPr lang="en-US"/>
                <a:t>S</a:t>
              </a:r>
              <a:r>
                <a:rPr lang="en-US" baseline="-25000"/>
                <a:t>0</a:t>
              </a:r>
            </a:p>
          </p:txBody>
        </p:sp>
        <p:sp>
          <p:nvSpPr>
            <p:cNvPr id="495680" name="Text Box 64"/>
            <p:cNvSpPr txBox="1">
              <a:spLocks noChangeArrowheads="1"/>
            </p:cNvSpPr>
            <p:nvPr/>
          </p:nvSpPr>
          <p:spPr bwMode="auto">
            <a:xfrm>
              <a:off x="3155" y="1283"/>
              <a:ext cx="227" cy="17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/>
                <a:t>C</a:t>
              </a:r>
              <a:r>
                <a:rPr lang="en-US" baseline="-25000"/>
                <a:t>0</a:t>
              </a:r>
            </a:p>
          </p:txBody>
        </p:sp>
        <p:sp>
          <p:nvSpPr>
            <p:cNvPr id="495681" name="Text Box 65"/>
            <p:cNvSpPr txBox="1">
              <a:spLocks noChangeArrowheads="1"/>
            </p:cNvSpPr>
            <p:nvPr/>
          </p:nvSpPr>
          <p:spPr bwMode="auto">
            <a:xfrm>
              <a:off x="1006" y="1292"/>
              <a:ext cx="227" cy="17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/>
              <a:r>
                <a:rPr lang="en-US"/>
                <a:t>C</a:t>
              </a:r>
              <a:r>
                <a:rPr lang="en-US" baseline="-25000"/>
                <a:t>y</a:t>
              </a:r>
            </a:p>
          </p:txBody>
        </p:sp>
      </p:grpSp>
      <p:sp>
        <p:nvSpPr>
          <p:cNvPr id="495684" name="AutoShape 68"/>
          <p:cNvSpPr>
            <a:spLocks noChangeArrowheads="1"/>
          </p:cNvSpPr>
          <p:nvPr/>
        </p:nvSpPr>
        <p:spPr bwMode="auto">
          <a:xfrm>
            <a:off x="4751388" y="2055813"/>
            <a:ext cx="1260475" cy="900112"/>
          </a:xfrm>
          <a:prstGeom prst="wedgeRoundRectCallout">
            <a:avLst>
              <a:gd name="adj1" fmla="val -73426"/>
              <a:gd name="adj2" fmla="val 216843"/>
              <a:gd name="adj3" fmla="val 16667"/>
            </a:avLst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algn="ctr"/>
            <a:r>
              <a:rPr lang="en-US" b="1">
                <a:latin typeface="Times New Roman" pitchFamily="18" charset="0"/>
                <a:cs typeface="Times New Roman" pitchFamily="18" charset="0"/>
              </a:rPr>
              <a:t>Carry Propagate Addition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5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95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9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95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95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95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95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95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9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95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495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495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95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95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49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95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495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9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9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95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9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500"/>
                                        <p:tgtEl>
                                          <p:spTgt spid="49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95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6" dur="500"/>
                                        <p:tgtEl>
                                          <p:spTgt spid="49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9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495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495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9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495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49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49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495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495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5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49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495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495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0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495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500"/>
                            </p:stCondLst>
                            <p:childTnLst>
                              <p:par>
                                <p:cTn id="1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495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495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3000"/>
                            </p:stCondLst>
                            <p:childTnLst>
                              <p:par>
                                <p:cTn id="15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5" dur="500"/>
                                        <p:tgtEl>
                                          <p:spTgt spid="495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495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5621" grpId="0" animBg="1"/>
      <p:bldP spid="495622" grpId="0"/>
      <p:bldP spid="495623" grpId="0" animBg="1"/>
      <p:bldP spid="495624" grpId="0" animBg="1"/>
      <p:bldP spid="495625" grpId="0" animBg="1"/>
      <p:bldP spid="495626" grpId="0" animBg="1"/>
      <p:bldP spid="495627" grpId="0" animBg="1"/>
      <p:bldP spid="495628" grpId="0" animBg="1"/>
      <p:bldP spid="495629" grpId="0" animBg="1"/>
      <p:bldP spid="495630" grpId="0" animBg="1"/>
      <p:bldP spid="495631" grpId="0" animBg="1"/>
      <p:bldP spid="495632" grpId="0" animBg="1"/>
      <p:bldP spid="495633" grpId="0" animBg="1"/>
      <p:bldP spid="495634" grpId="0" animBg="1"/>
      <p:bldP spid="495635" grpId="0" animBg="1"/>
      <p:bldP spid="495636" grpId="0" animBg="1"/>
      <p:bldP spid="495637" grpId="0" animBg="1"/>
      <p:bldP spid="495638" grpId="0" animBg="1"/>
      <p:bldP spid="495639" grpId="0" animBg="1"/>
      <p:bldP spid="495640" grpId="0" animBg="1"/>
      <p:bldP spid="495641" grpId="0" animBg="1"/>
      <p:bldP spid="495642" grpId="0" animBg="1"/>
      <p:bldP spid="495643" grpId="0" animBg="1"/>
      <p:bldP spid="495644" grpId="0" animBg="1"/>
      <p:bldP spid="495645" grpId="0" animBg="1"/>
      <p:bldP spid="495646" grpId="0" animBg="1"/>
      <p:bldP spid="495647" grpId="0" animBg="1"/>
      <p:bldP spid="495648" grpId="0" animBg="1"/>
      <p:bldP spid="495649" grpId="0" animBg="1"/>
      <p:bldP spid="495650" grpId="0" animBg="1"/>
      <p:bldP spid="495651" grpId="0" animBg="1"/>
      <p:bldP spid="495652" grpId="0" animBg="1"/>
      <p:bldP spid="495653" grpId="0" animBg="1"/>
      <p:bldP spid="495654" grpId="0" animBg="1"/>
      <p:bldP spid="495655" grpId="0" animBg="1"/>
      <p:bldP spid="495658" grpId="0"/>
      <p:bldP spid="495659" grpId="0"/>
      <p:bldP spid="495660" grpId="0"/>
      <p:bldP spid="495661" grpId="0" animBg="1"/>
      <p:bldP spid="495662" grpId="0"/>
      <p:bldP spid="495684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Four-Bit Binary Adder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Carry bits must “ripple” through each stage of a multi-bit adder before the output settles down to the correct result.</a:t>
            </a:r>
          </a:p>
          <a:p>
            <a:endParaRPr lang="en-US" dirty="0" smtClean="0"/>
          </a:p>
          <a:p>
            <a:r>
              <a:rPr lang="en-AU" b="1" dirty="0" smtClean="0"/>
              <a:t>Significantly slower --&gt; Rippling effect of carry</a:t>
            </a:r>
            <a:endParaRPr lang="en-US" b="1" dirty="0" smtClean="0"/>
          </a:p>
          <a:p>
            <a:endParaRPr lang="en-AU" dirty="0" smtClean="0"/>
          </a:p>
          <a:p>
            <a:r>
              <a:rPr lang="en-AU" dirty="0" smtClean="0"/>
              <a:t>For an </a:t>
            </a:r>
            <a:r>
              <a:rPr lang="en-AU" i="1" dirty="0" smtClean="0"/>
              <a:t>n</a:t>
            </a:r>
            <a:r>
              <a:rPr lang="en-AU" dirty="0" smtClean="0"/>
              <a:t> bit adder, Propagation delay = (Number of gate level x Average gate delay) x (number of bits)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5697415" y="393895"/>
            <a:ext cx="1856936" cy="1181687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+mj-lt"/>
              </a:rPr>
              <a:t>Analysis Procedure</a:t>
            </a:r>
            <a:br>
              <a:rPr lang="en-US" dirty="0" smtClean="0">
                <a:latin typeface="+mj-lt"/>
              </a:rPr>
            </a:br>
            <a:r>
              <a:rPr lang="en-US" dirty="0" smtClean="0"/>
              <a:t>Truth Table Approach</a:t>
            </a:r>
            <a:endParaRPr lang="en-US" dirty="0">
              <a:latin typeface="+mj-lt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endParaRPr lang="en-AU" dirty="0" smtClean="0">
              <a:latin typeface="+mn-lt"/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758478" y="2133600"/>
            <a:ext cx="393056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i="1" dirty="0"/>
              <a:t>A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1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373697" y="2133600"/>
            <a:ext cx="38023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i="1" dirty="0"/>
              <a:t>B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1</a:t>
            </a:r>
          </a:p>
        </p:txBody>
      </p:sp>
      <p:sp>
        <p:nvSpPr>
          <p:cNvPr id="14" name="Text Box 6"/>
          <p:cNvSpPr txBox="1">
            <a:spLocks noChangeArrowheads="1"/>
          </p:cNvSpPr>
          <p:nvPr/>
        </p:nvSpPr>
        <p:spPr bwMode="auto">
          <a:xfrm>
            <a:off x="2909501" y="2133600"/>
            <a:ext cx="375424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i="1" dirty="0"/>
              <a:t>C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1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3394017" y="2133600"/>
            <a:ext cx="471604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i="1" dirty="0"/>
              <a:t>F</a:t>
            </a:r>
            <a:r>
              <a:rPr lang="en-US" sz="2800" baseline="-25000" dirty="0"/>
              <a:t>2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1</a:t>
            </a:r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3959193" y="2133600"/>
            <a:ext cx="63030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i="1" dirty="0"/>
              <a:t>F</a:t>
            </a:r>
            <a:r>
              <a:rPr lang="en-US" sz="2800" baseline="-25000" dirty="0"/>
              <a:t>2 </a:t>
            </a:r>
            <a:r>
              <a:rPr lang="en-US" sz="2800" dirty="0"/>
              <a:t>´</a:t>
            </a:r>
            <a:endParaRPr lang="en-US" sz="2800" baseline="-25000" dirty="0"/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0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6091133" y="2133600"/>
            <a:ext cx="48122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i="1" dirty="0"/>
              <a:t>T</a:t>
            </a:r>
            <a:r>
              <a:rPr lang="en-US" sz="2800" baseline="-25000" dirty="0"/>
              <a:t>3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0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5405333" y="2133600"/>
            <a:ext cx="48122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i="1" dirty="0"/>
              <a:t>T</a:t>
            </a:r>
            <a:r>
              <a:rPr lang="en-US" sz="2800" baseline="-25000" dirty="0"/>
              <a:t>2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1</a:t>
            </a:r>
          </a:p>
        </p:txBody>
      </p:sp>
      <p:sp>
        <p:nvSpPr>
          <p:cNvPr id="19" name="Text Box 11"/>
          <p:cNvSpPr txBox="1">
            <a:spLocks noChangeArrowheads="1"/>
          </p:cNvSpPr>
          <p:nvPr/>
        </p:nvSpPr>
        <p:spPr bwMode="auto">
          <a:xfrm>
            <a:off x="4719533" y="2133600"/>
            <a:ext cx="48122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i="1" dirty="0"/>
              <a:t>T</a:t>
            </a:r>
            <a:r>
              <a:rPr lang="en-US" sz="2800" baseline="-25000" dirty="0"/>
              <a:t>1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1</a:t>
            </a:r>
          </a:p>
        </p:txBody>
      </p:sp>
      <p:sp>
        <p:nvSpPr>
          <p:cNvPr id="20" name="Text Box 12"/>
          <p:cNvSpPr txBox="1">
            <a:spLocks noChangeArrowheads="1"/>
          </p:cNvSpPr>
          <p:nvPr/>
        </p:nvSpPr>
        <p:spPr bwMode="auto">
          <a:xfrm>
            <a:off x="6781742" y="2133600"/>
            <a:ext cx="471604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800" i="1" dirty="0"/>
              <a:t>F</a:t>
            </a:r>
            <a:r>
              <a:rPr lang="en-US" sz="2800" baseline="-25000" dirty="0"/>
              <a:t>1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1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0</a:t>
            </a:r>
          </a:p>
          <a:p>
            <a:pPr algn="ctr"/>
            <a:r>
              <a:rPr lang="en-US" sz="2800" dirty="0"/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Carry </a:t>
            </a:r>
            <a:r>
              <a:rPr lang="en-AU" dirty="0" err="1" smtClean="0"/>
              <a:t>Lookahead</a:t>
            </a:r>
            <a:r>
              <a:rPr lang="en-AU" dirty="0" smtClean="0"/>
              <a:t>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AU" sz="3300" dirty="0" smtClean="0"/>
          </a:p>
          <a:p>
            <a:r>
              <a:rPr lang="en-AU" sz="2600" dirty="0" smtClean="0"/>
              <a:t>Carry Propagate  </a:t>
            </a:r>
            <a:r>
              <a:rPr lang="it-IT" sz="2600" i="1" dirty="0" smtClean="0"/>
              <a:t>P</a:t>
            </a:r>
            <a:r>
              <a:rPr lang="it-IT" sz="2600" i="1" baseline="-25000" dirty="0" smtClean="0"/>
              <a:t>i</a:t>
            </a:r>
            <a:r>
              <a:rPr lang="it-IT" sz="2600" i="1" dirty="0" smtClean="0"/>
              <a:t> = A</a:t>
            </a:r>
            <a:r>
              <a:rPr lang="it-IT" sz="2600" i="1" baseline="-25000" dirty="0" smtClean="0"/>
              <a:t>i</a:t>
            </a:r>
            <a:r>
              <a:rPr lang="it-IT" sz="2600" i="1" dirty="0" smtClean="0"/>
              <a:t> </a:t>
            </a:r>
            <a:r>
              <a:rPr lang="it-IT" sz="2600" dirty="0" smtClean="0"/>
              <a:t>⊕</a:t>
            </a:r>
            <a:r>
              <a:rPr lang="it-IT" sz="2600" i="1" dirty="0" smtClean="0"/>
              <a:t> B</a:t>
            </a:r>
            <a:r>
              <a:rPr lang="it-IT" sz="2600" i="1" baseline="-25000" dirty="0" smtClean="0"/>
              <a:t>i</a:t>
            </a:r>
            <a:endParaRPr lang="it-IT" sz="2600" i="1" dirty="0" smtClean="0"/>
          </a:p>
          <a:p>
            <a:r>
              <a:rPr lang="en-AU" sz="2600" dirty="0" smtClean="0"/>
              <a:t>Carry Generate </a:t>
            </a:r>
            <a:r>
              <a:rPr lang="en-AU" sz="2600" i="1" dirty="0" err="1" smtClean="0"/>
              <a:t>G</a:t>
            </a:r>
            <a:r>
              <a:rPr lang="en-AU" sz="2600" i="1" baseline="-25000" dirty="0" err="1" smtClean="0"/>
              <a:t>i</a:t>
            </a:r>
            <a:r>
              <a:rPr lang="en-AU" sz="2600" i="1" dirty="0" smtClean="0"/>
              <a:t> = A</a:t>
            </a:r>
            <a:r>
              <a:rPr lang="en-AU" sz="2600" i="1" baseline="-25000" dirty="0" smtClean="0"/>
              <a:t>i</a:t>
            </a:r>
            <a:r>
              <a:rPr lang="en-AU" sz="2600" i="1" dirty="0" smtClean="0"/>
              <a:t> B</a:t>
            </a:r>
            <a:r>
              <a:rPr lang="en-AU" sz="2600" i="1" baseline="-25000" dirty="0" smtClean="0"/>
              <a:t>i</a:t>
            </a:r>
          </a:p>
          <a:p>
            <a:r>
              <a:rPr lang="en-AU" sz="2600" i="1" dirty="0" smtClean="0"/>
              <a:t>S</a:t>
            </a:r>
            <a:r>
              <a:rPr lang="en-AU" sz="2600" i="1" baseline="-25000" dirty="0" smtClean="0"/>
              <a:t>i</a:t>
            </a:r>
            <a:r>
              <a:rPr lang="en-AU" sz="2600" i="1" dirty="0" smtClean="0"/>
              <a:t> = P</a:t>
            </a:r>
            <a:r>
              <a:rPr lang="en-AU" sz="2600" i="1" baseline="-25000" dirty="0" smtClean="0"/>
              <a:t>i</a:t>
            </a:r>
            <a:r>
              <a:rPr lang="en-AU" sz="2600" i="1" dirty="0" smtClean="0"/>
              <a:t> </a:t>
            </a:r>
            <a:r>
              <a:rPr lang="en-AU" sz="2600" dirty="0" smtClean="0"/>
              <a:t>⊕ </a:t>
            </a:r>
            <a:r>
              <a:rPr lang="en-AU" sz="2600" i="1" dirty="0" err="1" smtClean="0"/>
              <a:t>C</a:t>
            </a:r>
            <a:r>
              <a:rPr lang="en-AU" sz="2600" i="1" baseline="-25000" dirty="0" err="1" smtClean="0"/>
              <a:t>i</a:t>
            </a:r>
            <a:endParaRPr lang="en-AU" sz="2600" i="1" baseline="-25000" dirty="0" smtClean="0"/>
          </a:p>
          <a:p>
            <a:r>
              <a:rPr lang="it-IT" sz="2600" i="1" dirty="0" smtClean="0"/>
              <a:t>C</a:t>
            </a:r>
            <a:r>
              <a:rPr lang="it-IT" sz="2600" i="1" baseline="-25000" dirty="0" smtClean="0"/>
              <a:t>i+1</a:t>
            </a:r>
            <a:r>
              <a:rPr lang="it-IT" sz="2600" i="1" dirty="0" smtClean="0"/>
              <a:t> </a:t>
            </a:r>
            <a:r>
              <a:rPr lang="en-AU" sz="2600" i="1" dirty="0" smtClean="0"/>
              <a:t>= </a:t>
            </a:r>
            <a:r>
              <a:rPr lang="en-AU" sz="2600" i="1" dirty="0" err="1" smtClean="0"/>
              <a:t>G</a:t>
            </a:r>
            <a:r>
              <a:rPr lang="en-AU" sz="2600" i="1" baseline="-25000" dirty="0" err="1" smtClean="0"/>
              <a:t>i</a:t>
            </a:r>
            <a:r>
              <a:rPr lang="en-AU" sz="2600" i="1" dirty="0" smtClean="0"/>
              <a:t> + </a:t>
            </a:r>
            <a:r>
              <a:rPr lang="en-AU" sz="2600" i="1" dirty="0" err="1" smtClean="0"/>
              <a:t>C</a:t>
            </a:r>
            <a:r>
              <a:rPr lang="en-AU" sz="2600" i="1" baseline="-25000" dirty="0" err="1" smtClean="0"/>
              <a:t>i</a:t>
            </a:r>
            <a:r>
              <a:rPr lang="en-AU" sz="2600" i="1" dirty="0" smtClean="0"/>
              <a:t> P</a:t>
            </a:r>
            <a:r>
              <a:rPr lang="en-AU" sz="2600" i="1" baseline="-25000" dirty="0" smtClean="0"/>
              <a:t>i</a:t>
            </a:r>
            <a:endParaRPr lang="en-US" sz="2600" baseline="-25000" dirty="0" smtClean="0"/>
          </a:p>
        </p:txBody>
      </p:sp>
      <p:pic>
        <p:nvPicPr>
          <p:cNvPr id="4" name="Picture 2" descr="C:\jobs\Marries\CH04\Tiff\AACFLOt0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597703"/>
            <a:ext cx="6400800" cy="236469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Carry </a:t>
            </a:r>
            <a:r>
              <a:rPr lang="en-AU" dirty="0" err="1" smtClean="0"/>
              <a:t>Lookahead</a:t>
            </a:r>
            <a:r>
              <a:rPr lang="en-AU" dirty="0" smtClean="0"/>
              <a:t>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AU" dirty="0" smtClean="0"/>
          </a:p>
          <a:p>
            <a:r>
              <a:rPr lang="en-AU" dirty="0" smtClean="0"/>
              <a:t>All carries can be generated simultaneously</a:t>
            </a:r>
            <a:endParaRPr lang="en-US" dirty="0" smtClean="0"/>
          </a:p>
          <a:p>
            <a:pPr lvl="1"/>
            <a:r>
              <a:rPr lang="en-AU" i="1" dirty="0" smtClean="0"/>
              <a:t>C</a:t>
            </a:r>
            <a:r>
              <a:rPr lang="en-AU" baseline="-25000" dirty="0" smtClean="0"/>
              <a:t>2</a:t>
            </a:r>
            <a:r>
              <a:rPr lang="en-AU" dirty="0" smtClean="0"/>
              <a:t> = </a:t>
            </a:r>
            <a:r>
              <a:rPr lang="en-AU" i="1" dirty="0" smtClean="0"/>
              <a:t>G</a:t>
            </a:r>
            <a:r>
              <a:rPr lang="en-AU" baseline="-25000" dirty="0" smtClean="0"/>
              <a:t>1</a:t>
            </a:r>
            <a:r>
              <a:rPr lang="en-AU" dirty="0" smtClean="0"/>
              <a:t> + </a:t>
            </a:r>
            <a:r>
              <a:rPr lang="en-AU" i="1" dirty="0" smtClean="0"/>
              <a:t>P</a:t>
            </a:r>
            <a:r>
              <a:rPr lang="en-AU" baseline="-25000" dirty="0" smtClean="0"/>
              <a:t>1</a:t>
            </a:r>
            <a:r>
              <a:rPr lang="en-AU" i="1" dirty="0" smtClean="0"/>
              <a:t>C</a:t>
            </a:r>
            <a:r>
              <a:rPr lang="en-AU" baseline="-25000" dirty="0" smtClean="0"/>
              <a:t>1</a:t>
            </a:r>
          </a:p>
          <a:p>
            <a:pPr lvl="1"/>
            <a:r>
              <a:rPr lang="en-AU" i="1" dirty="0" smtClean="0"/>
              <a:t>C</a:t>
            </a:r>
            <a:r>
              <a:rPr lang="en-AU" baseline="-25000" dirty="0" smtClean="0"/>
              <a:t>3</a:t>
            </a:r>
            <a:r>
              <a:rPr lang="en-AU" dirty="0" smtClean="0"/>
              <a:t> = </a:t>
            </a:r>
            <a:r>
              <a:rPr lang="en-AU" i="1" dirty="0" smtClean="0"/>
              <a:t>G</a:t>
            </a:r>
            <a:r>
              <a:rPr lang="en-AU" baseline="-25000" dirty="0" smtClean="0"/>
              <a:t>2</a:t>
            </a:r>
            <a:r>
              <a:rPr lang="en-AU" dirty="0" smtClean="0"/>
              <a:t> + </a:t>
            </a:r>
            <a:r>
              <a:rPr lang="en-AU" i="1" dirty="0" smtClean="0"/>
              <a:t>P</a:t>
            </a:r>
            <a:r>
              <a:rPr lang="en-AU" baseline="-25000" dirty="0" smtClean="0"/>
              <a:t>2</a:t>
            </a:r>
            <a:r>
              <a:rPr lang="en-AU" i="1" dirty="0" smtClean="0"/>
              <a:t>C</a:t>
            </a:r>
            <a:r>
              <a:rPr lang="en-AU" baseline="-25000" dirty="0" smtClean="0"/>
              <a:t>2</a:t>
            </a:r>
            <a:r>
              <a:rPr lang="en-AU" dirty="0" smtClean="0"/>
              <a:t> = </a:t>
            </a:r>
            <a:r>
              <a:rPr lang="en-AU" i="1" dirty="0" smtClean="0"/>
              <a:t>G</a:t>
            </a:r>
            <a:r>
              <a:rPr lang="en-AU" baseline="-25000" dirty="0" smtClean="0"/>
              <a:t>2</a:t>
            </a:r>
            <a:r>
              <a:rPr lang="en-AU" dirty="0" smtClean="0"/>
              <a:t> + </a:t>
            </a:r>
            <a:r>
              <a:rPr lang="en-AU" i="1" dirty="0" smtClean="0"/>
              <a:t>P</a:t>
            </a:r>
            <a:r>
              <a:rPr lang="en-AU" baseline="-25000" dirty="0" smtClean="0"/>
              <a:t>2</a:t>
            </a:r>
            <a:r>
              <a:rPr lang="en-AU" i="1" dirty="0" smtClean="0"/>
              <a:t>G</a:t>
            </a:r>
            <a:r>
              <a:rPr lang="en-AU" baseline="-25000" dirty="0" smtClean="0"/>
              <a:t>1</a:t>
            </a:r>
            <a:r>
              <a:rPr lang="en-AU" dirty="0" smtClean="0"/>
              <a:t> + </a:t>
            </a:r>
            <a:r>
              <a:rPr lang="en-AU" i="1" dirty="0" smtClean="0"/>
              <a:t>P</a:t>
            </a:r>
            <a:r>
              <a:rPr lang="en-AU" baseline="-25000" dirty="0" smtClean="0"/>
              <a:t>2</a:t>
            </a:r>
            <a:r>
              <a:rPr lang="en-AU" i="1" dirty="0" smtClean="0"/>
              <a:t>P</a:t>
            </a:r>
            <a:r>
              <a:rPr lang="en-AU" baseline="-25000" dirty="0" smtClean="0"/>
              <a:t>1</a:t>
            </a:r>
            <a:r>
              <a:rPr lang="en-AU" i="1" dirty="0" smtClean="0"/>
              <a:t>C</a:t>
            </a:r>
            <a:r>
              <a:rPr lang="en-AU" baseline="-25000" dirty="0" smtClean="0"/>
              <a:t>1</a:t>
            </a:r>
          </a:p>
          <a:p>
            <a:pPr lvl="1"/>
            <a:r>
              <a:rPr lang="en-AU" i="1" dirty="0" smtClean="0"/>
              <a:t>C</a:t>
            </a:r>
            <a:r>
              <a:rPr lang="en-AU" baseline="-25000" dirty="0" smtClean="0"/>
              <a:t>4</a:t>
            </a:r>
            <a:r>
              <a:rPr lang="en-AU" dirty="0" smtClean="0"/>
              <a:t> = </a:t>
            </a:r>
            <a:r>
              <a:rPr lang="en-AU" i="1" dirty="0" smtClean="0"/>
              <a:t>G</a:t>
            </a:r>
            <a:r>
              <a:rPr lang="en-AU" baseline="-25000" dirty="0" smtClean="0"/>
              <a:t>3</a:t>
            </a:r>
            <a:r>
              <a:rPr lang="en-AU" dirty="0" smtClean="0"/>
              <a:t> + </a:t>
            </a:r>
            <a:r>
              <a:rPr lang="en-AU" i="1" dirty="0" smtClean="0"/>
              <a:t>P</a:t>
            </a:r>
            <a:r>
              <a:rPr lang="en-AU" baseline="-25000" dirty="0" smtClean="0"/>
              <a:t>3</a:t>
            </a:r>
            <a:r>
              <a:rPr lang="en-AU" i="1" dirty="0" smtClean="0"/>
              <a:t>C</a:t>
            </a:r>
            <a:r>
              <a:rPr lang="en-AU" baseline="-25000" dirty="0" smtClean="0"/>
              <a:t>3</a:t>
            </a:r>
            <a:r>
              <a:rPr lang="en-AU" dirty="0" smtClean="0"/>
              <a:t> = </a:t>
            </a:r>
            <a:r>
              <a:rPr lang="en-AU" i="1" dirty="0" smtClean="0"/>
              <a:t>G</a:t>
            </a:r>
            <a:r>
              <a:rPr lang="en-AU" baseline="-25000" dirty="0" smtClean="0"/>
              <a:t>3</a:t>
            </a:r>
            <a:r>
              <a:rPr lang="en-AU" dirty="0" smtClean="0"/>
              <a:t> + </a:t>
            </a:r>
            <a:r>
              <a:rPr lang="en-AU" i="1" dirty="0" smtClean="0"/>
              <a:t>P</a:t>
            </a:r>
            <a:r>
              <a:rPr lang="en-AU" baseline="-25000" dirty="0" smtClean="0"/>
              <a:t>3</a:t>
            </a:r>
            <a:r>
              <a:rPr lang="en-AU" i="1" dirty="0" smtClean="0"/>
              <a:t>G</a:t>
            </a:r>
            <a:r>
              <a:rPr lang="en-AU" baseline="-25000" dirty="0" smtClean="0"/>
              <a:t>2</a:t>
            </a:r>
            <a:r>
              <a:rPr lang="en-AU" dirty="0" smtClean="0"/>
              <a:t> + </a:t>
            </a:r>
            <a:r>
              <a:rPr lang="en-AU" i="1" dirty="0" smtClean="0"/>
              <a:t>P</a:t>
            </a:r>
            <a:r>
              <a:rPr lang="en-AU" baseline="-25000" dirty="0" smtClean="0"/>
              <a:t>3</a:t>
            </a:r>
            <a:r>
              <a:rPr lang="en-AU" i="1" dirty="0" smtClean="0"/>
              <a:t>P</a:t>
            </a:r>
            <a:r>
              <a:rPr lang="en-AU" baseline="-25000" dirty="0" smtClean="0"/>
              <a:t>2</a:t>
            </a:r>
            <a:r>
              <a:rPr lang="en-AU" i="1" dirty="0" smtClean="0"/>
              <a:t>G</a:t>
            </a:r>
            <a:r>
              <a:rPr lang="en-AU" baseline="-25000" dirty="0" smtClean="0"/>
              <a:t>1</a:t>
            </a:r>
            <a:r>
              <a:rPr lang="en-AU" dirty="0" smtClean="0"/>
              <a:t> + </a:t>
            </a:r>
            <a:r>
              <a:rPr lang="en-AU" i="1" dirty="0" smtClean="0"/>
              <a:t>P</a:t>
            </a:r>
            <a:r>
              <a:rPr lang="en-AU" baseline="-25000" dirty="0" smtClean="0"/>
              <a:t>3 </a:t>
            </a:r>
            <a:r>
              <a:rPr lang="en-AU" i="1" dirty="0" smtClean="0"/>
              <a:t>P</a:t>
            </a:r>
            <a:r>
              <a:rPr lang="en-AU" baseline="-25000" dirty="0" smtClean="0"/>
              <a:t>2</a:t>
            </a:r>
            <a:r>
              <a:rPr lang="en-AU" i="1" dirty="0" smtClean="0"/>
              <a:t>P</a:t>
            </a:r>
            <a:r>
              <a:rPr lang="en-AU" baseline="-25000" dirty="0" smtClean="0"/>
              <a:t>1</a:t>
            </a:r>
            <a:r>
              <a:rPr lang="en-AU" i="1" dirty="0" smtClean="0"/>
              <a:t>C</a:t>
            </a:r>
            <a:r>
              <a:rPr lang="en-AU" baseline="-25000" dirty="0" smtClean="0"/>
              <a:t>1</a:t>
            </a:r>
            <a:endParaRPr lang="en-US" baseline="-25000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sz="3300" baseline="-25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Carry </a:t>
            </a:r>
            <a:r>
              <a:rPr lang="en-AU" dirty="0" err="1" smtClean="0"/>
              <a:t>Lookahead</a:t>
            </a:r>
            <a:r>
              <a:rPr lang="en-AU" dirty="0" smtClean="0"/>
              <a:t>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sz="3300" baseline="-25000" dirty="0" smtClean="0"/>
          </a:p>
        </p:txBody>
      </p:sp>
      <p:pic>
        <p:nvPicPr>
          <p:cNvPr id="4" name="Picture 4" descr="C:\jobs\Marries\CH04\Tiff\AACFLOU0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3788" y="1600200"/>
            <a:ext cx="4651375" cy="4686300"/>
          </a:xfrm>
          <a:prstGeom prst="rect">
            <a:avLst/>
          </a:prstGeom>
          <a:noFill/>
        </p:spPr>
      </p:pic>
      <p:sp>
        <p:nvSpPr>
          <p:cNvPr id="5" name="5-Point Star 4"/>
          <p:cNvSpPr/>
          <p:nvPr/>
        </p:nvSpPr>
        <p:spPr>
          <a:xfrm>
            <a:off x="6832600" y="355600"/>
            <a:ext cx="977900" cy="82550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4-Bit Adder with Carry </a:t>
            </a:r>
            <a:r>
              <a:rPr lang="en-AU" dirty="0" err="1" smtClean="0"/>
              <a:t>Lookahead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  <a:p>
            <a:endParaRPr lang="en-US" sz="3300" baseline="-25000" dirty="0" smtClean="0"/>
          </a:p>
        </p:txBody>
      </p:sp>
      <p:pic>
        <p:nvPicPr>
          <p:cNvPr id="5" name="Picture 4" descr="C:\jobs\Marries\CH04\Tiff\AACFLOV0.t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4300" y="1524000"/>
            <a:ext cx="4127500" cy="49799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ntent Placeholder 2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Half </a:t>
            </a:r>
            <a:r>
              <a:rPr lang="en-US" dirty="0" err="1" smtClean="0"/>
              <a:t>Subtractor</a:t>
            </a:r>
            <a:endParaRPr lang="en-US" dirty="0" smtClean="0"/>
          </a:p>
          <a:p>
            <a:pPr lvl="1"/>
            <a:r>
              <a:rPr lang="en-US" dirty="0" smtClean="0"/>
              <a:t>Produces </a:t>
            </a:r>
            <a:r>
              <a:rPr lang="en-US" i="1" dirty="0" smtClean="0"/>
              <a:t>x</a:t>
            </a:r>
            <a:r>
              <a:rPr lang="en-US" dirty="0" smtClean="0"/>
              <a:t> -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D – difference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D = </a:t>
            </a:r>
            <a:r>
              <a:rPr lang="en-US" i="1" dirty="0" err="1" smtClean="0"/>
              <a:t>x’y</a:t>
            </a:r>
            <a:r>
              <a:rPr lang="en-US" dirty="0" smtClean="0"/>
              <a:t> +</a:t>
            </a:r>
            <a:r>
              <a:rPr lang="en-US" i="1" dirty="0" err="1" smtClean="0"/>
              <a:t>xy</a:t>
            </a:r>
            <a:r>
              <a:rPr lang="en-US" i="1" dirty="0" smtClean="0"/>
              <a:t>’</a:t>
            </a:r>
            <a:r>
              <a:rPr lang="en-US" dirty="0" smtClean="0"/>
              <a:t> = </a:t>
            </a:r>
            <a:r>
              <a:rPr lang="en-US" i="1" dirty="0" smtClean="0"/>
              <a:t>S</a:t>
            </a:r>
            <a:r>
              <a:rPr lang="en-US" dirty="0" smtClean="0"/>
              <a:t> of half adder</a:t>
            </a:r>
          </a:p>
          <a:p>
            <a:r>
              <a:rPr lang="en-US" dirty="0" smtClean="0"/>
              <a:t>B = </a:t>
            </a:r>
            <a:r>
              <a:rPr lang="en-US" i="1" dirty="0" err="1" smtClean="0"/>
              <a:t>x’y</a:t>
            </a:r>
            <a:endParaRPr lang="en-US" i="1" dirty="0"/>
          </a:p>
        </p:txBody>
      </p:sp>
      <p:sp>
        <p:nvSpPr>
          <p:cNvPr id="491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</a:t>
            </a:r>
            <a:r>
              <a:rPr lang="en-US" dirty="0" err="1" smtClean="0"/>
              <a:t>Subtractor</a:t>
            </a:r>
            <a:endParaRPr lang="en-US" dirty="0"/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6010275" y="1897063"/>
            <a:ext cx="1774825" cy="720725"/>
            <a:chOff x="3560" y="799"/>
            <a:chExt cx="1118" cy="454"/>
          </a:xfrm>
        </p:grpSpPr>
        <p:sp>
          <p:nvSpPr>
            <p:cNvPr id="491525" name="AutoShape 5"/>
            <p:cNvSpPr>
              <a:spLocks noChangeArrowheads="1"/>
            </p:cNvSpPr>
            <p:nvPr/>
          </p:nvSpPr>
          <p:spPr bwMode="auto">
            <a:xfrm>
              <a:off x="3901" y="799"/>
              <a:ext cx="453" cy="454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491526" name="Line 6"/>
            <p:cNvSpPr>
              <a:spLocks noChangeShapeType="1"/>
            </p:cNvSpPr>
            <p:nvPr/>
          </p:nvSpPr>
          <p:spPr bwMode="auto">
            <a:xfrm>
              <a:off x="3730" y="1139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1528" name="Line 8"/>
            <p:cNvSpPr>
              <a:spLocks noChangeShapeType="1"/>
            </p:cNvSpPr>
            <p:nvPr/>
          </p:nvSpPr>
          <p:spPr bwMode="auto">
            <a:xfrm>
              <a:off x="3730" y="913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1530" name="Line 10"/>
            <p:cNvSpPr>
              <a:spLocks noChangeShapeType="1"/>
            </p:cNvSpPr>
            <p:nvPr/>
          </p:nvSpPr>
          <p:spPr bwMode="auto">
            <a:xfrm>
              <a:off x="4354" y="913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1531" name="Text Box 11"/>
            <p:cNvSpPr txBox="1">
              <a:spLocks noChangeArrowheads="1"/>
            </p:cNvSpPr>
            <p:nvPr/>
          </p:nvSpPr>
          <p:spPr bwMode="auto">
            <a:xfrm>
              <a:off x="3983" y="913"/>
              <a:ext cx="259" cy="23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HS</a:t>
              </a:r>
              <a:endParaRPr lang="en-US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1533" name="Line 13"/>
            <p:cNvSpPr>
              <a:spLocks noChangeShapeType="1"/>
            </p:cNvSpPr>
            <p:nvPr/>
          </p:nvSpPr>
          <p:spPr bwMode="auto">
            <a:xfrm>
              <a:off x="4354" y="1139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1535" name="Text Box 15"/>
            <p:cNvSpPr txBox="1">
              <a:spLocks noChangeArrowheads="1"/>
            </p:cNvSpPr>
            <p:nvPr/>
          </p:nvSpPr>
          <p:spPr bwMode="auto">
            <a:xfrm>
              <a:off x="3560" y="799"/>
              <a:ext cx="113" cy="39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2500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  <a:p>
              <a:pPr>
                <a:spcBef>
                  <a:spcPct val="2500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sp>
          <p:nvSpPr>
            <p:cNvPr id="491536" name="Text Box 16"/>
            <p:cNvSpPr txBox="1">
              <a:spLocks noChangeArrowheads="1"/>
            </p:cNvSpPr>
            <p:nvPr/>
          </p:nvSpPr>
          <p:spPr bwMode="auto">
            <a:xfrm>
              <a:off x="4565" y="823"/>
              <a:ext cx="113" cy="394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2500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S</a:t>
              </a:r>
            </a:p>
            <a:p>
              <a:pPr>
                <a:spcBef>
                  <a:spcPct val="2500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</p:grpSp>
      <p:graphicFrame>
        <p:nvGraphicFramePr>
          <p:cNvPr id="491612" name="Group 92"/>
          <p:cNvGraphicFramePr>
            <a:graphicFrameLocks noGrp="1"/>
          </p:cNvGraphicFramePr>
          <p:nvPr/>
        </p:nvGraphicFramePr>
        <p:xfrm>
          <a:off x="971550" y="3211513"/>
          <a:ext cx="2159000" cy="2159000"/>
        </p:xfrm>
        <a:graphic>
          <a:graphicData uri="http://schemas.openxmlformats.org/drawingml/2006/table">
            <a:tbl>
              <a:tblPr/>
              <a:tblGrid>
                <a:gridCol w="1079500"/>
                <a:gridCol w="1079500"/>
              </a:tblGrid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  y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   D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1613" name="Text Box 93"/>
          <p:cNvSpPr txBox="1">
            <a:spLocks noChangeArrowheads="1"/>
          </p:cNvSpPr>
          <p:nvPr/>
        </p:nvSpPr>
        <p:spPr bwMode="auto">
          <a:xfrm>
            <a:off x="6370638" y="2978150"/>
            <a:ext cx="900112" cy="1477328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x</a:t>
            </a:r>
          </a:p>
          <a:p>
            <a:pPr algn="r">
              <a:spcBef>
                <a:spcPct val="0"/>
              </a:spcBef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y</a:t>
            </a:r>
          </a:p>
          <a:p>
            <a:pPr algn="r">
              <a:spcBef>
                <a:spcPct val="0"/>
              </a:spcBef>
            </a:pP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───</a:t>
            </a:r>
          </a:p>
          <a:p>
            <a:pPr algn="r">
              <a:spcBef>
                <a:spcPct val="0"/>
              </a:spcBef>
            </a:pPr>
            <a:r>
              <a:rPr lang="en-US" sz="24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9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9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1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Content Placeholder 2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Full </a:t>
            </a:r>
            <a:r>
              <a:rPr lang="en-US" dirty="0" err="1" smtClean="0"/>
              <a:t>Subtractor</a:t>
            </a:r>
            <a:endParaRPr lang="en-US" dirty="0" smtClean="0"/>
          </a:p>
          <a:p>
            <a:pPr lvl="1"/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 -</a:t>
            </a:r>
            <a:r>
              <a:rPr lang="en-US" i="1" dirty="0" smtClean="0"/>
              <a:t>y</a:t>
            </a:r>
            <a:r>
              <a:rPr lang="en-US" dirty="0" smtClean="0"/>
              <a:t>) –</a:t>
            </a:r>
            <a:r>
              <a:rPr lang="en-US" i="1" dirty="0" smtClean="0"/>
              <a:t>z</a:t>
            </a:r>
            <a:r>
              <a:rPr lang="en-US" dirty="0" smtClean="0"/>
              <a:t>; where </a:t>
            </a:r>
            <a:r>
              <a:rPr lang="en-US" i="1" dirty="0" smtClean="0"/>
              <a:t>z</a:t>
            </a:r>
            <a:r>
              <a:rPr lang="en-US" dirty="0" smtClean="0"/>
              <a:t> represents a borrow</a:t>
            </a:r>
            <a:endParaRPr lang="en-US" dirty="0"/>
          </a:p>
        </p:txBody>
      </p:sp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Adder</a:t>
            </a:r>
          </a:p>
        </p:txBody>
      </p:sp>
      <p:graphicFrame>
        <p:nvGraphicFramePr>
          <p:cNvPr id="492746" name="Group 202"/>
          <p:cNvGraphicFramePr>
            <a:graphicFrameLocks noGrp="1"/>
          </p:cNvGraphicFramePr>
          <p:nvPr/>
        </p:nvGraphicFramePr>
        <p:xfrm>
          <a:off x="971550" y="2971800"/>
          <a:ext cx="2159000" cy="3336927"/>
        </p:xfrm>
        <a:graphic>
          <a:graphicData uri="http://schemas.openxmlformats.org/drawingml/2006/table">
            <a:tbl>
              <a:tblPr/>
              <a:tblGrid>
                <a:gridCol w="1079500"/>
                <a:gridCol w="1079500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  y  z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   D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</a:t>
                      </a: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 </a:t>
                      </a: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6654800" y="1954213"/>
            <a:ext cx="1758950" cy="730250"/>
            <a:chOff x="4024" y="799"/>
            <a:chExt cx="1108" cy="460"/>
          </a:xfrm>
        </p:grpSpPr>
        <p:sp>
          <p:nvSpPr>
            <p:cNvPr id="492549" name="AutoShape 5"/>
            <p:cNvSpPr>
              <a:spLocks noChangeArrowheads="1"/>
            </p:cNvSpPr>
            <p:nvPr/>
          </p:nvSpPr>
          <p:spPr bwMode="auto">
            <a:xfrm>
              <a:off x="4355" y="799"/>
              <a:ext cx="453" cy="454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492550" name="Line 6"/>
            <p:cNvSpPr>
              <a:spLocks noChangeShapeType="1"/>
            </p:cNvSpPr>
            <p:nvPr/>
          </p:nvSpPr>
          <p:spPr bwMode="auto">
            <a:xfrm>
              <a:off x="4184" y="1139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2551" name="Line 7"/>
            <p:cNvSpPr>
              <a:spLocks noChangeShapeType="1"/>
            </p:cNvSpPr>
            <p:nvPr/>
          </p:nvSpPr>
          <p:spPr bwMode="auto">
            <a:xfrm>
              <a:off x="4184" y="913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2552" name="Line 8"/>
            <p:cNvSpPr>
              <a:spLocks noChangeShapeType="1"/>
            </p:cNvSpPr>
            <p:nvPr/>
          </p:nvSpPr>
          <p:spPr bwMode="auto">
            <a:xfrm>
              <a:off x="4808" y="913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2553" name="Text Box 9"/>
            <p:cNvSpPr txBox="1">
              <a:spLocks noChangeArrowheads="1"/>
            </p:cNvSpPr>
            <p:nvPr/>
          </p:nvSpPr>
          <p:spPr bwMode="auto">
            <a:xfrm>
              <a:off x="4454" y="913"/>
              <a:ext cx="226" cy="233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>
              <a:spAutoFit/>
            </a:bodyPr>
            <a:lstStyle/>
            <a:p>
              <a:r>
                <a:rPr lang="en-US" sz="2400" b="1" dirty="0" smtClean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FS</a:t>
              </a:r>
              <a:endParaRPr lang="en-US" sz="24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2554" name="Line 10"/>
            <p:cNvSpPr>
              <a:spLocks noChangeShapeType="1"/>
            </p:cNvSpPr>
            <p:nvPr/>
          </p:nvSpPr>
          <p:spPr bwMode="auto">
            <a:xfrm>
              <a:off x="4808" y="1139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92555" name="Text Box 11"/>
            <p:cNvSpPr txBox="1">
              <a:spLocks noChangeArrowheads="1"/>
            </p:cNvSpPr>
            <p:nvPr/>
          </p:nvSpPr>
          <p:spPr bwMode="auto">
            <a:xfrm>
              <a:off x="4024" y="835"/>
              <a:ext cx="113" cy="375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65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  <a:p>
              <a:pPr>
                <a:lnSpc>
                  <a:spcPct val="65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y</a:t>
              </a:r>
            </a:p>
            <a:p>
              <a:pPr>
                <a:lnSpc>
                  <a:spcPct val="65000"/>
                </a:lnSpc>
                <a:spcBef>
                  <a:spcPct val="0"/>
                </a:spcBef>
              </a:pPr>
              <a:r>
                <a:rPr lang="en-US" sz="2000" b="1" i="1"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sp>
          <p:nvSpPr>
            <p:cNvPr id="492556" name="Text Box 12"/>
            <p:cNvSpPr txBox="1">
              <a:spLocks noChangeArrowheads="1"/>
            </p:cNvSpPr>
            <p:nvPr/>
          </p:nvSpPr>
          <p:spPr bwMode="auto">
            <a:xfrm>
              <a:off x="5019" y="823"/>
              <a:ext cx="113" cy="43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25000"/>
                </a:spcBef>
              </a:pPr>
              <a:r>
                <a:rPr lang="en-US" sz="2000" b="1" i="1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  <a:p>
              <a:pPr>
                <a:spcBef>
                  <a:spcPct val="25000"/>
                </a:spcBef>
              </a:pPr>
              <a:r>
                <a:rPr lang="en-US" sz="2000" b="1" i="1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492592" name="Line 48"/>
            <p:cNvSpPr>
              <a:spLocks noChangeShapeType="1"/>
            </p:cNvSpPr>
            <p:nvPr/>
          </p:nvSpPr>
          <p:spPr bwMode="auto">
            <a:xfrm>
              <a:off x="4183" y="1026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492648" name="Group 104"/>
          <p:cNvGraphicFramePr>
            <a:graphicFrameLocks noGrp="1"/>
          </p:cNvGraphicFramePr>
          <p:nvPr/>
        </p:nvGraphicFramePr>
        <p:xfrm>
          <a:off x="3671888" y="2889250"/>
          <a:ext cx="2700337" cy="1439864"/>
        </p:xfrm>
        <a:graphic>
          <a:graphicData uri="http://schemas.openxmlformats.org/drawingml/2006/table">
            <a:tbl>
              <a:tblPr/>
              <a:tblGrid>
                <a:gridCol w="163512"/>
                <a:gridCol w="163513"/>
                <a:gridCol w="593725"/>
                <a:gridCol w="593725"/>
                <a:gridCol w="592137"/>
                <a:gridCol w="593725"/>
              </a:tblGrid>
              <a:tr h="1524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4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688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2695" name="Group 151"/>
          <p:cNvGraphicFramePr>
            <a:graphicFrameLocks noGrp="1"/>
          </p:cNvGraphicFramePr>
          <p:nvPr/>
        </p:nvGraphicFramePr>
        <p:xfrm>
          <a:off x="3671888" y="4689475"/>
          <a:ext cx="2700337" cy="1439864"/>
        </p:xfrm>
        <a:graphic>
          <a:graphicData uri="http://schemas.openxmlformats.org/drawingml/2006/table">
            <a:tbl>
              <a:tblPr/>
              <a:tblGrid>
                <a:gridCol w="163512"/>
                <a:gridCol w="163513"/>
                <a:gridCol w="593725"/>
                <a:gridCol w="593725"/>
                <a:gridCol w="592137"/>
                <a:gridCol w="593725"/>
              </a:tblGrid>
              <a:tr h="1524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524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01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01638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6688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z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2742" name="Oval 198"/>
          <p:cNvSpPr>
            <a:spLocks noChangeArrowheads="1"/>
          </p:cNvSpPr>
          <p:nvPr/>
        </p:nvSpPr>
        <p:spPr bwMode="auto">
          <a:xfrm>
            <a:off x="4648200" y="5067300"/>
            <a:ext cx="1079500" cy="295275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92743" name="Oval 199"/>
          <p:cNvSpPr>
            <a:spLocks noChangeArrowheads="1"/>
          </p:cNvSpPr>
          <p:nvPr/>
        </p:nvSpPr>
        <p:spPr bwMode="auto">
          <a:xfrm>
            <a:off x="5233988" y="5049838"/>
            <a:ext cx="1079500" cy="295275"/>
          </a:xfrm>
          <a:prstGeom prst="ellipse">
            <a:avLst/>
          </a:prstGeom>
          <a:noFill/>
          <a:ln w="28575" algn="ctr">
            <a:solidFill>
              <a:srgbClr val="33CC33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92744" name="Oval 200"/>
          <p:cNvSpPr>
            <a:spLocks noChangeArrowheads="1"/>
          </p:cNvSpPr>
          <p:nvPr/>
        </p:nvSpPr>
        <p:spPr bwMode="auto">
          <a:xfrm>
            <a:off x="5299075" y="5049838"/>
            <a:ext cx="373063" cy="696912"/>
          </a:xfrm>
          <a:prstGeom prst="ellipse">
            <a:avLst/>
          </a:prstGeom>
          <a:noFill/>
          <a:ln w="28575" algn="ctr">
            <a:solidFill>
              <a:srgbClr val="996600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92745" name="Text Box 201"/>
          <p:cNvSpPr txBox="1">
            <a:spLocks noChangeArrowheads="1"/>
          </p:cNvSpPr>
          <p:nvPr/>
        </p:nvSpPr>
        <p:spPr bwMode="auto">
          <a:xfrm>
            <a:off x="3851275" y="4329113"/>
            <a:ext cx="506412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D </a:t>
            </a:r>
            <a:r>
              <a:rPr lang="en-US" sz="2400" b="1" i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xy'z'</a:t>
            </a:r>
            <a:r>
              <a:rPr lang="en-US" sz="2400" b="1" i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x'yz'</a:t>
            </a:r>
            <a:r>
              <a:rPr lang="en-US" sz="2400" b="1" i="1" dirty="0" err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x'y'z</a:t>
            </a:r>
            <a:r>
              <a:rPr lang="en-US" sz="2400" b="1" i="1" dirty="0" err="1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xyz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 </a:t>
            </a:r>
            <a:r>
              <a:rPr lang="en-US" sz="2400" b="1" i="1" dirty="0">
                <a:latin typeface="Times New Roman" pitchFamily="18" charset="0"/>
                <a:cs typeface="Times New Roman" pitchFamily="18" charset="0"/>
              </a:rPr>
              <a:t>z</a:t>
            </a:r>
          </a:p>
        </p:txBody>
      </p:sp>
      <p:sp>
        <p:nvSpPr>
          <p:cNvPr id="492747" name="Text Box 203"/>
          <p:cNvSpPr txBox="1">
            <a:spLocks noChangeArrowheads="1"/>
          </p:cNvSpPr>
          <p:nvPr/>
        </p:nvSpPr>
        <p:spPr bwMode="auto">
          <a:xfrm>
            <a:off x="3851275" y="6129338"/>
            <a:ext cx="2416175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x'y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x'z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400" b="1" i="1" dirty="0" err="1">
                <a:latin typeface="Times New Roman" pitchFamily="18" charset="0"/>
                <a:cs typeface="Times New Roman" pitchFamily="18" charset="0"/>
              </a:rPr>
              <a:t>yz</a:t>
            </a:r>
            <a:endParaRPr 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92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926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92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926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9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9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2742" grpId="0" animBg="1"/>
      <p:bldP spid="492743" grpId="0" animBg="1"/>
      <p:bldP spid="492744" grpId="0" animBg="1"/>
      <p:bldP spid="492745" grpId="0"/>
      <p:bldP spid="49274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Subtractor</a:t>
            </a:r>
          </a:p>
        </p:txBody>
      </p:sp>
      <p:graphicFrame>
        <p:nvGraphicFramePr>
          <p:cNvPr id="502815" name="Object 31"/>
          <p:cNvGraphicFramePr>
            <a:graphicFrameLocks noChangeAspect="1"/>
          </p:cNvGraphicFramePr>
          <p:nvPr/>
        </p:nvGraphicFramePr>
        <p:xfrm>
          <a:off x="1423988" y="2679700"/>
          <a:ext cx="5535612" cy="3752850"/>
        </p:xfrm>
        <a:graphic>
          <a:graphicData uri="http://schemas.openxmlformats.org/presentationml/2006/ole">
            <p:oleObj spid="_x0000_s167964" name="Visio" r:id="rId4" imgW="2498628" imgH="1693956" progId="">
              <p:embed/>
            </p:oleObj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Use 2’s complement with binary adder</a:t>
            </a:r>
          </a:p>
          <a:p>
            <a:pPr lvl="1"/>
            <a:r>
              <a:rPr lang="en-US" i="1" dirty="0" smtClean="0"/>
              <a:t>x</a:t>
            </a:r>
            <a:r>
              <a:rPr lang="en-US" dirty="0" smtClean="0"/>
              <a:t> – </a:t>
            </a:r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x</a:t>
            </a:r>
            <a:r>
              <a:rPr lang="en-US" dirty="0" smtClean="0"/>
              <a:t> + (-</a:t>
            </a:r>
            <a:r>
              <a:rPr lang="en-US" i="1" dirty="0" smtClean="0"/>
              <a:t>y</a:t>
            </a:r>
            <a:r>
              <a:rPr lang="en-US" dirty="0" smtClean="0"/>
              <a:t>) = </a:t>
            </a:r>
            <a:r>
              <a:rPr lang="en-US" i="1" dirty="0" smtClean="0"/>
              <a:t>x</a:t>
            </a:r>
            <a:r>
              <a:rPr lang="en-US" dirty="0" smtClean="0"/>
              <a:t> + </a:t>
            </a:r>
            <a:r>
              <a:rPr lang="en-US" i="1" dirty="0" smtClean="0"/>
              <a:t>y’ </a:t>
            </a:r>
            <a:r>
              <a:rPr lang="en-US" dirty="0" smtClean="0"/>
              <a:t>+ 1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2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Binary Adder/Subtractor</a:t>
            </a:r>
          </a:p>
        </p:txBody>
      </p:sp>
      <p:graphicFrame>
        <p:nvGraphicFramePr>
          <p:cNvPr id="503812" name="Object 4"/>
          <p:cNvGraphicFramePr>
            <a:graphicFrameLocks noChangeAspect="1"/>
          </p:cNvGraphicFramePr>
          <p:nvPr/>
        </p:nvGraphicFramePr>
        <p:xfrm>
          <a:off x="1847850" y="3162343"/>
          <a:ext cx="5006975" cy="3695657"/>
        </p:xfrm>
        <a:graphic>
          <a:graphicData uri="http://schemas.openxmlformats.org/presentationml/2006/ole">
            <p:oleObj spid="_x0000_s168989" name="Visio" r:id="rId4" imgW="2404750" imgH="1774911" progId="">
              <p:embed/>
            </p:oleObj>
          </a:graphicData>
        </a:graphic>
      </p:graphicFrame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i="1" dirty="0" smtClean="0"/>
              <a:t>M</a:t>
            </a:r>
            <a:r>
              <a:rPr lang="en-US" dirty="0" smtClean="0"/>
              <a:t>: Control Signal (Mode)</a:t>
            </a:r>
          </a:p>
          <a:p>
            <a:pPr lvl="1"/>
            <a:r>
              <a:rPr lang="en-US" i="1" dirty="0" smtClean="0"/>
              <a:t>M=</a:t>
            </a:r>
            <a:r>
              <a:rPr lang="en-US" dirty="0" smtClean="0"/>
              <a:t>0 </a:t>
            </a:r>
            <a:r>
              <a:rPr lang="en-US" dirty="0" smtClean="0">
                <a:sym typeface="Wingdings" pitchFamily="2" charset="2"/>
              </a:rPr>
              <a:t> </a:t>
            </a:r>
            <a:r>
              <a:rPr lang="en-US" i="1" dirty="0" smtClean="0">
                <a:sym typeface="Wingdings" pitchFamily="2" charset="2"/>
              </a:rPr>
              <a:t>F = x + y</a:t>
            </a:r>
          </a:p>
          <a:p>
            <a:pPr lvl="1"/>
            <a:r>
              <a:rPr lang="en-US" i="1" dirty="0" smtClean="0">
                <a:sym typeface="Wingdings" pitchFamily="2" charset="2"/>
              </a:rPr>
              <a:t>M=</a:t>
            </a:r>
            <a:r>
              <a:rPr lang="en-US" dirty="0" smtClean="0">
                <a:sym typeface="Wingdings" pitchFamily="2" charset="2"/>
              </a:rPr>
              <a:t>1  </a:t>
            </a:r>
            <a:r>
              <a:rPr lang="en-US" i="1" dirty="0" smtClean="0">
                <a:sym typeface="Wingdings" pitchFamily="2" charset="2"/>
              </a:rPr>
              <a:t>F = x – 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6997700" y="139700"/>
            <a:ext cx="266700" cy="825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overflow occurs when two number of n digits each are added and the sum occupies n+1 digits</a:t>
            </a:r>
          </a:p>
          <a:p>
            <a:r>
              <a:rPr lang="en-US" dirty="0" smtClean="0"/>
              <a:t>When two unsigned numbers are added, an overflow is detected from the end carry out of the most significant position</a:t>
            </a:r>
          </a:p>
          <a:p>
            <a:r>
              <a:rPr lang="en-US" dirty="0" smtClean="0"/>
              <a:t>When two signed numbers are added, the sign bit is treated as part of the number and the end carry does not indicate an overflow</a:t>
            </a:r>
          </a:p>
          <a:p>
            <a:pPr lvl="1"/>
            <a:r>
              <a:rPr lang="en-US" dirty="0" smtClean="0"/>
              <a:t>Extra overflow detection circuits are required</a:t>
            </a:r>
          </a:p>
          <a:p>
            <a:r>
              <a:rPr lang="en-US" b="1" dirty="0" smtClean="0"/>
              <a:t>An overflow can only occur when two numbers added are both positive or both negative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pic>
        <p:nvPicPr>
          <p:cNvPr id="1730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28649" y="2160586"/>
            <a:ext cx="7467311" cy="395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Design Procedure</a:t>
            </a:r>
          </a:p>
        </p:txBody>
      </p:sp>
      <p:sp>
        <p:nvSpPr>
          <p:cNvPr id="487429" name="AutoShape 5"/>
          <p:cNvSpPr>
            <a:spLocks noChangeArrowheads="1"/>
          </p:cNvSpPr>
          <p:nvPr/>
        </p:nvSpPr>
        <p:spPr bwMode="auto">
          <a:xfrm>
            <a:off x="2047875" y="5408613"/>
            <a:ext cx="1800225" cy="720725"/>
          </a:xfrm>
          <a:prstGeom prst="wedgeRoundRectCallout">
            <a:avLst>
              <a:gd name="adj1" fmla="val 66139"/>
              <a:gd name="adj2" fmla="val -120704"/>
              <a:gd name="adj3" fmla="val 16667"/>
            </a:avLst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265113" indent="-265113" algn="l">
              <a:spcBef>
                <a:spcPct val="0"/>
              </a:spcBef>
              <a:buClr>
                <a:srgbClr val="996600"/>
              </a:buClr>
              <a:buSzPct val="80000"/>
              <a:buFont typeface="Wingdings" pitchFamily="2" charset="2"/>
              <a:buChar char="Ø"/>
            </a:pPr>
            <a:r>
              <a:rPr lang="en-US" sz="24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4-bits</a:t>
            </a:r>
          </a:p>
          <a:p>
            <a:pPr marL="265113" indent="-265113" algn="l">
              <a:spcBef>
                <a:spcPct val="0"/>
              </a:spcBef>
              <a:buClr>
                <a:srgbClr val="996600"/>
              </a:buClr>
              <a:buSzPct val="80000"/>
              <a:buFont typeface="Wingdings" pitchFamily="2" charset="2"/>
              <a:buChar char="Ø"/>
            </a:pPr>
            <a:r>
              <a:rPr lang="en-US" sz="24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0-9 values</a:t>
            </a:r>
          </a:p>
        </p:txBody>
      </p:sp>
      <p:sp>
        <p:nvSpPr>
          <p:cNvPr id="487430" name="AutoShape 6"/>
          <p:cNvSpPr>
            <a:spLocks noChangeArrowheads="1"/>
          </p:cNvSpPr>
          <p:nvPr/>
        </p:nvSpPr>
        <p:spPr bwMode="auto">
          <a:xfrm>
            <a:off x="6369050" y="5408613"/>
            <a:ext cx="1619250" cy="720725"/>
          </a:xfrm>
          <a:prstGeom prst="wedgeRoundRectCallout">
            <a:avLst>
              <a:gd name="adj1" fmla="val -44903"/>
              <a:gd name="adj2" fmla="val -116079"/>
              <a:gd name="adj3" fmla="val 16667"/>
            </a:avLst>
          </a:prstGeom>
          <a:noFill/>
          <a:ln w="28575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marL="265113" indent="-265113" algn="l">
              <a:spcBef>
                <a:spcPct val="0"/>
              </a:spcBef>
              <a:buClr>
                <a:srgbClr val="996600"/>
              </a:buClr>
              <a:buSzPct val="80000"/>
              <a:buFont typeface="Wingdings" pitchFamily="2" charset="2"/>
              <a:buChar char="Ø"/>
            </a:pPr>
            <a:r>
              <a:rPr lang="en-US" sz="24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4-bits</a:t>
            </a:r>
          </a:p>
          <a:p>
            <a:pPr marL="265113" indent="-265113" algn="l">
              <a:spcBef>
                <a:spcPct val="0"/>
              </a:spcBef>
              <a:buClr>
                <a:srgbClr val="996600"/>
              </a:buClr>
              <a:buSzPct val="80000"/>
              <a:buFont typeface="Wingdings" pitchFamily="2" charset="2"/>
              <a:buChar char="Ø"/>
            </a:pPr>
            <a:r>
              <a:rPr lang="en-US" sz="24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Value+3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4202113" y="5319713"/>
            <a:ext cx="1806575" cy="900112"/>
            <a:chOff x="3049" y="3407"/>
            <a:chExt cx="1138" cy="567"/>
          </a:xfrm>
        </p:grpSpPr>
        <p:sp>
          <p:nvSpPr>
            <p:cNvPr id="487432" name="AutoShape 8"/>
            <p:cNvSpPr>
              <a:spLocks noChangeArrowheads="1"/>
            </p:cNvSpPr>
            <p:nvPr/>
          </p:nvSpPr>
          <p:spPr bwMode="auto">
            <a:xfrm>
              <a:off x="3220" y="3407"/>
              <a:ext cx="794" cy="567"/>
            </a:xfrm>
            <a:prstGeom prst="roundRect">
              <a:avLst>
                <a:gd name="adj" fmla="val 16667"/>
              </a:avLst>
            </a:prstGeom>
            <a:noFill/>
            <a:ln w="2857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487433" name="Line 9"/>
            <p:cNvSpPr>
              <a:spLocks noChangeShapeType="1"/>
            </p:cNvSpPr>
            <p:nvPr/>
          </p:nvSpPr>
          <p:spPr bwMode="auto">
            <a:xfrm>
              <a:off x="3049" y="3748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87434" name="Line 10"/>
            <p:cNvSpPr>
              <a:spLocks noChangeShapeType="1"/>
            </p:cNvSpPr>
            <p:nvPr/>
          </p:nvSpPr>
          <p:spPr bwMode="auto">
            <a:xfrm>
              <a:off x="3049" y="3521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87435" name="Line 11"/>
            <p:cNvSpPr>
              <a:spLocks noChangeShapeType="1"/>
            </p:cNvSpPr>
            <p:nvPr/>
          </p:nvSpPr>
          <p:spPr bwMode="auto">
            <a:xfrm>
              <a:off x="3049" y="3635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87436" name="Line 12"/>
            <p:cNvSpPr>
              <a:spLocks noChangeShapeType="1"/>
            </p:cNvSpPr>
            <p:nvPr/>
          </p:nvSpPr>
          <p:spPr bwMode="auto">
            <a:xfrm>
              <a:off x="4016" y="3521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87437" name="Line 13"/>
            <p:cNvSpPr>
              <a:spLocks noChangeShapeType="1"/>
            </p:cNvSpPr>
            <p:nvPr/>
          </p:nvSpPr>
          <p:spPr bwMode="auto">
            <a:xfrm>
              <a:off x="4016" y="3634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87438" name="Text Box 14"/>
            <p:cNvSpPr txBox="1">
              <a:spLocks noChangeArrowheads="1"/>
            </p:cNvSpPr>
            <p:nvPr/>
          </p:nvSpPr>
          <p:spPr bwMode="auto">
            <a:xfrm>
              <a:off x="3504" y="3521"/>
              <a:ext cx="227" cy="27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3200" b="1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?</a:t>
              </a:r>
            </a:p>
          </p:txBody>
        </p:sp>
        <p:sp>
          <p:nvSpPr>
            <p:cNvPr id="487439" name="Line 15"/>
            <p:cNvSpPr>
              <a:spLocks noChangeShapeType="1"/>
            </p:cNvSpPr>
            <p:nvPr/>
          </p:nvSpPr>
          <p:spPr bwMode="auto">
            <a:xfrm>
              <a:off x="3049" y="3861"/>
              <a:ext cx="171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87440" name="Line 16"/>
            <p:cNvSpPr>
              <a:spLocks noChangeShapeType="1"/>
            </p:cNvSpPr>
            <p:nvPr/>
          </p:nvSpPr>
          <p:spPr bwMode="auto">
            <a:xfrm>
              <a:off x="4015" y="3747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487441" name="Line 17"/>
            <p:cNvSpPr>
              <a:spLocks noChangeShapeType="1"/>
            </p:cNvSpPr>
            <p:nvPr/>
          </p:nvSpPr>
          <p:spPr bwMode="auto">
            <a:xfrm>
              <a:off x="4014" y="3860"/>
              <a:ext cx="17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sp>
        <p:nvSpPr>
          <p:cNvPr id="19" name="Content Placeholder 1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Given a problem statement:</a:t>
            </a:r>
          </a:p>
          <a:p>
            <a:pPr lvl="1"/>
            <a:r>
              <a:rPr lang="en-US" dirty="0" smtClean="0"/>
              <a:t>Determine the number of </a:t>
            </a:r>
            <a:r>
              <a:rPr lang="en-US" i="1" dirty="0" smtClean="0">
                <a:solidFill>
                  <a:schemeClr val="accent1"/>
                </a:solidFill>
              </a:rPr>
              <a:t>inputs</a:t>
            </a:r>
            <a:r>
              <a:rPr lang="en-US" dirty="0" smtClean="0"/>
              <a:t> and </a:t>
            </a:r>
            <a:r>
              <a:rPr lang="en-US" i="1" dirty="0" smtClean="0">
                <a:solidFill>
                  <a:schemeClr val="accent1"/>
                </a:solidFill>
              </a:rPr>
              <a:t>outputs</a:t>
            </a:r>
          </a:p>
          <a:p>
            <a:pPr lvl="1"/>
            <a:r>
              <a:rPr lang="en-US" dirty="0" smtClean="0"/>
              <a:t>Derive the truth table</a:t>
            </a:r>
          </a:p>
          <a:p>
            <a:pPr lvl="1"/>
            <a:r>
              <a:rPr lang="en-US" dirty="0" smtClean="0"/>
              <a:t>Simplify the Boolean expression for each output</a:t>
            </a:r>
          </a:p>
          <a:p>
            <a:pPr lvl="1"/>
            <a:r>
              <a:rPr lang="en-US" dirty="0" smtClean="0"/>
              <a:t>Produce the required circuit and verify it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Example: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   Design a circuit to convert a “BCD” code to “Excess 3” code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9" grpId="0" animBg="1"/>
      <p:bldP spid="48743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Overflow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1257300" y="2052002"/>
          <a:ext cx="6096000" cy="3970020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 gridSpan="3">
                  <a:txBody>
                    <a:bodyPr/>
                    <a:lstStyle/>
                    <a:p>
                      <a:r>
                        <a:rPr lang="en-US" dirty="0"/>
                        <a:t>INPUTS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/>
                        <a:t>OUTPUTS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A</a:t>
                      </a:r>
                      <a:r>
                        <a:rPr lang="en-US" baseline="-25000"/>
                        <a:t>sign</a:t>
                      </a:r>
                      <a:r>
                        <a:rPr lang="en-US"/>
                        <a:t>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</a:t>
                      </a:r>
                      <a:r>
                        <a:rPr lang="en-US" baseline="-25000"/>
                        <a:t>sign</a:t>
                      </a:r>
                      <a:r>
                        <a:rPr lang="en-US"/>
                        <a:t>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CARRY IN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CARRY OUT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SUM</a:t>
                      </a:r>
                      <a:r>
                        <a:rPr lang="en-US" baseline="-25000"/>
                        <a:t>sign</a:t>
                      </a:r>
                      <a:r>
                        <a:rPr lang="en-US"/>
                        <a:t>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OVERFLOW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 dirty="0"/>
                        <a:t>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FF"/>
                          </a:solidFill>
                        </a:rPr>
                        <a:t>0</a:t>
                      </a:r>
                      <a:r>
                        <a:rPr lang="en-US"/>
                        <a:t>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FF"/>
                          </a:solidFill>
                        </a:rPr>
                        <a:t>0</a:t>
                      </a:r>
                      <a:r>
                        <a:rPr lang="en-US"/>
                        <a:t>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rgbClr val="0000FF"/>
                          </a:solidFill>
                        </a:rPr>
                        <a:t>1</a:t>
                      </a:r>
                      <a:r>
                        <a:rPr lang="en-US"/>
                        <a:t>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 </a:t>
                      </a:r>
                    </a:p>
                  </a:txBody>
                  <a:tcPr marL="47625" marR="47625" marT="47625" marB="476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75105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  </a:t>
            </a:r>
          </a:p>
        </p:txBody>
      </p:sp>
      <p:sp>
        <p:nvSpPr>
          <p:cNvPr id="2" name="5-Point Star 1"/>
          <p:cNvSpPr/>
          <p:nvPr/>
        </p:nvSpPr>
        <p:spPr>
          <a:xfrm>
            <a:off x="6344529" y="228600"/>
            <a:ext cx="1167619" cy="126257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ontent Placeholder 9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000" dirty="0" smtClean="0"/>
              <a:t>Unsigned Binary Numbers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000" dirty="0" smtClean="0"/>
              <a:t>2’s Complement Numbers</a:t>
            </a:r>
          </a:p>
          <a:p>
            <a:endParaRPr lang="en-US" dirty="0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Overflow</a:t>
            </a:r>
          </a:p>
        </p:txBody>
      </p:sp>
      <p:grpSp>
        <p:nvGrpSpPr>
          <p:cNvPr id="2" name="Group 44"/>
          <p:cNvGrpSpPr>
            <a:grpSpLocks noChangeAspect="1"/>
          </p:cNvGrpSpPr>
          <p:nvPr/>
        </p:nvGrpSpPr>
        <p:grpSpPr bwMode="auto">
          <a:xfrm>
            <a:off x="3671888" y="1239838"/>
            <a:ext cx="5221287" cy="2212975"/>
            <a:chOff x="725" y="1026"/>
            <a:chExt cx="4649" cy="1969"/>
          </a:xfrm>
        </p:grpSpPr>
        <p:sp>
          <p:nvSpPr>
            <p:cNvPr id="544813" name="AutoShape 45"/>
            <p:cNvSpPr>
              <a:spLocks noChangeAspect="1" noChangeArrowheads="1"/>
            </p:cNvSpPr>
            <p:nvPr/>
          </p:nvSpPr>
          <p:spPr bwMode="auto">
            <a:xfrm>
              <a:off x="4354" y="1857"/>
              <a:ext cx="681" cy="56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FA</a:t>
              </a:r>
            </a:p>
          </p:txBody>
        </p:sp>
        <p:sp>
          <p:nvSpPr>
            <p:cNvPr id="544814" name="Text Box 46"/>
            <p:cNvSpPr txBox="1">
              <a:spLocks noChangeAspect="1" noChangeArrowheads="1"/>
            </p:cNvSpPr>
            <p:nvPr/>
          </p:nvSpPr>
          <p:spPr bwMode="auto">
            <a:xfrm>
              <a:off x="1064" y="1026"/>
              <a:ext cx="3630" cy="19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 x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x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 x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44815" name="Line 47"/>
            <p:cNvSpPr>
              <a:spLocks noChangeAspect="1" noChangeShapeType="1"/>
            </p:cNvSpPr>
            <p:nvPr/>
          </p:nvSpPr>
          <p:spPr bwMode="auto">
            <a:xfrm rot="5400000">
              <a:off x="4691" y="1748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16" name="Line 48"/>
            <p:cNvSpPr>
              <a:spLocks noChangeAspect="1" noChangeShapeType="1"/>
            </p:cNvSpPr>
            <p:nvPr/>
          </p:nvSpPr>
          <p:spPr bwMode="auto">
            <a:xfrm>
              <a:off x="4694" y="1517"/>
              <a:ext cx="1" cy="34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17" name="Line 49"/>
            <p:cNvSpPr>
              <a:spLocks noChangeAspect="1" noChangeShapeType="1"/>
            </p:cNvSpPr>
            <p:nvPr/>
          </p:nvSpPr>
          <p:spPr bwMode="auto">
            <a:xfrm>
              <a:off x="4581" y="1290"/>
              <a:ext cx="1" cy="5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18" name="Line 50"/>
            <p:cNvSpPr>
              <a:spLocks noChangeAspect="1" noChangeShapeType="1"/>
            </p:cNvSpPr>
            <p:nvPr/>
          </p:nvSpPr>
          <p:spPr bwMode="auto">
            <a:xfrm rot="5400000">
              <a:off x="4637" y="2595"/>
              <a:ext cx="3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19" name="Line 51"/>
            <p:cNvSpPr>
              <a:spLocks noChangeAspect="1" noChangeShapeType="1"/>
            </p:cNvSpPr>
            <p:nvPr/>
          </p:nvSpPr>
          <p:spPr bwMode="auto">
            <a:xfrm rot="5400000">
              <a:off x="4464" y="2541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20" name="Line 52"/>
            <p:cNvSpPr>
              <a:spLocks noChangeAspect="1" noChangeShapeType="1"/>
            </p:cNvSpPr>
            <p:nvPr/>
          </p:nvSpPr>
          <p:spPr bwMode="auto">
            <a:xfrm rot="5400000">
              <a:off x="4354" y="242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21" name="Line 53"/>
            <p:cNvSpPr>
              <a:spLocks noChangeAspect="1" noChangeShapeType="1"/>
            </p:cNvSpPr>
            <p:nvPr/>
          </p:nvSpPr>
          <p:spPr bwMode="auto">
            <a:xfrm rot="16200000" flipV="1">
              <a:off x="3618" y="2140"/>
              <a:ext cx="1020" cy="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22" name="Line 54"/>
            <p:cNvSpPr>
              <a:spLocks noChangeAspect="1" noChangeShapeType="1"/>
            </p:cNvSpPr>
            <p:nvPr/>
          </p:nvSpPr>
          <p:spPr bwMode="auto">
            <a:xfrm rot="5400000">
              <a:off x="3901" y="140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23" name="AutoShape 55"/>
            <p:cNvSpPr>
              <a:spLocks noChangeAspect="1" noChangeArrowheads="1"/>
            </p:cNvSpPr>
            <p:nvPr/>
          </p:nvSpPr>
          <p:spPr bwMode="auto">
            <a:xfrm>
              <a:off x="3220" y="1857"/>
              <a:ext cx="681" cy="56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FA</a:t>
              </a:r>
            </a:p>
          </p:txBody>
        </p:sp>
        <p:sp>
          <p:nvSpPr>
            <p:cNvPr id="544824" name="Line 56"/>
            <p:cNvSpPr>
              <a:spLocks noChangeAspect="1" noChangeShapeType="1"/>
            </p:cNvSpPr>
            <p:nvPr/>
          </p:nvSpPr>
          <p:spPr bwMode="auto">
            <a:xfrm rot="5400000">
              <a:off x="3557" y="1748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25" name="Line 57"/>
            <p:cNvSpPr>
              <a:spLocks noChangeAspect="1" noChangeShapeType="1"/>
            </p:cNvSpPr>
            <p:nvPr/>
          </p:nvSpPr>
          <p:spPr bwMode="auto">
            <a:xfrm>
              <a:off x="3560" y="1517"/>
              <a:ext cx="1" cy="34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26" name="Line 58"/>
            <p:cNvSpPr>
              <a:spLocks noChangeAspect="1" noChangeShapeType="1"/>
            </p:cNvSpPr>
            <p:nvPr/>
          </p:nvSpPr>
          <p:spPr bwMode="auto">
            <a:xfrm>
              <a:off x="3447" y="1290"/>
              <a:ext cx="1" cy="5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27" name="Line 59"/>
            <p:cNvSpPr>
              <a:spLocks noChangeAspect="1" noChangeShapeType="1"/>
            </p:cNvSpPr>
            <p:nvPr/>
          </p:nvSpPr>
          <p:spPr bwMode="auto">
            <a:xfrm rot="5400000">
              <a:off x="3503" y="2595"/>
              <a:ext cx="3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28" name="Line 60"/>
            <p:cNvSpPr>
              <a:spLocks noChangeAspect="1" noChangeShapeType="1"/>
            </p:cNvSpPr>
            <p:nvPr/>
          </p:nvSpPr>
          <p:spPr bwMode="auto">
            <a:xfrm rot="5400000">
              <a:off x="3330" y="2541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29" name="Line 61"/>
            <p:cNvSpPr>
              <a:spLocks noChangeAspect="1" noChangeShapeType="1"/>
            </p:cNvSpPr>
            <p:nvPr/>
          </p:nvSpPr>
          <p:spPr bwMode="auto">
            <a:xfrm rot="5400000">
              <a:off x="3220" y="242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30" name="Line 62"/>
            <p:cNvSpPr>
              <a:spLocks noChangeAspect="1" noChangeShapeType="1"/>
            </p:cNvSpPr>
            <p:nvPr/>
          </p:nvSpPr>
          <p:spPr bwMode="auto">
            <a:xfrm rot="16200000" flipV="1">
              <a:off x="2484" y="2140"/>
              <a:ext cx="1020" cy="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31" name="Line 63"/>
            <p:cNvSpPr>
              <a:spLocks noChangeAspect="1" noChangeShapeType="1"/>
            </p:cNvSpPr>
            <p:nvPr/>
          </p:nvSpPr>
          <p:spPr bwMode="auto">
            <a:xfrm rot="5400000">
              <a:off x="2767" y="140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32" name="AutoShape 64"/>
            <p:cNvSpPr>
              <a:spLocks noChangeAspect="1" noChangeArrowheads="1"/>
            </p:cNvSpPr>
            <p:nvPr/>
          </p:nvSpPr>
          <p:spPr bwMode="auto">
            <a:xfrm>
              <a:off x="2086" y="1857"/>
              <a:ext cx="681" cy="56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FA</a:t>
              </a:r>
            </a:p>
          </p:txBody>
        </p:sp>
        <p:sp>
          <p:nvSpPr>
            <p:cNvPr id="544833" name="Line 65"/>
            <p:cNvSpPr>
              <a:spLocks noChangeAspect="1" noChangeShapeType="1"/>
            </p:cNvSpPr>
            <p:nvPr/>
          </p:nvSpPr>
          <p:spPr bwMode="auto">
            <a:xfrm rot="5400000">
              <a:off x="2423" y="1748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34" name="Line 66"/>
            <p:cNvSpPr>
              <a:spLocks noChangeAspect="1" noChangeShapeType="1"/>
            </p:cNvSpPr>
            <p:nvPr/>
          </p:nvSpPr>
          <p:spPr bwMode="auto">
            <a:xfrm>
              <a:off x="2426" y="1517"/>
              <a:ext cx="1" cy="34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35" name="Line 67"/>
            <p:cNvSpPr>
              <a:spLocks noChangeAspect="1" noChangeShapeType="1"/>
            </p:cNvSpPr>
            <p:nvPr/>
          </p:nvSpPr>
          <p:spPr bwMode="auto">
            <a:xfrm>
              <a:off x="2313" y="1290"/>
              <a:ext cx="1" cy="5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36" name="Line 68"/>
            <p:cNvSpPr>
              <a:spLocks noChangeAspect="1" noChangeShapeType="1"/>
            </p:cNvSpPr>
            <p:nvPr/>
          </p:nvSpPr>
          <p:spPr bwMode="auto">
            <a:xfrm rot="5400000">
              <a:off x="2369" y="2595"/>
              <a:ext cx="3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37" name="Line 69"/>
            <p:cNvSpPr>
              <a:spLocks noChangeAspect="1" noChangeShapeType="1"/>
            </p:cNvSpPr>
            <p:nvPr/>
          </p:nvSpPr>
          <p:spPr bwMode="auto">
            <a:xfrm rot="5400000">
              <a:off x="2196" y="2541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38" name="Line 70"/>
            <p:cNvSpPr>
              <a:spLocks noChangeAspect="1" noChangeShapeType="1"/>
            </p:cNvSpPr>
            <p:nvPr/>
          </p:nvSpPr>
          <p:spPr bwMode="auto">
            <a:xfrm rot="5400000">
              <a:off x="2086" y="242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39" name="Line 71"/>
            <p:cNvSpPr>
              <a:spLocks noChangeAspect="1" noChangeShapeType="1"/>
            </p:cNvSpPr>
            <p:nvPr/>
          </p:nvSpPr>
          <p:spPr bwMode="auto">
            <a:xfrm rot="16200000" flipV="1">
              <a:off x="1350" y="2140"/>
              <a:ext cx="1020" cy="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40" name="Line 72"/>
            <p:cNvSpPr>
              <a:spLocks noChangeAspect="1" noChangeShapeType="1"/>
            </p:cNvSpPr>
            <p:nvPr/>
          </p:nvSpPr>
          <p:spPr bwMode="auto">
            <a:xfrm rot="5400000">
              <a:off x="1633" y="140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41" name="AutoShape 73"/>
            <p:cNvSpPr>
              <a:spLocks noChangeAspect="1" noChangeArrowheads="1"/>
            </p:cNvSpPr>
            <p:nvPr/>
          </p:nvSpPr>
          <p:spPr bwMode="auto">
            <a:xfrm>
              <a:off x="952" y="1857"/>
              <a:ext cx="681" cy="56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FA</a:t>
              </a:r>
            </a:p>
          </p:txBody>
        </p:sp>
        <p:sp>
          <p:nvSpPr>
            <p:cNvPr id="544842" name="Line 74"/>
            <p:cNvSpPr>
              <a:spLocks noChangeAspect="1" noChangeShapeType="1"/>
            </p:cNvSpPr>
            <p:nvPr/>
          </p:nvSpPr>
          <p:spPr bwMode="auto">
            <a:xfrm rot="5400000">
              <a:off x="1289" y="1748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43" name="Line 75"/>
            <p:cNvSpPr>
              <a:spLocks noChangeAspect="1" noChangeShapeType="1"/>
            </p:cNvSpPr>
            <p:nvPr/>
          </p:nvSpPr>
          <p:spPr bwMode="auto">
            <a:xfrm>
              <a:off x="1292" y="1517"/>
              <a:ext cx="1" cy="34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44" name="Line 76"/>
            <p:cNvSpPr>
              <a:spLocks noChangeAspect="1" noChangeShapeType="1"/>
            </p:cNvSpPr>
            <p:nvPr/>
          </p:nvSpPr>
          <p:spPr bwMode="auto">
            <a:xfrm>
              <a:off x="1179" y="1290"/>
              <a:ext cx="1" cy="5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45" name="Line 77"/>
            <p:cNvSpPr>
              <a:spLocks noChangeAspect="1" noChangeShapeType="1"/>
            </p:cNvSpPr>
            <p:nvPr/>
          </p:nvSpPr>
          <p:spPr bwMode="auto">
            <a:xfrm rot="5400000">
              <a:off x="1235" y="2595"/>
              <a:ext cx="3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46" name="Line 78"/>
            <p:cNvSpPr>
              <a:spLocks noChangeAspect="1" noChangeShapeType="1"/>
            </p:cNvSpPr>
            <p:nvPr/>
          </p:nvSpPr>
          <p:spPr bwMode="auto">
            <a:xfrm rot="5400000">
              <a:off x="1062" y="2541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47" name="Line 79"/>
            <p:cNvSpPr>
              <a:spLocks noChangeAspect="1" noChangeShapeType="1"/>
            </p:cNvSpPr>
            <p:nvPr/>
          </p:nvSpPr>
          <p:spPr bwMode="auto">
            <a:xfrm rot="5400000">
              <a:off x="952" y="242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48" name="Text Box 80"/>
            <p:cNvSpPr txBox="1">
              <a:spLocks noChangeAspect="1" noChangeArrowheads="1"/>
            </p:cNvSpPr>
            <p:nvPr/>
          </p:nvSpPr>
          <p:spPr bwMode="auto">
            <a:xfrm>
              <a:off x="1242" y="1258"/>
              <a:ext cx="3630" cy="19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 y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y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 y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44849" name="Text Box 81"/>
            <p:cNvSpPr txBox="1">
              <a:spLocks noChangeAspect="1" noChangeArrowheads="1"/>
            </p:cNvSpPr>
            <p:nvPr/>
          </p:nvSpPr>
          <p:spPr bwMode="auto">
            <a:xfrm>
              <a:off x="1293" y="2798"/>
              <a:ext cx="3742" cy="19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S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S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S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44850" name="Text Box 82"/>
            <p:cNvSpPr txBox="1">
              <a:spLocks noChangeAspect="1" noChangeArrowheads="1"/>
            </p:cNvSpPr>
            <p:nvPr/>
          </p:nvSpPr>
          <p:spPr bwMode="auto">
            <a:xfrm>
              <a:off x="854" y="2667"/>
              <a:ext cx="3743" cy="19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C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C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C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44851" name="Line 83"/>
            <p:cNvSpPr>
              <a:spLocks noChangeAspect="1" noChangeShapeType="1"/>
            </p:cNvSpPr>
            <p:nvPr/>
          </p:nvSpPr>
          <p:spPr bwMode="auto">
            <a:xfrm rot="5400000">
              <a:off x="4978" y="1459"/>
              <a:ext cx="0" cy="34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52" name="Text Box 84"/>
            <p:cNvSpPr txBox="1">
              <a:spLocks noChangeAspect="1" noChangeArrowheads="1"/>
            </p:cNvSpPr>
            <p:nvPr/>
          </p:nvSpPr>
          <p:spPr bwMode="auto">
            <a:xfrm>
              <a:off x="5149" y="1516"/>
              <a:ext cx="225" cy="19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</p:grpSp>
      <p:sp>
        <p:nvSpPr>
          <p:cNvPr id="544854" name="Rectangle 86"/>
          <p:cNvSpPr>
            <a:spLocks noChangeArrowheads="1"/>
          </p:cNvSpPr>
          <p:nvPr/>
        </p:nvSpPr>
        <p:spPr bwMode="auto">
          <a:xfrm>
            <a:off x="2592388" y="2816225"/>
            <a:ext cx="927100" cy="3841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Carry</a:t>
            </a:r>
          </a:p>
        </p:txBody>
      </p:sp>
      <p:grpSp>
        <p:nvGrpSpPr>
          <p:cNvPr id="3" name="Group 87"/>
          <p:cNvGrpSpPr>
            <a:grpSpLocks noChangeAspect="1"/>
          </p:cNvGrpSpPr>
          <p:nvPr/>
        </p:nvGrpSpPr>
        <p:grpSpPr bwMode="auto">
          <a:xfrm>
            <a:off x="3671888" y="4095750"/>
            <a:ext cx="5221287" cy="2212975"/>
            <a:chOff x="725" y="1026"/>
            <a:chExt cx="4649" cy="1969"/>
          </a:xfrm>
        </p:grpSpPr>
        <p:sp>
          <p:nvSpPr>
            <p:cNvPr id="544856" name="AutoShape 88"/>
            <p:cNvSpPr>
              <a:spLocks noChangeAspect="1" noChangeArrowheads="1"/>
            </p:cNvSpPr>
            <p:nvPr/>
          </p:nvSpPr>
          <p:spPr bwMode="auto">
            <a:xfrm>
              <a:off x="4354" y="1857"/>
              <a:ext cx="681" cy="56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FA</a:t>
              </a:r>
            </a:p>
          </p:txBody>
        </p:sp>
        <p:sp>
          <p:nvSpPr>
            <p:cNvPr id="544857" name="Text Box 89"/>
            <p:cNvSpPr txBox="1">
              <a:spLocks noChangeAspect="1" noChangeArrowheads="1"/>
            </p:cNvSpPr>
            <p:nvPr/>
          </p:nvSpPr>
          <p:spPr bwMode="auto">
            <a:xfrm>
              <a:off x="1064" y="1026"/>
              <a:ext cx="3630" cy="19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 x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x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 x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44858" name="Line 90"/>
            <p:cNvSpPr>
              <a:spLocks noChangeAspect="1" noChangeShapeType="1"/>
            </p:cNvSpPr>
            <p:nvPr/>
          </p:nvSpPr>
          <p:spPr bwMode="auto">
            <a:xfrm rot="5400000">
              <a:off x="4691" y="1748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59" name="Line 91"/>
            <p:cNvSpPr>
              <a:spLocks noChangeAspect="1" noChangeShapeType="1"/>
            </p:cNvSpPr>
            <p:nvPr/>
          </p:nvSpPr>
          <p:spPr bwMode="auto">
            <a:xfrm>
              <a:off x="4694" y="1517"/>
              <a:ext cx="1" cy="34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60" name="Line 92"/>
            <p:cNvSpPr>
              <a:spLocks noChangeAspect="1" noChangeShapeType="1"/>
            </p:cNvSpPr>
            <p:nvPr/>
          </p:nvSpPr>
          <p:spPr bwMode="auto">
            <a:xfrm>
              <a:off x="4581" y="1290"/>
              <a:ext cx="1" cy="5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61" name="Line 93"/>
            <p:cNvSpPr>
              <a:spLocks noChangeAspect="1" noChangeShapeType="1"/>
            </p:cNvSpPr>
            <p:nvPr/>
          </p:nvSpPr>
          <p:spPr bwMode="auto">
            <a:xfrm rot="5400000">
              <a:off x="4637" y="2595"/>
              <a:ext cx="3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62" name="Line 94"/>
            <p:cNvSpPr>
              <a:spLocks noChangeAspect="1" noChangeShapeType="1"/>
            </p:cNvSpPr>
            <p:nvPr/>
          </p:nvSpPr>
          <p:spPr bwMode="auto">
            <a:xfrm rot="5400000">
              <a:off x="4464" y="2541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63" name="Line 95"/>
            <p:cNvSpPr>
              <a:spLocks noChangeAspect="1" noChangeShapeType="1"/>
            </p:cNvSpPr>
            <p:nvPr/>
          </p:nvSpPr>
          <p:spPr bwMode="auto">
            <a:xfrm rot="5400000">
              <a:off x="4354" y="242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64" name="Line 96"/>
            <p:cNvSpPr>
              <a:spLocks noChangeAspect="1" noChangeShapeType="1"/>
            </p:cNvSpPr>
            <p:nvPr/>
          </p:nvSpPr>
          <p:spPr bwMode="auto">
            <a:xfrm rot="16200000" flipV="1">
              <a:off x="3618" y="2140"/>
              <a:ext cx="1020" cy="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65" name="Line 97"/>
            <p:cNvSpPr>
              <a:spLocks noChangeAspect="1" noChangeShapeType="1"/>
            </p:cNvSpPr>
            <p:nvPr/>
          </p:nvSpPr>
          <p:spPr bwMode="auto">
            <a:xfrm rot="5400000">
              <a:off x="3901" y="140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66" name="AutoShape 98"/>
            <p:cNvSpPr>
              <a:spLocks noChangeAspect="1" noChangeArrowheads="1"/>
            </p:cNvSpPr>
            <p:nvPr/>
          </p:nvSpPr>
          <p:spPr bwMode="auto">
            <a:xfrm>
              <a:off x="3220" y="1857"/>
              <a:ext cx="681" cy="56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FA</a:t>
              </a:r>
            </a:p>
          </p:txBody>
        </p:sp>
        <p:sp>
          <p:nvSpPr>
            <p:cNvPr id="544867" name="Line 99"/>
            <p:cNvSpPr>
              <a:spLocks noChangeAspect="1" noChangeShapeType="1"/>
            </p:cNvSpPr>
            <p:nvPr/>
          </p:nvSpPr>
          <p:spPr bwMode="auto">
            <a:xfrm rot="5400000">
              <a:off x="3557" y="1748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68" name="Line 100"/>
            <p:cNvSpPr>
              <a:spLocks noChangeAspect="1" noChangeShapeType="1"/>
            </p:cNvSpPr>
            <p:nvPr/>
          </p:nvSpPr>
          <p:spPr bwMode="auto">
            <a:xfrm>
              <a:off x="3560" y="1517"/>
              <a:ext cx="1" cy="34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69" name="Line 101"/>
            <p:cNvSpPr>
              <a:spLocks noChangeAspect="1" noChangeShapeType="1"/>
            </p:cNvSpPr>
            <p:nvPr/>
          </p:nvSpPr>
          <p:spPr bwMode="auto">
            <a:xfrm>
              <a:off x="3447" y="1290"/>
              <a:ext cx="1" cy="5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70" name="Line 102"/>
            <p:cNvSpPr>
              <a:spLocks noChangeAspect="1" noChangeShapeType="1"/>
            </p:cNvSpPr>
            <p:nvPr/>
          </p:nvSpPr>
          <p:spPr bwMode="auto">
            <a:xfrm rot="5400000">
              <a:off x="3503" y="2595"/>
              <a:ext cx="3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71" name="Line 103"/>
            <p:cNvSpPr>
              <a:spLocks noChangeAspect="1" noChangeShapeType="1"/>
            </p:cNvSpPr>
            <p:nvPr/>
          </p:nvSpPr>
          <p:spPr bwMode="auto">
            <a:xfrm rot="5400000">
              <a:off x="3330" y="2541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72" name="Line 104"/>
            <p:cNvSpPr>
              <a:spLocks noChangeAspect="1" noChangeShapeType="1"/>
            </p:cNvSpPr>
            <p:nvPr/>
          </p:nvSpPr>
          <p:spPr bwMode="auto">
            <a:xfrm rot="5400000">
              <a:off x="3220" y="242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73" name="Line 105"/>
            <p:cNvSpPr>
              <a:spLocks noChangeAspect="1" noChangeShapeType="1"/>
            </p:cNvSpPr>
            <p:nvPr/>
          </p:nvSpPr>
          <p:spPr bwMode="auto">
            <a:xfrm rot="16200000" flipV="1">
              <a:off x="2484" y="2140"/>
              <a:ext cx="1020" cy="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74" name="Line 106"/>
            <p:cNvSpPr>
              <a:spLocks noChangeAspect="1" noChangeShapeType="1"/>
            </p:cNvSpPr>
            <p:nvPr/>
          </p:nvSpPr>
          <p:spPr bwMode="auto">
            <a:xfrm rot="5400000">
              <a:off x="2767" y="140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75" name="AutoShape 107"/>
            <p:cNvSpPr>
              <a:spLocks noChangeAspect="1" noChangeArrowheads="1"/>
            </p:cNvSpPr>
            <p:nvPr/>
          </p:nvSpPr>
          <p:spPr bwMode="auto">
            <a:xfrm>
              <a:off x="2086" y="1857"/>
              <a:ext cx="681" cy="56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FA</a:t>
              </a:r>
            </a:p>
          </p:txBody>
        </p:sp>
        <p:sp>
          <p:nvSpPr>
            <p:cNvPr id="544876" name="Line 108"/>
            <p:cNvSpPr>
              <a:spLocks noChangeAspect="1" noChangeShapeType="1"/>
            </p:cNvSpPr>
            <p:nvPr/>
          </p:nvSpPr>
          <p:spPr bwMode="auto">
            <a:xfrm rot="5400000">
              <a:off x="2423" y="1748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77" name="Line 109"/>
            <p:cNvSpPr>
              <a:spLocks noChangeAspect="1" noChangeShapeType="1"/>
            </p:cNvSpPr>
            <p:nvPr/>
          </p:nvSpPr>
          <p:spPr bwMode="auto">
            <a:xfrm>
              <a:off x="2426" y="1517"/>
              <a:ext cx="1" cy="34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78" name="Line 110"/>
            <p:cNvSpPr>
              <a:spLocks noChangeAspect="1" noChangeShapeType="1"/>
            </p:cNvSpPr>
            <p:nvPr/>
          </p:nvSpPr>
          <p:spPr bwMode="auto">
            <a:xfrm>
              <a:off x="2313" y="1290"/>
              <a:ext cx="1" cy="5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79" name="Line 111"/>
            <p:cNvSpPr>
              <a:spLocks noChangeAspect="1" noChangeShapeType="1"/>
            </p:cNvSpPr>
            <p:nvPr/>
          </p:nvSpPr>
          <p:spPr bwMode="auto">
            <a:xfrm rot="5400000">
              <a:off x="2369" y="2595"/>
              <a:ext cx="3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80" name="Line 112"/>
            <p:cNvSpPr>
              <a:spLocks noChangeAspect="1" noChangeShapeType="1"/>
            </p:cNvSpPr>
            <p:nvPr/>
          </p:nvSpPr>
          <p:spPr bwMode="auto">
            <a:xfrm rot="5400000">
              <a:off x="2196" y="2541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81" name="Line 113"/>
            <p:cNvSpPr>
              <a:spLocks noChangeAspect="1" noChangeShapeType="1"/>
            </p:cNvSpPr>
            <p:nvPr/>
          </p:nvSpPr>
          <p:spPr bwMode="auto">
            <a:xfrm rot="5400000">
              <a:off x="2086" y="242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82" name="Line 114"/>
            <p:cNvSpPr>
              <a:spLocks noChangeAspect="1" noChangeShapeType="1"/>
            </p:cNvSpPr>
            <p:nvPr/>
          </p:nvSpPr>
          <p:spPr bwMode="auto">
            <a:xfrm rot="16200000" flipV="1">
              <a:off x="1350" y="2140"/>
              <a:ext cx="1020" cy="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83" name="Line 115"/>
            <p:cNvSpPr>
              <a:spLocks noChangeAspect="1" noChangeShapeType="1"/>
            </p:cNvSpPr>
            <p:nvPr/>
          </p:nvSpPr>
          <p:spPr bwMode="auto">
            <a:xfrm rot="5400000">
              <a:off x="1633" y="140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84" name="AutoShape 116"/>
            <p:cNvSpPr>
              <a:spLocks noChangeAspect="1" noChangeArrowheads="1"/>
            </p:cNvSpPr>
            <p:nvPr/>
          </p:nvSpPr>
          <p:spPr bwMode="auto">
            <a:xfrm>
              <a:off x="952" y="1857"/>
              <a:ext cx="681" cy="567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28575" algn="ctr">
              <a:solidFill>
                <a:srgbClr val="009900"/>
              </a:solidFill>
              <a:round/>
              <a:headEnd/>
              <a:tailEnd/>
            </a:ln>
            <a:effectLst/>
          </p:spPr>
          <p:txBody>
            <a:bodyPr lIns="0" tIns="0" rIns="0" bIns="0" anchor="ctr"/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FA</a:t>
              </a:r>
            </a:p>
          </p:txBody>
        </p:sp>
        <p:sp>
          <p:nvSpPr>
            <p:cNvPr id="544885" name="Line 117"/>
            <p:cNvSpPr>
              <a:spLocks noChangeAspect="1" noChangeShapeType="1"/>
            </p:cNvSpPr>
            <p:nvPr/>
          </p:nvSpPr>
          <p:spPr bwMode="auto">
            <a:xfrm rot="5400000">
              <a:off x="1289" y="1748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86" name="Line 118"/>
            <p:cNvSpPr>
              <a:spLocks noChangeAspect="1" noChangeShapeType="1"/>
            </p:cNvSpPr>
            <p:nvPr/>
          </p:nvSpPr>
          <p:spPr bwMode="auto">
            <a:xfrm>
              <a:off x="1292" y="1517"/>
              <a:ext cx="1" cy="341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87" name="Line 119"/>
            <p:cNvSpPr>
              <a:spLocks noChangeAspect="1" noChangeShapeType="1"/>
            </p:cNvSpPr>
            <p:nvPr/>
          </p:nvSpPr>
          <p:spPr bwMode="auto">
            <a:xfrm>
              <a:off x="1179" y="1290"/>
              <a:ext cx="1" cy="5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88" name="Line 120"/>
            <p:cNvSpPr>
              <a:spLocks noChangeAspect="1" noChangeShapeType="1"/>
            </p:cNvSpPr>
            <p:nvPr/>
          </p:nvSpPr>
          <p:spPr bwMode="auto">
            <a:xfrm rot="5400000">
              <a:off x="1235" y="2595"/>
              <a:ext cx="341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89" name="Line 121"/>
            <p:cNvSpPr>
              <a:spLocks noChangeAspect="1" noChangeShapeType="1"/>
            </p:cNvSpPr>
            <p:nvPr/>
          </p:nvSpPr>
          <p:spPr bwMode="auto">
            <a:xfrm rot="5400000">
              <a:off x="1062" y="2541"/>
              <a:ext cx="234" cy="0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90" name="Line 122"/>
            <p:cNvSpPr>
              <a:spLocks noChangeAspect="1" noChangeShapeType="1"/>
            </p:cNvSpPr>
            <p:nvPr/>
          </p:nvSpPr>
          <p:spPr bwMode="auto">
            <a:xfrm rot="5400000">
              <a:off x="952" y="2424"/>
              <a:ext cx="0" cy="454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91" name="Text Box 123"/>
            <p:cNvSpPr txBox="1">
              <a:spLocks noChangeAspect="1" noChangeArrowheads="1"/>
            </p:cNvSpPr>
            <p:nvPr/>
          </p:nvSpPr>
          <p:spPr bwMode="auto">
            <a:xfrm>
              <a:off x="1242" y="1258"/>
              <a:ext cx="3630" cy="19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 y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y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 y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44892" name="Text Box 124"/>
            <p:cNvSpPr txBox="1">
              <a:spLocks noChangeAspect="1" noChangeArrowheads="1"/>
            </p:cNvSpPr>
            <p:nvPr/>
          </p:nvSpPr>
          <p:spPr bwMode="auto">
            <a:xfrm>
              <a:off x="1293" y="2798"/>
              <a:ext cx="3742" cy="19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S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S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 S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544893" name="Text Box 125"/>
            <p:cNvSpPr txBox="1">
              <a:spLocks noChangeAspect="1" noChangeArrowheads="1"/>
            </p:cNvSpPr>
            <p:nvPr/>
          </p:nvSpPr>
          <p:spPr bwMode="auto">
            <a:xfrm>
              <a:off x="854" y="2667"/>
              <a:ext cx="3743" cy="19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l"/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C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C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 C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1600" b="1" i="1">
                  <a:latin typeface="Times New Roman" pitchFamily="18" charset="0"/>
                  <a:cs typeface="Times New Roman" pitchFamily="18" charset="0"/>
                </a:rPr>
                <a:t>                   C</a:t>
              </a:r>
              <a:r>
                <a:rPr lang="en-US" sz="1600" b="1" i="1" baseline="-2500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544894" name="Line 126"/>
            <p:cNvSpPr>
              <a:spLocks noChangeAspect="1" noChangeShapeType="1"/>
            </p:cNvSpPr>
            <p:nvPr/>
          </p:nvSpPr>
          <p:spPr bwMode="auto">
            <a:xfrm rot="5400000">
              <a:off x="4978" y="1459"/>
              <a:ext cx="0" cy="341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none" w="lg" len="lg"/>
            </a:ln>
            <a:effectLst/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  <p:sp>
          <p:nvSpPr>
            <p:cNvPr id="544895" name="Text Box 127"/>
            <p:cNvSpPr txBox="1">
              <a:spLocks noChangeAspect="1" noChangeArrowheads="1"/>
            </p:cNvSpPr>
            <p:nvPr/>
          </p:nvSpPr>
          <p:spPr bwMode="auto">
            <a:xfrm>
              <a:off x="5149" y="1516"/>
              <a:ext cx="225" cy="196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1600" b="1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</p:grpSp>
      <p:graphicFrame>
        <p:nvGraphicFramePr>
          <p:cNvPr id="544896" name="Object 128"/>
          <p:cNvGraphicFramePr>
            <a:graphicFrameLocks noChangeAspect="1"/>
          </p:cNvGraphicFramePr>
          <p:nvPr/>
        </p:nvGraphicFramePr>
        <p:xfrm>
          <a:off x="2970213" y="5807075"/>
          <a:ext cx="720725" cy="393700"/>
        </p:xfrm>
        <a:graphic>
          <a:graphicData uri="http://schemas.openxmlformats.org/presentationml/2006/ole">
            <p:oleObj spid="_x0000_s170012" name="Visio" r:id="rId4" imgW="475732" imgH="259933" progId="">
              <p:embed/>
            </p:oleObj>
          </a:graphicData>
        </a:graphic>
      </p:graphicFrame>
      <p:sp>
        <p:nvSpPr>
          <p:cNvPr id="544897" name="Rectangle 129"/>
          <p:cNvSpPr>
            <a:spLocks noChangeArrowheads="1"/>
          </p:cNvSpPr>
          <p:nvPr/>
        </p:nvSpPr>
        <p:spPr bwMode="auto">
          <a:xfrm>
            <a:off x="1511300" y="5768975"/>
            <a:ext cx="1420813" cy="3841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wrap="none" lIns="0" tIns="0" rIns="0" bIns="0">
            <a:spAutoFit/>
          </a:bodyPr>
          <a:lstStyle/>
          <a:p>
            <a:r>
              <a:rPr lang="en-US" sz="2800" b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Overflow</a:t>
            </a:r>
          </a:p>
        </p:txBody>
      </p:sp>
      <p:sp>
        <p:nvSpPr>
          <p:cNvPr id="544898" name="Line 130"/>
          <p:cNvSpPr>
            <a:spLocks noChangeShapeType="1"/>
          </p:cNvSpPr>
          <p:nvPr/>
        </p:nvSpPr>
        <p:spPr bwMode="auto">
          <a:xfrm flipV="1">
            <a:off x="3671888" y="6078538"/>
            <a:ext cx="0" cy="411162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44899" name="Line 131"/>
          <p:cNvSpPr>
            <a:spLocks noChangeShapeType="1"/>
          </p:cNvSpPr>
          <p:nvPr/>
        </p:nvSpPr>
        <p:spPr bwMode="auto">
          <a:xfrm flipV="1">
            <a:off x="4945063" y="5899150"/>
            <a:ext cx="0" cy="590550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44900" name="Line 132"/>
          <p:cNvSpPr>
            <a:spLocks noChangeShapeType="1"/>
          </p:cNvSpPr>
          <p:nvPr/>
        </p:nvSpPr>
        <p:spPr bwMode="auto">
          <a:xfrm flipV="1">
            <a:off x="3665538" y="6489700"/>
            <a:ext cx="1282700" cy="0"/>
          </a:xfrm>
          <a:prstGeom prst="line">
            <a:avLst/>
          </a:prstGeom>
          <a:noFill/>
          <a:ln w="28575">
            <a:solidFill>
              <a:srgbClr val="CC00CC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590843" y="4866751"/>
            <a:ext cx="920457" cy="133126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4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44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544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44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44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544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4897" grpId="0"/>
      <p:bldP spid="544898" grpId="0" animBg="1"/>
      <p:bldP spid="544899" grpId="0" animBg="1"/>
      <p:bldP spid="54490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ontent Placeholder 9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decimal adder requires a </a:t>
            </a:r>
            <a:r>
              <a:rPr lang="en-US" b="1" dirty="0" smtClean="0"/>
              <a:t>minimum</a:t>
            </a:r>
            <a:r>
              <a:rPr lang="en-US" dirty="0" smtClean="0"/>
              <a:t> of 9 inputs</a:t>
            </a:r>
          </a:p>
          <a:p>
            <a:r>
              <a:rPr lang="en-US" dirty="0" smtClean="0"/>
              <a:t>and 5 outputs</a:t>
            </a:r>
          </a:p>
          <a:p>
            <a:pPr lvl="1"/>
            <a:r>
              <a:rPr lang="en-US" dirty="0" smtClean="0"/>
              <a:t>1 digit requires 4-bit</a:t>
            </a:r>
          </a:p>
          <a:p>
            <a:pPr lvl="1"/>
            <a:r>
              <a:rPr lang="en-US" dirty="0" smtClean="0"/>
              <a:t>Input: 2 digits + 1-bit carry</a:t>
            </a:r>
          </a:p>
          <a:p>
            <a:pPr lvl="1"/>
            <a:r>
              <a:rPr lang="en-US" dirty="0" smtClean="0"/>
              <a:t>Output: 1 digit + 1-bit carry</a:t>
            </a:r>
          </a:p>
          <a:p>
            <a:r>
              <a:rPr lang="en-US" dirty="0" smtClean="0"/>
              <a:t>BCD adder</a:t>
            </a:r>
          </a:p>
          <a:p>
            <a:pPr lvl="1"/>
            <a:r>
              <a:rPr lang="en-US" dirty="0" smtClean="0"/>
              <a:t>Perform the addition of two decimal digits in BCD, together with an input carry from a previous stage</a:t>
            </a:r>
          </a:p>
          <a:p>
            <a:pPr lvl="1"/>
            <a:r>
              <a:rPr lang="en-US" dirty="0" smtClean="0"/>
              <a:t>The output sum cannot be greater than 19 (9+9+1)</a:t>
            </a:r>
            <a:endParaRPr lang="en-US" dirty="0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Decimal Adder</a:t>
            </a:r>
            <a:endParaRPr lang="en-US" dirty="0"/>
          </a:p>
        </p:txBody>
      </p:sp>
      <p:sp>
        <p:nvSpPr>
          <p:cNvPr id="2" name="Down Arrow 1"/>
          <p:cNvSpPr/>
          <p:nvPr/>
        </p:nvSpPr>
        <p:spPr>
          <a:xfrm>
            <a:off x="5295900" y="1168400"/>
            <a:ext cx="101600" cy="5461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4-bits plus 4-bits</a:t>
            </a:r>
          </a:p>
          <a:p>
            <a:r>
              <a:rPr lang="en-US" dirty="0" smtClean="0"/>
              <a:t>Operands and Result: 0 to 9</a:t>
            </a:r>
          </a:p>
          <a:p>
            <a:endParaRPr lang="en-US" dirty="0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BCD Adder</a:t>
            </a:r>
          </a:p>
        </p:txBody>
      </p:sp>
      <p:sp>
        <p:nvSpPr>
          <p:cNvPr id="497668" name="Text Box 4"/>
          <p:cNvSpPr txBox="1">
            <a:spLocks noChangeArrowheads="1"/>
          </p:cNvSpPr>
          <p:nvPr/>
        </p:nvSpPr>
        <p:spPr bwMode="auto">
          <a:xfrm>
            <a:off x="6192838" y="1439863"/>
            <a:ext cx="2159000" cy="10985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000" b="1" i="1"/>
              <a:t>+  x</a:t>
            </a:r>
            <a:r>
              <a:rPr lang="en-US" sz="2000" b="1" i="1" baseline="-25000"/>
              <a:t>3</a:t>
            </a:r>
            <a:r>
              <a:rPr lang="en-US" sz="2000" b="1" i="1"/>
              <a:t>  x</a:t>
            </a:r>
            <a:r>
              <a:rPr lang="en-US" sz="2000" b="1" i="1" baseline="-25000"/>
              <a:t>2</a:t>
            </a:r>
            <a:r>
              <a:rPr lang="en-US" sz="2000" b="1" i="1"/>
              <a:t>  x</a:t>
            </a:r>
            <a:r>
              <a:rPr lang="en-US" sz="2000" b="1" i="1" baseline="-25000"/>
              <a:t>1</a:t>
            </a:r>
            <a:r>
              <a:rPr lang="en-US" sz="2000" b="1" i="1"/>
              <a:t>  x</a:t>
            </a:r>
            <a:r>
              <a:rPr lang="en-US" sz="2000" b="1" i="1" baseline="-25000"/>
              <a:t>0</a:t>
            </a:r>
            <a:endParaRPr lang="en-US" sz="2000" b="1" i="1"/>
          </a:p>
          <a:p>
            <a:pPr algn="r">
              <a:spcBef>
                <a:spcPct val="0"/>
              </a:spcBef>
            </a:pPr>
            <a:r>
              <a:rPr lang="en-US" sz="2000" b="1" i="1"/>
              <a:t>+  y</a:t>
            </a:r>
            <a:r>
              <a:rPr lang="en-US" sz="2000" b="1" i="1" baseline="-25000"/>
              <a:t>3</a:t>
            </a:r>
            <a:r>
              <a:rPr lang="en-US" sz="2000" b="1" i="1"/>
              <a:t>  y</a:t>
            </a:r>
            <a:r>
              <a:rPr lang="en-US" sz="2000" b="1" i="1" baseline="-25000"/>
              <a:t>2</a:t>
            </a:r>
            <a:r>
              <a:rPr lang="en-US" sz="2000" b="1" i="1"/>
              <a:t>  y</a:t>
            </a:r>
            <a:r>
              <a:rPr lang="en-US" sz="2000" b="1" i="1" baseline="-25000"/>
              <a:t>1</a:t>
            </a:r>
            <a:r>
              <a:rPr lang="en-US" sz="2000" b="1" i="1"/>
              <a:t>  y</a:t>
            </a:r>
            <a:r>
              <a:rPr lang="en-US" sz="2000" b="1" i="1" baseline="-25000"/>
              <a:t>0</a:t>
            </a:r>
            <a:endParaRPr lang="en-US" sz="2000" b="1" i="1"/>
          </a:p>
          <a:p>
            <a:pPr algn="r">
              <a:spcBef>
                <a:spcPct val="0"/>
              </a:spcBef>
            </a:pPr>
            <a:r>
              <a:rPr lang="en-US" sz="2000" b="1" i="1">
                <a:cs typeface="Times New Roman" pitchFamily="18" charset="0"/>
              </a:rPr>
              <a:t>────────</a:t>
            </a:r>
            <a:endParaRPr lang="en-US" sz="2000" b="1" i="1"/>
          </a:p>
          <a:p>
            <a:pPr algn="r">
              <a:spcBef>
                <a:spcPct val="0"/>
              </a:spcBef>
            </a:pPr>
            <a:r>
              <a:rPr lang="en-US" sz="2000" b="1" i="1">
                <a:solidFill>
                  <a:schemeClr val="accent1"/>
                </a:solidFill>
              </a:rPr>
              <a:t>Cy</a:t>
            </a:r>
            <a:r>
              <a:rPr lang="en-US" sz="2000" b="1" i="1"/>
              <a:t>   S</a:t>
            </a:r>
            <a:r>
              <a:rPr lang="en-US" sz="2000" b="1" i="1" baseline="-25000"/>
              <a:t>3</a:t>
            </a:r>
            <a:r>
              <a:rPr lang="en-US" sz="2000" b="1" i="1"/>
              <a:t>  S</a:t>
            </a:r>
            <a:r>
              <a:rPr lang="en-US" sz="2000" b="1" i="1" baseline="-25000"/>
              <a:t>2</a:t>
            </a:r>
            <a:r>
              <a:rPr lang="en-US" sz="2000" b="1" i="1"/>
              <a:t>  S</a:t>
            </a:r>
            <a:r>
              <a:rPr lang="en-US" sz="2000" b="1" i="1" baseline="-25000"/>
              <a:t>1</a:t>
            </a:r>
            <a:r>
              <a:rPr lang="en-US" sz="2000" b="1" i="1"/>
              <a:t>  S</a:t>
            </a:r>
            <a:r>
              <a:rPr lang="en-US" sz="2000" b="1" i="1" baseline="-25000"/>
              <a:t>0</a:t>
            </a:r>
          </a:p>
        </p:txBody>
      </p:sp>
      <p:graphicFrame>
        <p:nvGraphicFramePr>
          <p:cNvPr id="499719" name="Group 1031"/>
          <p:cNvGraphicFramePr>
            <a:graphicFrameLocks noGrp="1"/>
          </p:cNvGraphicFramePr>
          <p:nvPr/>
        </p:nvGraphicFramePr>
        <p:xfrm>
          <a:off x="971550" y="2520950"/>
          <a:ext cx="4860925" cy="3926207"/>
        </p:xfrm>
        <a:graphic>
          <a:graphicData uri="http://schemas.openxmlformats.org/drawingml/2006/table">
            <a:tbl>
              <a:tblPr/>
              <a:tblGrid>
                <a:gridCol w="720725"/>
                <a:gridCol w="1079500"/>
                <a:gridCol w="1079500"/>
                <a:gridCol w="541338"/>
                <a:gridCol w="358775"/>
                <a:gridCol w="1081087"/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+Y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</a:t>
                      </a:r>
                      <a:r>
                        <a:rPr kumimoji="0" lang="en-US" sz="18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</a:t>
                      </a:r>
                      <a:r>
                        <a:rPr kumimoji="0" lang="en-US" sz="18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</a:t>
                      </a:r>
                      <a:r>
                        <a:rPr kumimoji="0" lang="en-US" sz="18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18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n-US" sz="18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n-US" sz="18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n-US" sz="18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Sum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Cy</a:t>
                      </a:r>
                      <a:endParaRPr kumimoji="0" lang="en-US" sz="18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8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</a:t>
                      </a:r>
                      <a:r>
                        <a:rPr kumimoji="0" lang="en-US" sz="18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</a:t>
                      </a:r>
                      <a:r>
                        <a:rPr kumimoji="0" lang="en-US" sz="18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</a:t>
                      </a:r>
                      <a:r>
                        <a:rPr kumimoji="0" lang="en-US" sz="18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+ 0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8652" name="Group 988"/>
          <p:cNvGraphicFramePr>
            <a:graphicFrameLocks noGrp="1"/>
          </p:cNvGraphicFramePr>
          <p:nvPr/>
        </p:nvGraphicFramePr>
        <p:xfrm>
          <a:off x="971550" y="3148013"/>
          <a:ext cx="4860925" cy="296863"/>
        </p:xfrm>
        <a:graphic>
          <a:graphicData uri="http://schemas.openxmlformats.org/drawingml/2006/table">
            <a:tbl>
              <a:tblPr/>
              <a:tblGrid>
                <a:gridCol w="720725"/>
                <a:gridCol w="1079500"/>
                <a:gridCol w="1079500"/>
                <a:gridCol w="541338"/>
                <a:gridCol w="358775"/>
                <a:gridCol w="1081087"/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+ 1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8656" name="Group 992"/>
          <p:cNvGraphicFramePr>
            <a:graphicFrameLocks noGrp="1"/>
          </p:cNvGraphicFramePr>
          <p:nvPr/>
        </p:nvGraphicFramePr>
        <p:xfrm>
          <a:off x="971550" y="3405188"/>
          <a:ext cx="4860925" cy="295275"/>
        </p:xfrm>
        <a:graphic>
          <a:graphicData uri="http://schemas.openxmlformats.org/drawingml/2006/table">
            <a:tbl>
              <a:tblPr/>
              <a:tblGrid>
                <a:gridCol w="720725"/>
                <a:gridCol w="1079500"/>
                <a:gridCol w="1079500"/>
                <a:gridCol w="541338"/>
                <a:gridCol w="358775"/>
                <a:gridCol w="1081087"/>
              </a:tblGrid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+ 2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8660" name="Group 996"/>
          <p:cNvGraphicFramePr>
            <a:graphicFrameLocks noGrp="1"/>
          </p:cNvGraphicFramePr>
          <p:nvPr/>
        </p:nvGraphicFramePr>
        <p:xfrm>
          <a:off x="971550" y="3943350"/>
          <a:ext cx="4860925" cy="296863"/>
        </p:xfrm>
        <a:graphic>
          <a:graphicData uri="http://schemas.openxmlformats.org/drawingml/2006/table">
            <a:tbl>
              <a:tblPr/>
              <a:tblGrid>
                <a:gridCol w="720725"/>
                <a:gridCol w="1079500"/>
                <a:gridCol w="1079500"/>
                <a:gridCol w="541338"/>
                <a:gridCol w="358775"/>
                <a:gridCol w="1081087"/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+ 9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8664" name="Group 1000"/>
          <p:cNvGraphicFramePr>
            <a:graphicFrameLocks noGrp="1"/>
          </p:cNvGraphicFramePr>
          <p:nvPr/>
        </p:nvGraphicFramePr>
        <p:xfrm>
          <a:off x="971550" y="4240213"/>
          <a:ext cx="4860925" cy="296863"/>
        </p:xfrm>
        <a:graphic>
          <a:graphicData uri="http://schemas.openxmlformats.org/drawingml/2006/table">
            <a:tbl>
              <a:tblPr/>
              <a:tblGrid>
                <a:gridCol w="720725"/>
                <a:gridCol w="1079500"/>
                <a:gridCol w="1079500"/>
                <a:gridCol w="541338"/>
                <a:gridCol w="358775"/>
                <a:gridCol w="1081087"/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+ 0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8668" name="Group 1004"/>
          <p:cNvGraphicFramePr>
            <a:graphicFrameLocks noGrp="1"/>
          </p:cNvGraphicFramePr>
          <p:nvPr/>
        </p:nvGraphicFramePr>
        <p:xfrm>
          <a:off x="971550" y="4521200"/>
          <a:ext cx="4860925" cy="296863"/>
        </p:xfrm>
        <a:graphic>
          <a:graphicData uri="http://schemas.openxmlformats.org/drawingml/2006/table">
            <a:tbl>
              <a:tblPr/>
              <a:tblGrid>
                <a:gridCol w="720725"/>
                <a:gridCol w="1079500"/>
                <a:gridCol w="1079500"/>
                <a:gridCol w="541338"/>
                <a:gridCol w="358775"/>
                <a:gridCol w="1081087"/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+ 1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8672" name="Group 1008"/>
          <p:cNvGraphicFramePr>
            <a:graphicFrameLocks noGrp="1"/>
          </p:cNvGraphicFramePr>
          <p:nvPr/>
        </p:nvGraphicFramePr>
        <p:xfrm>
          <a:off x="971550" y="5062538"/>
          <a:ext cx="4860925" cy="296863"/>
        </p:xfrm>
        <a:graphic>
          <a:graphicData uri="http://schemas.openxmlformats.org/drawingml/2006/table">
            <a:tbl>
              <a:tblPr/>
              <a:tblGrid>
                <a:gridCol w="720725"/>
                <a:gridCol w="1079500"/>
                <a:gridCol w="1079500"/>
                <a:gridCol w="541338"/>
                <a:gridCol w="358775"/>
                <a:gridCol w="1081087"/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+ 8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9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8676" name="Group 1012"/>
          <p:cNvGraphicFramePr>
            <a:graphicFrameLocks noGrp="1"/>
          </p:cNvGraphicFramePr>
          <p:nvPr/>
        </p:nvGraphicFramePr>
        <p:xfrm>
          <a:off x="971550" y="5334000"/>
          <a:ext cx="4860925" cy="296863"/>
        </p:xfrm>
        <a:graphic>
          <a:graphicData uri="http://schemas.openxmlformats.org/drawingml/2006/table">
            <a:tbl>
              <a:tblPr/>
              <a:tblGrid>
                <a:gridCol w="720725"/>
                <a:gridCol w="1079500"/>
                <a:gridCol w="1079500"/>
                <a:gridCol w="541338"/>
                <a:gridCol w="358775"/>
                <a:gridCol w="1081087"/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+ 9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A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1  0  1  0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8680" name="Group 1016"/>
          <p:cNvGraphicFramePr>
            <a:graphicFrameLocks noGrp="1"/>
          </p:cNvGraphicFramePr>
          <p:nvPr/>
        </p:nvGraphicFramePr>
        <p:xfrm>
          <a:off x="971550" y="5618163"/>
          <a:ext cx="4860925" cy="296863"/>
        </p:xfrm>
        <a:graphic>
          <a:graphicData uri="http://schemas.openxmlformats.org/drawingml/2006/table">
            <a:tbl>
              <a:tblPr/>
              <a:tblGrid>
                <a:gridCol w="720725"/>
                <a:gridCol w="1079500"/>
                <a:gridCol w="1079500"/>
                <a:gridCol w="541338"/>
                <a:gridCol w="358775"/>
                <a:gridCol w="1081087"/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 + 0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98684" name="Group 1020"/>
          <p:cNvGraphicFramePr>
            <a:graphicFrameLocks noGrp="1"/>
          </p:cNvGraphicFramePr>
          <p:nvPr/>
        </p:nvGraphicFramePr>
        <p:xfrm>
          <a:off x="971550" y="6146800"/>
          <a:ext cx="4860925" cy="296863"/>
        </p:xfrm>
        <a:graphic>
          <a:graphicData uri="http://schemas.openxmlformats.org/drawingml/2006/table">
            <a:tbl>
              <a:tblPr/>
              <a:tblGrid>
                <a:gridCol w="720725"/>
                <a:gridCol w="1079500"/>
                <a:gridCol w="1079500"/>
                <a:gridCol w="541338"/>
                <a:gridCol w="358775"/>
                <a:gridCol w="1081087"/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+ 9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12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98685" name="Oval 1021"/>
          <p:cNvSpPr>
            <a:spLocks noChangeArrowheads="1"/>
          </p:cNvSpPr>
          <p:nvPr/>
        </p:nvSpPr>
        <p:spPr bwMode="auto">
          <a:xfrm>
            <a:off x="4751388" y="5362575"/>
            <a:ext cx="1081087" cy="269875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98686" name="Line 1022"/>
          <p:cNvSpPr>
            <a:spLocks noChangeShapeType="1"/>
          </p:cNvSpPr>
          <p:nvPr/>
        </p:nvSpPr>
        <p:spPr bwMode="auto">
          <a:xfrm>
            <a:off x="5832475" y="5508625"/>
            <a:ext cx="719138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8687" name="Text Box 1023"/>
          <p:cNvSpPr txBox="1">
            <a:spLocks noChangeArrowheads="1"/>
          </p:cNvSpPr>
          <p:nvPr/>
        </p:nvSpPr>
        <p:spPr bwMode="auto">
          <a:xfrm>
            <a:off x="6594475" y="5329238"/>
            <a:ext cx="1938338" cy="3286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Invalid Code</a:t>
            </a:r>
          </a:p>
        </p:txBody>
      </p:sp>
      <p:sp>
        <p:nvSpPr>
          <p:cNvPr id="499712" name="Oval 1024"/>
          <p:cNvSpPr>
            <a:spLocks noChangeArrowheads="1"/>
          </p:cNvSpPr>
          <p:nvPr/>
        </p:nvSpPr>
        <p:spPr bwMode="auto">
          <a:xfrm>
            <a:off x="4392613" y="6121400"/>
            <a:ext cx="1439862" cy="358775"/>
          </a:xfrm>
          <a:prstGeom prst="ellipse">
            <a:avLst/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99713" name="Line 1025"/>
          <p:cNvSpPr>
            <a:spLocks noChangeShapeType="1"/>
          </p:cNvSpPr>
          <p:nvPr/>
        </p:nvSpPr>
        <p:spPr bwMode="auto">
          <a:xfrm>
            <a:off x="5832475" y="6300788"/>
            <a:ext cx="53975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499714" name="Text Box 1026"/>
          <p:cNvSpPr txBox="1">
            <a:spLocks noChangeArrowheads="1"/>
          </p:cNvSpPr>
          <p:nvPr/>
        </p:nvSpPr>
        <p:spPr bwMode="auto">
          <a:xfrm>
            <a:off x="6372225" y="6137275"/>
            <a:ext cx="2520950" cy="3286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r>
              <a:rPr lang="en-US" sz="24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Wrong BCD Value</a:t>
            </a:r>
          </a:p>
        </p:txBody>
      </p:sp>
      <p:sp>
        <p:nvSpPr>
          <p:cNvPr id="499715" name="AutoShape 1027"/>
          <p:cNvSpPr>
            <a:spLocks noChangeArrowheads="1"/>
          </p:cNvSpPr>
          <p:nvPr/>
        </p:nvSpPr>
        <p:spPr bwMode="auto">
          <a:xfrm>
            <a:off x="4230688" y="6553200"/>
            <a:ext cx="1271587" cy="268288"/>
          </a:xfrm>
          <a:prstGeom prst="wedgeRoundRectCallout">
            <a:avLst>
              <a:gd name="adj1" fmla="val -21537"/>
              <a:gd name="adj2" fmla="val -119231"/>
              <a:gd name="adj3" fmla="val 16667"/>
            </a:avLst>
          </a:prstGeom>
          <a:noFill/>
          <a:ln w="28575" algn="ctr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lIns="0" tIns="0" rIns="0" bIns="0"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0001    1000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BCD Adder</a:t>
            </a:r>
          </a:p>
        </p:txBody>
      </p:sp>
      <p:graphicFrame>
        <p:nvGraphicFramePr>
          <p:cNvPr id="499219" name="Group 531"/>
          <p:cNvGraphicFramePr>
            <a:graphicFrameLocks noGrp="1"/>
          </p:cNvGraphicFramePr>
          <p:nvPr/>
        </p:nvGraphicFramePr>
        <p:xfrm>
          <a:off x="431800" y="2068513"/>
          <a:ext cx="8086725" cy="3728087"/>
        </p:xfrm>
        <a:graphic>
          <a:graphicData uri="http://schemas.openxmlformats.org/drawingml/2006/table">
            <a:tbl>
              <a:tblPr/>
              <a:tblGrid>
                <a:gridCol w="720725"/>
                <a:gridCol w="1169988"/>
                <a:gridCol w="1169987"/>
                <a:gridCol w="539750"/>
                <a:gridCol w="409575"/>
                <a:gridCol w="1095375"/>
                <a:gridCol w="2279650"/>
                <a:gridCol w="701675"/>
              </a:tblGrid>
              <a:tr h="3587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+Y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x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y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y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Sum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Cy</a:t>
                      </a:r>
                      <a:endParaRPr kumimoji="0" lang="en-US" sz="1800" b="1" i="1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8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</a:t>
                      </a:r>
                      <a:r>
                        <a:rPr kumimoji="0" lang="en-US" sz="18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Required BCD Output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428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+ 0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9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  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9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</a:tr>
              <a:tr h="350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+ 1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1  0  1  0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  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16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</a:tr>
              <a:tr h="271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+ 2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1  0  1  1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  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17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+ 3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12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1  1  0  0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  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18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+ 4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13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1  1  0  1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  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19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+ 5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14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1  1  1  0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  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20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+ 6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15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1  1  1  1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  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21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+ 7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16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  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0  1  1  0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22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+ 8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17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  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0  1  1  1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23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9 + 9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18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  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1  0  0  0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24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99"/>
                    </a:solidFill>
                  </a:tcPr>
                </a:tc>
              </a:tr>
            </a:tbl>
          </a:graphicData>
        </a:graphic>
      </p:graphicFrame>
      <p:sp>
        <p:nvSpPr>
          <p:cNvPr id="499206" name="Arc 518"/>
          <p:cNvSpPr>
            <a:spLocks/>
          </p:cNvSpPr>
          <p:nvPr/>
        </p:nvSpPr>
        <p:spPr bwMode="auto">
          <a:xfrm rot="16200000" flipH="1">
            <a:off x="4256882" y="5187156"/>
            <a:ext cx="900112" cy="1711325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99207" name="Arc 519"/>
          <p:cNvSpPr>
            <a:spLocks/>
          </p:cNvSpPr>
          <p:nvPr/>
        </p:nvSpPr>
        <p:spPr bwMode="auto">
          <a:xfrm rot="10800000" flipH="1">
            <a:off x="6283325" y="5592763"/>
            <a:ext cx="1889125" cy="900112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99208" name="AutoShape 520"/>
          <p:cNvSpPr>
            <a:spLocks noChangeArrowheads="1"/>
          </p:cNvSpPr>
          <p:nvPr/>
        </p:nvSpPr>
        <p:spPr bwMode="auto">
          <a:xfrm>
            <a:off x="5562600" y="6313488"/>
            <a:ext cx="720725" cy="3603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+ 6</a:t>
            </a:r>
          </a:p>
        </p:txBody>
      </p:sp>
      <p:sp>
        <p:nvSpPr>
          <p:cNvPr id="499220" name="Text Box 532"/>
          <p:cNvSpPr txBox="1">
            <a:spLocks noChangeArrowheads="1"/>
          </p:cNvSpPr>
          <p:nvPr/>
        </p:nvSpPr>
        <p:spPr bwMode="auto">
          <a:xfrm>
            <a:off x="8532813" y="3055938"/>
            <a:ext cx="360362" cy="2471737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/>
                </a:solidFill>
                <a:sym typeface="Wingdings" pitchFamily="2" charset="2"/>
              </a:rPr>
              <a:t>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/>
                </a:solidFill>
                <a:sym typeface="Wingdings" pitchFamily="2" charset="2"/>
              </a:rPr>
              <a:t>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/>
                </a:solidFill>
                <a:sym typeface="Wingdings" pitchFamily="2" charset="2"/>
              </a:rPr>
              <a:t>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/>
                </a:solidFill>
                <a:sym typeface="Wingdings" pitchFamily="2" charset="2"/>
              </a:rPr>
              <a:t>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/>
                </a:solidFill>
                <a:sym typeface="Wingdings" pitchFamily="2" charset="2"/>
              </a:rPr>
              <a:t>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/>
                </a:solidFill>
                <a:sym typeface="Wingdings" pitchFamily="2" charset="2"/>
              </a:rPr>
              <a:t>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/>
                </a:solidFill>
                <a:sym typeface="Wingdings" pitchFamily="2" charset="2"/>
              </a:rPr>
              <a:t>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/>
                </a:solidFill>
                <a:sym typeface="Wingdings" pitchFamily="2" charset="2"/>
              </a:rPr>
              <a:t>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sz="2400" b="1">
                <a:solidFill>
                  <a:schemeClr val="accent1"/>
                </a:solidFill>
                <a:sym typeface="Wingdings" pitchFamily="2" charset="2"/>
              </a:rPr>
              <a:t>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9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9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9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206" grpId="0" animBg="1"/>
      <p:bldP spid="499207" grpId="0" animBg="1"/>
      <p:bldP spid="499208" grpId="0" animBg="1"/>
      <p:bldP spid="499220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Correct Binary Adder’s Output (+6)</a:t>
            </a:r>
          </a:p>
          <a:p>
            <a:pPr lvl="1"/>
            <a:r>
              <a:rPr lang="en-US" dirty="0" smtClean="0"/>
              <a:t>If the result is between ‘A’ and ‘F’</a:t>
            </a:r>
          </a:p>
          <a:p>
            <a:pPr lvl="1"/>
            <a:r>
              <a:rPr lang="en-US" dirty="0" smtClean="0"/>
              <a:t>If Cy = 1</a:t>
            </a:r>
          </a:p>
          <a:p>
            <a:endParaRPr lang="en-US" dirty="0"/>
          </a:p>
        </p:txBody>
      </p:sp>
      <p:sp>
        <p:nvSpPr>
          <p:cNvPr id="1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945438" y="6489700"/>
            <a:ext cx="1198562" cy="288925"/>
          </a:xfrm>
          <a:prstGeom prst="rect">
            <a:avLst/>
          </a:prstGeom>
        </p:spPr>
        <p:txBody>
          <a:bodyPr/>
          <a:lstStyle/>
          <a:p>
            <a:fld id="{D4A4A4C5-E3FD-4F7F-BC58-1B2DA39D812F}" type="slidenum">
              <a:rPr lang="en-US"/>
              <a:pPr/>
              <a:t>75</a:t>
            </a:fld>
            <a:r>
              <a:rPr lang="en-US"/>
              <a:t> / 65</a:t>
            </a:r>
          </a:p>
        </p:txBody>
      </p:sp>
      <p:sp>
        <p:nvSpPr>
          <p:cNvPr id="50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BCD Adder</a:t>
            </a:r>
          </a:p>
        </p:txBody>
      </p:sp>
      <p:graphicFrame>
        <p:nvGraphicFramePr>
          <p:cNvPr id="500819" name="Group 83"/>
          <p:cNvGraphicFramePr>
            <a:graphicFrameLocks noGrp="1"/>
          </p:cNvGraphicFramePr>
          <p:nvPr/>
        </p:nvGraphicFramePr>
        <p:xfrm>
          <a:off x="971550" y="2960688"/>
          <a:ext cx="1979613" cy="3381377"/>
        </p:xfrm>
        <a:graphic>
          <a:graphicData uri="http://schemas.openxmlformats.org/drawingml/2006/table">
            <a:tbl>
              <a:tblPr/>
              <a:tblGrid>
                <a:gridCol w="1258888"/>
                <a:gridCol w="720725"/>
              </a:tblGrid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18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</a:t>
                      </a:r>
                      <a:r>
                        <a:rPr kumimoji="0" lang="en-US" sz="18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</a:t>
                      </a:r>
                      <a:r>
                        <a:rPr kumimoji="0" lang="en-US" sz="18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S</a:t>
                      </a:r>
                      <a:r>
                        <a:rPr kumimoji="0" lang="en-US" sz="1800" b="1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Err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9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00904" name="Group 168"/>
          <p:cNvGraphicFramePr>
            <a:graphicFrameLocks noGrp="1"/>
          </p:cNvGraphicFramePr>
          <p:nvPr/>
        </p:nvGraphicFramePr>
        <p:xfrm>
          <a:off x="4572000" y="3068638"/>
          <a:ext cx="2336800" cy="1811973"/>
        </p:xfrm>
        <a:graphic>
          <a:graphicData uri="http://schemas.openxmlformats.org/drawingml/2006/table">
            <a:tbl>
              <a:tblPr/>
              <a:tblGrid>
                <a:gridCol w="128588"/>
                <a:gridCol w="203200"/>
                <a:gridCol w="419100"/>
                <a:gridCol w="419100"/>
                <a:gridCol w="419100"/>
                <a:gridCol w="419100"/>
                <a:gridCol w="222250"/>
                <a:gridCol w="106362"/>
              </a:tblGrid>
              <a:tr h="125413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82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94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7813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94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33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rgbClr val="996633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33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</a:t>
                      </a:r>
                      <a:r>
                        <a:rPr kumimoji="0" lang="en-US" sz="2000" b="1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858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00905" name="AutoShape 169"/>
          <p:cNvSpPr>
            <a:spLocks noChangeArrowheads="1"/>
          </p:cNvSpPr>
          <p:nvPr/>
        </p:nvSpPr>
        <p:spPr bwMode="auto">
          <a:xfrm>
            <a:off x="5021263" y="4049713"/>
            <a:ext cx="1441450" cy="217487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00906" name="AutoShape 170"/>
          <p:cNvSpPr>
            <a:spLocks noChangeArrowheads="1"/>
          </p:cNvSpPr>
          <p:nvPr/>
        </p:nvSpPr>
        <p:spPr bwMode="auto">
          <a:xfrm>
            <a:off x="5824538" y="4048125"/>
            <a:ext cx="693737" cy="4794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C00CC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500907" name="Text Box 171"/>
          <p:cNvSpPr txBox="1">
            <a:spLocks noChangeArrowheads="1"/>
          </p:cNvSpPr>
          <p:nvPr/>
        </p:nvSpPr>
        <p:spPr bwMode="auto">
          <a:xfrm>
            <a:off x="4932363" y="5229225"/>
            <a:ext cx="1979612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Err </a:t>
            </a:r>
            <a:r>
              <a:rPr lang="en-US" sz="20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i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sz="2000" b="1" i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000" b="1" i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 S</a:t>
            </a:r>
            <a:r>
              <a:rPr lang="en-US" sz="2000" b="1" i="1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0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09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09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0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0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905" grpId="0" animBg="1"/>
      <p:bldP spid="500906" grpId="0" animBg="1"/>
      <p:bldP spid="500907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BCD Adder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1820863" y="1069975"/>
            <a:ext cx="5014912" cy="5521325"/>
            <a:chOff x="1820863" y="1069975"/>
            <a:chExt cx="5014912" cy="5521325"/>
          </a:xfrm>
        </p:grpSpPr>
        <p:graphicFrame>
          <p:nvGraphicFramePr>
            <p:cNvPr id="501796" name="Object 36"/>
            <p:cNvGraphicFramePr>
              <a:graphicFrameLocks noChangeAspect="1"/>
            </p:cNvGraphicFramePr>
            <p:nvPr/>
          </p:nvGraphicFramePr>
          <p:xfrm>
            <a:off x="1820863" y="1069975"/>
            <a:ext cx="5014912" cy="5438775"/>
          </p:xfrm>
          <a:graphic>
            <a:graphicData uri="http://schemas.openxmlformats.org/presentationml/2006/ole">
              <p:oleObj spid="_x0000_s171036" name="Visio" r:id="rId4" imgW="2863169" imgH="3106765" progId="">
                <p:embed/>
              </p:oleObj>
            </a:graphicData>
          </a:graphic>
        </p:graphicFrame>
        <p:sp>
          <p:nvSpPr>
            <p:cNvPr id="501798" name="Text Box 38"/>
            <p:cNvSpPr txBox="1">
              <a:spLocks noChangeArrowheads="1"/>
            </p:cNvSpPr>
            <p:nvPr/>
          </p:nvSpPr>
          <p:spPr bwMode="auto">
            <a:xfrm>
              <a:off x="2152650" y="2838450"/>
              <a:ext cx="539750" cy="274638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r>
                <a:rPr lang="en-US" sz="2000" b="1" i="1" dirty="0">
                  <a:solidFill>
                    <a:schemeClr val="accent1"/>
                  </a:solidFill>
                  <a:latin typeface="Times New Roman" pitchFamily="18" charset="0"/>
                  <a:cs typeface="Times New Roman" pitchFamily="18" charset="0"/>
                </a:rPr>
                <a:t>Err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1885950" y="6191250"/>
              <a:ext cx="704850" cy="4000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dirty="0" err="1" smtClean="0"/>
              <a:t>Multipilier</a:t>
            </a:r>
            <a:endParaRPr lang="en-US" dirty="0"/>
          </a:p>
        </p:txBody>
      </p:sp>
      <p:pic>
        <p:nvPicPr>
          <p:cNvPr id="7" name="Picture 2" descr="C:\jobs\Marries\CH04\Tiff\AACFLOY0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89527" y="1733550"/>
            <a:ext cx="6090786" cy="455453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</a:t>
            </a:r>
            <a:r>
              <a:rPr lang="en-US" dirty="0" err="1" smtClean="0"/>
              <a:t>Multipilier</a:t>
            </a:r>
            <a:endParaRPr lang="en-US" dirty="0"/>
          </a:p>
        </p:txBody>
      </p:sp>
      <p:pic>
        <p:nvPicPr>
          <p:cNvPr id="4" name="Picture 2" descr="C:\jobs\Marries\CH04\Tiff\AACFLOZ0.t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6950" y="1714500"/>
            <a:ext cx="3597671" cy="4505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Magnitude Comparator</a:t>
            </a:r>
          </a:p>
        </p:txBody>
      </p:sp>
      <p:sp>
        <p:nvSpPr>
          <p:cNvPr id="504837" name="AutoShape 5"/>
          <p:cNvSpPr>
            <a:spLocks noChangeArrowheads="1"/>
          </p:cNvSpPr>
          <p:nvPr/>
        </p:nvSpPr>
        <p:spPr bwMode="auto">
          <a:xfrm>
            <a:off x="5472113" y="3757613"/>
            <a:ext cx="3060700" cy="720725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 algn="ctr">
            <a:solidFill>
              <a:srgbClr val="009900"/>
            </a:solidFill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r>
              <a:rPr lang="en-US" sz="2400" b="1">
                <a:latin typeface="Times New Roman" pitchFamily="18" charset="0"/>
                <a:cs typeface="Times New Roman" pitchFamily="18" charset="0"/>
              </a:rPr>
              <a:t>Magnitude Comparator</a:t>
            </a:r>
          </a:p>
        </p:txBody>
      </p:sp>
      <p:sp>
        <p:nvSpPr>
          <p:cNvPr id="504838" name="Line 6"/>
          <p:cNvSpPr>
            <a:spLocks noChangeShapeType="1"/>
          </p:cNvSpPr>
          <p:nvPr/>
        </p:nvSpPr>
        <p:spPr bwMode="auto">
          <a:xfrm>
            <a:off x="5832475" y="3398838"/>
            <a:ext cx="1588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04839" name="Line 7"/>
          <p:cNvSpPr>
            <a:spLocks noChangeShapeType="1"/>
          </p:cNvSpPr>
          <p:nvPr/>
        </p:nvSpPr>
        <p:spPr bwMode="auto">
          <a:xfrm>
            <a:off x="6126163" y="3398838"/>
            <a:ext cx="1587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04840" name="Line 8"/>
          <p:cNvSpPr>
            <a:spLocks noChangeShapeType="1"/>
          </p:cNvSpPr>
          <p:nvPr/>
        </p:nvSpPr>
        <p:spPr bwMode="auto">
          <a:xfrm>
            <a:off x="6396038" y="3398838"/>
            <a:ext cx="1587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04841" name="Line 9"/>
          <p:cNvSpPr>
            <a:spLocks noChangeShapeType="1"/>
          </p:cNvSpPr>
          <p:nvPr/>
        </p:nvSpPr>
        <p:spPr bwMode="auto">
          <a:xfrm>
            <a:off x="6692900" y="3398838"/>
            <a:ext cx="1588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04842" name="Line 10"/>
          <p:cNvSpPr>
            <a:spLocks noChangeShapeType="1"/>
          </p:cNvSpPr>
          <p:nvPr/>
        </p:nvSpPr>
        <p:spPr bwMode="auto">
          <a:xfrm>
            <a:off x="7999413" y="3398838"/>
            <a:ext cx="1587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04843" name="Line 11"/>
          <p:cNvSpPr>
            <a:spLocks noChangeShapeType="1"/>
          </p:cNvSpPr>
          <p:nvPr/>
        </p:nvSpPr>
        <p:spPr bwMode="auto">
          <a:xfrm>
            <a:off x="7088188" y="3398838"/>
            <a:ext cx="1587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04844" name="Line 12"/>
          <p:cNvSpPr>
            <a:spLocks noChangeShapeType="1"/>
          </p:cNvSpPr>
          <p:nvPr/>
        </p:nvSpPr>
        <p:spPr bwMode="auto">
          <a:xfrm>
            <a:off x="7399338" y="3398838"/>
            <a:ext cx="1587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04845" name="Line 13"/>
          <p:cNvSpPr>
            <a:spLocks noChangeShapeType="1"/>
          </p:cNvSpPr>
          <p:nvPr/>
        </p:nvSpPr>
        <p:spPr bwMode="auto">
          <a:xfrm>
            <a:off x="7700963" y="3398838"/>
            <a:ext cx="1587" cy="360362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04846" name="Line 14"/>
          <p:cNvSpPr>
            <a:spLocks noChangeShapeType="1"/>
          </p:cNvSpPr>
          <p:nvPr/>
        </p:nvSpPr>
        <p:spPr bwMode="auto">
          <a:xfrm>
            <a:off x="6191250" y="4478338"/>
            <a:ext cx="1588" cy="36036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04848" name="Line 16"/>
          <p:cNvSpPr>
            <a:spLocks noChangeShapeType="1"/>
          </p:cNvSpPr>
          <p:nvPr/>
        </p:nvSpPr>
        <p:spPr bwMode="auto">
          <a:xfrm>
            <a:off x="6989763" y="4478338"/>
            <a:ext cx="1587" cy="36036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04849" name="Line 17"/>
          <p:cNvSpPr>
            <a:spLocks noChangeShapeType="1"/>
          </p:cNvSpPr>
          <p:nvPr/>
        </p:nvSpPr>
        <p:spPr bwMode="auto">
          <a:xfrm>
            <a:off x="7810500" y="4478338"/>
            <a:ext cx="1588" cy="360362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lg" len="lg"/>
          </a:ln>
          <a:effectLst/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504852" name="Text Box 20"/>
          <p:cNvSpPr txBox="1">
            <a:spLocks noChangeArrowheads="1"/>
          </p:cNvSpPr>
          <p:nvPr/>
        </p:nvSpPr>
        <p:spPr bwMode="auto">
          <a:xfrm>
            <a:off x="5651500" y="2889250"/>
            <a:ext cx="2613025" cy="328613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/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0  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400" b="1" i="1" baseline="-25000">
                <a:latin typeface="Times New Roman" pitchFamily="18" charset="0"/>
                <a:cs typeface="Times New Roman" pitchFamily="18" charset="0"/>
              </a:rPr>
              <a:t>0</a:t>
            </a:r>
          </a:p>
        </p:txBody>
      </p:sp>
      <p:sp>
        <p:nvSpPr>
          <p:cNvPr id="504853" name="Text Box 21"/>
          <p:cNvSpPr txBox="1">
            <a:spLocks noChangeArrowheads="1"/>
          </p:cNvSpPr>
          <p:nvPr/>
        </p:nvSpPr>
        <p:spPr bwMode="auto">
          <a:xfrm>
            <a:off x="5651500" y="4838700"/>
            <a:ext cx="2700338" cy="36933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sz="2400" b="1" i="1">
                <a:latin typeface="Times New Roman" pitchFamily="18" charset="0"/>
                <a:cs typeface="Times New Roman" pitchFamily="18" charset="0"/>
              </a:rPr>
              <a:t>A&lt;B   A=B   A&gt;B</a:t>
            </a:r>
          </a:p>
        </p:txBody>
      </p:sp>
      <p:graphicFrame>
        <p:nvGraphicFramePr>
          <p:cNvPr id="504856" name="Object 24"/>
          <p:cNvGraphicFramePr>
            <a:graphicFrameLocks noChangeAspect="1"/>
          </p:cNvGraphicFramePr>
          <p:nvPr/>
        </p:nvGraphicFramePr>
        <p:xfrm>
          <a:off x="971550" y="2889250"/>
          <a:ext cx="2454275" cy="542925"/>
        </p:xfrm>
        <a:graphic>
          <a:graphicData uri="http://schemas.openxmlformats.org/presentationml/2006/ole">
            <p:oleObj spid="_x0000_s217272" name="Equation" r:id="rId4" imgW="1091726" imgH="241195" progId="Equation.3">
              <p:embed/>
            </p:oleObj>
          </a:graphicData>
        </a:graphic>
      </p:graphicFrame>
      <p:graphicFrame>
        <p:nvGraphicFramePr>
          <p:cNvPr id="504857" name="Object 25"/>
          <p:cNvGraphicFramePr>
            <a:graphicFrameLocks noChangeAspect="1"/>
          </p:cNvGraphicFramePr>
          <p:nvPr/>
        </p:nvGraphicFramePr>
        <p:xfrm>
          <a:off x="971550" y="3429000"/>
          <a:ext cx="2511425" cy="514350"/>
        </p:xfrm>
        <a:graphic>
          <a:graphicData uri="http://schemas.openxmlformats.org/presentationml/2006/ole">
            <p:oleObj spid="_x0000_s217273" name="Equation" r:id="rId5" imgW="1117600" imgH="228600" progId="Equation.3">
              <p:embed/>
            </p:oleObj>
          </a:graphicData>
        </a:graphic>
      </p:graphicFrame>
      <p:graphicFrame>
        <p:nvGraphicFramePr>
          <p:cNvPr id="504858" name="Object 26"/>
          <p:cNvGraphicFramePr>
            <a:graphicFrameLocks noChangeAspect="1"/>
          </p:cNvGraphicFramePr>
          <p:nvPr/>
        </p:nvGraphicFramePr>
        <p:xfrm>
          <a:off x="971550" y="3968750"/>
          <a:ext cx="2339975" cy="514350"/>
        </p:xfrm>
        <a:graphic>
          <a:graphicData uri="http://schemas.openxmlformats.org/presentationml/2006/ole">
            <p:oleObj spid="_x0000_s217274" name="Equation" r:id="rId6" imgW="1040948" imgH="228501" progId="Equation.3">
              <p:embed/>
            </p:oleObj>
          </a:graphicData>
        </a:graphic>
      </p:graphicFrame>
      <p:graphicFrame>
        <p:nvGraphicFramePr>
          <p:cNvPr id="504859" name="Object 27"/>
          <p:cNvGraphicFramePr>
            <a:graphicFrameLocks noChangeAspect="1"/>
          </p:cNvGraphicFramePr>
          <p:nvPr/>
        </p:nvGraphicFramePr>
        <p:xfrm>
          <a:off x="971550" y="4508500"/>
          <a:ext cx="2511425" cy="542925"/>
        </p:xfrm>
        <a:graphic>
          <a:graphicData uri="http://schemas.openxmlformats.org/presentationml/2006/ole">
            <p:oleObj spid="_x0000_s217275" name="Equation" r:id="rId7" imgW="1117600" imgH="241300" progId="Equation.3">
              <p:embed/>
            </p:oleObj>
          </a:graphicData>
        </a:graphic>
      </p:graphicFrame>
      <p:graphicFrame>
        <p:nvGraphicFramePr>
          <p:cNvPr id="504860" name="Object 28"/>
          <p:cNvGraphicFramePr>
            <a:graphicFrameLocks noChangeAspect="1"/>
          </p:cNvGraphicFramePr>
          <p:nvPr/>
        </p:nvGraphicFramePr>
        <p:xfrm>
          <a:off x="971550" y="5049838"/>
          <a:ext cx="2765425" cy="514350"/>
        </p:xfrm>
        <a:graphic>
          <a:graphicData uri="http://schemas.openxmlformats.org/presentationml/2006/ole">
            <p:oleObj spid="_x0000_s217276" name="Equation" r:id="rId8" imgW="1231366" imgH="228501" progId="Equation.3">
              <p:embed/>
            </p:oleObj>
          </a:graphicData>
        </a:graphic>
      </p:graphicFrame>
      <p:graphicFrame>
        <p:nvGraphicFramePr>
          <p:cNvPr id="504861" name="Object 29"/>
          <p:cNvGraphicFramePr>
            <a:graphicFrameLocks noChangeAspect="1"/>
          </p:cNvGraphicFramePr>
          <p:nvPr/>
        </p:nvGraphicFramePr>
        <p:xfrm>
          <a:off x="936625" y="5484813"/>
          <a:ext cx="7269163" cy="542925"/>
        </p:xfrm>
        <a:graphic>
          <a:graphicData uri="http://schemas.openxmlformats.org/presentationml/2006/ole">
            <p:oleObj spid="_x0000_s217277" name="Equation" r:id="rId9" imgW="3238500" imgH="241300" progId="Equation.3">
              <p:embed/>
            </p:oleObj>
          </a:graphicData>
        </a:graphic>
      </p:graphicFrame>
      <p:graphicFrame>
        <p:nvGraphicFramePr>
          <p:cNvPr id="504862" name="Object 30"/>
          <p:cNvGraphicFramePr>
            <a:graphicFrameLocks noChangeAspect="1"/>
          </p:cNvGraphicFramePr>
          <p:nvPr/>
        </p:nvGraphicFramePr>
        <p:xfrm>
          <a:off x="936625" y="5949950"/>
          <a:ext cx="7269163" cy="542925"/>
        </p:xfrm>
        <a:graphic>
          <a:graphicData uri="http://schemas.openxmlformats.org/presentationml/2006/ole">
            <p:oleObj spid="_x0000_s217278" name="Equation" r:id="rId10" imgW="3238500" imgH="241300" progId="Equation.3">
              <p:embed/>
            </p:oleObj>
          </a:graphicData>
        </a:graphic>
      </p:graphicFrame>
      <p:sp>
        <p:nvSpPr>
          <p:cNvPr id="27" name="Content Placeholder 2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Compare 4-bit number to 4-bit number</a:t>
            </a:r>
          </a:p>
          <a:p>
            <a:pPr lvl="1"/>
            <a:r>
              <a:rPr lang="en-US" dirty="0" smtClean="0"/>
              <a:t>3 Outputs: &lt; , = , &gt;</a:t>
            </a:r>
          </a:p>
          <a:p>
            <a:pPr lvl="1"/>
            <a:r>
              <a:rPr lang="en-US" dirty="0" smtClean="0"/>
              <a:t>Expandable to more number of bits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04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4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04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4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04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04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 smtClean="0"/>
              <a:t>Procedure</a:t>
            </a:r>
            <a:br>
              <a:rPr lang="en-US" dirty="0" smtClean="0"/>
            </a:br>
            <a:r>
              <a:rPr lang="en-US" dirty="0" smtClean="0"/>
              <a:t>BCD-to-Excess 3 Converter</a:t>
            </a:r>
            <a:endParaRPr lang="en-US" dirty="0"/>
          </a:p>
        </p:txBody>
      </p:sp>
      <p:graphicFrame>
        <p:nvGraphicFramePr>
          <p:cNvPr id="488980" name="Group 532"/>
          <p:cNvGraphicFramePr>
            <a:graphicFrameLocks noGrp="1"/>
          </p:cNvGraphicFramePr>
          <p:nvPr/>
        </p:nvGraphicFramePr>
        <p:xfrm>
          <a:off x="971550" y="1630363"/>
          <a:ext cx="2162175" cy="5038731"/>
        </p:xfrm>
        <a:graphic>
          <a:graphicData uri="http://schemas.openxmlformats.org/drawingml/2006/table">
            <a:tbl>
              <a:tblPr/>
              <a:tblGrid>
                <a:gridCol w="1081088"/>
                <a:gridCol w="1081087"/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 B  C  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  x  y  z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 x  x  x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8956" name="Group 508"/>
          <p:cNvGraphicFramePr>
            <a:graphicFrameLocks noGrp="1"/>
          </p:cNvGraphicFramePr>
          <p:nvPr/>
        </p:nvGraphicFramePr>
        <p:xfrm>
          <a:off x="3671888" y="1449388"/>
          <a:ext cx="2339975" cy="1811973"/>
        </p:xfrm>
        <a:graphic>
          <a:graphicData uri="http://schemas.openxmlformats.org/drawingml/2006/table">
            <a:tbl>
              <a:tblPr/>
              <a:tblGrid>
                <a:gridCol w="128587"/>
                <a:gridCol w="130175"/>
                <a:gridCol w="466725"/>
                <a:gridCol w="466725"/>
                <a:gridCol w="466725"/>
                <a:gridCol w="466725"/>
                <a:gridCol w="107950"/>
                <a:gridCol w="106363"/>
              </a:tblGrid>
              <a:tr h="125413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82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94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7813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94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858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8958" name="Group 510"/>
          <p:cNvGraphicFramePr>
            <a:graphicFrameLocks noGrp="1"/>
          </p:cNvGraphicFramePr>
          <p:nvPr/>
        </p:nvGraphicFramePr>
        <p:xfrm>
          <a:off x="6372225" y="1449388"/>
          <a:ext cx="2339975" cy="1811973"/>
        </p:xfrm>
        <a:graphic>
          <a:graphicData uri="http://schemas.openxmlformats.org/drawingml/2006/table">
            <a:tbl>
              <a:tblPr/>
              <a:tblGrid>
                <a:gridCol w="128588"/>
                <a:gridCol w="130175"/>
                <a:gridCol w="466725"/>
                <a:gridCol w="466725"/>
                <a:gridCol w="466725"/>
                <a:gridCol w="466725"/>
                <a:gridCol w="107950"/>
                <a:gridCol w="106362"/>
              </a:tblGrid>
              <a:tr h="125413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82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94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7813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94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858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8960" name="Group 512"/>
          <p:cNvGraphicFramePr>
            <a:graphicFrameLocks noGrp="1"/>
          </p:cNvGraphicFramePr>
          <p:nvPr/>
        </p:nvGraphicFramePr>
        <p:xfrm>
          <a:off x="3671888" y="3957638"/>
          <a:ext cx="2339975" cy="1811973"/>
        </p:xfrm>
        <a:graphic>
          <a:graphicData uri="http://schemas.openxmlformats.org/drawingml/2006/table">
            <a:tbl>
              <a:tblPr/>
              <a:tblGrid>
                <a:gridCol w="128587"/>
                <a:gridCol w="130175"/>
                <a:gridCol w="466725"/>
                <a:gridCol w="466725"/>
                <a:gridCol w="466725"/>
                <a:gridCol w="466725"/>
                <a:gridCol w="107950"/>
                <a:gridCol w="106363"/>
              </a:tblGrid>
              <a:tr h="125413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82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94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7813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94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858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88962" name="Group 514"/>
          <p:cNvGraphicFramePr>
            <a:graphicFrameLocks noGrp="1"/>
          </p:cNvGraphicFramePr>
          <p:nvPr/>
        </p:nvGraphicFramePr>
        <p:xfrm>
          <a:off x="6372225" y="3957638"/>
          <a:ext cx="2339975" cy="1811973"/>
        </p:xfrm>
        <a:graphic>
          <a:graphicData uri="http://schemas.openxmlformats.org/drawingml/2006/table">
            <a:tbl>
              <a:tblPr/>
              <a:tblGrid>
                <a:gridCol w="128588"/>
                <a:gridCol w="130175"/>
                <a:gridCol w="466725"/>
                <a:gridCol w="466725"/>
                <a:gridCol w="466725"/>
                <a:gridCol w="466725"/>
                <a:gridCol w="107950"/>
                <a:gridCol w="106362"/>
              </a:tblGrid>
              <a:tr h="125413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0" marR="0" marT="0" marB="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382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94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7813">
                <a:tc rowSpan="2"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7940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16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70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28588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endParaRPr kumimoji="0" lang="en-US" sz="7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88963" name="AutoShape 515"/>
          <p:cNvSpPr>
            <a:spLocks noChangeArrowheads="1"/>
          </p:cNvSpPr>
          <p:nvPr/>
        </p:nvSpPr>
        <p:spPr bwMode="auto">
          <a:xfrm>
            <a:off x="4017963" y="2443163"/>
            <a:ext cx="1695450" cy="4746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C00FF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88964" name="AutoShape 516"/>
          <p:cNvSpPr>
            <a:spLocks noChangeArrowheads="1"/>
          </p:cNvSpPr>
          <p:nvPr/>
        </p:nvSpPr>
        <p:spPr bwMode="auto">
          <a:xfrm>
            <a:off x="4481513" y="2154238"/>
            <a:ext cx="720725" cy="4873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88965" name="AutoShape 517"/>
          <p:cNvSpPr>
            <a:spLocks noChangeArrowheads="1"/>
          </p:cNvSpPr>
          <p:nvPr/>
        </p:nvSpPr>
        <p:spPr bwMode="auto">
          <a:xfrm>
            <a:off x="4964113" y="2151063"/>
            <a:ext cx="720725" cy="4873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33CC33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88966" name="AutoShape 518"/>
          <p:cNvSpPr>
            <a:spLocks/>
          </p:cNvSpPr>
          <p:nvPr/>
        </p:nvSpPr>
        <p:spPr bwMode="auto">
          <a:xfrm rot="-5400000">
            <a:off x="7323138" y="1498600"/>
            <a:ext cx="458788" cy="719137"/>
          </a:xfrm>
          <a:prstGeom prst="leftBracket">
            <a:avLst>
              <a:gd name="adj" fmla="val 11524"/>
            </a:avLst>
          </a:prstGeom>
          <a:noFill/>
          <a:ln w="28575">
            <a:solidFill>
              <a:srgbClr val="CC00FF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88967" name="AutoShape 519"/>
          <p:cNvSpPr>
            <a:spLocks/>
          </p:cNvSpPr>
          <p:nvPr/>
        </p:nvSpPr>
        <p:spPr bwMode="auto">
          <a:xfrm rot="16200000" flipH="1">
            <a:off x="7341394" y="2569369"/>
            <a:ext cx="441325" cy="719137"/>
          </a:xfrm>
          <a:prstGeom prst="leftBracket">
            <a:avLst>
              <a:gd name="adj" fmla="val 11980"/>
            </a:avLst>
          </a:prstGeom>
          <a:noFill/>
          <a:ln w="28575">
            <a:solidFill>
              <a:srgbClr val="CC00FF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88968" name="AutoShape 520"/>
          <p:cNvSpPr>
            <a:spLocks/>
          </p:cNvSpPr>
          <p:nvPr/>
        </p:nvSpPr>
        <p:spPr bwMode="auto">
          <a:xfrm rot="-5400000">
            <a:off x="7791450" y="1498600"/>
            <a:ext cx="458788" cy="719138"/>
          </a:xfrm>
          <a:prstGeom prst="leftBracket">
            <a:avLst>
              <a:gd name="adj" fmla="val 11524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88969" name="AutoShape 521"/>
          <p:cNvSpPr>
            <a:spLocks/>
          </p:cNvSpPr>
          <p:nvPr/>
        </p:nvSpPr>
        <p:spPr bwMode="auto">
          <a:xfrm rot="16200000" flipH="1">
            <a:off x="7809706" y="2569369"/>
            <a:ext cx="441325" cy="719138"/>
          </a:xfrm>
          <a:prstGeom prst="leftBracket">
            <a:avLst>
              <a:gd name="adj" fmla="val 1198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88970" name="AutoShape 522"/>
          <p:cNvSpPr>
            <a:spLocks noChangeArrowheads="1"/>
          </p:cNvSpPr>
          <p:nvPr/>
        </p:nvSpPr>
        <p:spPr bwMode="auto">
          <a:xfrm>
            <a:off x="6694488" y="2163763"/>
            <a:ext cx="361950" cy="487362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33CC33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88971" name="AutoShape 523"/>
          <p:cNvSpPr>
            <a:spLocks noChangeArrowheads="1"/>
          </p:cNvSpPr>
          <p:nvPr/>
        </p:nvSpPr>
        <p:spPr bwMode="auto">
          <a:xfrm>
            <a:off x="4022725" y="4357688"/>
            <a:ext cx="274638" cy="1079500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rgbClr val="CC00FF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88972" name="AutoShape 524"/>
          <p:cNvSpPr>
            <a:spLocks noChangeArrowheads="1"/>
          </p:cNvSpPr>
          <p:nvPr/>
        </p:nvSpPr>
        <p:spPr bwMode="auto">
          <a:xfrm>
            <a:off x="4956175" y="4367213"/>
            <a:ext cx="274638" cy="1050925"/>
          </a:xfrm>
          <a:prstGeom prst="roundRect">
            <a:avLst>
              <a:gd name="adj" fmla="val 16667"/>
            </a:avLst>
          </a:prstGeom>
          <a:noFill/>
          <a:ln w="28575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88973" name="AutoShape 525"/>
          <p:cNvSpPr>
            <a:spLocks/>
          </p:cNvSpPr>
          <p:nvPr/>
        </p:nvSpPr>
        <p:spPr bwMode="auto">
          <a:xfrm>
            <a:off x="8091488" y="4362450"/>
            <a:ext cx="539750" cy="1079500"/>
          </a:xfrm>
          <a:prstGeom prst="leftBracket">
            <a:avLst>
              <a:gd name="adj" fmla="val 14704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88974" name="AutoShape 526"/>
          <p:cNvSpPr>
            <a:spLocks/>
          </p:cNvSpPr>
          <p:nvPr/>
        </p:nvSpPr>
        <p:spPr bwMode="auto">
          <a:xfrm flipH="1">
            <a:off x="6434138" y="4367213"/>
            <a:ext cx="620712" cy="1079500"/>
          </a:xfrm>
          <a:prstGeom prst="leftBracket">
            <a:avLst>
              <a:gd name="adj" fmla="val 12786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488975" name="Text Box 527"/>
          <p:cNvSpPr txBox="1">
            <a:spLocks noChangeArrowheads="1"/>
          </p:cNvSpPr>
          <p:nvPr/>
        </p:nvSpPr>
        <p:spPr bwMode="auto">
          <a:xfrm>
            <a:off x="3851275" y="3429000"/>
            <a:ext cx="21590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en-US" sz="20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BC+BD</a:t>
            </a:r>
          </a:p>
        </p:txBody>
      </p:sp>
      <p:sp>
        <p:nvSpPr>
          <p:cNvPr id="488976" name="Text Box 528"/>
          <p:cNvSpPr txBox="1">
            <a:spLocks noChangeArrowheads="1"/>
          </p:cNvSpPr>
          <p:nvPr/>
        </p:nvSpPr>
        <p:spPr bwMode="auto">
          <a:xfrm>
            <a:off x="6551613" y="3429000"/>
            <a:ext cx="2341562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0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B’C+B’D+BC’D’</a:t>
            </a:r>
          </a:p>
        </p:txBody>
      </p:sp>
      <p:sp>
        <p:nvSpPr>
          <p:cNvPr id="488977" name="Text Box 529"/>
          <p:cNvSpPr txBox="1">
            <a:spLocks noChangeArrowheads="1"/>
          </p:cNvSpPr>
          <p:nvPr/>
        </p:nvSpPr>
        <p:spPr bwMode="auto">
          <a:xfrm>
            <a:off x="3851275" y="5949950"/>
            <a:ext cx="21590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0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C’D’+CD</a:t>
            </a:r>
          </a:p>
        </p:txBody>
      </p:sp>
      <p:sp>
        <p:nvSpPr>
          <p:cNvPr id="488978" name="Text Box 530"/>
          <p:cNvSpPr txBox="1">
            <a:spLocks noChangeArrowheads="1"/>
          </p:cNvSpPr>
          <p:nvPr/>
        </p:nvSpPr>
        <p:spPr bwMode="auto">
          <a:xfrm>
            <a:off x="6551613" y="5949950"/>
            <a:ext cx="21590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sz="20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D’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88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89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889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8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8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8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889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889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8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488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8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8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88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88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889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889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488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488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48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88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88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88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88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48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8963" grpId="0" animBg="1"/>
      <p:bldP spid="488964" grpId="0" animBg="1"/>
      <p:bldP spid="488965" grpId="0" animBg="1"/>
      <p:bldP spid="488966" grpId="0" animBg="1"/>
      <p:bldP spid="488967" grpId="0" animBg="1"/>
      <p:bldP spid="488968" grpId="0" animBg="1"/>
      <p:bldP spid="488969" grpId="0" animBg="1"/>
      <p:bldP spid="488970" grpId="0" animBg="1"/>
      <p:bldP spid="488971" grpId="0" animBg="1"/>
      <p:bldP spid="488972" grpId="0" animBg="1"/>
      <p:bldP spid="488973" grpId="0" animBg="1"/>
      <p:bldP spid="488974" grpId="0" animBg="1"/>
      <p:bldP spid="488975" grpId="0"/>
      <p:bldP spid="488976" grpId="0"/>
      <p:bldP spid="488977" grpId="0"/>
      <p:bldP spid="488978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Magnitude Comparator</a:t>
            </a:r>
          </a:p>
        </p:txBody>
      </p:sp>
      <p:graphicFrame>
        <p:nvGraphicFramePr>
          <p:cNvPr id="505860" name="Object 4"/>
          <p:cNvGraphicFramePr>
            <a:graphicFrameLocks noChangeAspect="1"/>
          </p:cNvGraphicFramePr>
          <p:nvPr/>
        </p:nvGraphicFramePr>
        <p:xfrm>
          <a:off x="1143000" y="1709524"/>
          <a:ext cx="6350604" cy="4881775"/>
        </p:xfrm>
        <a:graphic>
          <a:graphicData uri="http://schemas.openxmlformats.org/presentationml/2006/ole">
            <p:oleObj spid="_x0000_s218140" name="Visio" r:id="rId4" imgW="4456908" imgH="342522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a decoder and external gates, design the combinational circuit defined by the following three </a:t>
            </a:r>
            <a:r>
              <a:rPr lang="en-US" dirty="0" err="1" smtClean="0"/>
              <a:t>boolean</a:t>
            </a:r>
            <a:r>
              <a:rPr lang="en-US" dirty="0" smtClean="0"/>
              <a:t> functions:</a:t>
            </a:r>
          </a:p>
          <a:p>
            <a:r>
              <a:rPr lang="en-US" i="1" dirty="0" smtClean="0"/>
              <a:t>F</a:t>
            </a:r>
            <a:r>
              <a:rPr lang="en-US" baseline="-25000" dirty="0" smtClean="0"/>
              <a:t>1 </a:t>
            </a:r>
            <a:r>
              <a:rPr lang="en-US" dirty="0" smtClean="0"/>
              <a:t>= </a:t>
            </a:r>
            <a:r>
              <a:rPr lang="en-US" i="1" dirty="0" smtClean="0"/>
              <a:t>x’ </a:t>
            </a:r>
            <a:r>
              <a:rPr lang="en-US" i="1" dirty="0" err="1" smtClean="0"/>
              <a:t>y’z</a:t>
            </a:r>
            <a:r>
              <a:rPr lang="en-US" i="1" dirty="0" smtClean="0"/>
              <a:t>’ + </a:t>
            </a:r>
            <a:r>
              <a:rPr lang="en-US" i="1" dirty="0" err="1" smtClean="0"/>
              <a:t>xz</a:t>
            </a:r>
            <a:r>
              <a:rPr lang="en-US" i="1" dirty="0" smtClean="0"/>
              <a:t> = ∑ </a:t>
            </a:r>
            <a:r>
              <a:rPr lang="en-US" dirty="0" smtClean="0"/>
              <a:t>(0, 5, 7)</a:t>
            </a:r>
          </a:p>
          <a:p>
            <a:r>
              <a:rPr lang="en-US" i="1" dirty="0" smtClean="0"/>
              <a:t>F</a:t>
            </a:r>
            <a:r>
              <a:rPr lang="en-US" baseline="-25000" dirty="0" smtClean="0"/>
              <a:t>2 </a:t>
            </a:r>
            <a:r>
              <a:rPr lang="en-US" dirty="0" smtClean="0"/>
              <a:t>= </a:t>
            </a:r>
            <a:r>
              <a:rPr lang="en-US" i="1" dirty="0" err="1" smtClean="0"/>
              <a:t>xy’z</a:t>
            </a:r>
            <a:r>
              <a:rPr lang="en-US" i="1" dirty="0" smtClean="0"/>
              <a:t>’ + </a:t>
            </a:r>
            <a:r>
              <a:rPr lang="en-US" i="1" dirty="0" err="1" smtClean="0"/>
              <a:t>x’y</a:t>
            </a:r>
            <a:r>
              <a:rPr lang="en-US" i="1" dirty="0" smtClean="0"/>
              <a:t> = ∑ </a:t>
            </a:r>
            <a:r>
              <a:rPr lang="en-US" dirty="0" smtClean="0"/>
              <a:t>(2, 3, 4)</a:t>
            </a:r>
            <a:endParaRPr lang="en-US" i="1" dirty="0" smtClean="0"/>
          </a:p>
          <a:p>
            <a:r>
              <a:rPr lang="en-US" i="1" dirty="0" smtClean="0"/>
              <a:t>F</a:t>
            </a:r>
            <a:r>
              <a:rPr lang="en-US" baseline="-25000" dirty="0" smtClean="0"/>
              <a:t>3 </a:t>
            </a:r>
            <a:r>
              <a:rPr lang="en-US" dirty="0" smtClean="0"/>
              <a:t>= </a:t>
            </a:r>
            <a:r>
              <a:rPr lang="en-US" i="1" dirty="0" err="1" smtClean="0"/>
              <a:t>x’y’z</a:t>
            </a:r>
            <a:r>
              <a:rPr lang="en-US" i="1" dirty="0" smtClean="0"/>
              <a:t> + </a:t>
            </a:r>
            <a:r>
              <a:rPr lang="en-US" i="1" dirty="0" err="1" smtClean="0"/>
              <a:t>xy</a:t>
            </a:r>
            <a:r>
              <a:rPr lang="en-US" i="1" dirty="0" smtClean="0"/>
              <a:t> = ∑ </a:t>
            </a:r>
            <a:r>
              <a:rPr lang="en-US" dirty="0" smtClean="0"/>
              <a:t>(1, 6, 7)</a:t>
            </a:r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14550" y="4114800"/>
            <a:ext cx="42291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combinational circuit is specified by the following three </a:t>
            </a:r>
            <a:r>
              <a:rPr lang="en-US" dirty="0" err="1" smtClean="0"/>
              <a:t>boolean</a:t>
            </a:r>
            <a:r>
              <a:rPr lang="en-US" dirty="0" smtClean="0"/>
              <a:t> functions:</a:t>
            </a:r>
          </a:p>
          <a:p>
            <a:pPr>
              <a:buNone/>
            </a:pPr>
            <a:r>
              <a:rPr lang="en-US" i="1" dirty="0" smtClean="0"/>
              <a:t>	F</a:t>
            </a:r>
            <a:r>
              <a:rPr lang="en-US" baseline="-25000" dirty="0" smtClean="0"/>
              <a:t>1 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) = </a:t>
            </a:r>
            <a:r>
              <a:rPr lang="en-US" i="1" dirty="0" smtClean="0"/>
              <a:t>∑ </a:t>
            </a:r>
            <a:r>
              <a:rPr lang="en-US" dirty="0" smtClean="0"/>
              <a:t>(3, 5, 6)</a:t>
            </a:r>
          </a:p>
          <a:p>
            <a:pPr>
              <a:buNone/>
            </a:pPr>
            <a:r>
              <a:rPr lang="en-US" i="1" dirty="0" smtClean="0"/>
              <a:t>	F</a:t>
            </a:r>
            <a:r>
              <a:rPr lang="en-US" baseline="-25000" dirty="0" smtClean="0"/>
              <a:t>2 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) </a:t>
            </a:r>
            <a:r>
              <a:rPr lang="en-US" i="1" dirty="0" smtClean="0"/>
              <a:t>= ∑ </a:t>
            </a:r>
            <a:r>
              <a:rPr lang="en-US" dirty="0" smtClean="0"/>
              <a:t>(1, 4)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	F</a:t>
            </a:r>
            <a:r>
              <a:rPr lang="en-US" baseline="-25000" dirty="0" smtClean="0"/>
              <a:t>3 </a:t>
            </a:r>
            <a:r>
              <a:rPr lang="en-US" dirty="0" smtClean="0"/>
              <a:t>(</a:t>
            </a:r>
            <a:r>
              <a:rPr lang="en-US" i="1" dirty="0" smtClean="0"/>
              <a:t>A</a:t>
            </a:r>
            <a:r>
              <a:rPr lang="en-US" dirty="0" smtClean="0"/>
              <a:t>, </a:t>
            </a:r>
            <a:r>
              <a:rPr lang="en-US" i="1" dirty="0" smtClean="0"/>
              <a:t>B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) </a:t>
            </a:r>
            <a:r>
              <a:rPr lang="en-US" i="1" dirty="0" smtClean="0"/>
              <a:t>= ∑ </a:t>
            </a:r>
            <a:r>
              <a:rPr lang="en-US" dirty="0" smtClean="0"/>
              <a:t>(2, 3, 5, 6, 7)</a:t>
            </a:r>
          </a:p>
          <a:p>
            <a:r>
              <a:rPr lang="en-US" dirty="0" smtClean="0"/>
              <a:t>Implement the circuit with a decoder constructed with NAND gates.</a:t>
            </a:r>
          </a:p>
          <a:p>
            <a:pPr>
              <a:buNone/>
            </a:pPr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pic>
        <p:nvPicPr>
          <p:cNvPr id="12185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2211" y="2095500"/>
            <a:ext cx="7421651" cy="349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Implement the following Boole an function with a  4 X 1 multiplexer and external gates.</a:t>
            </a:r>
          </a:p>
          <a:p>
            <a:pPr>
              <a:buNone/>
            </a:pPr>
            <a:r>
              <a:rPr lang="pt-BR" i="1" dirty="0" smtClean="0"/>
              <a:t>	F(A, B, C, D) = ∑ </a:t>
            </a:r>
            <a:r>
              <a:rPr lang="pt-BR" dirty="0" smtClean="0"/>
              <a:t>(1, 3, 4, 11, 12, 1 3, 14, 15)</a:t>
            </a:r>
            <a:endParaRPr lang="en-US" dirty="0" smtClean="0"/>
          </a:p>
        </p:txBody>
      </p:sp>
      <p:pic>
        <p:nvPicPr>
          <p:cNvPr id="148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00163" y="2833688"/>
            <a:ext cx="559117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Implement the following Boole an function with a  4 X 1 multiplexer and external gates.</a:t>
            </a:r>
          </a:p>
          <a:p>
            <a:pPr>
              <a:buNone/>
            </a:pPr>
            <a:r>
              <a:rPr lang="pt-BR" i="1" dirty="0" smtClean="0"/>
              <a:t>	F</a:t>
            </a:r>
            <a:r>
              <a:rPr lang="pt-BR" dirty="0" smtClean="0"/>
              <a:t>(</a:t>
            </a:r>
            <a:r>
              <a:rPr lang="pt-BR" i="1" dirty="0" smtClean="0"/>
              <a:t>A, B, C, D</a:t>
            </a:r>
            <a:r>
              <a:rPr lang="pt-BR" dirty="0" smtClean="0"/>
              <a:t>)</a:t>
            </a:r>
            <a:r>
              <a:rPr lang="pt-BR" i="1" dirty="0" smtClean="0"/>
              <a:t> = ∑ </a:t>
            </a:r>
            <a:r>
              <a:rPr lang="pt-BR" dirty="0" smtClean="0"/>
              <a:t>(</a:t>
            </a:r>
            <a:r>
              <a:rPr lang="en-AU" dirty="0" smtClean="0"/>
              <a:t>1, 2, 4, 7, 8, 9, 10, 11, 13, 15</a:t>
            </a:r>
            <a:r>
              <a:rPr lang="pt-BR" dirty="0" smtClean="0"/>
              <a:t>)</a:t>
            </a:r>
            <a:endParaRPr lang="en-US" dirty="0" smtClean="0"/>
          </a:p>
        </p:txBody>
      </p:sp>
      <p:pic>
        <p:nvPicPr>
          <p:cNvPr id="149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6007" y="2933700"/>
            <a:ext cx="5567660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AU" dirty="0" smtClean="0"/>
              <a:t>Construct a 16 X 1 multiplexer with two 8 X 1 and one 2 X 1 multiplexers. Use block diagrams</a:t>
            </a:r>
            <a:endParaRPr lang="en-US" i="1" dirty="0" smtClean="0"/>
          </a:p>
          <a:p>
            <a:endParaRPr lang="en-US" i="1" dirty="0" smtClean="0"/>
          </a:p>
        </p:txBody>
      </p:sp>
      <p:pic>
        <p:nvPicPr>
          <p:cNvPr id="14745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76449" y="2603509"/>
            <a:ext cx="4672013" cy="3935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four half-adders design a 4-bit combinational circuit </a:t>
            </a:r>
            <a:r>
              <a:rPr lang="en-US" dirty="0" err="1" smtClean="0"/>
              <a:t>incrementer</a:t>
            </a:r>
            <a:r>
              <a:rPr lang="en-US" dirty="0" smtClean="0"/>
              <a:t> (a circuit that adds 1 to a 4-bit binary number)</a:t>
            </a:r>
          </a:p>
        </p:txBody>
      </p:sp>
      <p:pic>
        <p:nvPicPr>
          <p:cNvPr id="18329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8175" y="2847975"/>
            <a:ext cx="752475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Using a half-adder and three full-</a:t>
            </a:r>
            <a:r>
              <a:rPr lang="en-US" dirty="0" err="1" smtClean="0"/>
              <a:t>adeders</a:t>
            </a:r>
            <a:r>
              <a:rPr lang="en-US" dirty="0" smtClean="0"/>
              <a:t> design a 4-bit combinational circuit </a:t>
            </a:r>
            <a:r>
              <a:rPr lang="en-US" dirty="0" err="1" smtClean="0"/>
              <a:t>decrementer</a:t>
            </a:r>
            <a:r>
              <a:rPr lang="en-US" dirty="0" smtClean="0"/>
              <a:t> (a circuit that subtracts 1 from a 4-bit binary number)</a:t>
            </a:r>
          </a:p>
        </p:txBody>
      </p:sp>
      <p:pic>
        <p:nvPicPr>
          <p:cNvPr id="22835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338" y="2962275"/>
            <a:ext cx="6829425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  <a:endParaRPr lang="en-US" dirty="0"/>
          </a:p>
        </p:txBody>
      </p:sp>
      <p:sp>
        <p:nvSpPr>
          <p:cNvPr id="21" name="Content Placeholder 20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Design a combinational circuit that compares two 4-bit numbers to check if they are equal. The circuit output is equal to 1 if two numbers are equal and 0 otherwise.</a:t>
            </a:r>
          </a:p>
        </p:txBody>
      </p:sp>
      <p:pic>
        <p:nvPicPr>
          <p:cNvPr id="2416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0288" y="3267075"/>
            <a:ext cx="3743325" cy="302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</a:t>
            </a:r>
            <a:r>
              <a:rPr lang="en-US" dirty="0" smtClean="0"/>
              <a:t>Procedure</a:t>
            </a:r>
            <a:br>
              <a:rPr lang="en-US" dirty="0" smtClean="0"/>
            </a:br>
            <a:r>
              <a:rPr lang="en-US" dirty="0" smtClean="0"/>
              <a:t>BCD-to-Excess 3 Converter</a:t>
            </a:r>
            <a:endParaRPr lang="en-US" dirty="0"/>
          </a:p>
        </p:txBody>
      </p:sp>
      <p:graphicFrame>
        <p:nvGraphicFramePr>
          <p:cNvPr id="489552" name="Group 80"/>
          <p:cNvGraphicFramePr>
            <a:graphicFrameLocks noGrp="1"/>
          </p:cNvGraphicFramePr>
          <p:nvPr/>
        </p:nvGraphicFramePr>
        <p:xfrm>
          <a:off x="971550" y="1630363"/>
          <a:ext cx="2162175" cy="5038731"/>
        </p:xfrm>
        <a:graphic>
          <a:graphicData uri="http://schemas.openxmlformats.org/drawingml/2006/table">
            <a:tbl>
              <a:tblPr/>
              <a:tblGrid>
                <a:gridCol w="1081088"/>
                <a:gridCol w="1081087"/>
              </a:tblGrid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  B  C  D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  x  y  z</a:t>
                      </a: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0  1  1  1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1  0  1  0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1  0  1  1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1  1  0  0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 </a:t>
                      </a: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996600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0" marB="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1  0  1  1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1  1  0  0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1  1  0  1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1  1  1  0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1  1  1  1</a:t>
                      </a:r>
                    </a:p>
                  </a:txBody>
                  <a:tcPr marL="0" marR="0" marT="0" marB="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CC3300"/>
                        </a:buClr>
                        <a:buSzPct val="10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9966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x  x  x  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89546" name="Object 74"/>
          <p:cNvGraphicFramePr>
            <a:graphicFrameLocks noChangeAspect="1"/>
          </p:cNvGraphicFramePr>
          <p:nvPr/>
        </p:nvGraphicFramePr>
        <p:xfrm>
          <a:off x="3355975" y="1679575"/>
          <a:ext cx="5656263" cy="3895725"/>
        </p:xfrm>
        <a:graphic>
          <a:graphicData uri="http://schemas.openxmlformats.org/presentationml/2006/ole">
            <p:oleObj spid="_x0000_s66588" name="Visio" r:id="rId4" imgW="3196742" imgH="2201144" progId="">
              <p:embed/>
            </p:oleObj>
          </a:graphicData>
        </a:graphic>
      </p:graphicFrame>
      <p:sp>
        <p:nvSpPr>
          <p:cNvPr id="489547" name="Text Box 75"/>
          <p:cNvSpPr txBox="1">
            <a:spLocks noChangeArrowheads="1"/>
          </p:cNvSpPr>
          <p:nvPr/>
        </p:nvSpPr>
        <p:spPr bwMode="auto">
          <a:xfrm>
            <a:off x="3671888" y="5768975"/>
            <a:ext cx="2159000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w </a:t>
            </a:r>
            <a:r>
              <a:rPr lang="en-US" sz="20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489548" name="Text Box 76"/>
          <p:cNvSpPr txBox="1">
            <a:spLocks noChangeArrowheads="1"/>
          </p:cNvSpPr>
          <p:nvPr/>
        </p:nvSpPr>
        <p:spPr bwMode="auto">
          <a:xfrm>
            <a:off x="3671888" y="6129338"/>
            <a:ext cx="2700337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sz="20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B’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’</a:t>
            </a:r>
          </a:p>
        </p:txBody>
      </p:sp>
      <p:sp>
        <p:nvSpPr>
          <p:cNvPr id="489549" name="Text Box 77"/>
          <p:cNvSpPr txBox="1">
            <a:spLocks noChangeArrowheads="1"/>
          </p:cNvSpPr>
          <p:nvPr/>
        </p:nvSpPr>
        <p:spPr bwMode="auto">
          <a:xfrm>
            <a:off x="6551613" y="5768975"/>
            <a:ext cx="1800225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sz="20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2000" b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’ </a:t>
            </a:r>
            <a:r>
              <a:rPr lang="en-US" sz="2000" b="1" i="1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CD</a:t>
            </a:r>
          </a:p>
        </p:txBody>
      </p:sp>
      <p:sp>
        <p:nvSpPr>
          <p:cNvPr id="489550" name="Text Box 78"/>
          <p:cNvSpPr txBox="1">
            <a:spLocks noChangeArrowheads="1"/>
          </p:cNvSpPr>
          <p:nvPr/>
        </p:nvSpPr>
        <p:spPr bwMode="auto">
          <a:xfrm>
            <a:off x="6551613" y="6129338"/>
            <a:ext cx="1620837" cy="30480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z </a:t>
            </a:r>
            <a:r>
              <a:rPr lang="en-US" sz="2000" b="1" i="1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sz="2000" b="1" i="1">
                <a:latin typeface="Times New Roman" pitchFamily="18" charset="0"/>
                <a:cs typeface="Times New Roman" pitchFamily="18" charset="0"/>
              </a:rPr>
              <a:t>D’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4547</TotalTime>
  <Words>5611</Words>
  <Application>Microsoft Office PowerPoint</Application>
  <PresentationFormat>On-screen Show (4:3)</PresentationFormat>
  <Paragraphs>2218</Paragraphs>
  <Slides>89</Slides>
  <Notes>68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89</vt:i4>
      </vt:variant>
    </vt:vector>
  </HeadingPairs>
  <TitlesOfParts>
    <vt:vector size="92" baseType="lpstr">
      <vt:lpstr>Oriel</vt:lpstr>
      <vt:lpstr>Visio</vt:lpstr>
      <vt:lpstr>Equation</vt:lpstr>
      <vt:lpstr>CSE 205: Digital Logic Design</vt:lpstr>
      <vt:lpstr>Logic Circuits</vt:lpstr>
      <vt:lpstr>Combinational Circuits</vt:lpstr>
      <vt:lpstr>Combinational Circuits</vt:lpstr>
      <vt:lpstr>Analysis Procedure Boolean Expression Approach</vt:lpstr>
      <vt:lpstr>Analysis Procedure Truth Table Approach</vt:lpstr>
      <vt:lpstr>Design Procedure</vt:lpstr>
      <vt:lpstr>Design Procedure BCD-to-Excess 3 Converter</vt:lpstr>
      <vt:lpstr>Design Procedure BCD-to-Excess 3 Converter</vt:lpstr>
      <vt:lpstr>Decoders</vt:lpstr>
      <vt:lpstr>Decoders</vt:lpstr>
      <vt:lpstr>Decoders</vt:lpstr>
      <vt:lpstr>Decoders</vt:lpstr>
      <vt:lpstr>Decoders</vt:lpstr>
      <vt:lpstr>Decoders</vt:lpstr>
      <vt:lpstr>Decoders</vt:lpstr>
      <vt:lpstr>Decoders</vt:lpstr>
      <vt:lpstr>Implementation Using Decoders</vt:lpstr>
      <vt:lpstr>Encoders</vt:lpstr>
      <vt:lpstr>Encoders</vt:lpstr>
      <vt:lpstr>Priority Encoders</vt:lpstr>
      <vt:lpstr>Priority Encoders</vt:lpstr>
      <vt:lpstr>Multiplexers</vt:lpstr>
      <vt:lpstr>Multiplexers</vt:lpstr>
      <vt:lpstr>Function Implementation using MUX</vt:lpstr>
      <vt:lpstr>Slide 26</vt:lpstr>
      <vt:lpstr>Implementation Using Multiplexers: Procedure 1</vt:lpstr>
      <vt:lpstr>Implementation Using Multiplexers: Procedure 1</vt:lpstr>
      <vt:lpstr>Implementation Using Multiplexers: Procedure 1</vt:lpstr>
      <vt:lpstr>Implementation Using Multiplexers: Procedure 1</vt:lpstr>
      <vt:lpstr>Slide 31</vt:lpstr>
      <vt:lpstr>Implementation Using Multiplexers: Procedure 2</vt:lpstr>
      <vt:lpstr>Implementation Using Multiplexers: Procedure 2</vt:lpstr>
      <vt:lpstr>Implementation Using Multiplexers: Procedure 2</vt:lpstr>
      <vt:lpstr>Implementation Using Multiplexers: Procedure 2</vt:lpstr>
      <vt:lpstr>Implementation Using Multiplexers: Procedure 2</vt:lpstr>
      <vt:lpstr>Procedure 1 vs procedure 2</vt:lpstr>
      <vt:lpstr>Multiplexer Expansion 4-to-1 MUX using 2-to-1 MUX</vt:lpstr>
      <vt:lpstr>Multiplexer Expansion 4-to-1 MUX using 2-to-1 MUX</vt:lpstr>
      <vt:lpstr>Multiplexer Expansion 4-to-1 MUX using 2-to-1 MUX</vt:lpstr>
      <vt:lpstr>Multiplexer Expansion 4-to-1 MUX using 2-to-1 MUX</vt:lpstr>
      <vt:lpstr>Multiplexer Expansion 4-to-1 MUX using 2-to-1 MUX</vt:lpstr>
      <vt:lpstr>Multiplexer Expansion 8-to-1 MUX using Dual 4-to-1 MUX</vt:lpstr>
      <vt:lpstr>Multiplexers</vt:lpstr>
      <vt:lpstr>Multiplexers</vt:lpstr>
      <vt:lpstr>Multiplexers</vt:lpstr>
      <vt:lpstr>DeMultiplexers</vt:lpstr>
      <vt:lpstr>DeMultiplexers / Decoders</vt:lpstr>
      <vt:lpstr>Demultiplexers</vt:lpstr>
      <vt:lpstr>Three-State Gates</vt:lpstr>
      <vt:lpstr>Three-State Gates 2-to-1-line mux </vt:lpstr>
      <vt:lpstr>Three-State Gates 4-to-1-line mux </vt:lpstr>
      <vt:lpstr>Binary Adder</vt:lpstr>
      <vt:lpstr>Binary Adder</vt:lpstr>
      <vt:lpstr>Binary Adder</vt:lpstr>
      <vt:lpstr>Binary Adder</vt:lpstr>
      <vt:lpstr>Binary Adder</vt:lpstr>
      <vt:lpstr>Binary Adder</vt:lpstr>
      <vt:lpstr>Four-Bit Binary Adder</vt:lpstr>
      <vt:lpstr>Carry Lookahead Logic</vt:lpstr>
      <vt:lpstr>Carry Lookahead Logic</vt:lpstr>
      <vt:lpstr>Carry Lookahead Logic</vt:lpstr>
      <vt:lpstr>4-Bit Adder with Carry Lookahead</vt:lpstr>
      <vt:lpstr>Binary Subtractor</vt:lpstr>
      <vt:lpstr>Binary Adder</vt:lpstr>
      <vt:lpstr>Binary Subtractor</vt:lpstr>
      <vt:lpstr>Binary Adder/Subtractor</vt:lpstr>
      <vt:lpstr>Overflow</vt:lpstr>
      <vt:lpstr>Overflow</vt:lpstr>
      <vt:lpstr>Overflow</vt:lpstr>
      <vt:lpstr>Overflow</vt:lpstr>
      <vt:lpstr>Decimal Adder</vt:lpstr>
      <vt:lpstr>BCD Adder</vt:lpstr>
      <vt:lpstr>BCD Adder</vt:lpstr>
      <vt:lpstr>BCD Adder</vt:lpstr>
      <vt:lpstr>BCD Adder</vt:lpstr>
      <vt:lpstr>Binary Multipilier</vt:lpstr>
      <vt:lpstr>Binary Multipilier</vt:lpstr>
      <vt:lpstr>Magnitude Comparator</vt:lpstr>
      <vt:lpstr>Magnitude Comparator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  <vt:lpstr>Practice</vt:lpstr>
    </vt:vector>
  </TitlesOfParts>
  <Company>BUET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205: Digital Logic Design</dc:title>
  <dc:creator>user</dc:creator>
  <cp:lastModifiedBy>CSE307</cp:lastModifiedBy>
  <cp:revision>674</cp:revision>
  <dcterms:created xsi:type="dcterms:W3CDTF">2012-03-31T05:29:50Z</dcterms:created>
  <dcterms:modified xsi:type="dcterms:W3CDTF">2015-02-16T07:17:21Z</dcterms:modified>
</cp:coreProperties>
</file>