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5"/>
  </p:notesMasterIdLst>
  <p:handoutMasterIdLst>
    <p:handoutMasterId r:id="rId56"/>
  </p:handoutMasterIdLst>
  <p:sldIdLst>
    <p:sldId id="256" r:id="rId2"/>
    <p:sldId id="277" r:id="rId3"/>
    <p:sldId id="278" r:id="rId4"/>
    <p:sldId id="326" r:id="rId5"/>
    <p:sldId id="327" r:id="rId6"/>
    <p:sldId id="328" r:id="rId7"/>
    <p:sldId id="329" r:id="rId8"/>
    <p:sldId id="279" r:id="rId9"/>
    <p:sldId id="280" r:id="rId10"/>
    <p:sldId id="281" r:id="rId11"/>
    <p:sldId id="282" r:id="rId12"/>
    <p:sldId id="283" r:id="rId13"/>
    <p:sldId id="292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3" r:id="rId23"/>
    <p:sldId id="294" r:id="rId24"/>
    <p:sldId id="295" r:id="rId25"/>
    <p:sldId id="300" r:id="rId26"/>
    <p:sldId id="296" r:id="rId27"/>
    <p:sldId id="301" r:id="rId28"/>
    <p:sldId id="297" r:id="rId29"/>
    <p:sldId id="298" r:id="rId30"/>
    <p:sldId id="299" r:id="rId31"/>
    <p:sldId id="302" r:id="rId32"/>
    <p:sldId id="303" r:id="rId33"/>
    <p:sldId id="309" r:id="rId34"/>
    <p:sldId id="305" r:id="rId35"/>
    <p:sldId id="306" r:id="rId36"/>
    <p:sldId id="307" r:id="rId37"/>
    <p:sldId id="308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2652" autoAdjust="0"/>
  </p:normalViewPr>
  <p:slideViewPr>
    <p:cSldViewPr snapToGrid="0">
      <p:cViewPr>
        <p:scale>
          <a:sx n="80" d="100"/>
          <a:sy n="80" d="100"/>
        </p:scale>
        <p:origin x="-852" y="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DDAA8-2571-4EEF-8A14-844D596EE726}" type="datetimeFigureOut">
              <a:rPr lang="en-US" smtClean="0"/>
              <a:pPr/>
              <a:t>16-Feb-15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FB613-7FED-4192-8E5B-1481EA2AE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233E0B-8985-4C80-9212-0E2B041D2DB7}" type="datetimeFigureOut">
              <a:rPr lang="en-US" smtClean="0"/>
              <a:pPr/>
              <a:t>16-Feb-15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E32228-077E-4C6D-9838-E60F51038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the load input is 1, the data at the four external inputs </a:t>
            </a:r>
          </a:p>
          <a:p>
            <a:r>
              <a:rPr lang="en-US" dirty="0" smtClean="0"/>
              <a:t>are transferred into the register with the next positive edge of the clock. </a:t>
            </a:r>
          </a:p>
          <a:p>
            <a:r>
              <a:rPr lang="en-US" dirty="0" smtClean="0"/>
              <a:t>When the load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 is 0, the outputs of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flipflops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connected to their respective inputs.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C7ABDB8-B3F5-47A4-9711-3777097313E1}" type="datetime1">
              <a:rPr lang="en-US" smtClean="0"/>
              <a:pPr/>
              <a:t>16-Feb-15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DB20-CB48-4E1E-B9D9-60D119054EBB}" type="datetime1">
              <a:rPr lang="en-US" smtClean="0"/>
              <a:pPr/>
              <a:t>16-Feb-15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9063-3249-449C-AA5F-8FF72848E7CE}" type="datetime1">
              <a:rPr lang="en-US" smtClean="0"/>
              <a:pPr/>
              <a:t>16-Feb-15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0C7453-5EB7-426C-953A-B1BEE0DC2850}" type="datetime1">
              <a:rPr lang="en-US" smtClean="0"/>
              <a:pPr/>
              <a:t>16-Feb-15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65C4C3B-E9F6-4B3F-BFA4-47000192CD50}" type="datetime1">
              <a:rPr lang="en-US" smtClean="0"/>
              <a:pPr/>
              <a:t>16-Feb-15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64E5-3D11-41A1-A8FF-4233BBCB609C}" type="datetime1">
              <a:rPr lang="en-US" smtClean="0"/>
              <a:pPr/>
              <a:t>16-Feb-15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B279-38B0-44CD-87B6-270BEE6682AE}" type="datetime1">
              <a:rPr lang="en-US" smtClean="0"/>
              <a:pPr/>
              <a:t>16-Feb-15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B1E256-9A78-47EF-BC62-13EC55DEEF32}" type="datetime1">
              <a:rPr lang="en-US" smtClean="0"/>
              <a:pPr/>
              <a:t>16-Feb-15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7023-EB44-4A49-8D1E-CA226DFA12E4}" type="datetime1">
              <a:rPr lang="en-US" smtClean="0"/>
              <a:pPr/>
              <a:t>16-Feb-15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FF60033-61F6-4F32-B158-8B7BF2CCC4F4}" type="datetime1">
              <a:rPr lang="en-US" smtClean="0"/>
              <a:pPr/>
              <a:t>16-Feb-15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326B57-48FE-4F89-9485-22981ED8D38D}" type="datetime1">
              <a:rPr lang="en-US" smtClean="0"/>
              <a:pPr/>
              <a:t>16-Feb-15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0A57B3C-C493-4246-9095-3DD941B09960}" type="datetime1">
              <a:rPr lang="en-US" smtClean="0"/>
              <a:pPr/>
              <a:t>16-Feb-15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67000"/>
            <a:ext cx="6553200" cy="1894362"/>
          </a:xfrm>
        </p:spPr>
        <p:txBody>
          <a:bodyPr/>
          <a:lstStyle/>
          <a:p>
            <a:r>
              <a:rPr lang="en-US" dirty="0" smtClean="0"/>
              <a:t>CSE 205: Digital Logic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648200"/>
            <a:ext cx="6172200" cy="1371600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 smtClean="0"/>
              <a:t>Prepared By,</a:t>
            </a:r>
          </a:p>
          <a:p>
            <a:r>
              <a:rPr lang="en-US" sz="2400" dirty="0" smtClean="0"/>
              <a:t>Dr. </a:t>
            </a:r>
            <a:r>
              <a:rPr lang="en-US" sz="2400" dirty="0" err="1" smtClean="0"/>
              <a:t>Tanzima</a:t>
            </a:r>
            <a:r>
              <a:rPr lang="en-US" sz="2400" dirty="0" smtClean="0"/>
              <a:t> </a:t>
            </a:r>
            <a:r>
              <a:rPr lang="en-US" sz="2400" dirty="0" err="1" smtClean="0"/>
              <a:t>Hashem</a:t>
            </a:r>
            <a:r>
              <a:rPr lang="en-US" sz="2400" dirty="0" smtClean="0"/>
              <a:t>, Assistant Professor, CSE, BUET</a:t>
            </a:r>
          </a:p>
          <a:p>
            <a:r>
              <a:rPr lang="en-US" sz="2400" dirty="0" smtClean="0"/>
              <a:t>Updated By,</a:t>
            </a:r>
          </a:p>
          <a:p>
            <a:r>
              <a:rPr lang="en-US" sz="2400" dirty="0" err="1" smtClean="0"/>
              <a:t>Fatema</a:t>
            </a:r>
            <a:r>
              <a:rPr lang="en-US" sz="2400" dirty="0" smtClean="0"/>
              <a:t> </a:t>
            </a:r>
            <a:r>
              <a:rPr lang="en-US" sz="2400" dirty="0" err="1" smtClean="0"/>
              <a:t>Tuz</a:t>
            </a:r>
            <a:r>
              <a:rPr lang="en-US" sz="2400" dirty="0" smtClean="0"/>
              <a:t> </a:t>
            </a:r>
            <a:r>
              <a:rPr lang="en-US" sz="2400" dirty="0" err="1" smtClean="0"/>
              <a:t>Zohora</a:t>
            </a:r>
            <a:r>
              <a:rPr lang="en-US" sz="2400" dirty="0" smtClean="0"/>
              <a:t>, Lecturer, CSE, BUET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Transfer</a:t>
            </a:r>
            <a:endParaRPr lang="zh-TW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Serial transfer vs. Parallel transfer </a:t>
            </a:r>
          </a:p>
          <a:p>
            <a:pPr lvl="1"/>
            <a:r>
              <a:rPr lang="en-US" altLang="zh-TW" dirty="0" smtClean="0"/>
              <a:t>Serial transfer</a:t>
            </a:r>
          </a:p>
          <a:p>
            <a:pPr lvl="2"/>
            <a:r>
              <a:rPr lang="en-US" altLang="zh-TW" dirty="0" smtClean="0"/>
              <a:t>Information is transferred </a:t>
            </a:r>
            <a:r>
              <a:rPr lang="en-US" altLang="zh-TW" dirty="0" smtClean="0">
                <a:solidFill>
                  <a:srgbClr val="FF0000"/>
                </a:solidFill>
              </a:rPr>
              <a:t>one bit at a time</a:t>
            </a:r>
            <a:r>
              <a:rPr lang="en-US" altLang="zh-TW" dirty="0" smtClean="0"/>
              <a:t>.</a:t>
            </a:r>
          </a:p>
          <a:p>
            <a:pPr lvl="2"/>
            <a:r>
              <a:rPr lang="en-US" altLang="zh-TW" dirty="0" smtClean="0"/>
              <a:t>Shifts the bits out of the source register into the destination register.</a:t>
            </a:r>
          </a:p>
          <a:p>
            <a:pPr lvl="1"/>
            <a:r>
              <a:rPr lang="en-US" altLang="zh-TW" dirty="0" smtClean="0"/>
              <a:t>Parallel transfer</a:t>
            </a:r>
          </a:p>
          <a:p>
            <a:pPr lvl="2"/>
            <a:r>
              <a:rPr lang="en-US" altLang="zh-TW" dirty="0" smtClean="0"/>
              <a:t>All the bits of the register are transferred </a:t>
            </a:r>
            <a:r>
              <a:rPr lang="en-US" altLang="zh-TW" dirty="0" smtClean="0">
                <a:solidFill>
                  <a:srgbClr val="FF0000"/>
                </a:solidFill>
              </a:rPr>
              <a:t>at the same time</a:t>
            </a:r>
            <a:r>
              <a:rPr lang="en-US" altLang="zh-TW" dirty="0" smtClean="0"/>
              <a:t>.</a:t>
            </a:r>
          </a:p>
          <a:p>
            <a:pPr lvl="2"/>
            <a:endParaRPr lang="en-US" altLang="zh-TW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i="1" dirty="0" smtClean="0"/>
              <a:t/>
            </a:r>
            <a:br>
              <a:rPr lang="en-US" altLang="zh-TW" i="1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3300" dirty="0" smtClean="0"/>
              <a:t>Serial transfer from </a:t>
            </a:r>
            <a:r>
              <a:rPr lang="en-US" altLang="zh-TW" sz="3300" dirty="0" err="1" smtClean="0"/>
              <a:t>reg</a:t>
            </a:r>
            <a:r>
              <a:rPr lang="en-US" altLang="zh-TW" sz="3300" dirty="0" smtClean="0"/>
              <a:t> </a:t>
            </a:r>
            <a:r>
              <a:rPr lang="en-US" altLang="zh-TW" sz="3300" i="1" dirty="0" smtClean="0"/>
              <a:t>A</a:t>
            </a:r>
            <a:r>
              <a:rPr lang="en-US" altLang="zh-TW" sz="3300" dirty="0" smtClean="0"/>
              <a:t> to </a:t>
            </a:r>
            <a:r>
              <a:rPr lang="en-US" altLang="zh-TW" sz="3300" dirty="0" err="1" smtClean="0"/>
              <a:t>reg</a:t>
            </a:r>
            <a:r>
              <a:rPr lang="en-US" altLang="zh-TW" sz="3300" dirty="0" smtClean="0"/>
              <a:t> </a:t>
            </a:r>
            <a:r>
              <a:rPr lang="en-US" altLang="zh-TW" sz="3300" i="1" dirty="0" smtClean="0"/>
              <a:t>B</a:t>
            </a:r>
            <a:endParaRPr lang="zh-TW" altLang="en-US" sz="3300" dirty="0" smtClean="0"/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2" cstate="print">
            <a:lum bright="-18000" contrast="30000"/>
          </a:blip>
          <a:srcRect/>
          <a:stretch>
            <a:fillRect/>
          </a:stretch>
        </p:blipFill>
        <p:spPr bwMode="auto">
          <a:xfrm>
            <a:off x="1443038" y="1597025"/>
            <a:ext cx="6026150" cy="228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7"/>
          <p:cNvPicPr>
            <a:picLocks noChangeAspect="1" noChangeArrowheads="1"/>
          </p:cNvPicPr>
          <p:nvPr/>
        </p:nvPicPr>
        <p:blipFill>
          <a:blip r:embed="rId3" cstate="print">
            <a:lum bright="-18000" contrast="30000"/>
          </a:blip>
          <a:srcRect/>
          <a:stretch>
            <a:fillRect/>
          </a:stretch>
        </p:blipFill>
        <p:spPr bwMode="auto">
          <a:xfrm>
            <a:off x="1516063" y="3949700"/>
            <a:ext cx="5797550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Text Box 8"/>
          <p:cNvSpPr txBox="1">
            <a:spLocks noChangeArrowheads="1"/>
          </p:cNvSpPr>
          <p:nvPr/>
        </p:nvSpPr>
        <p:spPr bwMode="auto">
          <a:xfrm>
            <a:off x="1339850" y="6189663"/>
            <a:ext cx="6127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800" i="0" u="none" dirty="0">
                <a:solidFill>
                  <a:schemeClr val="tx1"/>
                </a:solidFill>
              </a:rPr>
              <a:t>Fig. 6.4 Serial transfer from register </a:t>
            </a:r>
            <a:r>
              <a:rPr lang="en-US" altLang="zh-TW" sz="1800" u="none" dirty="0">
                <a:solidFill>
                  <a:schemeClr val="tx1"/>
                </a:solidFill>
              </a:rPr>
              <a:t>A</a:t>
            </a:r>
            <a:r>
              <a:rPr lang="en-US" altLang="zh-TW" sz="1800" i="0" u="none" dirty="0">
                <a:solidFill>
                  <a:schemeClr val="tx1"/>
                </a:solidFill>
              </a:rPr>
              <a:t> to register </a:t>
            </a:r>
            <a:r>
              <a:rPr lang="en-US" altLang="zh-TW" sz="1800" u="none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247" name="橢圓 6"/>
          <p:cNvSpPr>
            <a:spLocks noChangeArrowheads="1"/>
          </p:cNvSpPr>
          <p:nvPr/>
        </p:nvSpPr>
        <p:spPr bwMode="auto">
          <a:xfrm>
            <a:off x="3590925" y="3773488"/>
            <a:ext cx="282575" cy="1357312"/>
          </a:xfrm>
          <a:prstGeom prst="ellips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2049463" y="4319588"/>
            <a:ext cx="15224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>
                <a:solidFill>
                  <a:srgbClr val="FF0000"/>
                </a:solidFill>
              </a:rPr>
              <a:t>Synchronous</a:t>
            </a:r>
            <a:endParaRPr lang="zh-TW" altLang="en-US" sz="2000" i="0" u="none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/>
              <a:t>Serial transfer from </a:t>
            </a:r>
            <a:r>
              <a:rPr lang="en-US" altLang="zh-TW" sz="3200" dirty="0" err="1" smtClean="0"/>
              <a:t>reg</a:t>
            </a:r>
            <a:r>
              <a:rPr lang="en-US" altLang="zh-TW" sz="3200" dirty="0" smtClean="0"/>
              <a:t> </a:t>
            </a:r>
            <a:r>
              <a:rPr lang="en-US" altLang="zh-TW" sz="3200" i="1" dirty="0" smtClean="0"/>
              <a:t>A</a:t>
            </a:r>
            <a:r>
              <a:rPr lang="en-US" altLang="zh-TW" sz="3200" dirty="0" smtClean="0"/>
              <a:t> to </a:t>
            </a:r>
            <a:r>
              <a:rPr lang="en-US" altLang="zh-TW" sz="3200" dirty="0" err="1" smtClean="0"/>
              <a:t>reg</a:t>
            </a:r>
            <a:r>
              <a:rPr lang="en-US" altLang="zh-TW" sz="3200" dirty="0" smtClean="0"/>
              <a:t> </a:t>
            </a:r>
            <a:r>
              <a:rPr lang="en-US" altLang="zh-TW" sz="3200" i="1" dirty="0" smtClean="0"/>
              <a:t>B</a:t>
            </a:r>
            <a:endParaRPr lang="zh-TW" altLang="en-US" dirty="0" smtClean="0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pic>
        <p:nvPicPr>
          <p:cNvPr id="11268" name="Picture 6"/>
          <p:cNvPicPr>
            <a:picLocks noChangeAspect="1" noChangeArrowheads="1"/>
          </p:cNvPicPr>
          <p:nvPr/>
        </p:nvPicPr>
        <p:blipFill>
          <a:blip r:embed="rId2" cstate="print">
            <a:lum bright="-6000" contrast="30000"/>
          </a:blip>
          <a:srcRect/>
          <a:stretch>
            <a:fillRect/>
          </a:stretch>
        </p:blipFill>
        <p:spPr bwMode="auto">
          <a:xfrm>
            <a:off x="1433513" y="3898900"/>
            <a:ext cx="6365875" cy="261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矩形 5"/>
          <p:cNvSpPr>
            <a:spLocks noChangeArrowheads="1"/>
          </p:cNvSpPr>
          <p:nvPr/>
        </p:nvSpPr>
        <p:spPr bwMode="auto">
          <a:xfrm>
            <a:off x="5903913" y="6149975"/>
            <a:ext cx="1504950" cy="268288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71" name="矩形 6"/>
          <p:cNvSpPr>
            <a:spLocks noChangeArrowheads="1"/>
          </p:cNvSpPr>
          <p:nvPr/>
        </p:nvSpPr>
        <p:spPr bwMode="auto">
          <a:xfrm>
            <a:off x="3635375" y="5064125"/>
            <a:ext cx="1506538" cy="268288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cxnSp>
        <p:nvCxnSpPr>
          <p:cNvPr id="11273" name="直線單箭頭接點 9"/>
          <p:cNvCxnSpPr>
            <a:cxnSpLocks noChangeShapeType="1"/>
          </p:cNvCxnSpPr>
          <p:nvPr/>
        </p:nvCxnSpPr>
        <p:spPr bwMode="auto">
          <a:xfrm>
            <a:off x="4970463" y="5332413"/>
            <a:ext cx="798512" cy="10668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 type="none" w="sm" len="sm"/>
            <a:tailEnd type="arrow" w="med" len="med"/>
          </a:ln>
        </p:spPr>
      </p:cxnSp>
      <p:sp>
        <p:nvSpPr>
          <p:cNvPr id="11274" name="文字方塊 10"/>
          <p:cNvSpPr txBox="1">
            <a:spLocks noChangeArrowheads="1"/>
          </p:cNvSpPr>
          <p:nvPr/>
        </p:nvSpPr>
        <p:spPr bwMode="auto">
          <a:xfrm>
            <a:off x="5197474" y="4938713"/>
            <a:ext cx="12414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i="0" u="none" dirty="0">
                <a:solidFill>
                  <a:srgbClr val="FF0000"/>
                </a:solidFill>
              </a:rPr>
              <a:t>serial-transfer</a:t>
            </a:r>
            <a:endParaRPr lang="zh-TW" altLang="en-US" i="0" u="none" dirty="0">
              <a:solidFill>
                <a:srgbClr val="FF0000"/>
              </a:solidFill>
            </a:endParaRP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3" cstate="print">
            <a:lum bright="-18000" contrast="30000"/>
          </a:blip>
          <a:srcRect/>
          <a:stretch>
            <a:fillRect/>
          </a:stretch>
        </p:blipFill>
        <p:spPr bwMode="auto">
          <a:xfrm>
            <a:off x="1443038" y="1597025"/>
            <a:ext cx="6026150" cy="228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>
            <a:off x="6934200" y="520065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15100" y="523875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076950" y="52197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48250" y="5200650"/>
            <a:ext cx="838200" cy="190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72000" y="516255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152900" y="520065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14750" y="51816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953250" y="54483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534150" y="54864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96000" y="546735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067300" y="5448300"/>
            <a:ext cx="838200" cy="190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91050" y="54102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171950" y="54483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733800" y="542925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573405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591300" y="577215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153150" y="57531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124450" y="5734050"/>
            <a:ext cx="838200" cy="190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48200" y="569595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29100" y="573405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790950" y="57150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953250" y="60579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534150" y="60960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096000" y="607695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067300" y="6057900"/>
            <a:ext cx="838200" cy="190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591050" y="60198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171950" y="60579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733800" y="603885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6"/>
          <p:cNvSpPr>
            <a:spLocks noChangeArrowheads="1"/>
          </p:cNvSpPr>
          <p:nvPr/>
        </p:nvSpPr>
        <p:spPr bwMode="auto">
          <a:xfrm>
            <a:off x="1387475" y="5292725"/>
            <a:ext cx="1506538" cy="268288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" name="矩形 6"/>
          <p:cNvSpPr>
            <a:spLocks noChangeArrowheads="1"/>
          </p:cNvSpPr>
          <p:nvPr/>
        </p:nvSpPr>
        <p:spPr bwMode="auto">
          <a:xfrm>
            <a:off x="1387475" y="5559425"/>
            <a:ext cx="1506538" cy="268288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9" name="矩形 6"/>
          <p:cNvSpPr>
            <a:spLocks noChangeArrowheads="1"/>
          </p:cNvSpPr>
          <p:nvPr/>
        </p:nvSpPr>
        <p:spPr bwMode="auto">
          <a:xfrm>
            <a:off x="1387475" y="5826125"/>
            <a:ext cx="1506538" cy="268288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0" name="矩形 6"/>
          <p:cNvSpPr>
            <a:spLocks noChangeArrowheads="1"/>
          </p:cNvSpPr>
          <p:nvPr/>
        </p:nvSpPr>
        <p:spPr bwMode="auto">
          <a:xfrm>
            <a:off x="1406525" y="6092825"/>
            <a:ext cx="1506538" cy="268288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nimBg="1"/>
      <p:bldP spid="11271" grpId="0" animBg="1"/>
      <p:bldP spid="11274" grpId="0"/>
      <p:bldP spid="42" grpId="0" animBg="1"/>
      <p:bldP spid="42" grpId="1" animBg="1"/>
      <p:bldP spid="43" grpId="0" animBg="1"/>
      <p:bldP spid="43" grpId="1" animBg="1"/>
      <p:bldP spid="49" grpId="0" animBg="1"/>
      <p:bldP spid="49" grpId="1" animBg="1"/>
      <p:bldP spid="50" grpId="0" animBg="1"/>
      <p:bldP spid="5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Serial Addition</a:t>
            </a:r>
            <a:endParaRPr lang="zh-TW" alt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57550" y="40957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Parallel adders</a:t>
            </a:r>
          </a:p>
          <a:p>
            <a:pPr lvl="1"/>
            <a:r>
              <a:rPr lang="en-AU" dirty="0" smtClean="0"/>
              <a:t>Faster,</a:t>
            </a:r>
          </a:p>
          <a:p>
            <a:pPr lvl="1"/>
            <a:r>
              <a:rPr lang="en-AU" dirty="0" smtClean="0"/>
              <a:t>cost more logic</a:t>
            </a:r>
          </a:p>
          <a:p>
            <a:r>
              <a:rPr lang="en-AU" dirty="0" smtClean="0"/>
              <a:t>Serial adders</a:t>
            </a:r>
          </a:p>
          <a:p>
            <a:pPr lvl="1"/>
            <a:r>
              <a:rPr lang="en-AU" dirty="0" smtClean="0"/>
              <a:t>Slower</a:t>
            </a:r>
          </a:p>
          <a:p>
            <a:pPr lvl="1"/>
            <a:r>
              <a:rPr lang="en-AU" i="1" dirty="0" smtClean="0"/>
              <a:t>n</a:t>
            </a:r>
            <a:r>
              <a:rPr lang="en-AU" dirty="0" smtClean="0"/>
              <a:t>-bit addition          n clock cycles</a:t>
            </a:r>
          </a:p>
          <a:p>
            <a:pPr lvl="1"/>
            <a:r>
              <a:rPr lang="en-AU" dirty="0" smtClean="0"/>
              <a:t>Less hardware</a:t>
            </a:r>
            <a:endParaRPr lang="zh-TW" altLang="en-US" dirty="0" smtClean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Serial Addition using </a:t>
            </a:r>
            <a:r>
              <a:rPr lang="en-US" altLang="zh-TW" i="1" smtClean="0"/>
              <a:t>D</a:t>
            </a:r>
            <a:r>
              <a:rPr lang="en-US" altLang="zh-TW" smtClean="0"/>
              <a:t> Flip-Flops</a:t>
            </a:r>
            <a:endParaRPr lang="zh-TW" altLang="en-US" smtClean="0"/>
          </a:p>
        </p:txBody>
      </p:sp>
      <p:pic>
        <p:nvPicPr>
          <p:cNvPr id="12291" name="Picture 20"/>
          <p:cNvPicPr>
            <a:picLocks noChangeAspect="1" noChangeArrowheads="1"/>
          </p:cNvPicPr>
          <p:nvPr/>
        </p:nvPicPr>
        <p:blipFill>
          <a:blip r:embed="rId2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1262063" y="1327150"/>
            <a:ext cx="60833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163888" y="2335213"/>
            <a:ext cx="6461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1800" b="1" i="0" u="none">
                <a:solidFill>
                  <a:srgbClr val="0000FF"/>
                </a:solidFill>
              </a:rPr>
              <a:t>0101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163888" y="3738563"/>
            <a:ext cx="6381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1800" b="1" i="0" u="none">
                <a:solidFill>
                  <a:srgbClr val="0000FF"/>
                </a:solidFill>
              </a:rPr>
              <a:t>0011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217988" y="2057400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1800" b="1" i="0" u="none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217988" y="3400425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1800" b="1" i="0" u="none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467350" y="3343275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1800" b="1" i="0" u="none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305675" y="214153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1800" b="1" i="0" u="none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305675" y="30226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1800" b="1" i="0" u="none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163888" y="2578100"/>
            <a:ext cx="6461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 i="0" u="none">
                <a:solidFill>
                  <a:srgbClr val="0000FF"/>
                </a:solidFill>
              </a:rPr>
              <a:t>0</a:t>
            </a:r>
            <a:r>
              <a:rPr lang="zh-TW" altLang="en-US" sz="1800" b="1" i="0" u="none">
                <a:solidFill>
                  <a:srgbClr val="0000FF"/>
                </a:solidFill>
              </a:rPr>
              <a:t>010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163888" y="4057650"/>
            <a:ext cx="647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1800" b="1" i="0" u="none">
                <a:solidFill>
                  <a:srgbClr val="0000FF"/>
                </a:solidFill>
              </a:rPr>
              <a:t>?001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619750" y="3495675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1800" b="1" i="0" u="none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529513" y="22939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1800" b="1" i="0" u="none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7534275" y="326548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1800" b="1" i="0" u="none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4370388" y="2209800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1800" b="1" i="0" u="none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370388" y="3552825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1800" b="1" i="0" u="none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12306" name="Text Box 21"/>
          <p:cNvSpPr txBox="1">
            <a:spLocks noChangeArrowheads="1"/>
          </p:cNvSpPr>
          <p:nvPr/>
        </p:nvSpPr>
        <p:spPr bwMode="auto">
          <a:xfrm>
            <a:off x="3113088" y="6434138"/>
            <a:ext cx="34083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1800" i="0" u="none" dirty="0">
                <a:solidFill>
                  <a:schemeClr val="tx1"/>
                </a:solidFill>
              </a:rPr>
              <a:t>Fig. 6.5 Serial </a:t>
            </a:r>
            <a:r>
              <a:rPr lang="en-US" altLang="zh-TW" sz="1800" i="0" u="none" dirty="0" smtClean="0">
                <a:solidFill>
                  <a:schemeClr val="tx1"/>
                </a:solidFill>
              </a:rPr>
              <a:t>adder</a:t>
            </a:r>
            <a:endParaRPr lang="en-US" altLang="zh-TW" sz="1800" i="0" u="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Serial Adder using </a:t>
            </a:r>
            <a:r>
              <a:rPr lang="en-US" altLang="zh-TW" i="1" smtClean="0"/>
              <a:t>JK</a:t>
            </a:r>
            <a:r>
              <a:rPr lang="en-US" altLang="zh-TW" smtClean="0"/>
              <a:t> FFs (1/2)</a:t>
            </a:r>
            <a:endParaRPr lang="zh-TW" altLang="en-US" smtClean="0"/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Serial adder using </a:t>
            </a:r>
            <a:r>
              <a:rPr lang="en-US" altLang="zh-TW" i="1" dirty="0" smtClean="0"/>
              <a:t>JK</a:t>
            </a:r>
            <a:r>
              <a:rPr lang="en-US" altLang="zh-TW" dirty="0" smtClean="0"/>
              <a:t> flip-flops</a:t>
            </a:r>
          </a:p>
          <a:p>
            <a:endParaRPr lang="zh-TW" altLang="en-US" dirty="0" smtClean="0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2" cstate="print">
            <a:lum bright="-12000" contrast="30000"/>
          </a:blip>
          <a:srcRect/>
          <a:stretch>
            <a:fillRect/>
          </a:stretch>
        </p:blipFill>
        <p:spPr bwMode="auto">
          <a:xfrm>
            <a:off x="493713" y="2460625"/>
            <a:ext cx="8151812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>
            <a:lum bright="-6000" contrast="24000"/>
          </a:blip>
          <a:srcRect/>
          <a:stretch>
            <a:fillRect/>
          </a:stretch>
        </p:blipFill>
        <p:spPr bwMode="auto">
          <a:xfrm>
            <a:off x="4995863" y="1344613"/>
            <a:ext cx="3614737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Serial Adder using </a:t>
            </a:r>
            <a:r>
              <a:rPr lang="en-US" altLang="zh-TW" i="1" smtClean="0"/>
              <a:t>JK</a:t>
            </a:r>
            <a:r>
              <a:rPr lang="en-US" altLang="zh-TW" smtClean="0"/>
              <a:t> FFs (2/2)</a:t>
            </a:r>
            <a:endParaRPr lang="zh-TW" altLang="en-US" smtClean="0"/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Circuit diagram</a:t>
            </a:r>
          </a:p>
          <a:p>
            <a:pPr lvl="1"/>
            <a:r>
              <a:rPr lang="en-US" altLang="zh-TW" i="1" dirty="0" smtClean="0"/>
              <a:t>J</a:t>
            </a:r>
            <a:r>
              <a:rPr lang="en-US" altLang="zh-TW" i="1" baseline="-25000" dirty="0" smtClean="0"/>
              <a:t>Q</a:t>
            </a:r>
            <a:r>
              <a:rPr lang="en-US" altLang="zh-TW" dirty="0" smtClean="0"/>
              <a:t> = </a:t>
            </a:r>
            <a:r>
              <a:rPr lang="en-US" altLang="zh-TW" i="1" dirty="0" err="1" smtClean="0"/>
              <a:t>xy</a:t>
            </a:r>
            <a:r>
              <a:rPr lang="en-US" altLang="zh-TW" i="1" dirty="0" smtClean="0"/>
              <a:t>	 K</a:t>
            </a:r>
            <a:r>
              <a:rPr lang="en-US" altLang="zh-TW" i="1" baseline="-25000" dirty="0" smtClean="0"/>
              <a:t>Q</a:t>
            </a:r>
            <a:r>
              <a:rPr lang="en-US" altLang="zh-TW" i="1" dirty="0" smtClean="0"/>
              <a:t>  </a:t>
            </a:r>
            <a:r>
              <a:rPr lang="en-US" altLang="zh-TW" dirty="0" smtClean="0"/>
              <a:t>= </a:t>
            </a:r>
            <a:r>
              <a:rPr lang="en-US" altLang="zh-TW" i="1" dirty="0" err="1" smtClean="0"/>
              <a:t>x</a:t>
            </a:r>
            <a:r>
              <a:rPr lang="en-US" altLang="zh-TW" dirty="0" err="1" smtClean="0">
                <a:sym typeface="Symbol" pitchFamily="18" charset="2"/>
              </a:rPr>
              <a:t></a:t>
            </a:r>
            <a:r>
              <a:rPr lang="en-US" altLang="zh-TW" i="1" dirty="0" err="1" smtClean="0">
                <a:sym typeface="Symbol" pitchFamily="18" charset="2"/>
              </a:rPr>
              <a:t>y</a:t>
            </a:r>
            <a:r>
              <a:rPr lang="en-US" altLang="zh-TW" dirty="0" smtClean="0">
                <a:sym typeface="Symbol" pitchFamily="18" charset="2"/>
              </a:rPr>
              <a:t> </a:t>
            </a:r>
            <a:r>
              <a:rPr lang="en-US" altLang="zh-TW" i="1" dirty="0" smtClean="0"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(</a:t>
            </a:r>
            <a:r>
              <a:rPr lang="en-US" altLang="zh-TW" i="1" dirty="0" err="1" smtClean="0">
                <a:sym typeface="Symbol" pitchFamily="18" charset="2"/>
              </a:rPr>
              <a:t>x+y</a:t>
            </a:r>
            <a:r>
              <a:rPr lang="en-US" altLang="zh-TW" dirty="0" smtClean="0">
                <a:sym typeface="Symbol" pitchFamily="18" charset="2"/>
              </a:rPr>
              <a:t>)</a:t>
            </a:r>
          </a:p>
          <a:p>
            <a:pPr lvl="1"/>
            <a:r>
              <a:rPr lang="en-US" altLang="zh-TW" i="1" dirty="0" smtClean="0">
                <a:sym typeface="Symbol" pitchFamily="18" charset="2"/>
              </a:rPr>
              <a:t>S </a:t>
            </a:r>
            <a:r>
              <a:rPr lang="en-US" altLang="zh-TW" dirty="0" smtClean="0">
                <a:sym typeface="Symbol" pitchFamily="18" charset="2"/>
              </a:rPr>
              <a:t>= </a:t>
            </a:r>
            <a:r>
              <a:rPr lang="en-US" altLang="zh-TW" i="1" dirty="0" smtClean="0">
                <a:sym typeface="Symbol" pitchFamily="18" charset="2"/>
              </a:rPr>
              <a:t>x </a:t>
            </a:r>
            <a:r>
              <a:rPr lang="en-US" altLang="zh-TW" dirty="0" smtClean="0">
                <a:sym typeface="Symbol" pitchFamily="18" charset="2"/>
              </a:rPr>
              <a:t> </a:t>
            </a:r>
            <a:r>
              <a:rPr lang="en-US" altLang="zh-TW" i="1" dirty="0" smtClean="0">
                <a:sym typeface="Symbol" pitchFamily="18" charset="2"/>
              </a:rPr>
              <a:t>y </a:t>
            </a:r>
            <a:r>
              <a:rPr lang="en-US" altLang="zh-TW" dirty="0" smtClean="0">
                <a:sym typeface="Symbol" pitchFamily="18" charset="2"/>
              </a:rPr>
              <a:t> </a:t>
            </a:r>
            <a:r>
              <a:rPr lang="en-US" altLang="zh-TW" i="1" dirty="0" smtClean="0">
                <a:sym typeface="Symbol" pitchFamily="18" charset="2"/>
              </a:rPr>
              <a:t>Q</a:t>
            </a:r>
            <a:endParaRPr lang="en-US" altLang="zh-TW" baseline="-25000" dirty="0" smtClean="0"/>
          </a:p>
          <a:p>
            <a:endParaRPr lang="zh-TW" altLang="en-US" dirty="0" smtClean="0"/>
          </a:p>
        </p:txBody>
      </p:sp>
      <p:pic>
        <p:nvPicPr>
          <p:cNvPr id="14340" name="Picture 6"/>
          <p:cNvPicPr>
            <a:picLocks noChangeAspect="1" noChangeArrowheads="1"/>
          </p:cNvPicPr>
          <p:nvPr/>
        </p:nvPicPr>
        <p:blipFill>
          <a:blip r:embed="rId2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981075" y="2936875"/>
            <a:ext cx="6946900" cy="346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6932613" y="45069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u="none">
                <a:solidFill>
                  <a:srgbClr val="FF0000"/>
                </a:solidFill>
              </a:rPr>
              <a:t>C</a:t>
            </a:r>
            <a:r>
              <a:rPr lang="en-US" altLang="zh-TW" sz="1800" u="none" baseline="-2500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2624138" y="6448425"/>
            <a:ext cx="4005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1800" i="0" u="none">
                <a:solidFill>
                  <a:schemeClr val="tx1"/>
                </a:solidFill>
              </a:rPr>
              <a:t>Fig. 6.6 Second form of serial adder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Universal Shift Register</a:t>
            </a:r>
            <a:endParaRPr lang="zh-TW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Three types of shift register</a:t>
            </a:r>
          </a:p>
          <a:p>
            <a:pPr lvl="1"/>
            <a:r>
              <a:rPr lang="en-US" altLang="zh-TW" dirty="0" smtClean="0"/>
              <a:t>Unidirectional shift register</a:t>
            </a:r>
          </a:p>
          <a:p>
            <a:pPr lvl="2"/>
            <a:r>
              <a:rPr lang="en-US" altLang="zh-TW" dirty="0" smtClean="0"/>
              <a:t>A register capable of shifting in one direction.</a:t>
            </a:r>
          </a:p>
          <a:p>
            <a:pPr lvl="1"/>
            <a:r>
              <a:rPr lang="en-US" altLang="zh-TW" dirty="0" smtClean="0"/>
              <a:t>Bidirectional shift register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 register can shift in both directions.</a:t>
            </a:r>
          </a:p>
          <a:p>
            <a:pPr lvl="1"/>
            <a:r>
              <a:rPr lang="en-US" altLang="zh-TW" dirty="0" smtClean="0"/>
              <a:t>Universal shift register</a:t>
            </a:r>
          </a:p>
          <a:p>
            <a:pPr lvl="2"/>
            <a:r>
              <a:rPr lang="en-US" altLang="zh-TW" dirty="0" smtClean="0"/>
              <a:t>Has both direction shifts &amp; parallel load/out capabilities.</a:t>
            </a:r>
          </a:p>
          <a:p>
            <a:pPr lvl="1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Universal Shift Register (1/4)</a:t>
            </a:r>
            <a:endParaRPr lang="zh-TW" altLang="en-US" smtClean="0"/>
          </a:p>
        </p:txBody>
      </p:sp>
      <p:sp>
        <p:nvSpPr>
          <p:cNvPr id="16387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 smtClean="0"/>
              <a:t>Capability of a universal shift register:</a:t>
            </a:r>
          </a:p>
          <a:p>
            <a:pPr lvl="1">
              <a:buClrTx/>
              <a:buSzTx/>
              <a:buFontTx/>
              <a:buAutoNum type="arabicPeriod"/>
            </a:pPr>
            <a:r>
              <a:rPr lang="en-US" altLang="zh-TW" sz="2000" dirty="0" smtClean="0"/>
              <a:t>A </a:t>
            </a:r>
            <a:r>
              <a:rPr lang="en-US" altLang="zh-TW" sz="2000" dirty="0" smtClean="0">
                <a:solidFill>
                  <a:srgbClr val="1B1BFF"/>
                </a:solidFill>
              </a:rPr>
              <a:t>clear</a:t>
            </a:r>
            <a:r>
              <a:rPr lang="en-US" altLang="zh-TW" sz="2000" dirty="0" smtClean="0"/>
              <a:t> control to clear the register to 0;</a:t>
            </a:r>
          </a:p>
          <a:p>
            <a:pPr lvl="1">
              <a:buClrTx/>
              <a:buSzTx/>
              <a:buFontTx/>
              <a:buAutoNum type="arabicPeriod"/>
            </a:pPr>
            <a:r>
              <a:rPr lang="en-US" altLang="zh-TW" sz="2000" dirty="0" smtClean="0"/>
              <a:t>A </a:t>
            </a:r>
            <a:r>
              <a:rPr lang="en-US" altLang="zh-TW" sz="2000" dirty="0" smtClean="0">
                <a:solidFill>
                  <a:srgbClr val="1B1BFF"/>
                </a:solidFill>
              </a:rPr>
              <a:t>clock</a:t>
            </a:r>
            <a:r>
              <a:rPr lang="en-US" altLang="zh-TW" sz="2000" dirty="0" smtClean="0"/>
              <a:t> input to synchronize the operations;</a:t>
            </a:r>
          </a:p>
          <a:p>
            <a:pPr lvl="1">
              <a:buClrTx/>
              <a:buSzTx/>
              <a:buFontTx/>
              <a:buAutoNum type="arabicPeriod"/>
            </a:pPr>
            <a:r>
              <a:rPr lang="en-US" altLang="zh-TW" sz="2000" dirty="0" smtClean="0"/>
              <a:t>A </a:t>
            </a:r>
            <a:r>
              <a:rPr lang="en-US" altLang="zh-TW" sz="2000" dirty="0" smtClean="0">
                <a:solidFill>
                  <a:srgbClr val="1B1BFF"/>
                </a:solidFill>
              </a:rPr>
              <a:t>shift-right</a:t>
            </a:r>
            <a:r>
              <a:rPr lang="en-US" altLang="zh-TW" sz="2000" dirty="0" smtClean="0"/>
              <a:t> control to enable the shift right operation and the </a:t>
            </a:r>
            <a:r>
              <a:rPr lang="en-US" altLang="zh-TW" sz="2000" dirty="0" smtClean="0">
                <a:solidFill>
                  <a:srgbClr val="1B1BFF"/>
                </a:solidFill>
              </a:rPr>
              <a:t>serial input </a:t>
            </a:r>
            <a:r>
              <a:rPr lang="en-US" altLang="zh-TW" sz="2000" dirty="0" smtClean="0"/>
              <a:t>and </a:t>
            </a:r>
            <a:r>
              <a:rPr lang="en-US" altLang="zh-TW" sz="2000" dirty="0" smtClean="0">
                <a:solidFill>
                  <a:srgbClr val="1B1BFF"/>
                </a:solidFill>
              </a:rPr>
              <a:t>output </a:t>
            </a:r>
            <a:r>
              <a:rPr lang="en-US" altLang="zh-TW" sz="2000" dirty="0" smtClean="0"/>
              <a:t>lines associated w/ the shift right;</a:t>
            </a:r>
          </a:p>
          <a:p>
            <a:pPr lvl="1">
              <a:buClrTx/>
              <a:buSzTx/>
              <a:buFontTx/>
              <a:buAutoNum type="arabicPeriod"/>
            </a:pPr>
            <a:r>
              <a:rPr lang="en-US" altLang="zh-TW" sz="2000" dirty="0" smtClean="0"/>
              <a:t>A </a:t>
            </a:r>
            <a:r>
              <a:rPr lang="en-US" altLang="zh-TW" sz="2000" dirty="0" smtClean="0">
                <a:solidFill>
                  <a:srgbClr val="1B1BFF"/>
                </a:solidFill>
              </a:rPr>
              <a:t>shift-left</a:t>
            </a:r>
            <a:r>
              <a:rPr lang="en-US" altLang="zh-TW" sz="2000" dirty="0" smtClean="0"/>
              <a:t> control to enable the shift left operation and the </a:t>
            </a:r>
            <a:r>
              <a:rPr lang="en-US" altLang="zh-TW" sz="2000" dirty="0" smtClean="0">
                <a:solidFill>
                  <a:srgbClr val="1B1BFF"/>
                </a:solidFill>
              </a:rPr>
              <a:t>serial input </a:t>
            </a:r>
            <a:r>
              <a:rPr lang="en-US" altLang="zh-TW" sz="2000" dirty="0" smtClean="0"/>
              <a:t>and </a:t>
            </a:r>
            <a:r>
              <a:rPr lang="en-US" altLang="zh-TW" sz="2000" dirty="0" smtClean="0">
                <a:solidFill>
                  <a:srgbClr val="1B1BFF"/>
                </a:solidFill>
              </a:rPr>
              <a:t>output</a:t>
            </a:r>
            <a:r>
              <a:rPr lang="en-US" altLang="zh-TW" sz="2000" dirty="0" smtClean="0"/>
              <a:t> lines associated w/ the shift left;</a:t>
            </a:r>
          </a:p>
          <a:p>
            <a:pPr lvl="1">
              <a:buClrTx/>
              <a:buSzTx/>
              <a:buFontTx/>
              <a:buAutoNum type="arabicPeriod"/>
            </a:pPr>
            <a:r>
              <a:rPr lang="en-US" altLang="zh-TW" sz="2000" dirty="0" smtClean="0"/>
              <a:t>A </a:t>
            </a:r>
            <a:r>
              <a:rPr lang="en-US" altLang="zh-TW" sz="2000" dirty="0" smtClean="0">
                <a:solidFill>
                  <a:srgbClr val="1B1BFF"/>
                </a:solidFill>
              </a:rPr>
              <a:t>parallel-load</a:t>
            </a:r>
            <a:r>
              <a:rPr lang="en-US" altLang="zh-TW" sz="2000" dirty="0" smtClean="0"/>
              <a:t> control to enable a parallel transfer and the 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1B1BFF"/>
                </a:solidFill>
              </a:rPr>
              <a:t>parallel input </a:t>
            </a:r>
            <a:r>
              <a:rPr lang="en-US" altLang="zh-TW" sz="2000" dirty="0" smtClean="0"/>
              <a:t>lines associated w/ the parallel transfer;</a:t>
            </a:r>
          </a:p>
          <a:p>
            <a:pPr lvl="1">
              <a:buClrTx/>
              <a:buSzTx/>
              <a:buFontTx/>
              <a:buAutoNum type="arabicPeriod"/>
            </a:pP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1B1BFF"/>
                </a:solidFill>
              </a:rPr>
              <a:t>parallel output </a:t>
            </a:r>
            <a:r>
              <a:rPr lang="en-US" altLang="zh-TW" sz="2000" dirty="0" smtClean="0"/>
              <a:t>lines;</a:t>
            </a:r>
          </a:p>
          <a:p>
            <a:pPr lvl="1">
              <a:buClrTx/>
              <a:buSzTx/>
              <a:buFontTx/>
              <a:buAutoNum type="arabicPeriod"/>
            </a:pPr>
            <a:r>
              <a:rPr lang="en-US" altLang="zh-TW" sz="2000" dirty="0" smtClean="0"/>
              <a:t>A control state that leaves the information in the register unchanged in the presence of the clock</a:t>
            </a:r>
            <a:r>
              <a:rPr lang="en-AU" altLang="zh-TW" sz="2000" dirty="0" smtClean="0"/>
              <a:t>;</a:t>
            </a:r>
            <a:endParaRPr lang="zh-TW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Universal Shift Register (2/4)</a:t>
            </a:r>
            <a:endParaRPr lang="zh-TW" altLang="en-US" smtClean="0"/>
          </a:p>
        </p:txBody>
      </p:sp>
      <p:sp>
        <p:nvSpPr>
          <p:cNvPr id="174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Example:  4-bit universal shift register</a:t>
            </a:r>
            <a:endParaRPr lang="zh-TW" altLang="en-US" smtClean="0"/>
          </a:p>
          <a:p>
            <a:endParaRPr lang="zh-TW" altLang="en-US" smtClean="0"/>
          </a:p>
        </p:txBody>
      </p:sp>
      <p:pic>
        <p:nvPicPr>
          <p:cNvPr id="17412" name="Picture 29"/>
          <p:cNvPicPr>
            <a:picLocks noChangeAspect="1" noChangeArrowheads="1"/>
          </p:cNvPicPr>
          <p:nvPr/>
        </p:nvPicPr>
        <p:blipFill>
          <a:blip r:embed="rId2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1468438" y="1989138"/>
            <a:ext cx="604837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30"/>
          <p:cNvSpPr txBox="1">
            <a:spLocks noChangeArrowheads="1"/>
          </p:cNvSpPr>
          <p:nvPr/>
        </p:nvSpPr>
        <p:spPr bwMode="auto">
          <a:xfrm>
            <a:off x="2595563" y="6329363"/>
            <a:ext cx="3829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i="0" u="none">
                <a:solidFill>
                  <a:schemeClr val="tx1"/>
                </a:solidFill>
              </a:rPr>
              <a:t>Fig. 6.7 Four-bit universal shift register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Registers and Counters</a:t>
            </a:r>
            <a:endParaRPr lang="zh-TW" altLang="en-US" dirty="0" smtClean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Clocked sequential circuits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A group of flip-flops and combinational gates.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Connected to form a feedback path.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solidFill>
                  <a:srgbClr val="1B1BFF"/>
                </a:solidFill>
              </a:rPr>
              <a:t>Flip-flops </a:t>
            </a:r>
            <a:r>
              <a:rPr lang="en-US" altLang="zh-TW" dirty="0" smtClean="0">
                <a:solidFill>
                  <a:schemeClr val="folHlink"/>
                </a:solidFill>
              </a:rPr>
              <a:t> + </a:t>
            </a:r>
            <a:r>
              <a:rPr lang="en-US" altLang="zh-TW" dirty="0" smtClean="0">
                <a:solidFill>
                  <a:srgbClr val="1B1BFF"/>
                </a:solidFill>
              </a:rPr>
              <a:t>Combinational gates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 smtClean="0"/>
              <a:t>	</a:t>
            </a:r>
            <a:r>
              <a:rPr lang="en-US" altLang="zh-TW" dirty="0" smtClean="0">
                <a:solidFill>
                  <a:schemeClr val="hlink"/>
                </a:solidFill>
              </a:rPr>
              <a:t>(essential)            (optional)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Register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A group of </a:t>
            </a:r>
            <a:r>
              <a:rPr lang="en-US" altLang="zh-TW" dirty="0" smtClean="0">
                <a:solidFill>
                  <a:srgbClr val="1B1BFF"/>
                </a:solidFill>
              </a:rPr>
              <a:t>flip-flops</a:t>
            </a:r>
            <a:r>
              <a:rPr lang="en-US" altLang="zh-TW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solidFill>
                  <a:srgbClr val="1B1BFF"/>
                </a:solidFill>
              </a:rPr>
              <a:t>Gates</a:t>
            </a:r>
            <a:r>
              <a:rPr lang="en-US" altLang="zh-TW" dirty="0" smtClean="0"/>
              <a:t> that determine how the information is transferred into the register.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Counter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A register that goes through a predetermined sequence of states.</a:t>
            </a:r>
          </a:p>
          <a:p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Universal Shift Register (3/4)</a:t>
            </a:r>
            <a:endParaRPr lang="zh-TW" altLang="en-US" smtClean="0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Function Table</a:t>
            </a:r>
          </a:p>
          <a:p>
            <a:endParaRPr lang="zh-TW" altLang="en-US" dirty="0" smtClean="0"/>
          </a:p>
        </p:txBody>
      </p:sp>
      <p:pic>
        <p:nvPicPr>
          <p:cNvPr id="18436" name="Picture 7"/>
          <p:cNvPicPr>
            <a:picLocks noChangeAspect="1" noChangeArrowheads="1"/>
          </p:cNvPicPr>
          <p:nvPr/>
        </p:nvPicPr>
        <p:blipFill>
          <a:blip r:embed="rId2" cstate="print">
            <a:lum bright="-6000" contrast="36000"/>
          </a:blip>
          <a:srcRect/>
          <a:stretch>
            <a:fillRect/>
          </a:stretch>
        </p:blipFill>
        <p:spPr bwMode="auto">
          <a:xfrm>
            <a:off x="2547938" y="2011363"/>
            <a:ext cx="3754437" cy="213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84200" y="4159250"/>
          <a:ext cx="7945438" cy="2228850"/>
        </p:xfrm>
        <a:graphic>
          <a:graphicData uri="http://schemas.openxmlformats.org/drawingml/2006/table">
            <a:tbl>
              <a:tblPr/>
              <a:tblGrid>
                <a:gridCol w="884238"/>
                <a:gridCol w="771525"/>
                <a:gridCol w="854075"/>
                <a:gridCol w="893762"/>
                <a:gridCol w="965200"/>
                <a:gridCol w="965200"/>
                <a:gridCol w="842963"/>
                <a:gridCol w="17684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Clear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A3+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A2+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A1+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A0+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(operation)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×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×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Clear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No change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B1BFF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sri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B1BFF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Shift right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B1BFF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sli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B1BFF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Shift left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I3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I2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I1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I0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Parallel load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8"/>
          <p:cNvPicPr>
            <a:picLocks noChangeAspect="1" noChangeArrowheads="1"/>
          </p:cNvPicPr>
          <p:nvPr/>
        </p:nvPicPr>
        <p:blipFill>
          <a:blip r:embed="rId2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836613" y="1273175"/>
            <a:ext cx="7002462" cy="509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Text Box 12"/>
          <p:cNvSpPr txBox="1">
            <a:spLocks noChangeArrowheads="1"/>
          </p:cNvSpPr>
          <p:nvPr/>
        </p:nvSpPr>
        <p:spPr bwMode="auto">
          <a:xfrm>
            <a:off x="2362200" y="6419850"/>
            <a:ext cx="46831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800" i="0" u="none" dirty="0">
                <a:solidFill>
                  <a:schemeClr val="tx1"/>
                </a:solidFill>
              </a:rPr>
              <a:t>Fig. 6.7  Four-bit universal shift register</a:t>
            </a:r>
          </a:p>
        </p:txBody>
      </p:sp>
      <p:sp>
        <p:nvSpPr>
          <p:cNvPr id="19463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Universal Shift Register</a:t>
            </a:r>
            <a:r>
              <a:rPr lang="zh-TW" altLang="en-US" smtClean="0"/>
              <a:t> </a:t>
            </a:r>
            <a:r>
              <a:rPr lang="en-US" altLang="zh-TW" smtClean="0"/>
              <a:t>(4/4)</a:t>
            </a:r>
            <a:endParaRPr lang="zh-TW" altLang="en-US" smtClean="0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2743200" y="4655127"/>
            <a:ext cx="225632" cy="118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14452" y="4762005"/>
            <a:ext cx="415636" cy="356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1828801" y="3396343"/>
            <a:ext cx="2838203" cy="118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 flipV="1">
            <a:off x="2838204" y="1983179"/>
            <a:ext cx="403761" cy="118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4225623" y="4641272"/>
            <a:ext cx="225632" cy="118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96875" y="4748150"/>
            <a:ext cx="415636" cy="356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V="1">
            <a:off x="3311224" y="3382488"/>
            <a:ext cx="2838203" cy="118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 flipV="1">
            <a:off x="4320627" y="1969324"/>
            <a:ext cx="403761" cy="118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8805" y="4771901"/>
            <a:ext cx="415636" cy="356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V="1">
            <a:off x="4837219" y="3376554"/>
            <a:ext cx="2792679" cy="257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 flipV="1">
            <a:off x="5816931" y="1993075"/>
            <a:ext cx="403761" cy="118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7230093" y="4641273"/>
            <a:ext cx="225632" cy="118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301345" y="4748151"/>
            <a:ext cx="415636" cy="356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V="1">
            <a:off x="6315694" y="3382489"/>
            <a:ext cx="2838203" cy="118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 flipV="1">
            <a:off x="7325097" y="1969325"/>
            <a:ext cx="403761" cy="118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5719936" y="4651169"/>
            <a:ext cx="225632" cy="118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738255" y="4773881"/>
            <a:ext cx="926275" cy="237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6200000" flipV="1">
            <a:off x="5557653" y="4631376"/>
            <a:ext cx="237506" cy="237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234545" y="4783778"/>
            <a:ext cx="936172" cy="198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 flipV="1">
            <a:off x="7051965" y="4641272"/>
            <a:ext cx="237506" cy="237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230088" y="4807527"/>
            <a:ext cx="936172" cy="197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 flipV="1">
            <a:off x="4047508" y="4617521"/>
            <a:ext cx="237506" cy="237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2214748" y="5005449"/>
            <a:ext cx="950026" cy="1187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2137558" y="5486400"/>
            <a:ext cx="498764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2149434" y="4892634"/>
            <a:ext cx="73627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517569" y="5237018"/>
            <a:ext cx="2220686" cy="1187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 flipH="1" flipV="1">
            <a:off x="4505894" y="5005449"/>
            <a:ext cx="452057" cy="1267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000006" y="4973781"/>
            <a:ext cx="2220686" cy="1187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6132813" y="4872842"/>
            <a:ext cx="176946" cy="2652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3763293" y="4750130"/>
            <a:ext cx="464322" cy="106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>
            <a:off x="5140037" y="4890655"/>
            <a:ext cx="73627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5508172" y="5235039"/>
            <a:ext cx="2220686" cy="1187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 flipH="1" flipV="1">
            <a:off x="7496497" y="5003470"/>
            <a:ext cx="452057" cy="1267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1745673" y="5130140"/>
            <a:ext cx="1211283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>
            <a:off x="3251860" y="5116287"/>
            <a:ext cx="1211283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4724402" y="5140037"/>
            <a:ext cx="1211283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6232566" y="5187538"/>
            <a:ext cx="1211283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Counters</a:t>
            </a:r>
            <a:endParaRPr lang="zh-TW" altLang="en-US" dirty="0" smtClean="0"/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Counter : A register that goes through a prescribed sequence of states.</a:t>
            </a:r>
          </a:p>
          <a:p>
            <a:pPr lvl="1"/>
            <a:r>
              <a:rPr lang="en-US" dirty="0" smtClean="0"/>
              <a:t>Special purpose arithmetic circuits used for the purpose of counting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sequence of states: may follow the binary number sequence (</a:t>
            </a:r>
            <a:r>
              <a:rPr lang="en-US" altLang="zh-TW" dirty="0" smtClean="0">
                <a:sym typeface="Symbol" pitchFamily="18" charset="2"/>
              </a:rPr>
              <a:t> </a:t>
            </a:r>
            <a:r>
              <a:rPr lang="en-US" altLang="zh-TW" dirty="0" smtClean="0">
                <a:solidFill>
                  <a:srgbClr val="FF0000"/>
                </a:solidFill>
                <a:sym typeface="Symbol" pitchFamily="18" charset="2"/>
              </a:rPr>
              <a:t>Binary counter</a:t>
            </a:r>
            <a:r>
              <a:rPr lang="en-US" altLang="zh-TW" dirty="0" smtClean="0">
                <a:sym typeface="Symbol" pitchFamily="18" charset="2"/>
              </a:rPr>
              <a:t>) or</a:t>
            </a:r>
            <a:r>
              <a:rPr lang="en-US" altLang="zh-TW" dirty="0" smtClean="0"/>
              <a:t> any other sequence of states (e.g., Gray Code).</a:t>
            </a:r>
          </a:p>
          <a:p>
            <a:r>
              <a:rPr lang="en-US" dirty="0" smtClean="0"/>
              <a:t>Counter circuits server many purposes</a:t>
            </a:r>
          </a:p>
          <a:p>
            <a:pPr lvl="1"/>
            <a:r>
              <a:rPr lang="en-US" dirty="0" smtClean="0"/>
              <a:t>Count occurrences of certain events</a:t>
            </a:r>
          </a:p>
          <a:p>
            <a:pPr lvl="1"/>
            <a:r>
              <a:rPr lang="en-US" dirty="0" smtClean="0"/>
              <a:t>Generate timing intervals for controlling various tasks in a digital system</a:t>
            </a:r>
          </a:p>
          <a:p>
            <a:pPr lvl="1"/>
            <a:r>
              <a:rPr lang="en-US" dirty="0" smtClean="0"/>
              <a:t>Track elapsed time between events</a:t>
            </a:r>
            <a:endParaRPr lang="en-US" altLang="zh-TW" dirty="0" smtClean="0"/>
          </a:p>
          <a:p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TW" dirty="0" smtClean="0"/>
              <a:t>Counters</a:t>
            </a:r>
            <a:endParaRPr lang="zh-TW" alt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Categories of counters</a:t>
            </a:r>
          </a:p>
          <a:p>
            <a:pPr marL="914400" lvl="1" indent="-457200">
              <a:buClrTx/>
              <a:buSzTx/>
              <a:buFont typeface="Book Antiqua" pitchFamily="18" charset="0"/>
              <a:buAutoNum type="arabicPeriod"/>
            </a:pPr>
            <a:r>
              <a:rPr lang="en-US" altLang="zh-TW" dirty="0" smtClean="0"/>
              <a:t>Asynchronous counters (Ripple counters) The flip-flops within the counter do not change state at the same time</a:t>
            </a:r>
          </a:p>
          <a:p>
            <a:pPr marL="1314450" lvl="2" indent="-457200">
              <a:buClr>
                <a:srgbClr val="FF9933"/>
              </a:buClr>
              <a:buSzPct val="70000"/>
            </a:pPr>
            <a:r>
              <a:rPr lang="en-US" altLang="zh-TW" dirty="0" smtClean="0"/>
              <a:t> The flip-flop output transition serves as a source for triggering other flip-flop.</a:t>
            </a:r>
          </a:p>
          <a:p>
            <a:pPr marL="1588770" lvl="3" indent="-457200">
              <a:buClr>
                <a:srgbClr val="FF9933"/>
              </a:buClr>
              <a:buSzPct val="70000"/>
              <a:buFont typeface="Wingdings" pitchFamily="2" charset="2"/>
              <a:buChar char="u"/>
            </a:pPr>
            <a:r>
              <a:rPr lang="en-US" altLang="zh-TW" dirty="0" smtClean="0">
                <a:sym typeface="Symbol" pitchFamily="18" charset="2"/>
              </a:rPr>
              <a:t> </a:t>
            </a:r>
            <a:r>
              <a:rPr lang="en-US" altLang="zh-TW" dirty="0" smtClean="0">
                <a:solidFill>
                  <a:srgbClr val="1B1BFF"/>
                </a:solidFill>
                <a:sym typeface="Symbol" pitchFamily="18" charset="2"/>
              </a:rPr>
              <a:t>no common clock pulse</a:t>
            </a:r>
            <a:r>
              <a:rPr lang="en-US" altLang="zh-TW" dirty="0" smtClean="0">
                <a:sym typeface="Symbol" pitchFamily="18" charset="2"/>
              </a:rPr>
              <a:t>.</a:t>
            </a:r>
            <a:endParaRPr lang="en-US" altLang="zh-TW" dirty="0" smtClean="0"/>
          </a:p>
          <a:p>
            <a:pPr marL="914400" lvl="1" indent="-457200">
              <a:buClrTx/>
              <a:buSzTx/>
              <a:buFont typeface="Book Antiqua" pitchFamily="18" charset="0"/>
              <a:buAutoNum type="arabicPeriod" startAt="2"/>
            </a:pPr>
            <a:r>
              <a:rPr lang="en-US" altLang="zh-TW" dirty="0" smtClean="0"/>
              <a:t>Synchronous counters </a:t>
            </a:r>
          </a:p>
          <a:p>
            <a:pPr marL="1314450" lvl="2" indent="-457200">
              <a:buClr>
                <a:srgbClr val="FF9933"/>
              </a:buClr>
              <a:buSzPct val="70000"/>
              <a:buFont typeface="Wingdings" pitchFamily="2" charset="2"/>
              <a:buChar char="u"/>
            </a:pPr>
            <a:r>
              <a:rPr lang="en-US" altLang="zh-TW" dirty="0" smtClean="0"/>
              <a:t>The CLK inputs of all flip-flops receive a </a:t>
            </a:r>
            <a:r>
              <a:rPr lang="en-US" altLang="zh-TW" dirty="0" smtClean="0">
                <a:solidFill>
                  <a:srgbClr val="1B1BFF"/>
                </a:solidFill>
              </a:rPr>
              <a:t>common clock</a:t>
            </a:r>
            <a:r>
              <a:rPr lang="en-US" altLang="zh-TW" dirty="0" smtClean="0"/>
              <a:t>.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TW" dirty="0" smtClean="0"/>
              <a:t>Binary Ripple Counter</a:t>
            </a:r>
            <a:endParaRPr lang="zh-TW" alt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altLang="zh-TW" dirty="0" smtClean="0"/>
              <a:t>A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-bit binary counter →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FFs → count from 0 to 2</a:t>
            </a:r>
            <a:r>
              <a:rPr lang="en-US" altLang="zh-TW" i="1" baseline="30000" dirty="0" smtClean="0"/>
              <a:t>n</a:t>
            </a:r>
            <a:r>
              <a:rPr lang="en-US" altLang="zh-TW" dirty="0" smtClean="0"/>
              <a:t>-1.</a:t>
            </a:r>
          </a:p>
          <a:p>
            <a:r>
              <a:rPr lang="en-US" altLang="zh-TW" dirty="0" smtClean="0"/>
              <a:t>Example: 4-bit binary ripple counter  </a:t>
            </a:r>
          </a:p>
          <a:p>
            <a:pPr lvl="1"/>
            <a:r>
              <a:rPr lang="en-US" altLang="zh-TW" dirty="0" smtClean="0"/>
              <a:t>Binary count sequence: 4-bit</a:t>
            </a:r>
          </a:p>
          <a:p>
            <a:endParaRPr lang="zh-TW" altLang="en-US" dirty="0" smtClean="0"/>
          </a:p>
        </p:txBody>
      </p:sp>
      <p:pic>
        <p:nvPicPr>
          <p:cNvPr id="22532" name="Picture 8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</a:blip>
          <a:srcRect/>
          <a:stretch>
            <a:fillRect/>
          </a:stretch>
        </p:blipFill>
        <p:spPr bwMode="auto">
          <a:xfrm>
            <a:off x="3647744" y="3295650"/>
            <a:ext cx="2721306" cy="300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8"/>
          <p:cNvPicPr>
            <a:picLocks noChangeAspect="1" noChangeArrowheads="1"/>
          </p:cNvPicPr>
          <p:nvPr/>
        </p:nvPicPr>
        <p:blipFill>
          <a:blip r:embed="rId3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3597275" y="203200"/>
            <a:ext cx="5313363" cy="653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614" name="直線接點 56"/>
          <p:cNvCxnSpPr>
            <a:cxnSpLocks noChangeShapeType="1"/>
          </p:cNvCxnSpPr>
          <p:nvPr/>
        </p:nvCxnSpPr>
        <p:spPr bwMode="auto">
          <a:xfrm>
            <a:off x="3498850" y="1177925"/>
            <a:ext cx="252413" cy="15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23615" name="直線接點 56"/>
          <p:cNvCxnSpPr>
            <a:cxnSpLocks noChangeShapeType="1"/>
          </p:cNvCxnSpPr>
          <p:nvPr/>
        </p:nvCxnSpPr>
        <p:spPr bwMode="auto">
          <a:xfrm>
            <a:off x="3305175" y="936625"/>
            <a:ext cx="215900" cy="15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23616" name="直線接點 56"/>
          <p:cNvCxnSpPr>
            <a:cxnSpLocks noChangeShapeType="1"/>
          </p:cNvCxnSpPr>
          <p:nvPr/>
        </p:nvCxnSpPr>
        <p:spPr bwMode="auto">
          <a:xfrm rot="-5400000">
            <a:off x="3386138" y="1054100"/>
            <a:ext cx="252412" cy="1588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 type="triangle" w="med" len="lg"/>
            <a:tailEnd type="none" w="sm" len="sm"/>
          </a:ln>
        </p:spPr>
      </p:cxnSp>
      <p:cxnSp>
        <p:nvCxnSpPr>
          <p:cNvPr id="23617" name="直線接點 56"/>
          <p:cNvCxnSpPr>
            <a:cxnSpLocks noChangeShapeType="1"/>
          </p:cNvCxnSpPr>
          <p:nvPr/>
        </p:nvCxnSpPr>
        <p:spPr bwMode="auto">
          <a:xfrm>
            <a:off x="6505575" y="1177925"/>
            <a:ext cx="252413" cy="15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23618" name="直線接點 56"/>
          <p:cNvCxnSpPr>
            <a:cxnSpLocks noChangeShapeType="1"/>
          </p:cNvCxnSpPr>
          <p:nvPr/>
        </p:nvCxnSpPr>
        <p:spPr bwMode="auto">
          <a:xfrm>
            <a:off x="6310313" y="936625"/>
            <a:ext cx="215900" cy="15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23619" name="直線接點 56"/>
          <p:cNvCxnSpPr>
            <a:cxnSpLocks noChangeShapeType="1"/>
          </p:cNvCxnSpPr>
          <p:nvPr/>
        </p:nvCxnSpPr>
        <p:spPr bwMode="auto">
          <a:xfrm rot="-5400000">
            <a:off x="6392863" y="1054100"/>
            <a:ext cx="252412" cy="1588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 type="triangle" w="med" len="lg"/>
            <a:tailEnd type="none" w="sm" len="sm"/>
          </a:ln>
        </p:spPr>
      </p:cxn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/>
          <a:lstStyle/>
          <a:p>
            <a:r>
              <a:rPr lang="en-AU" altLang="zh-TW" dirty="0" smtClean="0"/>
              <a:t>Binary Ripple </a:t>
            </a:r>
            <a:br>
              <a:rPr lang="en-AU" altLang="zh-TW" dirty="0" smtClean="0"/>
            </a:br>
            <a:r>
              <a:rPr lang="en-AU" altLang="zh-TW" dirty="0" smtClean="0"/>
              <a:t>Counter</a:t>
            </a:r>
            <a:endParaRPr lang="zh-TW" altLang="en-US" dirty="0" smtClean="0"/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457200" y="1600200"/>
            <a:ext cx="3562350" cy="4873752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marL="274320" marR="0" lvl="2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sz="4000" dirty="0" smtClean="0">
                <a:solidFill>
                  <a:schemeClr val="tx2"/>
                </a:solidFill>
              </a:rPr>
              <a:t>Reset</a:t>
            </a:r>
            <a:r>
              <a:rPr lang="en-US" sz="4000" dirty="0" smtClean="0"/>
              <a:t> signal sets all outputs to 0</a:t>
            </a:r>
          </a:p>
          <a:p>
            <a:pPr marL="274320" marR="0" lvl="2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sz="4000" dirty="0" smtClean="0"/>
              <a:t>Negative edge triggered</a:t>
            </a:r>
          </a:p>
          <a:p>
            <a:pPr marL="274320" marR="0" lvl="2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sz="4000" dirty="0" smtClean="0"/>
              <a:t>Count signal toggles output of </a:t>
            </a:r>
            <a:r>
              <a:rPr lang="en-US" sz="4000" dirty="0" smtClean="0">
                <a:solidFill>
                  <a:schemeClr val="tx2"/>
                </a:solidFill>
              </a:rPr>
              <a:t>low-order</a:t>
            </a:r>
            <a:r>
              <a:rPr lang="en-US" sz="4000" dirty="0" smtClean="0"/>
              <a:t> flip flop</a:t>
            </a:r>
          </a:p>
          <a:p>
            <a:pPr marL="274320" marR="0" lvl="2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sz="4000" dirty="0" smtClean="0"/>
              <a:t>Low-order flip flop provides trigger for adjacent flip flop</a:t>
            </a:r>
          </a:p>
          <a:p>
            <a:pPr marL="274320" marR="0" lvl="2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sz="4000" dirty="0" smtClean="0"/>
              <a:t>Output of one </a:t>
            </a:r>
            <a:r>
              <a:rPr lang="en-US" sz="4000" dirty="0" err="1" smtClean="0"/>
              <a:t>flipflop</a:t>
            </a:r>
            <a:r>
              <a:rPr lang="en-US" sz="4000" dirty="0" smtClean="0"/>
              <a:t> </a:t>
            </a:r>
            <a:r>
              <a:rPr lang="en-US" sz="4000" dirty="0" smtClean="0">
                <a:sym typeface="Wingdings" pitchFamily="2" charset="2"/>
              </a:rPr>
              <a:t> </a:t>
            </a:r>
            <a:r>
              <a:rPr lang="en-US" sz="4000" dirty="0" smtClean="0"/>
              <a:t>Clock to the next</a:t>
            </a:r>
          </a:p>
          <a:p>
            <a:pPr marL="274320" marR="0" lvl="2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sz="4000" dirty="0" smtClean="0"/>
              <a:t>Not all flops change value simultaneously</a:t>
            </a:r>
          </a:p>
          <a:p>
            <a:pPr marL="731520" lvl="3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sz="4000" dirty="0" smtClean="0"/>
              <a:t>Lower-order flops change first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zh-TW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8"/>
          <p:cNvPicPr>
            <a:picLocks noChangeAspect="1" noChangeArrowheads="1"/>
          </p:cNvPicPr>
          <p:nvPr/>
        </p:nvPicPr>
        <p:blipFill>
          <a:blip r:embed="rId2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3273425" y="203200"/>
            <a:ext cx="5313363" cy="653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Text Box 12"/>
          <p:cNvSpPr txBox="1">
            <a:spLocks noChangeArrowheads="1"/>
          </p:cNvSpPr>
          <p:nvPr/>
        </p:nvSpPr>
        <p:spPr bwMode="auto">
          <a:xfrm>
            <a:off x="0" y="5740400"/>
            <a:ext cx="40973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1800" i="0" u="none" dirty="0"/>
              <a:t>Fig. 6.8 Four-bit binary ripple counter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73075" y="1897063"/>
          <a:ext cx="2736850" cy="3413130"/>
        </p:xfrm>
        <a:graphic>
          <a:graphicData uri="http://schemas.openxmlformats.org/drawingml/2006/table">
            <a:tbl>
              <a:tblPr/>
              <a:tblGrid>
                <a:gridCol w="684213"/>
                <a:gridCol w="684212"/>
                <a:gridCol w="684213"/>
                <a:gridCol w="684212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3614" name="直線接點 56"/>
          <p:cNvCxnSpPr>
            <a:cxnSpLocks noChangeShapeType="1"/>
          </p:cNvCxnSpPr>
          <p:nvPr/>
        </p:nvCxnSpPr>
        <p:spPr bwMode="auto">
          <a:xfrm>
            <a:off x="3213100" y="1177925"/>
            <a:ext cx="252413" cy="15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23615" name="直線接點 56"/>
          <p:cNvCxnSpPr>
            <a:cxnSpLocks noChangeShapeType="1"/>
          </p:cNvCxnSpPr>
          <p:nvPr/>
        </p:nvCxnSpPr>
        <p:spPr bwMode="auto">
          <a:xfrm>
            <a:off x="3019425" y="936625"/>
            <a:ext cx="215900" cy="15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23616" name="直線接點 56"/>
          <p:cNvCxnSpPr>
            <a:cxnSpLocks noChangeShapeType="1"/>
          </p:cNvCxnSpPr>
          <p:nvPr/>
        </p:nvCxnSpPr>
        <p:spPr bwMode="auto">
          <a:xfrm rot="-5400000">
            <a:off x="3100388" y="1054100"/>
            <a:ext cx="252412" cy="1588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 type="triangle" w="med" len="lg"/>
            <a:tailEnd type="none" w="sm" len="sm"/>
          </a:ln>
        </p:spPr>
      </p:cxnSp>
      <p:cxnSp>
        <p:nvCxnSpPr>
          <p:cNvPr id="23617" name="直線接點 56"/>
          <p:cNvCxnSpPr>
            <a:cxnSpLocks noChangeShapeType="1"/>
          </p:cNvCxnSpPr>
          <p:nvPr/>
        </p:nvCxnSpPr>
        <p:spPr bwMode="auto">
          <a:xfrm>
            <a:off x="6219825" y="1177925"/>
            <a:ext cx="252413" cy="15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23618" name="直線接點 56"/>
          <p:cNvCxnSpPr>
            <a:cxnSpLocks noChangeShapeType="1"/>
          </p:cNvCxnSpPr>
          <p:nvPr/>
        </p:nvCxnSpPr>
        <p:spPr bwMode="auto">
          <a:xfrm>
            <a:off x="6024563" y="936625"/>
            <a:ext cx="215900" cy="15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23619" name="直線接點 56"/>
          <p:cNvCxnSpPr>
            <a:cxnSpLocks noChangeShapeType="1"/>
          </p:cNvCxnSpPr>
          <p:nvPr/>
        </p:nvCxnSpPr>
        <p:spPr bwMode="auto">
          <a:xfrm rot="-5400000">
            <a:off x="6107113" y="1054100"/>
            <a:ext cx="252412" cy="1588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 type="triangle" w="med" len="lg"/>
            <a:tailEnd type="none" w="sm" len="sm"/>
          </a:ln>
        </p:spPr>
      </p:cxnSp>
      <p:cxnSp>
        <p:nvCxnSpPr>
          <p:cNvPr id="29" name="直線接點 28"/>
          <p:cNvCxnSpPr>
            <a:cxnSpLocks noChangeShapeType="1"/>
          </p:cNvCxnSpPr>
          <p:nvPr/>
        </p:nvCxnSpPr>
        <p:spPr bwMode="auto">
          <a:xfrm rot="5400000">
            <a:off x="4868069" y="997744"/>
            <a:ext cx="1260475" cy="1587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31" name="直線接點 30"/>
          <p:cNvCxnSpPr>
            <a:cxnSpLocks noChangeShapeType="1"/>
          </p:cNvCxnSpPr>
          <p:nvPr/>
        </p:nvCxnSpPr>
        <p:spPr bwMode="auto">
          <a:xfrm rot="10800000">
            <a:off x="4346575" y="1617663"/>
            <a:ext cx="1143000" cy="1587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35" name="直線接點 34"/>
          <p:cNvCxnSpPr>
            <a:cxnSpLocks noChangeShapeType="1"/>
          </p:cNvCxnSpPr>
          <p:nvPr/>
        </p:nvCxnSpPr>
        <p:spPr bwMode="auto">
          <a:xfrm rot="5400000">
            <a:off x="4117976" y="1857375"/>
            <a:ext cx="474662" cy="1587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48" name="直線接點 47"/>
          <p:cNvCxnSpPr>
            <a:cxnSpLocks noChangeShapeType="1"/>
          </p:cNvCxnSpPr>
          <p:nvPr/>
        </p:nvCxnSpPr>
        <p:spPr bwMode="auto">
          <a:xfrm rot="10800000">
            <a:off x="4346575" y="2089150"/>
            <a:ext cx="1143000" cy="1588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49" name="直線接點 48"/>
          <p:cNvCxnSpPr>
            <a:cxnSpLocks noChangeShapeType="1"/>
          </p:cNvCxnSpPr>
          <p:nvPr/>
        </p:nvCxnSpPr>
        <p:spPr bwMode="auto">
          <a:xfrm rot="5400000">
            <a:off x="4998244" y="2574131"/>
            <a:ext cx="971550" cy="1588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50" name="直線接點 49"/>
          <p:cNvCxnSpPr>
            <a:cxnSpLocks noChangeShapeType="1"/>
          </p:cNvCxnSpPr>
          <p:nvPr/>
        </p:nvCxnSpPr>
        <p:spPr bwMode="auto">
          <a:xfrm rot="10800000">
            <a:off x="4341813" y="3055938"/>
            <a:ext cx="1143000" cy="1587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51" name="直線接點 50"/>
          <p:cNvCxnSpPr>
            <a:cxnSpLocks noChangeShapeType="1"/>
          </p:cNvCxnSpPr>
          <p:nvPr/>
        </p:nvCxnSpPr>
        <p:spPr bwMode="auto">
          <a:xfrm rot="5400000">
            <a:off x="4099719" y="3282157"/>
            <a:ext cx="473075" cy="1587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52" name="直線接點 51"/>
          <p:cNvCxnSpPr>
            <a:cxnSpLocks noChangeShapeType="1"/>
          </p:cNvCxnSpPr>
          <p:nvPr/>
        </p:nvCxnSpPr>
        <p:spPr bwMode="auto">
          <a:xfrm rot="10800000">
            <a:off x="4322763" y="3522663"/>
            <a:ext cx="1143000" cy="1587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53" name="直線接點 52"/>
          <p:cNvCxnSpPr>
            <a:cxnSpLocks noChangeShapeType="1"/>
          </p:cNvCxnSpPr>
          <p:nvPr/>
        </p:nvCxnSpPr>
        <p:spPr bwMode="auto">
          <a:xfrm rot="5400000">
            <a:off x="4979194" y="4002881"/>
            <a:ext cx="971550" cy="1588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54" name="直線接點 53"/>
          <p:cNvCxnSpPr>
            <a:cxnSpLocks noChangeShapeType="1"/>
          </p:cNvCxnSpPr>
          <p:nvPr/>
        </p:nvCxnSpPr>
        <p:spPr bwMode="auto">
          <a:xfrm rot="10800000">
            <a:off x="4327525" y="4484688"/>
            <a:ext cx="1143000" cy="1587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55" name="直線接點 54"/>
          <p:cNvCxnSpPr>
            <a:cxnSpLocks noChangeShapeType="1"/>
          </p:cNvCxnSpPr>
          <p:nvPr/>
        </p:nvCxnSpPr>
        <p:spPr bwMode="auto">
          <a:xfrm rot="5400000">
            <a:off x="4085431" y="4710907"/>
            <a:ext cx="473075" cy="1588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56" name="直線接點 55"/>
          <p:cNvCxnSpPr>
            <a:cxnSpLocks noChangeShapeType="1"/>
          </p:cNvCxnSpPr>
          <p:nvPr/>
        </p:nvCxnSpPr>
        <p:spPr bwMode="auto">
          <a:xfrm rot="10800000">
            <a:off x="4316413" y="4951413"/>
            <a:ext cx="1296987" cy="1587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 type="triangle" w="med" len="lg"/>
            <a:tailEnd type="none" w="sm" len="sm"/>
          </a:ln>
        </p:spPr>
      </p:cxnSp>
      <p:cxnSp>
        <p:nvCxnSpPr>
          <p:cNvPr id="57" name="直線接點 56"/>
          <p:cNvCxnSpPr>
            <a:cxnSpLocks noChangeShapeType="1"/>
          </p:cNvCxnSpPr>
          <p:nvPr/>
        </p:nvCxnSpPr>
        <p:spPr bwMode="auto">
          <a:xfrm rot="5400000">
            <a:off x="7608888" y="995363"/>
            <a:ext cx="1258887" cy="1587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58" name="直線接點 57"/>
          <p:cNvCxnSpPr>
            <a:cxnSpLocks noChangeShapeType="1"/>
          </p:cNvCxnSpPr>
          <p:nvPr/>
        </p:nvCxnSpPr>
        <p:spPr bwMode="auto">
          <a:xfrm rot="10800000">
            <a:off x="7086600" y="1614488"/>
            <a:ext cx="1143000" cy="1587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59" name="直線接點 58"/>
          <p:cNvCxnSpPr>
            <a:cxnSpLocks noChangeShapeType="1"/>
          </p:cNvCxnSpPr>
          <p:nvPr/>
        </p:nvCxnSpPr>
        <p:spPr bwMode="auto">
          <a:xfrm rot="5400000">
            <a:off x="6858794" y="1854994"/>
            <a:ext cx="473075" cy="1587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60" name="直線接點 59"/>
          <p:cNvCxnSpPr>
            <a:cxnSpLocks noChangeShapeType="1"/>
          </p:cNvCxnSpPr>
          <p:nvPr/>
        </p:nvCxnSpPr>
        <p:spPr bwMode="auto">
          <a:xfrm rot="10800000">
            <a:off x="7086600" y="2085975"/>
            <a:ext cx="1143000" cy="1588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61" name="直線接點 60"/>
          <p:cNvCxnSpPr>
            <a:cxnSpLocks noChangeShapeType="1"/>
          </p:cNvCxnSpPr>
          <p:nvPr/>
        </p:nvCxnSpPr>
        <p:spPr bwMode="auto">
          <a:xfrm rot="5400000">
            <a:off x="7738269" y="2570956"/>
            <a:ext cx="971550" cy="1588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62" name="直線接點 61"/>
          <p:cNvCxnSpPr>
            <a:cxnSpLocks noChangeShapeType="1"/>
          </p:cNvCxnSpPr>
          <p:nvPr/>
        </p:nvCxnSpPr>
        <p:spPr bwMode="auto">
          <a:xfrm rot="10800000">
            <a:off x="7081838" y="3052763"/>
            <a:ext cx="1143000" cy="1587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63" name="直線接點 62"/>
          <p:cNvCxnSpPr>
            <a:cxnSpLocks noChangeShapeType="1"/>
          </p:cNvCxnSpPr>
          <p:nvPr/>
        </p:nvCxnSpPr>
        <p:spPr bwMode="auto">
          <a:xfrm rot="5400000">
            <a:off x="6839744" y="3278982"/>
            <a:ext cx="473075" cy="1587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64" name="直線接點 63"/>
          <p:cNvCxnSpPr>
            <a:cxnSpLocks noChangeShapeType="1"/>
          </p:cNvCxnSpPr>
          <p:nvPr/>
        </p:nvCxnSpPr>
        <p:spPr bwMode="auto">
          <a:xfrm rot="10800000">
            <a:off x="7062788" y="3519488"/>
            <a:ext cx="1143000" cy="1587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65" name="直線接點 64"/>
          <p:cNvCxnSpPr>
            <a:cxnSpLocks noChangeShapeType="1"/>
          </p:cNvCxnSpPr>
          <p:nvPr/>
        </p:nvCxnSpPr>
        <p:spPr bwMode="auto">
          <a:xfrm rot="5400000">
            <a:off x="7719219" y="3999706"/>
            <a:ext cx="971550" cy="1588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66" name="直線接點 65"/>
          <p:cNvCxnSpPr>
            <a:cxnSpLocks noChangeShapeType="1"/>
          </p:cNvCxnSpPr>
          <p:nvPr/>
        </p:nvCxnSpPr>
        <p:spPr bwMode="auto">
          <a:xfrm rot="10800000">
            <a:off x="7067550" y="4481513"/>
            <a:ext cx="1143000" cy="1587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67" name="直線接點 66"/>
          <p:cNvCxnSpPr>
            <a:cxnSpLocks noChangeShapeType="1"/>
          </p:cNvCxnSpPr>
          <p:nvPr/>
        </p:nvCxnSpPr>
        <p:spPr bwMode="auto">
          <a:xfrm rot="5400000">
            <a:off x="6825456" y="4707732"/>
            <a:ext cx="473075" cy="1588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68" name="直線接點 67"/>
          <p:cNvCxnSpPr>
            <a:cxnSpLocks noChangeShapeType="1"/>
          </p:cNvCxnSpPr>
          <p:nvPr/>
        </p:nvCxnSpPr>
        <p:spPr bwMode="auto">
          <a:xfrm rot="10800000">
            <a:off x="7056438" y="4948238"/>
            <a:ext cx="1296987" cy="1587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 type="triangle" w="med" len="lg"/>
            <a:tailEnd type="none" w="sm" len="sm"/>
          </a:ln>
        </p:spPr>
      </p:cxnSp>
      <p:sp>
        <p:nvSpPr>
          <p:cNvPr id="69" name="Text Box 9"/>
          <p:cNvSpPr txBox="1">
            <a:spLocks noChangeArrowheads="1"/>
          </p:cNvSpPr>
          <p:nvPr/>
        </p:nvSpPr>
        <p:spPr bwMode="auto">
          <a:xfrm>
            <a:off x="5048250" y="5016500"/>
            <a:ext cx="1657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1600" i="0" u="none" dirty="0">
                <a:latin typeface="+mj-lt"/>
              </a:rPr>
              <a:t>Ripper propagation</a:t>
            </a:r>
          </a:p>
        </p:txBody>
      </p: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7856538" y="5013325"/>
            <a:ext cx="14208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1600" i="0" u="none" dirty="0">
                <a:latin typeface="+mj-lt"/>
              </a:rPr>
              <a:t>Ripper propagation</a:t>
            </a:r>
          </a:p>
        </p:txBody>
      </p: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/>
          <a:lstStyle/>
          <a:p>
            <a:r>
              <a:rPr lang="en-AU" altLang="zh-TW" dirty="0" smtClean="0"/>
              <a:t>Binary Ripple </a:t>
            </a:r>
            <a:br>
              <a:rPr lang="en-AU" altLang="zh-TW" dirty="0" smtClean="0"/>
            </a:br>
            <a:r>
              <a:rPr lang="en-AU" altLang="zh-TW" dirty="0" smtClean="0"/>
              <a:t>Counter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TW" dirty="0" smtClean="0"/>
              <a:t>Asynchronous (Ripple) Counters</a:t>
            </a:r>
            <a:endParaRPr lang="zh-TW" alt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Asynchronous counters are commonly referred as ripple counters</a:t>
            </a:r>
          </a:p>
          <a:p>
            <a:pPr lvl="1"/>
            <a:r>
              <a:rPr lang="en-US" altLang="zh-TW" dirty="0" smtClean="0"/>
              <a:t>The effect of the input clock pulse is first felt by the first flip-flop FF0.</a:t>
            </a:r>
          </a:p>
          <a:p>
            <a:pPr lvl="1"/>
            <a:r>
              <a:rPr lang="en-US" altLang="zh-TW" dirty="0" smtClean="0"/>
              <a:t>The effect cannot get to the next flip-flop FF1 immediately as there is a propagation delay through FF0</a:t>
            </a:r>
          </a:p>
          <a:p>
            <a:pPr lvl="1"/>
            <a:r>
              <a:rPr lang="en-US" altLang="zh-TW" dirty="0" smtClean="0"/>
              <a:t>Then there is a propagation delay through FF1 before the next flip-flop FF2 is triggered</a:t>
            </a:r>
          </a:p>
          <a:p>
            <a:pPr lvl="1"/>
            <a:r>
              <a:rPr lang="en-US" altLang="zh-TW" dirty="0" smtClean="0"/>
              <a:t>Thus, the effect of an input clock pulse “ripples” through the counter, taking some time, due to propagation delays, to reach the last flip-flop.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Counter must reset itself after counting the terminal count</a:t>
            </a:r>
            <a:endParaRPr lang="zh-TW" altLang="en-US" dirty="0" smtClean="0"/>
          </a:p>
        </p:txBody>
      </p:sp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BCD Ripple Counter</a:t>
            </a:r>
            <a:endParaRPr lang="zh-TW" altLang="en-US" smtClean="0"/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2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1047750" y="2617627"/>
            <a:ext cx="6781800" cy="307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1635125" y="6062663"/>
            <a:ext cx="59039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1800" i="0" u="none">
                <a:solidFill>
                  <a:schemeClr val="tx1"/>
                </a:solidFill>
              </a:rPr>
              <a:t>Fig. 6.9  State diagram of a decimal BCD counter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6400800" y="3429000"/>
            <a:ext cx="381000" cy="76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/>
          </a:p>
        </p:txBody>
      </p:sp>
      <p:pic>
        <p:nvPicPr>
          <p:cNvPr id="25603" name="Picture 6"/>
          <p:cNvPicPr>
            <a:picLocks noChangeAspect="1" noChangeArrowheads="1"/>
          </p:cNvPicPr>
          <p:nvPr/>
        </p:nvPicPr>
        <p:blipFill>
          <a:blip r:embed="rId2" cstate="print">
            <a:lum bright="-18000" contrast="30000"/>
          </a:blip>
          <a:srcRect l="3009"/>
          <a:stretch>
            <a:fillRect/>
          </a:stretch>
        </p:blipFill>
        <p:spPr bwMode="auto">
          <a:xfrm>
            <a:off x="5003800" y="112713"/>
            <a:ext cx="3521075" cy="665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Text Box 7"/>
          <p:cNvSpPr txBox="1">
            <a:spLocks noChangeArrowheads="1"/>
          </p:cNvSpPr>
          <p:nvPr/>
        </p:nvSpPr>
        <p:spPr bwMode="auto">
          <a:xfrm>
            <a:off x="1038224" y="6419850"/>
            <a:ext cx="3324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800" i="0" u="none" dirty="0"/>
              <a:t>Fig. 6.10  BCD ripple counter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390650" y="3248025"/>
          <a:ext cx="2262188" cy="3017520"/>
        </p:xfrm>
        <a:graphic>
          <a:graphicData uri="http://schemas.openxmlformats.org/drawingml/2006/table">
            <a:tbl>
              <a:tblPr/>
              <a:tblGrid>
                <a:gridCol w="565150"/>
                <a:gridCol w="565150"/>
                <a:gridCol w="566738"/>
                <a:gridCol w="565150"/>
              </a:tblGrid>
              <a:tr h="13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Q</a:t>
                      </a:r>
                      <a:r>
                        <a:rPr kumimoji="0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Q</a:t>
                      </a:r>
                      <a:r>
                        <a:rPr kumimoji="0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Q</a:t>
                      </a:r>
                      <a:r>
                        <a:rPr kumimoji="0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Q</a:t>
                      </a:r>
                      <a:r>
                        <a:rPr kumimoji="0" lang="en-US" altLang="zh-TW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67" name="標題 1"/>
          <p:cNvSpPr>
            <a:spLocks noGrp="1"/>
          </p:cNvSpPr>
          <p:nvPr>
            <p:ph type="title"/>
          </p:nvPr>
        </p:nvSpPr>
        <p:spPr>
          <a:xfrm>
            <a:off x="185738" y="228600"/>
            <a:ext cx="4775200" cy="609600"/>
          </a:xfrm>
        </p:spPr>
        <p:txBody>
          <a:bodyPr/>
          <a:lstStyle/>
          <a:p>
            <a:r>
              <a:rPr lang="en-US" altLang="zh-TW" smtClean="0"/>
              <a:t>BCD Ripple Counter</a:t>
            </a:r>
            <a:endParaRPr lang="zh-TW" altLang="en-US" smtClean="0"/>
          </a:p>
        </p:txBody>
      </p:sp>
      <p:pic>
        <p:nvPicPr>
          <p:cNvPr id="25668" name="Picture 5"/>
          <p:cNvPicPr>
            <a:picLocks noChangeAspect="1" noChangeArrowheads="1"/>
          </p:cNvPicPr>
          <p:nvPr/>
        </p:nvPicPr>
        <p:blipFill>
          <a:blip r:embed="rId3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690563" y="1312863"/>
            <a:ext cx="369093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257800" cy="487375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-bit register</a:t>
            </a:r>
          </a:p>
          <a:p>
            <a:pPr lvl="1"/>
            <a:r>
              <a:rPr lang="en-US" altLang="zh-TW" i="1" dirty="0" smtClean="0"/>
              <a:t>n</a:t>
            </a:r>
            <a:r>
              <a:rPr lang="en-US" altLang="zh-TW" dirty="0" smtClean="0"/>
              <a:t> flip-flops capable of storing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bits of binary information.</a:t>
            </a:r>
          </a:p>
          <a:p>
            <a:pPr lvl="1"/>
            <a:r>
              <a:rPr lang="en-US" altLang="zh-TW" dirty="0" smtClean="0"/>
              <a:t>4-bit register is shown in Fig. 6.1.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AU" dirty="0"/>
          </a:p>
        </p:txBody>
      </p:sp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Registers</a:t>
            </a:r>
            <a:endParaRPr lang="zh-TW" altLang="en-US" dirty="0" smtClean="0"/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2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5835650" y="1065213"/>
            <a:ext cx="1960563" cy="551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5634038" y="6489700"/>
            <a:ext cx="24558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i="0" u="none" dirty="0">
                <a:solidFill>
                  <a:schemeClr val="tx1"/>
                </a:solidFill>
              </a:rPr>
              <a:t>Fig. 6.1 Four-bit register</a:t>
            </a:r>
          </a:p>
        </p:txBody>
      </p:sp>
      <p:sp>
        <p:nvSpPr>
          <p:cNvPr id="6150" name="文字方塊 5"/>
          <p:cNvSpPr txBox="1">
            <a:spLocks noChangeArrowheads="1"/>
          </p:cNvSpPr>
          <p:nvPr/>
        </p:nvSpPr>
        <p:spPr bwMode="auto">
          <a:xfrm>
            <a:off x="1501775" y="3892550"/>
            <a:ext cx="3136900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 dirty="0">
                <a:solidFill>
                  <a:srgbClr val="1B1BFF"/>
                </a:solidFill>
              </a:rPr>
              <a:t>Clear =0 (active low); </a:t>
            </a:r>
            <a:r>
              <a:rPr lang="en-US" altLang="zh-TW" sz="2000" u="none" dirty="0">
                <a:solidFill>
                  <a:srgbClr val="1B1BFF"/>
                </a:solidFill>
              </a:rPr>
              <a:t>A</a:t>
            </a:r>
            <a:r>
              <a:rPr lang="en-US" altLang="zh-TW" sz="2000" u="none" baseline="-25000" dirty="0">
                <a:solidFill>
                  <a:srgbClr val="1B1BFF"/>
                </a:solidFill>
              </a:rPr>
              <a:t>x</a:t>
            </a:r>
            <a:r>
              <a:rPr lang="en-US" altLang="zh-TW" sz="2000" i="0" u="none" dirty="0">
                <a:solidFill>
                  <a:srgbClr val="1B1BFF"/>
                </a:solidFill>
              </a:rPr>
              <a:t> = 0</a:t>
            </a:r>
          </a:p>
          <a:p>
            <a:r>
              <a:rPr lang="en-US" altLang="zh-TW" sz="2000" i="0" u="none" dirty="0">
                <a:solidFill>
                  <a:srgbClr val="1B1BFF"/>
                </a:solidFill>
              </a:rPr>
              <a:t>Clock= ↑; </a:t>
            </a:r>
            <a:r>
              <a:rPr lang="en-US" altLang="zh-TW" sz="2000" u="none" dirty="0">
                <a:solidFill>
                  <a:srgbClr val="1B1BFF"/>
                </a:solidFill>
              </a:rPr>
              <a:t>A</a:t>
            </a:r>
            <a:r>
              <a:rPr lang="en-US" altLang="zh-TW" sz="2000" u="none" baseline="-25000" dirty="0">
                <a:solidFill>
                  <a:srgbClr val="1B1BFF"/>
                </a:solidFill>
              </a:rPr>
              <a:t>x</a:t>
            </a:r>
            <a:r>
              <a:rPr lang="en-US" altLang="zh-TW" sz="2000" i="0" u="none" dirty="0">
                <a:solidFill>
                  <a:srgbClr val="1B1BFF"/>
                </a:solidFill>
              </a:rPr>
              <a:t>=</a:t>
            </a:r>
            <a:r>
              <a:rPr lang="en-US" altLang="zh-TW" sz="2000" u="none" dirty="0">
                <a:solidFill>
                  <a:srgbClr val="1B1BFF"/>
                </a:solidFill>
              </a:rPr>
              <a:t>I</a:t>
            </a:r>
            <a:r>
              <a:rPr lang="en-US" altLang="zh-TW" sz="2000" u="none" baseline="-25000" dirty="0">
                <a:solidFill>
                  <a:srgbClr val="1B1BFF"/>
                </a:solidFill>
              </a:rPr>
              <a:t>x</a:t>
            </a:r>
          </a:p>
          <a:p>
            <a:r>
              <a:rPr lang="en-US" altLang="zh-TW" sz="2000" i="0" u="none" dirty="0">
                <a:solidFill>
                  <a:srgbClr val="1B1BFF"/>
                </a:solidFill>
              </a:rPr>
              <a:t>Normal Operation; Clear =1</a:t>
            </a:r>
            <a:endParaRPr lang="zh-TW" altLang="en-US" sz="2000" i="0" u="none" dirty="0">
              <a:solidFill>
                <a:srgbClr val="1B1B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TW" dirty="0" smtClean="0"/>
              <a:t>BCD Ripple Counter</a:t>
            </a:r>
            <a:endParaRPr lang="zh-TW" altLang="en-US" dirty="0" smtClean="0"/>
          </a:p>
        </p:txBody>
      </p:sp>
      <p:sp>
        <p:nvSpPr>
          <p:cNvPr id="2662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Three-decade BCD counter</a:t>
            </a:r>
            <a:endParaRPr lang="zh-TW" altLang="en-US" smtClean="0"/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2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319088" y="2478088"/>
            <a:ext cx="8615362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871538" y="5432425"/>
            <a:ext cx="7488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1800" i="0" u="none">
                <a:solidFill>
                  <a:schemeClr val="tx1"/>
                </a:solidFill>
              </a:rPr>
              <a:t>Fig. 6.11  Block diagram of a three-decade decimal BCD counter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Synchronous Counters</a:t>
            </a:r>
            <a:endParaRPr lang="zh-TW" altLang="en-US" dirty="0" smtClean="0"/>
          </a:p>
        </p:txBody>
      </p:sp>
      <p:sp>
        <p:nvSpPr>
          <p:cNvPr id="2867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indent="-285750"/>
            <a:r>
              <a:rPr lang="en-US" dirty="0" smtClean="0">
                <a:latin typeface="+mj-lt"/>
              </a:rPr>
              <a:t>All of the FFs are triggered simultaneously by the clock input pulses.</a:t>
            </a:r>
          </a:p>
          <a:p>
            <a:pPr marL="377190" indent="-285750"/>
            <a:r>
              <a:rPr lang="en-US" dirty="0" smtClean="0">
                <a:latin typeface="+mj-lt"/>
              </a:rPr>
              <a:t>All FFs change at same time </a:t>
            </a:r>
          </a:p>
          <a:p>
            <a:pPr marL="377190" indent="-285750"/>
            <a:endParaRPr lang="en-US" altLang="zh-TW" i="1" dirty="0" smtClean="0">
              <a:latin typeface="+mj-lt"/>
              <a:sym typeface="Symbol" pitchFamily="18" charset="2"/>
            </a:endParaRPr>
          </a:p>
          <a:p>
            <a:r>
              <a:rPr lang="en-US" dirty="0" smtClean="0"/>
              <a:t>Synchronous counters can be designed using </a:t>
            </a:r>
            <a:r>
              <a:rPr lang="en-US" b="1" dirty="0" smtClean="0"/>
              <a:t>sequential circuit procedure</a:t>
            </a:r>
            <a:endParaRPr lang="zh-TW" alt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4-Bit Binary Counter</a:t>
            </a:r>
            <a:endParaRPr lang="zh-TW" altLang="en-US" dirty="0" smtClean="0"/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Value increments on </a:t>
            </a:r>
            <a:r>
              <a:rPr lang="en-US" dirty="0" smtClean="0">
                <a:solidFill>
                  <a:schemeClr val="tx2"/>
                </a:solidFill>
              </a:rPr>
              <a:t>positive edge</a:t>
            </a:r>
            <a:endParaRPr lang="en-US" dirty="0" smtClean="0"/>
          </a:p>
          <a:p>
            <a:endParaRPr lang="en-US" altLang="zh-TW" dirty="0" smtClean="0"/>
          </a:p>
          <a:p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=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=0, </a:t>
            </a:r>
          </a:p>
          <a:p>
            <a:pPr>
              <a:buNone/>
            </a:pP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en-US" altLang="zh-TW" dirty="0" smtClean="0">
                <a:sym typeface="Symbol" pitchFamily="18" charset="2"/>
              </a:rPr>
              <a:t> no change;</a:t>
            </a:r>
          </a:p>
          <a:p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=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=1, </a:t>
            </a:r>
          </a:p>
          <a:p>
            <a:pPr>
              <a:buNone/>
            </a:pPr>
            <a:r>
              <a:rPr lang="en-US" altLang="zh-TW" dirty="0" smtClean="0">
                <a:sym typeface="Symbol" pitchFamily="18" charset="2"/>
              </a:rPr>
              <a:t>   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en-US" altLang="zh-TW" dirty="0" smtClean="0">
                <a:sym typeface="Symbol" pitchFamily="18" charset="2"/>
              </a:rPr>
              <a:t>complement.</a:t>
            </a:r>
          </a:p>
          <a:p>
            <a:pPr>
              <a:buNone/>
            </a:pPr>
            <a:endParaRPr lang="en-US" altLang="zh-TW" dirty="0" smtClean="0">
              <a:sym typeface="Symbol" pitchFamily="18" charset="2"/>
            </a:endParaRPr>
          </a:p>
          <a:p>
            <a:pPr>
              <a:buNone/>
            </a:pPr>
            <a:endParaRPr lang="zh-TW" altLang="en-US" dirty="0" smtClean="0"/>
          </a:p>
        </p:txBody>
      </p:sp>
      <p:pic>
        <p:nvPicPr>
          <p:cNvPr id="29700" name="Picture 10"/>
          <p:cNvPicPr>
            <a:picLocks noChangeAspect="1" noChangeArrowheads="1"/>
          </p:cNvPicPr>
          <p:nvPr/>
        </p:nvPicPr>
        <p:blipFill>
          <a:blip r:embed="rId2" cstate="print">
            <a:lum bright="-12000" contrast="24000"/>
          </a:blip>
          <a:srcRect l="854" r="5803"/>
          <a:stretch>
            <a:fillRect/>
          </a:stretch>
        </p:blipFill>
        <p:spPr bwMode="auto">
          <a:xfrm>
            <a:off x="5389563" y="1189038"/>
            <a:ext cx="3173412" cy="55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Text Box 11"/>
          <p:cNvSpPr txBox="1">
            <a:spLocks noChangeArrowheads="1"/>
          </p:cNvSpPr>
          <p:nvPr/>
        </p:nvSpPr>
        <p:spPr bwMode="auto">
          <a:xfrm>
            <a:off x="5353050" y="2187575"/>
            <a:ext cx="942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u="none">
                <a:solidFill>
                  <a:srgbClr val="FF0000"/>
                </a:solidFill>
              </a:rPr>
              <a:t>C_en A</a:t>
            </a:r>
            <a:r>
              <a:rPr lang="en-US" altLang="zh-TW" sz="1800" i="0" u="none" baseline="-25000">
                <a:solidFill>
                  <a:srgbClr val="FF0000"/>
                </a:solidFill>
              </a:rPr>
              <a:t>0</a:t>
            </a:r>
            <a:endParaRPr lang="en-US" altLang="zh-TW" i="0" u="none">
              <a:solidFill>
                <a:srgbClr val="FF0000"/>
              </a:solidFill>
            </a:endParaRPr>
          </a:p>
        </p:txBody>
      </p:sp>
      <p:sp>
        <p:nvSpPr>
          <p:cNvPr id="29702" name="Text Box 12"/>
          <p:cNvSpPr txBox="1">
            <a:spLocks noChangeArrowheads="1"/>
          </p:cNvSpPr>
          <p:nvPr/>
        </p:nvSpPr>
        <p:spPr bwMode="auto">
          <a:xfrm>
            <a:off x="5145088" y="3503613"/>
            <a:ext cx="11969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u="none">
                <a:solidFill>
                  <a:srgbClr val="FF0000"/>
                </a:solidFill>
              </a:rPr>
              <a:t>C_en A</a:t>
            </a:r>
            <a:r>
              <a:rPr lang="en-US" altLang="zh-TW" sz="1800" i="0" u="none" baseline="-25000">
                <a:solidFill>
                  <a:srgbClr val="FF0000"/>
                </a:solidFill>
              </a:rPr>
              <a:t>0 </a:t>
            </a:r>
            <a:r>
              <a:rPr lang="en-US" altLang="zh-TW" sz="1800" u="none">
                <a:solidFill>
                  <a:srgbClr val="FF0000"/>
                </a:solidFill>
              </a:rPr>
              <a:t>A</a:t>
            </a:r>
            <a:r>
              <a:rPr lang="en-US" altLang="zh-TW" sz="1800" i="0" u="none" baseline="-25000">
                <a:solidFill>
                  <a:srgbClr val="FF0000"/>
                </a:solidFill>
              </a:rPr>
              <a:t>1</a:t>
            </a:r>
            <a:endParaRPr lang="en-US" altLang="zh-TW" i="0" u="none">
              <a:solidFill>
                <a:srgbClr val="FF0000"/>
              </a:solidFill>
            </a:endParaRPr>
          </a:p>
        </p:txBody>
      </p:sp>
      <p:sp>
        <p:nvSpPr>
          <p:cNvPr id="29703" name="Text Box 13"/>
          <p:cNvSpPr txBox="1">
            <a:spLocks noChangeArrowheads="1"/>
          </p:cNvSpPr>
          <p:nvPr/>
        </p:nvSpPr>
        <p:spPr bwMode="auto">
          <a:xfrm>
            <a:off x="4967288" y="4816475"/>
            <a:ext cx="1450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u="none">
                <a:solidFill>
                  <a:srgbClr val="FF0000"/>
                </a:solidFill>
              </a:rPr>
              <a:t>C_en A</a:t>
            </a:r>
            <a:r>
              <a:rPr lang="en-US" altLang="zh-TW" sz="1800" i="0" u="none" baseline="-25000">
                <a:solidFill>
                  <a:srgbClr val="FF0000"/>
                </a:solidFill>
              </a:rPr>
              <a:t>0 </a:t>
            </a:r>
            <a:r>
              <a:rPr lang="en-US" altLang="zh-TW" sz="1800" u="none">
                <a:solidFill>
                  <a:srgbClr val="FF0000"/>
                </a:solidFill>
              </a:rPr>
              <a:t>A</a:t>
            </a:r>
            <a:r>
              <a:rPr lang="en-US" altLang="zh-TW" sz="1800" i="0" u="none" baseline="-25000">
                <a:solidFill>
                  <a:srgbClr val="FF0000"/>
                </a:solidFill>
              </a:rPr>
              <a:t>1 </a:t>
            </a:r>
            <a:r>
              <a:rPr lang="en-US" altLang="zh-TW" sz="1800" u="none">
                <a:solidFill>
                  <a:srgbClr val="FF0000"/>
                </a:solidFill>
              </a:rPr>
              <a:t>A</a:t>
            </a:r>
            <a:r>
              <a:rPr lang="en-US" altLang="zh-TW" sz="1800" i="0" u="none" baseline="-25000">
                <a:solidFill>
                  <a:srgbClr val="FF0000"/>
                </a:solidFill>
              </a:rPr>
              <a:t>2</a:t>
            </a:r>
            <a:endParaRPr lang="en-US" altLang="zh-TW" i="0" u="none">
              <a:solidFill>
                <a:srgbClr val="FF0000"/>
              </a:solidFill>
            </a:endParaRPr>
          </a:p>
        </p:txBody>
      </p:sp>
      <p:sp>
        <p:nvSpPr>
          <p:cNvPr id="29704" name="Rectangle 14"/>
          <p:cNvSpPr>
            <a:spLocks noChangeArrowheads="1"/>
          </p:cNvSpPr>
          <p:nvPr/>
        </p:nvSpPr>
        <p:spPr bwMode="auto">
          <a:xfrm>
            <a:off x="7924800" y="6184900"/>
            <a:ext cx="690563" cy="381000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i="0" u="none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086101" y="2171700"/>
          <a:ext cx="1466849" cy="4404360"/>
        </p:xfrm>
        <a:graphic>
          <a:graphicData uri="http://schemas.openxmlformats.org/drawingml/2006/table">
            <a:tbl>
              <a:tblPr/>
              <a:tblGrid>
                <a:gridCol w="366455"/>
                <a:gridCol w="366455"/>
                <a:gridCol w="367484"/>
                <a:gridCol w="366455"/>
              </a:tblGrid>
              <a:tr h="186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1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1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1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1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1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1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6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6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6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6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6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6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6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6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6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6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6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6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6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6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6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6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9798" name="直線單箭頭接點 10"/>
          <p:cNvCxnSpPr>
            <a:cxnSpLocks noChangeShapeType="1"/>
          </p:cNvCxnSpPr>
          <p:nvPr/>
        </p:nvCxnSpPr>
        <p:spPr bwMode="auto">
          <a:xfrm rot="5400000" flipH="1" flipV="1">
            <a:off x="2974182" y="4372769"/>
            <a:ext cx="4046537" cy="9525"/>
          </a:xfrm>
          <a:prstGeom prst="straightConnector1">
            <a:avLst/>
          </a:prstGeom>
          <a:noFill/>
          <a:ln w="44450" algn="ctr">
            <a:solidFill>
              <a:srgbClr val="FF0000"/>
            </a:solidFill>
            <a:round/>
            <a:headEnd type="triangle" w="med" len="med"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2"/>
          <p:cNvPicPr>
            <a:picLocks noChangeAspect="1" noChangeArrowheads="1"/>
          </p:cNvPicPr>
          <p:nvPr/>
        </p:nvPicPr>
        <p:blipFill>
          <a:blip r:embed="rId2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3460750" y="130175"/>
            <a:ext cx="5162550" cy="66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標題 12"/>
          <p:cNvSpPr>
            <a:spLocks noGrp="1"/>
          </p:cNvSpPr>
          <p:nvPr>
            <p:ph type="title"/>
          </p:nvPr>
        </p:nvSpPr>
        <p:spPr>
          <a:xfrm>
            <a:off x="171450" y="423863"/>
            <a:ext cx="3276600" cy="609600"/>
          </a:xfrm>
        </p:spPr>
        <p:txBody>
          <a:bodyPr>
            <a:noAutofit/>
          </a:bodyPr>
          <a:lstStyle/>
          <a:p>
            <a:pPr algn="l"/>
            <a:r>
              <a:rPr lang="zh-TW" altLang="en-US" dirty="0" smtClean="0">
                <a:latin typeface="+mn-lt"/>
              </a:rPr>
              <a:t>4-</a:t>
            </a:r>
            <a:r>
              <a:rPr lang="en-US" altLang="zh-TW" dirty="0" smtClean="0">
                <a:latin typeface="+mn-lt"/>
              </a:rPr>
              <a:t>bit Up/Down Binary Counter</a:t>
            </a:r>
            <a:endParaRPr lang="zh-TW" altLang="en-US" dirty="0" smtClean="0">
              <a:latin typeface="+mn-lt"/>
            </a:endParaRPr>
          </a:p>
        </p:txBody>
      </p:sp>
      <p:sp>
        <p:nvSpPr>
          <p:cNvPr id="30724" name="Text Box 13"/>
          <p:cNvSpPr txBox="1">
            <a:spLocks noChangeArrowheads="1"/>
          </p:cNvSpPr>
          <p:nvPr/>
        </p:nvSpPr>
        <p:spPr bwMode="auto">
          <a:xfrm>
            <a:off x="5910263" y="1108075"/>
            <a:ext cx="3889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i="0" u="none">
                <a:solidFill>
                  <a:srgbClr val="1B1BFF"/>
                </a:solidFill>
              </a:rPr>
              <a:t>up</a:t>
            </a:r>
            <a:endParaRPr lang="en-US" altLang="zh-TW" i="0" u="none">
              <a:solidFill>
                <a:srgbClr val="1B1BFF"/>
              </a:solidFill>
            </a:endParaRPr>
          </a:p>
        </p:txBody>
      </p:sp>
      <p:sp>
        <p:nvSpPr>
          <p:cNvPr id="30725" name="Text Box 14"/>
          <p:cNvSpPr txBox="1">
            <a:spLocks noChangeArrowheads="1"/>
          </p:cNvSpPr>
          <p:nvPr/>
        </p:nvSpPr>
        <p:spPr bwMode="auto">
          <a:xfrm>
            <a:off x="4829175" y="1125538"/>
            <a:ext cx="6397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i="0" u="none">
                <a:solidFill>
                  <a:srgbClr val="1B1BFF"/>
                </a:solidFill>
              </a:rPr>
              <a:t>down</a:t>
            </a:r>
            <a:endParaRPr lang="en-US" altLang="zh-TW" i="0" u="none">
              <a:solidFill>
                <a:srgbClr val="1B1BFF"/>
              </a:solidFill>
            </a:endParaRPr>
          </a:p>
        </p:txBody>
      </p:sp>
      <p:sp>
        <p:nvSpPr>
          <p:cNvPr id="30726" name="Text Box 15"/>
          <p:cNvSpPr txBox="1">
            <a:spLocks noChangeArrowheads="1"/>
          </p:cNvSpPr>
          <p:nvPr/>
        </p:nvSpPr>
        <p:spPr bwMode="auto">
          <a:xfrm>
            <a:off x="4470400" y="1938338"/>
            <a:ext cx="933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i="0" u="none">
                <a:solidFill>
                  <a:srgbClr val="FF0000"/>
                </a:solidFill>
              </a:rPr>
              <a:t>down </a:t>
            </a:r>
            <a:r>
              <a:rPr lang="en-US" altLang="zh-TW" sz="1600" u="none">
                <a:solidFill>
                  <a:srgbClr val="FF0000"/>
                </a:solidFill>
              </a:rPr>
              <a:t>A'</a:t>
            </a:r>
            <a:r>
              <a:rPr lang="en-US" altLang="zh-TW" sz="1600" i="0" u="none" baseline="-25000">
                <a:solidFill>
                  <a:srgbClr val="FF0000"/>
                </a:solidFill>
              </a:rPr>
              <a:t>0</a:t>
            </a:r>
            <a:endParaRPr lang="en-US" altLang="zh-TW" i="0" u="none">
              <a:solidFill>
                <a:srgbClr val="FF0000"/>
              </a:solidFill>
            </a:endParaRPr>
          </a:p>
        </p:txBody>
      </p:sp>
      <p:sp>
        <p:nvSpPr>
          <p:cNvPr id="30727" name="Text Box 16"/>
          <p:cNvSpPr txBox="1">
            <a:spLocks noChangeArrowheads="1"/>
          </p:cNvSpPr>
          <p:nvPr/>
        </p:nvSpPr>
        <p:spPr bwMode="auto">
          <a:xfrm>
            <a:off x="4267200" y="3652838"/>
            <a:ext cx="1212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i="0" u="none">
                <a:solidFill>
                  <a:srgbClr val="FF0000"/>
                </a:solidFill>
              </a:rPr>
              <a:t>down </a:t>
            </a:r>
            <a:r>
              <a:rPr lang="en-US" altLang="zh-TW" sz="1600" u="none">
                <a:solidFill>
                  <a:srgbClr val="FF0000"/>
                </a:solidFill>
              </a:rPr>
              <a:t>A'</a:t>
            </a:r>
            <a:r>
              <a:rPr lang="en-US" altLang="zh-TW" sz="1600" i="0" u="none" baseline="-25000">
                <a:solidFill>
                  <a:srgbClr val="FF0000"/>
                </a:solidFill>
              </a:rPr>
              <a:t>0 </a:t>
            </a:r>
            <a:r>
              <a:rPr lang="en-US" altLang="zh-TW" sz="1600" u="none">
                <a:solidFill>
                  <a:srgbClr val="FF0000"/>
                </a:solidFill>
              </a:rPr>
              <a:t>A'</a:t>
            </a:r>
            <a:r>
              <a:rPr lang="en-US" altLang="zh-TW" sz="1600" i="0" u="none" baseline="-25000">
                <a:solidFill>
                  <a:srgbClr val="FF0000"/>
                </a:solidFill>
              </a:rPr>
              <a:t>1</a:t>
            </a:r>
            <a:endParaRPr lang="en-US" altLang="zh-TW" i="0" u="none">
              <a:solidFill>
                <a:srgbClr val="FF0000"/>
              </a:solidFill>
            </a:endParaRPr>
          </a:p>
        </p:txBody>
      </p:sp>
      <p:sp>
        <p:nvSpPr>
          <p:cNvPr id="30728" name="Text Box 17"/>
          <p:cNvSpPr txBox="1">
            <a:spLocks noChangeArrowheads="1"/>
          </p:cNvSpPr>
          <p:nvPr/>
        </p:nvSpPr>
        <p:spPr bwMode="auto">
          <a:xfrm>
            <a:off x="4057650" y="5435600"/>
            <a:ext cx="14922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i="0" u="none">
                <a:solidFill>
                  <a:srgbClr val="FF0000"/>
                </a:solidFill>
              </a:rPr>
              <a:t>down </a:t>
            </a:r>
            <a:r>
              <a:rPr lang="en-US" altLang="zh-TW" sz="1600" u="none">
                <a:solidFill>
                  <a:srgbClr val="FF0000"/>
                </a:solidFill>
              </a:rPr>
              <a:t>A'</a:t>
            </a:r>
            <a:r>
              <a:rPr lang="en-US" altLang="zh-TW" sz="1600" i="0" u="none" baseline="-25000">
                <a:solidFill>
                  <a:srgbClr val="FF0000"/>
                </a:solidFill>
              </a:rPr>
              <a:t>0 </a:t>
            </a:r>
            <a:r>
              <a:rPr lang="en-US" altLang="zh-TW" sz="1600" u="none">
                <a:solidFill>
                  <a:srgbClr val="FF0000"/>
                </a:solidFill>
              </a:rPr>
              <a:t>A'</a:t>
            </a:r>
            <a:r>
              <a:rPr lang="en-US" altLang="zh-TW" sz="1600" i="0" u="none" baseline="-25000">
                <a:solidFill>
                  <a:srgbClr val="FF0000"/>
                </a:solidFill>
              </a:rPr>
              <a:t>1 </a:t>
            </a:r>
            <a:r>
              <a:rPr lang="en-US" altLang="zh-TW" sz="1600" u="none">
                <a:solidFill>
                  <a:srgbClr val="FF0000"/>
                </a:solidFill>
              </a:rPr>
              <a:t>A'</a:t>
            </a:r>
            <a:r>
              <a:rPr lang="en-US" altLang="zh-TW" sz="1600" i="0" u="none" baseline="-25000">
                <a:solidFill>
                  <a:srgbClr val="FF0000"/>
                </a:solidFill>
              </a:rPr>
              <a:t>2</a:t>
            </a:r>
            <a:endParaRPr lang="en-US" altLang="zh-TW" i="0" u="none">
              <a:solidFill>
                <a:srgbClr val="FF0000"/>
              </a:solidFill>
            </a:endParaRPr>
          </a:p>
        </p:txBody>
      </p:sp>
      <p:sp>
        <p:nvSpPr>
          <p:cNvPr id="30729" name="Text Box 18"/>
          <p:cNvSpPr txBox="1">
            <a:spLocks noChangeArrowheads="1"/>
          </p:cNvSpPr>
          <p:nvPr/>
        </p:nvSpPr>
        <p:spPr bwMode="auto">
          <a:xfrm>
            <a:off x="6126163" y="1920875"/>
            <a:ext cx="646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i="0" u="none">
                <a:solidFill>
                  <a:srgbClr val="FF0000"/>
                </a:solidFill>
              </a:rPr>
              <a:t>up </a:t>
            </a:r>
            <a:r>
              <a:rPr lang="en-US" altLang="zh-TW" sz="1600" u="none">
                <a:solidFill>
                  <a:srgbClr val="FF0000"/>
                </a:solidFill>
              </a:rPr>
              <a:t>A</a:t>
            </a:r>
            <a:r>
              <a:rPr lang="en-US" altLang="zh-TW" sz="1600" i="0" u="none" baseline="-25000">
                <a:solidFill>
                  <a:srgbClr val="FF0000"/>
                </a:solidFill>
              </a:rPr>
              <a:t>0</a:t>
            </a:r>
            <a:endParaRPr lang="en-US" altLang="zh-TW" i="0" u="none">
              <a:solidFill>
                <a:srgbClr val="FF0000"/>
              </a:solidFill>
            </a:endParaRPr>
          </a:p>
        </p:txBody>
      </p:sp>
      <p:sp>
        <p:nvSpPr>
          <p:cNvPr id="30730" name="Text Box 19"/>
          <p:cNvSpPr txBox="1">
            <a:spLocks noChangeArrowheads="1"/>
          </p:cNvSpPr>
          <p:nvPr/>
        </p:nvSpPr>
        <p:spPr bwMode="auto">
          <a:xfrm>
            <a:off x="6213475" y="3662363"/>
            <a:ext cx="889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i="0" u="none">
                <a:solidFill>
                  <a:srgbClr val="FF0000"/>
                </a:solidFill>
              </a:rPr>
              <a:t>up </a:t>
            </a:r>
            <a:r>
              <a:rPr lang="en-US" altLang="zh-TW" sz="1600" u="none">
                <a:solidFill>
                  <a:srgbClr val="FF0000"/>
                </a:solidFill>
              </a:rPr>
              <a:t>A</a:t>
            </a:r>
            <a:r>
              <a:rPr lang="en-US" altLang="zh-TW" sz="1600" i="0" u="none" baseline="-25000">
                <a:solidFill>
                  <a:srgbClr val="FF0000"/>
                </a:solidFill>
              </a:rPr>
              <a:t>0 </a:t>
            </a:r>
            <a:r>
              <a:rPr lang="en-US" altLang="zh-TW" sz="1600" u="none">
                <a:solidFill>
                  <a:srgbClr val="FF0000"/>
                </a:solidFill>
              </a:rPr>
              <a:t>A</a:t>
            </a:r>
            <a:r>
              <a:rPr lang="en-US" altLang="zh-TW" sz="1600" i="0" u="none" baseline="-25000">
                <a:solidFill>
                  <a:srgbClr val="FF0000"/>
                </a:solidFill>
              </a:rPr>
              <a:t>1</a:t>
            </a:r>
            <a:endParaRPr lang="en-US" altLang="zh-TW" i="0" u="none">
              <a:solidFill>
                <a:srgbClr val="FF0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109663" y="2284413"/>
          <a:ext cx="2262187" cy="4404360"/>
        </p:xfrm>
        <a:graphic>
          <a:graphicData uri="http://schemas.openxmlformats.org/drawingml/2006/table">
            <a:tbl>
              <a:tblPr/>
              <a:tblGrid>
                <a:gridCol w="565150"/>
                <a:gridCol w="565150"/>
                <a:gridCol w="566737"/>
                <a:gridCol w="565150"/>
              </a:tblGrid>
              <a:tr h="13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1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1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1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1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1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1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0824" name="直線單箭頭接點 15"/>
          <p:cNvCxnSpPr>
            <a:cxnSpLocks noChangeShapeType="1"/>
          </p:cNvCxnSpPr>
          <p:nvPr/>
        </p:nvCxnSpPr>
        <p:spPr bwMode="auto">
          <a:xfrm rot="5400000" flipH="1" flipV="1">
            <a:off x="-1062831" y="4650582"/>
            <a:ext cx="4048125" cy="7937"/>
          </a:xfrm>
          <a:prstGeom prst="straightConnector1">
            <a:avLst/>
          </a:prstGeom>
          <a:noFill/>
          <a:ln w="44450" algn="ctr">
            <a:solidFill>
              <a:srgbClr val="FF0000"/>
            </a:solidFill>
            <a:round/>
            <a:headEnd type="none" w="sm" len="sm"/>
            <a:tailEnd type="triangle" w="med" len="med"/>
          </a:ln>
        </p:spPr>
      </p:cxn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252538" y="1073150"/>
          <a:ext cx="1938337" cy="1066800"/>
        </p:xfrm>
        <a:graphic>
          <a:graphicData uri="http://schemas.openxmlformats.org/drawingml/2006/table">
            <a:tbl>
              <a:tblPr/>
              <a:tblGrid>
                <a:gridCol w="460375"/>
                <a:gridCol w="471487"/>
                <a:gridCol w="10064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Up</a:t>
                      </a:r>
                      <a:endParaRPr kumimoji="0" lang="zh-TW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Down</a:t>
                      </a:r>
                      <a:endParaRPr kumimoji="0" lang="zh-TW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Function</a:t>
                      </a:r>
                      <a:endParaRPr kumimoji="0" lang="zh-TW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No change</a:t>
                      </a:r>
                      <a:endParaRPr kumimoji="0" lang="zh-TW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Down Count</a:t>
                      </a:r>
                      <a:endParaRPr kumimoji="0" lang="zh-TW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Up Count</a:t>
                      </a:r>
                      <a:endParaRPr kumimoji="0" lang="zh-TW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Up Count</a:t>
                      </a:r>
                      <a:endParaRPr kumimoji="0" lang="zh-TW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851" name="Text Box 17"/>
          <p:cNvSpPr txBox="1">
            <a:spLocks noChangeArrowheads="1"/>
          </p:cNvSpPr>
          <p:nvPr/>
        </p:nvSpPr>
        <p:spPr bwMode="auto">
          <a:xfrm>
            <a:off x="6267450" y="5435600"/>
            <a:ext cx="11334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i="0" u="none">
                <a:solidFill>
                  <a:srgbClr val="FF0000"/>
                </a:solidFill>
              </a:rPr>
              <a:t>up </a:t>
            </a:r>
            <a:r>
              <a:rPr lang="en-US" altLang="zh-TW" sz="1600" u="none">
                <a:solidFill>
                  <a:srgbClr val="FF0000"/>
                </a:solidFill>
              </a:rPr>
              <a:t>A</a:t>
            </a:r>
            <a:r>
              <a:rPr lang="en-US" altLang="zh-TW" sz="1600" i="0" u="none" baseline="-25000">
                <a:solidFill>
                  <a:srgbClr val="FF0000"/>
                </a:solidFill>
              </a:rPr>
              <a:t>0 </a:t>
            </a:r>
            <a:r>
              <a:rPr lang="en-US" altLang="zh-TW" sz="1600" u="none">
                <a:solidFill>
                  <a:srgbClr val="FF0000"/>
                </a:solidFill>
              </a:rPr>
              <a:t>A</a:t>
            </a:r>
            <a:r>
              <a:rPr lang="en-US" altLang="zh-TW" sz="1600" i="0" u="none" baseline="-25000">
                <a:solidFill>
                  <a:srgbClr val="FF0000"/>
                </a:solidFill>
              </a:rPr>
              <a:t>1 </a:t>
            </a:r>
            <a:r>
              <a:rPr lang="en-US" altLang="zh-TW" sz="1600" u="none">
                <a:solidFill>
                  <a:srgbClr val="FF0000"/>
                </a:solidFill>
              </a:rPr>
              <a:t>A</a:t>
            </a:r>
            <a:r>
              <a:rPr lang="en-US" altLang="zh-TW" sz="1600" i="0" u="none" baseline="-25000">
                <a:solidFill>
                  <a:srgbClr val="FF0000"/>
                </a:solidFill>
              </a:rPr>
              <a:t>2</a:t>
            </a:r>
            <a:endParaRPr lang="en-US" altLang="zh-TW" i="0" u="none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BCD Counters</a:t>
            </a:r>
            <a:endParaRPr lang="zh-TW" altLang="en-US" dirty="0" smtClean="0"/>
          </a:p>
        </p:txBody>
      </p:sp>
      <p:sp>
        <p:nvSpPr>
          <p:cNvPr id="317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mtClean="0">
              <a:solidFill>
                <a:schemeClr val="hlink"/>
              </a:solidFill>
              <a:sym typeface="Symbol" pitchFamily="18" charset="2"/>
            </a:endParaRPr>
          </a:p>
          <a:p>
            <a:endParaRPr lang="en-US" altLang="zh-TW" smtClean="0">
              <a:solidFill>
                <a:schemeClr val="hlink"/>
              </a:solidFill>
              <a:sym typeface="Symbol" pitchFamily="18" charset="2"/>
            </a:endParaRPr>
          </a:p>
          <a:p>
            <a:endParaRPr lang="en-US" altLang="zh-TW" smtClean="0">
              <a:solidFill>
                <a:schemeClr val="hlink"/>
              </a:solidFill>
              <a:sym typeface="Symbol" pitchFamily="18" charset="2"/>
            </a:endParaRPr>
          </a:p>
          <a:p>
            <a:endParaRPr lang="en-US" altLang="zh-TW" smtClean="0">
              <a:solidFill>
                <a:schemeClr val="hlink"/>
              </a:solidFill>
              <a:sym typeface="Symbol" pitchFamily="18" charset="2"/>
            </a:endParaRPr>
          </a:p>
          <a:p>
            <a:endParaRPr lang="en-US" altLang="zh-TW" smtClean="0">
              <a:solidFill>
                <a:schemeClr val="hlink"/>
              </a:solidFill>
              <a:sym typeface="Symbol" pitchFamily="18" charset="2"/>
            </a:endParaRPr>
          </a:p>
          <a:p>
            <a:endParaRPr lang="en-US" altLang="zh-TW" smtClean="0">
              <a:solidFill>
                <a:schemeClr val="hlink"/>
              </a:solidFill>
              <a:sym typeface="Symbol" pitchFamily="18" charset="2"/>
            </a:endParaRPr>
          </a:p>
          <a:p>
            <a:endParaRPr lang="en-US" altLang="zh-TW" smtClean="0">
              <a:solidFill>
                <a:schemeClr val="hlink"/>
              </a:solidFill>
              <a:sym typeface="Symbol" pitchFamily="18" charset="2"/>
            </a:endParaRPr>
          </a:p>
          <a:p>
            <a:endParaRPr lang="en-US" altLang="zh-TW" sz="1200" smtClean="0">
              <a:solidFill>
                <a:schemeClr val="hlink"/>
              </a:solidFill>
              <a:sym typeface="Symbol" pitchFamily="18" charset="2"/>
            </a:endParaRPr>
          </a:p>
          <a:p>
            <a:r>
              <a:rPr lang="en-US" altLang="zh-TW" smtClean="0"/>
              <a:t>Simplified functions</a:t>
            </a:r>
          </a:p>
          <a:p>
            <a:endParaRPr lang="zh-TW" altLang="en-US" smtClean="0"/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</a:blip>
          <a:srcRect/>
          <a:stretch>
            <a:fillRect/>
          </a:stretch>
        </p:blipFill>
        <p:spPr bwMode="auto">
          <a:xfrm>
            <a:off x="1516063" y="1711325"/>
            <a:ext cx="6061075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6"/>
          <p:cNvPicPr>
            <a:picLocks noChangeAspect="1" noChangeArrowheads="1"/>
          </p:cNvPicPr>
          <p:nvPr/>
        </p:nvPicPr>
        <p:blipFill>
          <a:blip r:embed="rId3" cstate="print">
            <a:lum bright="-6000" contrast="24000"/>
          </a:blip>
          <a:srcRect/>
          <a:stretch>
            <a:fillRect/>
          </a:stretch>
        </p:blipFill>
        <p:spPr bwMode="auto">
          <a:xfrm>
            <a:off x="2373313" y="5529263"/>
            <a:ext cx="1379537" cy="728662"/>
          </a:xfrm>
          <a:prstGeom prst="rect">
            <a:avLst/>
          </a:prstGeom>
          <a:noFill/>
          <a:ln w="28575">
            <a:solidFill>
              <a:srgbClr val="009900"/>
            </a:solidFill>
            <a:miter lim="800000"/>
            <a:headEnd/>
            <a:tailEnd/>
          </a:ln>
        </p:spPr>
      </p:pic>
      <p:pic>
        <p:nvPicPr>
          <p:cNvPr id="31750" name="Picture 7"/>
          <p:cNvPicPr>
            <a:picLocks noChangeAspect="1" noChangeArrowheads="1"/>
          </p:cNvPicPr>
          <p:nvPr/>
        </p:nvPicPr>
        <p:blipFill>
          <a:blip r:embed="rId4" cstate="print">
            <a:lum bright="-6000" contrast="24000"/>
          </a:blip>
          <a:srcRect/>
          <a:stretch>
            <a:fillRect/>
          </a:stretch>
        </p:blipFill>
        <p:spPr bwMode="auto">
          <a:xfrm>
            <a:off x="4567238" y="5543550"/>
            <a:ext cx="2520950" cy="1220788"/>
          </a:xfrm>
          <a:prstGeom prst="rect">
            <a:avLst/>
          </a:prstGeom>
          <a:noFill/>
          <a:ln w="28575">
            <a:solidFill>
              <a:srgbClr val="00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/>
              <a:t>4-</a:t>
            </a:r>
            <a:r>
              <a:rPr lang="en-US" altLang="zh-TW" dirty="0" smtClean="0"/>
              <a:t>bit binary counter </a:t>
            </a:r>
            <a:br>
              <a:rPr lang="en-US" altLang="zh-TW" dirty="0" smtClean="0"/>
            </a:br>
            <a:r>
              <a:rPr lang="en-US" altLang="zh-TW" dirty="0" smtClean="0"/>
              <a:t>with parallel load</a:t>
            </a:r>
            <a:endParaRPr lang="zh-TW" altLang="en-US" dirty="0" smtClean="0"/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pic>
        <p:nvPicPr>
          <p:cNvPr id="32772" name="Picture 1029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</a:blip>
          <a:srcRect/>
          <a:stretch>
            <a:fillRect/>
          </a:stretch>
        </p:blipFill>
        <p:spPr bwMode="auto">
          <a:xfrm>
            <a:off x="1233488" y="1916113"/>
            <a:ext cx="6511925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1030"/>
          <p:cNvPicPr>
            <a:picLocks noChangeAspect="1" noChangeArrowheads="1"/>
          </p:cNvPicPr>
          <p:nvPr/>
        </p:nvPicPr>
        <p:blipFill>
          <a:blip r:embed="rId3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2419350" y="4391025"/>
            <a:ext cx="4133850" cy="1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Text Box 1031"/>
          <p:cNvSpPr txBox="1">
            <a:spLocks noChangeArrowheads="1"/>
          </p:cNvSpPr>
          <p:nvPr/>
        </p:nvSpPr>
        <p:spPr bwMode="auto">
          <a:xfrm>
            <a:off x="1208088" y="6438900"/>
            <a:ext cx="6545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800" i="0" u="none" dirty="0">
                <a:solidFill>
                  <a:schemeClr val="tx1"/>
                </a:solidFill>
              </a:rPr>
              <a:t>Fig. 6.14  Four-bit binary counter with parallel 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1"/>
          <p:cNvPicPr>
            <a:picLocks noChangeAspect="1" noChangeArrowheads="1"/>
          </p:cNvPicPr>
          <p:nvPr/>
        </p:nvPicPr>
        <p:blipFill>
          <a:blip r:embed="rId2" cstate="print">
            <a:lum bright="-18000" contrast="30000"/>
          </a:blip>
          <a:srcRect/>
          <a:stretch>
            <a:fillRect/>
          </a:stretch>
        </p:blipFill>
        <p:spPr bwMode="auto">
          <a:xfrm>
            <a:off x="2622550" y="180975"/>
            <a:ext cx="6238875" cy="654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Text Box 12"/>
          <p:cNvSpPr txBox="1">
            <a:spLocks noChangeArrowheads="1"/>
          </p:cNvSpPr>
          <p:nvPr/>
        </p:nvSpPr>
        <p:spPr bwMode="auto">
          <a:xfrm>
            <a:off x="2598738" y="5370513"/>
            <a:ext cx="7096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u="none">
                <a:solidFill>
                  <a:srgbClr val="FF0000"/>
                </a:solidFill>
              </a:rPr>
              <a:t>async</a:t>
            </a:r>
          </a:p>
        </p:txBody>
      </p:sp>
      <p:sp>
        <p:nvSpPr>
          <p:cNvPr id="33796" name="Text Box 13"/>
          <p:cNvSpPr txBox="1">
            <a:spLocks noChangeArrowheads="1"/>
          </p:cNvSpPr>
          <p:nvPr/>
        </p:nvSpPr>
        <p:spPr bwMode="auto">
          <a:xfrm>
            <a:off x="4997450" y="379413"/>
            <a:ext cx="12160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u="none">
                <a:solidFill>
                  <a:srgbClr val="FF0000"/>
                </a:solidFill>
              </a:rPr>
              <a:t>count load'</a:t>
            </a:r>
          </a:p>
        </p:txBody>
      </p:sp>
      <p:sp>
        <p:nvSpPr>
          <p:cNvPr id="33797" name="Text Box 14"/>
          <p:cNvSpPr txBox="1">
            <a:spLocks noChangeArrowheads="1"/>
          </p:cNvSpPr>
          <p:nvPr/>
        </p:nvSpPr>
        <p:spPr bwMode="auto">
          <a:xfrm>
            <a:off x="4241800" y="581025"/>
            <a:ext cx="595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u="none">
                <a:solidFill>
                  <a:srgbClr val="FF0000"/>
                </a:solidFill>
              </a:rPr>
              <a:t>load</a:t>
            </a:r>
          </a:p>
        </p:txBody>
      </p:sp>
      <p:sp>
        <p:nvSpPr>
          <p:cNvPr id="33798" name="Text Box 15"/>
          <p:cNvSpPr txBox="1">
            <a:spLocks noChangeArrowheads="1"/>
          </p:cNvSpPr>
          <p:nvPr/>
        </p:nvSpPr>
        <p:spPr bwMode="auto">
          <a:xfrm>
            <a:off x="4999038" y="727075"/>
            <a:ext cx="620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u="none">
                <a:solidFill>
                  <a:srgbClr val="FF0000"/>
                </a:solidFill>
              </a:rPr>
              <a:t>c_en</a:t>
            </a:r>
          </a:p>
        </p:txBody>
      </p:sp>
      <p:sp>
        <p:nvSpPr>
          <p:cNvPr id="33799" name="Text Box 16"/>
          <p:cNvSpPr txBox="1">
            <a:spLocks noChangeArrowheads="1"/>
          </p:cNvSpPr>
          <p:nvPr/>
        </p:nvSpPr>
        <p:spPr bwMode="auto">
          <a:xfrm>
            <a:off x="5208588" y="2154238"/>
            <a:ext cx="892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u="none">
                <a:solidFill>
                  <a:srgbClr val="FF0000"/>
                </a:solidFill>
              </a:rPr>
              <a:t>c_en A</a:t>
            </a:r>
            <a:r>
              <a:rPr lang="en-US" altLang="zh-TW" sz="1800" u="none" baseline="-25000">
                <a:solidFill>
                  <a:srgbClr val="FF0000"/>
                </a:solidFill>
              </a:rPr>
              <a:t>0</a:t>
            </a:r>
            <a:endParaRPr lang="en-US" altLang="zh-TW" sz="1800" u="none">
              <a:solidFill>
                <a:srgbClr val="FF0000"/>
              </a:solidFill>
            </a:endParaRPr>
          </a:p>
        </p:txBody>
      </p:sp>
      <p:sp>
        <p:nvSpPr>
          <p:cNvPr id="33800" name="Rectangle 18"/>
          <p:cNvSpPr>
            <a:spLocks noChangeArrowheads="1"/>
          </p:cNvSpPr>
          <p:nvPr/>
        </p:nvSpPr>
        <p:spPr bwMode="auto">
          <a:xfrm>
            <a:off x="6421438" y="180975"/>
            <a:ext cx="474662" cy="2492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01" name="Text Box 17"/>
          <p:cNvSpPr txBox="1">
            <a:spLocks noChangeArrowheads="1"/>
          </p:cNvSpPr>
          <p:nvPr/>
        </p:nvSpPr>
        <p:spPr bwMode="auto">
          <a:xfrm>
            <a:off x="161925" y="6083300"/>
            <a:ext cx="46339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800" i="0" u="none" dirty="0">
                <a:solidFill>
                  <a:schemeClr val="tx1"/>
                </a:solidFill>
              </a:rPr>
              <a:t>Fig. 6.14  </a:t>
            </a:r>
          </a:p>
          <a:p>
            <a:r>
              <a:rPr lang="en-US" altLang="zh-TW" sz="1800" i="0" u="none" dirty="0">
                <a:solidFill>
                  <a:schemeClr val="tx1"/>
                </a:solidFill>
              </a:rPr>
              <a:t>Four-bit binary counter with parallel </a:t>
            </a:r>
            <a:r>
              <a:rPr lang="en-US" altLang="zh-TW" sz="1800" i="0" u="none" dirty="0" smtClean="0">
                <a:solidFill>
                  <a:schemeClr val="tx1"/>
                </a:solidFill>
              </a:rPr>
              <a:t>load</a:t>
            </a:r>
            <a:endParaRPr lang="en-US" altLang="zh-TW" sz="1800" i="0" u="none" dirty="0">
              <a:solidFill>
                <a:schemeClr val="tx1"/>
              </a:solidFill>
            </a:endParaRPr>
          </a:p>
        </p:txBody>
      </p:sp>
      <p:sp>
        <p:nvSpPr>
          <p:cNvPr id="33802" name="橢圓 10"/>
          <p:cNvSpPr>
            <a:spLocks noChangeArrowheads="1"/>
          </p:cNvSpPr>
          <p:nvPr/>
        </p:nvSpPr>
        <p:spPr bwMode="auto">
          <a:xfrm>
            <a:off x="8302625" y="6059488"/>
            <a:ext cx="638175" cy="493712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300" dirty="0" smtClean="0">
                <a:solidFill>
                  <a:schemeClr val="tx1"/>
                </a:solidFill>
              </a:rPr>
              <a:t/>
            </a:r>
            <a:br>
              <a:rPr lang="en-US" altLang="zh-TW" sz="3300" dirty="0" smtClean="0">
                <a:solidFill>
                  <a:schemeClr val="tx1"/>
                </a:solidFill>
              </a:rPr>
            </a:br>
            <a:r>
              <a:rPr lang="en-US" altLang="zh-TW" sz="3300" dirty="0" smtClean="0">
                <a:solidFill>
                  <a:schemeClr val="tx1"/>
                </a:solidFill>
              </a:rPr>
              <a:t/>
            </a:r>
            <a:br>
              <a:rPr lang="en-US" altLang="zh-TW" sz="3300" dirty="0" smtClean="0">
                <a:solidFill>
                  <a:schemeClr val="tx1"/>
                </a:solidFill>
              </a:rPr>
            </a:br>
            <a:r>
              <a:rPr lang="en-US" altLang="zh-TW" sz="3300" dirty="0" smtClean="0"/>
              <a:t>BCD counter using a counter with parallel load</a:t>
            </a:r>
            <a:endParaRPr lang="zh-TW" altLang="en-US" dirty="0" smtClean="0"/>
          </a:p>
        </p:txBody>
      </p:sp>
      <p:sp>
        <p:nvSpPr>
          <p:cNvPr id="348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Generate any count sequence</a:t>
            </a:r>
          </a:p>
          <a:p>
            <a:pPr lvl="1"/>
            <a:r>
              <a:rPr lang="en-US" altLang="zh-TW" smtClean="0"/>
              <a:t>E.g.:  BCD counter </a:t>
            </a:r>
            <a:r>
              <a:rPr lang="en-US" altLang="zh-TW" smtClean="0">
                <a:sym typeface="Symbol" pitchFamily="18" charset="2"/>
              </a:rPr>
              <a:t> </a:t>
            </a:r>
            <a:r>
              <a:rPr lang="en-US" altLang="zh-TW" smtClean="0"/>
              <a:t>Counter with parallel load </a:t>
            </a:r>
          </a:p>
          <a:p>
            <a:endParaRPr lang="zh-TW" altLang="en-US" smtClean="0"/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2" cstate="print">
            <a:lum bright="-18000" contrast="30000"/>
          </a:blip>
          <a:srcRect/>
          <a:stretch>
            <a:fillRect/>
          </a:stretch>
        </p:blipFill>
        <p:spPr bwMode="auto">
          <a:xfrm>
            <a:off x="560388" y="2527300"/>
            <a:ext cx="8032750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741363" y="6022975"/>
            <a:ext cx="7664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1800" i="0" u="none" dirty="0">
                <a:solidFill>
                  <a:schemeClr val="tx1"/>
                </a:solidFill>
              </a:rPr>
              <a:t>Fig. 6.15  Two ways to achieve a BCD counter using a counter with parallel load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Counters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Counters</a:t>
            </a:r>
          </a:p>
          <a:p>
            <a:pPr lvl="1"/>
            <a:r>
              <a:rPr lang="en-US" altLang="zh-TW" dirty="0" smtClean="0"/>
              <a:t>Can be designed to generate any desired sequence of states.</a:t>
            </a:r>
          </a:p>
          <a:p>
            <a:r>
              <a:rPr lang="en-US" altLang="zh-TW" dirty="0" smtClean="0"/>
              <a:t>Divide-by-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counter (modulo-N counter)</a:t>
            </a:r>
          </a:p>
          <a:p>
            <a:pPr lvl="1"/>
            <a:r>
              <a:rPr lang="en-US" altLang="zh-TW" dirty="0" smtClean="0"/>
              <a:t>A counter that goes through a repeated sequence of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states.</a:t>
            </a:r>
          </a:p>
          <a:p>
            <a:pPr lvl="1"/>
            <a:r>
              <a:rPr lang="en-US" altLang="zh-TW" dirty="0" smtClean="0"/>
              <a:t>The sequence may follow the binary count or may be any other arbitrary sequence.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/>
              <a:t>Counter with unsigned states</a:t>
            </a:r>
            <a:endParaRPr lang="zh-TW" altLang="en-US" dirty="0" smtClean="0"/>
          </a:p>
        </p:txBody>
      </p:sp>
      <p:sp>
        <p:nvSpPr>
          <p:cNvPr id="3686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circuit with </a:t>
            </a:r>
            <a:r>
              <a:rPr lang="en-US" i="1" dirty="0" smtClean="0"/>
              <a:t>n flip-flops has </a:t>
            </a:r>
            <a:r>
              <a:rPr lang="en-US" altLang="zh-TW" dirty="0" smtClean="0">
                <a:sym typeface="Symbol" pitchFamily="18" charset="2"/>
              </a:rPr>
              <a:t>2</a:t>
            </a:r>
            <a:r>
              <a:rPr lang="en-US" altLang="zh-TW" i="1" baseline="30000" dirty="0" smtClean="0">
                <a:sym typeface="Symbol" pitchFamily="18" charset="2"/>
              </a:rPr>
              <a:t>n</a:t>
            </a:r>
            <a:r>
              <a:rPr lang="en-US" i="1" dirty="0" smtClean="0"/>
              <a:t> states</a:t>
            </a:r>
          </a:p>
          <a:p>
            <a:pPr lvl="1"/>
            <a:r>
              <a:rPr lang="en-US" dirty="0" smtClean="0"/>
              <a:t>We may have to design a counter with a given sequence (unused states)</a:t>
            </a:r>
          </a:p>
          <a:p>
            <a:pPr lvl="1"/>
            <a:r>
              <a:rPr lang="en-US" dirty="0" smtClean="0"/>
              <a:t>Unused states may be treated as don’t care or assigned specific next state</a:t>
            </a:r>
          </a:p>
          <a:p>
            <a:pPr lvl="1"/>
            <a:r>
              <a:rPr lang="en-US" dirty="0" smtClean="0"/>
              <a:t>Outside noise may cause the counter to enter unused state</a:t>
            </a:r>
          </a:p>
          <a:p>
            <a:pPr lvl="1"/>
            <a:r>
              <a:rPr lang="en-US" dirty="0" smtClean="0"/>
              <a:t>Must ensure counter eventually goes to the valid state</a:t>
            </a:r>
            <a:endParaRPr lang="en-US" altLang="zh-TW" dirty="0" smtClean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257800" cy="4873752"/>
          </a:xfrm>
        </p:spPr>
        <p:txBody>
          <a:bodyPr>
            <a:normAutofit/>
          </a:bodyPr>
          <a:lstStyle/>
          <a:p>
            <a:r>
              <a:rPr lang="en-US" i="1" dirty="0" smtClean="0"/>
              <a:t>loading / updating the register: </a:t>
            </a:r>
            <a:r>
              <a:rPr lang="en-US" dirty="0" smtClean="0"/>
              <a:t>The transfer of new information into a register</a:t>
            </a:r>
          </a:p>
          <a:p>
            <a:r>
              <a:rPr lang="en-US" i="1" dirty="0" smtClean="0"/>
              <a:t>Parallel loading: </a:t>
            </a:r>
            <a:r>
              <a:rPr lang="en-US" dirty="0" smtClean="0"/>
              <a:t>When all the bits of the register are loaded simultaneously with a common clock pulse</a:t>
            </a:r>
            <a:endParaRPr lang="en-AU" dirty="0"/>
          </a:p>
        </p:txBody>
      </p:sp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Registers</a:t>
            </a:r>
            <a:endParaRPr lang="zh-TW" altLang="en-US" dirty="0" smtClean="0"/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2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5835650" y="1065213"/>
            <a:ext cx="1960563" cy="551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5634038" y="6489700"/>
            <a:ext cx="24558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i="0" u="none" dirty="0">
                <a:solidFill>
                  <a:schemeClr val="tx1"/>
                </a:solidFill>
              </a:rPr>
              <a:t>Fig. 6.1 Four-bit register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4648201"/>
            <a:ext cx="320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 smtClean="0"/>
              <a:t>If some bits must be left unchanged, </a:t>
            </a:r>
          </a:p>
          <a:p>
            <a:pPr algn="ctr"/>
            <a:r>
              <a:rPr lang="en-AU" sz="2400" b="1" dirty="0" smtClean="0"/>
              <a:t>how to do it ?</a:t>
            </a:r>
            <a:endParaRPr lang="en-US" altLang="zh-TW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 smtClean="0"/>
              <a:t>Counter with unsigned states</a:t>
            </a:r>
            <a:endParaRPr lang="zh-TW" altLang="en-US" dirty="0" smtClean="0"/>
          </a:p>
        </p:txBody>
      </p:sp>
      <p:sp>
        <p:nvSpPr>
          <p:cNvPr id="3789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sz="3400" dirty="0" smtClean="0"/>
              <a:t>An example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Font typeface="Wingdings" pitchFamily="2" charset="2"/>
              <a:buNone/>
            </a:pPr>
            <a:endParaRPr lang="en-US" altLang="zh-TW" dirty="0" smtClean="0"/>
          </a:p>
          <a:p>
            <a:pPr>
              <a:buFont typeface="Wingdings" pitchFamily="2" charset="2"/>
              <a:buNone/>
            </a:pPr>
            <a:endParaRPr lang="en-US" altLang="zh-TW" sz="1200" dirty="0" smtClean="0"/>
          </a:p>
          <a:p>
            <a:pPr>
              <a:buFont typeface="Wingdings" pitchFamily="2" charset="2"/>
              <a:buNone/>
            </a:pPr>
            <a:endParaRPr lang="en-US" altLang="zh-TW" sz="2600" dirty="0" smtClean="0"/>
          </a:p>
          <a:p>
            <a:pPr>
              <a:buFont typeface="Wingdings" pitchFamily="2" charset="2"/>
              <a:buNone/>
            </a:pPr>
            <a:endParaRPr lang="en-US" altLang="zh-TW" sz="2600" dirty="0" smtClean="0"/>
          </a:p>
          <a:p>
            <a:pPr lvl="1"/>
            <a:endParaRPr lang="en-US" altLang="zh-TW" sz="3800" dirty="0" smtClean="0"/>
          </a:p>
          <a:p>
            <a:pPr lvl="1"/>
            <a:r>
              <a:rPr lang="en-US" altLang="zh-TW" sz="3800" dirty="0" smtClean="0"/>
              <a:t>Two unused states:  011 &amp; 111</a:t>
            </a:r>
          </a:p>
          <a:p>
            <a:pPr lvl="1"/>
            <a:r>
              <a:rPr lang="en-US" altLang="zh-TW" sz="3800" dirty="0" smtClean="0"/>
              <a:t>The simplified flip-flop input equations:</a:t>
            </a:r>
          </a:p>
          <a:p>
            <a:pPr lvl="2"/>
            <a:r>
              <a:rPr lang="en-US" altLang="zh-TW" sz="3800" i="1" dirty="0" smtClean="0"/>
              <a:t>J</a:t>
            </a:r>
            <a:r>
              <a:rPr lang="en-US" altLang="zh-TW" sz="3800" i="1" baseline="-25000" dirty="0" smtClean="0"/>
              <a:t>A</a:t>
            </a:r>
            <a:r>
              <a:rPr lang="en-US" altLang="zh-TW" sz="3800" i="1" dirty="0" smtClean="0"/>
              <a:t> </a:t>
            </a:r>
            <a:r>
              <a:rPr lang="en-US" altLang="zh-TW" sz="3800" dirty="0" smtClean="0"/>
              <a:t>=</a:t>
            </a:r>
            <a:r>
              <a:rPr lang="en-US" altLang="zh-TW" sz="3800" i="1" dirty="0" smtClean="0"/>
              <a:t> B</a:t>
            </a:r>
            <a:r>
              <a:rPr lang="en-US" altLang="zh-TW" sz="3800" dirty="0" smtClean="0"/>
              <a:t>,</a:t>
            </a:r>
            <a:r>
              <a:rPr lang="en-US" altLang="zh-TW" sz="3800" i="1" dirty="0" smtClean="0"/>
              <a:t>  K</a:t>
            </a:r>
            <a:r>
              <a:rPr lang="en-US" altLang="zh-TW" sz="3800" i="1" baseline="-25000" dirty="0" smtClean="0"/>
              <a:t>A</a:t>
            </a:r>
            <a:r>
              <a:rPr lang="en-US" altLang="zh-TW" sz="3800" i="1" dirty="0" smtClean="0"/>
              <a:t> </a:t>
            </a:r>
            <a:r>
              <a:rPr lang="en-US" altLang="zh-TW" sz="3800" dirty="0" smtClean="0"/>
              <a:t>=</a:t>
            </a:r>
            <a:r>
              <a:rPr lang="en-US" altLang="zh-TW" sz="3800" i="1" dirty="0" smtClean="0"/>
              <a:t> B</a:t>
            </a:r>
          </a:p>
          <a:p>
            <a:pPr lvl="2"/>
            <a:r>
              <a:rPr lang="en-US" altLang="zh-TW" sz="3800" i="1" dirty="0" smtClean="0"/>
              <a:t>J</a:t>
            </a:r>
            <a:r>
              <a:rPr lang="en-US" altLang="zh-TW" sz="3800" i="1" baseline="-25000" dirty="0" smtClean="0"/>
              <a:t>B</a:t>
            </a:r>
            <a:r>
              <a:rPr lang="en-US" altLang="zh-TW" sz="3800" i="1" dirty="0" smtClean="0"/>
              <a:t> </a:t>
            </a:r>
            <a:r>
              <a:rPr lang="en-US" altLang="zh-TW" sz="3800" dirty="0" smtClean="0"/>
              <a:t>=</a:t>
            </a:r>
            <a:r>
              <a:rPr lang="en-US" altLang="zh-TW" sz="3800" i="1" dirty="0" smtClean="0"/>
              <a:t> C</a:t>
            </a:r>
            <a:r>
              <a:rPr lang="en-US" altLang="zh-TW" sz="3800" dirty="0" smtClean="0"/>
              <a:t>,</a:t>
            </a:r>
            <a:r>
              <a:rPr lang="en-US" altLang="zh-TW" sz="3800" i="1" dirty="0" smtClean="0"/>
              <a:t>  K</a:t>
            </a:r>
            <a:r>
              <a:rPr lang="en-US" altLang="zh-TW" sz="3800" i="1" baseline="-25000" dirty="0" smtClean="0"/>
              <a:t>B</a:t>
            </a:r>
            <a:r>
              <a:rPr lang="en-US" altLang="zh-TW" sz="3800" i="1" dirty="0" smtClean="0"/>
              <a:t> = </a:t>
            </a:r>
            <a:r>
              <a:rPr lang="en-US" altLang="zh-TW" sz="3800" dirty="0" smtClean="0"/>
              <a:t>1</a:t>
            </a:r>
          </a:p>
          <a:p>
            <a:pPr lvl="2"/>
            <a:r>
              <a:rPr lang="en-US" altLang="zh-TW" sz="3800" i="1" dirty="0" smtClean="0"/>
              <a:t>J</a:t>
            </a:r>
            <a:r>
              <a:rPr lang="en-US" altLang="zh-TW" sz="3800" i="1" baseline="-25000" dirty="0" smtClean="0"/>
              <a:t>C</a:t>
            </a:r>
            <a:r>
              <a:rPr lang="en-US" altLang="zh-TW" sz="3800" i="1" dirty="0" smtClean="0"/>
              <a:t> </a:t>
            </a:r>
            <a:r>
              <a:rPr lang="en-US" altLang="zh-TW" sz="3800" dirty="0" smtClean="0"/>
              <a:t>=</a:t>
            </a:r>
            <a:r>
              <a:rPr lang="en-US" altLang="zh-TW" sz="3800" i="1" dirty="0" smtClean="0"/>
              <a:t> B</a:t>
            </a:r>
            <a:r>
              <a:rPr lang="en-US" altLang="zh-TW" sz="3800" i="1" dirty="0" smtClean="0">
                <a:sym typeface="Symbol" pitchFamily="18" charset="2"/>
              </a:rPr>
              <a:t></a:t>
            </a:r>
            <a:r>
              <a:rPr lang="en-US" altLang="zh-TW" sz="3800" dirty="0" smtClean="0"/>
              <a:t>,</a:t>
            </a:r>
            <a:r>
              <a:rPr lang="en-US" altLang="zh-TW" sz="3800" i="1" dirty="0" smtClean="0"/>
              <a:t>  K</a:t>
            </a:r>
            <a:r>
              <a:rPr lang="en-US" altLang="zh-TW" sz="3800" i="1" baseline="-25000" dirty="0" smtClean="0"/>
              <a:t>C</a:t>
            </a:r>
            <a:r>
              <a:rPr lang="en-US" altLang="zh-TW" sz="3800" i="1" dirty="0" smtClean="0"/>
              <a:t> </a:t>
            </a:r>
            <a:r>
              <a:rPr lang="en-US" altLang="zh-TW" sz="3800" dirty="0" smtClean="0"/>
              <a:t>= 1</a:t>
            </a:r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2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2367210" y="1489416"/>
            <a:ext cx="6217016" cy="2834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Counter with unsigned states</a:t>
            </a:r>
            <a:endParaRPr lang="zh-TW" altLang="en-US" dirty="0" smtClean="0"/>
          </a:p>
        </p:txBody>
      </p:sp>
      <p:sp>
        <p:nvSpPr>
          <p:cNvPr id="389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2000" dirty="0" smtClean="0"/>
          </a:p>
        </p:txBody>
      </p:sp>
      <p:pic>
        <p:nvPicPr>
          <p:cNvPr id="38916" name="Picture 5"/>
          <p:cNvPicPr>
            <a:picLocks noChangeAspect="1" noChangeArrowheads="1"/>
          </p:cNvPicPr>
          <p:nvPr/>
        </p:nvPicPr>
        <p:blipFill>
          <a:blip r:embed="rId2" cstate="print">
            <a:lum bright="-18000" contrast="30000"/>
          </a:blip>
          <a:srcRect r="7990"/>
          <a:stretch>
            <a:fillRect/>
          </a:stretch>
        </p:blipFill>
        <p:spPr bwMode="auto">
          <a:xfrm>
            <a:off x="2768600" y="1739900"/>
            <a:ext cx="298767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6"/>
          <p:cNvPicPr>
            <a:picLocks noChangeAspect="1" noChangeArrowheads="1"/>
          </p:cNvPicPr>
          <p:nvPr/>
        </p:nvPicPr>
        <p:blipFill>
          <a:blip r:embed="rId3" cstate="print">
            <a:lum bright="-18000" contrast="30000"/>
          </a:blip>
          <a:srcRect/>
          <a:stretch>
            <a:fillRect/>
          </a:stretch>
        </p:blipFill>
        <p:spPr bwMode="auto">
          <a:xfrm>
            <a:off x="5907088" y="3213100"/>
            <a:ext cx="2619375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9" name="Rectangle 8"/>
          <p:cNvSpPr>
            <a:spLocks noChangeArrowheads="1"/>
          </p:cNvSpPr>
          <p:nvPr/>
        </p:nvSpPr>
        <p:spPr bwMode="auto">
          <a:xfrm>
            <a:off x="265113" y="3271838"/>
            <a:ext cx="2879725" cy="1644650"/>
          </a:xfrm>
          <a:prstGeom prst="rect">
            <a:avLst/>
          </a:prstGeom>
          <a:solidFill>
            <a:srgbClr val="03D6E1">
              <a:alpha val="23921"/>
            </a:srgb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1800" i="0" u="none" dirty="0">
                <a:solidFill>
                  <a:schemeClr val="tx1"/>
                </a:solidFill>
              </a:rPr>
              <a:t>The simplified flip-flop input equations:</a:t>
            </a:r>
          </a:p>
          <a:p>
            <a:pPr>
              <a:spcBef>
                <a:spcPct val="20000"/>
              </a:spcBef>
            </a:pPr>
            <a:r>
              <a:rPr lang="en-US" altLang="zh-TW" sz="1800" u="none" dirty="0">
                <a:solidFill>
                  <a:schemeClr val="tx1"/>
                </a:solidFill>
              </a:rPr>
              <a:t>J</a:t>
            </a:r>
            <a:r>
              <a:rPr lang="en-US" altLang="zh-TW" sz="1800" u="none" baseline="-25000" dirty="0">
                <a:solidFill>
                  <a:schemeClr val="tx1"/>
                </a:solidFill>
              </a:rPr>
              <a:t>A</a:t>
            </a:r>
            <a:r>
              <a:rPr lang="en-US" altLang="zh-TW" sz="1800" u="none" dirty="0">
                <a:solidFill>
                  <a:schemeClr val="tx1"/>
                </a:solidFill>
              </a:rPr>
              <a:t> </a:t>
            </a:r>
            <a:r>
              <a:rPr lang="en-US" altLang="zh-TW" sz="1800" i="0" u="none" dirty="0">
                <a:solidFill>
                  <a:schemeClr val="tx1"/>
                </a:solidFill>
              </a:rPr>
              <a:t>=</a:t>
            </a:r>
            <a:r>
              <a:rPr lang="en-US" altLang="zh-TW" sz="1800" u="none" dirty="0">
                <a:solidFill>
                  <a:schemeClr val="tx1"/>
                </a:solidFill>
              </a:rPr>
              <a:t> B</a:t>
            </a:r>
            <a:r>
              <a:rPr lang="en-US" altLang="zh-TW" sz="1800" i="0" u="none" dirty="0">
                <a:solidFill>
                  <a:schemeClr val="tx1"/>
                </a:solidFill>
              </a:rPr>
              <a:t>,</a:t>
            </a:r>
            <a:r>
              <a:rPr lang="en-US" altLang="zh-TW" sz="1800" u="none" dirty="0">
                <a:solidFill>
                  <a:schemeClr val="tx1"/>
                </a:solidFill>
              </a:rPr>
              <a:t>  K</a:t>
            </a:r>
            <a:r>
              <a:rPr lang="en-US" altLang="zh-TW" sz="1800" u="none" baseline="-25000" dirty="0">
                <a:solidFill>
                  <a:schemeClr val="tx1"/>
                </a:solidFill>
              </a:rPr>
              <a:t>A</a:t>
            </a:r>
            <a:r>
              <a:rPr lang="en-US" altLang="zh-TW" sz="1800" u="none" dirty="0">
                <a:solidFill>
                  <a:schemeClr val="tx1"/>
                </a:solidFill>
              </a:rPr>
              <a:t> </a:t>
            </a:r>
            <a:r>
              <a:rPr lang="en-US" altLang="zh-TW" sz="1800" i="0" u="none" dirty="0">
                <a:solidFill>
                  <a:schemeClr val="tx1"/>
                </a:solidFill>
              </a:rPr>
              <a:t>=</a:t>
            </a:r>
            <a:r>
              <a:rPr lang="en-US" altLang="zh-TW" sz="1800" u="none" dirty="0">
                <a:solidFill>
                  <a:schemeClr val="tx1"/>
                </a:solidFill>
              </a:rPr>
              <a:t> B</a:t>
            </a:r>
          </a:p>
          <a:p>
            <a:pPr>
              <a:spcBef>
                <a:spcPct val="20000"/>
              </a:spcBef>
            </a:pPr>
            <a:r>
              <a:rPr lang="en-US" altLang="zh-TW" sz="1800" u="none" dirty="0">
                <a:solidFill>
                  <a:schemeClr val="tx1"/>
                </a:solidFill>
              </a:rPr>
              <a:t>J</a:t>
            </a:r>
            <a:r>
              <a:rPr lang="en-US" altLang="zh-TW" sz="1800" u="none" baseline="-25000" dirty="0">
                <a:solidFill>
                  <a:schemeClr val="tx1"/>
                </a:solidFill>
              </a:rPr>
              <a:t>B</a:t>
            </a:r>
            <a:r>
              <a:rPr lang="en-US" altLang="zh-TW" sz="1800" u="none" dirty="0">
                <a:solidFill>
                  <a:schemeClr val="tx1"/>
                </a:solidFill>
              </a:rPr>
              <a:t> </a:t>
            </a:r>
            <a:r>
              <a:rPr lang="en-US" altLang="zh-TW" sz="1800" i="0" u="none" dirty="0">
                <a:solidFill>
                  <a:schemeClr val="tx1"/>
                </a:solidFill>
              </a:rPr>
              <a:t>=</a:t>
            </a:r>
            <a:r>
              <a:rPr lang="en-US" altLang="zh-TW" sz="1800" u="none" dirty="0">
                <a:solidFill>
                  <a:schemeClr val="tx1"/>
                </a:solidFill>
              </a:rPr>
              <a:t> C</a:t>
            </a:r>
            <a:r>
              <a:rPr lang="en-US" altLang="zh-TW" sz="1800" i="0" u="none" dirty="0">
                <a:solidFill>
                  <a:schemeClr val="tx1"/>
                </a:solidFill>
              </a:rPr>
              <a:t>,</a:t>
            </a:r>
            <a:r>
              <a:rPr lang="en-US" altLang="zh-TW" sz="1800" u="none" dirty="0">
                <a:solidFill>
                  <a:schemeClr val="tx1"/>
                </a:solidFill>
              </a:rPr>
              <a:t>  K</a:t>
            </a:r>
            <a:r>
              <a:rPr lang="en-US" altLang="zh-TW" sz="1800" u="none" baseline="-25000" dirty="0">
                <a:solidFill>
                  <a:schemeClr val="tx1"/>
                </a:solidFill>
              </a:rPr>
              <a:t>B</a:t>
            </a:r>
            <a:r>
              <a:rPr lang="en-US" altLang="zh-TW" sz="1800" u="none" dirty="0">
                <a:solidFill>
                  <a:schemeClr val="tx1"/>
                </a:solidFill>
              </a:rPr>
              <a:t> </a:t>
            </a:r>
            <a:r>
              <a:rPr lang="en-US" altLang="zh-TW" sz="1800" i="0" u="none" dirty="0">
                <a:solidFill>
                  <a:schemeClr val="tx1"/>
                </a:solidFill>
              </a:rPr>
              <a:t>=</a:t>
            </a:r>
            <a:r>
              <a:rPr lang="en-US" altLang="zh-TW" sz="1800" u="none" dirty="0">
                <a:solidFill>
                  <a:schemeClr val="tx1"/>
                </a:solidFill>
              </a:rPr>
              <a:t> </a:t>
            </a:r>
            <a:r>
              <a:rPr lang="en-US" altLang="zh-TW" sz="1800" i="0" u="none" dirty="0">
                <a:solidFill>
                  <a:schemeClr val="tx1"/>
                </a:solidFill>
              </a:rPr>
              <a:t>1</a:t>
            </a:r>
          </a:p>
          <a:p>
            <a:pPr>
              <a:spcBef>
                <a:spcPct val="20000"/>
              </a:spcBef>
            </a:pPr>
            <a:r>
              <a:rPr lang="en-US" altLang="zh-TW" sz="1800" u="none" dirty="0">
                <a:solidFill>
                  <a:schemeClr val="tx1"/>
                </a:solidFill>
              </a:rPr>
              <a:t>J</a:t>
            </a:r>
            <a:r>
              <a:rPr lang="en-US" altLang="zh-TW" sz="1800" u="none" baseline="-25000" dirty="0">
                <a:solidFill>
                  <a:schemeClr val="tx1"/>
                </a:solidFill>
              </a:rPr>
              <a:t>C</a:t>
            </a:r>
            <a:r>
              <a:rPr lang="en-US" altLang="zh-TW" sz="1800" u="none" dirty="0">
                <a:solidFill>
                  <a:schemeClr val="tx1"/>
                </a:solidFill>
              </a:rPr>
              <a:t> </a:t>
            </a:r>
            <a:r>
              <a:rPr lang="en-US" altLang="zh-TW" sz="1800" i="0" u="none" dirty="0">
                <a:solidFill>
                  <a:schemeClr val="tx1"/>
                </a:solidFill>
              </a:rPr>
              <a:t>=</a:t>
            </a:r>
            <a:r>
              <a:rPr lang="en-US" altLang="zh-TW" sz="1800" u="none" dirty="0">
                <a:solidFill>
                  <a:schemeClr val="tx1"/>
                </a:solidFill>
              </a:rPr>
              <a:t> B</a:t>
            </a:r>
            <a:r>
              <a:rPr lang="en-US" altLang="zh-TW" sz="1800" u="none" dirty="0">
                <a:solidFill>
                  <a:schemeClr val="tx1"/>
                </a:solidFill>
                <a:sym typeface="Symbol" pitchFamily="18" charset="2"/>
              </a:rPr>
              <a:t></a:t>
            </a:r>
            <a:r>
              <a:rPr lang="en-US" altLang="zh-TW" sz="1800" i="0" u="none" dirty="0">
                <a:solidFill>
                  <a:schemeClr val="tx1"/>
                </a:solidFill>
              </a:rPr>
              <a:t>, </a:t>
            </a:r>
            <a:r>
              <a:rPr lang="en-US" altLang="zh-TW" sz="1800" u="none" dirty="0">
                <a:solidFill>
                  <a:schemeClr val="tx1"/>
                </a:solidFill>
              </a:rPr>
              <a:t> K</a:t>
            </a:r>
            <a:r>
              <a:rPr lang="en-US" altLang="zh-TW" sz="1800" u="none" baseline="-25000" dirty="0">
                <a:solidFill>
                  <a:schemeClr val="tx1"/>
                </a:solidFill>
              </a:rPr>
              <a:t>C</a:t>
            </a:r>
            <a:r>
              <a:rPr lang="en-US" altLang="zh-TW" sz="1800" u="none" dirty="0">
                <a:solidFill>
                  <a:schemeClr val="tx1"/>
                </a:solidFill>
              </a:rPr>
              <a:t> </a:t>
            </a:r>
            <a:r>
              <a:rPr lang="en-US" altLang="zh-TW" sz="1800" i="0" u="none" dirty="0">
                <a:solidFill>
                  <a:schemeClr val="tx1"/>
                </a:solidFill>
              </a:rPr>
              <a:t>=</a:t>
            </a:r>
            <a:r>
              <a:rPr lang="en-US" altLang="zh-TW" sz="1800" u="none" dirty="0">
                <a:solidFill>
                  <a:schemeClr val="tx1"/>
                </a:solidFill>
              </a:rPr>
              <a:t> </a:t>
            </a:r>
            <a:r>
              <a:rPr lang="en-US" altLang="zh-TW" sz="1800" i="0" u="none" dirty="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 circular shift register with only one flip-flop being set at any particular time, all others are cleared (initial value = 1 0 0 … 0 ).</a:t>
            </a:r>
          </a:p>
          <a:p>
            <a:r>
              <a:rPr lang="en-US" altLang="zh-TW" dirty="0" smtClean="0"/>
              <a:t>The single bit is shifted from one flip-flop to the next to produce the sequence of timing signals.</a:t>
            </a:r>
          </a:p>
          <a:p>
            <a:endParaRPr lang="zh-TW" altLang="en-US" dirty="0" smtClean="0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>
            <a:normAutofit fontScale="90000"/>
          </a:bodyPr>
          <a:lstStyle/>
          <a:p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Ring counter</a:t>
            </a:r>
            <a:br>
              <a:rPr lang="en-US" altLang="zh-TW" sz="3200" dirty="0" smtClean="0"/>
            </a:br>
            <a:endParaRPr lang="zh-TW" altLang="en-US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 smtClean="0"/>
              <a:t>Ring counter</a:t>
            </a:r>
            <a:endParaRPr lang="zh-TW" altLang="en-US" dirty="0" smtClean="0"/>
          </a:p>
        </p:txBody>
      </p:sp>
      <p:sp>
        <p:nvSpPr>
          <p:cNvPr id="4096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 4-bit ring counter</a:t>
            </a:r>
          </a:p>
          <a:p>
            <a:endParaRPr lang="zh-TW" altLang="en-US" smtClean="0"/>
          </a:p>
        </p:txBody>
      </p:sp>
      <p:pic>
        <p:nvPicPr>
          <p:cNvPr id="40964" name="Picture 6"/>
          <p:cNvPicPr>
            <a:picLocks noChangeAspect="1" noChangeArrowheads="1"/>
          </p:cNvPicPr>
          <p:nvPr/>
        </p:nvPicPr>
        <p:blipFill>
          <a:blip r:embed="rId2" cstate="print">
            <a:lum bright="-18000" contrast="30000"/>
          </a:blip>
          <a:srcRect/>
          <a:stretch>
            <a:fillRect/>
          </a:stretch>
        </p:blipFill>
        <p:spPr bwMode="auto">
          <a:xfrm>
            <a:off x="4019550" y="2674938"/>
            <a:ext cx="4733925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Text Box 7"/>
          <p:cNvSpPr txBox="1">
            <a:spLocks noChangeArrowheads="1"/>
          </p:cNvSpPr>
          <p:nvPr/>
        </p:nvSpPr>
        <p:spPr bwMode="auto">
          <a:xfrm>
            <a:off x="4575175" y="5081588"/>
            <a:ext cx="4032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800" i="0" u="none">
                <a:solidFill>
                  <a:schemeClr val="tx1"/>
                </a:solidFill>
              </a:rPr>
              <a:t>Fig. 6.17 Generation of timing signals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12738" y="2725738"/>
          <a:ext cx="3433762" cy="2228850"/>
        </p:xfrm>
        <a:graphic>
          <a:graphicData uri="http://schemas.openxmlformats.org/drawingml/2006/table">
            <a:tbl>
              <a:tblPr/>
              <a:tblGrid>
                <a:gridCol w="858837"/>
                <a:gridCol w="858838"/>
                <a:gridCol w="857250"/>
                <a:gridCol w="85883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A3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A2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A1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A0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 smtClean="0"/>
              <a:t>Ring counter</a:t>
            </a:r>
            <a:endParaRPr lang="zh-TW" altLang="en-US" dirty="0" smtClean="0"/>
          </a:p>
        </p:txBody>
      </p:sp>
      <p:sp>
        <p:nvSpPr>
          <p:cNvPr id="4198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Application of counters</a:t>
            </a:r>
          </a:p>
          <a:p>
            <a:pPr lvl="1"/>
            <a:r>
              <a:rPr lang="en-US" altLang="zh-TW" dirty="0" smtClean="0"/>
              <a:t>Counters may be used to generate timing signals to control the sequence of operations in a digital system.</a:t>
            </a:r>
          </a:p>
          <a:p>
            <a:r>
              <a:rPr lang="en-US" altLang="zh-TW" dirty="0" smtClean="0"/>
              <a:t>Approaches for generation of 2</a:t>
            </a:r>
            <a:r>
              <a:rPr lang="en-US" altLang="zh-TW" i="1" baseline="30000" dirty="0" smtClean="0"/>
              <a:t>n</a:t>
            </a:r>
            <a:r>
              <a:rPr lang="en-US" altLang="zh-TW" dirty="0" smtClean="0"/>
              <a:t> timing signals</a:t>
            </a:r>
          </a:p>
          <a:p>
            <a:pPr lvl="1">
              <a:buFont typeface="Wingdings" pitchFamily="2" charset="2"/>
              <a:buNone/>
            </a:pPr>
            <a:r>
              <a:rPr lang="en-US" altLang="zh-TW" dirty="0" smtClean="0"/>
              <a:t>1.	A shift register with 2</a:t>
            </a:r>
            <a:r>
              <a:rPr lang="en-US" altLang="zh-TW" i="1" baseline="30000" dirty="0" smtClean="0"/>
              <a:t>n</a:t>
            </a:r>
            <a:r>
              <a:rPr lang="en-US" altLang="zh-TW" dirty="0" smtClean="0"/>
              <a:t> flip-flops</a:t>
            </a:r>
          </a:p>
          <a:p>
            <a:pPr lvl="1">
              <a:buFont typeface="Wingdings" pitchFamily="2" charset="2"/>
              <a:buNone/>
            </a:pPr>
            <a:r>
              <a:rPr lang="en-US" altLang="zh-TW" dirty="0" smtClean="0"/>
              <a:t>2.	An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-bit binary counter together with an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-to-2</a:t>
            </a:r>
            <a:r>
              <a:rPr lang="en-US" altLang="zh-TW" i="1" baseline="30000" dirty="0" smtClean="0"/>
              <a:t>n</a:t>
            </a:r>
            <a:r>
              <a:rPr lang="en-US" altLang="zh-TW" dirty="0" smtClean="0"/>
              <a:t>-line decoder</a:t>
            </a:r>
            <a:endParaRPr lang="zh-TW" altLang="en-US" dirty="0" smtClean="0"/>
          </a:p>
          <a:p>
            <a:endParaRPr lang="zh-TW" altLang="en-US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4"/>
          <p:cNvPicPr>
            <a:picLocks noChangeAspect="1" noChangeArrowheads="1"/>
          </p:cNvPicPr>
          <p:nvPr/>
        </p:nvPicPr>
        <p:blipFill>
          <a:blip r:embed="rId2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639763" y="1320800"/>
            <a:ext cx="3906837" cy="178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5"/>
          <p:cNvPicPr>
            <a:picLocks noChangeAspect="1" noChangeArrowheads="1"/>
          </p:cNvPicPr>
          <p:nvPr/>
        </p:nvPicPr>
        <p:blipFill>
          <a:blip r:embed="rId3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5011738" y="2106613"/>
            <a:ext cx="3182937" cy="330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6"/>
          <p:cNvPicPr>
            <a:picLocks noChangeAspect="1" noChangeArrowheads="1"/>
          </p:cNvPicPr>
          <p:nvPr/>
        </p:nvPicPr>
        <p:blipFill>
          <a:blip r:embed="rId4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749300" y="3308350"/>
            <a:ext cx="3690938" cy="343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Text Box 7"/>
          <p:cNvSpPr txBox="1">
            <a:spLocks noChangeArrowheads="1"/>
          </p:cNvSpPr>
          <p:nvPr/>
        </p:nvSpPr>
        <p:spPr bwMode="auto">
          <a:xfrm>
            <a:off x="4691063" y="5937250"/>
            <a:ext cx="39687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1800" i="0" u="none" dirty="0">
                <a:solidFill>
                  <a:schemeClr val="tx1"/>
                </a:solidFill>
              </a:rPr>
              <a:t>Fig. 6.17 Generation of timing signals</a:t>
            </a: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/>
          <a:lstStyle/>
          <a:p>
            <a:r>
              <a:rPr lang="en-US" altLang="zh-TW" sz="2800" dirty="0" smtClean="0">
                <a:solidFill>
                  <a:schemeClr val="tx1"/>
                </a:solidFill>
              </a:rPr>
              <a:t>Generation of timing signals</a:t>
            </a:r>
            <a:endParaRPr lang="en-US" altLang="zh-TW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Ring counter vs. Switch-tail ring counter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Ring counter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-bit ring counter circulates a single bit among the flip-flops to provide 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 distinguishable states.</a:t>
            </a:r>
          </a:p>
          <a:p>
            <a:r>
              <a:rPr lang="en-US" altLang="zh-TW" dirty="0" smtClean="0"/>
              <a:t>Switch-tail ring counter</a:t>
            </a:r>
          </a:p>
          <a:p>
            <a:pPr lvl="1"/>
            <a:r>
              <a:rPr lang="en-US" altLang="zh-TW" dirty="0" smtClean="0"/>
              <a:t>It is a circular shift register with the complement output of the last flip-flop connected to the input of the first flip-flop.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-bit switch-tail ring counter will go through a sequence of 2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 distinguishable states. (initial value = 0 0 … 0).</a:t>
            </a:r>
          </a:p>
          <a:p>
            <a:endParaRPr lang="zh-TW" altLang="en-US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 example: Switch-tail ring counter</a:t>
            </a:r>
            <a:endParaRPr lang="zh-TW" altLang="en-US" dirty="0" smtClean="0"/>
          </a:p>
        </p:txBody>
      </p:sp>
      <p:sp>
        <p:nvSpPr>
          <p:cNvPr id="450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1646238" y="1941513"/>
            <a:ext cx="5387975" cy="20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6"/>
          <p:cNvPicPr>
            <a:picLocks noChangeAspect="1" noChangeArrowheads="1"/>
          </p:cNvPicPr>
          <p:nvPr/>
        </p:nvPicPr>
        <p:blipFill>
          <a:blip r:embed="rId3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2047875" y="4127500"/>
            <a:ext cx="4557713" cy="230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Johnson counter </a:t>
            </a:r>
            <a:endParaRPr lang="zh-TW" altLang="en-US" dirty="0" smtClean="0"/>
          </a:p>
        </p:txBody>
      </p:sp>
      <p:sp>
        <p:nvSpPr>
          <p:cNvPr id="4608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A 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-bit switch-tail ring counter + 2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 decoding gates</a:t>
            </a:r>
          </a:p>
          <a:p>
            <a:r>
              <a:rPr lang="en-US" altLang="zh-TW" dirty="0" smtClean="0"/>
              <a:t>Provide outputs for 2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 timing signals</a:t>
            </a:r>
          </a:p>
          <a:p>
            <a:pPr lvl="1"/>
            <a:r>
              <a:rPr lang="en-US" altLang="zh-TW" dirty="0" smtClean="0"/>
              <a:t>E.g.:  4-bit Johnson counter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>
              <a:buNone/>
            </a:pPr>
            <a:endParaRPr lang="en-US" altLang="zh-TW" dirty="0" smtClean="0"/>
          </a:p>
          <a:p>
            <a:pPr lvl="2">
              <a:buFont typeface="Times New Roman" pitchFamily="18" charset="0"/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The decoding follows a regular pattern</a:t>
            </a:r>
          </a:p>
          <a:p>
            <a:pPr lvl="1"/>
            <a:r>
              <a:rPr lang="en-US" altLang="zh-TW" dirty="0" smtClean="0"/>
              <a:t>2 inputs per decoding gate</a:t>
            </a:r>
            <a:endParaRPr lang="zh-TW" altLang="en-US" dirty="0" smtClean="0"/>
          </a:p>
          <a:p>
            <a:pPr lvl="2"/>
            <a:endParaRPr lang="en-US" altLang="zh-TW" dirty="0" smtClean="0"/>
          </a:p>
          <a:p>
            <a:endParaRPr lang="zh-TW" altLang="en-US" dirty="0" smtClean="0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1638300" y="2997524"/>
            <a:ext cx="5111750" cy="2579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Summary</a:t>
            </a:r>
            <a:endParaRPr lang="zh-TW" altLang="en-US" smtClean="0"/>
          </a:p>
        </p:txBody>
      </p:sp>
      <p:sp>
        <p:nvSpPr>
          <p:cNvPr id="471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Disadvantage of the switch-tail ring counter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If it finds itself in an unused state, it will persist to circulate in the invalid states and never find its way to a valid state.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One correcting procedure:   </a:t>
            </a:r>
            <a:r>
              <a:rPr lang="en-US" altLang="zh-TW" i="1" dirty="0" smtClean="0"/>
              <a:t>D</a:t>
            </a:r>
            <a:r>
              <a:rPr lang="en-US" altLang="zh-TW" i="1" baseline="-25000" dirty="0" smtClean="0"/>
              <a:t>C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= (</a:t>
            </a:r>
            <a:r>
              <a:rPr lang="en-US" altLang="zh-TW" i="1" dirty="0" smtClean="0"/>
              <a:t>A </a:t>
            </a:r>
            <a:r>
              <a:rPr lang="en-US" altLang="zh-TW" dirty="0" smtClean="0"/>
              <a:t>+</a:t>
            </a:r>
            <a:r>
              <a:rPr lang="en-US" altLang="zh-TW" i="1" dirty="0" smtClean="0"/>
              <a:t> C</a:t>
            </a:r>
            <a:r>
              <a:rPr lang="en-US" altLang="zh-TW" dirty="0" smtClean="0"/>
              <a:t>)</a:t>
            </a:r>
            <a:r>
              <a:rPr lang="en-US" altLang="zh-TW" i="1" dirty="0" smtClean="0"/>
              <a:t> B</a:t>
            </a:r>
            <a:endParaRPr lang="en-US" altLang="zh-TW" dirty="0" smtClean="0"/>
          </a:p>
          <a:p>
            <a:pPr>
              <a:lnSpc>
                <a:spcPct val="90000"/>
              </a:lnSpc>
            </a:pPr>
            <a:r>
              <a:rPr lang="en-US" altLang="zh-TW" dirty="0" smtClean="0"/>
              <a:t>Summary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Johnson counters can be constructed for any number of timing sequences</a:t>
            </a:r>
          </a:p>
          <a:p>
            <a:pPr lvl="2">
              <a:lnSpc>
                <a:spcPct val="90000"/>
              </a:lnSpc>
            </a:pPr>
            <a:r>
              <a:rPr lang="en-US" altLang="zh-TW" dirty="0" smtClean="0"/>
              <a:t>Number of flip-flops = 1/2 (the number of timing signals).</a:t>
            </a:r>
          </a:p>
          <a:p>
            <a:pPr lvl="2">
              <a:lnSpc>
                <a:spcPct val="90000"/>
              </a:lnSpc>
            </a:pPr>
            <a:r>
              <a:rPr lang="en-US" altLang="zh-TW" dirty="0" smtClean="0"/>
              <a:t>Number of decoding gates = number of timing signals 2-input per gate.</a:t>
            </a:r>
          </a:p>
          <a:p>
            <a:endParaRPr lang="zh-TW" alt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257800" cy="4873752"/>
          </a:xfrm>
        </p:spPr>
        <p:txBody>
          <a:bodyPr>
            <a:normAutofit/>
          </a:bodyPr>
          <a:lstStyle/>
          <a:p>
            <a:r>
              <a:rPr lang="en-US" i="1" dirty="0" smtClean="0"/>
              <a:t>loading / updating the register: </a:t>
            </a:r>
            <a:r>
              <a:rPr lang="en-US" dirty="0" smtClean="0"/>
              <a:t>The transfer of new information into a register</a:t>
            </a:r>
          </a:p>
          <a:p>
            <a:r>
              <a:rPr lang="en-US" i="1" dirty="0" smtClean="0"/>
              <a:t>Parallel loading: </a:t>
            </a:r>
            <a:r>
              <a:rPr lang="en-US" dirty="0" smtClean="0"/>
              <a:t>When all the bits of the register are loaded simultaneously with a common clock pulse</a:t>
            </a:r>
            <a:endParaRPr lang="en-AU" dirty="0"/>
          </a:p>
        </p:txBody>
      </p:sp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Registers</a:t>
            </a:r>
            <a:endParaRPr lang="zh-TW" altLang="en-US" dirty="0" smtClean="0"/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2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5835650" y="1065213"/>
            <a:ext cx="1960563" cy="551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5634038" y="6489700"/>
            <a:ext cx="24558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i="0" u="none" dirty="0">
                <a:solidFill>
                  <a:schemeClr val="tx1"/>
                </a:solidFill>
              </a:rPr>
              <a:t>Fig. 6.1 Four-bit register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4648201"/>
            <a:ext cx="4972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/>
            <a:r>
              <a:rPr lang="en-US" sz="2400" dirty="0" smtClean="0"/>
              <a:t>The inputs must be held constant</a:t>
            </a:r>
          </a:p>
          <a:p>
            <a:pPr marL="457200" indent="-457200" algn="ctr"/>
            <a:r>
              <a:rPr lang="en-US" sz="2400" dirty="0" smtClean="0"/>
              <a:t>or</a:t>
            </a:r>
          </a:p>
          <a:p>
            <a:pPr marL="457200" indent="-457200" algn="ctr"/>
            <a:r>
              <a:rPr lang="en-US" sz="2400" dirty="0" smtClean="0"/>
              <a:t>Clock must be inhibited </a:t>
            </a:r>
          </a:p>
          <a:p>
            <a:pPr marL="457200" indent="-457200" algn="ctr"/>
            <a:r>
              <a:rPr lang="en-US" sz="2400" dirty="0" smtClean="0"/>
              <a:t>from the circuit</a:t>
            </a:r>
            <a:endParaRPr lang="en-US" altLang="zh-TW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87" name="Group 83"/>
          <p:cNvGraphicFramePr>
            <a:graphicFrameLocks noGrp="1"/>
          </p:cNvGraphicFramePr>
          <p:nvPr>
            <p:ph sz="half" idx="1"/>
          </p:nvPr>
        </p:nvGraphicFramePr>
        <p:xfrm>
          <a:off x="4140200" y="4216400"/>
          <a:ext cx="4319588" cy="2520951"/>
        </p:xfrm>
        <a:graphic>
          <a:graphicData uri="http://schemas.openxmlformats.org/drawingml/2006/table">
            <a:tbl>
              <a:tblPr/>
              <a:tblGrid>
                <a:gridCol w="2341563"/>
                <a:gridCol w="1978025"/>
              </a:tblGrid>
              <a:tr h="763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新細明體" pitchFamily="18" charset="-120"/>
                        </a:rPr>
                        <a:t>Output Transitions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QN     QN+1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新細明體" pitchFamily="18" charset="-120"/>
                        </a:rPr>
                        <a:t>Flip-Flop Inputs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 J   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 0  </a:t>
                      </a: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Wingdings" pitchFamily="2" charset="2"/>
                        </a:rPr>
                        <a:t> </a:t>
                      </a: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 </a:t>
                      </a: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   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 </a:t>
                      </a: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  </a:t>
                      </a: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Wingdings" pitchFamily="2" charset="2"/>
                        </a:rPr>
                        <a:t>   </a:t>
                      </a: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 </a:t>
                      </a: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   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 </a:t>
                      </a: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  </a:t>
                      </a: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Wingdings" pitchFamily="2" charset="2"/>
                        </a:rPr>
                        <a:t>   </a:t>
                      </a: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 </a:t>
                      </a: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x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 </a:t>
                      </a: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  </a:t>
                      </a: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Wingdings" pitchFamily="2" charset="2"/>
                        </a:rPr>
                        <a:t>   </a:t>
                      </a: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 </a:t>
                      </a: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x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2794" name="Picture 5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436563" y="2135188"/>
            <a:ext cx="30956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3973" name="Group 69"/>
          <p:cNvGraphicFramePr>
            <a:graphicFrameLocks noGrp="1"/>
          </p:cNvGraphicFramePr>
          <p:nvPr>
            <p:ph sz="half" idx="2"/>
          </p:nvPr>
        </p:nvGraphicFramePr>
        <p:xfrm>
          <a:off x="4643438" y="1641475"/>
          <a:ext cx="3308350" cy="2420939"/>
        </p:xfrm>
        <a:graphic>
          <a:graphicData uri="http://schemas.openxmlformats.org/drawingml/2006/table">
            <a:tbl>
              <a:tblPr/>
              <a:tblGrid>
                <a:gridCol w="1654175"/>
                <a:gridCol w="1654175"/>
              </a:tblGrid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新細明體" pitchFamily="18" charset="-120"/>
                        </a:rPr>
                        <a:t>Present State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Q2 Q1 Q0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新細明體" pitchFamily="18" charset="-120"/>
                        </a:rPr>
                        <a:t>Next State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Q2 Q1 Q0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 0  0  1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 </a:t>
                      </a: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0  1  0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 </a:t>
                      </a: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0  1  0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 </a:t>
                      </a: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1  0  1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 </a:t>
                      </a: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1  0  1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 </a:t>
                      </a: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1  1  1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 </a:t>
                      </a: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 </a:t>
                      </a: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0  0  1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counter with irregular binary count sequence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8" name="Picture 5"/>
          <p:cNvPicPr>
            <a:picLocks noChangeAspect="1" noChangeArrowheads="1"/>
          </p:cNvPicPr>
          <p:nvPr/>
        </p:nvPicPr>
        <p:blipFill>
          <a:blip r:embed="rId2" cstate="print">
            <a:lum bright="-30000" contrast="40000"/>
          </a:blip>
          <a:srcRect/>
          <a:stretch>
            <a:fillRect/>
          </a:stretch>
        </p:blipFill>
        <p:spPr bwMode="auto">
          <a:xfrm>
            <a:off x="508000" y="1120775"/>
            <a:ext cx="7993063" cy="536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2" name="Picture 5"/>
          <p:cNvPicPr>
            <a:picLocks noChangeAspect="1" noChangeArrowheads="1"/>
          </p:cNvPicPr>
          <p:nvPr/>
        </p:nvPicPr>
        <p:blipFill>
          <a:blip r:embed="rId2" cstate="print">
            <a:lum bright="-30000" contrast="40000"/>
          </a:blip>
          <a:srcRect/>
          <a:stretch>
            <a:fillRect/>
          </a:stretch>
        </p:blipFill>
        <p:spPr bwMode="auto">
          <a:xfrm>
            <a:off x="684213" y="2276475"/>
            <a:ext cx="7772400" cy="346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611188" y="981075"/>
            <a:ext cx="21463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ea typeface="新細明體" pitchFamily="18" charset="-120"/>
              </a:rPr>
              <a:t>J0 = 1,  K = Q2</a:t>
            </a:r>
          </a:p>
          <a:p>
            <a:pPr algn="l"/>
            <a:r>
              <a:rPr lang="en-US" altLang="zh-TW" dirty="0">
                <a:ea typeface="新細明體" pitchFamily="18" charset="-120"/>
              </a:rPr>
              <a:t>J1 = K1 = 1</a:t>
            </a:r>
          </a:p>
          <a:p>
            <a:pPr algn="l"/>
            <a:r>
              <a:rPr lang="en-US" altLang="zh-TW" dirty="0">
                <a:ea typeface="新細明體" pitchFamily="18" charset="-120"/>
              </a:rPr>
              <a:t>J2 = K2 = Q1</a:t>
            </a:r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1906588" y="1052513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sp>
        <p:nvSpPr>
          <p:cNvPr id="471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 analysis shows that if the counter, by accident, gets into one of the invalid states (0, 3, 4, 6) it will always return to a valid state according to the </a:t>
            </a:r>
            <a:r>
              <a:rPr lang="en-US" altLang="zh-TW" smtClean="0"/>
              <a:t>following sequences: 0</a:t>
            </a:r>
            <a:r>
              <a:rPr lang="en-US" altLang="zh-TW" smtClean="0">
                <a:sym typeface="Wingdings" pitchFamily="2" charset="2"/>
              </a:rPr>
              <a:t>347 and 61.</a:t>
            </a:r>
            <a:r>
              <a:rPr lang="en-US" altLang="zh-TW" smtClean="0"/>
              <a:t> </a:t>
            </a:r>
            <a:endParaRPr lang="zh-TW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257800" cy="487375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AU" dirty="0" smtClean="0"/>
              <a:t>Problems:</a:t>
            </a:r>
          </a:p>
          <a:p>
            <a:r>
              <a:rPr lang="en-US" dirty="0" smtClean="0"/>
              <a:t>If the inputs are hold constant</a:t>
            </a:r>
          </a:p>
          <a:p>
            <a:pPr lvl="1"/>
            <a:r>
              <a:rPr lang="en-US" dirty="0" smtClean="0"/>
              <a:t>The data bus driving the register would be unavailable for other traffic.</a:t>
            </a:r>
          </a:p>
          <a:p>
            <a:r>
              <a:rPr lang="en-US" dirty="0" smtClean="0"/>
              <a:t>Clock is inhibited from the circuit</a:t>
            </a:r>
          </a:p>
          <a:p>
            <a:pPr lvl="1"/>
            <a:r>
              <a:rPr lang="en-US" dirty="0" smtClean="0"/>
              <a:t>Inserting gates into the clock path is bad practice</a:t>
            </a:r>
          </a:p>
          <a:p>
            <a:pPr lvl="1"/>
            <a:r>
              <a:rPr lang="en-US" dirty="0" smtClean="0"/>
              <a:t>To fully synchronize the system, we must ensure that all clock pulses arrive at the same time anywhere in the system</a:t>
            </a:r>
          </a:p>
          <a:p>
            <a:pPr lvl="1"/>
            <a:r>
              <a:rPr lang="en-US" dirty="0" smtClean="0"/>
              <a:t>All </a:t>
            </a:r>
            <a:r>
              <a:rPr lang="en-US" dirty="0" err="1" smtClean="0"/>
              <a:t>flipflops</a:t>
            </a:r>
            <a:r>
              <a:rPr lang="en-US" dirty="0" smtClean="0"/>
              <a:t> trigger simultaneously</a:t>
            </a:r>
          </a:p>
        </p:txBody>
      </p:sp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Registers</a:t>
            </a:r>
            <a:endParaRPr lang="zh-TW" altLang="en-US" dirty="0" smtClean="0"/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2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5835650" y="1065213"/>
            <a:ext cx="1960563" cy="551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5634038" y="6489700"/>
            <a:ext cx="24558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i="0" u="none" dirty="0">
                <a:solidFill>
                  <a:schemeClr val="tx1"/>
                </a:solidFill>
              </a:rPr>
              <a:t>Fig. 6.1 Four-bit register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25780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U" dirty="0" smtClean="0"/>
              <a:t>Solution:</a:t>
            </a:r>
          </a:p>
          <a:p>
            <a:pPr>
              <a:buNone/>
            </a:pPr>
            <a:r>
              <a:rPr lang="en-US" dirty="0" smtClean="0"/>
              <a:t>control the operation of the register</a:t>
            </a:r>
          </a:p>
          <a:p>
            <a:pPr>
              <a:buNone/>
            </a:pPr>
            <a:r>
              <a:rPr lang="en-US" dirty="0" smtClean="0"/>
              <a:t>with the  </a:t>
            </a:r>
            <a:r>
              <a:rPr lang="en-US" i="1" dirty="0" smtClean="0"/>
              <a:t>D inputs</a:t>
            </a:r>
            <a:endParaRPr lang="en-US" dirty="0" smtClean="0"/>
          </a:p>
        </p:txBody>
      </p:sp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Registers</a:t>
            </a:r>
            <a:endParaRPr lang="zh-TW" altLang="en-US" dirty="0" smtClean="0"/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2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5835650" y="1065213"/>
            <a:ext cx="1960563" cy="551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5634038" y="6489700"/>
            <a:ext cx="24558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i="0" u="none" dirty="0">
                <a:solidFill>
                  <a:schemeClr val="tx1"/>
                </a:solidFill>
              </a:rPr>
              <a:t>Fig. 6.1 Four-bit register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4-</a:t>
            </a:r>
            <a:r>
              <a:rPr lang="en-US" altLang="zh-TW" smtClean="0"/>
              <a:t>bit Register with Parallel Load</a:t>
            </a:r>
            <a:endParaRPr lang="zh-TW" altLang="en-US" smtClean="0"/>
          </a:p>
        </p:txBody>
      </p:sp>
      <p:pic>
        <p:nvPicPr>
          <p:cNvPr id="7171" name="Picture 7"/>
          <p:cNvPicPr>
            <a:picLocks noChangeAspect="1" noChangeArrowheads="1"/>
          </p:cNvPicPr>
          <p:nvPr/>
        </p:nvPicPr>
        <p:blipFill>
          <a:blip r:embed="rId3" cstate="print">
            <a:lum bright="-12000" contrast="24000"/>
          </a:blip>
          <a:srcRect t="548" r="2348"/>
          <a:stretch>
            <a:fillRect/>
          </a:stretch>
        </p:blipFill>
        <p:spPr bwMode="auto">
          <a:xfrm>
            <a:off x="3660775" y="1423988"/>
            <a:ext cx="5141913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187825" y="1787525"/>
            <a:ext cx="644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800" u="none" dirty="0">
                <a:solidFill>
                  <a:srgbClr val="FF0000"/>
                </a:solidFill>
                <a:latin typeface="+mj-lt"/>
              </a:rPr>
              <a:t>load'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981575" y="2330450"/>
            <a:ext cx="568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800" u="none" dirty="0">
                <a:solidFill>
                  <a:srgbClr val="FF0000"/>
                </a:solidFill>
                <a:latin typeface="+mj-lt"/>
              </a:rPr>
              <a:t>load</a:t>
            </a:r>
          </a:p>
        </p:txBody>
      </p:sp>
      <p:cxnSp>
        <p:nvCxnSpPr>
          <p:cNvPr id="7180" name="直線接點 56"/>
          <p:cNvCxnSpPr>
            <a:cxnSpLocks noChangeShapeType="1"/>
          </p:cNvCxnSpPr>
          <p:nvPr/>
        </p:nvCxnSpPr>
        <p:spPr bwMode="auto">
          <a:xfrm>
            <a:off x="2717800" y="6675438"/>
            <a:ext cx="395288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7181" name="直線接點 56"/>
          <p:cNvCxnSpPr>
            <a:cxnSpLocks noChangeShapeType="1"/>
          </p:cNvCxnSpPr>
          <p:nvPr/>
        </p:nvCxnSpPr>
        <p:spPr bwMode="auto">
          <a:xfrm>
            <a:off x="3098800" y="6289675"/>
            <a:ext cx="395288" cy="15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7182" name="直線接點 56"/>
          <p:cNvCxnSpPr>
            <a:cxnSpLocks noChangeShapeType="1"/>
          </p:cNvCxnSpPr>
          <p:nvPr/>
        </p:nvCxnSpPr>
        <p:spPr bwMode="auto">
          <a:xfrm rot="5400000">
            <a:off x="2913856" y="6482557"/>
            <a:ext cx="396875" cy="1588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 type="triangle" w="med" len="lg"/>
            <a:tailEnd type="none" w="sm" len="sm"/>
          </a:ln>
        </p:spPr>
      </p:cxnSp>
      <p:sp>
        <p:nvSpPr>
          <p:cNvPr id="16" name="文字方塊 15"/>
          <p:cNvSpPr txBox="1">
            <a:spLocks noChangeArrowheads="1"/>
          </p:cNvSpPr>
          <p:nvPr/>
        </p:nvSpPr>
        <p:spPr bwMode="auto">
          <a:xfrm>
            <a:off x="1814513" y="4775200"/>
            <a:ext cx="189667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 dirty="0">
                <a:solidFill>
                  <a:srgbClr val="1B1BFF"/>
                </a:solidFill>
              </a:rPr>
              <a:t>1: </a:t>
            </a:r>
            <a:r>
              <a:rPr lang="en-US" altLang="zh-TW" sz="2000" i="0" u="none" dirty="0" err="1" smtClean="0">
                <a:solidFill>
                  <a:srgbClr val="1B1BFF"/>
                </a:solidFill>
              </a:rPr>
              <a:t>Paralel</a:t>
            </a:r>
            <a:r>
              <a:rPr lang="en-US" altLang="zh-TW" sz="2000" i="0" u="none" dirty="0" smtClean="0">
                <a:solidFill>
                  <a:srgbClr val="1B1BFF"/>
                </a:solidFill>
              </a:rPr>
              <a:t> </a:t>
            </a:r>
            <a:r>
              <a:rPr lang="en-US" altLang="zh-TW" sz="2000" i="0" u="none" dirty="0">
                <a:solidFill>
                  <a:srgbClr val="1B1BFF"/>
                </a:solidFill>
              </a:rPr>
              <a:t>load</a:t>
            </a:r>
            <a:endParaRPr lang="en-US" altLang="zh-TW" sz="2000" i="0" u="none" dirty="0">
              <a:solidFill>
                <a:schemeClr val="tx1"/>
              </a:solidFill>
            </a:endParaRPr>
          </a:p>
          <a:p>
            <a:r>
              <a:rPr lang="en-US" altLang="zh-TW" sz="2000" i="0" u="none" dirty="0">
                <a:solidFill>
                  <a:srgbClr val="00B050"/>
                </a:solidFill>
              </a:rPr>
              <a:t>0: No change</a:t>
            </a:r>
            <a:endParaRPr lang="zh-TW" altLang="en-US" sz="2000" i="0" u="none" dirty="0">
              <a:solidFill>
                <a:srgbClr val="00B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3850" y="2628900"/>
            <a:ext cx="3429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/>
              <a:t>load</a:t>
            </a:r>
            <a:r>
              <a:rPr lang="en-US" sz="2400" dirty="0" smtClean="0"/>
              <a:t> input to the register determines the action to be taken with each clock pulse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4057650" y="1276350"/>
            <a:ext cx="304800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48200" y="1257300"/>
            <a:ext cx="304800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38750" y="1276350"/>
            <a:ext cx="304800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76900" y="2343150"/>
            <a:ext cx="304800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76900" y="3562350"/>
            <a:ext cx="304800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34050" y="4800600"/>
            <a:ext cx="304800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15000" y="6057900"/>
            <a:ext cx="304800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57850" y="1866900"/>
            <a:ext cx="304800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95950" y="3143250"/>
            <a:ext cx="304800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72150" y="4286250"/>
            <a:ext cx="304800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34050" y="5600700"/>
            <a:ext cx="304800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6" grpId="0" build="allAtOnce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Shift Registers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 register capable of </a:t>
            </a:r>
            <a:r>
              <a:rPr lang="en-AU" b="1" dirty="0" smtClean="0"/>
              <a:t>shifting the binary information </a:t>
            </a:r>
            <a:r>
              <a:rPr lang="en-AU" dirty="0" smtClean="0"/>
              <a:t>held in each cell to its neighbouring cell, in a selected direction is called a </a:t>
            </a:r>
            <a:r>
              <a:rPr lang="en-AU" b="1" dirty="0" smtClean="0"/>
              <a:t>shift register.</a:t>
            </a:r>
          </a:p>
          <a:p>
            <a:pPr lvl="1"/>
            <a:r>
              <a:rPr lang="en-AU" dirty="0" smtClean="0"/>
              <a:t>Clock controls the shift operation</a:t>
            </a:r>
            <a:endParaRPr lang="en-US" altLang="zh-TW" dirty="0" smtClean="0"/>
          </a:p>
        </p:txBody>
      </p:sp>
      <p:pic>
        <p:nvPicPr>
          <p:cNvPr id="8196" name="Picture 15"/>
          <p:cNvPicPr>
            <a:picLocks noChangeAspect="1" noChangeArrowheads="1"/>
          </p:cNvPicPr>
          <p:nvPr/>
        </p:nvPicPr>
        <p:blipFill>
          <a:blip r:embed="rId2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295275" y="4000500"/>
            <a:ext cx="8447088" cy="216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Text Box 16"/>
          <p:cNvSpPr txBox="1">
            <a:spLocks noChangeArrowheads="1"/>
          </p:cNvSpPr>
          <p:nvPr/>
        </p:nvSpPr>
        <p:spPr bwMode="auto">
          <a:xfrm>
            <a:off x="1268413" y="3667125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198" name="Text Box 17"/>
          <p:cNvSpPr txBox="1">
            <a:spLocks noChangeArrowheads="1"/>
          </p:cNvSpPr>
          <p:nvPr/>
        </p:nvSpPr>
        <p:spPr bwMode="auto">
          <a:xfrm>
            <a:off x="922338" y="403383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8199" name="Text Box 18"/>
          <p:cNvSpPr txBox="1">
            <a:spLocks noChangeArrowheads="1"/>
          </p:cNvSpPr>
          <p:nvPr/>
        </p:nvSpPr>
        <p:spPr bwMode="auto">
          <a:xfrm>
            <a:off x="2768600" y="36496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200" name="Text Box 19"/>
          <p:cNvSpPr txBox="1">
            <a:spLocks noChangeArrowheads="1"/>
          </p:cNvSpPr>
          <p:nvPr/>
        </p:nvSpPr>
        <p:spPr bwMode="auto">
          <a:xfrm>
            <a:off x="2987675" y="400367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8201" name="Text Box 20"/>
          <p:cNvSpPr txBox="1">
            <a:spLocks noChangeArrowheads="1"/>
          </p:cNvSpPr>
          <p:nvPr/>
        </p:nvSpPr>
        <p:spPr bwMode="auto">
          <a:xfrm>
            <a:off x="4314825" y="36449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202" name="Text Box 21"/>
          <p:cNvSpPr txBox="1">
            <a:spLocks noChangeArrowheads="1"/>
          </p:cNvSpPr>
          <p:nvPr/>
        </p:nvSpPr>
        <p:spPr bwMode="auto">
          <a:xfrm>
            <a:off x="4587875" y="40655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8203" name="Text Box 22"/>
          <p:cNvSpPr txBox="1">
            <a:spLocks noChangeArrowheads="1"/>
          </p:cNvSpPr>
          <p:nvPr/>
        </p:nvSpPr>
        <p:spPr bwMode="auto">
          <a:xfrm>
            <a:off x="5899150" y="36449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204" name="Text Box 23"/>
          <p:cNvSpPr txBox="1">
            <a:spLocks noChangeArrowheads="1"/>
          </p:cNvSpPr>
          <p:nvPr/>
        </p:nvSpPr>
        <p:spPr bwMode="auto">
          <a:xfrm>
            <a:off x="6172200" y="40655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8205" name="Text Box 24"/>
          <p:cNvSpPr txBox="1">
            <a:spLocks noChangeArrowheads="1"/>
          </p:cNvSpPr>
          <p:nvPr/>
        </p:nvSpPr>
        <p:spPr bwMode="auto">
          <a:xfrm>
            <a:off x="7491413" y="36766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206" name="Text Box 25"/>
          <p:cNvSpPr txBox="1">
            <a:spLocks noChangeArrowheads="1"/>
          </p:cNvSpPr>
          <p:nvPr/>
        </p:nvSpPr>
        <p:spPr bwMode="auto">
          <a:xfrm>
            <a:off x="7912100" y="400367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8207" name="Text Box 26"/>
          <p:cNvSpPr txBox="1">
            <a:spLocks noChangeArrowheads="1"/>
          </p:cNvSpPr>
          <p:nvPr/>
        </p:nvSpPr>
        <p:spPr bwMode="auto">
          <a:xfrm>
            <a:off x="3159125" y="6057900"/>
            <a:ext cx="3505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1800" i="0" u="none" dirty="0" smtClean="0">
                <a:solidFill>
                  <a:schemeClr val="tx1"/>
                </a:solidFill>
              </a:rPr>
              <a:t>Four-bit </a:t>
            </a:r>
            <a:r>
              <a:rPr lang="en-US" altLang="zh-TW" sz="1800" i="0" u="none" dirty="0">
                <a:solidFill>
                  <a:schemeClr val="tx1"/>
                </a:solidFill>
              </a:rPr>
              <a:t>shift register</a:t>
            </a:r>
          </a:p>
        </p:txBody>
      </p:sp>
      <p:cxnSp>
        <p:nvCxnSpPr>
          <p:cNvPr id="17" name="直線單箭頭接點 16"/>
          <p:cNvCxnSpPr>
            <a:cxnSpLocks noChangeShapeType="1"/>
            <a:stCxn id="8197" idx="3"/>
            <a:endCxn id="8200" idx="1"/>
          </p:cNvCxnSpPr>
          <p:nvPr/>
        </p:nvCxnSpPr>
        <p:spPr bwMode="auto">
          <a:xfrm>
            <a:off x="1581150" y="3867150"/>
            <a:ext cx="1406525" cy="3365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 type="none" w="sm" len="sm"/>
            <a:tailEnd type="arrow" w="med" len="med"/>
          </a:ln>
        </p:spPr>
      </p:cxnSp>
      <p:cxnSp>
        <p:nvCxnSpPr>
          <p:cNvPr id="19" name="直線單箭頭接點 18"/>
          <p:cNvCxnSpPr>
            <a:cxnSpLocks noChangeShapeType="1"/>
            <a:stCxn id="8199" idx="3"/>
            <a:endCxn id="8202" idx="1"/>
          </p:cNvCxnSpPr>
          <p:nvPr/>
        </p:nvCxnSpPr>
        <p:spPr bwMode="auto">
          <a:xfrm>
            <a:off x="3081338" y="3849688"/>
            <a:ext cx="1506537" cy="4159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 type="none" w="sm" len="sm"/>
            <a:tailEnd type="arrow" w="med" len="med"/>
          </a:ln>
        </p:spPr>
      </p:cxnSp>
      <p:cxnSp>
        <p:nvCxnSpPr>
          <p:cNvPr id="21" name="直線單箭頭接點 20"/>
          <p:cNvCxnSpPr>
            <a:cxnSpLocks noChangeShapeType="1"/>
            <a:stCxn id="8201" idx="3"/>
            <a:endCxn id="8204" idx="1"/>
          </p:cNvCxnSpPr>
          <p:nvPr/>
        </p:nvCxnSpPr>
        <p:spPr bwMode="auto">
          <a:xfrm>
            <a:off x="4627563" y="3844925"/>
            <a:ext cx="1544637" cy="4206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 type="none" w="sm" len="sm"/>
            <a:tailEnd type="arrow" w="med" len="med"/>
          </a:ln>
        </p:spPr>
      </p:cxnSp>
      <p:cxnSp>
        <p:nvCxnSpPr>
          <p:cNvPr id="23" name="直線單箭頭接點 22"/>
          <p:cNvCxnSpPr>
            <a:cxnSpLocks noChangeShapeType="1"/>
            <a:stCxn id="8203" idx="3"/>
            <a:endCxn id="8206" idx="1"/>
          </p:cNvCxnSpPr>
          <p:nvPr/>
        </p:nvCxnSpPr>
        <p:spPr bwMode="auto">
          <a:xfrm>
            <a:off x="6211888" y="3844925"/>
            <a:ext cx="1700212" cy="3587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 type="none" w="sm" len="sm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8198" grpId="0"/>
      <p:bldP spid="8199" grpId="0"/>
      <p:bldP spid="8200" grpId="0"/>
      <p:bldP spid="8201" grpId="0"/>
      <p:bldP spid="8202" grpId="0"/>
      <p:bldP spid="8203" grpId="0"/>
      <p:bldP spid="8204" grpId="0"/>
      <p:bldP spid="8205" grpId="0"/>
      <p:bldP spid="820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5424</TotalTime>
  <Words>2246</Words>
  <Application>Microsoft Office PowerPoint</Application>
  <PresentationFormat>On-screen Show (4:3)</PresentationFormat>
  <Paragraphs>663</Paragraphs>
  <Slides>53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Oriel</vt:lpstr>
      <vt:lpstr>CSE 205: Digital Logic Design</vt:lpstr>
      <vt:lpstr>Registers and Counters</vt:lpstr>
      <vt:lpstr>Registers</vt:lpstr>
      <vt:lpstr>Registers</vt:lpstr>
      <vt:lpstr>Registers</vt:lpstr>
      <vt:lpstr>Registers</vt:lpstr>
      <vt:lpstr>Registers</vt:lpstr>
      <vt:lpstr>4-bit Register with Parallel Load</vt:lpstr>
      <vt:lpstr>Shift Registers</vt:lpstr>
      <vt:lpstr>Data Transfer</vt:lpstr>
      <vt:lpstr>  Serial transfer from reg A to reg B</vt:lpstr>
      <vt:lpstr>Serial transfer from reg A to reg B</vt:lpstr>
      <vt:lpstr>Serial Addition</vt:lpstr>
      <vt:lpstr>Serial Addition using D Flip-Flops</vt:lpstr>
      <vt:lpstr>Serial Adder using JK FFs (1/2)</vt:lpstr>
      <vt:lpstr>Serial Adder using JK FFs (2/2)</vt:lpstr>
      <vt:lpstr>Universal Shift Register</vt:lpstr>
      <vt:lpstr>Universal Shift Register (1/4)</vt:lpstr>
      <vt:lpstr>Universal Shift Register (2/4)</vt:lpstr>
      <vt:lpstr>Universal Shift Register (3/4)</vt:lpstr>
      <vt:lpstr>Universal Shift Register (4/4)</vt:lpstr>
      <vt:lpstr>Counters</vt:lpstr>
      <vt:lpstr>Counters</vt:lpstr>
      <vt:lpstr>Binary Ripple Counter</vt:lpstr>
      <vt:lpstr>Binary Ripple  Counter</vt:lpstr>
      <vt:lpstr>Binary Ripple  Counter</vt:lpstr>
      <vt:lpstr>Asynchronous (Ripple) Counters</vt:lpstr>
      <vt:lpstr>BCD Ripple Counter</vt:lpstr>
      <vt:lpstr>BCD Ripple Counter</vt:lpstr>
      <vt:lpstr>BCD Ripple Counter</vt:lpstr>
      <vt:lpstr>Synchronous Counters</vt:lpstr>
      <vt:lpstr>4-Bit Binary Counter</vt:lpstr>
      <vt:lpstr>4-bit Up/Down Binary Counter</vt:lpstr>
      <vt:lpstr>BCD Counters</vt:lpstr>
      <vt:lpstr>4-bit binary counter  with parallel load</vt:lpstr>
      <vt:lpstr>Slide 36</vt:lpstr>
      <vt:lpstr>  BCD counter using a counter with parallel load</vt:lpstr>
      <vt:lpstr>Other Counters</vt:lpstr>
      <vt:lpstr>Counter with unsigned states</vt:lpstr>
      <vt:lpstr>Counter with unsigned states</vt:lpstr>
      <vt:lpstr> Counter with unsigned states</vt:lpstr>
      <vt:lpstr> Ring counter </vt:lpstr>
      <vt:lpstr>Ring counter</vt:lpstr>
      <vt:lpstr>Ring counter</vt:lpstr>
      <vt:lpstr>Generation of timing signals</vt:lpstr>
      <vt:lpstr>Ring counter vs. Switch-tail ring counter</vt:lpstr>
      <vt:lpstr>An example: Switch-tail ring counter</vt:lpstr>
      <vt:lpstr>Johnson counter </vt:lpstr>
      <vt:lpstr>Summary</vt:lpstr>
      <vt:lpstr>Practice: counter with irregular binary count sequence</vt:lpstr>
      <vt:lpstr>Slide 51</vt:lpstr>
      <vt:lpstr>Slide 52</vt:lpstr>
      <vt:lpstr>Slide 53</vt:lpstr>
    </vt:vector>
  </TitlesOfParts>
  <Company>BUET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205: Digital Logic Design</dc:title>
  <dc:creator>user</dc:creator>
  <cp:lastModifiedBy>CSE307</cp:lastModifiedBy>
  <cp:revision>701</cp:revision>
  <dcterms:created xsi:type="dcterms:W3CDTF">2012-03-31T05:29:50Z</dcterms:created>
  <dcterms:modified xsi:type="dcterms:W3CDTF">2015-02-16T07:22:05Z</dcterms:modified>
</cp:coreProperties>
</file>