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firstsiteguide.com/cyberbullying-stats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firstsiteguide.com/cyberbullying-stat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b="1" i="0" dirty="0"/>
            <a:t>Global Trends</a:t>
          </a:r>
        </a:p>
        <a:p>
          <a:pPr>
            <a:defRPr cap="all"/>
          </a:pPr>
          <a:r>
            <a:rPr lang="en-US" b="1" i="0" dirty="0"/>
            <a:t>1. 73%</a:t>
          </a:r>
          <a:r>
            <a:rPr lang="en-US" b="0" i="0" dirty="0"/>
            <a:t> of school students feeling bullied at some point of their life .</a:t>
          </a:r>
        </a:p>
        <a:p>
          <a:pPr>
            <a:defRPr cap="all"/>
          </a:pPr>
          <a:r>
            <a:rPr lang="en-US" b="0" i="0" dirty="0"/>
            <a:t>2.</a:t>
          </a:r>
          <a:r>
            <a:rPr lang="en-US" b="1" i="0" dirty="0"/>
            <a:t> 44%</a:t>
          </a:r>
          <a:r>
            <a:rPr lang="en-US" b="0" i="0" dirty="0"/>
            <a:t> believe bullied within the last 30 days.</a:t>
          </a:r>
        </a:p>
        <a:p>
          <a:pPr>
            <a:defRPr cap="all"/>
          </a:pPr>
          <a:r>
            <a:rPr lang="en-US" b="0" i="0" dirty="0"/>
            <a:t>3.36.5% have Experienced cyberbullying in their lifetime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b="1" i="0" dirty="0"/>
            <a:t>Common Types of Online Bullying</a:t>
          </a:r>
          <a:r>
            <a:rPr lang="en-US" b="0" i="0" dirty="0"/>
            <a:t>:</a:t>
          </a:r>
        </a:p>
        <a:p>
          <a:pPr>
            <a:defRPr cap="all"/>
          </a:pPr>
          <a:r>
            <a:rPr lang="en-US" b="0" i="0" baseline="0" dirty="0"/>
            <a:t>1.</a:t>
          </a:r>
          <a:r>
            <a:rPr lang="en-US" b="1" i="0" dirty="0"/>
            <a:t> Rumors spread online</a:t>
          </a:r>
          <a:r>
            <a:rPr lang="en-US" b="0" i="0" dirty="0"/>
            <a:t> account for </a:t>
          </a:r>
          <a:r>
            <a:rPr lang="en-US" b="1" i="0" dirty="0"/>
            <a:t>33.2%</a:t>
          </a:r>
          <a:r>
            <a:rPr lang="en-US" b="0" i="0" dirty="0"/>
            <a:t> of cases.</a:t>
          </a:r>
        </a:p>
        <a:p>
          <a:pPr>
            <a:defRPr cap="all"/>
          </a:pPr>
          <a:r>
            <a:rPr lang="en-US" b="0" i="0" dirty="0"/>
            <a:t>2.</a:t>
          </a:r>
          <a:r>
            <a:rPr lang="en-US" b="1" i="0" dirty="0"/>
            <a:t> Mean comments</a:t>
          </a:r>
          <a:r>
            <a:rPr lang="en-US" b="0" i="0" dirty="0"/>
            <a:t> constitute </a:t>
          </a:r>
          <a:r>
            <a:rPr lang="en-US" b="1" i="0" dirty="0"/>
            <a:t>28.7%</a:t>
          </a:r>
          <a:r>
            <a:rPr lang="en-US" b="0" i="0" dirty="0"/>
            <a:t> of incidents.</a:t>
          </a:r>
        </a:p>
        <a:p>
          <a:pPr>
            <a:defRPr cap="all"/>
          </a:pPr>
          <a:r>
            <a:rPr lang="en-US" b="0" i="0" dirty="0"/>
            <a:t>3.</a:t>
          </a:r>
          <a:r>
            <a:rPr lang="en-US" b="1" i="0" dirty="0">
              <a:hlinkClick xmlns:r="http://schemas.openxmlformats.org/officeDocument/2006/relationships" r:id="rId1"/>
            </a:rPr>
            <a:t> </a:t>
          </a:r>
          <a:r>
            <a:rPr lang="en-US" b="1" i="0" dirty="0"/>
            <a:t>Sharing Screenshot of someone`s status 35% of cases.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r>
            <a:rPr lang="en-US" b="1" i="0" dirty="0"/>
            <a:t>Teen Experiences</a:t>
          </a:r>
          <a:r>
            <a:rPr lang="en-US" b="0" i="0" dirty="0"/>
            <a:t>:</a:t>
          </a:r>
        </a:p>
        <a:p>
          <a:r>
            <a:rPr lang="en-US" b="0" i="0" dirty="0"/>
            <a:t>1.</a:t>
          </a:r>
          <a:r>
            <a:rPr lang="en-US" b="1" i="0" dirty="0"/>
            <a:t> 60%</a:t>
          </a:r>
          <a:r>
            <a:rPr lang="en-US" b="0" i="0" dirty="0"/>
            <a:t> of teens have encountered some form of cyberbullying.</a:t>
          </a:r>
        </a:p>
        <a:p>
          <a:r>
            <a:rPr lang="en-US" b="0" i="0" dirty="0"/>
            <a:t>2.70% of teens report that rumors have been spread about them in online.</a:t>
          </a:r>
          <a:endParaRPr lang="en-US" dirty="0"/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43" custLinFactNeighborY="-13590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 custLinFactNeighborX="-6856" custLinFactNeighborY="-1296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dirty="0"/>
            <a:t>Global Trends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dirty="0"/>
            <a:t>1. 73%</a:t>
          </a:r>
          <a:r>
            <a:rPr lang="en-US" sz="1200" b="0" i="0" kern="1200" dirty="0"/>
            <a:t> of school students feeling bullied at some point of their life 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dirty="0"/>
            <a:t>2.</a:t>
          </a:r>
          <a:r>
            <a:rPr lang="en-US" sz="1200" b="1" i="0" kern="1200" dirty="0"/>
            <a:t> 44%</a:t>
          </a:r>
          <a:r>
            <a:rPr lang="en-US" sz="1200" b="0" i="0" kern="1200" dirty="0"/>
            <a:t> believe bullied within the last 30 days.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dirty="0"/>
            <a:t>3.36.5% have Experienced cyberbullying in their lifetime</a:t>
          </a:r>
          <a:endParaRPr lang="en-US" sz="1200" kern="1200" dirty="0"/>
        </a:p>
      </dsp:txBody>
      <dsp:txXfrm>
        <a:off x="0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3142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dirty="0"/>
            <a:t>Common Types of Online Bullying</a:t>
          </a:r>
          <a:r>
            <a:rPr lang="en-US" sz="1200" b="0" i="0" kern="1200" dirty="0"/>
            <a:t>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 dirty="0"/>
            <a:t>1.</a:t>
          </a:r>
          <a:r>
            <a:rPr lang="en-US" sz="1200" b="1" i="0" kern="1200" dirty="0"/>
            <a:t> Rumors spread online</a:t>
          </a:r>
          <a:r>
            <a:rPr lang="en-US" sz="1200" b="0" i="0" kern="1200" dirty="0"/>
            <a:t> account for </a:t>
          </a:r>
          <a:r>
            <a:rPr lang="en-US" sz="1200" b="1" i="0" kern="1200" dirty="0"/>
            <a:t>33.2%</a:t>
          </a:r>
          <a:r>
            <a:rPr lang="en-US" sz="1200" b="0" i="0" kern="1200" dirty="0"/>
            <a:t> of cases.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dirty="0"/>
            <a:t>2.</a:t>
          </a:r>
          <a:r>
            <a:rPr lang="en-US" sz="1200" b="1" i="0" kern="1200" dirty="0"/>
            <a:t> Mean comments</a:t>
          </a:r>
          <a:r>
            <a:rPr lang="en-US" sz="1200" b="0" i="0" kern="1200" dirty="0"/>
            <a:t> constitute </a:t>
          </a:r>
          <a:r>
            <a:rPr lang="en-US" sz="1200" b="1" i="0" kern="1200" dirty="0"/>
            <a:t>28.7%</a:t>
          </a:r>
          <a:r>
            <a:rPr lang="en-US" sz="1200" b="0" i="0" kern="1200" dirty="0"/>
            <a:t> of incidents.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dirty="0"/>
            <a:t>3.</a:t>
          </a:r>
          <a:r>
            <a:rPr lang="en-US" sz="1200" b="1" i="0" kern="1200" dirty="0">
              <a:hlinkClick xmlns:r="http://schemas.openxmlformats.org/officeDocument/2006/relationships" r:id="rId1"/>
            </a:rPr>
            <a:t> </a:t>
          </a:r>
          <a:r>
            <a:rPr lang="en-US" sz="1200" b="1" i="0" kern="1200" dirty="0"/>
            <a:t>Sharing Screenshot of someone`s status 35% of cases.</a:t>
          </a:r>
          <a:endParaRPr lang="en-US" sz="1200" kern="1200" dirty="0"/>
        </a:p>
      </dsp:txBody>
      <dsp:txXfrm>
        <a:off x="33142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Teen Experiences</a:t>
          </a:r>
          <a:r>
            <a:rPr lang="en-US" sz="1200" b="0" i="0" kern="1200" dirty="0"/>
            <a:t>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1.</a:t>
          </a:r>
          <a:r>
            <a:rPr lang="en-US" sz="1200" b="1" i="0" kern="1200" dirty="0"/>
            <a:t> 60%</a:t>
          </a:r>
          <a:r>
            <a:rPr lang="en-US" sz="1200" b="0" i="0" kern="1200" dirty="0"/>
            <a:t> of teens have encountered some form of cyberbullying.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2.70% of teens report that rumors have been spread about them in online.</a:t>
          </a:r>
          <a:endParaRPr lang="en-US" sz="1200" kern="1200" dirty="0"/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C</a:t>
            </a:r>
            <a:r>
              <a:rPr lang="en-US" sz="33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yberbullying </a:t>
            </a:r>
            <a:r>
              <a:rPr lang="en-US" sz="33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S</a:t>
            </a:r>
            <a:r>
              <a:rPr lang="en-US" sz="33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tatistics and Trends</a:t>
            </a:r>
            <a:br>
              <a:rPr lang="en-US" sz="4800" dirty="0"/>
            </a:b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19703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6DAFDA3-7E18-90CC-938D-D6E4D7FEA840}"/>
              </a:ext>
            </a:extLst>
          </p:cNvPr>
          <p:cNvSpPr txBox="1"/>
          <p:nvPr/>
        </p:nvSpPr>
        <p:spPr>
          <a:xfrm>
            <a:off x="913795" y="5916449"/>
            <a:ext cx="9851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04</a:t>
            </a:r>
          </a:p>
          <a:p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Adults and Online Harassment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41% of USA adults internet user personally experienced online harassment.</a:t>
            </a: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{1B213664-ECF0-42F1-BB64-1F02FD105A3C}tf12214701_win32</Template>
  <TotalTime>40</TotalTime>
  <Words>136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-apple-system</vt:lpstr>
      <vt:lpstr>Goudy Old Style</vt:lpstr>
      <vt:lpstr>Wingdings 2</vt:lpstr>
      <vt:lpstr>SlateVTI</vt:lpstr>
      <vt:lpstr>Cyberbullying Statistics and Trends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bullying: prospects and prevention</dc:title>
  <dc:creator>Sadman Hafiz Shuvo</dc:creator>
  <cp:lastModifiedBy>Sadman Hafiz Shuvo</cp:lastModifiedBy>
  <cp:revision>3</cp:revision>
  <dcterms:created xsi:type="dcterms:W3CDTF">2023-12-08T06:42:35Z</dcterms:created>
  <dcterms:modified xsi:type="dcterms:W3CDTF">2023-12-08T07:22:38Z</dcterms:modified>
</cp:coreProperties>
</file>