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56" r:id="rId9"/>
    <p:sldId id="257" r:id="rId10"/>
    <p:sldId id="265" r:id="rId11"/>
    <p:sldId id="266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21560-C8D7-4CB7-B66E-A371F37003D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EA885-E8BB-4EBC-AFE7-D31759321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6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EA885-E8BB-4EBC-AFE7-D31759321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9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8811A2-57D4-48EE-907E-07858897C57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C311C5-CD65-4D58-ADC4-5BC5237D539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F5C895-4E4D-453C-9A56-344F2DC16FA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6CDFF98-3931-48C4-889C-F1742331681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BB058F-083D-4216-8D34-DB0FB5FFFBF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AC82A9-4E2F-4203-99C4-7E6DCA17EC1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1DF3C-F3EE-404B-9C0A-8186DCBD81B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3DC427-3D63-4272-9848-1B4ADC527D2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25872-3BCD-4249-86A6-E243F68788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487C13-92B9-4019-9885-0DC67F9426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E03199-9035-4FE8-A570-4AEC6937A1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5AA7DA-2624-4CBA-B6FF-A7A7CE5A3E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4E2C15A-A772-4609-A144-7B93E04C2D6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mj.com/content/360/bmj.j5622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jpg"/><Relationship Id="rId12" Type="http://schemas.openxmlformats.org/officeDocument/2006/relationships/hyperlink" Target="https://www.piqsels.com/en/public-domain-photo-svvoj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eobrava.wordpress.com/2020/09/20/the-covid-19-impact-on-employee-engagement/" TargetMode="External"/><Relationship Id="rId11" Type="http://schemas.openxmlformats.org/officeDocument/2006/relationships/image" Target="../media/image21.jpeg"/><Relationship Id="rId5" Type="http://schemas.openxmlformats.org/officeDocument/2006/relationships/image" Target="../media/image18.jpeg"/><Relationship Id="rId10" Type="http://schemas.openxmlformats.org/officeDocument/2006/relationships/hyperlink" Target="https://open.maricopa.edu/scgb/chapter/sexual-health/" TargetMode="External"/><Relationship Id="rId4" Type="http://schemas.openxmlformats.org/officeDocument/2006/relationships/hyperlink" Target="https://pixabay.com/en/worried-bored-sad-boy-man-stress-2296975/" TargetMode="External"/><Relationship Id="rId9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CB31C4-F030-ED82-68C5-E4C636721884}"/>
              </a:ext>
            </a:extLst>
          </p:cNvPr>
          <p:cNvSpPr txBox="1">
            <a:spLocks/>
          </p:cNvSpPr>
          <p:nvPr/>
        </p:nvSpPr>
        <p:spPr>
          <a:xfrm>
            <a:off x="1705325" y="2674689"/>
            <a:ext cx="5538604" cy="203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32688"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</a:rPr>
              <a:t>Cyber Bullying</a:t>
            </a:r>
            <a:endParaRPr lang="en-US" sz="8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7B24C55-897E-6BEE-3D4E-C31EC6E8D4B4}"/>
              </a:ext>
            </a:extLst>
          </p:cNvPr>
          <p:cNvSpPr txBox="1">
            <a:spLocks/>
          </p:cNvSpPr>
          <p:nvPr/>
        </p:nvSpPr>
        <p:spPr>
          <a:xfrm>
            <a:off x="1642150" y="4798553"/>
            <a:ext cx="4018067" cy="48736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1465" indent="-291465" defTabSz="932688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0" strike="noStrike" kern="1200" spc="-1" dirty="0">
                <a:solidFill>
                  <a:srgbClr val="555555"/>
                </a:solidFill>
                <a:latin typeface="Roboto" panose="02000000000000000000" pitchFamily="2" charset="0"/>
              </a:rPr>
              <a:t>prospects and prevention</a:t>
            </a:r>
            <a:endParaRPr lang="en-US" sz="2400" dirty="0"/>
          </a:p>
        </p:txBody>
      </p:sp>
      <p:pic>
        <p:nvPicPr>
          <p:cNvPr id="8" name="Picture 7" descr="A hand reaching out to a person's hand&#10;&#10;Description automatically generated">
            <a:extLst>
              <a:ext uri="{FF2B5EF4-FFF2-40B4-BE49-F238E27FC236}">
                <a16:creationId xmlns:a16="http://schemas.microsoft.com/office/drawing/2014/main" id="{A6751492-6AF3-DD6B-EC89-B7EEF325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38" y="643467"/>
            <a:ext cx="3889937" cy="49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94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549D65F-1971-DD35-B2BB-AE542DD8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C234566-65B4-3374-8DD6-5167925843C6}"/>
              </a:ext>
            </a:extLst>
          </p:cNvPr>
          <p:cNvSpPr/>
          <p:nvPr/>
        </p:nvSpPr>
        <p:spPr>
          <a:xfrm>
            <a:off x="1178560" y="91440"/>
            <a:ext cx="9184640" cy="914400"/>
          </a:xfrm>
          <a:prstGeom prst="ellipse">
            <a:avLst/>
          </a:prstGeom>
          <a:solidFill>
            <a:schemeClr val="accent4">
              <a:lumMod val="40000"/>
              <a:lumOff val="60000"/>
              <a:alpha val="92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lgerian" panose="04020705040A02060702" pitchFamily="82" charset="0"/>
              </a:rPr>
              <a:t>Cyberbullying Prevention Strategies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27539A-3EEC-BE5E-1DDD-0854A0761FCE}"/>
              </a:ext>
            </a:extLst>
          </p:cNvPr>
          <p:cNvSpPr/>
          <p:nvPr/>
        </p:nvSpPr>
        <p:spPr>
          <a:xfrm>
            <a:off x="680720" y="2064385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60424C8-0D1F-8FCB-498E-73C93E60C047}"/>
              </a:ext>
            </a:extLst>
          </p:cNvPr>
          <p:cNvSpPr/>
          <p:nvPr/>
        </p:nvSpPr>
        <p:spPr>
          <a:xfrm>
            <a:off x="1341120" y="1283970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Education &amp; Awareness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FD328-929B-A8FD-D0D3-A1FEA5281C90}"/>
              </a:ext>
            </a:extLst>
          </p:cNvPr>
          <p:cNvSpPr/>
          <p:nvPr/>
        </p:nvSpPr>
        <p:spPr>
          <a:xfrm>
            <a:off x="680720" y="3443605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CB374BA-D828-B0B3-4EE9-2360CC8A4568}"/>
              </a:ext>
            </a:extLst>
          </p:cNvPr>
          <p:cNvSpPr/>
          <p:nvPr/>
        </p:nvSpPr>
        <p:spPr>
          <a:xfrm>
            <a:off x="1341120" y="2663190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Promotion of Empathy</a:t>
            </a:r>
          </a:p>
          <a:p>
            <a:pPr algn="ctr"/>
            <a:r>
              <a:rPr lang="en-US" sz="2600" dirty="0">
                <a:solidFill>
                  <a:srgbClr val="FFFF00"/>
                </a:solidFill>
              </a:rPr>
              <a:t>&amp; Kindness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5BB637-8708-2658-4D3C-72696F820432}"/>
              </a:ext>
            </a:extLst>
          </p:cNvPr>
          <p:cNvSpPr/>
          <p:nvPr/>
        </p:nvSpPr>
        <p:spPr>
          <a:xfrm>
            <a:off x="680720" y="4841875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B7633B6-CEBD-0F7E-0AEC-3ACB816AE571}"/>
              </a:ext>
            </a:extLst>
          </p:cNvPr>
          <p:cNvSpPr/>
          <p:nvPr/>
        </p:nvSpPr>
        <p:spPr>
          <a:xfrm>
            <a:off x="1341120" y="4061460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Safe Online Spaces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884137-62D9-28C1-80AA-942E190E13EC}"/>
              </a:ext>
            </a:extLst>
          </p:cNvPr>
          <p:cNvSpPr/>
          <p:nvPr/>
        </p:nvSpPr>
        <p:spPr>
          <a:xfrm>
            <a:off x="685800" y="6240145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3B9ADFE-6B2E-6A0D-B40B-94C35F54BB1A}"/>
              </a:ext>
            </a:extLst>
          </p:cNvPr>
          <p:cNvSpPr/>
          <p:nvPr/>
        </p:nvSpPr>
        <p:spPr>
          <a:xfrm>
            <a:off x="1341120" y="5440680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Guardian Involvement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47C1D-7635-7BF5-6FFC-9874FD728372}"/>
              </a:ext>
            </a:extLst>
          </p:cNvPr>
          <p:cNvSpPr/>
          <p:nvPr/>
        </p:nvSpPr>
        <p:spPr>
          <a:xfrm>
            <a:off x="6146803" y="1924050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7AACDE9-104F-AE5F-FEA7-09B643D5EFE2}"/>
              </a:ext>
            </a:extLst>
          </p:cNvPr>
          <p:cNvSpPr/>
          <p:nvPr/>
        </p:nvSpPr>
        <p:spPr>
          <a:xfrm>
            <a:off x="6807203" y="1143635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Digital Citizenship Training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2F562F-DBA8-1511-6564-5B254D1B59D7}"/>
              </a:ext>
            </a:extLst>
          </p:cNvPr>
          <p:cNvSpPr/>
          <p:nvPr/>
        </p:nvSpPr>
        <p:spPr>
          <a:xfrm>
            <a:off x="6146803" y="3295650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91693BB-5482-43ED-1DAC-D56EB7857696}"/>
              </a:ext>
            </a:extLst>
          </p:cNvPr>
          <p:cNvSpPr/>
          <p:nvPr/>
        </p:nvSpPr>
        <p:spPr>
          <a:xfrm>
            <a:off x="6807203" y="2524125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Encourage Positive Online Engagement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EEF4A2-B3D7-86C1-7871-00E398B280E8}"/>
              </a:ext>
            </a:extLst>
          </p:cNvPr>
          <p:cNvSpPr/>
          <p:nvPr/>
        </p:nvSpPr>
        <p:spPr>
          <a:xfrm>
            <a:off x="6146803" y="4695190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5E9810-DE67-48A0-6B2B-C93FAD6CBC1D}"/>
              </a:ext>
            </a:extLst>
          </p:cNvPr>
          <p:cNvSpPr/>
          <p:nvPr/>
        </p:nvSpPr>
        <p:spPr>
          <a:xfrm>
            <a:off x="6807203" y="3929381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Empower Bystanders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7B6D62-446C-676A-7E14-67051EB59B58}"/>
              </a:ext>
            </a:extLst>
          </p:cNvPr>
          <p:cNvSpPr/>
          <p:nvPr/>
        </p:nvSpPr>
        <p:spPr>
          <a:xfrm>
            <a:off x="6151883" y="6087745"/>
            <a:ext cx="497840" cy="477520"/>
          </a:xfrm>
          <a:prstGeom prst="ellipse">
            <a:avLst/>
          </a:prstGeom>
          <a:solidFill>
            <a:schemeClr val="tx1"/>
          </a:solidFill>
          <a:scene3d>
            <a:camera prst="isometricBottom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DAC62AD-5547-FA33-A870-CB57DC21D16A}"/>
              </a:ext>
            </a:extLst>
          </p:cNvPr>
          <p:cNvSpPr/>
          <p:nvPr/>
        </p:nvSpPr>
        <p:spPr>
          <a:xfrm>
            <a:off x="6807203" y="5368290"/>
            <a:ext cx="4043679" cy="139827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Collaboration With Technology Platforms</a:t>
            </a:r>
          </a:p>
        </p:txBody>
      </p:sp>
    </p:spTree>
    <p:extLst>
      <p:ext uri="{BB962C8B-B14F-4D97-AF65-F5344CB8AC3E}">
        <p14:creationId xmlns:p14="http://schemas.microsoft.com/office/powerpoint/2010/main" val="28891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D199A-116A-DAF1-F2A5-B611F7873E45}"/>
              </a:ext>
            </a:extLst>
          </p:cNvPr>
          <p:cNvSpPr/>
          <p:nvPr/>
        </p:nvSpPr>
        <p:spPr>
          <a:xfrm>
            <a:off x="645064" y="525982"/>
            <a:ext cx="4282983" cy="120036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Thanks for keep attention.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3EDC31-2AB8-3A3B-4028-86BE69F5DD4C}"/>
              </a:ext>
            </a:extLst>
          </p:cNvPr>
          <p:cNvSpPr txBox="1">
            <a:spLocks/>
          </p:cNvSpPr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Bef>
                <a:spcPts val="0"/>
              </a:spcBef>
              <a:spcAft>
                <a:spcPts val="600"/>
              </a:spcAft>
              <a:buSzPct val="25000"/>
              <a:buFont typeface="Arial" panose="020B0604020202020204" pitchFamily="34" charset="0"/>
              <a:buChar char="•"/>
            </a:pPr>
            <a:r>
              <a:rPr lang="en-US" sz="3600" b="1" dirty="0">
                <a:latin typeface="+mn-lt"/>
                <a:ea typeface="+mn-ea"/>
                <a:cs typeface="+mn-cs"/>
              </a:rPr>
              <a:t>Conclusion</a:t>
            </a:r>
            <a:r>
              <a:rPr lang="en-US" sz="2800" b="1" dirty="0">
                <a:latin typeface="+mn-lt"/>
                <a:ea typeface="+mn-ea"/>
                <a:cs typeface="+mn-cs"/>
              </a:rPr>
              <a:t>:</a:t>
            </a:r>
            <a:r>
              <a:rPr lang="en-US" sz="2400" b="1" dirty="0">
                <a:latin typeface="+mn-lt"/>
                <a:ea typeface="+mn-ea"/>
                <a:cs typeface="+mn-cs"/>
              </a:rPr>
              <a:t>  </a:t>
            </a:r>
            <a:br>
              <a:rPr lang="en-US" sz="1800" b="1" dirty="0">
                <a:latin typeface="+mn-lt"/>
                <a:ea typeface="+mn-ea"/>
                <a:cs typeface="+mn-cs"/>
              </a:rPr>
            </a:br>
            <a:r>
              <a:rPr lang="en-US" sz="2400" b="1" dirty="0">
                <a:latin typeface="+mn-lt"/>
                <a:ea typeface="+mn-ea"/>
                <a:cs typeface="+mn-cs"/>
              </a:rPr>
              <a:t>      Prevention &amp;</a:t>
            </a:r>
            <a:r>
              <a:rPr lang="bn-BD" sz="2400" b="1" dirty="0">
                <a:latin typeface="+mn-lt"/>
                <a:ea typeface="+mn-ea"/>
                <a:cs typeface="+mn-cs"/>
              </a:rPr>
              <a:t> </a:t>
            </a:r>
            <a:r>
              <a:rPr lang="en-US" sz="2400" b="1" dirty="0">
                <a:latin typeface="+mn-lt"/>
                <a:ea typeface="+mn-ea"/>
                <a:cs typeface="+mn-cs"/>
              </a:rPr>
              <a:t>Awareness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r>
              <a:rPr lang="en-US" sz="2000" i="1" dirty="0">
                <a:latin typeface="+mn-lt"/>
                <a:ea typeface="+mn-ea"/>
                <a:cs typeface="+mn-cs"/>
                <a:sym typeface="Calibri"/>
              </a:rPr>
              <a:t>Once something is online, it is likely it’s out there forever. </a:t>
            </a:r>
            <a:br>
              <a:rPr lang="en-US" sz="2000" i="1" dirty="0">
                <a:latin typeface="+mn-lt"/>
                <a:ea typeface="+mn-ea"/>
                <a:cs typeface="+mn-cs"/>
                <a:sym typeface="Calibri"/>
              </a:rPr>
            </a:br>
            <a:r>
              <a:rPr lang="en-US" sz="2000" i="1" dirty="0">
                <a:latin typeface="+mn-lt"/>
                <a:ea typeface="+mn-ea"/>
                <a:cs typeface="+mn-cs"/>
                <a:sym typeface="Calibri"/>
              </a:rPr>
              <a:t>There is no delete button or eraser for the Internet.</a:t>
            </a:r>
            <a:br>
              <a:rPr lang="en-US" sz="2000" i="1" dirty="0">
                <a:latin typeface="+mn-lt"/>
                <a:ea typeface="+mn-ea"/>
                <a:cs typeface="+mn-cs"/>
                <a:sym typeface="Calibri"/>
              </a:rPr>
            </a:br>
            <a:br>
              <a:rPr lang="en-US" sz="1800" i="1" dirty="0">
                <a:latin typeface="+mn-lt"/>
                <a:ea typeface="+mn-ea"/>
                <a:cs typeface="+mn-cs"/>
                <a:sym typeface="Calibri"/>
              </a:rPr>
            </a:br>
            <a:endParaRPr lang="en-US" sz="1800" i="1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National Bullying Prevention Month - SOMD Virtual MOVEment">
            <a:extLst>
              <a:ext uri="{FF2B5EF4-FFF2-40B4-BE49-F238E27FC236}">
                <a16:creationId xmlns:a16="http://schemas.microsoft.com/office/drawing/2014/main" id="{E136020F-8322-5C6F-23BF-EAA644F8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729685"/>
            <a:ext cx="5628018" cy="31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41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A4B763-C6CA-2CE7-AD55-078AFD6A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15E8ED-D6AC-12DC-991B-95113FBEBAE6}"/>
              </a:ext>
            </a:extLst>
          </p:cNvPr>
          <p:cNvSpPr txBox="1">
            <a:spLocks/>
          </p:cNvSpPr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Cyber bullying is simply the use of any type of technology maliciously and intentionally to hurt someone else. Examples: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Harassing a person through text messages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Sending threatening or inappropriate emails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Posting hurtful messages on an individuals Facebook or twitter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Making fun of someone in chat rooms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Making and posting YouTube videos intended to hurt or harass someone</a:t>
            </a:r>
          </a:p>
        </p:txBody>
      </p:sp>
    </p:spTree>
    <p:extLst>
      <p:ext uri="{BB962C8B-B14F-4D97-AF65-F5344CB8AC3E}">
        <p14:creationId xmlns:p14="http://schemas.microsoft.com/office/powerpoint/2010/main" val="418635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F8227-A288-7D58-774D-57D384C5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579632"/>
            <a:ext cx="5474323" cy="369516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10051-6725-2629-5396-127C740677A7}"/>
              </a:ext>
            </a:extLst>
          </p:cNvPr>
          <p:cNvSpPr txBox="1">
            <a:spLocks/>
          </p:cNvSpPr>
          <p:nvPr/>
        </p:nvSpPr>
        <p:spPr>
          <a:xfrm>
            <a:off x="6889833" y="1188637"/>
            <a:ext cx="4218138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it?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148C-5682-BDB6-F360-4A5D3C594241}"/>
              </a:ext>
            </a:extLst>
          </p:cNvPr>
          <p:cNvSpPr txBox="1">
            <a:spLocks/>
          </p:cNvSpPr>
          <p:nvPr/>
        </p:nvSpPr>
        <p:spPr>
          <a:xfrm>
            <a:off x="6889832" y="2998278"/>
            <a:ext cx="4114773" cy="1893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</a:rPr>
              <a:t>Cyber bullying is typically aimed at younger adolescents and can lead to serious issues such as police involvement, school involvement, and teen suicide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546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3DC68B-54DD-4053-BE4D-615259684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27A43-9D6D-FEB7-1EDD-0CA8186D99F2}"/>
              </a:ext>
            </a:extLst>
          </p:cNvPr>
          <p:cNvSpPr txBox="1">
            <a:spLocks/>
          </p:cNvSpPr>
          <p:nvPr/>
        </p:nvSpPr>
        <p:spPr>
          <a:xfrm>
            <a:off x="8136331" y="540167"/>
            <a:ext cx="2824070" cy="2135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 dirty="0">
                <a:latin typeface="+mj-lt"/>
                <a:ea typeface="+mj-ea"/>
                <a:cs typeface="+mj-cs"/>
              </a:rPr>
              <a:t>Cyber Bullying Platforms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13232"/>
            <a:ext cx="422899" cy="540410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ACA08E-D537-41C6-96A5-5900E05D3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7">
            <a:extLst>
              <a:ext uri="{FF2B5EF4-FFF2-40B4-BE49-F238E27FC236}">
                <a16:creationId xmlns:a16="http://schemas.microsoft.com/office/drawing/2014/main" id="{2BB66088-F3E4-E3C4-FE15-8ACC3D282D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BF11905-5051-A2C5-6153-120B02D4CC83}"/>
              </a:ext>
            </a:extLst>
          </p:cNvPr>
          <p:cNvSpPr txBox="1">
            <a:spLocks/>
          </p:cNvSpPr>
          <p:nvPr/>
        </p:nvSpPr>
        <p:spPr>
          <a:xfrm>
            <a:off x="413005" y="4324973"/>
            <a:ext cx="1489211" cy="27935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0664">
              <a:spcAft>
                <a:spcPts val="600"/>
              </a:spcAft>
            </a:pPr>
            <a:r>
              <a:rPr lang="en-US" sz="1296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Facebook</a:t>
            </a:r>
            <a:endParaRPr lang="en-US" sz="160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A661919-FB30-DFBB-7BBE-A437BB83E259}"/>
              </a:ext>
            </a:extLst>
          </p:cNvPr>
          <p:cNvSpPr txBox="1">
            <a:spLocks/>
          </p:cNvSpPr>
          <p:nvPr/>
        </p:nvSpPr>
        <p:spPr>
          <a:xfrm>
            <a:off x="2325896" y="4324973"/>
            <a:ext cx="1489211" cy="27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166" indent="-185166" defTabSz="740664">
              <a:spcBef>
                <a:spcPts val="810"/>
              </a:spcBef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Instagram</a:t>
            </a:r>
            <a:endParaRPr lang="en-US" sz="14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4274D3F1-1870-46CD-FC6F-EB1B6C4A8497}"/>
              </a:ext>
            </a:extLst>
          </p:cNvPr>
          <p:cNvSpPr txBox="1">
            <a:spLocks/>
          </p:cNvSpPr>
          <p:nvPr/>
        </p:nvSpPr>
        <p:spPr>
          <a:xfrm>
            <a:off x="4238787" y="4324973"/>
            <a:ext cx="1714233" cy="27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166" indent="-185166" defTabSz="740664">
              <a:spcBef>
                <a:spcPts val="810"/>
              </a:spcBef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Discord</a:t>
            </a:r>
            <a:endParaRPr lang="en-US" sz="140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69CABB38-B40E-821A-17D4-44D64C8F4150}"/>
              </a:ext>
            </a:extLst>
          </p:cNvPr>
          <p:cNvSpPr txBox="1">
            <a:spLocks/>
          </p:cNvSpPr>
          <p:nvPr/>
        </p:nvSpPr>
        <p:spPr>
          <a:xfrm>
            <a:off x="6324602" y="4324973"/>
            <a:ext cx="1489211" cy="27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166" indent="-185166" defTabSz="740664">
              <a:spcBef>
                <a:spcPts val="810"/>
              </a:spcBef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Twitter</a:t>
            </a:r>
            <a:endParaRPr lang="en-US" sz="140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6F72AB21-8F88-D6D9-B63D-DDCFE1010623}"/>
              </a:ext>
            </a:extLst>
          </p:cNvPr>
          <p:cNvSpPr txBox="1">
            <a:spLocks/>
          </p:cNvSpPr>
          <p:nvPr/>
        </p:nvSpPr>
        <p:spPr>
          <a:xfrm>
            <a:off x="413005" y="5838642"/>
            <a:ext cx="1489211" cy="27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166" indent="-185166" defTabSz="740664">
              <a:spcBef>
                <a:spcPts val="810"/>
              </a:spcBef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WordPress</a:t>
            </a:r>
            <a:endParaRPr lang="en-US" sz="1400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864D18EF-1727-28D5-E9B1-641210EE430A}"/>
              </a:ext>
            </a:extLst>
          </p:cNvPr>
          <p:cNvSpPr txBox="1">
            <a:spLocks/>
          </p:cNvSpPr>
          <p:nvPr/>
        </p:nvSpPr>
        <p:spPr>
          <a:xfrm>
            <a:off x="2325896" y="5838642"/>
            <a:ext cx="1489211" cy="27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166" indent="-185166" defTabSz="740664">
              <a:spcBef>
                <a:spcPts val="810"/>
              </a:spcBef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WhatsApp</a:t>
            </a:r>
            <a:endParaRPr lang="en-US" sz="140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9486E48B-027C-EB79-8BC1-C6C9EAE1577A}"/>
              </a:ext>
            </a:extLst>
          </p:cNvPr>
          <p:cNvSpPr txBox="1">
            <a:spLocks/>
          </p:cNvSpPr>
          <p:nvPr/>
        </p:nvSpPr>
        <p:spPr>
          <a:xfrm>
            <a:off x="4354069" y="5838642"/>
            <a:ext cx="1489211" cy="27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166" indent="-185166" defTabSz="740664">
              <a:spcBef>
                <a:spcPts val="810"/>
              </a:spcBef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Telegram</a:t>
            </a:r>
            <a:endParaRPr lang="en-US" sz="1400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AFDA22AB-14D6-0F64-C756-E181B9C8164C}"/>
              </a:ext>
            </a:extLst>
          </p:cNvPr>
          <p:cNvSpPr txBox="1">
            <a:spLocks/>
          </p:cNvSpPr>
          <p:nvPr/>
        </p:nvSpPr>
        <p:spPr>
          <a:xfrm>
            <a:off x="6324602" y="5838642"/>
            <a:ext cx="1489211" cy="27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166" indent="-185166" defTabSz="740664">
              <a:spcBef>
                <a:spcPts val="810"/>
              </a:spcBef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Reddit</a:t>
            </a:r>
            <a:endParaRPr lang="en-US" sz="140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0061E89-176B-E4B9-F877-07E64E03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6" y="3327033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remium Vector | Instagram app icon social media logo vector illustration">
            <a:extLst>
              <a:ext uri="{FF2B5EF4-FFF2-40B4-BE49-F238E27FC236}">
                <a16:creationId xmlns:a16="http://schemas.microsoft.com/office/drawing/2014/main" id="{B77AF4D3-1CD9-0868-D181-F6A0D375C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898" y="3327033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iscord&quot; Icon - Download for free – Iconduck">
            <a:extLst>
              <a:ext uri="{FF2B5EF4-FFF2-40B4-BE49-F238E27FC236}">
                <a16:creationId xmlns:a16="http://schemas.microsoft.com/office/drawing/2014/main" id="{722AE8FE-FD7D-4304-4F4B-C5CE8FF17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113" y="3327033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D96B4B5E-27B4-26C7-E310-310101B9D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1" r="8871"/>
          <a:stretch>
            <a:fillRect/>
          </a:stretch>
        </p:blipFill>
        <p:spPr bwMode="auto">
          <a:xfrm>
            <a:off x="6631604" y="3327033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whatsapp&quot; Icon - Download for free – Iconduck">
            <a:extLst>
              <a:ext uri="{FF2B5EF4-FFF2-40B4-BE49-F238E27FC236}">
                <a16:creationId xmlns:a16="http://schemas.microsoft.com/office/drawing/2014/main" id="{25C4CBD3-FF73-BA5F-D17E-BE3337F6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" b="222"/>
          <a:stretch>
            <a:fillRect/>
          </a:stretch>
        </p:blipFill>
        <p:spPr bwMode="auto">
          <a:xfrm>
            <a:off x="2632898" y="4840702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E4AFFECA-7BDE-0BF7-BF35-28C39455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113" y="4840702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Free Reddit Logo SVG, PNG Icon, Symbol. Download Image.">
            <a:extLst>
              <a:ext uri="{FF2B5EF4-FFF2-40B4-BE49-F238E27FC236}">
                <a16:creationId xmlns:a16="http://schemas.microsoft.com/office/drawing/2014/main" id="{7A33332A-A605-1E20-022E-1A876B4FB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04" y="4840702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4E9233-5DE6-4D84-F450-B8ECA5B67694}"/>
              </a:ext>
            </a:extLst>
          </p:cNvPr>
          <p:cNvSpPr txBox="1"/>
          <p:nvPr/>
        </p:nvSpPr>
        <p:spPr>
          <a:xfrm>
            <a:off x="862965" y="2868778"/>
            <a:ext cx="6637344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 dirty="0">
                <a:solidFill>
                  <a:schemeClr val="tx1"/>
                </a:solidFill>
                <a:latin typeface="Source Sans Pro Web"/>
                <a:ea typeface="+mn-ea"/>
                <a:cs typeface="+mn-cs"/>
              </a:rPr>
              <a:t>Some current popular social media:</a:t>
            </a:r>
            <a:endParaRPr lang="en-US" dirty="0"/>
          </a:p>
        </p:txBody>
      </p:sp>
      <p:pic>
        <p:nvPicPr>
          <p:cNvPr id="21" name="Picture 24" descr="WordPress.com - Wikipedia">
            <a:extLst>
              <a:ext uri="{FF2B5EF4-FFF2-40B4-BE49-F238E27FC236}">
                <a16:creationId xmlns:a16="http://schemas.microsoft.com/office/drawing/2014/main" id="{D13CBAC4-764A-96E8-0FCA-E90DC031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6" y="4840702"/>
            <a:ext cx="868706" cy="8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5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3DC68B-54DD-4053-BE4D-615259684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599EE-9E3D-5D27-2E8B-DE030FCA9B8F}"/>
              </a:ext>
            </a:extLst>
          </p:cNvPr>
          <p:cNvSpPr txBox="1">
            <a:spLocks/>
          </p:cNvSpPr>
          <p:nvPr/>
        </p:nvSpPr>
        <p:spPr>
          <a:xfrm>
            <a:off x="8136331" y="540167"/>
            <a:ext cx="2824070" cy="2135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 dirty="0">
                <a:latin typeface="+mj-lt"/>
                <a:ea typeface="+mj-ea"/>
                <a:cs typeface="+mj-cs"/>
              </a:rPr>
              <a:t>Cyber Bullying Mediums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13232"/>
            <a:ext cx="422899" cy="540410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ACA08E-D537-41C6-96A5-5900E05D3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B57AF814-A238-1777-5C6F-990A804344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DFEBC78-4766-67C7-12F9-1B17A52BB352}"/>
              </a:ext>
            </a:extLst>
          </p:cNvPr>
          <p:cNvSpPr txBox="1">
            <a:spLocks/>
          </p:cNvSpPr>
          <p:nvPr/>
        </p:nvSpPr>
        <p:spPr>
          <a:xfrm>
            <a:off x="413005" y="4600700"/>
            <a:ext cx="1790868" cy="26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7040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60" b="0" strike="noStrike" kern="12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Hydra</a:t>
            </a:r>
            <a:endParaRPr lang="en-US" sz="216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70108CD-FB27-6E17-601E-69C7ADE6C6C9}"/>
              </a:ext>
            </a:extLst>
          </p:cNvPr>
          <p:cNvSpPr txBox="1">
            <a:spLocks/>
          </p:cNvSpPr>
          <p:nvPr/>
        </p:nvSpPr>
        <p:spPr>
          <a:xfrm>
            <a:off x="612833" y="5062820"/>
            <a:ext cx="1426007" cy="689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022" indent="-176022" defTabSz="704088">
              <a:spcBef>
                <a:spcPts val="770"/>
              </a:spcBef>
            </a:pP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Helps to</a:t>
            </a:r>
            <a:r>
              <a:rPr lang="en-US" sz="1300" kern="1200" dirty="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 crack the passwords of network services</a:t>
            </a:r>
            <a:endParaRPr lang="en-US" sz="13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11DC6EA-BAE3-2C8B-C2EE-3D8E04FC4292}"/>
              </a:ext>
            </a:extLst>
          </p:cNvPr>
          <p:cNvSpPr txBox="1">
            <a:spLocks/>
          </p:cNvSpPr>
          <p:nvPr/>
        </p:nvSpPr>
        <p:spPr>
          <a:xfrm>
            <a:off x="2228619" y="4445955"/>
            <a:ext cx="1800997" cy="2650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022" indent="-176022" defTabSz="704088">
              <a:spcBef>
                <a:spcPts val="770"/>
              </a:spcBef>
            </a:pPr>
            <a:r>
              <a:rPr lang="en-US" sz="21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John The Ripper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81E9701-56D9-52EF-89BF-B072A1322EB5}"/>
              </a:ext>
            </a:extLst>
          </p:cNvPr>
          <p:cNvSpPr txBox="1">
            <a:spLocks/>
          </p:cNvSpPr>
          <p:nvPr/>
        </p:nvSpPr>
        <p:spPr>
          <a:xfrm>
            <a:off x="2428446" y="5214842"/>
            <a:ext cx="1434073" cy="6780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022" indent="-176022" defTabSz="704088">
              <a:spcBef>
                <a:spcPts val="770"/>
              </a:spcBef>
            </a:pPr>
            <a:r>
              <a:rPr lang="en-US" sz="1300" kern="1200" dirty="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Open-source software for password cracking</a:t>
            </a:r>
            <a:endParaRPr lang="en-US" sz="130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1867B7B-9934-05D5-5207-5C4DCD7D1FDF}"/>
              </a:ext>
            </a:extLst>
          </p:cNvPr>
          <p:cNvSpPr txBox="1">
            <a:spLocks/>
          </p:cNvSpPr>
          <p:nvPr/>
        </p:nvSpPr>
        <p:spPr>
          <a:xfrm>
            <a:off x="4153129" y="4526576"/>
            <a:ext cx="1790868" cy="4696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022" indent="-176022" defTabSz="704088">
              <a:spcBef>
                <a:spcPts val="770"/>
              </a:spcBef>
            </a:pPr>
            <a:r>
              <a:rPr lang="en-US" sz="215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Nmap</a:t>
            </a:r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C9A9F7-FAFC-F16E-509A-DA8525B285D1}"/>
              </a:ext>
            </a:extLst>
          </p:cNvPr>
          <p:cNvSpPr txBox="1">
            <a:spLocks/>
          </p:cNvSpPr>
          <p:nvPr/>
        </p:nvSpPr>
        <p:spPr>
          <a:xfrm>
            <a:off x="4184140" y="5257043"/>
            <a:ext cx="1426007" cy="6780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022" indent="-176022" defTabSz="704088">
              <a:spcBef>
                <a:spcPts val="770"/>
              </a:spcBef>
            </a:pPr>
            <a:r>
              <a:rPr lang="en-US" sz="1300" kern="1200" dirty="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A network scanning tool</a:t>
            </a:r>
            <a:endParaRPr lang="en-US" sz="1300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9CDEDA39-9116-46A4-4E9F-E3C410A2EAD7}"/>
              </a:ext>
            </a:extLst>
          </p:cNvPr>
          <p:cNvSpPr txBox="1">
            <a:spLocks/>
          </p:cNvSpPr>
          <p:nvPr/>
        </p:nvSpPr>
        <p:spPr>
          <a:xfrm>
            <a:off x="6022946" y="4586636"/>
            <a:ext cx="1790867" cy="2650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022" indent="-176022" defTabSz="704088">
              <a:spcBef>
                <a:spcPts val="770"/>
              </a:spcBef>
            </a:pPr>
            <a:r>
              <a:rPr lang="en-US" sz="21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Nikto</a:t>
            </a:r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60389DD4-30F2-8FF0-28EE-35B387855C19}"/>
              </a:ext>
            </a:extLst>
          </p:cNvPr>
          <p:cNvSpPr txBox="1">
            <a:spLocks/>
          </p:cNvSpPr>
          <p:nvPr/>
        </p:nvSpPr>
        <p:spPr>
          <a:xfrm>
            <a:off x="6068030" y="5259770"/>
            <a:ext cx="1426006" cy="689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022" indent="-176022" defTabSz="704088">
              <a:spcBef>
                <a:spcPts val="770"/>
              </a:spcBef>
            </a:pPr>
            <a:r>
              <a:rPr lang="en-US" sz="1300" kern="1200" dirty="0">
                <a:solidFill>
                  <a:schemeClr val="tx1"/>
                </a:solidFill>
                <a:latin typeface="Google Sans"/>
                <a:ea typeface="+mn-ea"/>
                <a:cs typeface="+mn-cs"/>
              </a:rPr>
              <a:t> Scans web servers for dangerous files/CGIs</a:t>
            </a:r>
            <a:endParaRPr lang="en-US" sz="1300" dirty="0"/>
          </a:p>
        </p:txBody>
      </p:sp>
      <p:pic>
        <p:nvPicPr>
          <p:cNvPr id="13" name="Picture 2" descr="TryHackMe | Hydra">
            <a:extLst>
              <a:ext uri="{FF2B5EF4-FFF2-40B4-BE49-F238E27FC236}">
                <a16:creationId xmlns:a16="http://schemas.microsoft.com/office/drawing/2014/main" id="{2F1F7625-912C-9C7E-51E3-FC816FC54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 bwMode="auto">
          <a:xfrm>
            <a:off x="612833" y="2775375"/>
            <a:ext cx="1426007" cy="142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racking Linux User Passwords with John the Ripper">
            <a:extLst>
              <a:ext uri="{FF2B5EF4-FFF2-40B4-BE49-F238E27FC236}">
                <a16:creationId xmlns:a16="http://schemas.microsoft.com/office/drawing/2014/main" id="{CA40DFB1-6D0B-BAE5-78BC-86D8250E1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" b="2773"/>
          <a:stretch>
            <a:fillRect/>
          </a:stretch>
        </p:blipFill>
        <p:spPr bwMode="auto">
          <a:xfrm>
            <a:off x="2428447" y="2775375"/>
            <a:ext cx="1426007" cy="142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Nmap.org: /images/">
            <a:extLst>
              <a:ext uri="{FF2B5EF4-FFF2-40B4-BE49-F238E27FC236}">
                <a16:creationId xmlns:a16="http://schemas.microsoft.com/office/drawing/2014/main" id="{B517C3F8-D5A6-0E47-61DA-E3A4C29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 bwMode="auto">
          <a:xfrm>
            <a:off x="4352957" y="2775375"/>
            <a:ext cx="1426007" cy="142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nikto | Kali Linux Tools">
            <a:extLst>
              <a:ext uri="{FF2B5EF4-FFF2-40B4-BE49-F238E27FC236}">
                <a16:creationId xmlns:a16="http://schemas.microsoft.com/office/drawing/2014/main" id="{3C46D542-BB3B-CD2C-B18C-7D38A42F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773" y="2775375"/>
            <a:ext cx="1426007" cy="142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27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9B4BE-CF9D-A285-C27D-212525EEA7BC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Here’s a concise presentation on Cyber Bullying Statistics and Trends:</a:t>
            </a: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Global Trends</a:t>
            </a: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Common Types of Online Bullying</a:t>
            </a: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Parental Perspectives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A06A6-7309-EE07-1866-E701725D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913622"/>
            <a:ext cx="5628018" cy="47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92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F2CB466-1746-B207-39CD-EB2F0A82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74101-485F-0AF9-44C8-BA34C3989506}"/>
              </a:ext>
            </a:extLst>
          </p:cNvPr>
          <p:cNvSpPr txBox="1">
            <a:spLocks/>
          </p:cNvSpPr>
          <p:nvPr/>
        </p:nvSpPr>
        <p:spPr>
          <a:xfrm>
            <a:off x="1740411" y="411230"/>
            <a:ext cx="8895434" cy="12483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524D9-AE68-211C-7CBA-A38A47C143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72586" y="3288725"/>
            <a:ext cx="1255827" cy="1154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EB997F-F104-950D-1D5A-29C685B250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45743" y="3223934"/>
            <a:ext cx="1295843" cy="1188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BD540-38D6-13FE-6117-EE0760FF33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549880" y="3187937"/>
            <a:ext cx="1664947" cy="1410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666EEE-C8E8-A209-B6D0-61DE8A8BAE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452304" y="3150940"/>
            <a:ext cx="1384300" cy="141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2977A-8A1D-0044-D311-B21C2B7C9D8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765460" y="3288725"/>
            <a:ext cx="1384301" cy="1154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F5E6B-AFB7-4CAA-723D-4063FA8698C3}"/>
              </a:ext>
            </a:extLst>
          </p:cNvPr>
          <p:cNvSpPr txBox="1"/>
          <p:nvPr/>
        </p:nvSpPr>
        <p:spPr>
          <a:xfrm>
            <a:off x="7345556" y="4839563"/>
            <a:ext cx="197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Physical Impact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59DBE-94F6-6B2C-4A1A-6ECC98F13653}"/>
              </a:ext>
            </a:extLst>
          </p:cNvPr>
          <p:cNvSpPr txBox="1"/>
          <p:nvPr/>
        </p:nvSpPr>
        <p:spPr>
          <a:xfrm>
            <a:off x="1740411" y="4779045"/>
            <a:ext cx="138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Emotional Impact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04136-0850-9F2A-2DA3-9FA0ADF45B49}"/>
              </a:ext>
            </a:extLst>
          </p:cNvPr>
          <p:cNvSpPr txBox="1"/>
          <p:nvPr/>
        </p:nvSpPr>
        <p:spPr>
          <a:xfrm>
            <a:off x="3535805" y="4796488"/>
            <a:ext cx="192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Psychological Impact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F87D7-18CC-FACE-41BE-955335A66A77}"/>
              </a:ext>
            </a:extLst>
          </p:cNvPr>
          <p:cNvSpPr txBox="1"/>
          <p:nvPr/>
        </p:nvSpPr>
        <p:spPr>
          <a:xfrm>
            <a:off x="5458217" y="4819969"/>
            <a:ext cx="19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Social Impact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888CD7-7F6A-704D-8E71-E53247209CBC}"/>
              </a:ext>
            </a:extLst>
          </p:cNvPr>
          <p:cNvSpPr txBox="1"/>
          <p:nvPr/>
        </p:nvSpPr>
        <p:spPr>
          <a:xfrm>
            <a:off x="9788428" y="4796488"/>
            <a:ext cx="192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Financial Impact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2530D-8293-1ADC-358A-4A25A4858C49}"/>
              </a:ext>
            </a:extLst>
          </p:cNvPr>
          <p:cNvSpPr txBox="1"/>
          <p:nvPr/>
        </p:nvSpPr>
        <p:spPr>
          <a:xfrm>
            <a:off x="1854200" y="674763"/>
            <a:ext cx="8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Negative Effects On Victims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4C48604-B4B5-957C-FBD4-B7DFF0CF64DD}"/>
              </a:ext>
            </a:extLst>
          </p:cNvPr>
          <p:cNvSpPr/>
          <p:nvPr/>
        </p:nvSpPr>
        <p:spPr>
          <a:xfrm>
            <a:off x="5981616" y="1288907"/>
            <a:ext cx="114384" cy="1257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69ED17-0AAB-1286-E8DB-E2D1E24EE9E6}"/>
              </a:ext>
            </a:extLst>
          </p:cNvPr>
          <p:cNvSpPr/>
          <p:nvPr/>
        </p:nvSpPr>
        <p:spPr>
          <a:xfrm flipV="1">
            <a:off x="2500500" y="2545967"/>
            <a:ext cx="78373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8BAB145-0F6F-B974-24DB-01421167A317}"/>
              </a:ext>
            </a:extLst>
          </p:cNvPr>
          <p:cNvSpPr/>
          <p:nvPr/>
        </p:nvSpPr>
        <p:spPr>
          <a:xfrm>
            <a:off x="2500499" y="2591686"/>
            <a:ext cx="45719" cy="6322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4AB566B-53EC-C6B5-0712-9E24FA0B7BCF}"/>
              </a:ext>
            </a:extLst>
          </p:cNvPr>
          <p:cNvSpPr/>
          <p:nvPr/>
        </p:nvSpPr>
        <p:spPr>
          <a:xfrm>
            <a:off x="4474710" y="2611280"/>
            <a:ext cx="45719" cy="6126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7807B1F-B7BE-FC05-0A0B-6CAABA54A557}"/>
              </a:ext>
            </a:extLst>
          </p:cNvPr>
          <p:cNvSpPr/>
          <p:nvPr/>
        </p:nvSpPr>
        <p:spPr>
          <a:xfrm>
            <a:off x="6357483" y="2611280"/>
            <a:ext cx="45719" cy="6126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C0A3223-C58D-F369-740F-BC0AB48CA6D3}"/>
              </a:ext>
            </a:extLst>
          </p:cNvPr>
          <p:cNvSpPr/>
          <p:nvPr/>
        </p:nvSpPr>
        <p:spPr>
          <a:xfrm>
            <a:off x="8096865" y="2591686"/>
            <a:ext cx="45719" cy="6322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C2C7A12-C701-A86A-DEAA-7A4B3EADF633}"/>
              </a:ext>
            </a:extLst>
          </p:cNvPr>
          <p:cNvSpPr/>
          <p:nvPr/>
        </p:nvSpPr>
        <p:spPr>
          <a:xfrm>
            <a:off x="10292081" y="2591686"/>
            <a:ext cx="45719" cy="6322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7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13840" y="2235240"/>
            <a:ext cx="4035600" cy="238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1111"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600" b="0" strike="noStrike" spc="-1">
                <a:solidFill>
                  <a:schemeClr val="dk1"/>
                </a:solidFill>
                <a:latin typeface="Calibri Light"/>
              </a:rPr>
              <a:t>Global Perspectives on Cyberbullying</a:t>
            </a:r>
            <a:endParaRPr lang="en-US" sz="4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" name="Group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985120"/>
            <a:ext cx="730800" cy="672840"/>
            <a:chOff x="0" y="2985120"/>
            <a:chExt cx="730800" cy="672840"/>
          </a:xfrm>
        </p:grpSpPr>
        <p:sp>
          <p:nvSpPr>
            <p:cNvPr id="46" name="Rectangle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7" name="Rectangle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784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8" name="Rectangle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568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4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697040" y="0"/>
            <a:ext cx="1493640" cy="685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85840" y="392040"/>
            <a:ext cx="6008760" cy="6016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1" name="Picture 6" descr="A graph of information about cyberbullying&#10;&#10;Description automatically generated"/>
          <p:cNvPicPr/>
          <p:nvPr/>
        </p:nvPicPr>
        <p:blipFill>
          <a:blip r:embed="rId2"/>
          <a:stretch/>
        </p:blipFill>
        <p:spPr>
          <a:xfrm>
            <a:off x="5922360" y="749880"/>
            <a:ext cx="5535360" cy="529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53" name="Group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sp>
          <p:nvSpPr>
            <p:cNvPr id="54" name="Rectangle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12191400" cy="6857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5" name="Rectangle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12191400" cy="685728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56" name="Rectangle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3863880" y="-720"/>
            <a:ext cx="8327160" cy="68572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57" name="Picture 24"/>
          <p:cNvPicPr/>
          <p:nvPr/>
        </p:nvPicPr>
        <p:blipFill>
          <a:blip r:embed="rId2"/>
          <a:stretch/>
        </p:blipFill>
        <p:spPr>
          <a:xfrm>
            <a:off x="550800" y="3847680"/>
            <a:ext cx="5255280" cy="1466640"/>
          </a:xfrm>
          <a:prstGeom prst="rect">
            <a:avLst/>
          </a:prstGeom>
          <a:ln w="0">
            <a:noFill/>
          </a:ln>
          <a:effectLst>
            <a:outerShdw blurRad="507960" dist="101520" dir="5400000" algn="tl" rotWithShape="0">
              <a:srgbClr val="000000">
                <a:alpha val="10000"/>
              </a:srgbClr>
            </a:outerShdw>
          </a:effectLst>
        </p:spPr>
      </p:pic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550800" y="2214720"/>
            <a:ext cx="5255640" cy="866520"/>
          </a:xfrm>
          <a:prstGeom prst="rect">
            <a:avLst/>
          </a:prstGeom>
          <a:ln w="0">
            <a:noFill/>
          </a:ln>
          <a:effectLst>
            <a:outerShdw blurRad="507960" dist="101520" dir="5400000" algn="tl" rotWithShape="0">
              <a:srgbClr val="000000">
                <a:alpha val="10000"/>
              </a:srgbClr>
            </a:outerShdw>
          </a:effectLst>
        </p:spPr>
      </p:pic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6383160" y="2059200"/>
            <a:ext cx="5255640" cy="4276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chemeClr val="dk1">
                    <a:alpha val="60000"/>
                  </a:schemeClr>
                </a:solidFill>
                <a:latin typeface="Calibri"/>
              </a:rPr>
              <a:t>UNODC announced an international law.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chemeClr val="dk1">
                    <a:alpha val="60000"/>
                  </a:schemeClr>
                </a:solidFill>
                <a:latin typeface="Calibri"/>
              </a:rPr>
              <a:t>Referred as an interpersonal cybercrime.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chemeClr val="dk1">
                    <a:alpha val="60000"/>
                  </a:schemeClr>
                </a:solidFill>
                <a:latin typeface="Calibri"/>
              </a:rPr>
              <a:t>Punishment may vary depending on the severity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dk1">
                    <a:alpha val="60000"/>
                  </a:schemeClr>
                </a:solidFill>
                <a:latin typeface="Calibri"/>
              </a:rPr>
              <a:t>Three laws against it in Bangladesh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dk1">
                    <a:alpha val="60000"/>
                  </a:schemeClr>
                </a:solidFill>
                <a:latin typeface="Calibri"/>
              </a:rPr>
              <a:t>ICT Act 2016 and Digital security act 2018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dk1">
                    <a:alpha val="60000"/>
                  </a:schemeClr>
                </a:solidFill>
                <a:latin typeface="Calibri"/>
              </a:rPr>
              <a:t>Punishment can be up to imprisonment 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" name="Group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549880" y="3092400"/>
            <a:ext cx="730800" cy="672840"/>
            <a:chOff x="11549880" y="3092400"/>
            <a:chExt cx="730800" cy="672840"/>
          </a:xfrm>
        </p:grpSpPr>
        <p:sp>
          <p:nvSpPr>
            <p:cNvPr id="61" name="Rectangle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49880" y="309240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2" name="Rectangle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17720" y="309240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3" name="Rectangle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085560" y="309240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301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Google Sans</vt:lpstr>
      <vt:lpstr>Helvetica Neue Medium</vt:lpstr>
      <vt:lpstr>Roboto</vt:lpstr>
      <vt:lpstr>Source Sans Pro Web</vt:lpstr>
      <vt:lpstr>Symbol</vt:lpstr>
      <vt:lpstr>Times New Roman</vt:lpstr>
      <vt:lpstr>Wingdings</vt:lpstr>
      <vt:lpstr>Office Theme</vt:lpstr>
      <vt:lpstr>PowerPoint Presentation</vt:lpstr>
      <vt:lpstr>What is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Perspectives on Cyberbullying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Perspectives on Cyberbullying</dc:title>
  <dc:subject/>
  <dc:creator>Sharafat Karim</dc:creator>
  <dc:description/>
  <cp:lastModifiedBy>Sharafat Karim</cp:lastModifiedBy>
  <cp:revision>15</cp:revision>
  <dcterms:created xsi:type="dcterms:W3CDTF">2023-12-13T01:29:16Z</dcterms:created>
  <dcterms:modified xsi:type="dcterms:W3CDTF">2023-12-13T16:43:34Z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