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44"/>
  </p:notesMasterIdLst>
  <p:handoutMasterIdLst>
    <p:handoutMasterId r:id="rId45"/>
  </p:handoutMasterIdLst>
  <p:sldIdLst>
    <p:sldId id="256" r:id="rId2"/>
    <p:sldId id="257" r:id="rId3"/>
    <p:sldId id="263" r:id="rId4"/>
    <p:sldId id="321" r:id="rId5"/>
    <p:sldId id="299" r:id="rId6"/>
    <p:sldId id="278" r:id="rId7"/>
    <p:sldId id="322" r:id="rId8"/>
    <p:sldId id="317" r:id="rId9"/>
    <p:sldId id="331" r:id="rId10"/>
    <p:sldId id="318" r:id="rId11"/>
    <p:sldId id="332" r:id="rId12"/>
    <p:sldId id="301" r:id="rId13"/>
    <p:sldId id="319" r:id="rId14"/>
    <p:sldId id="333" r:id="rId15"/>
    <p:sldId id="303" r:id="rId16"/>
    <p:sldId id="330" r:id="rId17"/>
    <p:sldId id="320" r:id="rId18"/>
    <p:sldId id="304" r:id="rId19"/>
    <p:sldId id="334" r:id="rId20"/>
    <p:sldId id="305" r:id="rId21"/>
    <p:sldId id="306" r:id="rId22"/>
    <p:sldId id="323" r:id="rId23"/>
    <p:sldId id="324" r:id="rId24"/>
    <p:sldId id="326" r:id="rId25"/>
    <p:sldId id="327" r:id="rId26"/>
    <p:sldId id="287" r:id="rId27"/>
    <p:sldId id="309" r:id="rId28"/>
    <p:sldId id="307" r:id="rId29"/>
    <p:sldId id="310" r:id="rId30"/>
    <p:sldId id="268" r:id="rId31"/>
    <p:sldId id="311" r:id="rId32"/>
    <p:sldId id="312" r:id="rId33"/>
    <p:sldId id="274" r:id="rId34"/>
    <p:sldId id="328" r:id="rId35"/>
    <p:sldId id="329" r:id="rId36"/>
    <p:sldId id="260" r:id="rId37"/>
    <p:sldId id="261" r:id="rId38"/>
    <p:sldId id="262" r:id="rId39"/>
    <p:sldId id="315" r:id="rId40"/>
    <p:sldId id="316" r:id="rId41"/>
    <p:sldId id="276" r:id="rId42"/>
    <p:sldId id="27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3" d="100"/>
          <a:sy n="73" d="100"/>
        </p:scale>
        <p:origin x="1698" y="7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96AE24-9027-4BAA-9656-20846E1FFE8D}" type="datetimeFigureOut">
              <a:rPr lang="es-ES" smtClean="0"/>
              <a:pPr/>
              <a:t>29/09/2019</a:t>
            </a:fld>
            <a:endParaRPr lang="es-E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757939-4576-41F1-A4FC-42CBB096F49F}" type="slidenum">
              <a:rPr lang="es-ES" smtClean="0"/>
              <a:pPr/>
              <a:t>‹#›</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6E8090-3CAA-4C12-9373-CB194816607A}" type="datetimeFigureOut">
              <a:rPr lang="es-ES" smtClean="0"/>
              <a:pPr/>
              <a:t>29/09/2019</a:t>
            </a:fld>
            <a:endParaRPr lang="es-E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96C02F-85D4-45CF-BB53-2122D19EEA09}" type="slidenum">
              <a:rPr lang="es-ES" smtClean="0"/>
              <a:pPr/>
              <a:t>‹#›</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9/29/2019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0000"/>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9/29/2019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219200"/>
          </a:xfrm>
        </p:spPr>
        <p:txBody>
          <a:bodyPr>
            <a:normAutofit fontScale="90000"/>
          </a:bodyPr>
          <a:lstStyle/>
          <a:p>
            <a:pPr marL="0" marR="0" algn="ctr">
              <a:lnSpc>
                <a:spcPct val="150000"/>
              </a:lnSpc>
              <a:spcBef>
                <a:spcPts val="0"/>
              </a:spcBef>
              <a:spcAft>
                <a:spcPts val="0"/>
              </a:spcAft>
              <a:tabLst>
                <a:tab pos="3420110" algn="ctr"/>
              </a:tabLst>
            </a:pPr>
            <a:r>
              <a:rPr lang="en-US" sz="5400" b="1" dirty="0">
                <a:latin typeface="Times New Roman" panose="02020603050405020304" pitchFamily="18" charset="0"/>
                <a:ea typeface="Times New Roman" panose="02020603050405020304" pitchFamily="18" charset="0"/>
              </a:rPr>
              <a:t>“Nuclear Power Generation”</a:t>
            </a:r>
            <a:endParaRPr lang="en-US" sz="2000" dirty="0">
              <a:latin typeface="Times New Roman" panose="02020603050405020304" pitchFamily="18" charset="0"/>
              <a:ea typeface="Times New Roman" panose="02020603050405020304" pitchFamily="18" charset="0"/>
            </a:endParaRPr>
          </a:p>
        </p:txBody>
      </p:sp>
      <p:sp>
        <p:nvSpPr>
          <p:cNvPr id="5" name="Content Placeholder 4"/>
          <p:cNvSpPr>
            <a:spLocks noGrp="1"/>
          </p:cNvSpPr>
          <p:nvPr>
            <p:ph idx="1"/>
          </p:nvPr>
        </p:nvSpPr>
        <p:spPr>
          <a:xfrm>
            <a:off x="457200" y="2392680"/>
            <a:ext cx="8229600" cy="4389120"/>
          </a:xfrm>
        </p:spPr>
        <p:txBody>
          <a:bodyPr>
            <a:normAutofit/>
          </a:bodyPr>
          <a:lstStyle/>
          <a:p>
            <a:pPr marL="0" marR="0" indent="0" algn="ctr">
              <a:lnSpc>
                <a:spcPct val="150000"/>
              </a:lnSpc>
              <a:spcBef>
                <a:spcPts val="0"/>
              </a:spcBef>
              <a:spcAft>
                <a:spcPts val="0"/>
              </a:spcAft>
              <a:buNone/>
              <a:tabLst>
                <a:tab pos="3420110" algn="ctr"/>
              </a:tabLst>
            </a:pPr>
            <a:r>
              <a:rPr lang="en-US" sz="3600" dirty="0">
                <a:latin typeface="Times New Roman" panose="02020603050405020304" pitchFamily="18" charset="0"/>
                <a:ea typeface="Times New Roman" panose="02020603050405020304" pitchFamily="18" charset="0"/>
              </a:rPr>
              <a:t>By</a:t>
            </a:r>
            <a:endParaRPr lang="en-US" sz="1600" dirty="0">
              <a:latin typeface="Times New Roman" panose="02020603050405020304" pitchFamily="18" charset="0"/>
              <a:ea typeface="Times New Roman" panose="02020603050405020304" pitchFamily="18" charset="0"/>
            </a:endParaRPr>
          </a:p>
          <a:p>
            <a:pPr marL="0" marR="0" indent="0" algn="ctr">
              <a:lnSpc>
                <a:spcPct val="150000"/>
              </a:lnSpc>
              <a:spcBef>
                <a:spcPts val="0"/>
              </a:spcBef>
              <a:spcAft>
                <a:spcPts val="0"/>
              </a:spcAft>
              <a:buNone/>
              <a:tabLst>
                <a:tab pos="3420110" algn="ctr"/>
              </a:tabLst>
            </a:pPr>
            <a:r>
              <a:rPr lang="en-US" sz="3600" b="1" dirty="0">
                <a:latin typeface="Times New Roman" panose="02020603050405020304" pitchFamily="18" charset="0"/>
                <a:ea typeface="Times New Roman" panose="02020603050405020304" pitchFamily="18" charset="0"/>
              </a:rPr>
              <a:t>Professor Dr. Khokon Hossen</a:t>
            </a:r>
            <a:endParaRPr lang="en-US" sz="1600" dirty="0">
              <a:latin typeface="Times New Roman" panose="02020603050405020304" pitchFamily="18" charset="0"/>
              <a:ea typeface="Times New Roman" panose="02020603050405020304" pitchFamily="18" charset="0"/>
            </a:endParaRPr>
          </a:p>
          <a:p>
            <a:pPr marL="0" marR="0" indent="0" algn="ctr">
              <a:lnSpc>
                <a:spcPct val="150000"/>
              </a:lnSpc>
              <a:spcBef>
                <a:spcPts val="0"/>
              </a:spcBef>
              <a:spcAft>
                <a:spcPts val="0"/>
              </a:spcAft>
              <a:buNone/>
              <a:tabLst>
                <a:tab pos="3420110" algn="ctr"/>
              </a:tabLst>
            </a:pPr>
            <a:r>
              <a:rPr lang="en-US" sz="2800" dirty="0">
                <a:latin typeface="Times New Roman" panose="02020603050405020304" pitchFamily="18" charset="0"/>
                <a:ea typeface="Times New Roman" panose="02020603050405020304" pitchFamily="18" charset="0"/>
              </a:rPr>
              <a:t>Department of Physics</a:t>
            </a:r>
            <a:endParaRPr lang="en-US" sz="1600" dirty="0">
              <a:latin typeface="Times New Roman" panose="02020603050405020304" pitchFamily="18" charset="0"/>
              <a:ea typeface="Times New Roman" panose="02020603050405020304" pitchFamily="18" charset="0"/>
            </a:endParaRPr>
          </a:p>
          <a:p>
            <a:pPr marL="0" marR="0" indent="0" algn="ctr">
              <a:lnSpc>
                <a:spcPct val="150000"/>
              </a:lnSpc>
              <a:spcBef>
                <a:spcPts val="0"/>
              </a:spcBef>
              <a:spcAft>
                <a:spcPts val="0"/>
              </a:spcAft>
              <a:buNone/>
              <a:tabLst>
                <a:tab pos="3420110" algn="ctr"/>
              </a:tabLst>
            </a:pPr>
            <a:r>
              <a:rPr lang="en-US" sz="2800" dirty="0">
                <a:latin typeface="Times New Roman" panose="02020603050405020304" pitchFamily="18" charset="0"/>
                <a:ea typeface="Times New Roman" panose="02020603050405020304" pitchFamily="18" charset="0"/>
              </a:rPr>
              <a:t>Patuakhali Science and Technology University</a:t>
            </a:r>
            <a:endParaRPr lang="en-US" sz="1600" dirty="0">
              <a:latin typeface="Times New Roman" panose="02020603050405020304" pitchFamily="18" charset="0"/>
              <a:ea typeface="Times New Roman" panose="02020603050405020304" pitchFamily="18" charset="0"/>
            </a:endParaRPr>
          </a:p>
          <a:p>
            <a:pPr marL="0" marR="0" indent="0" algn="ctr">
              <a:lnSpc>
                <a:spcPct val="150000"/>
              </a:lnSpc>
              <a:spcBef>
                <a:spcPts val="0"/>
              </a:spcBef>
              <a:spcAft>
                <a:spcPts val="0"/>
              </a:spcAft>
              <a:buNone/>
              <a:tabLst>
                <a:tab pos="3420110" algn="ctr"/>
              </a:tabLst>
            </a:pPr>
            <a:r>
              <a:rPr lang="en-US" sz="2800" dirty="0">
                <a:latin typeface="Times New Roman" panose="02020603050405020304" pitchFamily="18" charset="0"/>
                <a:ea typeface="Times New Roman" panose="02020603050405020304" pitchFamily="18" charset="0"/>
              </a:rPr>
              <a:t>Dumki, Patuakhali-8602</a:t>
            </a:r>
            <a:endParaRPr lang="en-US" sz="1600" dirty="0">
              <a:latin typeface="Times New Roman" panose="02020603050405020304" pitchFamily="18" charset="0"/>
              <a:ea typeface="Times New Roman" panose="02020603050405020304" pitchFamily="18" charset="0"/>
            </a:endParaRPr>
          </a:p>
          <a:p>
            <a:pPr marL="0" marR="0" indent="0" algn="ctr">
              <a:lnSpc>
                <a:spcPct val="150000"/>
              </a:lnSpc>
              <a:spcBef>
                <a:spcPts val="0"/>
              </a:spcBef>
              <a:spcAft>
                <a:spcPts val="0"/>
              </a:spcAft>
              <a:buNone/>
              <a:tabLst>
                <a:tab pos="3420110" algn="ctr"/>
              </a:tabLst>
            </a:pPr>
            <a:r>
              <a:rPr lang="en-US" sz="2800" dirty="0">
                <a:latin typeface="Times New Roman" panose="02020603050405020304" pitchFamily="18" charset="0"/>
                <a:ea typeface="Times New Roman" panose="02020603050405020304" pitchFamily="18" charset="0"/>
              </a:rPr>
              <a:t>Bangladesh. </a:t>
            </a:r>
            <a:endParaRPr lang="en-US" sz="1600" dirty="0">
              <a:effectLst/>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pPr algn="ctr"/>
            <a:r>
              <a:rPr lang="en-US" sz="3200" b="1" dirty="0" smtClean="0"/>
              <a:t>Important Characteristics of Fission Reactions </a:t>
            </a:r>
            <a:r>
              <a:rPr lang="es-ES" sz="3200" dirty="0" smtClean="0"/>
              <a:t/>
            </a:r>
            <a:br>
              <a:rPr lang="es-ES" sz="3200" dirty="0" smtClean="0"/>
            </a:br>
            <a:r>
              <a:rPr lang="es-ES" sz="3200" dirty="0" smtClean="0"/>
              <a:t> </a:t>
            </a:r>
            <a:r>
              <a:rPr lang="en-US" sz="2800" b="1" dirty="0" smtClean="0"/>
              <a:t>Mass Distribution of Fragments</a:t>
            </a:r>
            <a:endParaRPr lang="es-ES" sz="2800" dirty="0"/>
          </a:p>
        </p:txBody>
      </p:sp>
      <p:pic>
        <p:nvPicPr>
          <p:cNvPr id="5" name="Picture 2"/>
          <p:cNvPicPr>
            <a:picLocks noGrp="1" noChangeAspect="1" noChangeArrowheads="1"/>
          </p:cNvPicPr>
          <p:nvPr>
            <p:ph sz="half" idx="2"/>
          </p:nvPr>
        </p:nvPicPr>
        <p:blipFill>
          <a:blip r:embed="rId2" cstate="print"/>
          <a:srcRect/>
          <a:stretch>
            <a:fillRect/>
          </a:stretch>
        </p:blipFill>
        <p:spPr bwMode="auto">
          <a:xfrm>
            <a:off x="304800" y="1143000"/>
            <a:ext cx="8610600" cy="54559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1143000"/>
          </a:xfrm>
        </p:spPr>
        <p:txBody>
          <a:bodyPr>
            <a:normAutofit/>
          </a:bodyPr>
          <a:lstStyle/>
          <a:p>
            <a:pPr algn="ctr"/>
            <a:r>
              <a:rPr lang="en-US" sz="3200" b="1" dirty="0" smtClean="0"/>
              <a:t>Important Characteristics of Fission Reactions </a:t>
            </a:r>
            <a:r>
              <a:rPr lang="es-ES" sz="3200" dirty="0" smtClean="0"/>
              <a:t/>
            </a:r>
            <a:br>
              <a:rPr lang="es-ES" sz="3200" dirty="0" smtClean="0"/>
            </a:br>
            <a:r>
              <a:rPr lang="es-ES" sz="3200" dirty="0" smtClean="0"/>
              <a:t> </a:t>
            </a:r>
            <a:r>
              <a:rPr lang="en-US" sz="2800" b="1" dirty="0" smtClean="0"/>
              <a:t>Mass Distribution of Fragments</a:t>
            </a:r>
            <a:endParaRPr lang="es-ES" sz="2800" dirty="0"/>
          </a:p>
        </p:txBody>
      </p:sp>
      <p:sp>
        <p:nvSpPr>
          <p:cNvPr id="3" name="Content Placeholder 2"/>
          <p:cNvSpPr>
            <a:spLocks noGrp="1"/>
          </p:cNvSpPr>
          <p:nvPr>
            <p:ph sz="half" idx="1"/>
          </p:nvPr>
        </p:nvSpPr>
        <p:spPr>
          <a:xfrm>
            <a:off x="228600" y="1965960"/>
            <a:ext cx="8382000" cy="3215640"/>
          </a:xfrm>
        </p:spPr>
        <p:txBody>
          <a:bodyPr/>
          <a:lstStyle/>
          <a:p>
            <a:pPr algn="just">
              <a:lnSpc>
                <a:spcPct val="200000"/>
              </a:lnSpc>
              <a:buFont typeface="Wingdings" pitchFamily="2" charset="2"/>
              <a:buChar char="q"/>
            </a:pPr>
            <a:r>
              <a:rPr lang="en-US" sz="2400" dirty="0" smtClean="0"/>
              <a:t> Fission product yields by mass for thermal neutron fission of </a:t>
            </a:r>
            <a:r>
              <a:rPr lang="en-US" sz="2400" baseline="30000" dirty="0" smtClean="0"/>
              <a:t>235</a:t>
            </a:r>
            <a:r>
              <a:rPr lang="en-US" sz="2400" dirty="0" smtClean="0"/>
              <a:t>U, </a:t>
            </a:r>
            <a:r>
              <a:rPr lang="en-US" sz="2400" baseline="30000" dirty="0" smtClean="0"/>
              <a:t>239</a:t>
            </a:r>
            <a:r>
              <a:rPr lang="en-US" sz="2400" dirty="0" smtClean="0"/>
              <a:t>Pu, a combination of the two typical of current nuclear power reactors, and  </a:t>
            </a:r>
            <a:r>
              <a:rPr lang="en-US" sz="2400" baseline="30000" dirty="0" smtClean="0"/>
              <a:t>233</a:t>
            </a:r>
            <a:r>
              <a:rPr lang="en-US" sz="2400" dirty="0" smtClean="0"/>
              <a:t>U used in the thorium cycle. </a:t>
            </a:r>
            <a:endParaRPr lang="en-US" sz="2400" dirty="0" smtClean="0"/>
          </a:p>
          <a:p>
            <a:pPr>
              <a:lnSpc>
                <a:spcPct val="200000"/>
              </a:lnSpc>
            </a:pPr>
            <a:endParaRPr lang="es-ES" dirty="0"/>
          </a:p>
        </p:txBody>
      </p:sp>
    </p:spTree>
    <p:extLst>
      <p:ext uri="{BB962C8B-B14F-4D97-AF65-F5344CB8AC3E}">
        <p14:creationId xmlns:p14="http://schemas.microsoft.com/office/powerpoint/2010/main" val="4206866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2700" b="1" dirty="0" smtClean="0"/>
              <a:t/>
            </a:r>
            <a:br>
              <a:rPr lang="en-US" sz="2700" b="1" dirty="0" smtClean="0"/>
            </a:br>
            <a:r>
              <a:rPr lang="en-US" sz="2700" b="1" dirty="0" smtClean="0"/>
              <a:t/>
            </a:r>
            <a:br>
              <a:rPr lang="en-US" sz="2700" b="1" dirty="0" smtClean="0"/>
            </a:br>
            <a:r>
              <a:rPr lang="en-US" sz="3600" b="1" dirty="0" smtClean="0"/>
              <a:t>Number of Emitted Neutrons</a:t>
            </a:r>
            <a:r>
              <a:rPr lang="es-ES" dirty="0" smtClean="0"/>
              <a:t/>
            </a:r>
            <a:br>
              <a:rPr lang="es-ES" dirty="0" smtClean="0"/>
            </a:br>
            <a:endParaRPr lang="es-ES" dirty="0"/>
          </a:p>
        </p:txBody>
      </p:sp>
      <p:sp>
        <p:nvSpPr>
          <p:cNvPr id="3" name="Content Placeholder 2"/>
          <p:cNvSpPr>
            <a:spLocks noGrp="1"/>
          </p:cNvSpPr>
          <p:nvPr>
            <p:ph idx="1"/>
          </p:nvPr>
        </p:nvSpPr>
        <p:spPr/>
        <p:txBody>
          <a:bodyPr>
            <a:normAutofit/>
          </a:bodyPr>
          <a:lstStyle/>
          <a:p>
            <a:pPr>
              <a:buNone/>
            </a:pPr>
            <a:r>
              <a:rPr lang="en-US" sz="2800" b="1" dirty="0" smtClean="0"/>
              <a:t>(i) Prompt Neutrons: </a:t>
            </a:r>
            <a:r>
              <a:rPr lang="en-US" sz="2400" dirty="0" smtClean="0"/>
              <a:t> They are those accompanying the two nuclear fragments as the 2n in </a:t>
            </a:r>
            <a:endParaRPr lang="es-ES" sz="2400" dirty="0" smtClean="0"/>
          </a:p>
          <a:p>
            <a:pPr>
              <a:buNone/>
            </a:pPr>
            <a:r>
              <a:rPr lang="en-US" sz="2400" baseline="30000" dirty="0" smtClean="0"/>
              <a:t>                       235</a:t>
            </a:r>
            <a:r>
              <a:rPr lang="en-US" sz="2400" dirty="0" smtClean="0"/>
              <a:t>U+n→ </a:t>
            </a:r>
            <a:r>
              <a:rPr lang="en-US" sz="2400" baseline="30000" dirty="0" smtClean="0"/>
              <a:t>93</a:t>
            </a:r>
            <a:r>
              <a:rPr lang="en-US" sz="2400" dirty="0" smtClean="0"/>
              <a:t>Rb + </a:t>
            </a:r>
            <a:r>
              <a:rPr lang="en-US" sz="2400" baseline="30000" dirty="0" smtClean="0"/>
              <a:t>141</a:t>
            </a:r>
            <a:r>
              <a:rPr lang="en-US" sz="2400" dirty="0" smtClean="0"/>
              <a:t>Cs+2n </a:t>
            </a:r>
            <a:endParaRPr lang="es-ES" sz="2400" dirty="0" smtClean="0"/>
          </a:p>
          <a:p>
            <a:pPr>
              <a:buNone/>
            </a:pPr>
            <a:r>
              <a:rPr lang="en-US" sz="2400" dirty="0" smtClean="0"/>
              <a:t> In the case of </a:t>
            </a:r>
            <a:r>
              <a:rPr lang="en-US" sz="2400" baseline="30000" dirty="0" smtClean="0"/>
              <a:t>235</a:t>
            </a:r>
            <a:r>
              <a:rPr lang="en-US" sz="2400" dirty="0" smtClean="0"/>
              <a:t>U, there are on the average 2.42 prompt neutrons </a:t>
            </a:r>
            <a:endParaRPr lang="en-US" sz="2400" b="1" dirty="0" smtClean="0"/>
          </a:p>
          <a:p>
            <a:pPr>
              <a:buNone/>
            </a:pPr>
            <a:endParaRPr lang="en-US" sz="3200" b="1" dirty="0" smtClean="0"/>
          </a:p>
          <a:p>
            <a:pPr algn="just">
              <a:buNone/>
            </a:pPr>
            <a:r>
              <a:rPr lang="en-US" sz="2800" b="1" dirty="0" smtClean="0"/>
              <a:t>(ii) Delayed Neutrons</a:t>
            </a:r>
            <a:r>
              <a:rPr lang="en-US" sz="2400" b="1" dirty="0" smtClean="0"/>
              <a:t>:</a:t>
            </a:r>
            <a:r>
              <a:rPr lang="en-US" sz="2400" dirty="0" smtClean="0"/>
              <a:t> These are associated with the beta decay of the fission products. Delayed neutrons are essential for the control of nuclear reactors.</a:t>
            </a:r>
            <a:endParaRPr lang="es-ES"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96112"/>
          </a:xfrm>
        </p:spPr>
        <p:txBody>
          <a:bodyPr>
            <a:normAutofit fontScale="90000"/>
          </a:bodyPr>
          <a:lstStyle/>
          <a:p>
            <a:pPr algn="ct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a:t/>
            </a:r>
            <a:br>
              <a:rPr lang="en-US" sz="3600" b="1" dirty="0"/>
            </a:br>
            <a:r>
              <a:rPr lang="en-US" sz="3600" b="1" dirty="0" smtClean="0"/>
              <a:t>Number </a:t>
            </a:r>
            <a:r>
              <a:rPr lang="en-US" sz="3600" b="1" dirty="0" smtClean="0"/>
              <a:t>of Emitted Neutrons</a:t>
            </a:r>
            <a:r>
              <a:rPr lang="es-ES" dirty="0" smtClean="0"/>
              <a:t/>
            </a:r>
            <a:br>
              <a:rPr lang="es-ES" dirty="0" smtClean="0"/>
            </a:br>
            <a:endParaRPr lang="es-ES" dirty="0"/>
          </a:p>
        </p:txBody>
      </p:sp>
      <p:pic>
        <p:nvPicPr>
          <p:cNvPr id="5" name="Picture 2"/>
          <p:cNvPicPr>
            <a:picLocks noGrp="1" noChangeAspect="1" noChangeArrowheads="1"/>
          </p:cNvPicPr>
          <p:nvPr>
            <p:ph sz="half" idx="2"/>
          </p:nvPr>
        </p:nvPicPr>
        <p:blipFill>
          <a:blip r:embed="rId2" cstate="print"/>
          <a:srcRect/>
          <a:stretch>
            <a:fillRect/>
          </a:stretch>
        </p:blipFill>
        <p:spPr bwMode="auto">
          <a:xfrm>
            <a:off x="457200" y="914400"/>
            <a:ext cx="8558296"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Number of Emitted Neutrons</a:t>
            </a:r>
            <a:r>
              <a:rPr lang="es-ES" dirty="0" smtClean="0"/>
              <a:t/>
            </a:r>
            <a:br>
              <a:rPr lang="es-ES" dirty="0" smtClean="0"/>
            </a:br>
            <a:endParaRPr lang="es-ES" dirty="0"/>
          </a:p>
        </p:txBody>
      </p:sp>
      <p:sp>
        <p:nvSpPr>
          <p:cNvPr id="3" name="Content Placeholder 2"/>
          <p:cNvSpPr>
            <a:spLocks noGrp="1"/>
          </p:cNvSpPr>
          <p:nvPr>
            <p:ph sz="half" idx="1"/>
          </p:nvPr>
        </p:nvSpPr>
        <p:spPr>
          <a:xfrm>
            <a:off x="228600" y="1676400"/>
            <a:ext cx="8686800" cy="4434840"/>
          </a:xfrm>
        </p:spPr>
        <p:txBody>
          <a:bodyPr/>
          <a:lstStyle/>
          <a:p>
            <a:pPr algn="just">
              <a:lnSpc>
                <a:spcPct val="200000"/>
              </a:lnSpc>
              <a:buFont typeface="Wingdings" pitchFamily="2" charset="2"/>
              <a:buChar char="q"/>
            </a:pPr>
            <a:r>
              <a:rPr lang="en-US" sz="2400" dirty="0" smtClean="0"/>
              <a:t>  Distribution of fission neutrons. </a:t>
            </a:r>
          </a:p>
          <a:p>
            <a:pPr algn="just">
              <a:lnSpc>
                <a:spcPct val="200000"/>
              </a:lnSpc>
              <a:buFont typeface="Wingdings" pitchFamily="2" charset="2"/>
              <a:buChar char="q"/>
            </a:pPr>
            <a:r>
              <a:rPr lang="en-US" sz="2400" dirty="0" smtClean="0"/>
              <a:t>Even though the average number of neutrons ν changes with the fissioning nucleus.</a:t>
            </a:r>
          </a:p>
          <a:p>
            <a:pPr algn="just">
              <a:lnSpc>
                <a:spcPct val="200000"/>
              </a:lnSpc>
              <a:buFont typeface="Wingdings" pitchFamily="2" charset="2"/>
              <a:buChar char="q"/>
            </a:pPr>
            <a:r>
              <a:rPr lang="en-US" sz="2400" dirty="0" smtClean="0"/>
              <a:t> The distribution about the average is independent of the original nucleus. </a:t>
            </a:r>
            <a:endParaRPr lang="es-ES" sz="2400" dirty="0" smtClean="0"/>
          </a:p>
          <a:p>
            <a:pPr>
              <a:lnSpc>
                <a:spcPct val="200000"/>
              </a:lnSpc>
            </a:pPr>
            <a:endParaRPr lang="es-ES" dirty="0"/>
          </a:p>
        </p:txBody>
      </p:sp>
    </p:spTree>
    <p:extLst>
      <p:ext uri="{BB962C8B-B14F-4D97-AF65-F5344CB8AC3E}">
        <p14:creationId xmlns:p14="http://schemas.microsoft.com/office/powerpoint/2010/main" val="1585136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72312"/>
          </a:xfrm>
        </p:spPr>
        <p:txBody>
          <a:bodyPr>
            <a:normAutofit fontScale="90000"/>
          </a:bodyPr>
          <a:lstStyle/>
          <a:p>
            <a:r>
              <a:rPr lang="en-US" sz="1600" b="1" dirty="0" smtClean="0"/>
              <a:t>                                              </a:t>
            </a:r>
            <a:r>
              <a:rPr lang="en-US" sz="3200" b="1" dirty="0" smtClean="0"/>
              <a:t>Number of Emitted Neutrons</a:t>
            </a:r>
            <a:r>
              <a:rPr lang="en-US" sz="2400" b="1" dirty="0" smtClean="0"/>
              <a:t/>
            </a:r>
            <a:br>
              <a:rPr lang="en-US" sz="2400" b="1" dirty="0" smtClean="0"/>
            </a:br>
            <a:r>
              <a:rPr lang="en-US" sz="2400" b="1" dirty="0" smtClean="0"/>
              <a:t/>
            </a:r>
            <a:br>
              <a:rPr lang="en-US" sz="2400" b="1" dirty="0" smtClean="0"/>
            </a:br>
            <a:r>
              <a:rPr lang="en-US" sz="2400" dirty="0" smtClean="0"/>
              <a:t>                        </a:t>
            </a:r>
            <a:r>
              <a:rPr lang="en-US" sz="2700" dirty="0" smtClean="0"/>
              <a:t>Delayed Neutron Emission from</a:t>
            </a:r>
            <a:r>
              <a:rPr lang="en-US" sz="2700" b="1" dirty="0" smtClean="0"/>
              <a:t> </a:t>
            </a:r>
            <a:r>
              <a:rPr lang="en-US" sz="2700" baseline="30000" dirty="0" smtClean="0"/>
              <a:t>93</a:t>
            </a:r>
            <a:r>
              <a:rPr lang="en-US" sz="2700" dirty="0" smtClean="0"/>
              <a:t>Rb(Rubidium)</a:t>
            </a:r>
            <a:endParaRPr lang="es-ES" sz="2700" dirty="0"/>
          </a:p>
        </p:txBody>
      </p:sp>
      <p:pic>
        <p:nvPicPr>
          <p:cNvPr id="5" name="Picture 2"/>
          <p:cNvPicPr>
            <a:picLocks noGrp="1" noChangeAspect="1" noChangeArrowheads="1"/>
          </p:cNvPicPr>
          <p:nvPr>
            <p:ph sz="half" idx="2"/>
          </p:nvPr>
        </p:nvPicPr>
        <p:blipFill>
          <a:blip r:embed="rId2" cstate="print"/>
          <a:srcRect/>
          <a:stretch>
            <a:fillRect/>
          </a:stretch>
        </p:blipFill>
        <p:spPr bwMode="auto">
          <a:xfrm>
            <a:off x="671688" y="1295400"/>
            <a:ext cx="7938912" cy="53035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72312"/>
          </a:xfrm>
        </p:spPr>
        <p:txBody>
          <a:bodyPr>
            <a:normAutofit fontScale="90000"/>
          </a:bodyPr>
          <a:lstStyle/>
          <a:p>
            <a:r>
              <a:rPr lang="en-US" sz="1600" b="1" dirty="0" smtClean="0"/>
              <a:t>                                              </a:t>
            </a:r>
            <a:r>
              <a:rPr lang="en-US" sz="3200" b="1" dirty="0" smtClean="0"/>
              <a:t>Number of Emitted Neutrons</a:t>
            </a:r>
            <a:r>
              <a:rPr lang="en-US" sz="2400" b="1" dirty="0" smtClean="0"/>
              <a:t/>
            </a:r>
            <a:br>
              <a:rPr lang="en-US" sz="2400" b="1" dirty="0" smtClean="0"/>
            </a:br>
            <a:r>
              <a:rPr lang="en-US" sz="2400" b="1" dirty="0" smtClean="0"/>
              <a:t/>
            </a:r>
            <a:br>
              <a:rPr lang="en-US" sz="2400" b="1" dirty="0" smtClean="0"/>
            </a:br>
            <a:r>
              <a:rPr lang="en-US" sz="2400" dirty="0" smtClean="0"/>
              <a:t>                        </a:t>
            </a:r>
            <a:r>
              <a:rPr lang="en-US" sz="2700" dirty="0" smtClean="0"/>
              <a:t>Delayed Neutron Emission from</a:t>
            </a:r>
            <a:r>
              <a:rPr lang="en-US" sz="2700" b="1" dirty="0" smtClean="0"/>
              <a:t> </a:t>
            </a:r>
            <a:r>
              <a:rPr lang="en-US" sz="2700" baseline="30000" dirty="0" smtClean="0"/>
              <a:t>93</a:t>
            </a:r>
            <a:r>
              <a:rPr lang="en-US" sz="2700" dirty="0" smtClean="0"/>
              <a:t>Rb(Rubidium)</a:t>
            </a:r>
            <a:endParaRPr lang="es-ES" sz="2700" dirty="0"/>
          </a:p>
        </p:txBody>
      </p:sp>
      <p:sp>
        <p:nvSpPr>
          <p:cNvPr id="3" name="Content Placeholder 2"/>
          <p:cNvSpPr>
            <a:spLocks noGrp="1"/>
          </p:cNvSpPr>
          <p:nvPr>
            <p:ph sz="half" idx="1"/>
          </p:nvPr>
        </p:nvSpPr>
        <p:spPr>
          <a:xfrm>
            <a:off x="457200" y="1280160"/>
            <a:ext cx="8305800" cy="4434840"/>
          </a:xfrm>
        </p:spPr>
        <p:txBody>
          <a:bodyPr>
            <a:normAutofit fontScale="92500"/>
          </a:bodyPr>
          <a:lstStyle/>
          <a:p>
            <a:pPr algn="just">
              <a:lnSpc>
                <a:spcPct val="200000"/>
              </a:lnSpc>
              <a:buFont typeface="Wingdings" pitchFamily="2" charset="2"/>
              <a:buChar char="q"/>
            </a:pPr>
            <a:r>
              <a:rPr lang="en-US" sz="2400" dirty="0" smtClean="0"/>
              <a:t>Delayed Neutron Emission from </a:t>
            </a:r>
            <a:r>
              <a:rPr lang="en-US" sz="2400" baseline="30000" dirty="0" smtClean="0"/>
              <a:t>93</a:t>
            </a:r>
            <a:r>
              <a:rPr lang="en-US" sz="2400" dirty="0" smtClean="0"/>
              <a:t>Rb.</a:t>
            </a:r>
          </a:p>
          <a:p>
            <a:pPr algn="just">
              <a:lnSpc>
                <a:spcPct val="200000"/>
              </a:lnSpc>
              <a:buFont typeface="Wingdings" pitchFamily="2" charset="2"/>
              <a:buChar char="q"/>
            </a:pPr>
            <a:r>
              <a:rPr lang="en-US" sz="2400" dirty="0" smtClean="0"/>
              <a:t>After the original β decay, </a:t>
            </a:r>
            <a:r>
              <a:rPr lang="en-US" sz="2400" dirty="0" smtClean="0"/>
              <a:t>the excited </a:t>
            </a:r>
            <a:r>
              <a:rPr lang="en-US" sz="2400" dirty="0" smtClean="0"/>
              <a:t>state of </a:t>
            </a:r>
            <a:r>
              <a:rPr lang="en-US" sz="2400" baseline="30000" dirty="0" smtClean="0"/>
              <a:t>93</a:t>
            </a:r>
            <a:r>
              <a:rPr lang="en-US" sz="2400" dirty="0" smtClean="0"/>
              <a:t>Sr has enough</a:t>
            </a:r>
          </a:p>
          <a:p>
            <a:pPr algn="just">
              <a:lnSpc>
                <a:spcPct val="200000"/>
              </a:lnSpc>
              <a:buNone/>
            </a:pPr>
            <a:r>
              <a:rPr lang="en-US" sz="2400" dirty="0" smtClean="0"/>
              <a:t> energy to decay by </a:t>
            </a:r>
            <a:r>
              <a:rPr lang="en-US" sz="2400" dirty="0" smtClean="0"/>
              <a:t>neutron emission </a:t>
            </a:r>
            <a:r>
              <a:rPr lang="en-US" sz="2400" dirty="0" smtClean="0"/>
              <a:t>to </a:t>
            </a:r>
            <a:r>
              <a:rPr lang="en-US" sz="2400" baseline="30000" dirty="0" smtClean="0"/>
              <a:t>92</a:t>
            </a:r>
            <a:r>
              <a:rPr lang="en-US" sz="2400" dirty="0" smtClean="0"/>
              <a:t>Sr(</a:t>
            </a:r>
            <a:r>
              <a:rPr lang="es-ES" sz="2400" dirty="0" smtClean="0"/>
              <a:t>Strontium</a:t>
            </a:r>
            <a:r>
              <a:rPr lang="en-US" sz="2400" dirty="0" smtClean="0"/>
              <a:t>). </a:t>
            </a:r>
          </a:p>
          <a:p>
            <a:pPr algn="just">
              <a:lnSpc>
                <a:spcPct val="200000"/>
              </a:lnSpc>
              <a:buFont typeface="Wingdings" pitchFamily="2" charset="2"/>
              <a:buChar char="q"/>
            </a:pPr>
            <a:r>
              <a:rPr lang="en-US" sz="2400" dirty="0" smtClean="0"/>
              <a:t>The neutrons are delayed relative to the prompt fission neutrons by a time characteristic of the mean lifetime of </a:t>
            </a:r>
            <a:r>
              <a:rPr lang="en-US" sz="2400" baseline="30000" dirty="0" smtClean="0"/>
              <a:t>93</a:t>
            </a:r>
            <a:r>
              <a:rPr lang="en-US" sz="2400" dirty="0" smtClean="0"/>
              <a:t>Rb</a:t>
            </a:r>
            <a:endParaRPr lang="es-ES" sz="2400" dirty="0"/>
          </a:p>
        </p:txBody>
      </p:sp>
    </p:spTree>
    <p:extLst>
      <p:ext uri="{BB962C8B-B14F-4D97-AF65-F5344CB8AC3E}">
        <p14:creationId xmlns:p14="http://schemas.microsoft.com/office/powerpoint/2010/main" val="235805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pPr algn="ctr"/>
            <a:r>
              <a:rPr lang="en-US" sz="3200" b="1" dirty="0" smtClean="0"/>
              <a:t>Radioactive Decay Processes</a:t>
            </a:r>
            <a:endParaRPr lang="es-ES" sz="3200" dirty="0"/>
          </a:p>
        </p:txBody>
      </p:sp>
      <p:sp>
        <p:nvSpPr>
          <p:cNvPr id="3" name="Content Placeholder 2"/>
          <p:cNvSpPr>
            <a:spLocks noGrp="1"/>
          </p:cNvSpPr>
          <p:nvPr>
            <p:ph sz="half" idx="1"/>
          </p:nvPr>
        </p:nvSpPr>
        <p:spPr/>
        <p:txBody>
          <a:bodyPr>
            <a:normAutofit/>
          </a:bodyPr>
          <a:lstStyle/>
          <a:p>
            <a:pPr algn="just">
              <a:buFont typeface="Wingdings" pitchFamily="2" charset="2"/>
              <a:buChar char="q"/>
            </a:pPr>
            <a:r>
              <a:rPr lang="en-US" sz="2000" dirty="0" smtClean="0"/>
              <a:t> </a:t>
            </a:r>
            <a:r>
              <a:rPr lang="en-US" sz="2200" dirty="0" smtClean="0"/>
              <a:t>The initial fission products are highly radioactive and decay toward stable isobars by emitting many β and γ radiations(which contribute ultimately to the total energy release in fission).</a:t>
            </a:r>
          </a:p>
          <a:p>
            <a:pPr algn="just">
              <a:buNone/>
            </a:pPr>
            <a:endParaRPr lang="en-US" sz="2200" dirty="0" smtClean="0"/>
          </a:p>
          <a:p>
            <a:pPr algn="just">
              <a:buFont typeface="Wingdings" pitchFamily="2" charset="2"/>
              <a:buChar char="q"/>
            </a:pPr>
            <a:r>
              <a:rPr lang="en-US" sz="2200" dirty="0" smtClean="0"/>
              <a:t>These radioactive products are the waste products of nuclear reactors.</a:t>
            </a:r>
            <a:endParaRPr lang="es-ES" sz="2200" dirty="0"/>
          </a:p>
        </p:txBody>
      </p:sp>
      <p:pic>
        <p:nvPicPr>
          <p:cNvPr id="5" name="Picture 2"/>
          <p:cNvPicPr>
            <a:picLocks noGrp="1" noChangeAspect="1" noChangeArrowheads="1"/>
          </p:cNvPicPr>
          <p:nvPr>
            <p:ph sz="half" idx="2"/>
          </p:nvPr>
        </p:nvPicPr>
        <p:blipFill>
          <a:blip r:embed="rId2" cstate="print"/>
          <a:srcRect/>
          <a:stretch>
            <a:fillRect/>
          </a:stretch>
        </p:blipFill>
        <p:spPr bwMode="auto">
          <a:xfrm>
            <a:off x="4648200" y="3666331"/>
            <a:ext cx="4267200" cy="12104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pPr algn="ctr"/>
            <a:r>
              <a:rPr lang="en-US" sz="3200" b="1" dirty="0" smtClean="0"/>
              <a:t>Fission Cross-section</a:t>
            </a:r>
            <a:endParaRPr lang="es-ES" sz="3200" dirty="0"/>
          </a:p>
        </p:txBody>
      </p:sp>
      <p:pic>
        <p:nvPicPr>
          <p:cNvPr id="5" name="Picture 2"/>
          <p:cNvPicPr>
            <a:picLocks noGrp="1" noChangeAspect="1" noChangeArrowheads="1"/>
          </p:cNvPicPr>
          <p:nvPr>
            <p:ph sz="half" idx="2"/>
          </p:nvPr>
        </p:nvPicPr>
        <p:blipFill>
          <a:blip r:embed="rId2" cstate="print"/>
          <a:srcRect/>
          <a:stretch>
            <a:fillRect/>
          </a:stretch>
        </p:blipFill>
        <p:spPr bwMode="auto">
          <a:xfrm>
            <a:off x="381000" y="457200"/>
            <a:ext cx="8534400" cy="60497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19912"/>
          </a:xfrm>
        </p:spPr>
        <p:txBody>
          <a:bodyPr>
            <a:normAutofit/>
          </a:bodyPr>
          <a:lstStyle/>
          <a:p>
            <a:pPr algn="ctr"/>
            <a:r>
              <a:rPr lang="en-US" sz="3200" b="1" dirty="0" smtClean="0"/>
              <a:t>Fission Cross-section</a:t>
            </a:r>
            <a:endParaRPr lang="es-ES" sz="3200" dirty="0"/>
          </a:p>
        </p:txBody>
      </p:sp>
      <p:sp>
        <p:nvSpPr>
          <p:cNvPr id="3" name="Content Placeholder 2"/>
          <p:cNvSpPr>
            <a:spLocks noGrp="1"/>
          </p:cNvSpPr>
          <p:nvPr>
            <p:ph sz="half" idx="1"/>
          </p:nvPr>
        </p:nvSpPr>
        <p:spPr>
          <a:xfrm>
            <a:off x="228600" y="1066800"/>
            <a:ext cx="8763000" cy="4678525"/>
          </a:xfrm>
        </p:spPr>
        <p:txBody>
          <a:bodyPr>
            <a:normAutofit/>
          </a:bodyPr>
          <a:lstStyle/>
          <a:p>
            <a:pPr algn="just">
              <a:lnSpc>
                <a:spcPct val="200000"/>
              </a:lnSpc>
              <a:buFont typeface="Wingdings" pitchFamily="2" charset="2"/>
              <a:buChar char="q"/>
            </a:pPr>
            <a:r>
              <a:rPr lang="en-US" sz="2000" baseline="30000" dirty="0" smtClean="0"/>
              <a:t>235</a:t>
            </a:r>
            <a:r>
              <a:rPr lang="en-US" sz="2000" dirty="0" smtClean="0"/>
              <a:t>U will fission (</a:t>
            </a:r>
            <a:r>
              <a:rPr lang="en-US" sz="2000" dirty="0" err="1" smtClean="0"/>
              <a:t>n,f</a:t>
            </a:r>
            <a:r>
              <a:rPr lang="en-US" sz="2000" dirty="0" smtClean="0"/>
              <a:t>) at all energies of the absorbed neutron.</a:t>
            </a:r>
          </a:p>
          <a:p>
            <a:pPr algn="just">
              <a:lnSpc>
                <a:spcPct val="200000"/>
              </a:lnSpc>
              <a:buFont typeface="Wingdings" pitchFamily="2" charset="2"/>
              <a:buChar char="q"/>
            </a:pPr>
            <a:r>
              <a:rPr lang="en-US" sz="2000" baseline="30000" dirty="0" smtClean="0"/>
              <a:t>235</a:t>
            </a:r>
            <a:r>
              <a:rPr lang="en-US" sz="2000" dirty="0" smtClean="0"/>
              <a:t>U fission cross section can grow Very large, to 500 barns sat thermal energies</a:t>
            </a:r>
          </a:p>
          <a:p>
            <a:pPr algn="just">
              <a:lnSpc>
                <a:spcPct val="200000"/>
              </a:lnSpc>
              <a:buFont typeface="Wingdings" pitchFamily="2" charset="2"/>
              <a:buChar char="q"/>
            </a:pPr>
            <a:r>
              <a:rPr lang="en-US" sz="2000" baseline="30000" dirty="0" smtClean="0"/>
              <a:t>238</a:t>
            </a:r>
            <a:r>
              <a:rPr lang="en-US" sz="2000" dirty="0" smtClean="0"/>
              <a:t>U has a threshold for fission (n, f) at a neutron energy of 1 MeV</a:t>
            </a:r>
          </a:p>
          <a:p>
            <a:pPr algn="just">
              <a:lnSpc>
                <a:spcPct val="200000"/>
              </a:lnSpc>
              <a:buFont typeface="Wingdings" pitchFamily="2" charset="2"/>
              <a:buChar char="q"/>
            </a:pPr>
            <a:r>
              <a:rPr lang="en-US" sz="2000" dirty="0" smtClean="0"/>
              <a:t>There is very strong resonant capture of neutrons (n, γ) for energies in the range 10-100 eV - particularly in the case of 238U where the cross-section reaches very high values.</a:t>
            </a:r>
            <a:endParaRPr lang="es-ES" sz="2000" dirty="0" smtClean="0"/>
          </a:p>
          <a:p>
            <a:pPr algn="just">
              <a:lnSpc>
                <a:spcPct val="200000"/>
              </a:lnSpc>
              <a:buFont typeface="Wingdings" pitchFamily="2" charset="2"/>
              <a:buChar char="q"/>
            </a:pPr>
            <a:endParaRPr lang="en-US" sz="2000" dirty="0" smtClean="0"/>
          </a:p>
          <a:p>
            <a:pPr algn="just">
              <a:lnSpc>
                <a:spcPct val="200000"/>
              </a:lnSpc>
              <a:buFont typeface="Wingdings" pitchFamily="2" charset="2"/>
              <a:buChar char="q"/>
            </a:pPr>
            <a:endParaRPr lang="es-ES" sz="2000" dirty="0"/>
          </a:p>
        </p:txBody>
      </p:sp>
    </p:spTree>
    <p:extLst>
      <p:ext uri="{BB962C8B-B14F-4D97-AF65-F5344CB8AC3E}">
        <p14:creationId xmlns:p14="http://schemas.microsoft.com/office/powerpoint/2010/main" val="1247235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normAutofit/>
          </a:bodyPr>
          <a:lstStyle/>
          <a:p>
            <a:pPr algn="ctr"/>
            <a:r>
              <a:rPr lang="es-ES" sz="3200" b="1" dirty="0" smtClean="0"/>
              <a:t>Contents</a:t>
            </a:r>
            <a:endParaRPr lang="es-ES" sz="3200" b="1" dirty="0"/>
          </a:p>
        </p:txBody>
      </p:sp>
      <p:sp>
        <p:nvSpPr>
          <p:cNvPr id="3" name="Content Placeholder 2"/>
          <p:cNvSpPr>
            <a:spLocks noGrp="1"/>
          </p:cNvSpPr>
          <p:nvPr>
            <p:ph idx="1"/>
          </p:nvPr>
        </p:nvSpPr>
        <p:spPr>
          <a:xfrm>
            <a:off x="457200" y="1143000"/>
            <a:ext cx="8229600" cy="5410200"/>
          </a:xfrm>
        </p:spPr>
        <p:txBody>
          <a:bodyPr>
            <a:normAutofit lnSpcReduction="10000"/>
          </a:bodyPr>
          <a:lstStyle/>
          <a:p>
            <a:pPr>
              <a:lnSpc>
                <a:spcPct val="150000"/>
              </a:lnSpc>
              <a:buFont typeface="Wingdings" pitchFamily="2" charset="2"/>
              <a:buChar char="q"/>
            </a:pPr>
            <a:r>
              <a:rPr lang="es-ES" sz="2400" dirty="0" smtClean="0"/>
              <a:t>Introduction</a:t>
            </a:r>
          </a:p>
          <a:p>
            <a:pPr>
              <a:lnSpc>
                <a:spcPct val="150000"/>
              </a:lnSpc>
              <a:buFont typeface="Wingdings" pitchFamily="2" charset="2"/>
              <a:buChar char="q"/>
            </a:pPr>
            <a:r>
              <a:rPr lang="es-ES" sz="2400" dirty="0" smtClean="0"/>
              <a:t>Fission Reactions</a:t>
            </a:r>
          </a:p>
          <a:p>
            <a:pPr>
              <a:lnSpc>
                <a:spcPct val="150000"/>
              </a:lnSpc>
              <a:buFont typeface="Wingdings" pitchFamily="2" charset="2"/>
              <a:buChar char="q"/>
            </a:pPr>
            <a:r>
              <a:rPr lang="en-US" sz="2400" dirty="0" smtClean="0">
                <a:latin typeface="Times New Roman" pitchFamily="18" charset="0"/>
                <a:cs typeface="Times New Roman" pitchFamily="18" charset="0"/>
              </a:rPr>
              <a:t> Important Characteristics of Fission Reactions </a:t>
            </a:r>
          </a:p>
          <a:p>
            <a:pPr>
              <a:lnSpc>
                <a:spcPct val="150000"/>
              </a:lnSpc>
              <a:buFont typeface="Wingdings" pitchFamily="2" charset="2"/>
              <a:buChar char="q"/>
            </a:pPr>
            <a:r>
              <a:rPr lang="en-US" sz="2400" dirty="0" smtClean="0"/>
              <a:t>Controlled Fission Reactions</a:t>
            </a:r>
            <a:endParaRPr lang="es-ES" sz="2400" dirty="0" smtClean="0"/>
          </a:p>
          <a:p>
            <a:pPr>
              <a:lnSpc>
                <a:spcPct val="150000"/>
              </a:lnSpc>
              <a:buFont typeface="Wingdings" pitchFamily="2" charset="2"/>
              <a:buChar char="q"/>
            </a:pPr>
            <a:r>
              <a:rPr lang="en-US" sz="2400" dirty="0" smtClean="0"/>
              <a:t>Technology of Nuclear Power Plants</a:t>
            </a:r>
          </a:p>
          <a:p>
            <a:pPr>
              <a:lnSpc>
                <a:spcPct val="150000"/>
              </a:lnSpc>
              <a:buFont typeface="Wingdings" pitchFamily="2" charset="2"/>
              <a:buChar char="q"/>
            </a:pPr>
            <a:r>
              <a:rPr lang="en-US" sz="2400" dirty="0" smtClean="0"/>
              <a:t>How Nuclear Power Plant Works?</a:t>
            </a:r>
          </a:p>
          <a:p>
            <a:pPr>
              <a:lnSpc>
                <a:spcPct val="150000"/>
              </a:lnSpc>
              <a:buFont typeface="Wingdings" pitchFamily="2" charset="2"/>
              <a:buChar char="q"/>
            </a:pPr>
            <a:r>
              <a:rPr lang="en-US" sz="2400" dirty="0" smtClean="0"/>
              <a:t>Advantages</a:t>
            </a:r>
            <a:endParaRPr lang="es-ES" sz="2400" dirty="0" smtClean="0"/>
          </a:p>
          <a:p>
            <a:pPr>
              <a:lnSpc>
                <a:spcPct val="150000"/>
              </a:lnSpc>
              <a:buFont typeface="Wingdings" pitchFamily="2" charset="2"/>
              <a:buChar char="q"/>
            </a:pPr>
            <a:r>
              <a:rPr lang="en-US" sz="2400" dirty="0" smtClean="0"/>
              <a:t>Disadvantages</a:t>
            </a:r>
          </a:p>
          <a:p>
            <a:pPr>
              <a:lnSpc>
                <a:spcPct val="150000"/>
              </a:lnSpc>
              <a:buFont typeface="Wingdings" pitchFamily="2" charset="2"/>
              <a:buChar char="q"/>
            </a:pPr>
            <a:r>
              <a:rPr lang="en-US" sz="2400" dirty="0" smtClean="0"/>
              <a:t>Conclusions</a:t>
            </a:r>
            <a:endParaRPr lang="es-ES" sz="2400" dirty="0" smtClean="0"/>
          </a:p>
          <a:p>
            <a:pPr>
              <a:lnSpc>
                <a:spcPct val="150000"/>
              </a:lnSpc>
              <a:buFont typeface="Wingdings" pitchFamily="2" charset="2"/>
              <a:buChar char="q"/>
            </a:pPr>
            <a:endParaRPr lang="es-ES" sz="2400" dirty="0" smtClean="0"/>
          </a:p>
          <a:p>
            <a:pPr>
              <a:lnSpc>
                <a:spcPct val="150000"/>
              </a:lnSpc>
              <a:buFont typeface="Wingdings" pitchFamily="2" charset="2"/>
              <a:buChar char="q"/>
            </a:pPr>
            <a:endParaRPr lang="es-ES" sz="2800" dirty="0" smtClean="0"/>
          </a:p>
          <a:p>
            <a:pPr>
              <a:lnSpc>
                <a:spcPct val="150000"/>
              </a:lnSpc>
              <a:buNone/>
            </a:pPr>
            <a:endParaRPr lang="es-ES" sz="2800" dirty="0" smtClean="0"/>
          </a:p>
          <a:p>
            <a:pPr>
              <a:lnSpc>
                <a:spcPct val="150000"/>
              </a:lnSpc>
              <a:buFont typeface="Wingdings" pitchFamily="2" charset="2"/>
              <a:buChar char="q"/>
            </a:pPr>
            <a:endParaRPr lang="es-ES" sz="2800" dirty="0" smtClean="0">
              <a:latin typeface="Times New Roman" pitchFamily="18" charset="0"/>
              <a:cs typeface="Times New Roman" pitchFamily="18" charset="0"/>
            </a:endParaRPr>
          </a:p>
          <a:p>
            <a:pPr>
              <a:lnSpc>
                <a:spcPct val="150000"/>
              </a:lnSpc>
              <a:buNone/>
            </a:pPr>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3200" b="1" dirty="0" smtClean="0"/>
              <a:t>Energy in Fission</a:t>
            </a:r>
            <a:endParaRPr lang="es-ES" sz="3200" dirty="0"/>
          </a:p>
        </p:txBody>
      </p:sp>
      <p:sp>
        <p:nvSpPr>
          <p:cNvPr id="3" name="Content Placeholder 2"/>
          <p:cNvSpPr>
            <a:spLocks noGrp="1"/>
          </p:cNvSpPr>
          <p:nvPr>
            <p:ph sz="half" idx="1"/>
          </p:nvPr>
        </p:nvSpPr>
        <p:spPr>
          <a:xfrm>
            <a:off x="457200" y="1920085"/>
            <a:ext cx="4343400" cy="4434840"/>
          </a:xfrm>
        </p:spPr>
        <p:txBody>
          <a:bodyPr/>
          <a:lstStyle/>
          <a:p>
            <a:pPr>
              <a:buFont typeface="Wingdings" pitchFamily="2" charset="2"/>
              <a:buChar char="q"/>
            </a:pPr>
            <a:r>
              <a:rPr lang="en-US" dirty="0" smtClean="0"/>
              <a:t> The excitation energy is </a:t>
            </a:r>
            <a:endParaRPr lang="es-ES" dirty="0" smtClean="0"/>
          </a:p>
          <a:p>
            <a:pPr>
              <a:buNone/>
            </a:pPr>
            <a:r>
              <a:rPr lang="es-ES" dirty="0" smtClean="0"/>
              <a:t>E</a:t>
            </a:r>
            <a:r>
              <a:rPr lang="es-ES" baseline="-25000" dirty="0" smtClean="0"/>
              <a:t>ex </a:t>
            </a:r>
            <a:r>
              <a:rPr lang="es-ES" dirty="0" smtClean="0"/>
              <a:t>= [m (</a:t>
            </a:r>
            <a:r>
              <a:rPr lang="es-ES" baseline="30000" dirty="0" smtClean="0"/>
              <a:t>236</a:t>
            </a:r>
            <a:r>
              <a:rPr lang="es-ES" dirty="0" smtClean="0"/>
              <a:t>U*) –m (</a:t>
            </a:r>
            <a:r>
              <a:rPr lang="es-ES" baseline="30000" dirty="0" smtClean="0"/>
              <a:t>236</a:t>
            </a:r>
            <a:r>
              <a:rPr lang="es-ES" dirty="0" smtClean="0"/>
              <a:t>U)] c</a:t>
            </a:r>
            <a:r>
              <a:rPr lang="es-ES" baseline="30000" dirty="0" smtClean="0"/>
              <a:t>2</a:t>
            </a:r>
            <a:r>
              <a:rPr lang="es-ES" dirty="0" smtClean="0"/>
              <a:t> = 931.50 MeV/u = 6.5 MeV</a:t>
            </a:r>
          </a:p>
          <a:p>
            <a:pPr>
              <a:buNone/>
            </a:pPr>
            <a:endParaRPr lang="es-ES" dirty="0" smtClean="0"/>
          </a:p>
          <a:p>
            <a:pPr>
              <a:buFont typeface="Wingdings" pitchFamily="2" charset="2"/>
              <a:buChar char="q"/>
            </a:pPr>
            <a:r>
              <a:rPr lang="en-US" dirty="0" smtClean="0"/>
              <a:t> The activation energy =6.2 MeV</a:t>
            </a:r>
          </a:p>
          <a:p>
            <a:pPr>
              <a:buFont typeface="Wingdings" pitchFamily="2" charset="2"/>
              <a:buChar char="q"/>
            </a:pPr>
            <a:endParaRPr lang="es-ES" dirty="0" smtClean="0"/>
          </a:p>
        </p:txBody>
      </p:sp>
      <p:pic>
        <p:nvPicPr>
          <p:cNvPr id="5" name="Picture 2"/>
          <p:cNvPicPr>
            <a:picLocks noGrp="1" noChangeAspect="1" noChangeArrowheads="1"/>
          </p:cNvPicPr>
          <p:nvPr>
            <p:ph sz="half" idx="2"/>
          </p:nvPr>
        </p:nvPicPr>
        <p:blipFill>
          <a:blip r:embed="rId2" cstate="print"/>
          <a:srcRect/>
          <a:stretch>
            <a:fillRect/>
          </a:stretch>
        </p:blipFill>
        <p:spPr bwMode="auto">
          <a:xfrm>
            <a:off x="5029200" y="2590800"/>
            <a:ext cx="3886200" cy="25251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fontScale="90000"/>
          </a:bodyPr>
          <a:lstStyle/>
          <a:p>
            <a:r>
              <a:rPr lang="en-US" sz="2400" b="1" dirty="0" smtClean="0"/>
              <a:t>                                                 </a:t>
            </a:r>
            <a:r>
              <a:rPr lang="en-US" sz="3600" b="1" dirty="0" smtClean="0"/>
              <a:t>Energy in Fission</a:t>
            </a:r>
            <a:r>
              <a:rPr lang="en-US" sz="2400" b="1" dirty="0" smtClean="0"/>
              <a:t/>
            </a:r>
            <a:br>
              <a:rPr lang="en-US" sz="2400" b="1" dirty="0" smtClean="0"/>
            </a:br>
            <a:endParaRPr lang="es-ES" sz="3100" dirty="0"/>
          </a:p>
        </p:txBody>
      </p:sp>
      <p:sp>
        <p:nvSpPr>
          <p:cNvPr id="3" name="Content Placeholder 2"/>
          <p:cNvSpPr>
            <a:spLocks noGrp="1"/>
          </p:cNvSpPr>
          <p:nvPr>
            <p:ph sz="half" idx="1"/>
          </p:nvPr>
        </p:nvSpPr>
        <p:spPr/>
        <p:txBody>
          <a:bodyPr/>
          <a:lstStyle/>
          <a:p>
            <a:pPr algn="just">
              <a:buFont typeface="Wingdings" pitchFamily="2" charset="2"/>
              <a:buChar char="q"/>
            </a:pPr>
            <a:r>
              <a:rPr lang="en-US" dirty="0" smtClean="0"/>
              <a:t>Binding energy for a nucleus </a:t>
            </a:r>
            <a:r>
              <a:rPr lang="en-US" baseline="30000" dirty="0" smtClean="0"/>
              <a:t>A</a:t>
            </a:r>
            <a:r>
              <a:rPr lang="en-US" baseline="-25000" dirty="0" smtClean="0"/>
              <a:t>Z</a:t>
            </a:r>
            <a:r>
              <a:rPr lang="en-US" dirty="0" smtClean="0"/>
              <a:t>X is                                  Q (Z,N)=[Zm</a:t>
            </a:r>
            <a:r>
              <a:rPr lang="en-US" baseline="-25000" dirty="0" smtClean="0"/>
              <a:t>p</a:t>
            </a:r>
            <a:r>
              <a:rPr lang="en-US" dirty="0" smtClean="0"/>
              <a:t> +Nm</a:t>
            </a:r>
            <a:r>
              <a:rPr lang="en-US" baseline="-25000" dirty="0" smtClean="0"/>
              <a:t>n</a:t>
            </a:r>
            <a:r>
              <a:rPr lang="en-US" dirty="0" smtClean="0"/>
              <a:t> − m(</a:t>
            </a:r>
            <a:r>
              <a:rPr lang="en-US" baseline="30000" dirty="0" smtClean="0"/>
              <a:t>A</a:t>
            </a:r>
            <a:r>
              <a:rPr lang="en-US" baseline="-25000" dirty="0" smtClean="0"/>
              <a:t>Z</a:t>
            </a:r>
            <a:r>
              <a:rPr lang="en-US" dirty="0" smtClean="0"/>
              <a:t>X)]c</a:t>
            </a:r>
            <a:r>
              <a:rPr lang="en-US" baseline="30000" dirty="0" smtClean="0"/>
              <a:t>2</a:t>
            </a:r>
          </a:p>
          <a:p>
            <a:pPr algn="just">
              <a:buNone/>
            </a:pPr>
            <a:endParaRPr lang="en-US" baseline="30000" dirty="0" smtClean="0"/>
          </a:p>
          <a:p>
            <a:pPr algn="just">
              <a:buFont typeface="Wingdings" pitchFamily="2" charset="2"/>
              <a:buChar char="q"/>
            </a:pPr>
            <a:r>
              <a:rPr lang="es-ES" dirty="0" smtClean="0"/>
              <a:t> Typical Fission events  Release 200 MeV </a:t>
            </a:r>
          </a:p>
          <a:p>
            <a:pPr algn="just">
              <a:buNone/>
            </a:pPr>
            <a:endParaRPr lang="es-ES" dirty="0" smtClean="0"/>
          </a:p>
          <a:p>
            <a:pPr algn="just">
              <a:buFont typeface="Wingdings" pitchFamily="2" charset="2"/>
              <a:buChar char="q"/>
            </a:pPr>
            <a:r>
              <a:rPr lang="en-US" dirty="0" smtClean="0"/>
              <a:t>For </a:t>
            </a:r>
            <a:r>
              <a:rPr lang="en-US" baseline="30000" dirty="0" smtClean="0"/>
              <a:t>235</a:t>
            </a:r>
            <a:r>
              <a:rPr lang="en-US" dirty="0" smtClean="0"/>
              <a:t>U: ~235 MeV</a:t>
            </a:r>
            <a:endParaRPr lang="es-ES" dirty="0" smtClean="0"/>
          </a:p>
          <a:p>
            <a:pPr>
              <a:buNone/>
            </a:pPr>
            <a:endParaRPr lang="es-ES" dirty="0"/>
          </a:p>
        </p:txBody>
      </p:sp>
      <p:pic>
        <p:nvPicPr>
          <p:cNvPr id="3074" name="Picture 2"/>
          <p:cNvPicPr>
            <a:picLocks noGrp="1" noChangeAspect="1" noChangeArrowheads="1"/>
          </p:cNvPicPr>
          <p:nvPr>
            <p:ph sz="half" idx="2"/>
          </p:nvPr>
        </p:nvPicPr>
        <p:blipFill>
          <a:blip r:embed="rId2" cstate="print"/>
          <a:srcRect/>
          <a:stretch>
            <a:fillRect/>
          </a:stretch>
        </p:blipFill>
        <p:spPr bwMode="auto">
          <a:xfrm>
            <a:off x="4648200" y="1981200"/>
            <a:ext cx="4267200" cy="4419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200" b="1" dirty="0" smtClean="0"/>
              <a:t>Controlled Fission Reactions</a:t>
            </a:r>
            <a:endParaRPr lang="es-ES" sz="3200" dirty="0"/>
          </a:p>
        </p:txBody>
      </p:sp>
      <p:sp>
        <p:nvSpPr>
          <p:cNvPr id="3" name="Content Placeholder 2"/>
          <p:cNvSpPr>
            <a:spLocks noGrp="1"/>
          </p:cNvSpPr>
          <p:nvPr>
            <p:ph idx="1"/>
          </p:nvPr>
        </p:nvSpPr>
        <p:spPr/>
        <p:txBody>
          <a:bodyPr/>
          <a:lstStyle/>
          <a:p>
            <a:pPr algn="just">
              <a:buFont typeface="Wingdings" pitchFamily="2" charset="2"/>
              <a:buChar char="q"/>
            </a:pPr>
            <a:r>
              <a:rPr lang="en-GB" sz="2200" dirty="0" smtClean="0"/>
              <a:t> </a:t>
            </a:r>
            <a:r>
              <a:rPr lang="en-GB" sz="2400" dirty="0" smtClean="0"/>
              <a:t>Nuclear power plants work by controlling the rate of the nuclear reactions and that control is maintained through several safety measures. </a:t>
            </a:r>
          </a:p>
          <a:p>
            <a:pPr algn="just">
              <a:buFont typeface="Wingdings" pitchFamily="2" charset="2"/>
              <a:buChar char="q"/>
            </a:pPr>
            <a:r>
              <a:rPr lang="en-GB" sz="2400" dirty="0" smtClean="0"/>
              <a:t>The materials in a nuclear reactor core and the uranium enrichment level make a nuclear explosion impossible, even if all safety measures failed. </a:t>
            </a:r>
          </a:p>
          <a:p>
            <a:pPr algn="just">
              <a:buFont typeface="Wingdings" pitchFamily="2" charset="2"/>
              <a:buChar char="q"/>
            </a:pPr>
            <a:r>
              <a:rPr lang="en-GB" sz="2400" dirty="0" smtClean="0"/>
              <a:t>On the other hand, nuclear weapons are engineered to produce a reaction that is so fast and intense it cannot be controlled after it has started. When properly designed, this uncontrolled reaction can lead to an explosive energy release. </a:t>
            </a:r>
            <a:endParaRPr lang="es-ES" sz="2400" dirty="0" smtClean="0"/>
          </a:p>
          <a:p>
            <a:pPr algn="just">
              <a:buFont typeface="Wingdings" pitchFamily="2" charset="2"/>
              <a:buChar char="q"/>
            </a:pPr>
            <a:endParaRPr lang="en-GB" sz="2200" dirty="0" smtClean="0"/>
          </a:p>
          <a:p>
            <a:pPr algn="just">
              <a:buFont typeface="Wingdings" pitchFamily="2" charset="2"/>
              <a:buChar char="q"/>
            </a:pPr>
            <a:endParaRPr lang="es-ES" sz="2200" dirty="0" smtClean="0"/>
          </a:p>
          <a:p>
            <a:pPr>
              <a:buNone/>
            </a:pPr>
            <a:endParaRPr lang="es-E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fontScale="90000"/>
          </a:bodyPr>
          <a:lstStyle/>
          <a:p>
            <a:pPr algn="ctr"/>
            <a:r>
              <a:rPr lang="en-US" sz="3200" b="1" dirty="0" smtClean="0"/>
              <a:t>Controlled Fission Reactions</a:t>
            </a:r>
            <a:br>
              <a:rPr lang="en-US" sz="3200" b="1" dirty="0" smtClean="0"/>
            </a:br>
            <a:r>
              <a:rPr lang="en-US" sz="2400" b="1" dirty="0" smtClean="0"/>
              <a:t/>
            </a:r>
            <a:br>
              <a:rPr lang="en-US" sz="2400" b="1" dirty="0" smtClean="0"/>
            </a:br>
            <a:r>
              <a:rPr lang="en-US" sz="2400" dirty="0" smtClean="0"/>
              <a:t>Neutron Multiplication factor(k)</a:t>
            </a:r>
            <a:endParaRPr lang="es-ES" sz="2400" dirty="0"/>
          </a:p>
        </p:txBody>
      </p:sp>
      <p:sp>
        <p:nvSpPr>
          <p:cNvPr id="3" name="Content Placeholder 2"/>
          <p:cNvSpPr>
            <a:spLocks noGrp="1"/>
          </p:cNvSpPr>
          <p:nvPr>
            <p:ph idx="1"/>
          </p:nvPr>
        </p:nvSpPr>
        <p:spPr/>
        <p:txBody>
          <a:bodyPr/>
          <a:lstStyle/>
          <a:p>
            <a:pPr algn="just">
              <a:buFont typeface="Wingdings" pitchFamily="2" charset="2"/>
              <a:buChar char="q"/>
            </a:pPr>
            <a:r>
              <a:rPr lang="en-US" dirty="0" smtClean="0"/>
              <a:t> </a:t>
            </a:r>
            <a:r>
              <a:rPr lang="en-US" sz="2400" dirty="0" smtClean="0"/>
              <a:t>The effective neutron multiplication factor, k, is the average number of neutrons from one fission that causes fission:</a:t>
            </a:r>
            <a:endParaRPr lang="es-ES" sz="2400" dirty="0" smtClean="0"/>
          </a:p>
          <a:p>
            <a:pPr algn="just">
              <a:buFont typeface="Wingdings" pitchFamily="2" charset="2"/>
              <a:buChar char="q"/>
            </a:pPr>
            <a:r>
              <a:rPr lang="en-US" dirty="0" smtClean="0"/>
              <a:t>  k=(Number of Neutrons in one generation)/ (Number of neutrons in preceding generation)</a:t>
            </a:r>
          </a:p>
          <a:p>
            <a:endParaRPr lang="es-ES" dirty="0" smtClean="0"/>
          </a:p>
          <a:p>
            <a:pPr algn="just">
              <a:buFont typeface="Wingdings" pitchFamily="2" charset="2"/>
              <a:buChar char="q"/>
            </a:pPr>
            <a:r>
              <a:rPr lang="en-US" dirty="0" smtClean="0"/>
              <a:t>  The remaining neutrons either are absorbed in non-fission reactions or leave the system </a:t>
            </a:r>
            <a:endParaRPr lang="es-ES" dirty="0" smtClean="0"/>
          </a:p>
          <a:p>
            <a:pPr algn="just">
              <a:buNone/>
            </a:pPr>
            <a:r>
              <a:rPr lang="en-US" dirty="0" smtClean="0"/>
              <a:t>   without being absorbed. </a:t>
            </a:r>
            <a:endParaRPr lang="es-ES" dirty="0" smtClean="0"/>
          </a:p>
          <a:p>
            <a:pPr>
              <a:buNone/>
            </a:pPr>
            <a:endParaRPr lang="es-E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Autofit/>
          </a:bodyPr>
          <a:lstStyle/>
          <a:p>
            <a:pPr algn="ct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Controlled Fission Reactions</a:t>
            </a:r>
            <a:br>
              <a:rPr lang="en-US" sz="3200" b="1" dirty="0" smtClean="0"/>
            </a:br>
            <a:r>
              <a:rPr lang="en-US" sz="3200" dirty="0" smtClean="0"/>
              <a:t>Neutron Multiplication factor(k)</a:t>
            </a:r>
            <a:endParaRPr lang="es-ES" sz="3200" dirty="0"/>
          </a:p>
        </p:txBody>
      </p:sp>
      <p:sp>
        <p:nvSpPr>
          <p:cNvPr id="3" name="Content Placeholder 2"/>
          <p:cNvSpPr>
            <a:spLocks noGrp="1"/>
          </p:cNvSpPr>
          <p:nvPr>
            <p:ph sz="half" idx="1"/>
          </p:nvPr>
        </p:nvSpPr>
        <p:spPr/>
        <p:txBody>
          <a:bodyPr>
            <a:normAutofit/>
          </a:bodyPr>
          <a:lstStyle/>
          <a:p>
            <a:pPr algn="just">
              <a:buFont typeface="Wingdings" pitchFamily="2" charset="2"/>
              <a:buChar char="q"/>
            </a:pPr>
            <a:r>
              <a:rPr lang="en-US" sz="2400" b="1" dirty="0" smtClean="0"/>
              <a:t> </a:t>
            </a:r>
            <a:r>
              <a:rPr lang="en-US" sz="2400" dirty="0" smtClean="0"/>
              <a:t>The value of k determines how a nuclear chain reaction proceeds</a:t>
            </a:r>
            <a:r>
              <a:rPr lang="en-US" sz="2000" dirty="0" smtClean="0"/>
              <a:t>.</a:t>
            </a:r>
          </a:p>
          <a:p>
            <a:pPr>
              <a:buFont typeface="Wingdings" pitchFamily="2" charset="2"/>
              <a:buChar char="q"/>
            </a:pPr>
            <a:r>
              <a:rPr lang="en-US" sz="2400" i="1" dirty="0" smtClean="0">
                <a:latin typeface="Times" pitchFamily="18" charset="0"/>
                <a:sym typeface="Symbol" pitchFamily="18" charset="2"/>
              </a:rPr>
              <a:t>k</a:t>
            </a:r>
            <a:r>
              <a:rPr lang="en-US" sz="2400" dirty="0" smtClean="0">
                <a:sym typeface="Symbol" pitchFamily="18" charset="2"/>
              </a:rPr>
              <a:t>  1  </a:t>
            </a:r>
            <a:r>
              <a:rPr lang="en-US" sz="2400" dirty="0" smtClean="0">
                <a:solidFill>
                  <a:srgbClr val="FF0000"/>
                </a:solidFill>
                <a:sym typeface="Wingdings 3" pitchFamily="18" charset="2"/>
              </a:rPr>
              <a:t> </a:t>
            </a:r>
            <a:r>
              <a:rPr lang="en-US" sz="2400" dirty="0" smtClean="0">
                <a:sym typeface="Wingdings 3" pitchFamily="18" charset="2"/>
              </a:rPr>
              <a:t>Chain reaction</a:t>
            </a:r>
          </a:p>
          <a:p>
            <a:pPr>
              <a:buFont typeface="Wingdings" pitchFamily="2" charset="2"/>
              <a:buChar char="q"/>
            </a:pPr>
            <a:r>
              <a:rPr lang="en-US" sz="2400" i="1" dirty="0" smtClean="0">
                <a:latin typeface="Times" pitchFamily="18" charset="0"/>
                <a:sym typeface="Wingdings 3" pitchFamily="18" charset="2"/>
              </a:rPr>
              <a:t>k</a:t>
            </a:r>
            <a:r>
              <a:rPr lang="en-US" sz="2400" dirty="0" smtClean="0">
                <a:sym typeface="Wingdings 3" pitchFamily="18" charset="2"/>
              </a:rPr>
              <a:t> &lt; 1 </a:t>
            </a:r>
            <a:r>
              <a:rPr lang="en-US" sz="2400" dirty="0" smtClean="0">
                <a:sym typeface="Symbol" pitchFamily="18" charset="2"/>
              </a:rPr>
              <a:t> </a:t>
            </a:r>
            <a:r>
              <a:rPr lang="en-US" sz="2400" dirty="0" smtClean="0">
                <a:solidFill>
                  <a:srgbClr val="FF0000"/>
                </a:solidFill>
                <a:sym typeface="Wingdings 3" pitchFamily="18" charset="2"/>
              </a:rPr>
              <a:t></a:t>
            </a:r>
            <a:r>
              <a:rPr lang="en-US" sz="2400" dirty="0" smtClean="0">
                <a:sym typeface="Wingdings 3" pitchFamily="18" charset="2"/>
              </a:rPr>
              <a:t> subcritical</a:t>
            </a:r>
          </a:p>
          <a:p>
            <a:pPr>
              <a:buFont typeface="Wingdings" pitchFamily="2" charset="2"/>
              <a:buChar char="q"/>
            </a:pPr>
            <a:r>
              <a:rPr lang="en-US" sz="2400" i="1" dirty="0" smtClean="0">
                <a:latin typeface="Times" pitchFamily="18" charset="0"/>
                <a:sym typeface="Wingdings 3" pitchFamily="18" charset="2"/>
              </a:rPr>
              <a:t>k</a:t>
            </a:r>
            <a:r>
              <a:rPr lang="en-US" sz="2400" dirty="0" smtClean="0">
                <a:sym typeface="Wingdings 3" pitchFamily="18" charset="2"/>
              </a:rPr>
              <a:t> = 1 </a:t>
            </a:r>
            <a:r>
              <a:rPr lang="en-US" sz="2400" dirty="0" smtClean="0">
                <a:sym typeface="Symbol" pitchFamily="18" charset="2"/>
              </a:rPr>
              <a:t> </a:t>
            </a:r>
            <a:r>
              <a:rPr lang="en-US" sz="2400" dirty="0" smtClean="0">
                <a:solidFill>
                  <a:srgbClr val="FF0000"/>
                </a:solidFill>
                <a:sym typeface="Wingdings 3" pitchFamily="18" charset="2"/>
              </a:rPr>
              <a:t></a:t>
            </a:r>
            <a:r>
              <a:rPr lang="en-US" sz="2400" dirty="0" smtClean="0">
                <a:sym typeface="Wingdings 3" pitchFamily="18" charset="2"/>
              </a:rPr>
              <a:t> critical system</a:t>
            </a:r>
          </a:p>
          <a:p>
            <a:pPr>
              <a:buFont typeface="Wingdings" pitchFamily="2" charset="2"/>
              <a:buChar char="q"/>
            </a:pPr>
            <a:r>
              <a:rPr lang="en-US" sz="2400" i="1" dirty="0" smtClean="0">
                <a:latin typeface="Times" pitchFamily="18" charset="0"/>
                <a:sym typeface="Wingdings 3" pitchFamily="18" charset="2"/>
              </a:rPr>
              <a:t>k</a:t>
            </a:r>
            <a:r>
              <a:rPr lang="en-US" sz="2400" dirty="0" smtClean="0">
                <a:sym typeface="Wingdings 3" pitchFamily="18" charset="2"/>
              </a:rPr>
              <a:t> &gt; 1 </a:t>
            </a:r>
            <a:r>
              <a:rPr lang="en-US" sz="2400" dirty="0" smtClean="0">
                <a:sym typeface="Symbol" pitchFamily="18" charset="2"/>
              </a:rPr>
              <a:t> </a:t>
            </a:r>
            <a:r>
              <a:rPr lang="en-US" sz="2400" dirty="0" smtClean="0">
                <a:solidFill>
                  <a:srgbClr val="FF0000"/>
                </a:solidFill>
                <a:sym typeface="Wingdings 3" pitchFamily="18" charset="2"/>
              </a:rPr>
              <a:t></a:t>
            </a:r>
            <a:r>
              <a:rPr lang="en-US" sz="2400" dirty="0" smtClean="0">
                <a:sym typeface="Wingdings 3" pitchFamily="18" charset="2"/>
              </a:rPr>
              <a:t> supercritical</a:t>
            </a:r>
          </a:p>
          <a:p>
            <a:pPr>
              <a:buFont typeface="Wingdings" pitchFamily="2" charset="2"/>
              <a:buChar char="q"/>
            </a:pPr>
            <a:r>
              <a:rPr lang="en-US" sz="2400" dirty="0" smtClean="0">
                <a:sym typeface="Wingdings 3" pitchFamily="18" charset="2"/>
              </a:rPr>
              <a:t> For steady release of energy (steady- state operation) we need </a:t>
            </a:r>
            <a:r>
              <a:rPr lang="en-US" sz="2400" i="1" dirty="0" smtClean="0">
                <a:latin typeface="Times" pitchFamily="18" charset="0"/>
                <a:sym typeface="Wingdings 3" pitchFamily="18" charset="2"/>
              </a:rPr>
              <a:t>k</a:t>
            </a:r>
            <a:r>
              <a:rPr lang="en-US" sz="2400" dirty="0" smtClean="0">
                <a:sym typeface="Wingdings 3" pitchFamily="18" charset="2"/>
              </a:rPr>
              <a:t> =</a:t>
            </a:r>
            <a:r>
              <a:rPr lang="en-US" sz="3200" dirty="0" smtClean="0">
                <a:sym typeface="Wingdings 3" pitchFamily="18" charset="2"/>
              </a:rPr>
              <a:t>1</a:t>
            </a:r>
            <a:endParaRPr lang="es-ES" dirty="0"/>
          </a:p>
        </p:txBody>
      </p:sp>
      <p:pic>
        <p:nvPicPr>
          <p:cNvPr id="5" name="Picture 13"/>
          <p:cNvPicPr>
            <a:picLocks noGrp="1" noChangeAspect="1" noChangeArrowheads="1"/>
          </p:cNvPicPr>
          <p:nvPr>
            <p:ph sz="half" idx="2"/>
          </p:nvPr>
        </p:nvPicPr>
        <p:blipFill>
          <a:blip r:embed="rId2" cstate="print"/>
          <a:srcRect/>
          <a:stretch>
            <a:fillRect/>
          </a:stretch>
        </p:blipFill>
        <p:spPr bwMode="auto">
          <a:xfrm>
            <a:off x="4678507" y="2107343"/>
            <a:ext cx="3977985" cy="4060952"/>
          </a:xfrm>
          <a:prstGeom prst="rect">
            <a:avLst/>
          </a:prstGeom>
          <a:noFill/>
          <a:ln w="9525" algn="ctr">
            <a:noFill/>
            <a:miter lim="800000"/>
            <a:headEnd/>
            <a:tailEnd/>
          </a:ln>
        </p:spPr>
      </p:pic>
      <p:sp>
        <p:nvSpPr>
          <p:cNvPr id="6" name="Rectangle 5"/>
          <p:cNvSpPr/>
          <p:nvPr/>
        </p:nvSpPr>
        <p:spPr>
          <a:xfrm>
            <a:off x="5715000" y="2895600"/>
            <a:ext cx="2245102" cy="369332"/>
          </a:xfrm>
          <a:prstGeom prst="rect">
            <a:avLst/>
          </a:prstGeom>
        </p:spPr>
        <p:txBody>
          <a:bodyPr wrap="square">
            <a:spAutoFit/>
          </a:bodyPr>
          <a:lstStyle/>
          <a:p>
            <a:pPr algn="ctr">
              <a:defRPr/>
            </a:pPr>
            <a:r>
              <a:rPr lang="en-US" b="1" dirty="0" smtClean="0">
                <a:effectLst>
                  <a:outerShdw blurRad="38100" dist="38100" dir="2700000" algn="tl">
                    <a:srgbClr val="FFFFFF"/>
                  </a:outerShdw>
                </a:effectLst>
              </a:rPr>
              <a:t>Chain reacting pile</a:t>
            </a:r>
            <a:endParaRPr lang="en-US" b="1" dirty="0">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Controlled Fission Reactions</a:t>
            </a:r>
            <a:br>
              <a:rPr lang="en-US" sz="3200" b="1" dirty="0" smtClean="0"/>
            </a:br>
            <a:r>
              <a:rPr lang="en-US" sz="2400" dirty="0" smtClean="0"/>
              <a:t>Four –factors formula</a:t>
            </a:r>
            <a:endParaRPr lang="es-ES" sz="2400"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sz="2400" dirty="0" smtClean="0"/>
              <a:t>Neutron multiplication factor in an infinite medium  k</a:t>
            </a:r>
            <a:r>
              <a:rPr lang="en-US" sz="2400" baseline="-25000" dirty="0" smtClean="0"/>
              <a:t>∞</a:t>
            </a:r>
            <a:endParaRPr lang="es-ES" sz="2400" dirty="0" smtClean="0"/>
          </a:p>
          <a:p>
            <a:pPr>
              <a:buNone/>
            </a:pPr>
            <a:r>
              <a:rPr lang="en-US" dirty="0" smtClean="0"/>
              <a:t>                                           k</a:t>
            </a:r>
            <a:r>
              <a:rPr lang="en-US" baseline="-25000" dirty="0" smtClean="0"/>
              <a:t>∞</a:t>
            </a:r>
            <a:r>
              <a:rPr lang="en-US" dirty="0" smtClean="0"/>
              <a:t>=ηfpɛ (</a:t>
            </a:r>
            <a:r>
              <a:rPr lang="en-US" sz="2400" dirty="0" smtClean="0"/>
              <a:t>Four-factor formula)</a:t>
            </a:r>
          </a:p>
          <a:p>
            <a:pPr algn="just">
              <a:buFont typeface="Wingdings" pitchFamily="2" charset="2"/>
              <a:buChar char="q"/>
            </a:pPr>
            <a:r>
              <a:rPr lang="en-US" sz="2200" dirty="0" smtClean="0"/>
              <a:t>η- reproduction factor - the number of fission neutrons produced per absorption in  the fuel </a:t>
            </a:r>
          </a:p>
          <a:p>
            <a:pPr algn="just">
              <a:buFont typeface="Wingdings" pitchFamily="2" charset="2"/>
              <a:buChar char="q"/>
            </a:pPr>
            <a:r>
              <a:rPr lang="en-US" sz="2200" dirty="0" smtClean="0"/>
              <a:t>f  - the thermal utilization factor - probability that a neutron that gets absorbed does  so in the fuel material </a:t>
            </a:r>
            <a:endParaRPr lang="es-ES" sz="2200" dirty="0" smtClean="0"/>
          </a:p>
          <a:p>
            <a:pPr algn="just">
              <a:buFont typeface="Wingdings" pitchFamily="2" charset="2"/>
              <a:buChar char="q"/>
            </a:pPr>
            <a:r>
              <a:rPr lang="en-US" sz="2200" dirty="0" smtClean="0"/>
              <a:t>p  - the resonance escape probability - fraction of fission neutrons that manage to  slow down from fission to thermal energies without being absorbed </a:t>
            </a:r>
            <a:endParaRPr lang="es-ES" sz="2200" dirty="0" smtClean="0"/>
          </a:p>
          <a:p>
            <a:pPr algn="just">
              <a:buFont typeface="Wingdings" pitchFamily="2" charset="2"/>
              <a:buChar char="q"/>
            </a:pPr>
            <a:r>
              <a:rPr lang="en-US" sz="2200" dirty="0" smtClean="0"/>
              <a:t>ɛ- the fast fission factor = (Total Number of fission neutrons)/(Number of fission neutrons from just thermal fission) </a:t>
            </a:r>
            <a:endParaRPr lang="es-ES" sz="2200" dirty="0" smtClean="0"/>
          </a:p>
          <a:p>
            <a:endParaRPr lang="es-E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normAutofit fontScale="90000"/>
          </a:bodyPr>
          <a:lstStyle/>
          <a:p>
            <a:pPr algn="ctr"/>
            <a:r>
              <a:rPr lang="en-US" sz="3200" b="1" dirty="0" smtClean="0"/>
              <a:t>Controlled Fission Reactions</a:t>
            </a:r>
            <a:br>
              <a:rPr lang="en-US" sz="3200" b="1" dirty="0" smtClean="0"/>
            </a:br>
            <a:r>
              <a:rPr lang="en-US" sz="3200" dirty="0" smtClean="0"/>
              <a:t> Four –factors formula </a:t>
            </a:r>
            <a:r>
              <a:rPr lang="es-ES" sz="3200" dirty="0" smtClean="0"/>
              <a:t/>
            </a:r>
            <a:br>
              <a:rPr lang="es-ES" sz="3200" dirty="0" smtClean="0"/>
            </a:br>
            <a:endParaRPr lang="es-ES" sz="3200"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828800" y="1676400"/>
            <a:ext cx="58674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pPr algn="ctr"/>
            <a:r>
              <a:rPr lang="en-US" sz="3200" b="1" dirty="0" smtClean="0"/>
              <a:t>Fuel Use in the Reactor</a:t>
            </a:r>
            <a:endParaRPr lang="es-ES" sz="3200" dirty="0"/>
          </a:p>
        </p:txBody>
      </p:sp>
      <p:sp>
        <p:nvSpPr>
          <p:cNvPr id="3" name="Content Placeholder 2"/>
          <p:cNvSpPr>
            <a:spLocks noGrp="1"/>
          </p:cNvSpPr>
          <p:nvPr>
            <p:ph sz="half" idx="1"/>
          </p:nvPr>
        </p:nvSpPr>
        <p:spPr>
          <a:xfrm>
            <a:off x="457200" y="1524000"/>
            <a:ext cx="4038600" cy="4830925"/>
          </a:xfrm>
        </p:spPr>
        <p:txBody>
          <a:bodyPr>
            <a:normAutofit/>
          </a:bodyPr>
          <a:lstStyle/>
          <a:p>
            <a:pPr algn="just">
              <a:buNone/>
            </a:pPr>
            <a:r>
              <a:rPr lang="en-US" sz="2000" dirty="0" smtClean="0"/>
              <a:t>    In nature there are only 3 isotopes  - </a:t>
            </a:r>
            <a:r>
              <a:rPr lang="en-US" sz="2000" baseline="30000" dirty="0" smtClean="0"/>
              <a:t>235</a:t>
            </a:r>
            <a:r>
              <a:rPr lang="en-US" sz="2000" dirty="0" smtClean="0"/>
              <a:t>U, </a:t>
            </a:r>
            <a:r>
              <a:rPr lang="en-US" sz="2000" baseline="30000" dirty="0" smtClean="0"/>
              <a:t>238</a:t>
            </a:r>
            <a:r>
              <a:rPr lang="en-US" sz="2000" dirty="0" smtClean="0"/>
              <a:t>U and  </a:t>
            </a:r>
            <a:r>
              <a:rPr lang="en-US" sz="2000" baseline="30000" dirty="0" smtClean="0"/>
              <a:t>232</a:t>
            </a:r>
            <a:r>
              <a:rPr lang="en-US" sz="2000" dirty="0" smtClean="0"/>
              <a:t>Th –which can be used as  nuclear  fuel (</a:t>
            </a:r>
            <a:r>
              <a:rPr lang="en-US" sz="2000" baseline="30000" dirty="0" smtClean="0"/>
              <a:t>235</a:t>
            </a:r>
            <a:r>
              <a:rPr lang="en-US" sz="2000" dirty="0" smtClean="0"/>
              <a:t>U) or reproduction of fuel (as </a:t>
            </a:r>
            <a:r>
              <a:rPr lang="en-US" sz="2000" baseline="30000" dirty="0" smtClean="0"/>
              <a:t>238</a:t>
            </a:r>
            <a:r>
              <a:rPr lang="en-US" sz="2000" dirty="0" smtClean="0"/>
              <a:t>U  →239Pu;   </a:t>
            </a:r>
            <a:r>
              <a:rPr lang="en-US" sz="2000" baseline="30000" dirty="0" smtClean="0"/>
              <a:t>232</a:t>
            </a:r>
            <a:r>
              <a:rPr lang="en-US" sz="2000" dirty="0" smtClean="0"/>
              <a:t>Th  →</a:t>
            </a:r>
            <a:r>
              <a:rPr lang="en-US" sz="2000" baseline="30000" dirty="0" smtClean="0"/>
              <a:t>233</a:t>
            </a:r>
            <a:r>
              <a:rPr lang="en-US" sz="2000" dirty="0" smtClean="0"/>
              <a:t>U ). Naturally occurring uranium consists 99.3% of </a:t>
            </a:r>
            <a:r>
              <a:rPr lang="en-US" sz="2000" baseline="30000" dirty="0" smtClean="0"/>
              <a:t>238</a:t>
            </a:r>
            <a:r>
              <a:rPr lang="en-US" sz="2000" dirty="0" smtClean="0"/>
              <a:t>U and only 0.7% of </a:t>
            </a:r>
            <a:r>
              <a:rPr lang="en-US" sz="2000" baseline="30000" dirty="0" smtClean="0"/>
              <a:t>235</a:t>
            </a:r>
            <a:r>
              <a:rPr lang="en-US" sz="2000" dirty="0" smtClean="0"/>
              <a:t>U i.e. for 1 nucleus of   </a:t>
            </a:r>
            <a:r>
              <a:rPr lang="en-US" sz="2000" baseline="30000" dirty="0" smtClean="0"/>
              <a:t>235</a:t>
            </a:r>
            <a:r>
              <a:rPr lang="en-US" sz="2000" dirty="0" smtClean="0"/>
              <a:t>U there are 140 nuclei of </a:t>
            </a:r>
            <a:r>
              <a:rPr lang="en-US" sz="2000" baseline="30000" dirty="0" smtClean="0"/>
              <a:t>238</a:t>
            </a:r>
            <a:r>
              <a:rPr lang="en-US" sz="2000" dirty="0" smtClean="0"/>
              <a:t>U.</a:t>
            </a:r>
          </a:p>
          <a:p>
            <a:pPr algn="just">
              <a:buNone/>
            </a:pPr>
            <a:endParaRPr lang="es-ES" sz="2000" dirty="0" smtClean="0"/>
          </a:p>
        </p:txBody>
      </p:sp>
      <p:pic>
        <p:nvPicPr>
          <p:cNvPr id="5" name="Picture 2"/>
          <p:cNvPicPr>
            <a:picLocks noGrp="1" noChangeAspect="1" noChangeArrowheads="1"/>
          </p:cNvPicPr>
          <p:nvPr>
            <p:ph sz="half" idx="2"/>
          </p:nvPr>
        </p:nvPicPr>
        <p:blipFill>
          <a:blip r:embed="rId2" cstate="print"/>
          <a:srcRect/>
          <a:stretch>
            <a:fillRect/>
          </a:stretch>
        </p:blipFill>
        <p:spPr bwMode="auto">
          <a:xfrm>
            <a:off x="4648200" y="2438400"/>
            <a:ext cx="4343400" cy="3016354"/>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457200" y="5105400"/>
            <a:ext cx="40386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pPr algn="ctr"/>
            <a:r>
              <a:rPr lang="en-US" sz="3200" b="1" dirty="0" smtClean="0"/>
              <a:t>Moderator</a:t>
            </a:r>
            <a:endParaRPr lang="es-ES" sz="3200" dirty="0"/>
          </a:p>
        </p:txBody>
      </p:sp>
      <p:sp>
        <p:nvSpPr>
          <p:cNvPr id="3" name="Content Placeholder 2"/>
          <p:cNvSpPr>
            <a:spLocks noGrp="1"/>
          </p:cNvSpPr>
          <p:nvPr>
            <p:ph sz="half" idx="1"/>
          </p:nvPr>
        </p:nvSpPr>
        <p:spPr>
          <a:xfrm>
            <a:off x="457200" y="1447800"/>
            <a:ext cx="4038600" cy="4907125"/>
          </a:xfrm>
        </p:spPr>
        <p:txBody>
          <a:bodyPr>
            <a:normAutofit fontScale="62500" lnSpcReduction="20000"/>
          </a:bodyPr>
          <a:lstStyle/>
          <a:p>
            <a:pPr>
              <a:buNone/>
            </a:pPr>
            <a:r>
              <a:rPr lang="en-US" b="1" dirty="0" smtClean="0"/>
              <a:t>           </a:t>
            </a:r>
            <a:endParaRPr lang="es-ES" dirty="0" smtClean="0"/>
          </a:p>
          <a:p>
            <a:pPr algn="just">
              <a:buNone/>
            </a:pPr>
            <a:r>
              <a:rPr lang="en-US" sz="3200" dirty="0" smtClean="0"/>
              <a:t>    In nuclear reactors there are neutron moderators, which reduce the velocity of fast neutrons, thereby turning them into thermal neutrons.</a:t>
            </a:r>
            <a:endParaRPr lang="es-ES" sz="3200" dirty="0" smtClean="0"/>
          </a:p>
          <a:p>
            <a:pPr>
              <a:buNone/>
            </a:pPr>
            <a:r>
              <a:rPr lang="en-US" sz="3200" dirty="0" smtClean="0"/>
              <a:t>   The following substances are commonly used as moderators.</a:t>
            </a:r>
            <a:endParaRPr lang="es-ES" sz="3200" dirty="0" smtClean="0"/>
          </a:p>
          <a:p>
            <a:pPr lvl="0">
              <a:buFont typeface="Wingdings" pitchFamily="2" charset="2"/>
              <a:buChar char="q"/>
            </a:pPr>
            <a:r>
              <a:rPr lang="en-US" sz="3200" dirty="0" smtClean="0"/>
              <a:t> graphite,</a:t>
            </a:r>
            <a:endParaRPr lang="es-ES" sz="3200" dirty="0" smtClean="0"/>
          </a:p>
          <a:p>
            <a:pPr lvl="0">
              <a:buFont typeface="Wingdings" pitchFamily="2" charset="2"/>
              <a:buChar char="q"/>
            </a:pPr>
            <a:r>
              <a:rPr lang="en-US" sz="3200" dirty="0" smtClean="0"/>
              <a:t>   H</a:t>
            </a:r>
            <a:r>
              <a:rPr lang="en-US" sz="3200" baseline="-25000" dirty="0" smtClean="0"/>
              <a:t>2</a:t>
            </a:r>
            <a:r>
              <a:rPr lang="en-US" sz="3200" dirty="0" smtClean="0"/>
              <a:t>O, D</a:t>
            </a:r>
            <a:r>
              <a:rPr lang="en-US" sz="3200" baseline="-25000" dirty="0" smtClean="0"/>
              <a:t>2</a:t>
            </a:r>
            <a:r>
              <a:rPr lang="en-US" sz="3200" dirty="0" smtClean="0"/>
              <a:t>O</a:t>
            </a:r>
            <a:endParaRPr lang="es-ES" sz="3200" dirty="0" smtClean="0"/>
          </a:p>
          <a:p>
            <a:pPr lvl="0">
              <a:buFont typeface="Wingdings" pitchFamily="2" charset="2"/>
              <a:buChar char="q"/>
            </a:pPr>
            <a:r>
              <a:rPr lang="en-US" sz="3200" dirty="0" smtClean="0"/>
              <a:t>   He</a:t>
            </a:r>
            <a:endParaRPr lang="es-ES" sz="3200" dirty="0" smtClean="0"/>
          </a:p>
          <a:p>
            <a:pPr lvl="0">
              <a:buFont typeface="Wingdings" pitchFamily="2" charset="2"/>
              <a:buChar char="q"/>
            </a:pPr>
            <a:r>
              <a:rPr lang="en-US" sz="3200" dirty="0" smtClean="0"/>
              <a:t>Be (high temperature liquid metal).</a:t>
            </a:r>
            <a:endParaRPr lang="es-ES" sz="3200" dirty="0" smtClean="0"/>
          </a:p>
          <a:p>
            <a:pPr lvl="0">
              <a:buFont typeface="Wingdings" pitchFamily="2" charset="2"/>
              <a:buChar char="q"/>
            </a:pPr>
            <a:r>
              <a:rPr lang="en-US" sz="3200" dirty="0" smtClean="0"/>
              <a:t>Na (773 to 873 K used in breeder reactor)</a:t>
            </a:r>
            <a:endParaRPr lang="es-ES" sz="3200" dirty="0" smtClean="0"/>
          </a:p>
          <a:p>
            <a:pPr lvl="0">
              <a:buFont typeface="Wingdings" pitchFamily="2" charset="2"/>
              <a:buChar char="q"/>
            </a:pPr>
            <a:r>
              <a:rPr lang="en-US" sz="3200" dirty="0" smtClean="0"/>
              <a:t>BeF</a:t>
            </a:r>
            <a:r>
              <a:rPr lang="en-US" sz="3200" baseline="-25000" dirty="0" smtClean="0"/>
              <a:t>2</a:t>
            </a:r>
            <a:r>
              <a:rPr lang="en-US" sz="3200" dirty="0" smtClean="0"/>
              <a:t> + ZrF</a:t>
            </a:r>
            <a:r>
              <a:rPr lang="en-US" sz="3200" baseline="-25000" dirty="0" smtClean="0"/>
              <a:t>4</a:t>
            </a:r>
            <a:r>
              <a:rPr lang="en-US" sz="3200" dirty="0" smtClean="0"/>
              <a:t> (for GCR)</a:t>
            </a:r>
            <a:endParaRPr lang="es-ES" sz="3200" dirty="0" smtClean="0"/>
          </a:p>
          <a:p>
            <a:endParaRPr lang="es-ES" dirty="0"/>
          </a:p>
        </p:txBody>
      </p:sp>
      <p:pic>
        <p:nvPicPr>
          <p:cNvPr id="5" name="Picture 2"/>
          <p:cNvPicPr>
            <a:picLocks noGrp="1" noChangeAspect="1" noChangeArrowheads="1"/>
          </p:cNvPicPr>
          <p:nvPr>
            <p:ph sz="half" idx="2"/>
          </p:nvPr>
        </p:nvPicPr>
        <p:blipFill>
          <a:blip r:embed="rId2" cstate="print"/>
          <a:srcRect/>
          <a:stretch>
            <a:fillRect/>
          </a:stretch>
        </p:blipFill>
        <p:spPr bwMode="auto">
          <a:xfrm>
            <a:off x="4648200" y="2362201"/>
            <a:ext cx="4343400" cy="2962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oAutofit/>
          </a:bodyPr>
          <a:lstStyle/>
          <a:p>
            <a:pPr algn="ct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t>
            </a:r>
            <a:br>
              <a:rPr lang="en-US" sz="3200" b="1" dirty="0" smtClean="0"/>
            </a:br>
            <a:r>
              <a:rPr lang="es-ES" sz="3200" dirty="0" smtClean="0"/>
              <a:t/>
            </a:r>
            <a:br>
              <a:rPr lang="es-ES" sz="3200" dirty="0" smtClean="0"/>
            </a:br>
            <a:r>
              <a:rPr lang="es-ES" sz="3200" dirty="0" smtClean="0"/>
              <a:t/>
            </a:r>
            <a:br>
              <a:rPr lang="es-ES" sz="3200" dirty="0" smtClean="0"/>
            </a:br>
            <a:r>
              <a:rPr lang="es-ES" sz="3200" dirty="0" smtClean="0"/>
              <a:t/>
            </a:r>
            <a:br>
              <a:rPr lang="es-ES" sz="3200" dirty="0" smtClean="0"/>
            </a:br>
            <a:r>
              <a:rPr lang="es-ES" sz="3200" dirty="0" smtClean="0"/>
              <a:t/>
            </a:r>
            <a:br>
              <a:rPr lang="es-ES" sz="3200" dirty="0" smtClean="0"/>
            </a:br>
            <a:r>
              <a:rPr lang="es-ES" sz="3200" dirty="0" smtClean="0"/>
              <a:t/>
            </a:r>
            <a:br>
              <a:rPr lang="es-ES" sz="3200" dirty="0" smtClean="0"/>
            </a:br>
            <a:r>
              <a:rPr lang="es-ES" sz="3200" dirty="0" smtClean="0"/>
              <a:t/>
            </a:r>
            <a:br>
              <a:rPr lang="es-ES" sz="3200" dirty="0" smtClean="0"/>
            </a:br>
            <a:r>
              <a:rPr lang="es-ES" sz="3200" dirty="0" smtClean="0"/>
              <a:t/>
            </a:r>
            <a:br>
              <a:rPr lang="es-ES" sz="3200" dirty="0" smtClean="0"/>
            </a:br>
            <a:r>
              <a:rPr lang="es-ES" sz="3200" dirty="0" smtClean="0"/>
              <a:t/>
            </a:r>
            <a:br>
              <a:rPr lang="es-ES" sz="3200" dirty="0" smtClean="0"/>
            </a:br>
            <a:r>
              <a:rPr lang="en-US" sz="3200" b="1" dirty="0" smtClean="0"/>
              <a:t>Absorber </a:t>
            </a:r>
            <a:r>
              <a:rPr lang="es-ES" sz="3200" dirty="0" smtClean="0"/>
              <a:t/>
            </a:r>
            <a:br>
              <a:rPr lang="es-ES" sz="3200" dirty="0" smtClean="0"/>
            </a:br>
            <a:endParaRPr lang="es-ES" sz="3200" dirty="0"/>
          </a:p>
        </p:txBody>
      </p:sp>
      <p:sp>
        <p:nvSpPr>
          <p:cNvPr id="3" name="Content Placeholder 2"/>
          <p:cNvSpPr>
            <a:spLocks noGrp="1"/>
          </p:cNvSpPr>
          <p:nvPr>
            <p:ph sz="half" idx="1"/>
          </p:nvPr>
        </p:nvSpPr>
        <p:spPr/>
        <p:txBody>
          <a:bodyPr>
            <a:normAutofit/>
          </a:bodyPr>
          <a:lstStyle/>
          <a:p>
            <a:pPr algn="just">
              <a:buFont typeface="Wingdings" pitchFamily="2" charset="2"/>
              <a:buChar char="q"/>
            </a:pPr>
            <a:r>
              <a:rPr lang="en-US" sz="2000" dirty="0" smtClean="0"/>
              <a:t> A control rod is a rod made of chemical elements capable of absorbing many neutrons without fissioning themselves. They are used in nuclear reactors to control the rate of fission of uranium and plutonium.</a:t>
            </a:r>
          </a:p>
          <a:p>
            <a:pPr algn="just">
              <a:buFont typeface="Wingdings" pitchFamily="2" charset="2"/>
              <a:buChar char="q"/>
            </a:pPr>
            <a:r>
              <a:rPr lang="en-US" sz="2000" dirty="0" smtClean="0"/>
              <a:t>Usually, Cadmium, Boron, Carbon, Cobalt, Silver, Hafnium, Gadolinium and Europium are common elements used in   control rods. </a:t>
            </a:r>
            <a:endParaRPr lang="es-ES" sz="2000" dirty="0" smtClean="0"/>
          </a:p>
          <a:p>
            <a:pPr algn="just">
              <a:buNone/>
            </a:pPr>
            <a:endParaRPr lang="es-ES" sz="2000" dirty="0"/>
          </a:p>
        </p:txBody>
      </p:sp>
      <p:pic>
        <p:nvPicPr>
          <p:cNvPr id="5" name="Picture 27" descr="P04F03@PILE23 1"/>
          <p:cNvPicPr>
            <a:picLocks noGrp="1" noChangeAspect="1" noChangeArrowheads="1"/>
          </p:cNvPicPr>
          <p:nvPr>
            <p:ph sz="half" idx="2"/>
          </p:nvPr>
        </p:nvPicPr>
        <p:blipFill>
          <a:blip r:embed="rId2" cstate="print"/>
          <a:srcRect/>
          <a:stretch>
            <a:fillRect/>
          </a:stretch>
        </p:blipFill>
        <p:spPr bwMode="auto">
          <a:xfrm>
            <a:off x="5486400" y="2438400"/>
            <a:ext cx="2057400" cy="29198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s-ES" sz="3200" b="1" dirty="0" smtClean="0"/>
              <a:t>Introduction </a:t>
            </a:r>
            <a:endParaRPr lang="es-ES" sz="3200" b="1" dirty="0"/>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sz="2800" dirty="0" smtClean="0"/>
              <a:t> Nuclear power is energy which is produced with the use of a controlled nuclear reaction. </a:t>
            </a:r>
          </a:p>
          <a:p>
            <a:endParaRPr lang="en-US" sz="2800" dirty="0" smtClean="0"/>
          </a:p>
          <a:p>
            <a:pPr algn="just">
              <a:buFont typeface="Wingdings" pitchFamily="2" charset="2"/>
              <a:buChar char="q"/>
            </a:pPr>
            <a:r>
              <a:rPr lang="en-US" sz="2800" dirty="0" smtClean="0"/>
              <a:t>   Nuclear power plants provide about 6% of the world's energy and 13–14% of the world's electricity with the U.S.A France and Japan  together accounting for about 50% of nuclear generated electricity</a:t>
            </a:r>
            <a:endParaRPr lang="es-E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Technology of Nuclear Power Plants</a:t>
            </a:r>
            <a:r>
              <a:rPr lang="es-ES" sz="1600" dirty="0" smtClean="0"/>
              <a:t/>
            </a:r>
            <a:br>
              <a:rPr lang="es-ES" sz="1600" dirty="0" smtClean="0"/>
            </a:br>
            <a:endParaRPr lang="es-ES" sz="1600" dirty="0"/>
          </a:p>
        </p:txBody>
      </p:sp>
      <p:sp>
        <p:nvSpPr>
          <p:cNvPr id="3" name="Content Placeholder 2"/>
          <p:cNvSpPr>
            <a:spLocks noGrp="1"/>
          </p:cNvSpPr>
          <p:nvPr>
            <p:ph idx="1"/>
          </p:nvPr>
        </p:nvSpPr>
        <p:spPr/>
        <p:txBody>
          <a:bodyPr/>
          <a:lstStyle/>
          <a:p>
            <a:pPr algn="ctr">
              <a:buNone/>
            </a:pPr>
            <a:r>
              <a:rPr lang="en-US" b="1" dirty="0" smtClean="0"/>
              <a:t>Nuclear Power Plant</a:t>
            </a:r>
          </a:p>
          <a:p>
            <a:pPr algn="ctr">
              <a:buNone/>
            </a:pPr>
            <a:endParaRPr lang="en-US" b="1" dirty="0" smtClean="0"/>
          </a:p>
          <a:p>
            <a:pPr algn="just">
              <a:buFont typeface="Wingdings" pitchFamily="2" charset="2"/>
              <a:buChar char="q"/>
            </a:pPr>
            <a:r>
              <a:rPr lang="en-US" dirty="0" smtClean="0"/>
              <a:t> In a nuclear power plant use is made of the fission reaction. Most power plants produce electricity by first boiling water to produce steam. The steam is used to spin a turbine. The shaft of the turbine  spins the generator (a large coil of wire) between two magnets. The spinning coil of wire generates electricity by electromagnetic induction.</a:t>
            </a:r>
            <a:endParaRPr lang="es-ES" dirty="0" smtClean="0"/>
          </a:p>
          <a:p>
            <a:pPr algn="ctr">
              <a:buNone/>
            </a:pPr>
            <a:endParaRPr lang="es-ES" dirty="0" smtClean="0"/>
          </a:p>
          <a:p>
            <a:pPr>
              <a:buNone/>
            </a:pPr>
            <a:endParaRPr lang="es-E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Nuclear Power Plant</a:t>
            </a:r>
            <a:r>
              <a:rPr lang="en-US" b="1" dirty="0" smtClean="0"/>
              <a:t/>
            </a:r>
            <a:br>
              <a:rPr lang="en-US" b="1" dirty="0" smtClean="0"/>
            </a:br>
            <a:endParaRPr lang="es-ES" dirty="0"/>
          </a:p>
        </p:txBody>
      </p:sp>
      <p:sp>
        <p:nvSpPr>
          <p:cNvPr id="3" name="Content Placeholder 2"/>
          <p:cNvSpPr>
            <a:spLocks noGrp="1"/>
          </p:cNvSpPr>
          <p:nvPr>
            <p:ph sz="half" idx="1"/>
          </p:nvPr>
        </p:nvSpPr>
        <p:spPr/>
        <p:txBody>
          <a:bodyPr>
            <a:normAutofit lnSpcReduction="10000"/>
          </a:bodyPr>
          <a:lstStyle/>
          <a:p>
            <a:pPr algn="just">
              <a:buFont typeface="Wingdings" pitchFamily="2" charset="2"/>
              <a:buChar char="q"/>
            </a:pPr>
            <a:r>
              <a:rPr lang="en-US" dirty="0" smtClean="0"/>
              <a:t> The whole arrangement can be divided into following main stages.</a:t>
            </a:r>
            <a:br>
              <a:rPr lang="en-US" dirty="0" smtClean="0"/>
            </a:br>
            <a:endParaRPr lang="en-US" dirty="0" smtClean="0"/>
          </a:p>
          <a:p>
            <a:pPr algn="just">
              <a:buFont typeface="Wingdings" pitchFamily="2" charset="2"/>
              <a:buChar char="q"/>
            </a:pPr>
            <a:r>
              <a:rPr lang="en-US" dirty="0" smtClean="0"/>
              <a:t>(</a:t>
            </a:r>
            <a:r>
              <a:rPr lang="en-US" dirty="0" err="1" smtClean="0"/>
              <a:t>i</a:t>
            </a:r>
            <a:r>
              <a:rPr lang="en-US" dirty="0" smtClean="0"/>
              <a:t>)Nuclear Reactor </a:t>
            </a:r>
          </a:p>
          <a:p>
            <a:pPr algn="just">
              <a:buFont typeface="Wingdings" pitchFamily="2" charset="2"/>
              <a:buChar char="q"/>
            </a:pPr>
            <a:r>
              <a:rPr lang="en-US" dirty="0" smtClean="0"/>
              <a:t>(ii) Heat Exchanger </a:t>
            </a:r>
          </a:p>
          <a:p>
            <a:pPr algn="just">
              <a:buFont typeface="Wingdings" pitchFamily="2" charset="2"/>
              <a:buChar char="q"/>
            </a:pPr>
            <a:r>
              <a:rPr lang="en-US" dirty="0" smtClean="0"/>
              <a:t>(iii)Steam Turbine</a:t>
            </a:r>
          </a:p>
          <a:p>
            <a:pPr algn="just">
              <a:buFont typeface="Wingdings" pitchFamily="2" charset="2"/>
              <a:buChar char="q"/>
            </a:pPr>
            <a:r>
              <a:rPr lang="en-US" dirty="0" smtClean="0"/>
              <a:t>(iv) Alternator</a:t>
            </a:r>
          </a:p>
          <a:p>
            <a:pPr algn="just">
              <a:buNone/>
            </a:pPr>
            <a:r>
              <a:rPr lang="en-US" dirty="0" smtClean="0"/>
              <a:t/>
            </a:r>
            <a:br>
              <a:rPr lang="en-US" dirty="0" smtClean="0"/>
            </a:br>
            <a:endParaRPr lang="es-ES" dirty="0" smtClean="0"/>
          </a:p>
          <a:p>
            <a:endParaRPr lang="es-ES" dirty="0"/>
          </a:p>
        </p:txBody>
      </p:sp>
      <p:pic>
        <p:nvPicPr>
          <p:cNvPr id="5" name="Picture 2"/>
          <p:cNvPicPr>
            <a:picLocks noGrp="1" noChangeAspect="1" noChangeArrowheads="1"/>
          </p:cNvPicPr>
          <p:nvPr>
            <p:ph sz="half" idx="2"/>
          </p:nvPr>
        </p:nvPicPr>
        <p:blipFill>
          <a:blip r:embed="rId2" cstate="print"/>
          <a:srcRect/>
          <a:stretch>
            <a:fillRect/>
          </a:stretch>
        </p:blipFill>
        <p:spPr bwMode="auto">
          <a:xfrm>
            <a:off x="4648200" y="2681747"/>
            <a:ext cx="4343400" cy="29121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pPr algn="ctr"/>
            <a:r>
              <a:rPr lang="en-US" sz="3600" b="1" dirty="0" smtClean="0"/>
              <a:t>Nuclear Reactor</a:t>
            </a:r>
            <a:r>
              <a:rPr lang="es-ES" dirty="0" smtClean="0"/>
              <a:t/>
            </a:r>
            <a:br>
              <a:rPr lang="es-ES" dirty="0" smtClean="0"/>
            </a:br>
            <a:r>
              <a:rPr lang="en-US" sz="2200" b="1" dirty="0" smtClean="0"/>
              <a:t>Essential Components and types of a Nuclear Reactor</a:t>
            </a:r>
            <a:endParaRPr lang="es-ES" sz="2200" dirty="0"/>
          </a:p>
        </p:txBody>
      </p:sp>
      <p:sp>
        <p:nvSpPr>
          <p:cNvPr id="3" name="Content Placeholder 2"/>
          <p:cNvSpPr>
            <a:spLocks noGrp="1"/>
          </p:cNvSpPr>
          <p:nvPr>
            <p:ph sz="half" idx="1"/>
          </p:nvPr>
        </p:nvSpPr>
        <p:spPr>
          <a:xfrm>
            <a:off x="457200" y="1676400"/>
            <a:ext cx="4038600" cy="4678525"/>
          </a:xfrm>
        </p:spPr>
        <p:txBody>
          <a:bodyPr>
            <a:normAutofit fontScale="92500" lnSpcReduction="20000"/>
          </a:bodyPr>
          <a:lstStyle/>
          <a:p>
            <a:pPr algn="just">
              <a:buFont typeface="Wingdings" pitchFamily="2" charset="2"/>
              <a:buChar char="q"/>
            </a:pPr>
            <a:r>
              <a:rPr lang="en-US" sz="2000" b="1" dirty="0" smtClean="0"/>
              <a:t>The core</a:t>
            </a:r>
            <a:r>
              <a:rPr lang="en-US" sz="2000" dirty="0" smtClean="0"/>
              <a:t> of the reactor contains all of the nuclear fuel and generates all of the heat.</a:t>
            </a:r>
          </a:p>
          <a:p>
            <a:pPr algn="just">
              <a:buFont typeface="Wingdings" pitchFamily="2" charset="2"/>
              <a:buChar char="q"/>
            </a:pPr>
            <a:r>
              <a:rPr lang="en-US" sz="2000" b="1" dirty="0" smtClean="0"/>
              <a:t>The coolant</a:t>
            </a:r>
            <a:r>
              <a:rPr lang="en-US" sz="2000" dirty="0" smtClean="0"/>
              <a:t> is the material that passes through the core, transferring the heat from the fuel to a turbine.</a:t>
            </a:r>
          </a:p>
          <a:p>
            <a:pPr lvl="0" algn="just">
              <a:buFont typeface="Wingdings" pitchFamily="2" charset="2"/>
              <a:buChar char="q"/>
            </a:pPr>
            <a:r>
              <a:rPr lang="en-US" sz="2000" b="1" dirty="0" smtClean="0"/>
              <a:t>The turbine</a:t>
            </a:r>
            <a:r>
              <a:rPr lang="en-US" sz="2000" dirty="0" smtClean="0"/>
              <a:t> transfers the heat from the coolant to electricity, just like in a fossil-fuel plant.</a:t>
            </a:r>
          </a:p>
          <a:p>
            <a:pPr lvl="0" algn="just">
              <a:buFont typeface="Wingdings" pitchFamily="2" charset="2"/>
              <a:buChar char="q"/>
            </a:pPr>
            <a:r>
              <a:rPr lang="en-US" sz="2000" b="1" dirty="0" smtClean="0"/>
              <a:t>The containment</a:t>
            </a:r>
            <a:r>
              <a:rPr lang="en-US" sz="2000" dirty="0" smtClean="0"/>
              <a:t> is the structure that separates the reactor from the environment.</a:t>
            </a:r>
          </a:p>
          <a:p>
            <a:pPr lvl="0" algn="just">
              <a:buFont typeface="Wingdings" pitchFamily="2" charset="2"/>
              <a:buChar char="q"/>
            </a:pPr>
            <a:r>
              <a:rPr lang="en-US" sz="2000" b="1" dirty="0" smtClean="0"/>
              <a:t>Cooling towers</a:t>
            </a:r>
            <a:r>
              <a:rPr lang="en-US" sz="2000" dirty="0" smtClean="0"/>
              <a:t> are needed by some plants to dump the excess heat that cannot be converted to energy due to the laws of thermodynamics.</a:t>
            </a:r>
          </a:p>
          <a:p>
            <a:pPr lvl="0" algn="just">
              <a:buFont typeface="Wingdings" pitchFamily="2" charset="2"/>
              <a:buChar char="q"/>
            </a:pPr>
            <a:endParaRPr lang="es-ES" sz="2000" dirty="0" smtClean="0"/>
          </a:p>
          <a:p>
            <a:pPr algn="just">
              <a:buFont typeface="Wingdings" pitchFamily="2" charset="2"/>
              <a:buChar char="q"/>
            </a:pPr>
            <a:endParaRPr lang="es-ES" sz="2000" dirty="0"/>
          </a:p>
        </p:txBody>
      </p:sp>
      <p:pic>
        <p:nvPicPr>
          <p:cNvPr id="5" name="Picture 2"/>
          <p:cNvPicPr>
            <a:picLocks noGrp="1" noChangeAspect="1" noChangeArrowheads="1"/>
          </p:cNvPicPr>
          <p:nvPr>
            <p:ph sz="half" idx="2"/>
          </p:nvPr>
        </p:nvPicPr>
        <p:blipFill>
          <a:blip r:embed="rId2" cstate="print"/>
          <a:srcRect/>
          <a:stretch>
            <a:fillRect/>
          </a:stretch>
        </p:blipFill>
        <p:spPr bwMode="auto">
          <a:xfrm>
            <a:off x="4648200" y="2590800"/>
            <a:ext cx="4343400" cy="25682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              Types of Nuclear Reactors</a:t>
            </a:r>
            <a:r>
              <a:rPr lang="es-ES" b="1" dirty="0" smtClean="0"/>
              <a:t/>
            </a:r>
            <a:br>
              <a:rPr lang="es-ES" b="1" dirty="0" smtClean="0"/>
            </a:br>
            <a:endParaRPr lang="es-ES" dirty="0"/>
          </a:p>
        </p:txBody>
      </p:sp>
      <p:sp>
        <p:nvSpPr>
          <p:cNvPr id="3" name="Content Placeholder 2"/>
          <p:cNvSpPr>
            <a:spLocks noGrp="1"/>
          </p:cNvSpPr>
          <p:nvPr>
            <p:ph idx="1"/>
          </p:nvPr>
        </p:nvSpPr>
        <p:spPr/>
        <p:txBody>
          <a:bodyPr/>
          <a:lstStyle/>
          <a:p>
            <a:pPr>
              <a:buNone/>
            </a:pPr>
            <a:r>
              <a:rPr lang="en-US" dirty="0" smtClean="0"/>
              <a:t>There are very many different types of nuclear reactors with different fuels, coolants, fuel cycles, purposes.</a:t>
            </a:r>
            <a:endParaRPr lang="es-ES" dirty="0" smtClean="0"/>
          </a:p>
          <a:p>
            <a:pPr>
              <a:buFont typeface="Wingdings" pitchFamily="2" charset="2"/>
              <a:buChar char="q"/>
            </a:pPr>
            <a:r>
              <a:rPr lang="en-US" b="1" dirty="0" smtClean="0"/>
              <a:t> Pressurized Water Reactor</a:t>
            </a:r>
          </a:p>
          <a:p>
            <a:pPr>
              <a:buFont typeface="Wingdings" pitchFamily="2" charset="2"/>
              <a:buChar char="q"/>
            </a:pPr>
            <a:r>
              <a:rPr lang="en-US" b="1" dirty="0" smtClean="0"/>
              <a:t>Boiling Water Reactor</a:t>
            </a:r>
            <a:endParaRPr lang="es-ES" b="1" dirty="0" smtClean="0"/>
          </a:p>
          <a:p>
            <a:pPr>
              <a:buFont typeface="Wingdings" pitchFamily="2" charset="2"/>
              <a:buChar char="q"/>
            </a:pPr>
            <a:r>
              <a:rPr lang="en-US" b="1" dirty="0" smtClean="0"/>
              <a:t>Sodium Cooled Fast Reactor</a:t>
            </a:r>
          </a:p>
          <a:p>
            <a:pPr>
              <a:buFont typeface="Wingdings" pitchFamily="2" charset="2"/>
              <a:buChar char="q"/>
            </a:pPr>
            <a:r>
              <a:rPr lang="en-US" b="1" dirty="0" smtClean="0"/>
              <a:t>Canada Deuterium-Uranium Reactors (CANDU)</a:t>
            </a:r>
            <a:endParaRPr lang="es-ES" b="1" dirty="0" smtClean="0"/>
          </a:p>
          <a:p>
            <a:pPr>
              <a:buFont typeface="Wingdings" pitchFamily="2" charset="2"/>
              <a:buChar char="q"/>
            </a:pPr>
            <a:r>
              <a:rPr lang="en-US" b="1" dirty="0" smtClean="0"/>
              <a:t>Liquid Fluoride Thorium Reactor</a:t>
            </a:r>
          </a:p>
          <a:p>
            <a:pPr>
              <a:buFont typeface="Wingdings" pitchFamily="2" charset="2"/>
              <a:buChar char="q"/>
            </a:pPr>
            <a:r>
              <a:rPr lang="en-US" b="1" dirty="0" smtClean="0"/>
              <a:t>High Temperature Gas Cooled Reactor</a:t>
            </a:r>
            <a:endParaRPr lang="es-ES" b="1" dirty="0" smtClean="0"/>
          </a:p>
          <a:p>
            <a:pPr>
              <a:buNone/>
            </a:pPr>
            <a:endParaRPr lang="es-ES" b="1" dirty="0" smtClean="0"/>
          </a:p>
          <a:p>
            <a:pPr>
              <a:buFont typeface="Wingdings" pitchFamily="2" charset="2"/>
              <a:buChar char="q"/>
            </a:pPr>
            <a:endParaRPr lang="es-ES" b="1" dirty="0" smtClean="0"/>
          </a:p>
          <a:p>
            <a:pPr>
              <a:buFont typeface="Wingdings" pitchFamily="2" charset="2"/>
              <a:buChar char="q"/>
            </a:pPr>
            <a:endParaRPr lang="es-ES" b="1" dirty="0" smtClean="0"/>
          </a:p>
          <a:p>
            <a:endParaRPr lang="es-E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3200" b="1" dirty="0" smtClean="0"/>
              <a:t>How Nuclear Power Plant Works</a:t>
            </a:r>
            <a:endParaRPr lang="es-ES" sz="3200" dirty="0"/>
          </a:p>
        </p:txBody>
      </p:sp>
      <p:sp>
        <p:nvSpPr>
          <p:cNvPr id="3" name="Content Placeholder 2"/>
          <p:cNvSpPr>
            <a:spLocks noGrp="1"/>
          </p:cNvSpPr>
          <p:nvPr>
            <p:ph sz="half" idx="1"/>
          </p:nvPr>
        </p:nvSpPr>
        <p:spPr/>
        <p:txBody>
          <a:bodyPr>
            <a:normAutofit/>
          </a:bodyPr>
          <a:lstStyle/>
          <a:p>
            <a:pPr>
              <a:buFont typeface="Wingdings" pitchFamily="2" charset="2"/>
              <a:buChar char="q"/>
            </a:pPr>
            <a:r>
              <a:rPr lang="en-US" sz="2000" dirty="0" smtClean="0"/>
              <a:t>First, uranium fuel is loaded up into the reactor.</a:t>
            </a:r>
          </a:p>
          <a:p>
            <a:pPr>
              <a:buFont typeface="Wingdings" pitchFamily="2" charset="2"/>
              <a:buChar char="q"/>
            </a:pPr>
            <a:r>
              <a:rPr lang="en-US" sz="2000" dirty="0" smtClean="0"/>
              <a:t>Control rods made of materials such as cadmium and boron can be raised or lowered into the reactor to soak up neutrons and slow down or speed up the chain reaction.</a:t>
            </a:r>
          </a:p>
          <a:p>
            <a:pPr algn="just">
              <a:buFont typeface="Wingdings" pitchFamily="2" charset="2"/>
              <a:buChar char="q"/>
            </a:pPr>
            <a:r>
              <a:rPr lang="en-US" sz="2000" dirty="0" smtClean="0"/>
              <a:t>Water is pumped through the reactor to collect the heat energy that the chain reaction produces. </a:t>
            </a:r>
            <a:endParaRPr lang="es-ES" sz="2000" dirty="0"/>
          </a:p>
        </p:txBody>
      </p:sp>
      <p:pic>
        <p:nvPicPr>
          <p:cNvPr id="5" name="Picture 2"/>
          <p:cNvPicPr>
            <a:picLocks noGrp="1" noChangeAspect="1" noChangeArrowheads="1"/>
          </p:cNvPicPr>
          <p:nvPr>
            <p:ph sz="half" idx="2"/>
          </p:nvPr>
        </p:nvPicPr>
        <p:blipFill>
          <a:blip r:embed="rId2" cstate="print"/>
          <a:srcRect/>
          <a:stretch>
            <a:fillRect/>
          </a:stretch>
        </p:blipFill>
        <p:spPr bwMode="auto">
          <a:xfrm>
            <a:off x="4648200" y="2209800"/>
            <a:ext cx="42672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sz="3200" b="1" dirty="0" smtClean="0"/>
              <a:t>                How Nuclear Power Plant Works</a:t>
            </a:r>
            <a:endParaRPr lang="es-ES" sz="3200" dirty="0"/>
          </a:p>
        </p:txBody>
      </p:sp>
      <p:sp>
        <p:nvSpPr>
          <p:cNvPr id="3" name="Content Placeholder 2"/>
          <p:cNvSpPr>
            <a:spLocks noGrp="1"/>
          </p:cNvSpPr>
          <p:nvPr>
            <p:ph sz="half" idx="1"/>
          </p:nvPr>
        </p:nvSpPr>
        <p:spPr>
          <a:xfrm>
            <a:off x="457200" y="1524000"/>
            <a:ext cx="4191000" cy="4830925"/>
          </a:xfrm>
        </p:spPr>
        <p:txBody>
          <a:bodyPr>
            <a:normAutofit lnSpcReduction="10000"/>
          </a:bodyPr>
          <a:lstStyle/>
          <a:p>
            <a:pPr algn="just">
              <a:buFont typeface="Wingdings" pitchFamily="2" charset="2"/>
              <a:buChar char="q"/>
            </a:pPr>
            <a:r>
              <a:rPr lang="en-US" sz="2000" dirty="0" smtClean="0"/>
              <a:t>Inside the heat exchanger, the water from the reactor gives up its energy to cooler water flowing in another closed loop, turning it into steam.</a:t>
            </a:r>
          </a:p>
          <a:p>
            <a:pPr algn="just">
              <a:buFont typeface="Wingdings" pitchFamily="2" charset="2"/>
              <a:buChar char="q"/>
            </a:pPr>
            <a:r>
              <a:rPr lang="en-US" sz="2000" dirty="0" smtClean="0"/>
              <a:t>The steam from the heat exchanger is piped to a turbine. As the steam blows past the turbine’s vanes, they spin around at high speed.</a:t>
            </a:r>
          </a:p>
          <a:p>
            <a:pPr algn="just">
              <a:buFont typeface="Wingdings" pitchFamily="2" charset="2"/>
              <a:buChar char="q"/>
            </a:pPr>
            <a:r>
              <a:rPr lang="en-US" sz="2000" dirty="0" smtClean="0"/>
              <a:t>The spinning turbine is connected to an electricity generator and makes that spin too.</a:t>
            </a:r>
          </a:p>
          <a:p>
            <a:pPr algn="just">
              <a:buFont typeface="Wingdings" pitchFamily="2" charset="2"/>
              <a:buChar char="q"/>
            </a:pPr>
            <a:r>
              <a:rPr lang="en-US" sz="2000" dirty="0" smtClean="0"/>
              <a:t>The generator produces electricity that flows out to the power grid.</a:t>
            </a:r>
            <a:endParaRPr lang="es-ES" sz="2000" dirty="0"/>
          </a:p>
        </p:txBody>
      </p:sp>
      <p:pic>
        <p:nvPicPr>
          <p:cNvPr id="5" name="Picture 2"/>
          <p:cNvPicPr>
            <a:picLocks noGrp="1" noChangeAspect="1" noChangeArrowheads="1"/>
          </p:cNvPicPr>
          <p:nvPr>
            <p:ph sz="half" idx="2"/>
          </p:nvPr>
        </p:nvPicPr>
        <p:blipFill>
          <a:blip r:embed="rId2" cstate="print"/>
          <a:srcRect/>
          <a:stretch>
            <a:fillRect/>
          </a:stretch>
        </p:blipFill>
        <p:spPr bwMode="auto">
          <a:xfrm>
            <a:off x="4648200" y="2209800"/>
            <a:ext cx="42672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Advantages of Nuclear Power</a:t>
            </a:r>
            <a:endParaRPr lang="es-ES" sz="3200" dirty="0"/>
          </a:p>
        </p:txBody>
      </p:sp>
      <p:sp>
        <p:nvSpPr>
          <p:cNvPr id="3" name="Content Placeholder 2"/>
          <p:cNvSpPr>
            <a:spLocks noGrp="1"/>
          </p:cNvSpPr>
          <p:nvPr>
            <p:ph idx="1"/>
          </p:nvPr>
        </p:nvSpPr>
        <p:spPr/>
        <p:txBody>
          <a:bodyPr/>
          <a:lstStyle/>
          <a:p>
            <a:pPr>
              <a:buFont typeface="Wingdings" pitchFamily="2" charset="2"/>
              <a:buChar char="q"/>
            </a:pPr>
            <a:r>
              <a:rPr lang="en-US" dirty="0" smtClean="0"/>
              <a:t>Nuclear electricity is reliable and relatively cheap (with an average generating cost of 2.9 cents per kW/h) once the reactor is in place and operating.</a:t>
            </a:r>
          </a:p>
          <a:p>
            <a:pPr>
              <a:buFont typeface="Wingdings" pitchFamily="2" charset="2"/>
              <a:buChar char="q"/>
            </a:pPr>
            <a:r>
              <a:rPr lang="en-US" dirty="0" smtClean="0"/>
              <a:t>  A lot of energy is generated from a single power plant</a:t>
            </a:r>
          </a:p>
          <a:p>
            <a:pPr>
              <a:buFont typeface="Wingdings" pitchFamily="2" charset="2"/>
              <a:buChar char="q"/>
            </a:pPr>
            <a:r>
              <a:rPr lang="en-US" dirty="0" smtClean="0"/>
              <a:t>Nuclear power plants contribute no greenhouse gasses and few atmospheric pollutants</a:t>
            </a:r>
          </a:p>
          <a:p>
            <a:pPr>
              <a:buNone/>
            </a:pPr>
            <a:endParaRPr lang="es-E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Disadvantages of Nuclear Power</a:t>
            </a:r>
            <a:endParaRPr lang="es-ES" sz="3200" dirty="0"/>
          </a:p>
        </p:txBody>
      </p:sp>
      <p:sp>
        <p:nvSpPr>
          <p:cNvPr id="3" name="Content Placeholder 2"/>
          <p:cNvSpPr>
            <a:spLocks noGrp="1"/>
          </p:cNvSpPr>
          <p:nvPr>
            <p:ph idx="1"/>
          </p:nvPr>
        </p:nvSpPr>
        <p:spPr/>
        <p:txBody>
          <a:bodyPr/>
          <a:lstStyle/>
          <a:p>
            <a:pPr>
              <a:buFont typeface="Wingdings" pitchFamily="2" charset="2"/>
              <a:buChar char="q"/>
            </a:pPr>
            <a:r>
              <a:rPr lang="en-US" dirty="0" smtClean="0"/>
              <a:t>Uranium is ultimately a nonrenewable resource.</a:t>
            </a:r>
          </a:p>
          <a:p>
            <a:pPr>
              <a:buFont typeface="Wingdings" pitchFamily="2" charset="2"/>
              <a:buChar char="q"/>
            </a:pPr>
            <a:r>
              <a:rPr lang="en-US" dirty="0" smtClean="0"/>
              <a:t>Nuclear power plants are extremely costly to build.</a:t>
            </a:r>
          </a:p>
          <a:p>
            <a:pPr>
              <a:buFont typeface="Wingdings" pitchFamily="2" charset="2"/>
              <a:buChar char="q"/>
            </a:pPr>
            <a:r>
              <a:rPr lang="en-US" dirty="0" smtClean="0"/>
              <a:t> The slight possibility that nuclear power plants can have catastrophic failures.</a:t>
            </a:r>
          </a:p>
          <a:p>
            <a:pPr>
              <a:buFont typeface="Wingdings" pitchFamily="2" charset="2"/>
              <a:buChar char="q"/>
            </a:pPr>
            <a:r>
              <a:rPr lang="en-US" dirty="0" smtClean="0"/>
              <a:t>Large environmental impact during the mining and processing stages of uranium are numerous.</a:t>
            </a:r>
          </a:p>
          <a:p>
            <a:pPr>
              <a:buFont typeface="Wingdings" pitchFamily="2" charset="2"/>
              <a:buChar char="q"/>
            </a:pPr>
            <a:r>
              <a:rPr lang="en-US" dirty="0" smtClean="0"/>
              <a:t>Nuclear waste (Spent nuclear fuel) is extremely hazardous and must be stored safely for thousands of years.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Conclusions</a:t>
            </a:r>
            <a:r>
              <a:rPr lang="es-ES" dirty="0" smtClean="0"/>
              <a:t/>
            </a:r>
            <a:br>
              <a:rPr lang="es-ES" dirty="0" smtClean="0"/>
            </a:br>
            <a:endParaRPr lang="es-ES" dirty="0"/>
          </a:p>
        </p:txBody>
      </p:sp>
      <p:sp>
        <p:nvSpPr>
          <p:cNvPr id="3" name="Content Placeholder 2"/>
          <p:cNvSpPr>
            <a:spLocks noGrp="1"/>
          </p:cNvSpPr>
          <p:nvPr>
            <p:ph idx="1"/>
          </p:nvPr>
        </p:nvSpPr>
        <p:spPr/>
        <p:txBody>
          <a:bodyPr/>
          <a:lstStyle/>
          <a:p>
            <a:pPr fontAlgn="base">
              <a:buFont typeface="Wingdings" pitchFamily="2" charset="2"/>
              <a:buChar char="q"/>
            </a:pPr>
            <a:r>
              <a:rPr lang="en-US" dirty="0" smtClean="0"/>
              <a:t> Nuclear power is a clean, safe, affordable way to meet future power demands in the all around the world. </a:t>
            </a:r>
          </a:p>
          <a:p>
            <a:pPr fontAlgn="base">
              <a:buFont typeface="Wingdings" pitchFamily="2" charset="2"/>
              <a:buChar char="q"/>
            </a:pPr>
            <a:r>
              <a:rPr lang="en-US" dirty="0" smtClean="0"/>
              <a:t> It emits virtually no greenhouse gases (GHG), making it a clean power source that can help address global warming.</a:t>
            </a:r>
            <a:endParaRPr lang="es-ES" dirty="0" smtClean="0"/>
          </a:p>
          <a:p>
            <a:pPr fontAlgn="base">
              <a:buFont typeface="Wingdings" pitchFamily="2" charset="2"/>
              <a:buChar char="q"/>
            </a:pPr>
            <a:r>
              <a:rPr lang="en-US" dirty="0" smtClean="0"/>
              <a:t> Nuclear power plants can produce an uninterrupted flow of electricity for extended periods. </a:t>
            </a:r>
          </a:p>
          <a:p>
            <a:pPr fontAlgn="base">
              <a:buFont typeface="Wingdings" pitchFamily="2" charset="2"/>
              <a:buChar char="q"/>
            </a:pPr>
            <a:r>
              <a:rPr lang="en-US" dirty="0" smtClean="0"/>
              <a:t> To establish a nuclear power plant, we have to take more cautious for the following important issues.</a:t>
            </a:r>
          </a:p>
          <a:p>
            <a:pPr>
              <a:buNone/>
            </a:pPr>
            <a:endParaRPr lang="es-E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200" b="1" dirty="0" smtClean="0"/>
              <a:t>Conclusions</a:t>
            </a:r>
            <a:endParaRPr lang="es-ES" sz="3200" dirty="0"/>
          </a:p>
        </p:txBody>
      </p:sp>
      <p:sp>
        <p:nvSpPr>
          <p:cNvPr id="3" name="Content Placeholder 2"/>
          <p:cNvSpPr>
            <a:spLocks noGrp="1"/>
          </p:cNvSpPr>
          <p:nvPr>
            <p:ph sz="half" idx="1"/>
          </p:nvPr>
        </p:nvSpPr>
        <p:spPr/>
        <p:txBody>
          <a:bodyPr/>
          <a:lstStyle/>
          <a:p>
            <a:pPr>
              <a:buFont typeface="Wingdings" pitchFamily="2" charset="2"/>
              <a:buChar char="q"/>
            </a:pPr>
            <a:r>
              <a:rPr lang="en-US" dirty="0" smtClean="0"/>
              <a:t> Environmental Impacts</a:t>
            </a:r>
            <a:endParaRPr lang="es-ES" dirty="0" smtClean="0"/>
          </a:p>
          <a:p>
            <a:pPr fontAlgn="base">
              <a:buFont typeface="Wingdings" pitchFamily="2" charset="2"/>
              <a:buChar char="q"/>
            </a:pPr>
            <a:r>
              <a:rPr lang="en-US" dirty="0" smtClean="0"/>
              <a:t> Waste Management’s:</a:t>
            </a:r>
          </a:p>
          <a:p>
            <a:pPr fontAlgn="base">
              <a:buFont typeface="Wingdings" pitchFamily="2" charset="2"/>
              <a:buChar char="q"/>
            </a:pPr>
            <a:r>
              <a:rPr lang="en-US" dirty="0" smtClean="0"/>
              <a:t> </a:t>
            </a:r>
            <a:r>
              <a:rPr lang="es-ES" sz="2800" dirty="0" err="1" smtClean="0"/>
              <a:t>Sustainability</a:t>
            </a:r>
            <a:r>
              <a:rPr lang="es-ES" sz="2800" dirty="0" smtClean="0"/>
              <a:t> </a:t>
            </a:r>
            <a:endParaRPr lang="es-ES" dirty="0" smtClean="0"/>
          </a:p>
          <a:p>
            <a:pPr>
              <a:buFont typeface="Wingdings" pitchFamily="2" charset="2"/>
              <a:buChar char="q"/>
            </a:pPr>
            <a:r>
              <a:rPr lang="en-US" dirty="0" smtClean="0"/>
              <a:t> Accidents</a:t>
            </a:r>
            <a:endParaRPr lang="es-ES" dirty="0" smtClean="0"/>
          </a:p>
          <a:p>
            <a:pPr>
              <a:buNone/>
            </a:pPr>
            <a:endParaRPr lang="es-ES" dirty="0"/>
          </a:p>
        </p:txBody>
      </p:sp>
      <p:pic>
        <p:nvPicPr>
          <p:cNvPr id="5" name="Picture 2"/>
          <p:cNvPicPr>
            <a:picLocks noGrp="1" noChangeAspect="1" noChangeArrowheads="1"/>
          </p:cNvPicPr>
          <p:nvPr>
            <p:ph sz="half" idx="2"/>
          </p:nvPr>
        </p:nvPicPr>
        <p:blipFill>
          <a:blip r:embed="rId2" cstate="print"/>
          <a:srcRect/>
          <a:stretch>
            <a:fillRect/>
          </a:stretch>
        </p:blipFill>
        <p:spPr bwMode="auto">
          <a:xfrm>
            <a:off x="4648200" y="2971800"/>
            <a:ext cx="40386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algn="ctr"/>
            <a:r>
              <a:rPr lang="en-US" sz="3200" b="1" dirty="0" smtClean="0"/>
              <a:t>Fission Reactions</a:t>
            </a:r>
            <a:endParaRPr lang="es-ES" sz="3200" dirty="0"/>
          </a:p>
        </p:txBody>
      </p:sp>
      <p:sp>
        <p:nvSpPr>
          <p:cNvPr id="3" name="Content Placeholder 2"/>
          <p:cNvSpPr>
            <a:spLocks noGrp="1"/>
          </p:cNvSpPr>
          <p:nvPr>
            <p:ph sz="half" idx="1"/>
          </p:nvPr>
        </p:nvSpPr>
        <p:spPr>
          <a:xfrm>
            <a:off x="457200" y="1920085"/>
            <a:ext cx="4572000" cy="4434840"/>
          </a:xfrm>
        </p:spPr>
        <p:txBody>
          <a:bodyPr>
            <a:normAutofit fontScale="92500"/>
          </a:bodyPr>
          <a:lstStyle/>
          <a:p>
            <a:pPr algn="just">
              <a:buFont typeface="Wingdings" pitchFamily="2" charset="2"/>
              <a:buChar char="q"/>
            </a:pPr>
            <a:r>
              <a:rPr lang="en-US" dirty="0" smtClean="0"/>
              <a:t> Fission may be defined as the process of splitting an atomic nucleus into fission fragments</a:t>
            </a:r>
          </a:p>
          <a:p>
            <a:pPr>
              <a:buNone/>
            </a:pPr>
            <a:endParaRPr lang="en-US" dirty="0" smtClean="0"/>
          </a:p>
          <a:p>
            <a:pPr algn="just">
              <a:buFont typeface="Wingdings" pitchFamily="2" charset="2"/>
              <a:buChar char="q"/>
            </a:pPr>
            <a:r>
              <a:rPr lang="en-US" dirty="0" smtClean="0"/>
              <a:t> The fission fragments are generally in the form of smaller atomic nuclei and neutrons</a:t>
            </a:r>
          </a:p>
          <a:p>
            <a:pPr>
              <a:buNone/>
            </a:pPr>
            <a:endParaRPr lang="en-US" dirty="0" smtClean="0"/>
          </a:p>
          <a:p>
            <a:pPr>
              <a:buFont typeface="Wingdings" pitchFamily="2" charset="2"/>
              <a:buChar char="q"/>
            </a:pPr>
            <a:r>
              <a:rPr lang="en-US" dirty="0" smtClean="0"/>
              <a:t>  Large amounts of energy are produced by the fission process</a:t>
            </a:r>
            <a:endParaRPr lang="es-ES" dirty="0" smtClean="0"/>
          </a:p>
          <a:p>
            <a:endParaRPr lang="es-ES" dirty="0"/>
          </a:p>
        </p:txBody>
      </p:sp>
      <p:pic>
        <p:nvPicPr>
          <p:cNvPr id="2050" name="Picture 2"/>
          <p:cNvPicPr>
            <a:picLocks noGrp="1" noChangeAspect="1" noChangeArrowheads="1"/>
          </p:cNvPicPr>
          <p:nvPr>
            <p:ph sz="half" idx="2"/>
          </p:nvPr>
        </p:nvPicPr>
        <p:blipFill>
          <a:blip r:embed="rId2" cstate="print"/>
          <a:srcRect/>
          <a:stretch>
            <a:fillRect/>
          </a:stretch>
        </p:blipFill>
        <p:spPr bwMode="auto">
          <a:xfrm>
            <a:off x="5334001" y="2133600"/>
            <a:ext cx="29718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200" b="1" dirty="0" smtClean="0"/>
              <a:t>Conclusions</a:t>
            </a:r>
            <a:endParaRPr lang="es-ES" sz="3200"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110590" y="1935163"/>
            <a:ext cx="6922819"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Bibliography</a:t>
            </a:r>
            <a:r>
              <a:rPr lang="en-US" sz="3600" b="1" cap="all" dirty="0" smtClean="0"/>
              <a:t> </a:t>
            </a:r>
            <a:r>
              <a:rPr lang="es-ES" dirty="0" smtClean="0"/>
              <a:t/>
            </a:r>
            <a:br>
              <a:rPr lang="es-ES" dirty="0" smtClean="0"/>
            </a:br>
            <a:endParaRPr lang="es-ES" dirty="0"/>
          </a:p>
        </p:txBody>
      </p:sp>
      <p:sp>
        <p:nvSpPr>
          <p:cNvPr id="3" name="Content Placeholder 2"/>
          <p:cNvSpPr>
            <a:spLocks noGrp="1"/>
          </p:cNvSpPr>
          <p:nvPr>
            <p:ph idx="1"/>
          </p:nvPr>
        </p:nvSpPr>
        <p:spPr/>
        <p:txBody>
          <a:bodyPr>
            <a:normAutofit fontScale="92500" lnSpcReduction="10000"/>
          </a:bodyPr>
          <a:lstStyle/>
          <a:p>
            <a:pPr lvl="0">
              <a:buNone/>
            </a:pPr>
            <a:r>
              <a:rPr lang="en-US" dirty="0" smtClean="0"/>
              <a:t>1.	 Introductory Nuclear Physics, Kenneth S. Krane </a:t>
            </a:r>
          </a:p>
          <a:p>
            <a:pPr lvl="0">
              <a:buNone/>
            </a:pPr>
            <a:r>
              <a:rPr lang="en-US" dirty="0" smtClean="0"/>
              <a:t>2.	Key World Energy Statistics 2007. International Energy Agency. 2007. Retrieved 2008-06-21.</a:t>
            </a:r>
          </a:p>
          <a:p>
            <a:pPr lvl="0">
              <a:buNone/>
            </a:pPr>
            <a:r>
              <a:rPr lang="en-US" dirty="0" smtClean="0"/>
              <a:t>3.	 "Nuclear Power Plants Information. Number of Reactors Operation Worldwide". International Atomic Energy Agency. Retrieved 2008-06-21.</a:t>
            </a:r>
          </a:p>
          <a:p>
            <a:pPr lvl="0">
              <a:buNone/>
            </a:pPr>
            <a:r>
              <a:rPr lang="en-US" dirty="0" smtClean="0"/>
              <a:t>4.	 "World Nuclear Power Reactors 2007-08 and Uranium Requirements". World Nuclear Association. 2008-06-09. Archived from the original on March 3, 2008. Retrieved 2008-06-21.</a:t>
            </a:r>
          </a:p>
          <a:p>
            <a:pPr lvl="0">
              <a:buNone/>
            </a:pPr>
            <a:r>
              <a:rPr lang="en-US" dirty="0" smtClean="0"/>
              <a:t>5.	 Union-Tribune Editorial Board (March 27, 2011). "The nuclear controversy". Union-Tribune.</a:t>
            </a:r>
          </a:p>
          <a:p>
            <a:pPr lvl="0">
              <a:buNone/>
            </a:pPr>
            <a:endParaRPr lang="es-E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                 Thanks a lot </a:t>
            </a:r>
            <a:endParaRPr lang="es-ES" dirty="0"/>
          </a:p>
        </p:txBody>
      </p:sp>
      <p:sp>
        <p:nvSpPr>
          <p:cNvPr id="3" name="Content Placeholder 2"/>
          <p:cNvSpPr>
            <a:spLocks noGrp="1"/>
          </p:cNvSpPr>
          <p:nvPr>
            <p:ph idx="1"/>
          </p:nvPr>
        </p:nvSpPr>
        <p:spPr/>
        <p:txBody>
          <a:bodyPr>
            <a:normAutofit/>
          </a:bodyPr>
          <a:lstStyle/>
          <a:p>
            <a:pPr>
              <a:buNone/>
            </a:pPr>
            <a:r>
              <a:rPr lang="es-ES" sz="3200" dirty="0" smtClean="0"/>
              <a:t>                      </a:t>
            </a:r>
          </a:p>
          <a:p>
            <a:pPr>
              <a:buNone/>
            </a:pPr>
            <a:endParaRPr lang="es-ES" sz="3200" dirty="0" smtClean="0"/>
          </a:p>
          <a:p>
            <a:pPr>
              <a:buNone/>
            </a:pPr>
            <a:r>
              <a:rPr lang="es-ES" sz="3200" dirty="0" smtClean="0"/>
              <a:t>                     For your Attention!</a:t>
            </a:r>
            <a:endParaRPr lang="es-E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67512"/>
          </a:xfrm>
        </p:spPr>
        <p:txBody>
          <a:bodyPr>
            <a:normAutofit/>
          </a:bodyPr>
          <a:lstStyle/>
          <a:p>
            <a:pPr algn="ctr"/>
            <a:r>
              <a:rPr lang="en-US" sz="3200" b="1" dirty="0" smtClean="0"/>
              <a:t>Fission Reactions</a:t>
            </a:r>
            <a:endParaRPr lang="es-ES" sz="3200" dirty="0"/>
          </a:p>
        </p:txBody>
      </p:sp>
      <p:pic>
        <p:nvPicPr>
          <p:cNvPr id="2050" name="Picture 2"/>
          <p:cNvPicPr>
            <a:picLocks noGrp="1" noChangeAspect="1" noChangeArrowheads="1"/>
          </p:cNvPicPr>
          <p:nvPr>
            <p:ph sz="half" idx="2"/>
          </p:nvPr>
        </p:nvPicPr>
        <p:blipFill>
          <a:blip r:embed="rId2" cstate="print"/>
          <a:srcRect/>
          <a:stretch>
            <a:fillRect/>
          </a:stretch>
        </p:blipFill>
        <p:spPr bwMode="auto">
          <a:xfrm>
            <a:off x="1219200" y="4267200"/>
            <a:ext cx="6096000" cy="2304815"/>
          </a:xfrm>
          <a:prstGeom prst="rect">
            <a:avLst/>
          </a:prstGeom>
          <a:noFill/>
          <a:ln w="9525">
            <a:noFill/>
            <a:miter lim="800000"/>
            <a:headEnd/>
            <a:tailEnd/>
          </a:ln>
        </p:spPr>
      </p:pic>
      <p:pic>
        <p:nvPicPr>
          <p:cNvPr id="6" name="Picture1" descr="1403"/>
          <p:cNvPicPr>
            <a:picLocks noGrp="1" noChangeAspect="1" noChangeArrowheads="1"/>
          </p:cNvPicPr>
          <p:nvPr>
            <p:ph sz="half" idx="1"/>
          </p:nvPr>
        </p:nvPicPr>
        <p:blipFill>
          <a:blip r:embed="rId3" cstate="print"/>
          <a:srcRect/>
          <a:stretch>
            <a:fillRect/>
          </a:stretch>
        </p:blipFill>
        <p:spPr bwMode="auto">
          <a:xfrm>
            <a:off x="687243" y="1066800"/>
            <a:ext cx="7847157"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591312"/>
          </a:xfrm>
        </p:spPr>
        <p:txBody>
          <a:bodyPr>
            <a:normAutofit/>
          </a:bodyPr>
          <a:lstStyle/>
          <a:p>
            <a:pPr algn="ctr"/>
            <a:r>
              <a:rPr lang="en-US" sz="3200" b="1" dirty="0" smtClean="0"/>
              <a:t>Fission Reactions</a:t>
            </a:r>
            <a:endParaRPr lang="es-ES" sz="3200" dirty="0"/>
          </a:p>
        </p:txBody>
      </p:sp>
      <p:sp>
        <p:nvSpPr>
          <p:cNvPr id="3" name="Content Placeholder 2"/>
          <p:cNvSpPr>
            <a:spLocks noGrp="1"/>
          </p:cNvSpPr>
          <p:nvPr>
            <p:ph idx="1"/>
          </p:nvPr>
        </p:nvSpPr>
        <p:spPr>
          <a:xfrm>
            <a:off x="304800" y="1219200"/>
            <a:ext cx="8229600" cy="4389120"/>
          </a:xfrm>
        </p:spPr>
        <p:txBody>
          <a:bodyPr>
            <a:normAutofit fontScale="92500"/>
          </a:bodyPr>
          <a:lstStyle/>
          <a:p>
            <a:pPr algn="just">
              <a:lnSpc>
                <a:spcPct val="150000"/>
              </a:lnSpc>
              <a:buNone/>
            </a:pPr>
            <a:r>
              <a:rPr lang="en-US" dirty="0" smtClean="0"/>
              <a:t>        </a:t>
            </a:r>
            <a:r>
              <a:rPr lang="en-US" sz="2800" dirty="0" smtClean="0"/>
              <a:t>Some Examples of Fission Reactions</a:t>
            </a:r>
          </a:p>
          <a:p>
            <a:pPr algn="just">
              <a:lnSpc>
                <a:spcPct val="150000"/>
              </a:lnSpc>
              <a:buNone/>
            </a:pPr>
            <a:endParaRPr lang="es-ES" dirty="0" smtClean="0"/>
          </a:p>
          <a:p>
            <a:pPr>
              <a:lnSpc>
                <a:spcPct val="150000"/>
              </a:lnSpc>
              <a:buNone/>
            </a:pPr>
            <a:r>
              <a:rPr lang="en-US" dirty="0" smtClean="0"/>
              <a:t>    </a:t>
            </a:r>
            <a:r>
              <a:rPr lang="es-ES" baseline="30000" dirty="0" smtClean="0"/>
              <a:t>235</a:t>
            </a:r>
            <a:r>
              <a:rPr lang="es-ES" baseline="-25000" dirty="0" smtClean="0"/>
              <a:t>92</a:t>
            </a:r>
            <a:r>
              <a:rPr lang="es-ES" dirty="0" smtClean="0"/>
              <a:t>U + </a:t>
            </a:r>
            <a:r>
              <a:rPr lang="es-ES" baseline="30000" dirty="0" smtClean="0"/>
              <a:t>1</a:t>
            </a:r>
            <a:r>
              <a:rPr lang="es-ES" baseline="-25000" dirty="0" smtClean="0"/>
              <a:t>0</a:t>
            </a:r>
            <a:r>
              <a:rPr lang="es-ES" dirty="0" smtClean="0"/>
              <a:t>n →</a:t>
            </a:r>
            <a:r>
              <a:rPr lang="es-ES" baseline="30000" dirty="0" smtClean="0"/>
              <a:t>141</a:t>
            </a:r>
            <a:r>
              <a:rPr lang="es-ES" baseline="-25000" dirty="0" smtClean="0"/>
              <a:t>56</a:t>
            </a:r>
            <a:r>
              <a:rPr lang="es-ES" dirty="0" smtClean="0"/>
              <a:t>Ba + </a:t>
            </a:r>
            <a:r>
              <a:rPr lang="es-ES" baseline="30000" dirty="0" smtClean="0"/>
              <a:t>92</a:t>
            </a:r>
            <a:r>
              <a:rPr lang="es-ES" baseline="-25000" dirty="0" smtClean="0"/>
              <a:t>36</a:t>
            </a:r>
            <a:r>
              <a:rPr lang="es-ES" dirty="0" smtClean="0"/>
              <a:t>Kr + 3 </a:t>
            </a:r>
            <a:r>
              <a:rPr lang="es-ES" baseline="30000" dirty="0" smtClean="0"/>
              <a:t>1</a:t>
            </a:r>
            <a:r>
              <a:rPr lang="es-ES" baseline="-25000" dirty="0" smtClean="0"/>
              <a:t>0</a:t>
            </a:r>
            <a:r>
              <a:rPr lang="es-ES" dirty="0" smtClean="0"/>
              <a:t>n +Energy                </a:t>
            </a:r>
          </a:p>
          <a:p>
            <a:pPr>
              <a:lnSpc>
                <a:spcPct val="150000"/>
              </a:lnSpc>
              <a:buNone/>
            </a:pPr>
            <a:r>
              <a:rPr lang="es-ES" dirty="0" smtClean="0"/>
              <a:t>     </a:t>
            </a:r>
            <a:r>
              <a:rPr lang="es-ES" baseline="30000" dirty="0" smtClean="0"/>
              <a:t>235</a:t>
            </a:r>
            <a:r>
              <a:rPr lang="es-ES" baseline="-25000" dirty="0" smtClean="0"/>
              <a:t>92</a:t>
            </a:r>
            <a:r>
              <a:rPr lang="es-ES" dirty="0" smtClean="0"/>
              <a:t>U + </a:t>
            </a:r>
            <a:r>
              <a:rPr lang="es-ES" baseline="30000" dirty="0" smtClean="0"/>
              <a:t>1</a:t>
            </a:r>
            <a:r>
              <a:rPr lang="es-ES" baseline="-25000" dirty="0" smtClean="0"/>
              <a:t>0</a:t>
            </a:r>
            <a:r>
              <a:rPr lang="es-ES" dirty="0" smtClean="0"/>
              <a:t>n →</a:t>
            </a:r>
            <a:r>
              <a:rPr lang="es-ES" baseline="30000" dirty="0" smtClean="0"/>
              <a:t>131</a:t>
            </a:r>
            <a:r>
              <a:rPr lang="es-ES" baseline="-25000" dirty="0" smtClean="0"/>
              <a:t>50</a:t>
            </a:r>
            <a:r>
              <a:rPr lang="es-ES" dirty="0" smtClean="0"/>
              <a:t>Sn + </a:t>
            </a:r>
            <a:r>
              <a:rPr lang="es-ES" baseline="30000" dirty="0" smtClean="0"/>
              <a:t>103</a:t>
            </a:r>
            <a:r>
              <a:rPr lang="es-ES" baseline="-25000" dirty="0" smtClean="0"/>
              <a:t>42</a:t>
            </a:r>
            <a:r>
              <a:rPr lang="es-ES" dirty="0" smtClean="0"/>
              <a:t>Mo + 2 </a:t>
            </a:r>
            <a:r>
              <a:rPr lang="es-ES" baseline="30000" dirty="0" smtClean="0"/>
              <a:t>1</a:t>
            </a:r>
            <a:r>
              <a:rPr lang="es-ES" baseline="-25000" dirty="0" smtClean="0"/>
              <a:t>0</a:t>
            </a:r>
            <a:r>
              <a:rPr lang="es-ES" dirty="0" smtClean="0"/>
              <a:t>n  +Energy                </a:t>
            </a:r>
            <a:r>
              <a:rPr lang="es-ES" baseline="30000" dirty="0" smtClean="0"/>
              <a:t>235</a:t>
            </a:r>
            <a:r>
              <a:rPr lang="es-ES" baseline="-25000" dirty="0" smtClean="0"/>
              <a:t>92</a:t>
            </a:r>
            <a:r>
              <a:rPr lang="es-ES" dirty="0" smtClean="0"/>
              <a:t>U + </a:t>
            </a:r>
            <a:r>
              <a:rPr lang="es-ES" baseline="30000" dirty="0" smtClean="0"/>
              <a:t>1</a:t>
            </a:r>
            <a:r>
              <a:rPr lang="es-ES" baseline="-25000" dirty="0" smtClean="0"/>
              <a:t>0</a:t>
            </a:r>
            <a:r>
              <a:rPr lang="es-ES" dirty="0" smtClean="0"/>
              <a:t>n→ </a:t>
            </a:r>
            <a:r>
              <a:rPr lang="es-ES" baseline="30000" dirty="0" smtClean="0"/>
              <a:t>137</a:t>
            </a:r>
            <a:r>
              <a:rPr lang="es-ES" baseline="-25000" dirty="0" smtClean="0"/>
              <a:t>52</a:t>
            </a:r>
            <a:r>
              <a:rPr lang="es-ES" dirty="0" smtClean="0"/>
              <a:t>Te + </a:t>
            </a:r>
            <a:r>
              <a:rPr lang="es-ES" baseline="30000" dirty="0" smtClean="0"/>
              <a:t>97</a:t>
            </a:r>
            <a:r>
              <a:rPr lang="es-ES" baseline="-25000" dirty="0" smtClean="0"/>
              <a:t>40</a:t>
            </a:r>
            <a:r>
              <a:rPr lang="es-ES" dirty="0" smtClean="0"/>
              <a:t>Zr + 2 </a:t>
            </a:r>
            <a:r>
              <a:rPr lang="es-ES" baseline="30000" dirty="0" smtClean="0"/>
              <a:t>1</a:t>
            </a:r>
            <a:r>
              <a:rPr lang="es-ES" baseline="-25000" dirty="0" smtClean="0"/>
              <a:t>0</a:t>
            </a:r>
            <a:r>
              <a:rPr lang="es-ES" dirty="0" smtClean="0"/>
              <a:t>n +Energy                       </a:t>
            </a:r>
          </a:p>
          <a:p>
            <a:pPr>
              <a:lnSpc>
                <a:spcPct val="150000"/>
              </a:lnSpc>
              <a:buNone/>
            </a:pPr>
            <a:r>
              <a:rPr lang="es-ES" dirty="0" smtClean="0"/>
              <a:t>    </a:t>
            </a:r>
            <a:r>
              <a:rPr lang="es-ES" baseline="30000" dirty="0" smtClean="0"/>
              <a:t>235</a:t>
            </a:r>
            <a:r>
              <a:rPr lang="es-ES" baseline="-25000" dirty="0" smtClean="0"/>
              <a:t>92</a:t>
            </a:r>
            <a:r>
              <a:rPr lang="es-ES" baseline="30000" dirty="0" smtClean="0"/>
              <a:t>U</a:t>
            </a:r>
            <a:r>
              <a:rPr lang="es-ES" dirty="0" smtClean="0"/>
              <a:t> + </a:t>
            </a:r>
            <a:r>
              <a:rPr lang="es-ES" baseline="30000" dirty="0" smtClean="0"/>
              <a:t>1</a:t>
            </a:r>
            <a:r>
              <a:rPr lang="es-ES" baseline="-25000" dirty="0" smtClean="0"/>
              <a:t>0</a:t>
            </a:r>
            <a:r>
              <a:rPr lang="es-ES" dirty="0" smtClean="0"/>
              <a:t>n →</a:t>
            </a:r>
            <a:r>
              <a:rPr lang="es-ES" baseline="30000" dirty="0" smtClean="0"/>
              <a:t>138</a:t>
            </a:r>
            <a:r>
              <a:rPr lang="es-ES" baseline="-25000" dirty="0" smtClean="0"/>
              <a:t>54</a:t>
            </a:r>
            <a:r>
              <a:rPr lang="es-ES" dirty="0" smtClean="0"/>
              <a:t>Xe + </a:t>
            </a:r>
            <a:r>
              <a:rPr lang="es-ES" baseline="30000" dirty="0" smtClean="0"/>
              <a:t>95</a:t>
            </a:r>
            <a:r>
              <a:rPr lang="es-ES" baseline="-25000" dirty="0" smtClean="0"/>
              <a:t>38</a:t>
            </a:r>
            <a:r>
              <a:rPr lang="es-ES" dirty="0" smtClean="0"/>
              <a:t>Sr + 3 </a:t>
            </a:r>
            <a:r>
              <a:rPr lang="es-ES" baseline="30000" dirty="0" smtClean="0"/>
              <a:t>1</a:t>
            </a:r>
            <a:r>
              <a:rPr lang="es-ES" baseline="-25000" dirty="0" smtClean="0"/>
              <a:t>0</a:t>
            </a:r>
            <a:r>
              <a:rPr lang="es-ES" dirty="0" smtClean="0"/>
              <a:t>n +Energy                </a:t>
            </a:r>
          </a:p>
          <a:p>
            <a:pPr>
              <a:lnSpc>
                <a:spcPct val="150000"/>
              </a:lnSpc>
              <a:buNone/>
            </a:pPr>
            <a:r>
              <a:rPr lang="en-US" baseline="30000" dirty="0" smtClean="0"/>
              <a:t>       235</a:t>
            </a:r>
            <a:r>
              <a:rPr lang="en-US" baseline="-25000" dirty="0" smtClean="0"/>
              <a:t>92</a:t>
            </a:r>
            <a:r>
              <a:rPr lang="en-US" dirty="0" smtClean="0"/>
              <a:t>U + </a:t>
            </a:r>
            <a:r>
              <a:rPr lang="en-US" baseline="30000" dirty="0" smtClean="0"/>
              <a:t>1</a:t>
            </a:r>
            <a:r>
              <a:rPr lang="en-US" baseline="-25000" dirty="0" smtClean="0"/>
              <a:t>0</a:t>
            </a:r>
            <a:r>
              <a:rPr lang="en-US" dirty="0" smtClean="0"/>
              <a:t>n→</a:t>
            </a:r>
            <a:r>
              <a:rPr lang="en-US" baseline="30000" dirty="0" smtClean="0"/>
              <a:t>152</a:t>
            </a:r>
            <a:r>
              <a:rPr lang="en-US" baseline="-25000" dirty="0" smtClean="0"/>
              <a:t>60</a:t>
            </a:r>
            <a:r>
              <a:rPr lang="en-US" dirty="0" smtClean="0"/>
              <a:t>Nd + </a:t>
            </a:r>
            <a:r>
              <a:rPr lang="en-US" baseline="30000" dirty="0" smtClean="0"/>
              <a:t>81</a:t>
            </a:r>
            <a:r>
              <a:rPr lang="en-US" baseline="-25000" dirty="0" smtClean="0"/>
              <a:t>32</a:t>
            </a:r>
            <a:r>
              <a:rPr lang="en-US" dirty="0" smtClean="0"/>
              <a:t>Ge + 3 </a:t>
            </a:r>
            <a:r>
              <a:rPr lang="en-US" baseline="30000" dirty="0" smtClean="0"/>
              <a:t>1</a:t>
            </a:r>
            <a:r>
              <a:rPr lang="en-US" baseline="-25000" dirty="0" smtClean="0"/>
              <a:t>0</a:t>
            </a:r>
            <a:r>
              <a:rPr lang="en-US" dirty="0" smtClean="0"/>
              <a:t>n </a:t>
            </a:r>
            <a:r>
              <a:rPr lang="es-ES" dirty="0" smtClean="0"/>
              <a:t>+Energy                </a:t>
            </a:r>
          </a:p>
          <a:p>
            <a:pPr>
              <a:lnSpc>
                <a:spcPct val="150000"/>
              </a:lnSpc>
              <a:buNone/>
            </a:pPr>
            <a:endParaRPr lang="es-ES" dirty="0" smtClean="0"/>
          </a:p>
          <a:p>
            <a:pPr>
              <a:lnSpc>
                <a:spcPct val="150000"/>
              </a:lnSpc>
              <a:buNone/>
            </a:pPr>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normAutofit/>
          </a:bodyPr>
          <a:lstStyle/>
          <a:p>
            <a:pPr algn="ctr"/>
            <a:r>
              <a:rPr lang="en-US" sz="3200" b="1" dirty="0" smtClean="0"/>
              <a:t>Fission Reactions</a:t>
            </a:r>
            <a:r>
              <a:rPr lang="en-GB" sz="2800" dirty="0" smtClean="0"/>
              <a:t> </a:t>
            </a:r>
            <a:br>
              <a:rPr lang="en-GB" sz="2800" dirty="0" smtClean="0"/>
            </a:br>
            <a:r>
              <a:rPr lang="en-GB" sz="2800" dirty="0" smtClean="0"/>
              <a:t>There are two types of fission reaction exist as: </a:t>
            </a:r>
            <a:endParaRPr lang="es-ES" sz="3200" dirty="0"/>
          </a:p>
        </p:txBody>
      </p:sp>
      <p:sp>
        <p:nvSpPr>
          <p:cNvPr id="3" name="Content Placeholder 2"/>
          <p:cNvSpPr>
            <a:spLocks noGrp="1"/>
          </p:cNvSpPr>
          <p:nvPr>
            <p:ph sz="half" idx="1"/>
          </p:nvPr>
        </p:nvSpPr>
        <p:spPr/>
        <p:txBody>
          <a:bodyPr>
            <a:normAutofit/>
          </a:bodyPr>
          <a:lstStyle/>
          <a:p>
            <a:pPr algn="just">
              <a:buNone/>
            </a:pPr>
            <a:r>
              <a:rPr lang="en-GB" sz="2000" b="1" dirty="0" smtClean="0"/>
              <a:t>   (</a:t>
            </a:r>
            <a:r>
              <a:rPr lang="en-GB" sz="2000" b="1" dirty="0" err="1" smtClean="0"/>
              <a:t>i</a:t>
            </a:r>
            <a:r>
              <a:rPr lang="en-GB" sz="2000" b="1" dirty="0" smtClean="0"/>
              <a:t>) Spontaneous Fission</a:t>
            </a:r>
          </a:p>
          <a:p>
            <a:pPr algn="just">
              <a:buFont typeface="Wingdings" pitchFamily="2" charset="2"/>
              <a:buChar char="q"/>
            </a:pPr>
            <a:r>
              <a:rPr lang="en-US" sz="2200" dirty="0" smtClean="0"/>
              <a:t>Spontaneous fission is a naturally occurring nuclear decay event that a few different elements undergo</a:t>
            </a:r>
          </a:p>
          <a:p>
            <a:pPr algn="just">
              <a:buNone/>
            </a:pPr>
            <a:endParaRPr lang="en-US" sz="2200" dirty="0" smtClean="0"/>
          </a:p>
          <a:p>
            <a:pPr algn="just">
              <a:buFont typeface="Wingdings" pitchFamily="2" charset="2"/>
              <a:buChar char="q"/>
            </a:pPr>
            <a:r>
              <a:rPr lang="en-US" sz="2200" dirty="0" smtClean="0"/>
              <a:t>Uranium and plutonium, which are radioactive, are the most well known of the fissionable elements, and they can do this  in nature </a:t>
            </a:r>
            <a:r>
              <a:rPr lang="en-US" sz="2000" dirty="0" smtClean="0"/>
              <a:t/>
            </a:r>
            <a:br>
              <a:rPr lang="en-US" sz="2000" dirty="0" smtClean="0"/>
            </a:br>
            <a:endParaRPr lang="es-ES" sz="2000" dirty="0" smtClean="0"/>
          </a:p>
          <a:p>
            <a:pPr algn="just">
              <a:buFont typeface="Wingdings" pitchFamily="2" charset="2"/>
              <a:buChar char="q"/>
            </a:pPr>
            <a:endParaRPr lang="en-GB" sz="2000" b="1" dirty="0" smtClean="0"/>
          </a:p>
        </p:txBody>
      </p:sp>
      <p:sp>
        <p:nvSpPr>
          <p:cNvPr id="4" name="Content Placeholder 3"/>
          <p:cNvSpPr>
            <a:spLocks noGrp="1"/>
          </p:cNvSpPr>
          <p:nvPr>
            <p:ph sz="half" idx="2"/>
          </p:nvPr>
        </p:nvSpPr>
        <p:spPr/>
        <p:txBody>
          <a:bodyPr>
            <a:normAutofit/>
          </a:bodyPr>
          <a:lstStyle/>
          <a:p>
            <a:pPr>
              <a:buNone/>
            </a:pPr>
            <a:r>
              <a:rPr lang="en-GB" sz="2400" b="1" dirty="0" smtClean="0"/>
              <a:t>  (ii)Induced Fission</a:t>
            </a:r>
          </a:p>
          <a:p>
            <a:pPr lvl="0" algn="just">
              <a:buFont typeface="Wingdings" pitchFamily="2" charset="2"/>
              <a:buChar char="q"/>
            </a:pPr>
            <a:r>
              <a:rPr lang="en-GB" sz="2200" b="1" dirty="0" smtClean="0"/>
              <a:t> </a:t>
            </a:r>
            <a:r>
              <a:rPr lang="en-GB" sz="2200" dirty="0" smtClean="0"/>
              <a:t>Nuclear fission can be induced by bombarding atoms with neutrons. </a:t>
            </a:r>
          </a:p>
          <a:p>
            <a:pPr lvl="0" algn="just">
              <a:buFont typeface="Wingdings" pitchFamily="2" charset="2"/>
              <a:buChar char="q"/>
            </a:pPr>
            <a:r>
              <a:rPr lang="en-GB" sz="2200" dirty="0" smtClean="0"/>
              <a:t>The nuclei of the atoms then split into 2 equal parts. </a:t>
            </a:r>
          </a:p>
          <a:p>
            <a:pPr lvl="0" algn="just">
              <a:buFont typeface="Wingdings" pitchFamily="2" charset="2"/>
              <a:buChar char="q"/>
            </a:pPr>
            <a:r>
              <a:rPr lang="en-GB" sz="2200" dirty="0" smtClean="0"/>
              <a:t>Induced fission decays are also accompanied by the release of neutrons.</a:t>
            </a:r>
            <a:endParaRPr lang="es-ES" sz="2200" dirty="0" smtClean="0"/>
          </a:p>
          <a:p>
            <a:pPr>
              <a:buNone/>
            </a:pPr>
            <a:endParaRPr lang="es-E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pPr algn="ctr"/>
            <a:r>
              <a:rPr lang="en-US" sz="3200" b="1" dirty="0" smtClean="0"/>
              <a:t>Important Characteristics of Fission Reactions </a:t>
            </a:r>
            <a:r>
              <a:rPr lang="es-ES" sz="3200" dirty="0" smtClean="0"/>
              <a:t/>
            </a:r>
            <a:br>
              <a:rPr lang="es-ES" sz="3200" dirty="0" smtClean="0"/>
            </a:br>
            <a:r>
              <a:rPr lang="es-ES" sz="3200" dirty="0" smtClean="0"/>
              <a:t> </a:t>
            </a:r>
            <a:r>
              <a:rPr lang="en-US" sz="2400" b="1" dirty="0" smtClean="0"/>
              <a:t>Mass Distribution of Fragments</a:t>
            </a:r>
            <a:endParaRPr lang="es-ES" sz="2400" dirty="0"/>
          </a:p>
        </p:txBody>
      </p:sp>
      <p:pic>
        <p:nvPicPr>
          <p:cNvPr id="5" name="Picture 2"/>
          <p:cNvPicPr>
            <a:picLocks noGrp="1" noChangeAspect="1" noChangeArrowheads="1"/>
          </p:cNvPicPr>
          <p:nvPr>
            <p:ph sz="half" idx="2"/>
          </p:nvPr>
        </p:nvPicPr>
        <p:blipFill>
          <a:blip r:embed="rId2" cstate="print"/>
          <a:srcRect/>
          <a:stretch>
            <a:fillRect/>
          </a:stretch>
        </p:blipFill>
        <p:spPr bwMode="auto">
          <a:xfrm>
            <a:off x="304800" y="1143000"/>
            <a:ext cx="8534400" cy="5852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ctr"/>
            <a:r>
              <a:rPr lang="en-US" sz="3200" b="1" dirty="0" smtClean="0"/>
              <a:t>Important Characteristics of Fission Reactions </a:t>
            </a:r>
            <a:r>
              <a:rPr lang="es-ES" sz="3200" dirty="0" smtClean="0"/>
              <a:t/>
            </a:r>
            <a:br>
              <a:rPr lang="es-ES" sz="3200" dirty="0" smtClean="0"/>
            </a:br>
            <a:r>
              <a:rPr lang="es-ES" sz="3200" dirty="0" smtClean="0"/>
              <a:t> </a:t>
            </a:r>
            <a:r>
              <a:rPr lang="en-US" sz="2400" b="1" dirty="0" smtClean="0"/>
              <a:t>Mass Distribution of Fragments</a:t>
            </a:r>
            <a:endParaRPr lang="es-ES" sz="2400" dirty="0"/>
          </a:p>
        </p:txBody>
      </p:sp>
      <p:sp>
        <p:nvSpPr>
          <p:cNvPr id="3" name="Content Placeholder 2"/>
          <p:cNvSpPr>
            <a:spLocks noGrp="1"/>
          </p:cNvSpPr>
          <p:nvPr>
            <p:ph sz="half" idx="1"/>
          </p:nvPr>
        </p:nvSpPr>
        <p:spPr>
          <a:xfrm>
            <a:off x="457200" y="1920085"/>
            <a:ext cx="8382000" cy="4434840"/>
          </a:xfrm>
        </p:spPr>
        <p:txBody>
          <a:bodyPr>
            <a:normAutofit/>
          </a:bodyPr>
          <a:lstStyle/>
          <a:p>
            <a:pPr algn="just">
              <a:lnSpc>
                <a:spcPct val="200000"/>
              </a:lnSpc>
              <a:buFont typeface="Wingdings" pitchFamily="2" charset="2"/>
              <a:buChar char="q"/>
            </a:pPr>
            <a:r>
              <a:rPr lang="en-US" sz="2000" dirty="0" smtClean="0"/>
              <a:t> Fission fragments have a double bell distribution as a function of A (Mass Number). </a:t>
            </a:r>
          </a:p>
          <a:p>
            <a:pPr algn="just">
              <a:lnSpc>
                <a:spcPct val="200000"/>
              </a:lnSpc>
              <a:buFont typeface="Wingdings" pitchFamily="2" charset="2"/>
              <a:buChar char="q"/>
            </a:pPr>
            <a:r>
              <a:rPr lang="en-US" sz="2000" dirty="0" smtClean="0"/>
              <a:t>Note that they are unstable, as are neutron rich they decay towards stable nuclei   by a chain of beta decays.  </a:t>
            </a:r>
          </a:p>
          <a:p>
            <a:pPr algn="just">
              <a:lnSpc>
                <a:spcPct val="200000"/>
              </a:lnSpc>
              <a:buFont typeface="Wingdings" pitchFamily="2" charset="2"/>
              <a:buChar char="q"/>
            </a:pPr>
            <a:r>
              <a:rPr lang="en-US" sz="2000" dirty="0" smtClean="0"/>
              <a:t>This yields the so called “fission products”.</a:t>
            </a:r>
            <a:endParaRPr lang="es-ES" sz="2000" dirty="0"/>
          </a:p>
        </p:txBody>
      </p:sp>
    </p:spTree>
    <p:extLst>
      <p:ext uri="{BB962C8B-B14F-4D97-AF65-F5344CB8AC3E}">
        <p14:creationId xmlns:p14="http://schemas.microsoft.com/office/powerpoint/2010/main" val="18248240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1343</TotalTime>
  <Words>1620</Words>
  <Application>Microsoft Office PowerPoint</Application>
  <PresentationFormat>On-screen Show (4:3)</PresentationFormat>
  <Paragraphs>202</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Calibri</vt:lpstr>
      <vt:lpstr>Constantia</vt:lpstr>
      <vt:lpstr>Symbol</vt:lpstr>
      <vt:lpstr>Times</vt:lpstr>
      <vt:lpstr>Times New Roman</vt:lpstr>
      <vt:lpstr>Wingdings</vt:lpstr>
      <vt:lpstr>Wingdings 2</vt:lpstr>
      <vt:lpstr>Wingdings 3</vt:lpstr>
      <vt:lpstr>Flow</vt:lpstr>
      <vt:lpstr>“Nuclear Power Generation”</vt:lpstr>
      <vt:lpstr>Contents</vt:lpstr>
      <vt:lpstr>Introduction </vt:lpstr>
      <vt:lpstr>Fission Reactions</vt:lpstr>
      <vt:lpstr>Fission Reactions</vt:lpstr>
      <vt:lpstr>Fission Reactions</vt:lpstr>
      <vt:lpstr>Fission Reactions  There are two types of fission reaction exist as: </vt:lpstr>
      <vt:lpstr>Important Characteristics of Fission Reactions   Mass Distribution of Fragments</vt:lpstr>
      <vt:lpstr>Important Characteristics of Fission Reactions   Mass Distribution of Fragments</vt:lpstr>
      <vt:lpstr>Important Characteristics of Fission Reactions   Mass Distribution of Fragments</vt:lpstr>
      <vt:lpstr>Important Characteristics of Fission Reactions   Mass Distribution of Fragments</vt:lpstr>
      <vt:lpstr>  Number of Emitted Neutrons </vt:lpstr>
      <vt:lpstr>      Number of Emitted Neutrons </vt:lpstr>
      <vt:lpstr>    Number of Emitted Neutrons </vt:lpstr>
      <vt:lpstr>                                              Number of Emitted Neutrons                          Delayed Neutron Emission from 93Rb(Rubidium)</vt:lpstr>
      <vt:lpstr>                                              Number of Emitted Neutrons                          Delayed Neutron Emission from 93Rb(Rubidium)</vt:lpstr>
      <vt:lpstr>Radioactive Decay Processes</vt:lpstr>
      <vt:lpstr>Fission Cross-section</vt:lpstr>
      <vt:lpstr>Fission Cross-section</vt:lpstr>
      <vt:lpstr>Energy in Fission</vt:lpstr>
      <vt:lpstr>                                                 Energy in Fission </vt:lpstr>
      <vt:lpstr>Controlled Fission Reactions</vt:lpstr>
      <vt:lpstr>Controlled Fission Reactions  Neutron Multiplication factor(k)</vt:lpstr>
      <vt:lpstr>                              Controlled Fission Reactions Neutron Multiplication factor(k)</vt:lpstr>
      <vt:lpstr>Controlled Fission Reactions Four –factors formula</vt:lpstr>
      <vt:lpstr>Controlled Fission Reactions  Four –factors formula  </vt:lpstr>
      <vt:lpstr>Fuel Use in the Reactor</vt:lpstr>
      <vt:lpstr>Moderator</vt:lpstr>
      <vt:lpstr>                      Absorber  </vt:lpstr>
      <vt:lpstr>Technology of Nuclear Power Plants </vt:lpstr>
      <vt:lpstr>Nuclear Power Plant </vt:lpstr>
      <vt:lpstr>Nuclear Reactor Essential Components and types of a Nuclear Reactor</vt:lpstr>
      <vt:lpstr>              Types of Nuclear Reactors </vt:lpstr>
      <vt:lpstr>How Nuclear Power Plant Works</vt:lpstr>
      <vt:lpstr>                How Nuclear Power Plant Works</vt:lpstr>
      <vt:lpstr>Advantages of Nuclear Power</vt:lpstr>
      <vt:lpstr>Disadvantages of Nuclear Power</vt:lpstr>
      <vt:lpstr>Conclusions </vt:lpstr>
      <vt:lpstr>Conclusions</vt:lpstr>
      <vt:lpstr>Conclusions</vt:lpstr>
      <vt:lpstr>Bibliography  </vt:lpstr>
      <vt:lpstr>                 Thanks a lot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Dr. Khokon Hossen</cp:lastModifiedBy>
  <cp:revision>118</cp:revision>
  <dcterms:created xsi:type="dcterms:W3CDTF">2006-08-16T00:00:00Z</dcterms:created>
  <dcterms:modified xsi:type="dcterms:W3CDTF">2019-09-29T12:44:31Z</dcterms:modified>
</cp:coreProperties>
</file>