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45"/>
  </p:notesMasterIdLst>
  <p:sldIdLst>
    <p:sldId id="256" r:id="rId2"/>
    <p:sldId id="291" r:id="rId3"/>
    <p:sldId id="293" r:id="rId4"/>
    <p:sldId id="294" r:id="rId5"/>
    <p:sldId id="295" r:id="rId6"/>
    <p:sldId id="296" r:id="rId7"/>
    <p:sldId id="297" r:id="rId8"/>
    <p:sldId id="302" r:id="rId9"/>
    <p:sldId id="298" r:id="rId10"/>
    <p:sldId id="299" r:id="rId11"/>
    <p:sldId id="300" r:id="rId12"/>
    <p:sldId id="301" r:id="rId13"/>
    <p:sldId id="303" r:id="rId14"/>
    <p:sldId id="304" r:id="rId15"/>
    <p:sldId id="34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9" r:id="rId28"/>
    <p:sldId id="320" r:id="rId29"/>
    <p:sldId id="321" r:id="rId30"/>
    <p:sldId id="322" r:id="rId31"/>
    <p:sldId id="323" r:id="rId32"/>
    <p:sldId id="324" r:id="rId33"/>
    <p:sldId id="329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007033"/>
    <a:srgbClr val="76B531"/>
    <a:srgbClr val="990000"/>
    <a:srgbClr val="993300"/>
    <a:srgbClr val="FF9933"/>
    <a:srgbClr val="CC6600"/>
    <a:srgbClr val="99FF33"/>
    <a:srgbClr val="00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343" autoAdjust="0"/>
  </p:normalViewPr>
  <p:slideViewPr>
    <p:cSldViewPr>
      <p:cViewPr varScale="1">
        <p:scale>
          <a:sx n="73" d="100"/>
          <a:sy n="7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AC23-E1DC-4390-A344-A3C249DC07E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D572-C993-48CE-B837-79040D94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 the sender encodes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01 as 011 and sends it to the receiver. Consider the following cases: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receiver receives 011. It is a valid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receiver extracts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01 from it.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corrupted during transmission, and 111 is received (the leftmost bit is corrupted). This is not a valid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is discarded.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corrupted during transmission, and 000 is received (the right two bits are corrupted). This is a valid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receiver incorrectly extracts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dataword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00. Two corrupted bits have made the error undetectable.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DD572-C993-48CE-B837-79040D94BC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9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4414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95800"/>
            <a:ext cx="7543800" cy="14478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800" b="1" i="1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9878-0156-450F-AF36-82B960D45CCB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00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A6FE-FC75-40A5-9BB9-1FE8BCF42E52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3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0ACB-FD78-4096-9A8F-7C3FCC0EBD4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523955"/>
          </a:xfrm>
        </p:spPr>
        <p:txBody>
          <a:bodyPr>
            <a:normAutofit/>
          </a:bodyPr>
          <a:lstStyle>
            <a:lvl1pPr marL="231775" indent="-176213">
              <a:buFont typeface="Arial" panose="020B0604020202020204" pitchFamily="34" charset="0"/>
              <a:buChar char="•"/>
              <a:defRPr sz="2800"/>
            </a:lvl1pPr>
            <a:lvl2pPr marL="461963" indent="-182563">
              <a:defRPr sz="2400"/>
            </a:lvl2pPr>
            <a:lvl3pPr marL="682625" indent="-182563">
              <a:defRPr sz="1800"/>
            </a:lvl3pPr>
            <a:lvl4pPr marL="858838" indent="-182563">
              <a:defRPr sz="1800"/>
            </a:lvl4pPr>
            <a:lvl5pPr marL="1090613" indent="-1825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B199-F982-4E58-9303-D0E607FDD927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5544-04A8-46DD-A0DF-C55B306828B2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3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09320" y="286605"/>
            <a:ext cx="8780444" cy="968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320" y="1388125"/>
            <a:ext cx="4316960" cy="4480969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39" y="1388126"/>
            <a:ext cx="4326325" cy="4480970"/>
          </a:xfrm>
        </p:spPr>
        <p:txBody>
          <a:bodyPr>
            <a:normAutofit/>
          </a:bodyPr>
          <a:lstStyle>
            <a:lvl1pPr marL="176213" indent="-176213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9463-599D-4A45-8A92-757BC420B215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8304" y="286605"/>
            <a:ext cx="8769426" cy="968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4" y="1344058"/>
            <a:ext cx="4327976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04" y="2080339"/>
            <a:ext cx="4327976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44058"/>
            <a:ext cx="4304290" cy="6475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80339"/>
            <a:ext cx="4304290" cy="37887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EFE8C-7BAD-4FD8-8F68-52FF2619C559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7DA5-49DF-4EC4-8EBF-FBFB08A529EC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F1B8-F9EC-475F-A5B2-48706A1A035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F02C669-F485-4FE6-8C05-13097599D497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E2F1-A2DD-4C6C-B002-F37189101480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5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303" y="228600"/>
            <a:ext cx="8780443" cy="9151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03" y="1345139"/>
            <a:ext cx="8780444" cy="45239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7C515C-A6DD-4B19-82D0-806A58EB767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1087" y="1143753"/>
            <a:ext cx="8777659" cy="819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747393" y="6544018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lang="en-US" sz="105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5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27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CC_memory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F77E-C959-4680-9C8E-617BE5BF9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Error Detection and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71A86-5B4A-4F97-A2AD-40AF493FC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267200"/>
            <a:ext cx="7543800" cy="1447800"/>
          </a:xfrm>
        </p:spPr>
        <p:txBody>
          <a:bodyPr/>
          <a:lstStyle/>
          <a:p>
            <a:r>
              <a:rPr lang="en-US" dirty="0"/>
              <a:t>Chaiporn Jaikaeo</a:t>
            </a:r>
          </a:p>
          <a:p>
            <a:r>
              <a:rPr lang="en-US" dirty="0"/>
              <a:t>Department of Computer Engineering</a:t>
            </a:r>
            <a:br>
              <a:rPr lang="en-US" dirty="0"/>
            </a:br>
            <a:r>
              <a:rPr lang="en-US" dirty="0"/>
              <a:t>Kasetsart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623F6-8E78-4D86-8CB7-DC326FEAEE45}"/>
              </a:ext>
            </a:extLst>
          </p:cNvPr>
          <p:cNvSpPr txBox="1"/>
          <p:nvPr/>
        </p:nvSpPr>
        <p:spPr>
          <a:xfrm>
            <a:off x="1143000" y="3224561"/>
            <a:ext cx="737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01204325 Data Communications and Computer Networks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16ACC21-4749-4CAF-BD50-A9CA7FA2D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89711"/>
            <a:ext cx="596022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i="1" dirty="0"/>
              <a:t>Based on </a:t>
            </a:r>
            <a:r>
              <a:rPr lang="en-US" sz="1400" b="0" i="1" dirty="0"/>
              <a:t>lecture materials from </a:t>
            </a:r>
            <a:r>
              <a:rPr lang="en-US" sz="1400" i="1" dirty="0"/>
              <a:t>Data Communications and Networking, 5</a:t>
            </a:r>
            <a:r>
              <a:rPr lang="en-US" sz="1400" i="1" baseline="30000" dirty="0"/>
              <a:t>th</a:t>
            </a:r>
            <a:r>
              <a:rPr lang="en-US" sz="1400" i="1" dirty="0"/>
              <a:t> ed.,</a:t>
            </a:r>
            <a:br>
              <a:rPr lang="en-US" sz="1400" i="1" dirty="0"/>
            </a:br>
            <a:r>
              <a:rPr lang="en-US" sz="1400" i="1" dirty="0"/>
              <a:t>Behrouz A. </a:t>
            </a:r>
            <a:r>
              <a:rPr lang="en-US" sz="1400" i="1" dirty="0" err="1"/>
              <a:t>Forouzan</a:t>
            </a:r>
            <a:r>
              <a:rPr lang="en-US" sz="1400" i="1" dirty="0"/>
              <a:t>, McGraw Hill, 2012.</a:t>
            </a:r>
            <a:endParaRPr lang="en-US" sz="1400" b="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85BA3-DCFE-44D0-8AF1-D704C8777D63}"/>
              </a:ext>
            </a:extLst>
          </p:cNvPr>
          <p:cNvSpPr txBox="1"/>
          <p:nvPr/>
        </p:nvSpPr>
        <p:spPr>
          <a:xfrm>
            <a:off x="7314460" y="6443609"/>
            <a:ext cx="18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Revised 2017-10-23</a:t>
            </a:r>
          </a:p>
        </p:txBody>
      </p:sp>
    </p:spTree>
    <p:extLst>
      <p:ext uri="{BB962C8B-B14F-4D97-AF65-F5344CB8AC3E}">
        <p14:creationId xmlns:p14="http://schemas.microsoft.com/office/powerpoint/2010/main" val="406636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Coding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Message is divided into </a:t>
            </a:r>
            <a:r>
              <a:rPr lang="en-US" i="1"/>
              <a:t>k</a:t>
            </a:r>
            <a:r>
              <a:rPr lang="en-US"/>
              <a:t>-bit blocks</a:t>
            </a:r>
          </a:p>
          <a:p>
            <a:pPr lvl="1"/>
            <a:r>
              <a:rPr lang="en-US"/>
              <a:t>Known as </a:t>
            </a:r>
            <a:r>
              <a:rPr lang="en-US" i="1">
                <a:solidFill>
                  <a:schemeClr val="tx2"/>
                </a:solidFill>
              </a:rPr>
              <a:t>datawords</a:t>
            </a:r>
          </a:p>
          <a:p>
            <a:r>
              <a:rPr lang="en-US" i="1"/>
              <a:t>r</a:t>
            </a:r>
            <a:r>
              <a:rPr lang="en-US"/>
              <a:t> redundant bits are added</a:t>
            </a:r>
          </a:p>
          <a:p>
            <a:pPr lvl="1"/>
            <a:r>
              <a:rPr lang="en-US"/>
              <a:t>Blocks become </a:t>
            </a:r>
            <a:r>
              <a:rPr lang="en-US" i="1"/>
              <a:t>n</a:t>
            </a:r>
            <a:r>
              <a:rPr lang="en-US"/>
              <a:t>=</a:t>
            </a:r>
            <a:r>
              <a:rPr lang="en-US" i="1"/>
              <a:t>k</a:t>
            </a:r>
            <a:r>
              <a:rPr lang="en-US"/>
              <a:t>+</a:t>
            </a:r>
            <a:r>
              <a:rPr lang="en-US" i="1"/>
              <a:t>r</a:t>
            </a:r>
            <a:r>
              <a:rPr lang="en-US"/>
              <a:t> bits</a:t>
            </a:r>
          </a:p>
          <a:p>
            <a:pPr lvl="1"/>
            <a:r>
              <a:rPr lang="en-US"/>
              <a:t>Known as </a:t>
            </a:r>
            <a:r>
              <a:rPr lang="en-US" i="1">
                <a:solidFill>
                  <a:schemeClr val="tx2"/>
                </a:solidFill>
              </a:rPr>
              <a:t>codewords</a:t>
            </a:r>
          </a:p>
        </p:txBody>
      </p:sp>
      <p:pic>
        <p:nvPicPr>
          <p:cNvPr id="40653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733800"/>
            <a:ext cx="65532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275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4B/5B Block Coding</a:t>
            </a:r>
          </a:p>
        </p:txBody>
      </p:sp>
      <p:graphicFrame>
        <p:nvGraphicFramePr>
          <p:cNvPr id="40765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39369"/>
              </p:ext>
            </p:extLst>
          </p:nvPr>
        </p:nvGraphicFramePr>
        <p:xfrm>
          <a:off x="2438400" y="1600200"/>
          <a:ext cx="3781425" cy="4448178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cs typeface="Arial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+mn-lt"/>
                          <a:cs typeface="Arial" charset="0"/>
                        </a:rPr>
                        <a:t>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cs typeface="Arial" charset="0"/>
                        </a:rPr>
                        <a:t>Code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0000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1000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0010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0011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10111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11100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01111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33"/>
                          </a:solidFill>
                          <a:effectLst/>
                          <a:latin typeface="Consolas" panose="020B0609020204030204" pitchFamily="49" charset="0"/>
                          <a:cs typeface="Arial" charset="0"/>
                        </a:rPr>
                        <a:t>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Arial" charset="0"/>
                        </a:rPr>
                        <a:t>11101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7653" name="Text Box 101"/>
          <p:cNvSpPr txBox="1">
            <a:spLocks noChangeArrowheads="1"/>
          </p:cNvSpPr>
          <p:nvPr/>
        </p:nvSpPr>
        <p:spPr bwMode="auto">
          <a:xfrm>
            <a:off x="6613525" y="2497138"/>
            <a:ext cx="87876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 = ?</a:t>
            </a:r>
          </a:p>
          <a:p>
            <a:r>
              <a:rPr lang="en-US" sz="2800" i="1" dirty="0"/>
              <a:t>n</a:t>
            </a:r>
            <a:r>
              <a:rPr lang="en-US" sz="2800" dirty="0"/>
              <a:t> = ?</a:t>
            </a:r>
          </a:p>
          <a:p>
            <a:r>
              <a:rPr lang="en-US" sz="2800" i="1" dirty="0"/>
              <a:t>r</a:t>
            </a:r>
            <a:r>
              <a:rPr lang="en-US" sz="2800" dirty="0"/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65385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Detection in Block Coding</a:t>
            </a:r>
          </a:p>
        </p:txBody>
      </p:sp>
      <p:pic>
        <p:nvPicPr>
          <p:cNvPr id="40960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03" y="2037763"/>
            <a:ext cx="8780443" cy="352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64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 in Block Coding</a:t>
            </a:r>
          </a:p>
        </p:txBody>
      </p:sp>
      <p:pic>
        <p:nvPicPr>
          <p:cNvPr id="4126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21" y="2030119"/>
            <a:ext cx="878522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01109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Error Correction Code</a:t>
            </a:r>
          </a:p>
        </p:txBody>
      </p:sp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41325" y="5562600"/>
            <a:ext cx="74422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The receiver receives </a:t>
            </a:r>
            <a:r>
              <a:rPr lang="en-US" sz="2400" dirty="0" smtClean="0"/>
              <a:t>011</a:t>
            </a:r>
            <a:r>
              <a:rPr lang="en-US" sz="2400" dirty="0"/>
              <a:t>, what is the original </a:t>
            </a:r>
            <a:r>
              <a:rPr lang="en-US" sz="2400" dirty="0" err="1"/>
              <a:t>dataword</a:t>
            </a:r>
            <a:r>
              <a:rPr lang="en-US" sz="2400" dirty="0"/>
              <a:t>?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3124200" y="4800600"/>
            <a:ext cx="1508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,</a:t>
            </a:r>
            <a:r>
              <a:rPr lang="en-US" sz="2800" i="1" dirty="0"/>
              <a:t> n</a:t>
            </a:r>
            <a:r>
              <a:rPr lang="en-US" sz="2800" dirty="0"/>
              <a:t>, </a:t>
            </a:r>
            <a:r>
              <a:rPr lang="en-US" sz="2800" i="1" dirty="0"/>
              <a:t>r</a:t>
            </a:r>
            <a:r>
              <a:rPr lang="en-US" sz="2800" dirty="0"/>
              <a:t> = 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823618"/>
              </p:ext>
            </p:extLst>
          </p:nvPr>
        </p:nvGraphicFramePr>
        <p:xfrm>
          <a:off x="1143000" y="1752600"/>
          <a:ext cx="6248400" cy="261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251493236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157356435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Dataword</a:t>
                      </a:r>
                      <a:endParaRPr lang="en-US" sz="2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err="1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Codeword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251455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984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87317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29585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1" dirty="0" smtClean="0">
                          <a:solidFill>
                            <a:srgbClr val="FF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2800" i="1" dirty="0">
                        <a:solidFill>
                          <a:srgbClr val="FF339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738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6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Error Correction Code</a:t>
            </a:r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28788"/>
            <a:ext cx="8410575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4725" name="Text Box 5"/>
          <p:cNvSpPr txBox="1">
            <a:spLocks noChangeArrowheads="1"/>
          </p:cNvSpPr>
          <p:nvPr/>
        </p:nvSpPr>
        <p:spPr bwMode="auto">
          <a:xfrm>
            <a:off x="441325" y="5562600"/>
            <a:ext cx="821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The receiver receives 01001, what is the original dataword?</a:t>
            </a: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3124200" y="4800600"/>
            <a:ext cx="15087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,</a:t>
            </a:r>
            <a:r>
              <a:rPr lang="en-US" sz="2800" i="1" dirty="0"/>
              <a:t> n</a:t>
            </a:r>
            <a:r>
              <a:rPr lang="en-US" sz="2800" dirty="0"/>
              <a:t>, </a:t>
            </a:r>
            <a:r>
              <a:rPr lang="en-US" sz="2800" i="1" dirty="0"/>
              <a:t>r</a:t>
            </a:r>
            <a:r>
              <a:rPr lang="en-US" sz="2800" dirty="0"/>
              <a:t> = ?</a:t>
            </a:r>
          </a:p>
        </p:txBody>
      </p:sp>
    </p:spTree>
    <p:extLst>
      <p:ext uri="{BB962C8B-B14F-4D97-AF65-F5344CB8AC3E}">
        <p14:creationId xmlns:p14="http://schemas.microsoft.com/office/powerpoint/2010/main" val="280769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Hamming Distance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8521546" cy="3505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Hamming </a:t>
            </a:r>
            <a:r>
              <a:rPr lang="en-US" dirty="0"/>
              <a:t>distance d(000, 011) is 2 because (000 ⊕ 011) is 011 (two 1s).</a:t>
            </a:r>
          </a:p>
          <a:p>
            <a:r>
              <a:rPr lang="en-US" dirty="0" smtClean="0"/>
              <a:t>d(10101</a:t>
            </a:r>
            <a:r>
              <a:rPr lang="en-US" dirty="0"/>
              <a:t>, 11110) is 3 because (10101 ⊕ 11110) is 01011 (three 1s).</a:t>
            </a:r>
          </a:p>
          <a:p>
            <a:r>
              <a:rPr lang="en-US" dirty="0" smtClean="0"/>
              <a:t>d(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01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</a:t>
            </a:r>
            <a:r>
              <a:rPr lang="en-US" dirty="0"/>
              <a:t>) = ?</a:t>
            </a:r>
          </a:p>
          <a:p>
            <a:r>
              <a:rPr lang="en-US" dirty="0"/>
              <a:t>d(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11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</a:t>
            </a:r>
            <a:r>
              <a:rPr lang="en-US" dirty="0"/>
              <a:t>) = ?</a:t>
            </a:r>
          </a:p>
          <a:p>
            <a:r>
              <a:rPr lang="en-US" dirty="0"/>
              <a:t>d(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010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100</a:t>
            </a:r>
            <a:r>
              <a:rPr lang="en-US" dirty="0"/>
              <a:t>) = ?</a:t>
            </a:r>
          </a:p>
          <a:p>
            <a:r>
              <a:rPr lang="en-US" dirty="0"/>
              <a:t>d(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0011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1000</a:t>
            </a:r>
            <a:r>
              <a:rPr lang="en-US" dirty="0"/>
              <a:t>) = ?</a:t>
            </a:r>
          </a:p>
          <a:p>
            <a:r>
              <a:rPr lang="en-US" dirty="0"/>
              <a:t>How many 8-bit words are </a:t>
            </a:r>
            <a:r>
              <a:rPr lang="en-US" i="1" dirty="0"/>
              <a:t>n</a:t>
            </a:r>
            <a:r>
              <a:rPr lang="en-US" dirty="0"/>
              <a:t> bits away from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10000111</a:t>
            </a:r>
            <a:r>
              <a:rPr lang="en-US" dirty="0"/>
              <a:t>?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457200" y="1454150"/>
            <a:ext cx="8305800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glow rad="63500">
              <a:srgbClr val="FF0000">
                <a:alpha val="40000"/>
              </a:srgbClr>
            </a:glow>
          </a:effectLst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r>
              <a:rPr lang="en-US" sz="2800" dirty="0"/>
              <a:t>Hamming Distance</a:t>
            </a:r>
            <a:r>
              <a:rPr lang="en-US" sz="2800" dirty="0">
                <a:solidFill>
                  <a:srgbClr val="00B050"/>
                </a:solidFill>
              </a:rPr>
              <a:t> between two words is the number of differences between corresponding bits.</a:t>
            </a:r>
          </a:p>
        </p:txBody>
      </p:sp>
    </p:spTree>
    <p:extLst>
      <p:ext uri="{BB962C8B-B14F-4D97-AF65-F5344CB8AC3E}">
        <p14:creationId xmlns:p14="http://schemas.microsoft.com/office/powerpoint/2010/main" val="854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Hamming Distance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200400"/>
          </a:xfrm>
        </p:spPr>
        <p:txBody>
          <a:bodyPr/>
          <a:lstStyle/>
          <a:p>
            <a:r>
              <a:rPr lang="en-US"/>
              <a:t>Find the minimum Hamming Distance of the following codebook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066800" y="1454150"/>
            <a:ext cx="7162800" cy="138499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glow rad="63500">
              <a:srgbClr val="FF0000">
                <a:alpha val="40000"/>
              </a:srgbClr>
            </a:glow>
          </a:effectLst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2800" b="1" i="1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minimum Hamming distance</a:t>
            </a:r>
            <a:r>
              <a:rPr lang="en-US" dirty="0"/>
              <a:t> is the smallest Hamming distance between</a:t>
            </a:r>
            <a:br>
              <a:rPr lang="en-US" dirty="0"/>
            </a:br>
            <a:r>
              <a:rPr lang="en-US" dirty="0"/>
              <a:t> </a:t>
            </a:r>
            <a:r>
              <a:rPr lang="en-US" u="sng" dirty="0"/>
              <a:t>all possible pairs</a:t>
            </a:r>
            <a:r>
              <a:rPr lang="en-US" dirty="0"/>
              <a:t> in a set of codewords.</a:t>
            </a:r>
          </a:p>
        </p:txBody>
      </p:sp>
      <p:graphicFrame>
        <p:nvGraphicFramePr>
          <p:cNvPr id="417814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35993"/>
              </p:ext>
            </p:extLst>
          </p:nvPr>
        </p:nvGraphicFramePr>
        <p:xfrm>
          <a:off x="4038600" y="3886200"/>
          <a:ext cx="1219200" cy="20726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00000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01011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cs typeface="Arial" charset="0"/>
                        </a:rPr>
                        <a:t>11110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90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Capability of Code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guarantee the </a:t>
            </a:r>
            <a:r>
              <a:rPr lang="en-US" b="1" i="1" dirty="0">
                <a:solidFill>
                  <a:srgbClr val="7030A0"/>
                </a:solidFill>
              </a:rPr>
              <a:t>detection</a:t>
            </a:r>
            <a:r>
              <a:rPr lang="en-US" dirty="0"/>
              <a:t> of up to </a:t>
            </a:r>
            <a:r>
              <a:rPr lang="en-US" b="1" i="1" dirty="0">
                <a:solidFill>
                  <a:srgbClr val="00B050"/>
                </a:solidFill>
              </a:rPr>
              <a:t>s</a:t>
            </a:r>
            <a:r>
              <a:rPr lang="en-US" dirty="0"/>
              <a:t>-bit errors, the minimum Hamming distance in a block code must be</a:t>
            </a:r>
          </a:p>
        </p:txBody>
      </p:sp>
      <p:pic>
        <p:nvPicPr>
          <p:cNvPr id="4188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24200"/>
            <a:ext cx="6477000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3352800" y="2438400"/>
            <a:ext cx="1818126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2682819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Correction Capability of Code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guarantee the </a:t>
            </a:r>
            <a:r>
              <a:rPr lang="en-US" b="1" i="1" dirty="0">
                <a:solidFill>
                  <a:srgbClr val="7030A0"/>
                </a:solidFill>
              </a:rPr>
              <a:t>correction</a:t>
            </a:r>
            <a:r>
              <a:rPr lang="en-US" dirty="0"/>
              <a:t> of up to </a:t>
            </a:r>
            <a:r>
              <a:rPr lang="en-US" b="1" i="1" dirty="0">
                <a:solidFill>
                  <a:srgbClr val="00B050"/>
                </a:solidFill>
              </a:rPr>
              <a:t>t</a:t>
            </a:r>
            <a:r>
              <a:rPr lang="en-US" dirty="0"/>
              <a:t>-bit errors, the minimum Hamming distance in a block code must be</a:t>
            </a:r>
          </a:p>
        </p:txBody>
      </p:sp>
      <p:pic>
        <p:nvPicPr>
          <p:cNvPr id="4198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00400"/>
            <a:ext cx="7620000" cy="274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3429000" y="2514600"/>
            <a:ext cx="195758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</a:pPr>
            <a:r>
              <a:rPr lang="en-US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16781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D18A-CB30-48FA-A02B-E2B792D0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3471-EAF7-4FFB-AECE-486C2F1C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  <a:p>
            <a:r>
              <a:rPr lang="en-US" dirty="0"/>
              <a:t>Redundancy</a:t>
            </a:r>
          </a:p>
          <a:p>
            <a:r>
              <a:rPr lang="en-US" dirty="0"/>
              <a:t>Coding</a:t>
            </a:r>
          </a:p>
          <a:p>
            <a:r>
              <a:rPr lang="en-US" dirty="0"/>
              <a:t>Correction vs. detection</a:t>
            </a:r>
          </a:p>
        </p:txBody>
      </p:sp>
    </p:spTree>
    <p:extLst>
      <p:ext uri="{BB962C8B-B14F-4D97-AF65-F5344CB8AC3E}">
        <p14:creationId xmlns:p14="http://schemas.microsoft.com/office/powerpoint/2010/main" val="38001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i="1" dirty="0"/>
              <a:t>Hamming Distance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A code scheme has a Hamming distance d</a:t>
            </a:r>
            <a:r>
              <a:rPr lang="en-US" i="1" baseline="-25000"/>
              <a:t>min</a:t>
            </a:r>
            <a:r>
              <a:rPr lang="en-US" i="1"/>
              <a:t> = 4. What is the error detection and correction capability of this scheme?</a:t>
            </a:r>
          </a:p>
        </p:txBody>
      </p:sp>
    </p:spTree>
    <p:extLst>
      <p:ext uri="{BB962C8B-B14F-4D97-AF65-F5344CB8AC3E}">
        <p14:creationId xmlns:p14="http://schemas.microsoft.com/office/powerpoint/2010/main" val="191203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Detection Methods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Parity check</a:t>
            </a:r>
          </a:p>
          <a:p>
            <a:r>
              <a:rPr lang="en-US"/>
              <a:t>Cyclic Redundancy Check</a:t>
            </a:r>
          </a:p>
          <a:p>
            <a:r>
              <a:rPr lang="en-US"/>
              <a:t>Checksum</a:t>
            </a:r>
          </a:p>
        </p:txBody>
      </p:sp>
    </p:spTree>
    <p:extLst>
      <p:ext uri="{BB962C8B-B14F-4D97-AF65-F5344CB8AC3E}">
        <p14:creationId xmlns:p14="http://schemas.microsoft.com/office/powerpoint/2010/main" val="268576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Parity Check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common, least complex</a:t>
            </a:r>
          </a:p>
          <a:p>
            <a:r>
              <a:rPr lang="en-US" sz="3200" dirty="0"/>
              <a:t>Single bit is added to a block</a:t>
            </a:r>
          </a:p>
          <a:p>
            <a:r>
              <a:rPr lang="en-US" sz="3200" dirty="0"/>
              <a:t>Two schemes:</a:t>
            </a:r>
          </a:p>
          <a:p>
            <a:pPr lvl="1"/>
            <a:r>
              <a:rPr lang="en-US" sz="2800" dirty="0"/>
              <a:t>Even parity – Maintain even number of 1s</a:t>
            </a:r>
          </a:p>
          <a:p>
            <a:pPr lvl="2"/>
            <a:r>
              <a:rPr lang="en-US" sz="2000" dirty="0"/>
              <a:t>E.g., 1011 </a:t>
            </a:r>
            <a:r>
              <a:rPr lang="en-US" sz="2000" dirty="0">
                <a:sym typeface="Symbol" pitchFamily="18" charset="2"/>
              </a:rPr>
              <a:t> 1011</a:t>
            </a:r>
            <a:r>
              <a:rPr lang="en-US" sz="2000" b="1" u="sng" dirty="0">
                <a:sym typeface="Symbol" pitchFamily="18" charset="2"/>
              </a:rPr>
              <a:t>1</a:t>
            </a:r>
          </a:p>
          <a:p>
            <a:pPr lvl="1"/>
            <a:r>
              <a:rPr lang="en-US" sz="2800" dirty="0"/>
              <a:t>Odd parity – Maintain odd number of 1s</a:t>
            </a:r>
          </a:p>
          <a:p>
            <a:pPr lvl="2"/>
            <a:r>
              <a:rPr lang="en-US" sz="2000" dirty="0"/>
              <a:t>E.g., 1011 </a:t>
            </a:r>
            <a:r>
              <a:rPr lang="en-US" sz="2000" dirty="0">
                <a:sym typeface="Symbol" pitchFamily="18" charset="2"/>
              </a:rPr>
              <a:t> 1011</a:t>
            </a:r>
            <a:r>
              <a:rPr lang="en-US" sz="2000" b="1" u="sng" dirty="0">
                <a:sym typeface="Symbol" pitchFamily="18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7388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i="1"/>
              <a:t>Parity Check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81000" y="1295400"/>
            <a:ext cx="8458200" cy="2893100"/>
          </a:xfrm>
          <a:prstGeom prst="rect">
            <a:avLst/>
          </a:prstGeom>
          <a:solidFill>
            <a:srgbClr val="CCFF99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Suppose the sender wants to send the word </a:t>
            </a:r>
            <a:r>
              <a:rPr lang="en-US" sz="2800" i="1" dirty="0">
                <a:cs typeface="Times New Roman" pitchFamily="18" charset="0"/>
              </a:rPr>
              <a:t>world</a:t>
            </a:r>
            <a:r>
              <a:rPr lang="en-US" sz="2800" dirty="0">
                <a:cs typeface="Times New Roman" pitchFamily="18" charset="0"/>
              </a:rPr>
              <a:t>. In ASCII the five characters are coded (with </a:t>
            </a:r>
            <a:r>
              <a:rPr lang="en-US" sz="2800" b="1" i="1" dirty="0">
                <a:cs typeface="Times New Roman" pitchFamily="18" charset="0"/>
              </a:rPr>
              <a:t>even parity</a:t>
            </a:r>
            <a:r>
              <a:rPr lang="en-US" sz="2800" dirty="0">
                <a:cs typeface="Times New Roman" pitchFamily="18" charset="0"/>
              </a:rPr>
              <a:t>) as </a:t>
            </a:r>
          </a:p>
          <a:p>
            <a:pPr algn="ctr"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  <a:cs typeface="Times New Roman" pitchFamily="18" charset="0"/>
              </a:rPr>
              <a:t>1110111 1101111 1110010 1101100 1100100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The following shows the actual bits sent</a:t>
            </a:r>
          </a:p>
          <a:p>
            <a:pPr algn="ctr"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1110111</a:t>
            </a:r>
            <a:r>
              <a:rPr lang="en-US" sz="2400" b="1" u="sng" dirty="0">
                <a:solidFill>
                  <a:srgbClr val="FF0000"/>
                </a:solidFill>
                <a:latin typeface="Consolas" panose="020B0609020204030204" pitchFamily="49" charset="0"/>
                <a:cs typeface="Times New Roman" pitchFamily="18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  1101111</a:t>
            </a:r>
            <a:r>
              <a:rPr lang="en-US" sz="2400" b="1" u="sng" dirty="0">
                <a:solidFill>
                  <a:srgbClr val="FF0000"/>
                </a:solidFill>
                <a:latin typeface="Consolas" panose="020B0609020204030204" pitchFamily="49" charset="0"/>
                <a:cs typeface="Times New Roman" pitchFamily="18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  1110010</a:t>
            </a:r>
            <a:r>
              <a:rPr lang="en-US" sz="2400" b="1" u="sng" dirty="0">
                <a:solidFill>
                  <a:srgbClr val="FF0000"/>
                </a:solidFill>
                <a:latin typeface="Consolas" panose="020B0609020204030204" pitchFamily="49" charset="0"/>
                <a:cs typeface="Times New Roman" pitchFamily="18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  1101100</a:t>
            </a:r>
            <a:r>
              <a:rPr lang="en-US" sz="2400" b="1" u="sng" dirty="0">
                <a:solidFill>
                  <a:srgbClr val="FF0000"/>
                </a:solidFill>
                <a:latin typeface="Consolas" panose="020B0609020204030204" pitchFamily="49" charset="0"/>
                <a:cs typeface="Times New Roman" pitchFamily="18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Times New Roman" pitchFamily="18" charset="0"/>
              </a:rPr>
              <a:t>  1100100</a:t>
            </a:r>
            <a:r>
              <a:rPr lang="en-US" sz="2400" b="1" u="sng" dirty="0">
                <a:solidFill>
                  <a:srgbClr val="FF0000"/>
                </a:solidFill>
                <a:latin typeface="Consolas" panose="020B0609020204030204" pitchFamily="49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110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i="1"/>
              <a:t>Parity Check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228600" y="1676400"/>
            <a:ext cx="8458200" cy="1723549"/>
          </a:xfrm>
          <a:prstGeom prst="rect">
            <a:avLst/>
          </a:prstGeom>
          <a:solidFill>
            <a:srgbClr val="CCFF99"/>
          </a:solidFill>
          <a:ln w="9525">
            <a:solidFill>
              <a:srgbClr val="0066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Receiver receives this sequence of words: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itchFamily="18" charset="0"/>
              </a:rPr>
              <a:t>11111110 11011110 11101100 11011000 11001001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Which blocks are accepted?  Which are rejected?</a:t>
            </a:r>
          </a:p>
        </p:txBody>
      </p:sp>
    </p:spTree>
    <p:extLst>
      <p:ext uri="{BB962C8B-B14F-4D97-AF65-F5344CB8AC3E}">
        <p14:creationId xmlns:p14="http://schemas.microsoft.com/office/powerpoint/2010/main" val="1959901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Parity-Check: Encoding/Decoding</a:t>
            </a:r>
          </a:p>
        </p:txBody>
      </p:sp>
      <p:pic>
        <p:nvPicPr>
          <p:cNvPr id="4229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474788"/>
            <a:ext cx="8099425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515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Parity Check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1-bit errors be detected?</a:t>
            </a:r>
          </a:p>
          <a:p>
            <a:r>
              <a:rPr lang="en-US"/>
              <a:t>Can 2-bit errors be detected?</a:t>
            </a:r>
          </a:p>
          <a:p>
            <a:r>
              <a:rPr lang="en-U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6803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cyclic code, rotating a codeword always results in another codeword</a:t>
            </a:r>
          </a:p>
          <a:p>
            <a:r>
              <a:rPr lang="en-US"/>
              <a:t>Example: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7010400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1611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CRC Encoder/Decoder</a:t>
            </a:r>
          </a:p>
        </p:txBody>
      </p:sp>
      <p:pic>
        <p:nvPicPr>
          <p:cNvPr id="44134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57338"/>
            <a:ext cx="8355013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341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CRC Generator</a:t>
            </a:r>
          </a:p>
        </p:txBody>
      </p:sp>
      <p:pic>
        <p:nvPicPr>
          <p:cNvPr id="4433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36" y="1295400"/>
            <a:ext cx="485457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444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Link Layer</a:t>
            </a:r>
          </a:p>
        </p:txBody>
      </p:sp>
      <p:pic>
        <p:nvPicPr>
          <p:cNvPr id="4034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8438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3461" name="Oval 5"/>
          <p:cNvSpPr>
            <a:spLocks noChangeArrowheads="1"/>
          </p:cNvSpPr>
          <p:nvPr/>
        </p:nvSpPr>
        <p:spPr bwMode="auto">
          <a:xfrm>
            <a:off x="5181600" y="3581400"/>
            <a:ext cx="2286000" cy="990600"/>
          </a:xfrm>
          <a:prstGeom prst="ellipse">
            <a:avLst/>
          </a:prstGeom>
          <a:noFill/>
          <a:ln w="76200">
            <a:solidFill>
              <a:srgbClr val="FF7C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CRC</a:t>
            </a:r>
          </a:p>
        </p:txBody>
      </p:sp>
      <p:pic>
        <p:nvPicPr>
          <p:cNvPr id="44749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5"/>
          <a:stretch>
            <a:fillRect/>
          </a:stretch>
        </p:blipFill>
        <p:spPr bwMode="auto">
          <a:xfrm>
            <a:off x="493713" y="1550988"/>
            <a:ext cx="3773487" cy="454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74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9"/>
          <a:stretch>
            <a:fillRect/>
          </a:stretch>
        </p:blipFill>
        <p:spPr bwMode="auto">
          <a:xfrm>
            <a:off x="4343400" y="1600200"/>
            <a:ext cx="3810000" cy="454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83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 Representation</a:t>
            </a:r>
          </a:p>
        </p:txBody>
      </p:sp>
      <p:sp>
        <p:nvSpPr>
          <p:cNvPr id="4495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More common representation than binary form</a:t>
            </a:r>
          </a:p>
          <a:p>
            <a:r>
              <a:rPr lang="en-US" sz="2800"/>
              <a:t>Easy to analyze</a:t>
            </a:r>
          </a:p>
          <a:p>
            <a:r>
              <a:rPr lang="en-US" sz="2800"/>
              <a:t>Divisor is commonly called </a:t>
            </a:r>
            <a:r>
              <a:rPr lang="en-US" sz="2800" i="1">
                <a:solidFill>
                  <a:schemeClr val="tx2"/>
                </a:solidFill>
              </a:rPr>
              <a:t>generator polynomial</a:t>
            </a:r>
          </a:p>
        </p:txBody>
      </p:sp>
      <p:pic>
        <p:nvPicPr>
          <p:cNvPr id="4495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8382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00504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Using Polynomial</a:t>
            </a:r>
          </a:p>
        </p:txBody>
      </p:sp>
      <p:pic>
        <p:nvPicPr>
          <p:cNvPr id="4526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524000"/>
            <a:ext cx="6097587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430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 of CRC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burst errors with L ≤ n will be detected</a:t>
            </a:r>
          </a:p>
          <a:p>
            <a:r>
              <a:rPr lang="en-US"/>
              <a:t>All burst errors with L = n + 1 will be detected with probability 1 – (1/2)</a:t>
            </a:r>
            <a:r>
              <a:rPr lang="en-US" baseline="30000"/>
              <a:t>n–1</a:t>
            </a:r>
            <a:endParaRPr lang="en-US"/>
          </a:p>
          <a:p>
            <a:r>
              <a:rPr lang="en-US"/>
              <a:t>All burst errors with L &gt; n + 1 will be detected with probability 1 – (1/2)</a:t>
            </a:r>
            <a:r>
              <a:rPr lang="en-US" baseline="30000"/>
              <a:t>n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CRC Polynomials</a:t>
            </a:r>
          </a:p>
        </p:txBody>
      </p:sp>
      <p:pic>
        <p:nvPicPr>
          <p:cNvPr id="4587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703388"/>
            <a:ext cx="8994775" cy="279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36834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Error Correction (FEC)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Consider only a </a:t>
            </a:r>
            <a:r>
              <a:rPr lang="en-US" sz="2800" u="sng" dirty="0"/>
              <a:t>single-bit error</a:t>
            </a:r>
            <a:r>
              <a:rPr lang="en-US" sz="2800" dirty="0"/>
              <a:t> in </a:t>
            </a: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dirty="0"/>
              <a:t> bits of data</a:t>
            </a:r>
          </a:p>
          <a:p>
            <a:pPr lvl="1"/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/>
              <a:t> possibilities for an error</a:t>
            </a:r>
          </a:p>
          <a:p>
            <a:pPr lvl="1"/>
            <a:r>
              <a:rPr lang="en-US" sz="2400" dirty="0"/>
              <a:t>One possibility for no error</a:t>
            </a:r>
          </a:p>
          <a:p>
            <a:pPr lvl="1"/>
            <a:r>
              <a:rPr lang="en-US" sz="2400" dirty="0"/>
              <a:t>#possibilities = </a:t>
            </a:r>
            <a:r>
              <a:rPr lang="en-US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2800" dirty="0"/>
              <a:t>Add 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/>
              <a:t> redundant bits to distinguish these possibilities; we need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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</a:p>
          <a:p>
            <a:r>
              <a:rPr lang="en-US" sz="2800" dirty="0"/>
              <a:t>But the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/>
              <a:t> bits are also transmitted along with data; hence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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1950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Bits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EF52BB-3E88-4B86-A0B8-FCEB2E11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Redundant bits needed for 1-bit FEC</a:t>
            </a:r>
          </a:p>
        </p:txBody>
      </p:sp>
      <p:graphicFrame>
        <p:nvGraphicFramePr>
          <p:cNvPr id="47109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42989"/>
              </p:ext>
            </p:extLst>
          </p:nvPr>
        </p:nvGraphicFramePr>
        <p:xfrm>
          <a:off x="2245215" y="1900816"/>
          <a:ext cx="4686618" cy="4169664"/>
        </p:xfrm>
        <a:graphic>
          <a:graphicData uri="http://schemas.openxmlformats.org/drawingml/2006/table">
            <a:tbl>
              <a:tblPr/>
              <a:tblGrid>
                <a:gridCol w="1296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Number of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data bits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</a:b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Number of 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redundancy bits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</a:b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Total </a:t>
                      </a:r>
                      <a:b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</a:b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bits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k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 +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70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Hamming Code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Simple, powerful FEC</a:t>
            </a:r>
          </a:p>
          <a:p>
            <a:r>
              <a:rPr lang="en-US"/>
              <a:t>Widely used in computer memory</a:t>
            </a:r>
          </a:p>
          <a:p>
            <a:pPr lvl="1"/>
            <a:r>
              <a:rPr lang="en-US"/>
              <a:t>Known as ECC memory</a:t>
            </a:r>
          </a:p>
        </p:txBody>
      </p:sp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92550"/>
            <a:ext cx="8547100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8277" name="Text Box 5"/>
          <p:cNvSpPr txBox="1">
            <a:spLocks noChangeArrowheads="1"/>
          </p:cNvSpPr>
          <p:nvPr/>
        </p:nvSpPr>
        <p:spPr bwMode="auto">
          <a:xfrm>
            <a:off x="3733800" y="5576887"/>
            <a:ext cx="3306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error-correcting bits</a:t>
            </a:r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 flipH="1" flipV="1">
            <a:off x="3048000" y="4891087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 flipV="1">
            <a:off x="4800600" y="4891087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0" name="Line 8"/>
          <p:cNvSpPr>
            <a:spLocks noChangeShapeType="1"/>
          </p:cNvSpPr>
          <p:nvPr/>
        </p:nvSpPr>
        <p:spPr bwMode="auto">
          <a:xfrm flipV="1">
            <a:off x="5486400" y="4891087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8281" name="Line 9"/>
          <p:cNvSpPr>
            <a:spLocks noChangeShapeType="1"/>
          </p:cNvSpPr>
          <p:nvPr/>
        </p:nvSpPr>
        <p:spPr bwMode="auto">
          <a:xfrm flipV="1">
            <a:off x="6400800" y="4891087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26D04-7887-46E9-BC6B-EC33721BE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95" y="1313171"/>
            <a:ext cx="2895600" cy="1929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7C310-0017-46EC-B4E8-507F84462592}"/>
              </a:ext>
            </a:extLst>
          </p:cNvPr>
          <p:cNvSpPr txBox="1"/>
          <p:nvPr/>
        </p:nvSpPr>
        <p:spPr>
          <a:xfrm>
            <a:off x="4397924" y="3315458"/>
            <a:ext cx="4453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Source: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https://en.wikipedia.org/wiki/ECC_memory</a:t>
            </a:r>
            <a:endParaRPr lang="en-US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5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Redundant Bit Calculation</a:t>
            </a:r>
          </a:p>
        </p:txBody>
      </p:sp>
      <p:pic>
        <p:nvPicPr>
          <p:cNvPr id="46592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5"/>
          <a:stretch/>
        </p:blipFill>
        <p:spPr bwMode="auto">
          <a:xfrm>
            <a:off x="1333500" y="5094248"/>
            <a:ext cx="6477000" cy="1001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4EA591-3748-4DB5-A560-68F7F93F4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50"/>
          <a:stretch/>
        </p:blipFill>
        <p:spPr bwMode="auto">
          <a:xfrm>
            <a:off x="1333500" y="129540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F675207-373B-454A-855B-637C7C80C8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7" b="52110"/>
          <a:stretch/>
        </p:blipFill>
        <p:spPr bwMode="auto">
          <a:xfrm>
            <a:off x="1333500" y="2514600"/>
            <a:ext cx="6477000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3F033CD-7F11-430A-9D48-89DAB48BB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81" b="25341"/>
          <a:stretch/>
        </p:blipFill>
        <p:spPr bwMode="auto">
          <a:xfrm>
            <a:off x="1333500" y="3810000"/>
            <a:ext cx="6477000" cy="105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490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i="1"/>
              <a:t>Hamming Code</a:t>
            </a:r>
          </a:p>
        </p:txBody>
      </p:sp>
      <p:pic>
        <p:nvPicPr>
          <p:cNvPr id="4751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752600"/>
            <a:ext cx="8739187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CA2750-558A-4B85-93AA-8B463776F00F}"/>
              </a:ext>
            </a:extLst>
          </p:cNvPr>
          <p:cNvSpPr/>
          <p:nvPr/>
        </p:nvSpPr>
        <p:spPr>
          <a:xfrm>
            <a:off x="8769350" y="5318125"/>
            <a:ext cx="171450" cy="29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BC5BA-87A1-4C35-AD5D-D0BFA803CEB5}"/>
              </a:ext>
            </a:extLst>
          </p:cNvPr>
          <p:cNvSpPr/>
          <p:nvPr/>
        </p:nvSpPr>
        <p:spPr>
          <a:xfrm>
            <a:off x="8597900" y="5318125"/>
            <a:ext cx="171450" cy="29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E33E66-76C4-487D-84FC-EA37493D6923}"/>
              </a:ext>
            </a:extLst>
          </p:cNvPr>
          <p:cNvSpPr/>
          <p:nvPr/>
        </p:nvSpPr>
        <p:spPr>
          <a:xfrm>
            <a:off x="8242300" y="5318125"/>
            <a:ext cx="171450" cy="29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E26004-9534-4A19-A0EC-E9569CA8084D}"/>
              </a:ext>
            </a:extLst>
          </p:cNvPr>
          <p:cNvSpPr/>
          <p:nvPr/>
        </p:nvSpPr>
        <p:spPr>
          <a:xfrm>
            <a:off x="7543800" y="5318125"/>
            <a:ext cx="171450" cy="295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Control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errors</a:t>
            </a:r>
          </a:p>
          <a:p>
            <a:r>
              <a:rPr lang="en-US" dirty="0"/>
              <a:t>Correcting errors</a:t>
            </a:r>
          </a:p>
          <a:p>
            <a:pPr lvl="1"/>
            <a:r>
              <a:rPr lang="en-US" dirty="0"/>
              <a:t>Forward error correction</a:t>
            </a:r>
          </a:p>
          <a:p>
            <a:pPr lvl="1"/>
            <a:r>
              <a:rPr lang="en-US" dirty="0"/>
              <a:t>Automatic repeat request (ARQ)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705B6-D3C5-46BD-AD44-F75B5D3191D9}"/>
              </a:ext>
            </a:extLst>
          </p:cNvPr>
          <p:cNvSpPr/>
          <p:nvPr/>
        </p:nvSpPr>
        <p:spPr>
          <a:xfrm>
            <a:off x="198303" y="1345139"/>
            <a:ext cx="8488497" cy="139806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i="1"/>
              <a:t>Correcting Error</a:t>
            </a:r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Receiver receives 1001</a:t>
            </a:r>
            <a:r>
              <a:rPr lang="en-US" b="1">
                <a:solidFill>
                  <a:srgbClr val="FF0000"/>
                </a:solidFill>
              </a:rPr>
              <a:t>0</a:t>
            </a:r>
            <a:r>
              <a:rPr lang="en-US"/>
              <a:t>100101</a:t>
            </a:r>
          </a:p>
        </p:txBody>
      </p:sp>
      <p:pic>
        <p:nvPicPr>
          <p:cNvPr id="4771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4196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1484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Strength of Hamming Code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Hamming Distance is 3</a:t>
            </a:r>
          </a:p>
          <a:p>
            <a:pPr lvl="1"/>
            <a:r>
              <a:rPr lang="en-US" dirty="0"/>
              <a:t>It can correct at most 1 bit error</a:t>
            </a:r>
          </a:p>
          <a:p>
            <a:pPr lvl="1"/>
            <a:r>
              <a:rPr lang="en-US" dirty="0"/>
              <a:t>It can detect at most 2 bit error</a:t>
            </a:r>
          </a:p>
          <a:p>
            <a:pPr lvl="1"/>
            <a:r>
              <a:rPr lang="en-US" dirty="0"/>
              <a:t>But… not both!!! (Why?)</a:t>
            </a:r>
          </a:p>
          <a:p>
            <a:r>
              <a:rPr lang="en-US" b="1" dirty="0">
                <a:solidFill>
                  <a:srgbClr val="7030A0"/>
                </a:solidFill>
              </a:rPr>
              <a:t>SECDED</a:t>
            </a:r>
            <a:r>
              <a:rPr lang="en-US" dirty="0"/>
              <a:t> – </a:t>
            </a:r>
            <a:r>
              <a:rPr lang="en-US" b="1" dirty="0"/>
              <a:t>S</a:t>
            </a:r>
            <a:r>
              <a:rPr lang="en-US" dirty="0"/>
              <a:t>ingle-</a:t>
            </a:r>
            <a:r>
              <a:rPr lang="en-US" b="1" dirty="0"/>
              <a:t>E</a:t>
            </a:r>
            <a:r>
              <a:rPr lang="en-US" dirty="0"/>
              <a:t>rror </a:t>
            </a:r>
            <a:r>
              <a:rPr lang="en-US" b="1" dirty="0"/>
              <a:t>C</a:t>
            </a:r>
            <a:r>
              <a:rPr lang="en-US" dirty="0"/>
              <a:t>orrection, </a:t>
            </a:r>
            <a:r>
              <a:rPr lang="en-US" b="1" dirty="0"/>
              <a:t>D</a:t>
            </a:r>
            <a:r>
              <a:rPr lang="en-US" dirty="0"/>
              <a:t>ouble-</a:t>
            </a:r>
            <a:r>
              <a:rPr lang="en-US" b="1" dirty="0"/>
              <a:t>E</a:t>
            </a:r>
            <a:r>
              <a:rPr lang="en-US" dirty="0"/>
              <a:t>rror </a:t>
            </a:r>
            <a:r>
              <a:rPr lang="en-US" b="1" dirty="0"/>
              <a:t>D</a:t>
            </a:r>
            <a:r>
              <a:rPr lang="en-US" dirty="0"/>
              <a:t>etection </a:t>
            </a:r>
          </a:p>
          <a:p>
            <a:pPr lvl="1"/>
            <a:r>
              <a:rPr lang="en-US" dirty="0"/>
              <a:t>Extended Hamming code with </a:t>
            </a:r>
            <a:r>
              <a:rPr lang="en-US" u="sng" dirty="0"/>
              <a:t>one extra parity bit</a:t>
            </a:r>
          </a:p>
          <a:p>
            <a:pPr lvl="1"/>
            <a:r>
              <a:rPr lang="en-US" dirty="0"/>
              <a:t>Achieves minimum Hamming distance of 4</a:t>
            </a:r>
          </a:p>
          <a:p>
            <a:pPr lvl="1"/>
            <a:r>
              <a:rPr lang="en-US" dirty="0"/>
              <a:t>Can distinguish between one bit and two bit errors</a:t>
            </a:r>
          </a:p>
        </p:txBody>
      </p:sp>
    </p:spTree>
    <p:extLst>
      <p:ext uri="{BB962C8B-B14F-4D97-AF65-F5344CB8AC3E}">
        <p14:creationId xmlns:p14="http://schemas.microsoft.com/office/powerpoint/2010/main" val="1680104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Burst Error Correction</a:t>
            </a:r>
          </a:p>
        </p:txBody>
      </p:sp>
      <p:pic>
        <p:nvPicPr>
          <p:cNvPr id="4393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36" y="1219200"/>
            <a:ext cx="7496175" cy="503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7952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37A5-84FF-43FC-8EE8-83F20709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F13B-3391-47FA-8ACC-69485C3B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03" y="1345139"/>
            <a:ext cx="8780444" cy="49794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can be corrupted during transmission.  To detect or correct errors, extra bits (</a:t>
            </a:r>
            <a:r>
              <a:rPr lang="en-US" dirty="0">
                <a:solidFill>
                  <a:srgbClr val="C00000"/>
                </a:solidFill>
              </a:rPr>
              <a:t>redundancy</a:t>
            </a:r>
            <a:r>
              <a:rPr lang="en-US" dirty="0"/>
              <a:t>) must be added to the data</a:t>
            </a:r>
          </a:p>
          <a:p>
            <a:r>
              <a:rPr lang="en-US" dirty="0"/>
              <a:t>Block coding divides a message into blocks of </a:t>
            </a:r>
            <a:r>
              <a:rPr lang="en-US" i="1" dirty="0"/>
              <a:t>k</a:t>
            </a:r>
            <a:r>
              <a:rPr lang="en-US" dirty="0"/>
              <a:t> bits, called </a:t>
            </a:r>
            <a:r>
              <a:rPr lang="en-US" dirty="0" err="1">
                <a:solidFill>
                  <a:srgbClr val="0070C0"/>
                </a:solidFill>
              </a:rPr>
              <a:t>datawords</a:t>
            </a:r>
            <a:r>
              <a:rPr lang="en-US" dirty="0"/>
              <a:t>, then maps them to blocks of </a:t>
            </a:r>
            <a:r>
              <a:rPr lang="en-US" i="1" dirty="0" err="1"/>
              <a:t>k</a:t>
            </a:r>
            <a:r>
              <a:rPr lang="en-US" dirty="0" err="1"/>
              <a:t>+</a:t>
            </a:r>
            <a:r>
              <a:rPr lang="en-US" i="1" dirty="0" err="1"/>
              <a:t>r</a:t>
            </a:r>
            <a:r>
              <a:rPr lang="en-US" dirty="0"/>
              <a:t> bits, called </a:t>
            </a:r>
            <a:r>
              <a:rPr lang="en-US" dirty="0">
                <a:solidFill>
                  <a:srgbClr val="00B050"/>
                </a:solidFill>
              </a:rPr>
              <a:t>codewords</a:t>
            </a:r>
          </a:p>
          <a:p>
            <a:r>
              <a:rPr lang="en-US" dirty="0"/>
              <a:t>Strength of code is determined by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minimum Hamming distance</a:t>
            </a:r>
            <a:r>
              <a:rPr lang="en-US" dirty="0"/>
              <a:t> among its codewords</a:t>
            </a:r>
          </a:p>
          <a:p>
            <a:r>
              <a:rPr lang="en-US" dirty="0">
                <a:solidFill>
                  <a:srgbClr val="C00000"/>
                </a:solidFill>
              </a:rPr>
              <a:t>Parity bits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Cyclic Redundancy Check (CRC)</a:t>
            </a:r>
            <a:r>
              <a:rPr lang="en-US" dirty="0"/>
              <a:t> are some common error detection techniques</a:t>
            </a:r>
          </a:p>
          <a:p>
            <a:r>
              <a:rPr lang="en-US" dirty="0">
                <a:solidFill>
                  <a:srgbClr val="007033"/>
                </a:solidFill>
              </a:rPr>
              <a:t>Hamming code</a:t>
            </a:r>
            <a:r>
              <a:rPr lang="en-US" dirty="0"/>
              <a:t> is a simple and powerful error correction code</a:t>
            </a:r>
          </a:p>
        </p:txBody>
      </p:sp>
    </p:spTree>
    <p:extLst>
      <p:ext uri="{BB962C8B-B14F-4D97-AF65-F5344CB8AC3E}">
        <p14:creationId xmlns:p14="http://schemas.microsoft.com/office/powerpoint/2010/main" val="24885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Errors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953000"/>
          </a:xfrm>
        </p:spPr>
        <p:txBody>
          <a:bodyPr/>
          <a:lstStyle/>
          <a:p>
            <a:r>
              <a:rPr lang="en-US"/>
              <a:t>Single-bit errors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Burst errors</a:t>
            </a:r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6400800" cy="131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65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81400"/>
            <a:ext cx="5410200" cy="261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432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detect or correct errors, redundant bits of data must be added</a:t>
            </a:r>
          </a:p>
        </p:txBody>
      </p:sp>
      <p:pic>
        <p:nvPicPr>
          <p:cNvPr id="4003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7947025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074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Process of adding redundancy for error detection or correction</a:t>
            </a:r>
          </a:p>
          <a:p>
            <a:r>
              <a:rPr lang="en-US" sz="2800" dirty="0"/>
              <a:t>Two types:</a:t>
            </a:r>
          </a:p>
          <a:p>
            <a:pPr lvl="1"/>
            <a:r>
              <a:rPr lang="en-US" sz="2400" dirty="0"/>
              <a:t>Block codes</a:t>
            </a:r>
          </a:p>
          <a:p>
            <a:pPr lvl="2"/>
            <a:r>
              <a:rPr lang="en-US" sz="2000" dirty="0"/>
              <a:t>Divides the data to be sent into a set of blocks</a:t>
            </a:r>
          </a:p>
          <a:p>
            <a:pPr lvl="2"/>
            <a:r>
              <a:rPr lang="en-US" sz="2000" dirty="0"/>
              <a:t>Extra information attached to each block</a:t>
            </a:r>
          </a:p>
          <a:p>
            <a:pPr lvl="2"/>
            <a:r>
              <a:rPr lang="en-US" sz="2000" dirty="0"/>
              <a:t>Memoryless</a:t>
            </a:r>
          </a:p>
          <a:p>
            <a:pPr lvl="1"/>
            <a:r>
              <a:rPr lang="en-US" sz="2400" dirty="0"/>
              <a:t>Convolutional codes</a:t>
            </a:r>
          </a:p>
          <a:p>
            <a:pPr lvl="2"/>
            <a:r>
              <a:rPr lang="en-US" sz="2000" dirty="0"/>
              <a:t>Treats data as a series of bits, and computes a code over a continuous series</a:t>
            </a:r>
          </a:p>
          <a:p>
            <a:pPr lvl="2"/>
            <a:r>
              <a:rPr lang="en-US" sz="2000" dirty="0"/>
              <a:t>The code computed for a set of bits depends on the current and previous input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6FCE0F-4305-487B-8454-FE00F65F7BEA}"/>
              </a:ext>
            </a:extLst>
          </p:cNvPr>
          <p:cNvSpPr/>
          <p:nvPr/>
        </p:nvSpPr>
        <p:spPr>
          <a:xfrm>
            <a:off x="198303" y="2743200"/>
            <a:ext cx="8488497" cy="1447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Notes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error-detecting/correcting code can detect/correct only the types of errors for which it is designed</a:t>
            </a:r>
          </a:p>
          <a:p>
            <a:pPr lvl="1"/>
            <a:r>
              <a:rPr lang="en-US" dirty="0"/>
              <a:t>Other types of errors may remain undetected.</a:t>
            </a:r>
          </a:p>
          <a:p>
            <a:r>
              <a:rPr lang="en-US" dirty="0">
                <a:solidFill>
                  <a:srgbClr val="FF0000"/>
                </a:solidFill>
              </a:rPr>
              <a:t>There is no way to detect/correct every possible error!</a:t>
            </a:r>
          </a:p>
        </p:txBody>
      </p:sp>
    </p:spTree>
    <p:extLst>
      <p:ext uri="{BB962C8B-B14F-4D97-AF65-F5344CB8AC3E}">
        <p14:creationId xmlns:p14="http://schemas.microsoft.com/office/powerpoint/2010/main" val="317404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XOR Operation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operation for computing error detection/correction codes</a:t>
            </a:r>
          </a:p>
          <a:p>
            <a:pPr lvl="1"/>
            <a:r>
              <a:rPr lang="en-US" dirty="0"/>
              <a:t>Simpler and faster than addition; no carry bit!</a:t>
            </a:r>
          </a:p>
          <a:p>
            <a:r>
              <a:rPr lang="en-US" dirty="0"/>
              <a:t>Similar to modulo-2 addition</a:t>
            </a:r>
          </a:p>
        </p:txBody>
      </p:sp>
      <p:pic>
        <p:nvPicPr>
          <p:cNvPr id="402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00412"/>
            <a:ext cx="7380288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240017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3CEED"/>
      </a:hlink>
      <a:folHlink>
        <a:srgbClr val="B26B02"/>
      </a:folHlink>
    </a:clrScheme>
    <a:fontScheme name="Eng-Thai Lecture Notes">
      <a:majorFont>
        <a:latin typeface="Calibri Light"/>
        <a:ea typeface=""/>
        <a:cs typeface="FreesiaUPC"/>
      </a:majorFont>
      <a:minorFont>
        <a:latin typeface="Calibri"/>
        <a:ea typeface=""/>
        <a:cs typeface="FreesiaUPC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17873</TotalTime>
  <Words>1091</Words>
  <Application>Microsoft Office PowerPoint</Application>
  <PresentationFormat>On-screen Show (4:3)</PresentationFormat>
  <Paragraphs>237</Paragraphs>
  <Slides>43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FreesiaUPC</vt:lpstr>
      <vt:lpstr>Symbol</vt:lpstr>
      <vt:lpstr>Tahoma</vt:lpstr>
      <vt:lpstr>Times New Roman</vt:lpstr>
      <vt:lpstr>Wingdings</vt:lpstr>
      <vt:lpstr>Retrospect</vt:lpstr>
      <vt:lpstr>Error Detection and Correction</vt:lpstr>
      <vt:lpstr>Outline</vt:lpstr>
      <vt:lpstr>Data Link Layer</vt:lpstr>
      <vt:lpstr>Error Control</vt:lpstr>
      <vt:lpstr>Types of Errors</vt:lpstr>
      <vt:lpstr>Redundancy</vt:lpstr>
      <vt:lpstr>Coding</vt:lpstr>
      <vt:lpstr>Notes</vt:lpstr>
      <vt:lpstr>XOR Operation</vt:lpstr>
      <vt:lpstr>Block Coding</vt:lpstr>
      <vt:lpstr>Example: 4B/5B Block Coding</vt:lpstr>
      <vt:lpstr>Error Detection in Block Coding</vt:lpstr>
      <vt:lpstr>Error Correction in Block Coding</vt:lpstr>
      <vt:lpstr>Example: Error Correction Code</vt:lpstr>
      <vt:lpstr>Example: Error Correction Code</vt:lpstr>
      <vt:lpstr>Hamming Distance</vt:lpstr>
      <vt:lpstr>Minimum Hamming Distance</vt:lpstr>
      <vt:lpstr>Detection Capability of Code</vt:lpstr>
      <vt:lpstr>Correction Capability of Code</vt:lpstr>
      <vt:lpstr>Example: Hamming Distance</vt:lpstr>
      <vt:lpstr>Common Detection Methods</vt:lpstr>
      <vt:lpstr>Parity Check</vt:lpstr>
      <vt:lpstr>Example: Parity Check</vt:lpstr>
      <vt:lpstr>Example: Parity Check</vt:lpstr>
      <vt:lpstr>Parity-Check: Encoding/Decoding</vt:lpstr>
      <vt:lpstr>Performance of Parity Check</vt:lpstr>
      <vt:lpstr>Cyclic Redundancy Check (CRC)</vt:lpstr>
      <vt:lpstr>CRC Encoder/Decoder</vt:lpstr>
      <vt:lpstr>CRC Generator</vt:lpstr>
      <vt:lpstr>Checking CRC</vt:lpstr>
      <vt:lpstr>Polynomial Representation</vt:lpstr>
      <vt:lpstr>Division Using Polynomial</vt:lpstr>
      <vt:lpstr>Strength of CRC</vt:lpstr>
      <vt:lpstr>Standard CRC Polynomials</vt:lpstr>
      <vt:lpstr>Forward Error Correction (FEC)</vt:lpstr>
      <vt:lpstr>Redundant Bits</vt:lpstr>
      <vt:lpstr>Hamming Code</vt:lpstr>
      <vt:lpstr>Redundant Bit Calculation</vt:lpstr>
      <vt:lpstr>Example: Hamming Code</vt:lpstr>
      <vt:lpstr>Example: Correcting Error</vt:lpstr>
      <vt:lpstr>Strength of Hamming Code</vt:lpstr>
      <vt:lpstr>Burst Error Correction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Control</dc:title>
  <dc:creator>cpj</dc:creator>
  <cp:lastModifiedBy>sobuzdept</cp:lastModifiedBy>
  <cp:revision>606</cp:revision>
  <dcterms:created xsi:type="dcterms:W3CDTF">2016-06-19T03:03:20Z</dcterms:created>
  <dcterms:modified xsi:type="dcterms:W3CDTF">2023-06-04T16:29:30Z</dcterms:modified>
</cp:coreProperties>
</file>