
<file path=[Content_Types].xml><?xml version="1.0" encoding="utf-8"?>
<Types xmlns="http://schemas.openxmlformats.org/package/2006/content-types">
  <Default Extension="png" ContentType="image/png"/>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43"/>
  </p:notesMasterIdLst>
  <p:sldIdLst>
    <p:sldId id="256" r:id="rId2"/>
    <p:sldId id="258" r:id="rId3"/>
    <p:sldId id="302" r:id="rId4"/>
    <p:sldId id="303" r:id="rId5"/>
    <p:sldId id="304" r:id="rId6"/>
    <p:sldId id="305" r:id="rId7"/>
    <p:sldId id="306" r:id="rId8"/>
    <p:sldId id="307" r:id="rId9"/>
    <p:sldId id="265" r:id="rId10"/>
    <p:sldId id="308" r:id="rId11"/>
    <p:sldId id="309" r:id="rId12"/>
    <p:sldId id="310" r:id="rId13"/>
    <p:sldId id="297" r:id="rId14"/>
    <p:sldId id="298" r:id="rId15"/>
    <p:sldId id="299" r:id="rId16"/>
    <p:sldId id="301" r:id="rId17"/>
    <p:sldId id="300"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90" r:id="rId33"/>
    <p:sldId id="283" r:id="rId34"/>
    <p:sldId id="282" r:id="rId35"/>
    <p:sldId id="284" r:id="rId36"/>
    <p:sldId id="285" r:id="rId37"/>
    <p:sldId id="286" r:id="rId38"/>
    <p:sldId id="311" r:id="rId39"/>
    <p:sldId id="287" r:id="rId40"/>
    <p:sldId id="288"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99FF33"/>
    <a:srgbClr val="FFFF66"/>
    <a:srgbClr val="CC99FF"/>
    <a:srgbClr val="FF99FF"/>
    <a:srgbClr val="00FF99"/>
    <a:srgbClr val="9933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63" d="100"/>
          <a:sy n="63" d="100"/>
        </p:scale>
        <p:origin x="12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FAC23-E1DC-4390-A344-A3C249DC07EC}" type="datetimeFigureOut">
              <a:rPr lang="en-US" smtClean="0"/>
              <a:t>3/14/2023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DD572-C993-48CE-B837-79040D94BC8A}" type="slidenum">
              <a:rPr lang="en-US" smtClean="0"/>
              <a:t>‹#›</a:t>
            </a:fld>
            <a:endParaRPr lang="en-US"/>
          </a:p>
        </p:txBody>
      </p:sp>
    </p:spTree>
    <p:extLst>
      <p:ext uri="{BB962C8B-B14F-4D97-AF65-F5344CB8AC3E}">
        <p14:creationId xmlns:p14="http://schemas.microsoft.com/office/powerpoint/2010/main"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2717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46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extLst/>
        </p:spPr>
        <p:txBody>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defRPr/>
            </a:pPr>
            <a:r>
              <a:rPr lang="en-US" sz="1200" b="0" i="0" dirty="0" smtClean="0">
                <a:latin typeface="Times New Roman" pitchFamily="18" charset="0"/>
              </a:rPr>
              <a:t>1.#</a:t>
            </a: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5091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extLst/>
        </p:spPr>
        <p:txBody>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defRPr/>
            </a:pPr>
            <a:r>
              <a:rPr lang="en-US" sz="1200" b="0" i="0" dirty="0" smtClean="0">
                <a:latin typeface="Times New Roman" pitchFamily="18" charset="0"/>
              </a:rPr>
              <a:t>1.#</a:t>
            </a: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0177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826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extLst/>
        </p:spPr>
        <p:txBody>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defRPr/>
            </a:pPr>
            <a:r>
              <a:rPr lang="en-US" sz="1200" b="0" i="0" dirty="0" smtClean="0">
                <a:latin typeface="Times New Roman" pitchFamily="18" charset="0"/>
              </a:rPr>
              <a:t>1.#</a:t>
            </a: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032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1081302-1958-4006-ADD4-C9031111EEBF}" type="slidenum">
              <a:rPr lang="en-US" smtClean="0"/>
              <a:pPr/>
              <a:t>35</a:t>
            </a:fld>
            <a:endParaRPr lang="en-US"/>
          </a:p>
        </p:txBody>
      </p:sp>
      <p:sp>
        <p:nvSpPr>
          <p:cNvPr id="36867" name="Slide Image Placeholder 1"/>
          <p:cNvSpPr>
            <a:spLocks noGrp="1" noRot="1" noChangeAspect="1" noTextEdit="1"/>
          </p:cNvSpPr>
          <p:nvPr>
            <p:ph type="sldImg"/>
          </p:nvPr>
        </p:nvSpPr>
        <p:spPr>
          <a:ln/>
        </p:spPr>
      </p:sp>
      <p:sp>
        <p:nvSpPr>
          <p:cNvPr id="36868" name="Notes Placeholder 2"/>
          <p:cNvSpPr>
            <a:spLocks noGrp="1"/>
          </p:cNvSpPr>
          <p:nvPr>
            <p:ph type="body" idx="1"/>
          </p:nvPr>
        </p:nvSpPr>
        <p:spPr>
          <a:noFill/>
          <a:ln/>
        </p:spPr>
        <p:txBody>
          <a:bodyPr lIns="96661" tIns="48331" rIns="96661" bIns="48331"/>
          <a:lstStyle/>
          <a:p>
            <a:pPr eaLnBrk="1" hangingPunct="1"/>
            <a:endParaRPr lang="en-US"/>
          </a:p>
        </p:txBody>
      </p:sp>
      <p:sp>
        <p:nvSpPr>
          <p:cNvPr id="36869"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F71A6363-075F-444B-9764-5E2E417B00BD}" type="slidenum">
              <a:rPr lang="en-US" sz="1300">
                <a:latin typeface="Arial" charset="0"/>
              </a:rPr>
              <a:pPr algn="r" defTabSz="966788"/>
              <a:t>35</a:t>
            </a:fld>
            <a:endParaRPr lang="en-US" sz="1300">
              <a:latin typeface="Arial" charset="0"/>
            </a:endParaRPr>
          </a:p>
        </p:txBody>
      </p:sp>
    </p:spTree>
    <p:extLst>
      <p:ext uri="{BB962C8B-B14F-4D97-AF65-F5344CB8AC3E}">
        <p14:creationId xmlns:p14="http://schemas.microsoft.com/office/powerpoint/2010/main" val="118112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5400" b="1" kern="1200" spc="-50" baseline="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svg"/><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hyperlink" Target="https://pixabay.com/?utm_source=link-attribution&amp;utm_medium=referral&amp;utm_campaign=image&amp;utm_content=147851" TargetMode="External"/><Relationship Id="rId5" Type="http://schemas.openxmlformats.org/officeDocument/2006/relationships/hyperlink" Target="https://pixabay.com/users/OpenClipart-Vectors-30363/?utm_source=link-attribution&amp;utm_medium=referral&amp;utm_campaign=image&amp;utm_content=147851" TargetMode="External"/><Relationship Id="rId10" Type="http://schemas.openxmlformats.org/officeDocument/2006/relationships/image" Target="../media/image15.svg"/><Relationship Id="rId4" Type="http://schemas.openxmlformats.org/officeDocument/2006/relationships/image" Target="../media/image28.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77E-C959-4680-9C8E-617BE5BF9925}"/>
              </a:ext>
            </a:extLst>
          </p:cNvPr>
          <p:cNvSpPr>
            <a:spLocks noGrp="1"/>
          </p:cNvSpPr>
          <p:nvPr>
            <p:ph type="ctrTitle"/>
          </p:nvPr>
        </p:nvSpPr>
        <p:spPr/>
        <p:txBody>
          <a:bodyPr>
            <a:noAutofit/>
          </a:bodyPr>
          <a:lstStyle/>
          <a:p>
            <a:r>
              <a:rPr lang="en-US" sz="5400" dirty="0">
                <a:solidFill>
                  <a:srgbClr val="C00000"/>
                </a:solidFill>
              </a:rPr>
              <a:t>Network Models and Protocol Suites</a:t>
            </a:r>
          </a:p>
        </p:txBody>
      </p:sp>
      <p:sp>
        <p:nvSpPr>
          <p:cNvPr id="7" name="Text Box 5">
            <a:extLst>
              <a:ext uri="{FF2B5EF4-FFF2-40B4-BE49-F238E27FC236}">
                <a16:creationId xmlns:a16="http://schemas.microsoft.com/office/drawing/2014/main" id="{816ACC21-4749-4CAF-BD50-A9CA7FA2D684}"/>
              </a:ext>
            </a:extLst>
          </p:cNvPr>
          <p:cNvSpPr txBox="1">
            <a:spLocks noChangeArrowheads="1"/>
          </p:cNvSpPr>
          <p:nvPr/>
        </p:nvSpPr>
        <p:spPr bwMode="auto">
          <a:xfrm>
            <a:off x="0" y="5789711"/>
            <a:ext cx="5960221" cy="523220"/>
          </a:xfrm>
          <a:prstGeom prst="rect">
            <a:avLst/>
          </a:prstGeom>
          <a:noFill/>
          <a:ln w="12700">
            <a:noFill/>
            <a:miter lim="800000"/>
            <a:headEnd type="none" w="sm" len="sm"/>
            <a:tailEnd type="none" w="sm" len="sm"/>
          </a:ln>
        </p:spPr>
        <p:txBody>
          <a:bodyPr wrap="none">
            <a:spAutoFit/>
          </a:bodyPr>
          <a:lstStyle/>
          <a:p>
            <a:r>
              <a:rPr lang="en-US" sz="1400" i="1" dirty="0"/>
              <a:t>Based on </a:t>
            </a:r>
            <a:r>
              <a:rPr lang="en-US" sz="1400" b="0" i="1" dirty="0"/>
              <a:t>lecture materials from </a:t>
            </a:r>
            <a:r>
              <a:rPr lang="en-US" sz="1400" i="1" dirty="0"/>
              <a:t>Data Communications and Networking, 5</a:t>
            </a:r>
            <a:r>
              <a:rPr lang="en-US" sz="1400" i="1" baseline="30000" dirty="0"/>
              <a:t>th</a:t>
            </a:r>
            <a:r>
              <a:rPr lang="en-US" sz="1400" i="1" dirty="0"/>
              <a:t> ed.,</a:t>
            </a:r>
            <a:br>
              <a:rPr lang="en-US" sz="1400" i="1" dirty="0"/>
            </a:br>
            <a:r>
              <a:rPr lang="en-US" sz="1400" i="1" dirty="0"/>
              <a:t>Behrouz A. </a:t>
            </a:r>
            <a:r>
              <a:rPr lang="en-US" sz="1400" i="1" dirty="0" err="1"/>
              <a:t>Forouzan</a:t>
            </a:r>
            <a:r>
              <a:rPr lang="en-US" sz="1400" i="1" dirty="0"/>
              <a:t>, McGraw Hill, 2012.</a:t>
            </a:r>
            <a:endParaRPr lang="en-US" sz="1400" b="0" i="1" dirty="0"/>
          </a:p>
        </p:txBody>
      </p:sp>
      <p:sp>
        <p:nvSpPr>
          <p:cNvPr id="8" name="TextBox 7">
            <a:extLst>
              <a:ext uri="{FF2B5EF4-FFF2-40B4-BE49-F238E27FC236}">
                <a16:creationId xmlns:a16="http://schemas.microsoft.com/office/drawing/2014/main" id="{6A285BA3-DCFE-44D0-8AF1-D704C8777D63}"/>
              </a:ext>
            </a:extLst>
          </p:cNvPr>
          <p:cNvSpPr txBox="1"/>
          <p:nvPr/>
        </p:nvSpPr>
        <p:spPr>
          <a:xfrm>
            <a:off x="7314460" y="6443609"/>
            <a:ext cx="1829540" cy="338554"/>
          </a:xfrm>
          <a:prstGeom prst="rect">
            <a:avLst/>
          </a:prstGeom>
          <a:noFill/>
        </p:spPr>
        <p:txBody>
          <a:bodyPr wrap="none" rtlCol="0">
            <a:spAutoFit/>
          </a:bodyPr>
          <a:lstStyle/>
          <a:p>
            <a:r>
              <a:rPr lang="en-US" sz="1600" dirty="0">
                <a:solidFill>
                  <a:schemeClr val="bg1">
                    <a:lumMod val="85000"/>
                  </a:schemeClr>
                </a:solidFill>
              </a:rPr>
              <a:t>Revised 2019-07-28</a:t>
            </a:r>
          </a:p>
        </p:txBody>
      </p:sp>
      <p:sp>
        <p:nvSpPr>
          <p:cNvPr id="9" name="TextBox 8">
            <a:extLst>
              <a:ext uri="{FF2B5EF4-FFF2-40B4-BE49-F238E27FC236}">
                <a16:creationId xmlns:a16="http://schemas.microsoft.com/office/drawing/2014/main" id="{15A623F6-8E78-4D86-8CB7-DC326FEAEE45}"/>
              </a:ext>
            </a:extLst>
          </p:cNvPr>
          <p:cNvSpPr txBox="1"/>
          <p:nvPr/>
        </p:nvSpPr>
        <p:spPr>
          <a:xfrm>
            <a:off x="1143000" y="3224561"/>
            <a:ext cx="6105261" cy="461665"/>
          </a:xfrm>
          <a:prstGeom prst="rect">
            <a:avLst/>
          </a:prstGeom>
          <a:noFill/>
        </p:spPr>
        <p:txBody>
          <a:bodyPr wrap="none" rtlCol="0">
            <a:spAutoFit/>
          </a:bodyPr>
          <a:lstStyle/>
          <a:p>
            <a:r>
              <a:rPr lang="en-US" sz="2400" dirty="0" smtClean="0"/>
              <a:t>CCE 211 Data </a:t>
            </a:r>
            <a:r>
              <a:rPr lang="en-US" sz="2400" dirty="0"/>
              <a:t>Communications </a:t>
            </a:r>
            <a:r>
              <a:rPr lang="en-US" sz="2400" dirty="0" smtClean="0"/>
              <a:t>and Engineering</a:t>
            </a:r>
            <a:endParaRPr lang="en-US" sz="2400" dirty="0"/>
          </a:p>
        </p:txBody>
      </p:sp>
      <p:sp>
        <p:nvSpPr>
          <p:cNvPr id="10" name="Subtitle 3"/>
          <p:cNvSpPr>
            <a:spLocks noGrp="1"/>
          </p:cNvSpPr>
          <p:nvPr>
            <p:ph type="subTitle" idx="1"/>
          </p:nvPr>
        </p:nvSpPr>
        <p:spPr>
          <a:xfrm>
            <a:off x="825038" y="4495800"/>
            <a:ext cx="7543800" cy="1447800"/>
          </a:xfrm>
        </p:spPr>
        <p:txBody>
          <a:bodyPr/>
          <a:lstStyle/>
          <a:p>
            <a:r>
              <a:rPr lang="en-US" dirty="0" smtClean="0"/>
              <a:t>Prof. Dr. Md. Samsuzzaman</a:t>
            </a:r>
            <a:endParaRPr lang="en-GB" dirty="0"/>
          </a:p>
        </p:txBody>
      </p:sp>
    </p:spTree>
    <p:extLst>
      <p:ext uri="{BB962C8B-B14F-4D97-AF65-F5344CB8AC3E}">
        <p14:creationId xmlns:p14="http://schemas.microsoft.com/office/powerpoint/2010/main" val="40663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Slide Number Placeholder 5"/>
          <p:cNvSpPr>
            <a:spLocks noGrp="1"/>
          </p:cNvSpPr>
          <p:nvPr>
            <p:ph type="sldNum" sz="quarter" idx="4294967295"/>
          </p:nvPr>
        </p:nvSpPr>
        <p:spPr/>
        <p:txBody>
          <a:bodyPr/>
          <a:lstStyle/>
          <a:p>
            <a:pPr>
              <a:defRPr/>
            </a:pPr>
            <a:fld id="{5F173F05-4AA4-4280-9977-4AACF8A33FA0}" type="slidenum">
              <a:rPr lang="en-US"/>
              <a:pPr>
                <a:defRPr/>
              </a:pPr>
              <a:t>10</a:t>
            </a:fld>
            <a:endParaRPr lang="en-US"/>
          </a:p>
        </p:txBody>
      </p:sp>
      <p:sp>
        <p:nvSpPr>
          <p:cNvPr id="11267" name="Rectangle 24"/>
          <p:cNvSpPr>
            <a:spLocks noChangeArrowheads="1"/>
          </p:cNvSpPr>
          <p:nvPr/>
        </p:nvSpPr>
        <p:spPr bwMode="auto">
          <a:xfrm>
            <a:off x="788988" y="2089150"/>
            <a:ext cx="2743200" cy="3778250"/>
          </a:xfrm>
          <a:prstGeom prst="rect">
            <a:avLst/>
          </a:prstGeom>
          <a:noFill/>
          <a:ln w="28575">
            <a:solidFill>
              <a:schemeClr val="hlink"/>
            </a:solidFill>
            <a:miter lim="800000"/>
            <a:headEnd/>
            <a:tailEnd/>
          </a:ln>
        </p:spPr>
        <p:txBody>
          <a:bodyPr wrap="none" anchor="ctr"/>
          <a:lstStyle/>
          <a:p>
            <a:endParaRPr lang="en-US"/>
          </a:p>
        </p:txBody>
      </p:sp>
      <p:sp>
        <p:nvSpPr>
          <p:cNvPr id="11268" name="Rectangle 26"/>
          <p:cNvSpPr>
            <a:spLocks noChangeArrowheads="1"/>
          </p:cNvSpPr>
          <p:nvPr/>
        </p:nvSpPr>
        <p:spPr bwMode="auto">
          <a:xfrm>
            <a:off x="5867400" y="2089150"/>
            <a:ext cx="2743200" cy="3778250"/>
          </a:xfrm>
          <a:prstGeom prst="rect">
            <a:avLst/>
          </a:prstGeom>
          <a:noFill/>
          <a:ln w="28575">
            <a:solidFill>
              <a:schemeClr val="hlink"/>
            </a:solidFill>
            <a:miter lim="800000"/>
            <a:headEnd/>
            <a:tailEnd/>
          </a:ln>
        </p:spPr>
        <p:txBody>
          <a:bodyPr wrap="none" anchor="ctr"/>
          <a:lstStyle/>
          <a:p>
            <a:endParaRPr lang="en-US"/>
          </a:p>
        </p:txBody>
      </p:sp>
      <p:sp>
        <p:nvSpPr>
          <p:cNvPr id="35842" name="Rectangle 2"/>
          <p:cNvSpPr>
            <a:spLocks noGrp="1" noChangeArrowheads="1"/>
          </p:cNvSpPr>
          <p:nvPr>
            <p:ph type="title"/>
          </p:nvPr>
        </p:nvSpPr>
        <p:spPr>
          <a:xfrm>
            <a:off x="457200" y="152400"/>
            <a:ext cx="8229600" cy="838200"/>
          </a:xfrm>
        </p:spPr>
        <p:txBody>
          <a:bodyPr/>
          <a:lstStyle/>
          <a:p>
            <a:pPr eaLnBrk="1" hangingPunct="1">
              <a:defRPr/>
            </a:pPr>
            <a:r>
              <a:rPr lang="en-US" smtClean="0"/>
              <a:t>Layer Model</a:t>
            </a:r>
          </a:p>
        </p:txBody>
      </p:sp>
      <p:sp>
        <p:nvSpPr>
          <p:cNvPr id="35843" name="Rectangle 3"/>
          <p:cNvSpPr>
            <a:spLocks noGrp="1" noChangeArrowheads="1"/>
          </p:cNvSpPr>
          <p:nvPr>
            <p:ph type="body" idx="1"/>
          </p:nvPr>
        </p:nvSpPr>
        <p:spPr>
          <a:xfrm>
            <a:off x="457200" y="1066800"/>
            <a:ext cx="8229600" cy="5105400"/>
          </a:xfrm>
        </p:spPr>
        <p:txBody>
          <a:bodyPr/>
          <a:lstStyle/>
          <a:p>
            <a:pPr eaLnBrk="1" hangingPunct="1">
              <a:defRPr/>
            </a:pPr>
            <a:r>
              <a:rPr lang="en-US" sz="2800" smtClean="0"/>
              <a:t>Layer </a:t>
            </a:r>
            <a:r>
              <a:rPr lang="en-US" sz="2800" i="1" smtClean="0">
                <a:latin typeface="Times New Roman" pitchFamily="18" charset="0"/>
                <a:cs typeface="Tahoma" pitchFamily="34" charset="0"/>
              </a:rPr>
              <a:t>N</a:t>
            </a:r>
            <a:r>
              <a:rPr lang="en-US" sz="2800" smtClean="0"/>
              <a:t> uses services provided by Layer </a:t>
            </a:r>
            <a:r>
              <a:rPr lang="en-US" sz="2800" i="1" smtClean="0">
                <a:latin typeface="Times New Roman" pitchFamily="18" charset="0"/>
              </a:rPr>
              <a:t>N</a:t>
            </a:r>
            <a:r>
              <a:rPr lang="en-US" sz="2800" smtClean="0"/>
              <a:t>-1</a:t>
            </a:r>
          </a:p>
        </p:txBody>
      </p:sp>
      <p:sp>
        <p:nvSpPr>
          <p:cNvPr id="11271" name="Rectangle 4"/>
          <p:cNvSpPr>
            <a:spLocks noChangeArrowheads="1"/>
          </p:cNvSpPr>
          <p:nvPr/>
        </p:nvSpPr>
        <p:spPr bwMode="auto">
          <a:xfrm>
            <a:off x="1017588" y="247015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a:t>
            </a:r>
          </a:p>
        </p:txBody>
      </p:sp>
      <p:sp>
        <p:nvSpPr>
          <p:cNvPr id="11272" name="Rectangle 13"/>
          <p:cNvSpPr>
            <a:spLocks noChangeArrowheads="1"/>
          </p:cNvSpPr>
          <p:nvPr/>
        </p:nvSpPr>
        <p:spPr bwMode="auto">
          <a:xfrm>
            <a:off x="6172200" y="247015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a:t>
            </a:r>
          </a:p>
        </p:txBody>
      </p:sp>
      <p:sp>
        <p:nvSpPr>
          <p:cNvPr id="35858" name="Text Box 18"/>
          <p:cNvSpPr txBox="1">
            <a:spLocks noChangeArrowheads="1"/>
          </p:cNvSpPr>
          <p:nvPr/>
        </p:nvSpPr>
        <p:spPr bwMode="auto">
          <a:xfrm>
            <a:off x="796925" y="2895600"/>
            <a:ext cx="982663" cy="641350"/>
          </a:xfrm>
          <a:prstGeom prst="rect">
            <a:avLst/>
          </a:prstGeom>
          <a:noFill/>
          <a:ln w="9525">
            <a:noFill/>
            <a:miter lim="800000"/>
            <a:headEnd/>
            <a:tailEnd/>
          </a:ln>
        </p:spPr>
        <p:txBody>
          <a:bodyPr wrap="none">
            <a:spAutoFit/>
          </a:bodyPr>
          <a:lstStyle/>
          <a:p>
            <a:pPr algn="r"/>
            <a:r>
              <a:rPr lang="en-US"/>
              <a:t>Using</a:t>
            </a:r>
            <a:br>
              <a:rPr lang="en-US"/>
            </a:br>
            <a:r>
              <a:rPr lang="en-US"/>
              <a:t>services</a:t>
            </a:r>
          </a:p>
        </p:txBody>
      </p:sp>
      <p:sp>
        <p:nvSpPr>
          <p:cNvPr id="35859" name="Text Box 19"/>
          <p:cNvSpPr txBox="1">
            <a:spLocks noChangeArrowheads="1"/>
          </p:cNvSpPr>
          <p:nvPr/>
        </p:nvSpPr>
        <p:spPr bwMode="auto">
          <a:xfrm>
            <a:off x="2438400" y="3168650"/>
            <a:ext cx="1116013" cy="641350"/>
          </a:xfrm>
          <a:prstGeom prst="rect">
            <a:avLst/>
          </a:prstGeom>
          <a:noFill/>
          <a:ln w="9525">
            <a:noFill/>
            <a:miter lim="800000"/>
            <a:headEnd/>
            <a:tailEnd/>
          </a:ln>
        </p:spPr>
        <p:txBody>
          <a:bodyPr wrap="none">
            <a:spAutoFit/>
          </a:bodyPr>
          <a:lstStyle/>
          <a:p>
            <a:r>
              <a:rPr lang="en-US"/>
              <a:t>Providing</a:t>
            </a:r>
            <a:br>
              <a:rPr lang="en-US"/>
            </a:br>
            <a:r>
              <a:rPr lang="en-US"/>
              <a:t>services</a:t>
            </a:r>
          </a:p>
        </p:txBody>
      </p:sp>
      <p:sp>
        <p:nvSpPr>
          <p:cNvPr id="35863" name="AutoShape 23"/>
          <p:cNvSpPr>
            <a:spLocks noChangeArrowheads="1"/>
          </p:cNvSpPr>
          <p:nvPr/>
        </p:nvSpPr>
        <p:spPr bwMode="auto">
          <a:xfrm>
            <a:off x="3124200" y="2470150"/>
            <a:ext cx="3048000" cy="228600"/>
          </a:xfrm>
          <a:custGeom>
            <a:avLst/>
            <a:gdLst>
              <a:gd name="T0" fmla="*/ 369632943 w 21600"/>
              <a:gd name="T1" fmla="*/ 0 h 21600"/>
              <a:gd name="T2" fmla="*/ 0 w 21600"/>
              <a:gd name="T3" fmla="*/ 1209675 h 21600"/>
              <a:gd name="T4" fmla="*/ 369632943 w 21600"/>
              <a:gd name="T5" fmla="*/ 2419350 h 21600"/>
              <a:gd name="T6" fmla="*/ 430106652 w 21600"/>
              <a:gd name="T7" fmla="*/ 1209675 h 21600"/>
              <a:gd name="T8" fmla="*/ 17694720 60000 65536"/>
              <a:gd name="T9" fmla="*/ 11796480 60000 65536"/>
              <a:gd name="T10" fmla="*/ 5898240 60000 65536"/>
              <a:gd name="T11" fmla="*/ 0 60000 65536"/>
              <a:gd name="T12" fmla="*/ 3375 w 21600"/>
              <a:gd name="T13" fmla="*/ 5400 h 21600"/>
              <a:gd name="T14" fmla="*/ 20082 w 21600"/>
              <a:gd name="T15" fmla="*/ 16200 h 21600"/>
            </a:gdLst>
            <a:ahLst/>
            <a:cxnLst>
              <a:cxn ang="T8">
                <a:pos x="T0" y="T1"/>
              </a:cxn>
              <a:cxn ang="T9">
                <a:pos x="T2" y="T3"/>
              </a:cxn>
              <a:cxn ang="T10">
                <a:pos x="T4" y="T5"/>
              </a:cxn>
              <a:cxn ang="T11">
                <a:pos x="T6" y="T7"/>
              </a:cxn>
            </a:cxnLst>
            <a:rect l="T12" t="T13" r="T14" b="T15"/>
            <a:pathLst>
              <a:path w="21600" h="21600">
                <a:moveTo>
                  <a:pt x="18563" y="0"/>
                </a:moveTo>
                <a:lnTo>
                  <a:pt x="18563" y="5400"/>
                </a:lnTo>
                <a:lnTo>
                  <a:pt x="3375" y="5400"/>
                </a:lnTo>
                <a:lnTo>
                  <a:pt x="3375" y="16200"/>
                </a:lnTo>
                <a:lnTo>
                  <a:pt x="18563" y="16200"/>
                </a:lnTo>
                <a:lnTo>
                  <a:pt x="18563"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35867" name="Text Box 27"/>
          <p:cNvSpPr txBox="1">
            <a:spLocks noChangeArrowheads="1"/>
          </p:cNvSpPr>
          <p:nvPr/>
        </p:nvSpPr>
        <p:spPr bwMode="auto">
          <a:xfrm>
            <a:off x="3627438" y="1905000"/>
            <a:ext cx="2230437" cy="641350"/>
          </a:xfrm>
          <a:prstGeom prst="rect">
            <a:avLst/>
          </a:prstGeom>
          <a:noFill/>
          <a:ln w="9525">
            <a:noFill/>
            <a:miter lim="800000"/>
            <a:headEnd/>
            <a:tailEnd/>
          </a:ln>
        </p:spPr>
        <p:txBody>
          <a:bodyPr wrap="none">
            <a:spAutoFit/>
          </a:bodyPr>
          <a:lstStyle/>
          <a:p>
            <a:pPr algn="ctr"/>
            <a:r>
              <a:rPr lang="en-US"/>
              <a:t>Logical</a:t>
            </a:r>
            <a:br>
              <a:rPr lang="en-US"/>
            </a:br>
            <a:r>
              <a:rPr lang="en-US"/>
              <a:t>communication path</a:t>
            </a:r>
          </a:p>
        </p:txBody>
      </p:sp>
      <p:sp>
        <p:nvSpPr>
          <p:cNvPr id="35870" name="Text Box 30"/>
          <p:cNvSpPr txBox="1">
            <a:spLocks noChangeArrowheads="1"/>
          </p:cNvSpPr>
          <p:nvPr/>
        </p:nvSpPr>
        <p:spPr bwMode="auto">
          <a:xfrm>
            <a:off x="1600200" y="1752600"/>
            <a:ext cx="968375" cy="366713"/>
          </a:xfrm>
          <a:prstGeom prst="rect">
            <a:avLst/>
          </a:prstGeom>
          <a:noFill/>
          <a:ln w="9525">
            <a:noFill/>
            <a:miter lim="800000"/>
            <a:headEnd/>
            <a:tailEnd/>
          </a:ln>
          <a:effectLst/>
        </p:spPr>
        <p:txBody>
          <a:bodyPr wrap="none">
            <a:spAutoFit/>
          </a:bodyPr>
          <a:lstStyle/>
          <a:p>
            <a:pPr>
              <a:defRPr/>
            </a:pPr>
            <a:r>
              <a:rPr lang="en-US">
                <a:solidFill>
                  <a:schemeClr val="hlink"/>
                </a:solidFill>
                <a:effectLst>
                  <a:outerShdw blurRad="38100" dist="38100" dir="2700000" algn="tl">
                    <a:srgbClr val="000000"/>
                  </a:outerShdw>
                </a:effectLst>
              </a:rPr>
              <a:t>HOST </a:t>
            </a:r>
            <a:r>
              <a:rPr lang="en-US" i="1">
                <a:solidFill>
                  <a:schemeClr val="hlink"/>
                </a:solidFill>
                <a:effectLst>
                  <a:outerShdw blurRad="38100" dist="38100" dir="2700000" algn="tl">
                    <a:srgbClr val="000000"/>
                  </a:outerShdw>
                </a:effectLst>
              </a:rPr>
              <a:t>A</a:t>
            </a:r>
          </a:p>
        </p:txBody>
      </p:sp>
      <p:sp>
        <p:nvSpPr>
          <p:cNvPr id="35871" name="Text Box 31"/>
          <p:cNvSpPr txBox="1">
            <a:spLocks noChangeArrowheads="1"/>
          </p:cNvSpPr>
          <p:nvPr/>
        </p:nvSpPr>
        <p:spPr bwMode="auto">
          <a:xfrm>
            <a:off x="6781800" y="1752600"/>
            <a:ext cx="968375" cy="366713"/>
          </a:xfrm>
          <a:prstGeom prst="rect">
            <a:avLst/>
          </a:prstGeom>
          <a:noFill/>
          <a:ln w="9525">
            <a:noFill/>
            <a:miter lim="800000"/>
            <a:headEnd/>
            <a:tailEnd/>
          </a:ln>
          <a:effectLst/>
        </p:spPr>
        <p:txBody>
          <a:bodyPr wrap="none">
            <a:spAutoFit/>
          </a:bodyPr>
          <a:lstStyle/>
          <a:p>
            <a:pPr>
              <a:defRPr/>
            </a:pPr>
            <a:r>
              <a:rPr lang="en-US">
                <a:solidFill>
                  <a:schemeClr val="hlink"/>
                </a:solidFill>
                <a:effectLst>
                  <a:outerShdw blurRad="38100" dist="38100" dir="2700000" algn="tl">
                    <a:srgbClr val="000000"/>
                  </a:outerShdw>
                </a:effectLst>
              </a:rPr>
              <a:t>HOST </a:t>
            </a:r>
            <a:r>
              <a:rPr lang="en-US" i="1">
                <a:solidFill>
                  <a:schemeClr val="hlink"/>
                </a:solidFill>
                <a:effectLst>
                  <a:outerShdw blurRad="38100" dist="38100" dir="2700000" algn="tl">
                    <a:srgbClr val="000000"/>
                  </a:outerShdw>
                </a:effectLst>
              </a:rPr>
              <a:t>B</a:t>
            </a:r>
          </a:p>
        </p:txBody>
      </p:sp>
      <p:sp>
        <p:nvSpPr>
          <p:cNvPr id="35872" name="Rectangle 32"/>
          <p:cNvSpPr>
            <a:spLocks noChangeArrowheads="1"/>
          </p:cNvSpPr>
          <p:nvPr/>
        </p:nvSpPr>
        <p:spPr bwMode="auto">
          <a:xfrm>
            <a:off x="1066800" y="510540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N-2</a:t>
            </a:r>
          </a:p>
        </p:txBody>
      </p:sp>
      <p:sp>
        <p:nvSpPr>
          <p:cNvPr id="35873" name="Rectangle 33"/>
          <p:cNvSpPr>
            <a:spLocks noChangeArrowheads="1"/>
          </p:cNvSpPr>
          <p:nvPr/>
        </p:nvSpPr>
        <p:spPr bwMode="auto">
          <a:xfrm>
            <a:off x="6221413" y="510540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N-2</a:t>
            </a:r>
          </a:p>
        </p:txBody>
      </p:sp>
      <p:sp>
        <p:nvSpPr>
          <p:cNvPr id="35876" name="AutoShape 36"/>
          <p:cNvSpPr>
            <a:spLocks noChangeArrowheads="1"/>
          </p:cNvSpPr>
          <p:nvPr/>
        </p:nvSpPr>
        <p:spPr bwMode="auto">
          <a:xfrm flipV="1">
            <a:off x="67056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77" name="AutoShape 37"/>
          <p:cNvSpPr>
            <a:spLocks noChangeArrowheads="1"/>
          </p:cNvSpPr>
          <p:nvPr/>
        </p:nvSpPr>
        <p:spPr bwMode="auto">
          <a:xfrm>
            <a:off x="72390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49" name="Rectangle 9"/>
          <p:cNvSpPr>
            <a:spLocks noChangeArrowheads="1"/>
          </p:cNvSpPr>
          <p:nvPr/>
        </p:nvSpPr>
        <p:spPr bwMode="auto">
          <a:xfrm>
            <a:off x="1017588" y="4146550"/>
            <a:ext cx="1981200" cy="4254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N-1</a:t>
            </a:r>
          </a:p>
        </p:txBody>
      </p:sp>
      <p:sp>
        <p:nvSpPr>
          <p:cNvPr id="35855" name="Rectangle 15"/>
          <p:cNvSpPr>
            <a:spLocks noChangeArrowheads="1"/>
          </p:cNvSpPr>
          <p:nvPr/>
        </p:nvSpPr>
        <p:spPr bwMode="auto">
          <a:xfrm>
            <a:off x="6172200" y="4146550"/>
            <a:ext cx="1981200" cy="4254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N-1</a:t>
            </a:r>
          </a:p>
        </p:txBody>
      </p:sp>
      <p:sp>
        <p:nvSpPr>
          <p:cNvPr id="35860" name="AutoShape 20"/>
          <p:cNvSpPr>
            <a:spLocks noChangeArrowheads="1"/>
          </p:cNvSpPr>
          <p:nvPr/>
        </p:nvSpPr>
        <p:spPr bwMode="auto">
          <a:xfrm flipV="1">
            <a:off x="1627188"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1" name="AutoShape 21"/>
          <p:cNvSpPr>
            <a:spLocks noChangeArrowheads="1"/>
          </p:cNvSpPr>
          <p:nvPr/>
        </p:nvSpPr>
        <p:spPr bwMode="auto">
          <a:xfrm>
            <a:off x="2160588"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8" name="AutoShape 28"/>
          <p:cNvSpPr>
            <a:spLocks noChangeArrowheads="1"/>
          </p:cNvSpPr>
          <p:nvPr/>
        </p:nvSpPr>
        <p:spPr bwMode="auto">
          <a:xfrm flipV="1">
            <a:off x="6705600"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9" name="AutoShape 29"/>
          <p:cNvSpPr>
            <a:spLocks noChangeArrowheads="1"/>
          </p:cNvSpPr>
          <p:nvPr/>
        </p:nvSpPr>
        <p:spPr bwMode="auto">
          <a:xfrm>
            <a:off x="7239000"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79" name="AutoShape 39"/>
          <p:cNvSpPr>
            <a:spLocks noChangeArrowheads="1"/>
          </p:cNvSpPr>
          <p:nvPr/>
        </p:nvSpPr>
        <p:spPr bwMode="auto">
          <a:xfrm flipV="1">
            <a:off x="16002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80" name="AutoShape 40"/>
          <p:cNvSpPr>
            <a:spLocks noChangeArrowheads="1"/>
          </p:cNvSpPr>
          <p:nvPr/>
        </p:nvSpPr>
        <p:spPr bwMode="auto">
          <a:xfrm>
            <a:off x="21336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82" name="AutoShape 42"/>
          <p:cNvSpPr>
            <a:spLocks noChangeArrowheads="1"/>
          </p:cNvSpPr>
          <p:nvPr/>
        </p:nvSpPr>
        <p:spPr bwMode="auto">
          <a:xfrm>
            <a:off x="609600" y="3962400"/>
            <a:ext cx="8153400" cy="2133600"/>
          </a:xfrm>
          <a:prstGeom prst="roundRect">
            <a:avLst>
              <a:gd name="adj" fmla="val 16667"/>
            </a:avLst>
          </a:prstGeom>
          <a:solidFill>
            <a:schemeClr val="tx1">
              <a:alpha val="25098"/>
            </a:schemeClr>
          </a:solidFill>
          <a:ln w="38100">
            <a:solidFill>
              <a:schemeClr val="tx1"/>
            </a:solidFill>
            <a:prstDash val="sysDot"/>
            <a:round/>
            <a:headEnd/>
            <a:tailEnd/>
          </a:ln>
        </p:spPr>
        <p:txBody>
          <a:bodyPr wrap="none" anchor="ctr"/>
          <a:lstStyle/>
          <a:p>
            <a:endParaRPr lang="en-US"/>
          </a:p>
        </p:txBody>
      </p:sp>
      <p:sp>
        <p:nvSpPr>
          <p:cNvPr id="35883" name="Text Box 43"/>
          <p:cNvSpPr txBox="1">
            <a:spLocks noChangeArrowheads="1"/>
          </p:cNvSpPr>
          <p:nvPr/>
        </p:nvSpPr>
        <p:spPr bwMode="auto">
          <a:xfrm>
            <a:off x="3062288" y="6096000"/>
            <a:ext cx="3262312" cy="366713"/>
          </a:xfrm>
          <a:prstGeom prst="rect">
            <a:avLst/>
          </a:prstGeom>
          <a:noFill/>
          <a:ln w="9525">
            <a:noFill/>
            <a:miter lim="800000"/>
            <a:headEnd/>
            <a:tailEnd/>
          </a:ln>
        </p:spPr>
        <p:txBody>
          <a:bodyPr wrap="none">
            <a:spAutoFit/>
          </a:bodyPr>
          <a:lstStyle/>
          <a:p>
            <a:r>
              <a:rPr lang="en-US"/>
              <a:t>Virtual Communication System</a:t>
            </a:r>
          </a:p>
        </p:txBody>
      </p:sp>
      <p:sp>
        <p:nvSpPr>
          <p:cNvPr id="35884" name="Text Box 44"/>
          <p:cNvSpPr txBox="1">
            <a:spLocks noChangeArrowheads="1"/>
          </p:cNvSpPr>
          <p:nvPr/>
        </p:nvSpPr>
        <p:spPr bwMode="auto">
          <a:xfrm>
            <a:off x="3775075" y="2668588"/>
            <a:ext cx="1846263" cy="366712"/>
          </a:xfrm>
          <a:prstGeom prst="rect">
            <a:avLst/>
          </a:prstGeom>
          <a:noFill/>
          <a:ln w="9525">
            <a:noFill/>
            <a:miter lim="800000"/>
            <a:headEnd/>
            <a:tailEnd/>
          </a:ln>
        </p:spPr>
        <p:txBody>
          <a:bodyPr wrap="none">
            <a:spAutoFit/>
          </a:bodyPr>
          <a:lstStyle/>
          <a:p>
            <a:pPr algn="ctr"/>
            <a:r>
              <a:rPr lang="en-US"/>
              <a:t>Layer </a:t>
            </a:r>
            <a:r>
              <a:rPr lang="en-US" i="1">
                <a:latin typeface="Times New Roman" pitchFamily="18" charset="0"/>
              </a:rPr>
              <a:t>N</a:t>
            </a:r>
            <a:r>
              <a:rPr lang="en-US"/>
              <a:t> protocol</a:t>
            </a:r>
          </a:p>
        </p:txBody>
      </p:sp>
    </p:spTree>
    <p:extLst>
      <p:ext uri="{BB962C8B-B14F-4D97-AF65-F5344CB8AC3E}">
        <p14:creationId xmlns:p14="http://schemas.microsoft.com/office/powerpoint/2010/main" val="553850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67"/>
                                        </p:tgtEl>
                                        <p:attrNameLst>
                                          <p:attrName>style.visibility</p:attrName>
                                        </p:attrNameLst>
                                      </p:cBhvr>
                                      <p:to>
                                        <p:strVal val="visible"/>
                                      </p:to>
                                    </p:set>
                                    <p:animEffect transition="in" filter="wipe(left)">
                                      <p:cBhvr>
                                        <p:cTn id="7" dur="500"/>
                                        <p:tgtEl>
                                          <p:spTgt spid="358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863"/>
                                        </p:tgtEl>
                                        <p:attrNameLst>
                                          <p:attrName>style.visibility</p:attrName>
                                        </p:attrNameLst>
                                      </p:cBhvr>
                                      <p:to>
                                        <p:strVal val="visible"/>
                                      </p:to>
                                    </p:set>
                                    <p:animEffect transition="in" filter="wipe(left)">
                                      <p:cBhvr>
                                        <p:cTn id="10" dur="500"/>
                                        <p:tgtEl>
                                          <p:spTgt spid="3586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884"/>
                                        </p:tgtEl>
                                        <p:attrNameLst>
                                          <p:attrName>style.visibility</p:attrName>
                                        </p:attrNameLst>
                                      </p:cBhvr>
                                      <p:to>
                                        <p:strVal val="visible"/>
                                      </p:to>
                                    </p:set>
                                    <p:animEffect transition="in" filter="wipe(left)">
                                      <p:cBhvr>
                                        <p:cTn id="13" dur="500"/>
                                        <p:tgtEl>
                                          <p:spTgt spid="3588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849"/>
                                        </p:tgtEl>
                                        <p:attrNameLst>
                                          <p:attrName>style.visibility</p:attrName>
                                        </p:attrNameLst>
                                      </p:cBhvr>
                                      <p:to>
                                        <p:strVal val="visible"/>
                                      </p:to>
                                    </p:set>
                                    <p:animEffect transition="in" filter="dissolve">
                                      <p:cBhvr>
                                        <p:cTn id="18" dur="500"/>
                                        <p:tgtEl>
                                          <p:spTgt spid="3584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5855"/>
                                        </p:tgtEl>
                                        <p:attrNameLst>
                                          <p:attrName>style.visibility</p:attrName>
                                        </p:attrNameLst>
                                      </p:cBhvr>
                                      <p:to>
                                        <p:strVal val="visible"/>
                                      </p:to>
                                    </p:set>
                                    <p:animEffect transition="in" filter="dissolve">
                                      <p:cBhvr>
                                        <p:cTn id="21" dur="500"/>
                                        <p:tgtEl>
                                          <p:spTgt spid="35855"/>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58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8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8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8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5882"/>
                                        </p:tgtEl>
                                        <p:attrNameLst>
                                          <p:attrName>style.visibility</p:attrName>
                                        </p:attrNameLst>
                                      </p:cBhvr>
                                      <p:to>
                                        <p:strVal val="visible"/>
                                      </p:to>
                                    </p:set>
                                    <p:animEffect transition="in" filter="dissolve">
                                      <p:cBhvr>
                                        <p:cTn id="53" dur="500"/>
                                        <p:tgtEl>
                                          <p:spTgt spid="358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5883"/>
                                        </p:tgtEl>
                                        <p:attrNameLst>
                                          <p:attrName>style.visibility</p:attrName>
                                        </p:attrNameLst>
                                      </p:cBhvr>
                                      <p:to>
                                        <p:strVal val="visible"/>
                                      </p:to>
                                    </p:set>
                                    <p:animEffect transition="in" filter="dissolve">
                                      <p:cBhvr>
                                        <p:cTn id="56" dur="500"/>
                                        <p:tgtEl>
                                          <p:spTgt spid="35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p:bldP spid="35859" grpId="0"/>
      <p:bldP spid="35863" grpId="0" animBg="1"/>
      <p:bldP spid="35867" grpId="0"/>
      <p:bldP spid="35872" grpId="0" animBg="1"/>
      <p:bldP spid="35873" grpId="0" animBg="1"/>
      <p:bldP spid="35876" grpId="0" animBg="1"/>
      <p:bldP spid="35877" grpId="0" animBg="1"/>
      <p:bldP spid="35849" grpId="0" animBg="1"/>
      <p:bldP spid="35855" grpId="0" animBg="1"/>
      <p:bldP spid="35860" grpId="0" animBg="1"/>
      <p:bldP spid="35861" grpId="0" animBg="1"/>
      <p:bldP spid="35868" grpId="0" animBg="1"/>
      <p:bldP spid="35869" grpId="0" animBg="1"/>
      <p:bldP spid="35879" grpId="0" animBg="1"/>
      <p:bldP spid="35880" grpId="0" animBg="1"/>
      <p:bldP spid="35882" grpId="0" animBg="1"/>
      <p:bldP spid="35883" grpId="0"/>
      <p:bldP spid="3588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p:txBody>
          <a:bodyPr/>
          <a:lstStyle/>
          <a:p>
            <a:pPr>
              <a:defRPr/>
            </a:pPr>
            <a:fld id="{E844F3E4-7062-4311-A26D-F79BD4580BAB}" type="slidenum">
              <a:rPr lang="en-US"/>
              <a:pPr>
                <a:defRPr/>
              </a:pPr>
              <a:t>11</a:t>
            </a:fld>
            <a:endParaRPr lang="en-US"/>
          </a:p>
        </p:txBody>
      </p:sp>
      <p:sp>
        <p:nvSpPr>
          <p:cNvPr id="34818" name="Rectangle 2"/>
          <p:cNvSpPr>
            <a:spLocks noGrp="1" noChangeArrowheads="1"/>
          </p:cNvSpPr>
          <p:nvPr>
            <p:ph type="title"/>
          </p:nvPr>
        </p:nvSpPr>
        <p:spPr/>
        <p:txBody>
          <a:bodyPr/>
          <a:lstStyle/>
          <a:p>
            <a:pPr eaLnBrk="1" hangingPunct="1">
              <a:defRPr/>
            </a:pPr>
            <a:r>
              <a:rPr lang="en-US" smtClean="0"/>
              <a:t>Why Layers?</a:t>
            </a:r>
          </a:p>
        </p:txBody>
      </p:sp>
      <p:sp>
        <p:nvSpPr>
          <p:cNvPr id="34819" name="Rectangle 3"/>
          <p:cNvSpPr>
            <a:spLocks noGrp="1" noChangeArrowheads="1"/>
          </p:cNvSpPr>
          <p:nvPr>
            <p:ph type="body" idx="1"/>
          </p:nvPr>
        </p:nvSpPr>
        <p:spPr/>
        <p:txBody>
          <a:bodyPr/>
          <a:lstStyle/>
          <a:p>
            <a:pPr eaLnBrk="1" hangingPunct="1">
              <a:defRPr/>
            </a:pPr>
            <a:r>
              <a:rPr lang="en-US" sz="2800" smtClean="0"/>
              <a:t>Guidelines for protocol developments</a:t>
            </a:r>
          </a:p>
          <a:p>
            <a:pPr lvl="1" eaLnBrk="1" hangingPunct="1">
              <a:defRPr/>
            </a:pPr>
            <a:r>
              <a:rPr lang="en-US" sz="2400" smtClean="0"/>
              <a:t>Reference model</a:t>
            </a:r>
          </a:p>
          <a:p>
            <a:pPr eaLnBrk="1" hangingPunct="1">
              <a:defRPr/>
            </a:pPr>
            <a:r>
              <a:rPr lang="en-US" sz="2800" smtClean="0"/>
              <a:t>Modularity</a:t>
            </a:r>
          </a:p>
          <a:p>
            <a:pPr lvl="1" eaLnBrk="1" hangingPunct="1">
              <a:defRPr/>
            </a:pPr>
            <a:r>
              <a:rPr lang="en-US" sz="2400" smtClean="0"/>
              <a:t>Eases maintenance and updating of systems</a:t>
            </a:r>
          </a:p>
          <a:p>
            <a:pPr lvl="1" eaLnBrk="1" hangingPunct="1">
              <a:defRPr/>
            </a:pPr>
            <a:r>
              <a:rPr lang="en-US" sz="2400" smtClean="0"/>
              <a:t>A change in one layer is transparent to the rest</a:t>
            </a:r>
          </a:p>
          <a:p>
            <a:pPr eaLnBrk="1" hangingPunct="1">
              <a:defRPr/>
            </a:pPr>
            <a:endParaRPr lang="en-US" sz="2800" smtClean="0"/>
          </a:p>
          <a:p>
            <a:pPr eaLnBrk="1" hangingPunct="1">
              <a:defRPr/>
            </a:pPr>
            <a:endParaRPr lang="en-US" sz="2800" smtClean="0"/>
          </a:p>
          <a:p>
            <a:pPr eaLnBrk="1" hangingPunct="1">
              <a:defRPr/>
            </a:pPr>
            <a:r>
              <a:rPr lang="en-US" sz="2800" smtClean="0"/>
              <a:t>Is layering always the best thing to do?</a:t>
            </a:r>
          </a:p>
          <a:p>
            <a:pPr lvl="1" eaLnBrk="1" hangingPunct="1">
              <a:defRPr/>
            </a:pPr>
            <a:r>
              <a:rPr lang="en-US" sz="2400" smtClean="0"/>
              <a:t>Maybe not </a:t>
            </a:r>
            <a:r>
              <a:rPr lang="en-US" sz="2400" smtClean="0">
                <a:sym typeface="Wingdings" pitchFamily="2" charset="2"/>
              </a:rPr>
              <a:t> </a:t>
            </a:r>
            <a:r>
              <a:rPr lang="en-US" sz="2400" smtClean="0"/>
              <a:t>cross-layer optimization</a:t>
            </a:r>
          </a:p>
        </p:txBody>
      </p:sp>
    </p:spTree>
    <p:extLst>
      <p:ext uri="{BB962C8B-B14F-4D97-AF65-F5344CB8AC3E}">
        <p14:creationId xmlns:p14="http://schemas.microsoft.com/office/powerpoint/2010/main" val="90360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left)">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left)">
                                      <p:cBhvr>
                                        <p:cTn id="27" dur="500"/>
                                        <p:tgtEl>
                                          <p:spTgt spid="34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xEl>
                                              <p:pRg st="7" end="7"/>
                                            </p:txEl>
                                          </p:spTgt>
                                        </p:tgtEl>
                                        <p:attrNameLst>
                                          <p:attrName>style.visibility</p:attrName>
                                        </p:attrNameLst>
                                      </p:cBhvr>
                                      <p:to>
                                        <p:strVal val="visible"/>
                                      </p:to>
                                    </p:set>
                                    <p:animEffect transition="in" filter="wipe(left)">
                                      <p:cBhvr>
                                        <p:cTn id="32" dur="500"/>
                                        <p:tgtEl>
                                          <p:spTgt spid="348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9">
                                            <p:txEl>
                                              <p:pRg st="8" end="8"/>
                                            </p:txEl>
                                          </p:spTgt>
                                        </p:tgtEl>
                                        <p:attrNameLst>
                                          <p:attrName>style.visibility</p:attrName>
                                        </p:attrNameLst>
                                      </p:cBhvr>
                                      <p:to>
                                        <p:strVal val="visible"/>
                                      </p:to>
                                    </p:set>
                                    <p:animEffect transition="in" filter="wipe(left)">
                                      <p:cBhvr>
                                        <p:cTn id="37" dur="500"/>
                                        <p:tgtEl>
                                          <p:spTgt spid="3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0"/>
          </p:nvPr>
        </p:nvSpPr>
        <p:spPr>
          <a:ln/>
        </p:spPr>
        <p:txBody>
          <a:bodyPr/>
          <a:lstStyle/>
          <a:p>
            <a:r>
              <a:rPr lang="en-US"/>
              <a:t>2.</a:t>
            </a:r>
            <a:fld id="{584390A6-B5C2-4B80-9F5C-C74DD8F22B11}" type="slidenum">
              <a:rPr lang="en-US"/>
              <a:pPr/>
              <a:t>12</a:t>
            </a:fld>
            <a:endParaRPr lang="en-US"/>
          </a:p>
        </p:txBody>
      </p:sp>
      <p:sp>
        <p:nvSpPr>
          <p:cNvPr id="44034" name="Rectangle 14"/>
          <p:cNvSpPr>
            <a:spLocks noChangeArrowheads="1"/>
          </p:cNvSpPr>
          <p:nvPr/>
        </p:nvSpPr>
        <p:spPr bwMode="auto">
          <a:xfrm>
            <a:off x="152400" y="7620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eaLnBrk="0" hangingPunct="0"/>
            <a:r>
              <a:rPr lang="en-US" sz="2000">
                <a:solidFill>
                  <a:srgbClr val="FF0000"/>
                </a:solidFill>
                <a:latin typeface="Times-BoldItalic"/>
              </a:rPr>
              <a:t>Figure 2.5</a:t>
            </a:r>
            <a:r>
              <a:rPr lang="en-US" sz="2000">
                <a:solidFill>
                  <a:srgbClr val="0000CC"/>
                </a:solidFill>
                <a:latin typeface="Times-BoldItalic"/>
              </a:rPr>
              <a:t>:  </a:t>
            </a:r>
            <a:r>
              <a:rPr lang="en-US" sz="2000">
                <a:latin typeface="Times-BoldItalic"/>
              </a:rPr>
              <a:t>Communication through an internet</a:t>
            </a:r>
            <a:endParaRPr lang="en-US" sz="2000">
              <a:solidFill>
                <a:schemeClr val="bg2"/>
              </a:solidFill>
              <a:latin typeface="Times-BoldItalic"/>
            </a:endParaRPr>
          </a:p>
        </p:txBody>
      </p:sp>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1066800"/>
            <a:ext cx="86931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3" y="1447800"/>
            <a:ext cx="648493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037013"/>
            <a:ext cx="6991350"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375" y="3689350"/>
            <a:ext cx="69580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976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9944"/>
                                        </p:tgtEl>
                                        <p:attrNameLst>
                                          <p:attrName>style.visibility</p:attrName>
                                        </p:attrNameLst>
                                      </p:cBhvr>
                                      <p:to>
                                        <p:strVal val="visible"/>
                                      </p:to>
                                    </p:set>
                                    <p:animEffect transition="in" filter="wipe(left)">
                                      <p:cBhvr>
                                        <p:cTn id="11" dur="500"/>
                                        <p:tgtEl>
                                          <p:spTgt spid="399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994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942"/>
                                        </p:tgtEl>
                                        <p:attrNameLst>
                                          <p:attrName>style.visibility</p:attrName>
                                        </p:attrNameLst>
                                      </p:cBhvr>
                                      <p:to>
                                        <p:strVal val="visible"/>
                                      </p:to>
                                    </p:set>
                                    <p:animEffect transition="in" filter="wipe(left)">
                                      <p:cBhvr>
                                        <p:cTn id="20" dur="325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D517-292F-E94C-9693-773125D87685}"/>
              </a:ext>
            </a:extLst>
          </p:cNvPr>
          <p:cNvSpPr>
            <a:spLocks noGrp="1"/>
          </p:cNvSpPr>
          <p:nvPr>
            <p:ph type="title"/>
          </p:nvPr>
        </p:nvSpPr>
        <p:spPr/>
        <p:txBody>
          <a:bodyPr>
            <a:normAutofit/>
          </a:bodyPr>
          <a:lstStyle/>
          <a:p>
            <a:r>
              <a:rPr lang="en-US" dirty="0"/>
              <a:t>Communication Abstraction</a:t>
            </a:r>
          </a:p>
        </p:txBody>
      </p:sp>
      <p:sp>
        <p:nvSpPr>
          <p:cNvPr id="4" name="Oval 3">
            <a:extLst>
              <a:ext uri="{FF2B5EF4-FFF2-40B4-BE49-F238E27FC236}">
                <a16:creationId xmlns:a16="http://schemas.microsoft.com/office/drawing/2014/main" id="{ED6E6516-E330-1244-BED7-F89703C6A405}"/>
              </a:ext>
            </a:extLst>
          </p:cNvPr>
          <p:cNvSpPr/>
          <p:nvPr/>
        </p:nvSpPr>
        <p:spPr>
          <a:xfrm>
            <a:off x="2057400" y="29718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a:t>
            </a:r>
          </a:p>
        </p:txBody>
      </p:sp>
      <p:sp>
        <p:nvSpPr>
          <p:cNvPr id="5" name="Oval 4">
            <a:extLst>
              <a:ext uri="{FF2B5EF4-FFF2-40B4-BE49-F238E27FC236}">
                <a16:creationId xmlns:a16="http://schemas.microsoft.com/office/drawing/2014/main" id="{7D851720-9C41-874B-95A7-040C2F79F06F}"/>
              </a:ext>
            </a:extLst>
          </p:cNvPr>
          <p:cNvSpPr/>
          <p:nvPr/>
        </p:nvSpPr>
        <p:spPr>
          <a:xfrm>
            <a:off x="5334000" y="2971800"/>
            <a:ext cx="1524000" cy="838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p>
        </p:txBody>
      </p:sp>
      <p:cxnSp>
        <p:nvCxnSpPr>
          <p:cNvPr id="7" name="Straight Connector 6">
            <a:extLst>
              <a:ext uri="{FF2B5EF4-FFF2-40B4-BE49-F238E27FC236}">
                <a16:creationId xmlns:a16="http://schemas.microsoft.com/office/drawing/2014/main" id="{8131E9B8-D735-7342-AA20-EDC469A79EAA}"/>
              </a:ext>
            </a:extLst>
          </p:cNvPr>
          <p:cNvCxnSpPr>
            <a:cxnSpLocks/>
            <a:stCxn id="4" idx="6"/>
            <a:endCxn id="5" idx="2"/>
          </p:cNvCxnSpPr>
          <p:nvPr/>
        </p:nvCxnSpPr>
        <p:spPr>
          <a:xfrm>
            <a:off x="3581400" y="3390900"/>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8386A1-DDE8-9E40-AB5C-E65AB13560C9}"/>
              </a:ext>
            </a:extLst>
          </p:cNvPr>
          <p:cNvSpPr txBox="1"/>
          <p:nvPr/>
        </p:nvSpPr>
        <p:spPr>
          <a:xfrm>
            <a:off x="198303" y="1219200"/>
            <a:ext cx="5439823" cy="461665"/>
          </a:xfrm>
          <a:prstGeom prst="rect">
            <a:avLst/>
          </a:prstGeom>
          <a:noFill/>
        </p:spPr>
        <p:txBody>
          <a:bodyPr wrap="none" rtlCol="0">
            <a:spAutoFit/>
          </a:bodyPr>
          <a:lstStyle>
            <a:defPPr>
              <a:defRPr lang="en-US"/>
            </a:defPPr>
            <a:lvl1pPr>
              <a:defRPr sz="2400">
                <a:solidFill>
                  <a:srgbClr val="C00000"/>
                </a:solidFill>
              </a:defRPr>
            </a:lvl1pPr>
          </a:lstStyle>
          <a:p>
            <a:r>
              <a:rPr lang="en-US" dirty="0"/>
              <a:t>Application-to-application communication</a:t>
            </a:r>
          </a:p>
        </p:txBody>
      </p:sp>
      <p:sp>
        <p:nvSpPr>
          <p:cNvPr id="6" name="TextBox 5">
            <a:extLst>
              <a:ext uri="{FF2B5EF4-FFF2-40B4-BE49-F238E27FC236}">
                <a16:creationId xmlns:a16="http://schemas.microsoft.com/office/drawing/2014/main" id="{5AB2EDA3-E1F3-8844-ABD9-655F505079F8}"/>
              </a:ext>
            </a:extLst>
          </p:cNvPr>
          <p:cNvSpPr txBox="1"/>
          <p:nvPr/>
        </p:nvSpPr>
        <p:spPr>
          <a:xfrm>
            <a:off x="2208110" y="3814074"/>
            <a:ext cx="1222579" cy="646331"/>
          </a:xfrm>
          <a:prstGeom prst="rect">
            <a:avLst/>
          </a:prstGeom>
          <a:noFill/>
        </p:spPr>
        <p:txBody>
          <a:bodyPr wrap="none" rtlCol="0">
            <a:spAutoFit/>
          </a:bodyPr>
          <a:lstStyle/>
          <a:p>
            <a:pPr algn="ctr"/>
            <a:r>
              <a:rPr lang="en-US" dirty="0"/>
              <a:t>application</a:t>
            </a:r>
            <a:br>
              <a:rPr lang="en-US" dirty="0"/>
            </a:br>
            <a:r>
              <a:rPr lang="en-US" dirty="0"/>
              <a:t>process</a:t>
            </a:r>
          </a:p>
        </p:txBody>
      </p:sp>
      <p:sp>
        <p:nvSpPr>
          <p:cNvPr id="8" name="TextBox 7">
            <a:extLst>
              <a:ext uri="{FF2B5EF4-FFF2-40B4-BE49-F238E27FC236}">
                <a16:creationId xmlns:a16="http://schemas.microsoft.com/office/drawing/2014/main" id="{F73B882E-A8AC-434E-B67A-F7A7B139B5D8}"/>
              </a:ext>
            </a:extLst>
          </p:cNvPr>
          <p:cNvSpPr txBox="1"/>
          <p:nvPr/>
        </p:nvSpPr>
        <p:spPr>
          <a:xfrm>
            <a:off x="5484710" y="3807262"/>
            <a:ext cx="1222579" cy="646331"/>
          </a:xfrm>
          <a:prstGeom prst="rect">
            <a:avLst/>
          </a:prstGeom>
          <a:noFill/>
        </p:spPr>
        <p:txBody>
          <a:bodyPr wrap="none" rtlCol="0">
            <a:spAutoFit/>
          </a:bodyPr>
          <a:lstStyle/>
          <a:p>
            <a:pPr algn="ctr"/>
            <a:r>
              <a:rPr lang="en-US" dirty="0"/>
              <a:t>application</a:t>
            </a:r>
            <a:br>
              <a:rPr lang="en-US" dirty="0"/>
            </a:br>
            <a:r>
              <a:rPr lang="en-US" dirty="0"/>
              <a:t>process</a:t>
            </a:r>
          </a:p>
        </p:txBody>
      </p:sp>
    </p:spTree>
    <p:extLst>
      <p:ext uri="{BB962C8B-B14F-4D97-AF65-F5344CB8AC3E}">
        <p14:creationId xmlns:p14="http://schemas.microsoft.com/office/powerpoint/2010/main" val="947819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1" descr="A picture containing electronics, display&#10;&#10;Description generated with very high confidence">
            <a:extLst>
              <a:ext uri="{FF2B5EF4-FFF2-40B4-BE49-F238E27FC236}">
                <a16:creationId xmlns:a16="http://schemas.microsoft.com/office/drawing/2014/main" id="{61E92AAA-4529-054F-90C4-C158496B269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2209800"/>
            <a:ext cx="2261755" cy="2159034"/>
          </a:xfrm>
          <a:prstGeom prst="rect">
            <a:avLst/>
          </a:prstGeom>
        </p:spPr>
      </p:pic>
      <p:pic>
        <p:nvPicPr>
          <p:cNvPr id="8" name="!!h2" descr="A picture containing electronics, display&#10;&#10;Description generated with very high confidence">
            <a:extLst>
              <a:ext uri="{FF2B5EF4-FFF2-40B4-BE49-F238E27FC236}">
                <a16:creationId xmlns:a16="http://schemas.microsoft.com/office/drawing/2014/main" id="{ADABA294-F396-F149-8683-671EFAD06CC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425045" y="2209800"/>
            <a:ext cx="2261755" cy="2159034"/>
          </a:xfrm>
          <a:prstGeom prst="rect">
            <a:avLst/>
          </a:prstGeom>
        </p:spPr>
      </p:pic>
      <p:sp>
        <p:nvSpPr>
          <p:cNvPr id="2" name="Title 1">
            <a:extLst>
              <a:ext uri="{FF2B5EF4-FFF2-40B4-BE49-F238E27FC236}">
                <a16:creationId xmlns:a16="http://schemas.microsoft.com/office/drawing/2014/main" id="{FBF2D517-292F-E94C-9693-773125D87685}"/>
              </a:ext>
            </a:extLst>
          </p:cNvPr>
          <p:cNvSpPr>
            <a:spLocks noGrp="1"/>
          </p:cNvSpPr>
          <p:nvPr>
            <p:ph type="title"/>
          </p:nvPr>
        </p:nvSpPr>
        <p:spPr/>
        <p:txBody>
          <a:bodyPr>
            <a:normAutofit/>
          </a:bodyPr>
          <a:lstStyle/>
          <a:p>
            <a:r>
              <a:rPr lang="en-US" dirty="0"/>
              <a:t>Communication Abstraction</a:t>
            </a:r>
          </a:p>
        </p:txBody>
      </p:sp>
      <p:sp>
        <p:nvSpPr>
          <p:cNvPr id="4" name="Oval 3">
            <a:extLst>
              <a:ext uri="{FF2B5EF4-FFF2-40B4-BE49-F238E27FC236}">
                <a16:creationId xmlns:a16="http://schemas.microsoft.com/office/drawing/2014/main" id="{ED6E6516-E330-1244-BED7-F89703C6A405}"/>
              </a:ext>
            </a:extLst>
          </p:cNvPr>
          <p:cNvSpPr/>
          <p:nvPr/>
        </p:nvSpPr>
        <p:spPr>
          <a:xfrm>
            <a:off x="1016577" y="26670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a:t>
            </a:r>
          </a:p>
        </p:txBody>
      </p:sp>
      <p:sp>
        <p:nvSpPr>
          <p:cNvPr id="5" name="Oval 4">
            <a:extLst>
              <a:ext uri="{FF2B5EF4-FFF2-40B4-BE49-F238E27FC236}">
                <a16:creationId xmlns:a16="http://schemas.microsoft.com/office/drawing/2014/main" id="{7D851720-9C41-874B-95A7-040C2F79F06F}"/>
              </a:ext>
            </a:extLst>
          </p:cNvPr>
          <p:cNvSpPr/>
          <p:nvPr/>
        </p:nvSpPr>
        <p:spPr>
          <a:xfrm>
            <a:off x="7060622" y="2670464"/>
            <a:ext cx="990600" cy="457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a:t>
            </a:r>
          </a:p>
        </p:txBody>
      </p:sp>
      <p:sp>
        <p:nvSpPr>
          <p:cNvPr id="13" name="Cloud">
            <a:extLst>
              <a:ext uri="{FF2B5EF4-FFF2-40B4-BE49-F238E27FC236}">
                <a16:creationId xmlns:a16="http://schemas.microsoft.com/office/drawing/2014/main" id="{2C0F06DE-8683-A547-BC9B-7FDFB47A77BB}"/>
              </a:ext>
            </a:extLst>
          </p:cNvPr>
          <p:cNvSpPr>
            <a:spLocks noChangeAspect="1" noEditPoints="1" noChangeArrowheads="1"/>
          </p:cNvSpPr>
          <p:nvPr/>
        </p:nvSpPr>
        <p:spPr bwMode="auto">
          <a:xfrm>
            <a:off x="3174422" y="2342960"/>
            <a:ext cx="2720688" cy="11052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00"/>
          </a:solidFill>
          <a:ln w="19050">
            <a:solidFill>
              <a:srgbClr val="FFC000"/>
            </a:solidFill>
            <a:miter lim="800000"/>
            <a:headEnd/>
            <a:tailEnd/>
          </a:ln>
          <a:effectLst/>
        </p:spPr>
        <p:txBody>
          <a:bodyPr/>
          <a:lstStyle/>
          <a:p>
            <a:pPr algn="ctr">
              <a:defRPr/>
            </a:pPr>
            <a:r>
              <a:rPr lang="en-US" dirty="0"/>
              <a:t>Internet</a:t>
            </a:r>
          </a:p>
        </p:txBody>
      </p:sp>
      <p:cxnSp>
        <p:nvCxnSpPr>
          <p:cNvPr id="7" name="Straight Connector 6">
            <a:extLst>
              <a:ext uri="{FF2B5EF4-FFF2-40B4-BE49-F238E27FC236}">
                <a16:creationId xmlns:a16="http://schemas.microsoft.com/office/drawing/2014/main" id="{8131E9B8-D735-7342-AA20-EDC469A79EAA}"/>
              </a:ext>
            </a:extLst>
          </p:cNvPr>
          <p:cNvCxnSpPr>
            <a:cxnSpLocks/>
            <a:stCxn id="4" idx="6"/>
            <a:endCxn id="5" idx="2"/>
          </p:cNvCxnSpPr>
          <p:nvPr/>
        </p:nvCxnSpPr>
        <p:spPr>
          <a:xfrm>
            <a:off x="2007177" y="2895600"/>
            <a:ext cx="5053445" cy="346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6B0830E-A0D0-9C44-BA29-695985BE90AC}"/>
              </a:ext>
            </a:extLst>
          </p:cNvPr>
          <p:cNvSpPr/>
          <p:nvPr/>
        </p:nvSpPr>
        <p:spPr>
          <a:xfrm>
            <a:off x="609600" y="2408826"/>
            <a:ext cx="559377" cy="25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Oval 14">
            <a:extLst>
              <a:ext uri="{FF2B5EF4-FFF2-40B4-BE49-F238E27FC236}">
                <a16:creationId xmlns:a16="http://schemas.microsoft.com/office/drawing/2014/main" id="{3EAA534B-67D6-E14A-B356-E98DDDAD4A6A}"/>
              </a:ext>
            </a:extLst>
          </p:cNvPr>
          <p:cNvSpPr/>
          <p:nvPr/>
        </p:nvSpPr>
        <p:spPr>
          <a:xfrm>
            <a:off x="1511877" y="3190065"/>
            <a:ext cx="559377" cy="25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Oval 15">
            <a:extLst>
              <a:ext uri="{FF2B5EF4-FFF2-40B4-BE49-F238E27FC236}">
                <a16:creationId xmlns:a16="http://schemas.microsoft.com/office/drawing/2014/main" id="{1465D5FE-17C8-164C-8756-03902779EA65}"/>
              </a:ext>
            </a:extLst>
          </p:cNvPr>
          <p:cNvSpPr/>
          <p:nvPr/>
        </p:nvSpPr>
        <p:spPr>
          <a:xfrm>
            <a:off x="736888" y="3114136"/>
            <a:ext cx="559377" cy="25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3ED72F2E-4B16-EF40-9C27-34B04EC15E51}"/>
              </a:ext>
            </a:extLst>
          </p:cNvPr>
          <p:cNvSpPr/>
          <p:nvPr/>
        </p:nvSpPr>
        <p:spPr>
          <a:xfrm>
            <a:off x="1905000" y="2380030"/>
            <a:ext cx="559377" cy="25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BC60E672-8774-AA4A-942E-A2EE1899F323}"/>
              </a:ext>
            </a:extLst>
          </p:cNvPr>
          <p:cNvSpPr/>
          <p:nvPr/>
        </p:nvSpPr>
        <p:spPr>
          <a:xfrm>
            <a:off x="6629400" y="3067375"/>
            <a:ext cx="545517" cy="2517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91A2CFA9-9181-A742-A9F8-FAB871E8B41E}"/>
              </a:ext>
            </a:extLst>
          </p:cNvPr>
          <p:cNvSpPr/>
          <p:nvPr/>
        </p:nvSpPr>
        <p:spPr>
          <a:xfrm>
            <a:off x="7778463" y="2408826"/>
            <a:ext cx="545517" cy="2517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Oval 20">
            <a:extLst>
              <a:ext uri="{FF2B5EF4-FFF2-40B4-BE49-F238E27FC236}">
                <a16:creationId xmlns:a16="http://schemas.microsoft.com/office/drawing/2014/main" id="{37AF3182-0D05-1946-9831-1595BD1C9747}"/>
              </a:ext>
            </a:extLst>
          </p:cNvPr>
          <p:cNvSpPr/>
          <p:nvPr/>
        </p:nvSpPr>
        <p:spPr>
          <a:xfrm>
            <a:off x="7584934" y="3246421"/>
            <a:ext cx="545517" cy="2517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TextBox 21">
            <a:extLst>
              <a:ext uri="{FF2B5EF4-FFF2-40B4-BE49-F238E27FC236}">
                <a16:creationId xmlns:a16="http://schemas.microsoft.com/office/drawing/2014/main" id="{920B4125-8558-544A-82E5-BCC796F32999}"/>
              </a:ext>
            </a:extLst>
          </p:cNvPr>
          <p:cNvSpPr txBox="1"/>
          <p:nvPr/>
        </p:nvSpPr>
        <p:spPr>
          <a:xfrm>
            <a:off x="198303" y="1219200"/>
            <a:ext cx="5641929" cy="461665"/>
          </a:xfrm>
          <a:prstGeom prst="rect">
            <a:avLst/>
          </a:prstGeom>
          <a:noFill/>
        </p:spPr>
        <p:txBody>
          <a:bodyPr wrap="none" rtlCol="0">
            <a:spAutoFit/>
          </a:bodyPr>
          <a:lstStyle>
            <a:defPPr>
              <a:defRPr lang="en-US"/>
            </a:defPPr>
            <a:lvl1pPr>
              <a:defRPr sz="2400">
                <a:solidFill>
                  <a:srgbClr val="C00000"/>
                </a:solidFill>
              </a:defRPr>
            </a:lvl1pPr>
          </a:lstStyle>
          <a:p>
            <a:r>
              <a:rPr lang="en-US" dirty="0"/>
              <a:t>End-to-end data transport over the Internet</a:t>
            </a:r>
          </a:p>
        </p:txBody>
      </p:sp>
      <p:sp>
        <p:nvSpPr>
          <p:cNvPr id="3" name="Rectangle 2">
            <a:extLst>
              <a:ext uri="{FF2B5EF4-FFF2-40B4-BE49-F238E27FC236}">
                <a16:creationId xmlns:a16="http://schemas.microsoft.com/office/drawing/2014/main" id="{1B36D4E5-E303-F745-BF6C-33FE4BA00E4E}"/>
              </a:ext>
            </a:extLst>
          </p:cNvPr>
          <p:cNvSpPr/>
          <p:nvPr/>
        </p:nvSpPr>
        <p:spPr>
          <a:xfrm>
            <a:off x="1918854" y="2739765"/>
            <a:ext cx="1524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C00000"/>
              </a:solidFill>
            </a:endParaRPr>
          </a:p>
        </p:txBody>
      </p:sp>
      <p:sp>
        <p:nvSpPr>
          <p:cNvPr id="23" name="Rectangle 22">
            <a:extLst>
              <a:ext uri="{FF2B5EF4-FFF2-40B4-BE49-F238E27FC236}">
                <a16:creationId xmlns:a16="http://schemas.microsoft.com/office/drawing/2014/main" id="{A420390E-6D80-B644-9723-20200FCA4155}"/>
              </a:ext>
            </a:extLst>
          </p:cNvPr>
          <p:cNvSpPr/>
          <p:nvPr/>
        </p:nvSpPr>
        <p:spPr>
          <a:xfrm>
            <a:off x="6961702" y="2739765"/>
            <a:ext cx="1524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C00000"/>
              </a:solidFill>
            </a:endParaRPr>
          </a:p>
        </p:txBody>
      </p:sp>
      <p:sp>
        <p:nvSpPr>
          <p:cNvPr id="9" name="Rounded Rectangular Callout 8">
            <a:extLst>
              <a:ext uri="{FF2B5EF4-FFF2-40B4-BE49-F238E27FC236}">
                <a16:creationId xmlns:a16="http://schemas.microsoft.com/office/drawing/2014/main" id="{D387BC21-11E7-6F46-9C40-602BA545C2E5}"/>
              </a:ext>
            </a:extLst>
          </p:cNvPr>
          <p:cNvSpPr/>
          <p:nvPr/>
        </p:nvSpPr>
        <p:spPr>
          <a:xfrm>
            <a:off x="2743200" y="4038600"/>
            <a:ext cx="1371600" cy="609600"/>
          </a:xfrm>
          <a:prstGeom prst="wedgeRoundRectCallout">
            <a:avLst>
              <a:gd name="adj1" fmla="val -99937"/>
              <a:gd name="adj2" fmla="val -2195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Transport service</a:t>
            </a:r>
          </a:p>
        </p:txBody>
      </p:sp>
    </p:spTree>
    <p:extLst>
      <p:ext uri="{BB962C8B-B14F-4D97-AF65-F5344CB8AC3E}">
        <p14:creationId xmlns:p14="http://schemas.microsoft.com/office/powerpoint/2010/main" val="23158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a:extLst>
              <a:ext uri="{FF2B5EF4-FFF2-40B4-BE49-F238E27FC236}">
                <a16:creationId xmlns:a16="http://schemas.microsoft.com/office/drawing/2014/main" id="{2C0F06DE-8683-A547-BC9B-7FDFB47A77BB}"/>
              </a:ext>
            </a:extLst>
          </p:cNvPr>
          <p:cNvSpPr>
            <a:spLocks noChangeAspect="1" noEditPoints="1" noChangeArrowheads="1"/>
          </p:cNvSpPr>
          <p:nvPr/>
        </p:nvSpPr>
        <p:spPr bwMode="auto">
          <a:xfrm>
            <a:off x="1922349" y="2466502"/>
            <a:ext cx="5299301" cy="21528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00"/>
          </a:solidFill>
          <a:ln w="19050">
            <a:solidFill>
              <a:srgbClr val="FFC000"/>
            </a:solidFill>
            <a:miter lim="800000"/>
            <a:headEnd/>
            <a:tailEnd/>
          </a:ln>
          <a:effectLst/>
        </p:spPr>
        <p:txBody>
          <a:bodyPr/>
          <a:lstStyle/>
          <a:p>
            <a:pPr algn="ctr">
              <a:defRPr/>
            </a:pPr>
            <a:r>
              <a:rPr lang="en-US" dirty="0">
                <a:noFill/>
              </a:rPr>
              <a:t>Internet</a:t>
            </a:r>
          </a:p>
        </p:txBody>
      </p:sp>
      <p:grpSp>
        <p:nvGrpSpPr>
          <p:cNvPr id="5" name="Group 4">
            <a:extLst>
              <a:ext uri="{FF2B5EF4-FFF2-40B4-BE49-F238E27FC236}">
                <a16:creationId xmlns:a16="http://schemas.microsoft.com/office/drawing/2014/main" id="{B19D15D4-91C6-DE40-8F83-36C73331A125}"/>
              </a:ext>
            </a:extLst>
          </p:cNvPr>
          <p:cNvGrpSpPr/>
          <p:nvPr/>
        </p:nvGrpSpPr>
        <p:grpSpPr>
          <a:xfrm>
            <a:off x="914400" y="2590800"/>
            <a:ext cx="7208331" cy="1977296"/>
            <a:chOff x="914400" y="2590800"/>
            <a:chExt cx="7208331" cy="1977296"/>
          </a:xfrm>
        </p:grpSpPr>
        <p:cxnSp>
          <p:nvCxnSpPr>
            <p:cNvPr id="62" name="Connector">
              <a:extLst>
                <a:ext uri="{FF2B5EF4-FFF2-40B4-BE49-F238E27FC236}">
                  <a16:creationId xmlns:a16="http://schemas.microsoft.com/office/drawing/2014/main" id="{6B0ECFA4-DCE6-B743-8AC8-EE17DAC1555B}"/>
                </a:ext>
              </a:extLst>
            </p:cNvPr>
            <p:cNvCxnSpPr>
              <a:cxnSpLocks/>
            </p:cNvCxnSpPr>
            <p:nvPr/>
          </p:nvCxnSpPr>
          <p:spPr>
            <a:xfrm>
              <a:off x="914400" y="2590800"/>
              <a:ext cx="1543494" cy="2788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70AB261-9AF9-0F4E-98F0-F0F1DB66F789}"/>
                </a:ext>
              </a:extLst>
            </p:cNvPr>
            <p:cNvCxnSpPr>
              <a:cxnSpLocks/>
            </p:cNvCxnSpPr>
            <p:nvPr/>
          </p:nvCxnSpPr>
          <p:spPr>
            <a:xfrm flipH="1">
              <a:off x="4571999" y="3218491"/>
              <a:ext cx="322150" cy="7725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C6A923-6E6D-5E43-A247-B5618E3D2084}"/>
                </a:ext>
              </a:extLst>
            </p:cNvPr>
            <p:cNvCxnSpPr>
              <a:cxnSpLocks/>
            </p:cNvCxnSpPr>
            <p:nvPr/>
          </p:nvCxnSpPr>
          <p:spPr>
            <a:xfrm flipH="1">
              <a:off x="3085104" y="3118422"/>
              <a:ext cx="508768" cy="8366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298340-DA80-AE47-832F-1B56171FC71B}"/>
                </a:ext>
              </a:extLst>
            </p:cNvPr>
            <p:cNvCxnSpPr>
              <a:cxnSpLocks/>
            </p:cNvCxnSpPr>
            <p:nvPr/>
          </p:nvCxnSpPr>
          <p:spPr>
            <a:xfrm>
              <a:off x="3593872" y="3140369"/>
              <a:ext cx="1313881" cy="676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E3AC69-6DC9-4846-9F2C-42B8C9E67E29}"/>
                </a:ext>
              </a:extLst>
            </p:cNvPr>
            <p:cNvCxnSpPr>
              <a:cxnSpLocks/>
            </p:cNvCxnSpPr>
            <p:nvPr/>
          </p:nvCxnSpPr>
          <p:spPr>
            <a:xfrm>
              <a:off x="3106479" y="3955081"/>
              <a:ext cx="1482045" cy="35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B889AD-21F6-9B43-884D-3657B373F10E}"/>
                </a:ext>
              </a:extLst>
            </p:cNvPr>
            <p:cNvCxnSpPr>
              <a:cxnSpLocks/>
            </p:cNvCxnSpPr>
            <p:nvPr/>
          </p:nvCxnSpPr>
          <p:spPr>
            <a:xfrm>
              <a:off x="2438400" y="2875345"/>
              <a:ext cx="1155472" cy="2535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A5E404-57EF-C748-946B-806EEE23DA62}"/>
                </a:ext>
              </a:extLst>
            </p:cNvPr>
            <p:cNvCxnSpPr>
              <a:cxnSpLocks/>
            </p:cNvCxnSpPr>
            <p:nvPr/>
          </p:nvCxnSpPr>
          <p:spPr>
            <a:xfrm>
              <a:off x="3593872" y="3128846"/>
              <a:ext cx="978127" cy="8622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6DA789-D0C6-F647-825D-956AEDB11E3F}"/>
                </a:ext>
              </a:extLst>
            </p:cNvPr>
            <p:cNvCxnSpPr>
              <a:cxnSpLocks/>
            </p:cNvCxnSpPr>
            <p:nvPr/>
          </p:nvCxnSpPr>
          <p:spPr>
            <a:xfrm flipH="1" flipV="1">
              <a:off x="4894150" y="3207999"/>
              <a:ext cx="1312459" cy="1767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745AEA2-4313-7340-BDF8-BB35572BA0B8}"/>
                </a:ext>
              </a:extLst>
            </p:cNvPr>
            <p:cNvCxnSpPr>
              <a:cxnSpLocks/>
            </p:cNvCxnSpPr>
            <p:nvPr/>
          </p:nvCxnSpPr>
          <p:spPr>
            <a:xfrm flipH="1">
              <a:off x="4571999" y="3385941"/>
              <a:ext cx="1618085" cy="603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E2C0FCD-F4C5-1A4C-8739-97331B3B8E61}"/>
                </a:ext>
              </a:extLst>
            </p:cNvPr>
            <p:cNvCxnSpPr>
              <a:cxnSpLocks/>
            </p:cNvCxnSpPr>
            <p:nvPr/>
          </p:nvCxnSpPr>
          <p:spPr>
            <a:xfrm>
              <a:off x="6206609" y="3375517"/>
              <a:ext cx="366084" cy="731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8AA9600-FC6E-A546-8C51-9E4089507161}"/>
                </a:ext>
              </a:extLst>
            </p:cNvPr>
            <p:cNvCxnSpPr>
              <a:cxnSpLocks/>
            </p:cNvCxnSpPr>
            <p:nvPr/>
          </p:nvCxnSpPr>
          <p:spPr>
            <a:xfrm>
              <a:off x="6572693" y="4107481"/>
              <a:ext cx="1550038" cy="4606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839F54-A230-5D4A-AC9D-9A7B4B506DF3}"/>
                </a:ext>
              </a:extLst>
            </p:cNvPr>
            <p:cNvCxnSpPr>
              <a:cxnSpLocks/>
            </p:cNvCxnSpPr>
            <p:nvPr/>
          </p:nvCxnSpPr>
          <p:spPr>
            <a:xfrm flipH="1" flipV="1">
              <a:off x="4588525" y="3979733"/>
              <a:ext cx="1984168" cy="1195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D99C00-20DE-8741-BEBC-B6989F1DC0D9}"/>
                </a:ext>
              </a:extLst>
            </p:cNvPr>
            <p:cNvCxnSpPr>
              <a:cxnSpLocks/>
            </p:cNvCxnSpPr>
            <p:nvPr/>
          </p:nvCxnSpPr>
          <p:spPr>
            <a:xfrm flipH="1" flipV="1">
              <a:off x="2457894" y="2869684"/>
              <a:ext cx="658373" cy="107618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1" name="!!link3">
            <a:extLst>
              <a:ext uri="{FF2B5EF4-FFF2-40B4-BE49-F238E27FC236}">
                <a16:creationId xmlns:a16="http://schemas.microsoft.com/office/drawing/2014/main" id="{151B7A10-41E7-6848-8A60-49922DDF8C18}"/>
              </a:ext>
            </a:extLst>
          </p:cNvPr>
          <p:cNvSpPr/>
          <p:nvPr/>
        </p:nvSpPr>
        <p:spPr>
          <a:xfrm rot="979662">
            <a:off x="6694475" y="4262174"/>
            <a:ext cx="1008000" cy="654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link5">
            <a:extLst>
              <a:ext uri="{FF2B5EF4-FFF2-40B4-BE49-F238E27FC236}">
                <a16:creationId xmlns:a16="http://schemas.microsoft.com/office/drawing/2014/main" id="{505FDCB6-4109-534D-BFDD-F076C47C9BE6}"/>
              </a:ext>
            </a:extLst>
          </p:cNvPr>
          <p:cNvSpPr/>
          <p:nvPr/>
        </p:nvSpPr>
        <p:spPr>
          <a:xfrm rot="208833">
            <a:off x="4801399" y="4006054"/>
            <a:ext cx="1548000"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ink2">
            <a:extLst>
              <a:ext uri="{FF2B5EF4-FFF2-40B4-BE49-F238E27FC236}">
                <a16:creationId xmlns:a16="http://schemas.microsoft.com/office/drawing/2014/main" id="{C5646237-1C28-F14F-9127-2FC20F453DCA}"/>
              </a:ext>
            </a:extLst>
          </p:cNvPr>
          <p:cNvSpPr/>
          <p:nvPr/>
        </p:nvSpPr>
        <p:spPr>
          <a:xfrm rot="2486609">
            <a:off x="3612908" y="3552200"/>
            <a:ext cx="1008000"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F2D517-292F-E94C-9693-773125D87685}"/>
              </a:ext>
            </a:extLst>
          </p:cNvPr>
          <p:cNvSpPr>
            <a:spLocks noGrp="1"/>
          </p:cNvSpPr>
          <p:nvPr>
            <p:ph type="title"/>
          </p:nvPr>
        </p:nvSpPr>
        <p:spPr/>
        <p:txBody>
          <a:bodyPr>
            <a:normAutofit/>
          </a:bodyPr>
          <a:lstStyle/>
          <a:p>
            <a:r>
              <a:rPr lang="en-US" dirty="0"/>
              <a:t>Communication Abstraction</a:t>
            </a:r>
          </a:p>
        </p:txBody>
      </p:sp>
      <p:pic>
        <p:nvPicPr>
          <p:cNvPr id="12" name="Picture 34">
            <a:extLst>
              <a:ext uri="{FF2B5EF4-FFF2-40B4-BE49-F238E27FC236}">
                <a16:creationId xmlns:a16="http://schemas.microsoft.com/office/drawing/2014/main" id="{160EC685-B659-3341-8AD7-6BDC7606AFC9}"/>
              </a:ext>
            </a:extLst>
          </p:cNvPr>
          <p:cNvPicPr>
            <a:picLocks noChangeAspect="1" noChangeArrowheads="1"/>
          </p:cNvPicPr>
          <p:nvPr/>
        </p:nvPicPr>
        <p:blipFill>
          <a:blip r:embed="rId2"/>
          <a:srcRect/>
          <a:stretch/>
        </p:blipFill>
        <p:spPr bwMode="auto">
          <a:xfrm>
            <a:off x="2858455" y="3802681"/>
            <a:ext cx="496047" cy="304800"/>
          </a:xfrm>
          <a:prstGeom prst="rect">
            <a:avLst/>
          </a:prstGeom>
          <a:noFill/>
          <a:ln w="9525">
            <a:noFill/>
            <a:miter lim="800000"/>
            <a:headEnd/>
            <a:tailEnd/>
          </a:ln>
        </p:spPr>
      </p:pic>
      <p:pic>
        <p:nvPicPr>
          <p:cNvPr id="16" name="Picture 34">
            <a:extLst>
              <a:ext uri="{FF2B5EF4-FFF2-40B4-BE49-F238E27FC236}">
                <a16:creationId xmlns:a16="http://schemas.microsoft.com/office/drawing/2014/main" id="{C58019CA-1AC7-9D42-B2F7-0F4C1B6ABF36}"/>
              </a:ext>
            </a:extLst>
          </p:cNvPr>
          <p:cNvPicPr>
            <a:picLocks noChangeAspect="1" noChangeArrowheads="1"/>
          </p:cNvPicPr>
          <p:nvPr/>
        </p:nvPicPr>
        <p:blipFill>
          <a:blip r:embed="rId2"/>
          <a:srcRect/>
          <a:stretch/>
        </p:blipFill>
        <p:spPr bwMode="auto">
          <a:xfrm>
            <a:off x="5942060" y="3255151"/>
            <a:ext cx="496047" cy="304800"/>
          </a:xfrm>
          <a:prstGeom prst="rect">
            <a:avLst/>
          </a:prstGeom>
          <a:noFill/>
          <a:ln w="9525">
            <a:noFill/>
            <a:miter lim="800000"/>
            <a:headEnd/>
            <a:tailEnd/>
          </a:ln>
        </p:spPr>
      </p:pic>
      <p:pic>
        <p:nvPicPr>
          <p:cNvPr id="17" name="Picture 34">
            <a:extLst>
              <a:ext uri="{FF2B5EF4-FFF2-40B4-BE49-F238E27FC236}">
                <a16:creationId xmlns:a16="http://schemas.microsoft.com/office/drawing/2014/main" id="{85396796-355E-B04D-BD8A-65F68F95CA16}"/>
              </a:ext>
            </a:extLst>
          </p:cNvPr>
          <p:cNvPicPr>
            <a:picLocks noChangeAspect="1" noChangeArrowheads="1"/>
          </p:cNvPicPr>
          <p:nvPr/>
        </p:nvPicPr>
        <p:blipFill>
          <a:blip r:embed="rId2"/>
          <a:srcRect/>
          <a:stretch/>
        </p:blipFill>
        <p:spPr bwMode="auto">
          <a:xfrm>
            <a:off x="4664793" y="3070717"/>
            <a:ext cx="496047" cy="304800"/>
          </a:xfrm>
          <a:prstGeom prst="rect">
            <a:avLst/>
          </a:prstGeom>
          <a:noFill/>
          <a:ln w="9525">
            <a:noFill/>
            <a:miter lim="800000"/>
            <a:headEnd/>
            <a:tailEnd/>
          </a:ln>
        </p:spPr>
      </p:pic>
      <p:sp>
        <p:nvSpPr>
          <p:cNvPr id="4" name="!!link1">
            <a:extLst>
              <a:ext uri="{FF2B5EF4-FFF2-40B4-BE49-F238E27FC236}">
                <a16:creationId xmlns:a16="http://schemas.microsoft.com/office/drawing/2014/main" id="{26BCD8E0-A8F6-EC4B-85F5-E156EE3620BA}"/>
              </a:ext>
            </a:extLst>
          </p:cNvPr>
          <p:cNvSpPr/>
          <p:nvPr/>
        </p:nvSpPr>
        <p:spPr>
          <a:xfrm rot="614936">
            <a:off x="1428794" y="2724597"/>
            <a:ext cx="828000"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nk4">
            <a:extLst>
              <a:ext uri="{FF2B5EF4-FFF2-40B4-BE49-F238E27FC236}">
                <a16:creationId xmlns:a16="http://schemas.microsoft.com/office/drawing/2014/main" id="{BDCDBA38-2747-A54C-A6C3-8E75E6E30329}"/>
              </a:ext>
            </a:extLst>
          </p:cNvPr>
          <p:cNvSpPr/>
          <p:nvPr/>
        </p:nvSpPr>
        <p:spPr>
          <a:xfrm rot="713954">
            <a:off x="2637874" y="2970362"/>
            <a:ext cx="801668"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h1" descr="A picture containing electronics, display&#10;&#10;Description generated with very high confidence">
            <a:extLst>
              <a:ext uri="{FF2B5EF4-FFF2-40B4-BE49-F238E27FC236}">
                <a16:creationId xmlns:a16="http://schemas.microsoft.com/office/drawing/2014/main" id="{61E92AAA-4529-054F-90C4-C158496B269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4800" y="2194417"/>
            <a:ext cx="1157865" cy="1105279"/>
          </a:xfrm>
          <a:prstGeom prst="rect">
            <a:avLst/>
          </a:prstGeom>
        </p:spPr>
      </p:pic>
      <p:pic>
        <p:nvPicPr>
          <p:cNvPr id="8" name="!!h2" descr="A picture containing electronics, display&#10;&#10;Description generated with very high confidence">
            <a:extLst>
              <a:ext uri="{FF2B5EF4-FFF2-40B4-BE49-F238E27FC236}">
                <a16:creationId xmlns:a16="http://schemas.microsoft.com/office/drawing/2014/main" id="{ADABA294-F396-F149-8683-671EFAD06C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0" y="4171761"/>
            <a:ext cx="1157865" cy="1105279"/>
          </a:xfrm>
          <a:prstGeom prst="rect">
            <a:avLst/>
          </a:prstGeom>
        </p:spPr>
      </p:pic>
      <p:pic>
        <p:nvPicPr>
          <p:cNvPr id="10" name="!!r1">
            <a:extLst>
              <a:ext uri="{FF2B5EF4-FFF2-40B4-BE49-F238E27FC236}">
                <a16:creationId xmlns:a16="http://schemas.microsoft.com/office/drawing/2014/main" id="{9291AB0A-DEDC-A444-8037-DCFDB950CBF9}"/>
              </a:ext>
            </a:extLst>
          </p:cNvPr>
          <p:cNvPicPr>
            <a:picLocks noChangeAspect="1" noChangeArrowheads="1"/>
          </p:cNvPicPr>
          <p:nvPr/>
        </p:nvPicPr>
        <p:blipFill>
          <a:blip r:embed="rId2"/>
          <a:srcRect/>
          <a:stretch/>
        </p:blipFill>
        <p:spPr bwMode="auto">
          <a:xfrm>
            <a:off x="2209869" y="2747056"/>
            <a:ext cx="496047" cy="304800"/>
          </a:xfrm>
          <a:prstGeom prst="rect">
            <a:avLst/>
          </a:prstGeom>
          <a:noFill/>
          <a:ln w="9525">
            <a:noFill/>
            <a:miter lim="800000"/>
            <a:headEnd/>
            <a:tailEnd/>
          </a:ln>
        </p:spPr>
      </p:pic>
      <p:pic>
        <p:nvPicPr>
          <p:cNvPr id="11" name="!!r2">
            <a:extLst>
              <a:ext uri="{FF2B5EF4-FFF2-40B4-BE49-F238E27FC236}">
                <a16:creationId xmlns:a16="http://schemas.microsoft.com/office/drawing/2014/main" id="{A323EF44-D717-544A-A7F5-523522FF8639}"/>
              </a:ext>
            </a:extLst>
          </p:cNvPr>
          <p:cNvPicPr>
            <a:picLocks noChangeAspect="1" noChangeArrowheads="1"/>
          </p:cNvPicPr>
          <p:nvPr/>
        </p:nvPicPr>
        <p:blipFill>
          <a:blip r:embed="rId2"/>
          <a:srcRect/>
          <a:stretch/>
        </p:blipFill>
        <p:spPr bwMode="auto">
          <a:xfrm>
            <a:off x="3345848" y="2987969"/>
            <a:ext cx="496047" cy="304800"/>
          </a:xfrm>
          <a:prstGeom prst="rect">
            <a:avLst/>
          </a:prstGeom>
          <a:noFill/>
          <a:ln w="9525">
            <a:noFill/>
            <a:miter lim="800000"/>
            <a:headEnd/>
            <a:tailEnd/>
          </a:ln>
        </p:spPr>
      </p:pic>
      <p:pic>
        <p:nvPicPr>
          <p:cNvPr id="14" name="!!r3">
            <a:extLst>
              <a:ext uri="{FF2B5EF4-FFF2-40B4-BE49-F238E27FC236}">
                <a16:creationId xmlns:a16="http://schemas.microsoft.com/office/drawing/2014/main" id="{31B93C62-ADBE-A84A-853C-782F39D83D57}"/>
              </a:ext>
            </a:extLst>
          </p:cNvPr>
          <p:cNvPicPr>
            <a:picLocks noChangeAspect="1" noChangeArrowheads="1"/>
          </p:cNvPicPr>
          <p:nvPr/>
        </p:nvPicPr>
        <p:blipFill>
          <a:blip r:embed="rId2"/>
          <a:srcRect/>
          <a:stretch/>
        </p:blipFill>
        <p:spPr bwMode="auto">
          <a:xfrm>
            <a:off x="4340500" y="3866961"/>
            <a:ext cx="496047" cy="304800"/>
          </a:xfrm>
          <a:prstGeom prst="rect">
            <a:avLst/>
          </a:prstGeom>
          <a:noFill/>
          <a:ln w="9525">
            <a:noFill/>
            <a:miter lim="800000"/>
            <a:headEnd/>
            <a:tailEnd/>
          </a:ln>
        </p:spPr>
      </p:pic>
      <p:pic>
        <p:nvPicPr>
          <p:cNvPr id="15" name="!!r4">
            <a:extLst>
              <a:ext uri="{FF2B5EF4-FFF2-40B4-BE49-F238E27FC236}">
                <a16:creationId xmlns:a16="http://schemas.microsoft.com/office/drawing/2014/main" id="{D1CA9B00-3E2F-AF45-8560-83EBF1955402}"/>
              </a:ext>
            </a:extLst>
          </p:cNvPr>
          <p:cNvPicPr>
            <a:picLocks noChangeAspect="1" noChangeArrowheads="1"/>
          </p:cNvPicPr>
          <p:nvPr/>
        </p:nvPicPr>
        <p:blipFill>
          <a:blip r:embed="rId2"/>
          <a:srcRect/>
          <a:stretch/>
        </p:blipFill>
        <p:spPr bwMode="auto">
          <a:xfrm>
            <a:off x="6324669" y="3955081"/>
            <a:ext cx="496047" cy="304800"/>
          </a:xfrm>
          <a:prstGeom prst="rect">
            <a:avLst/>
          </a:prstGeom>
          <a:noFill/>
          <a:ln w="9525">
            <a:noFill/>
            <a:miter lim="800000"/>
            <a:headEnd/>
            <a:tailEnd/>
          </a:ln>
        </p:spPr>
      </p:pic>
      <p:sp>
        <p:nvSpPr>
          <p:cNvPr id="34" name="TextBox 33">
            <a:extLst>
              <a:ext uri="{FF2B5EF4-FFF2-40B4-BE49-F238E27FC236}">
                <a16:creationId xmlns:a16="http://schemas.microsoft.com/office/drawing/2014/main" id="{80E5F652-4495-D24A-B2FD-51902D508D72}"/>
              </a:ext>
            </a:extLst>
          </p:cNvPr>
          <p:cNvSpPr txBox="1"/>
          <p:nvPr/>
        </p:nvSpPr>
        <p:spPr>
          <a:xfrm>
            <a:off x="198303" y="1219200"/>
            <a:ext cx="4882940" cy="461665"/>
          </a:xfrm>
          <a:prstGeom prst="rect">
            <a:avLst/>
          </a:prstGeom>
          <a:noFill/>
        </p:spPr>
        <p:txBody>
          <a:bodyPr wrap="none" rtlCol="0">
            <a:spAutoFit/>
          </a:bodyPr>
          <a:lstStyle>
            <a:defPPr>
              <a:defRPr lang="en-US"/>
            </a:defPPr>
            <a:lvl1pPr>
              <a:defRPr sz="2400">
                <a:solidFill>
                  <a:srgbClr val="C00000"/>
                </a:solidFill>
              </a:defRPr>
            </a:lvl1pPr>
          </a:lstStyle>
          <a:p>
            <a:r>
              <a:rPr lang="en-US" dirty="0"/>
              <a:t>Data routing service over the Internet</a:t>
            </a:r>
          </a:p>
        </p:txBody>
      </p:sp>
      <p:sp>
        <p:nvSpPr>
          <p:cNvPr id="38" name="Rounded Rectangular Callout 37">
            <a:extLst>
              <a:ext uri="{FF2B5EF4-FFF2-40B4-BE49-F238E27FC236}">
                <a16:creationId xmlns:a16="http://schemas.microsoft.com/office/drawing/2014/main" id="{06DE3461-4EFA-764E-9CF3-C3E0B8527365}"/>
              </a:ext>
            </a:extLst>
          </p:cNvPr>
          <p:cNvSpPr/>
          <p:nvPr/>
        </p:nvSpPr>
        <p:spPr>
          <a:xfrm>
            <a:off x="3227231" y="4611086"/>
            <a:ext cx="850672" cy="316111"/>
          </a:xfrm>
          <a:prstGeom prst="wedgeRoundRectCallout">
            <a:avLst>
              <a:gd name="adj1" fmla="val -63431"/>
              <a:gd name="adj2" fmla="val -19503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router</a:t>
            </a:r>
          </a:p>
        </p:txBody>
      </p:sp>
    </p:spTree>
    <p:extLst>
      <p:ext uri="{BB962C8B-B14F-4D97-AF65-F5344CB8AC3E}">
        <p14:creationId xmlns:p14="http://schemas.microsoft.com/office/powerpoint/2010/main" val="3269857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D517-292F-E94C-9693-773125D87685}"/>
              </a:ext>
            </a:extLst>
          </p:cNvPr>
          <p:cNvSpPr>
            <a:spLocks noGrp="1"/>
          </p:cNvSpPr>
          <p:nvPr>
            <p:ph type="title"/>
          </p:nvPr>
        </p:nvSpPr>
        <p:spPr/>
        <p:txBody>
          <a:bodyPr>
            <a:normAutofit/>
          </a:bodyPr>
          <a:lstStyle/>
          <a:p>
            <a:r>
              <a:rPr lang="en-US" dirty="0"/>
              <a:t>Communication Abstraction</a:t>
            </a:r>
          </a:p>
        </p:txBody>
      </p:sp>
      <p:sp>
        <p:nvSpPr>
          <p:cNvPr id="4" name="!!link1">
            <a:extLst>
              <a:ext uri="{FF2B5EF4-FFF2-40B4-BE49-F238E27FC236}">
                <a16:creationId xmlns:a16="http://schemas.microsoft.com/office/drawing/2014/main" id="{26BCD8E0-A8F6-EC4B-85F5-E156EE3620BA}"/>
              </a:ext>
            </a:extLst>
          </p:cNvPr>
          <p:cNvSpPr/>
          <p:nvPr/>
        </p:nvSpPr>
        <p:spPr>
          <a:xfrm rot="1985001">
            <a:off x="1044703" y="4246076"/>
            <a:ext cx="2311333"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k2">
            <a:extLst>
              <a:ext uri="{FF2B5EF4-FFF2-40B4-BE49-F238E27FC236}">
                <a16:creationId xmlns:a16="http://schemas.microsoft.com/office/drawing/2014/main" id="{C5646237-1C28-F14F-9127-2FC20F453DCA}"/>
              </a:ext>
            </a:extLst>
          </p:cNvPr>
          <p:cNvSpPr/>
          <p:nvPr/>
        </p:nvSpPr>
        <p:spPr>
          <a:xfrm>
            <a:off x="3124200" y="2293256"/>
            <a:ext cx="2752758"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link3">
            <a:extLst>
              <a:ext uri="{FF2B5EF4-FFF2-40B4-BE49-F238E27FC236}">
                <a16:creationId xmlns:a16="http://schemas.microsoft.com/office/drawing/2014/main" id="{151B7A10-41E7-6848-8A60-49922DDF8C18}"/>
              </a:ext>
            </a:extLst>
          </p:cNvPr>
          <p:cNvSpPr/>
          <p:nvPr/>
        </p:nvSpPr>
        <p:spPr>
          <a:xfrm rot="2017753" flipV="1">
            <a:off x="5407496" y="4863845"/>
            <a:ext cx="2226479"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r2">
            <a:extLst>
              <a:ext uri="{FF2B5EF4-FFF2-40B4-BE49-F238E27FC236}">
                <a16:creationId xmlns:a16="http://schemas.microsoft.com/office/drawing/2014/main" id="{DBBDE640-107B-2541-A733-81F65D91EA4C}"/>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066958" y="1985935"/>
            <a:ext cx="1057242" cy="646326"/>
          </a:xfrm>
          <a:prstGeom prst="rect">
            <a:avLst/>
          </a:prstGeom>
        </p:spPr>
      </p:pic>
      <p:pic>
        <p:nvPicPr>
          <p:cNvPr id="34" name="!!r3">
            <a:extLst>
              <a:ext uri="{FF2B5EF4-FFF2-40B4-BE49-F238E27FC236}">
                <a16:creationId xmlns:a16="http://schemas.microsoft.com/office/drawing/2014/main" id="{BD258475-8899-CA47-BA90-74F3B07201B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876958" y="1985935"/>
            <a:ext cx="1057242" cy="646326"/>
          </a:xfrm>
          <a:prstGeom prst="rect">
            <a:avLst/>
          </a:prstGeom>
        </p:spPr>
      </p:pic>
      <p:pic>
        <p:nvPicPr>
          <p:cNvPr id="38" name="!!r1">
            <a:extLst>
              <a:ext uri="{FF2B5EF4-FFF2-40B4-BE49-F238E27FC236}">
                <a16:creationId xmlns:a16="http://schemas.microsoft.com/office/drawing/2014/main" id="{737483B0-DF9B-1746-BAC0-3FDF8CB4F3C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685423" y="4720950"/>
            <a:ext cx="1057242" cy="646326"/>
          </a:xfrm>
          <a:prstGeom prst="rect">
            <a:avLst/>
          </a:prstGeom>
        </p:spPr>
      </p:pic>
      <p:pic>
        <p:nvPicPr>
          <p:cNvPr id="42" name="!!h1" descr="A picture containing electronics, display&#10;&#10;Description generated with very high confidence">
            <a:extLst>
              <a:ext uri="{FF2B5EF4-FFF2-40B4-BE49-F238E27FC236}">
                <a16:creationId xmlns:a16="http://schemas.microsoft.com/office/drawing/2014/main" id="{8BA514E2-BAD2-F743-8365-D357F29F834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3400" y="3373728"/>
            <a:ext cx="1157865" cy="1105279"/>
          </a:xfrm>
          <a:prstGeom prst="rect">
            <a:avLst/>
          </a:prstGeom>
        </p:spPr>
      </p:pic>
      <p:pic>
        <p:nvPicPr>
          <p:cNvPr id="44" name="!!h2" descr="A picture containing electronics, display&#10;&#10;Description generated with very high confidence">
            <a:extLst>
              <a:ext uri="{FF2B5EF4-FFF2-40B4-BE49-F238E27FC236}">
                <a16:creationId xmlns:a16="http://schemas.microsoft.com/office/drawing/2014/main" id="{88FA1686-2E30-044C-A214-4B3C0E8F34E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34200" y="5143121"/>
            <a:ext cx="1157865" cy="1105279"/>
          </a:xfrm>
          <a:prstGeom prst="rect">
            <a:avLst/>
          </a:prstGeom>
        </p:spPr>
      </p:pic>
      <p:pic>
        <p:nvPicPr>
          <p:cNvPr id="45" name="!!r4">
            <a:extLst>
              <a:ext uri="{FF2B5EF4-FFF2-40B4-BE49-F238E27FC236}">
                <a16:creationId xmlns:a16="http://schemas.microsoft.com/office/drawing/2014/main" id="{90743467-BA71-2B41-A892-EFF09488AC2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152711" y="4159361"/>
            <a:ext cx="1057242" cy="646326"/>
          </a:xfrm>
          <a:prstGeom prst="rect">
            <a:avLst/>
          </a:prstGeom>
        </p:spPr>
      </p:pic>
      <p:sp>
        <p:nvSpPr>
          <p:cNvPr id="12" name="TextBox 11">
            <a:extLst>
              <a:ext uri="{FF2B5EF4-FFF2-40B4-BE49-F238E27FC236}">
                <a16:creationId xmlns:a16="http://schemas.microsoft.com/office/drawing/2014/main" id="{0F4695D7-50D0-AA4D-BDC0-5962D91F4420}"/>
              </a:ext>
            </a:extLst>
          </p:cNvPr>
          <p:cNvSpPr txBox="1"/>
          <p:nvPr/>
        </p:nvSpPr>
        <p:spPr>
          <a:xfrm>
            <a:off x="198303" y="1219200"/>
            <a:ext cx="3015826" cy="461665"/>
          </a:xfrm>
          <a:prstGeom prst="rect">
            <a:avLst/>
          </a:prstGeom>
          <a:noFill/>
        </p:spPr>
        <p:txBody>
          <a:bodyPr wrap="none" rtlCol="0">
            <a:spAutoFit/>
          </a:bodyPr>
          <a:lstStyle>
            <a:defPPr>
              <a:defRPr lang="en-US"/>
            </a:defPPr>
            <a:lvl1pPr>
              <a:defRPr sz="2400">
                <a:solidFill>
                  <a:srgbClr val="C00000"/>
                </a:solidFill>
              </a:defRPr>
            </a:lvl1pPr>
          </a:lstStyle>
          <a:p>
            <a:r>
              <a:rPr lang="en-US" dirty="0"/>
              <a:t>Node-to-node delivery</a:t>
            </a:r>
          </a:p>
        </p:txBody>
      </p:sp>
      <p:sp>
        <p:nvSpPr>
          <p:cNvPr id="13" name="Rounded Rectangular Callout 12">
            <a:extLst>
              <a:ext uri="{FF2B5EF4-FFF2-40B4-BE49-F238E27FC236}">
                <a16:creationId xmlns:a16="http://schemas.microsoft.com/office/drawing/2014/main" id="{A19BFAB8-55FD-9541-ACDE-E86634F5D732}"/>
              </a:ext>
            </a:extLst>
          </p:cNvPr>
          <p:cNvSpPr/>
          <p:nvPr/>
        </p:nvSpPr>
        <p:spPr>
          <a:xfrm>
            <a:off x="4162111" y="1714203"/>
            <a:ext cx="990600" cy="396383"/>
          </a:xfrm>
          <a:prstGeom prst="wedgeRoundRectCallout">
            <a:avLst>
              <a:gd name="adj1" fmla="val -38416"/>
              <a:gd name="adj2" fmla="val 927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C00000"/>
                </a:solidFill>
              </a:rPr>
              <a:t>link</a:t>
            </a:r>
          </a:p>
        </p:txBody>
      </p:sp>
      <p:sp>
        <p:nvSpPr>
          <p:cNvPr id="14" name="Rounded Rectangular Callout 13">
            <a:extLst>
              <a:ext uri="{FF2B5EF4-FFF2-40B4-BE49-F238E27FC236}">
                <a16:creationId xmlns:a16="http://schemas.microsoft.com/office/drawing/2014/main" id="{153AE1A5-1C17-764B-9E40-60CBE0B442CB}"/>
              </a:ext>
            </a:extLst>
          </p:cNvPr>
          <p:cNvSpPr/>
          <p:nvPr/>
        </p:nvSpPr>
        <p:spPr>
          <a:xfrm>
            <a:off x="2180911" y="3673632"/>
            <a:ext cx="990600" cy="396383"/>
          </a:xfrm>
          <a:prstGeom prst="wedgeRoundRectCallout">
            <a:avLst>
              <a:gd name="adj1" fmla="val -38416"/>
              <a:gd name="adj2" fmla="val 927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C00000"/>
                </a:solidFill>
              </a:rPr>
              <a:t>link</a:t>
            </a:r>
          </a:p>
        </p:txBody>
      </p:sp>
      <p:sp>
        <p:nvSpPr>
          <p:cNvPr id="15" name="Rounded Rectangular Callout 14">
            <a:extLst>
              <a:ext uri="{FF2B5EF4-FFF2-40B4-BE49-F238E27FC236}">
                <a16:creationId xmlns:a16="http://schemas.microsoft.com/office/drawing/2014/main" id="{B769AFD0-F959-0242-938B-B2E228A5F3D5}"/>
              </a:ext>
            </a:extLst>
          </p:cNvPr>
          <p:cNvSpPr/>
          <p:nvPr/>
        </p:nvSpPr>
        <p:spPr>
          <a:xfrm>
            <a:off x="6491653" y="4294118"/>
            <a:ext cx="990600" cy="396383"/>
          </a:xfrm>
          <a:prstGeom prst="wedgeRoundRectCallout">
            <a:avLst>
              <a:gd name="adj1" fmla="val -38416"/>
              <a:gd name="adj2" fmla="val 927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C00000"/>
                </a:solidFill>
              </a:rPr>
              <a:t>link</a:t>
            </a:r>
          </a:p>
        </p:txBody>
      </p:sp>
    </p:spTree>
    <p:extLst>
      <p:ext uri="{BB962C8B-B14F-4D97-AF65-F5344CB8AC3E}">
        <p14:creationId xmlns:p14="http://schemas.microsoft.com/office/powerpoint/2010/main" val="985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link1">
            <a:extLst>
              <a:ext uri="{FF2B5EF4-FFF2-40B4-BE49-F238E27FC236}">
                <a16:creationId xmlns:a16="http://schemas.microsoft.com/office/drawing/2014/main" id="{9A7714D6-E00F-4F4B-92C8-47D031683550}"/>
              </a:ext>
            </a:extLst>
          </p:cNvPr>
          <p:cNvSpPr/>
          <p:nvPr/>
        </p:nvSpPr>
        <p:spPr>
          <a:xfrm rot="1985001">
            <a:off x="1044703" y="4246076"/>
            <a:ext cx="2311333"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nk2">
            <a:extLst>
              <a:ext uri="{FF2B5EF4-FFF2-40B4-BE49-F238E27FC236}">
                <a16:creationId xmlns:a16="http://schemas.microsoft.com/office/drawing/2014/main" id="{712C9776-2457-904C-AA3E-DCF9AEF81A29}"/>
              </a:ext>
            </a:extLst>
          </p:cNvPr>
          <p:cNvSpPr/>
          <p:nvPr/>
        </p:nvSpPr>
        <p:spPr>
          <a:xfrm>
            <a:off x="3124200" y="2293256"/>
            <a:ext cx="2752758"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link3">
            <a:extLst>
              <a:ext uri="{FF2B5EF4-FFF2-40B4-BE49-F238E27FC236}">
                <a16:creationId xmlns:a16="http://schemas.microsoft.com/office/drawing/2014/main" id="{D2E1170C-0B4E-5B46-BF7E-0F6E04037505}"/>
              </a:ext>
            </a:extLst>
          </p:cNvPr>
          <p:cNvSpPr/>
          <p:nvPr/>
        </p:nvSpPr>
        <p:spPr>
          <a:xfrm rot="2017753" flipV="1">
            <a:off x="5407496" y="4863845"/>
            <a:ext cx="2226479" cy="72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6" name="!!r2">
            <a:extLst>
              <a:ext uri="{FF2B5EF4-FFF2-40B4-BE49-F238E27FC236}">
                <a16:creationId xmlns:a16="http://schemas.microsoft.com/office/drawing/2014/main" id="{38F4315D-FA29-2941-A0E1-D3D2936A91D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066958" y="1985935"/>
            <a:ext cx="1057242" cy="646326"/>
          </a:xfrm>
          <a:prstGeom prst="rect">
            <a:avLst/>
          </a:prstGeom>
        </p:spPr>
      </p:pic>
      <p:pic>
        <p:nvPicPr>
          <p:cNvPr id="87" name="!!r3">
            <a:extLst>
              <a:ext uri="{FF2B5EF4-FFF2-40B4-BE49-F238E27FC236}">
                <a16:creationId xmlns:a16="http://schemas.microsoft.com/office/drawing/2014/main" id="{E30DC5B1-4672-D145-9DD8-CFA8736FE0E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876958" y="1985935"/>
            <a:ext cx="1057242" cy="646326"/>
          </a:xfrm>
          <a:prstGeom prst="rect">
            <a:avLst/>
          </a:prstGeom>
        </p:spPr>
      </p:pic>
      <p:pic>
        <p:nvPicPr>
          <p:cNvPr id="85" name="!!r1">
            <a:extLst>
              <a:ext uri="{FF2B5EF4-FFF2-40B4-BE49-F238E27FC236}">
                <a16:creationId xmlns:a16="http://schemas.microsoft.com/office/drawing/2014/main" id="{9402F908-7CEE-2847-B8BD-75601A89426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685423" y="4720950"/>
            <a:ext cx="1057242" cy="646326"/>
          </a:xfrm>
          <a:prstGeom prst="rect">
            <a:avLst/>
          </a:prstGeom>
        </p:spPr>
      </p:pic>
      <p:sp>
        <p:nvSpPr>
          <p:cNvPr id="2" name="Title 1">
            <a:extLst>
              <a:ext uri="{FF2B5EF4-FFF2-40B4-BE49-F238E27FC236}">
                <a16:creationId xmlns:a16="http://schemas.microsoft.com/office/drawing/2014/main" id="{FBF2D517-292F-E94C-9693-773125D87685}"/>
              </a:ext>
            </a:extLst>
          </p:cNvPr>
          <p:cNvSpPr>
            <a:spLocks noGrp="1"/>
          </p:cNvSpPr>
          <p:nvPr>
            <p:ph type="title"/>
          </p:nvPr>
        </p:nvSpPr>
        <p:spPr/>
        <p:txBody>
          <a:bodyPr/>
          <a:lstStyle/>
          <a:p>
            <a:r>
              <a:rPr lang="en-US" dirty="0"/>
              <a:t>Communication Abstraction</a:t>
            </a:r>
          </a:p>
        </p:txBody>
      </p:sp>
      <p:pic>
        <p:nvPicPr>
          <p:cNvPr id="49" name="!!h1" descr="A picture containing electronics, display&#10;&#10;Description generated with very high confidence">
            <a:extLst>
              <a:ext uri="{FF2B5EF4-FFF2-40B4-BE49-F238E27FC236}">
                <a16:creationId xmlns:a16="http://schemas.microsoft.com/office/drawing/2014/main" id="{DD307591-0B08-5340-9653-9C4E00D4822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3400" y="3373728"/>
            <a:ext cx="1157865" cy="1105279"/>
          </a:xfrm>
          <a:prstGeom prst="rect">
            <a:avLst/>
          </a:prstGeom>
        </p:spPr>
      </p:pic>
      <p:pic>
        <p:nvPicPr>
          <p:cNvPr id="115" name="!!h2" descr="A picture containing electronics, display&#10;&#10;Description generated with very high confidence">
            <a:extLst>
              <a:ext uri="{FF2B5EF4-FFF2-40B4-BE49-F238E27FC236}">
                <a16:creationId xmlns:a16="http://schemas.microsoft.com/office/drawing/2014/main" id="{1B78EFA7-1D53-1D4B-924E-DF85BBB8964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934200" y="5143121"/>
            <a:ext cx="1157865" cy="1105279"/>
          </a:xfrm>
          <a:prstGeom prst="rect">
            <a:avLst/>
          </a:prstGeom>
        </p:spPr>
      </p:pic>
      <p:pic>
        <p:nvPicPr>
          <p:cNvPr id="120" name="!!r4">
            <a:extLst>
              <a:ext uri="{FF2B5EF4-FFF2-40B4-BE49-F238E27FC236}">
                <a16:creationId xmlns:a16="http://schemas.microsoft.com/office/drawing/2014/main" id="{D020B8CB-8FF9-574D-8590-3BF4DC3BE2B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152711" y="4159361"/>
            <a:ext cx="1057242" cy="646326"/>
          </a:xfrm>
          <a:prstGeom prst="rect">
            <a:avLst/>
          </a:prstGeom>
        </p:spPr>
      </p:pic>
      <p:sp>
        <p:nvSpPr>
          <p:cNvPr id="3" name="Rectangle 2">
            <a:extLst>
              <a:ext uri="{FF2B5EF4-FFF2-40B4-BE49-F238E27FC236}">
                <a16:creationId xmlns:a16="http://schemas.microsoft.com/office/drawing/2014/main" id="{9179CCE8-ABD1-BF45-B42F-BECEEEDCC127}"/>
              </a:ext>
            </a:extLst>
          </p:cNvPr>
          <p:cNvSpPr/>
          <p:nvPr/>
        </p:nvSpPr>
        <p:spPr>
          <a:xfrm>
            <a:off x="61551" y="6463307"/>
            <a:ext cx="4572000" cy="338554"/>
          </a:xfrm>
          <a:prstGeom prst="rect">
            <a:avLst/>
          </a:prstGeom>
        </p:spPr>
        <p:txBody>
          <a:bodyPr>
            <a:spAutoFit/>
          </a:bodyPr>
          <a:lstStyle/>
          <a:p>
            <a:r>
              <a:rPr lang="en-US" sz="1600" dirty="0">
                <a:solidFill>
                  <a:schemeClr val="bg1"/>
                </a:solidFill>
              </a:rPr>
              <a:t>Image by </a:t>
            </a:r>
            <a:r>
              <a:rPr lang="en-US" sz="1600" dirty="0" err="1">
                <a:solidFill>
                  <a:schemeClr val="bg1"/>
                </a:solidFill>
                <a:hlinkClick r:id="rId5">
                  <a:extLst>
                    <a:ext uri="{A12FA001-AC4F-418D-AE19-62706E023703}">
                      <ahyp:hlinkClr xmlns="" xmlns:ahyp="http://schemas.microsoft.com/office/drawing/2018/hyperlinkcolor" val="tx"/>
                    </a:ext>
                  </a:extLst>
                </a:hlinkClick>
              </a:rPr>
              <a:t>OpenClipArt</a:t>
            </a:r>
            <a:r>
              <a:rPr lang="en-US" sz="1600" dirty="0">
                <a:solidFill>
                  <a:schemeClr val="bg1"/>
                </a:solidFill>
                <a:hlinkClick r:id="rId5">
                  <a:extLst>
                    <a:ext uri="{A12FA001-AC4F-418D-AE19-62706E023703}">
                      <ahyp:hlinkClr xmlns="" xmlns:ahyp="http://schemas.microsoft.com/office/drawing/2018/hyperlinkcolor" val="tx"/>
                    </a:ext>
                  </a:extLst>
                </a:hlinkClick>
              </a:rPr>
              <a:t>-Vectors</a:t>
            </a:r>
            <a:r>
              <a:rPr lang="en-US" sz="1600" dirty="0">
                <a:solidFill>
                  <a:schemeClr val="bg1"/>
                </a:solidFill>
              </a:rPr>
              <a:t> from </a:t>
            </a:r>
            <a:r>
              <a:rPr lang="en-US" sz="1600" dirty="0" err="1">
                <a:solidFill>
                  <a:schemeClr val="bg1"/>
                </a:solidFill>
                <a:hlinkClick r:id="rId6">
                  <a:extLst>
                    <a:ext uri="{A12FA001-AC4F-418D-AE19-62706E023703}">
                      <ahyp:hlinkClr xmlns="" xmlns:ahyp="http://schemas.microsoft.com/office/drawing/2018/hyperlinkcolor" val="tx"/>
                    </a:ext>
                  </a:extLst>
                </a:hlinkClick>
              </a:rPr>
              <a:t>Pixabay</a:t>
            </a:r>
            <a:endParaRPr lang="en-US" sz="1600" dirty="0">
              <a:solidFill>
                <a:schemeClr val="bg1"/>
              </a:solidFill>
            </a:endParaRPr>
          </a:p>
        </p:txBody>
      </p:sp>
      <p:grpSp>
        <p:nvGrpSpPr>
          <p:cNvPr id="20" name="Group 19">
            <a:extLst>
              <a:ext uri="{FF2B5EF4-FFF2-40B4-BE49-F238E27FC236}">
                <a16:creationId xmlns:a16="http://schemas.microsoft.com/office/drawing/2014/main" id="{4EDB1115-6D0E-834A-A6D7-5ABBC7C7225B}"/>
              </a:ext>
            </a:extLst>
          </p:cNvPr>
          <p:cNvGrpSpPr/>
          <p:nvPr/>
        </p:nvGrpSpPr>
        <p:grpSpPr>
          <a:xfrm>
            <a:off x="5515804" y="3770259"/>
            <a:ext cx="3185861" cy="2156971"/>
            <a:chOff x="5515804" y="3770259"/>
            <a:chExt cx="3185861" cy="2156971"/>
          </a:xfrm>
        </p:grpSpPr>
        <p:sp>
          <p:nvSpPr>
            <p:cNvPr id="122" name="Freeform 195">
              <a:extLst>
                <a:ext uri="{FF2B5EF4-FFF2-40B4-BE49-F238E27FC236}">
                  <a16:creationId xmlns:a16="http://schemas.microsoft.com/office/drawing/2014/main" id="{7BDEDDB6-A7EB-154C-8548-71F37AACD582}"/>
                </a:ext>
              </a:extLst>
            </p:cNvPr>
            <p:cNvSpPr>
              <a:spLocks/>
            </p:cNvSpPr>
            <p:nvPr/>
          </p:nvSpPr>
          <p:spPr bwMode="auto">
            <a:xfrm rot="4998549" flipV="1">
              <a:off x="6756433" y="4048804"/>
              <a:ext cx="76200" cy="1059537"/>
            </a:xfrm>
            <a:custGeom>
              <a:avLst/>
              <a:gdLst>
                <a:gd name="T0" fmla="*/ 0 w 144"/>
                <a:gd name="T1" fmla="*/ 838 h 624"/>
                <a:gd name="T2" fmla="*/ 0 w 144"/>
                <a:gd name="T3" fmla="*/ 322 h 624"/>
                <a:gd name="T4" fmla="*/ 11 w 144"/>
                <a:gd name="T5" fmla="*/ 387 h 624"/>
                <a:gd name="T6" fmla="*/ 16 w 144"/>
                <a:gd name="T7" fmla="*/ 0 h 624"/>
                <a:gd name="T8" fmla="*/ 16 w 144"/>
                <a:gd name="T9" fmla="*/ 516 h 624"/>
                <a:gd name="T10" fmla="*/ 5 w 144"/>
                <a:gd name="T11" fmla="*/ 451 h 624"/>
                <a:gd name="T12" fmla="*/ 0 w 144"/>
                <a:gd name="T13" fmla="*/ 83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solidFill>
                  <a:srgbClr val="C00000"/>
                </a:solidFill>
              </a:endParaRPr>
            </a:p>
          </p:txBody>
        </p:sp>
        <p:sp>
          <p:nvSpPr>
            <p:cNvPr id="123" name="Freeform 195">
              <a:extLst>
                <a:ext uri="{FF2B5EF4-FFF2-40B4-BE49-F238E27FC236}">
                  <a16:creationId xmlns:a16="http://schemas.microsoft.com/office/drawing/2014/main" id="{06B82E0D-56A0-A547-B031-FB1D014D45A9}"/>
                </a:ext>
              </a:extLst>
            </p:cNvPr>
            <p:cNvSpPr>
              <a:spLocks/>
            </p:cNvSpPr>
            <p:nvPr/>
          </p:nvSpPr>
          <p:spPr bwMode="auto">
            <a:xfrm rot="8310731" flipV="1">
              <a:off x="6407274" y="4735567"/>
              <a:ext cx="76200" cy="1059537"/>
            </a:xfrm>
            <a:custGeom>
              <a:avLst/>
              <a:gdLst>
                <a:gd name="T0" fmla="*/ 0 w 144"/>
                <a:gd name="T1" fmla="*/ 838 h 624"/>
                <a:gd name="T2" fmla="*/ 0 w 144"/>
                <a:gd name="T3" fmla="*/ 322 h 624"/>
                <a:gd name="T4" fmla="*/ 11 w 144"/>
                <a:gd name="T5" fmla="*/ 387 h 624"/>
                <a:gd name="T6" fmla="*/ 16 w 144"/>
                <a:gd name="T7" fmla="*/ 0 h 624"/>
                <a:gd name="T8" fmla="*/ 16 w 144"/>
                <a:gd name="T9" fmla="*/ 516 h 624"/>
                <a:gd name="T10" fmla="*/ 5 w 144"/>
                <a:gd name="T11" fmla="*/ 451 h 624"/>
                <a:gd name="T12" fmla="*/ 0 w 144"/>
                <a:gd name="T13" fmla="*/ 83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solidFill>
                  <a:srgbClr val="C00000"/>
                </a:solidFill>
              </a:endParaRPr>
            </a:p>
          </p:txBody>
        </p:sp>
        <p:sp>
          <p:nvSpPr>
            <p:cNvPr id="124" name="TextBox 123">
              <a:extLst>
                <a:ext uri="{FF2B5EF4-FFF2-40B4-BE49-F238E27FC236}">
                  <a16:creationId xmlns:a16="http://schemas.microsoft.com/office/drawing/2014/main" id="{9C9D4AC1-E9CB-2841-BCBF-C5B6F04E3DA8}"/>
                </a:ext>
              </a:extLst>
            </p:cNvPr>
            <p:cNvSpPr txBox="1"/>
            <p:nvPr/>
          </p:nvSpPr>
          <p:spPr>
            <a:xfrm>
              <a:off x="6285390" y="4690119"/>
              <a:ext cx="983154" cy="369332"/>
            </a:xfrm>
            <a:prstGeom prst="rect">
              <a:avLst/>
            </a:prstGeom>
            <a:noFill/>
          </p:spPr>
          <p:txBody>
            <a:bodyPr wrap="none" rtlCol="0">
              <a:spAutoFit/>
            </a:bodyPr>
            <a:lstStyle/>
            <a:p>
              <a:r>
                <a:rPr lang="en-US" dirty="0"/>
                <a:t>Wireless</a:t>
              </a:r>
            </a:p>
          </p:txBody>
        </p:sp>
        <p:grpSp>
          <p:nvGrpSpPr>
            <p:cNvPr id="17" name="Group 16">
              <a:extLst>
                <a:ext uri="{FF2B5EF4-FFF2-40B4-BE49-F238E27FC236}">
                  <a16:creationId xmlns:a16="http://schemas.microsoft.com/office/drawing/2014/main" id="{2E7DD317-CB09-FC4D-B5E6-1D8FD1B41FCA}"/>
                </a:ext>
              </a:extLst>
            </p:cNvPr>
            <p:cNvGrpSpPr/>
            <p:nvPr/>
          </p:nvGrpSpPr>
          <p:grpSpPr>
            <a:xfrm>
              <a:off x="7444386" y="3770259"/>
              <a:ext cx="1257279" cy="1105279"/>
              <a:chOff x="7444386" y="3770259"/>
              <a:chExt cx="1257279" cy="1105279"/>
            </a:xfrm>
          </p:grpSpPr>
          <p:pic>
            <p:nvPicPr>
              <p:cNvPr id="117" name="Picture 116" descr="A picture containing electronics, display&#10;&#10;Description generated with very high confidence">
                <a:extLst>
                  <a:ext uri="{FF2B5EF4-FFF2-40B4-BE49-F238E27FC236}">
                    <a16:creationId xmlns:a16="http://schemas.microsoft.com/office/drawing/2014/main" id="{1531B736-4FD6-CC46-92B5-40976EB148E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543800" y="3770259"/>
                <a:ext cx="1157865" cy="1105279"/>
              </a:xfrm>
              <a:prstGeom prst="rect">
                <a:avLst/>
              </a:prstGeom>
            </p:spPr>
          </p:pic>
          <p:pic>
            <p:nvPicPr>
              <p:cNvPr id="45" name="Graphic 44">
                <a:extLst>
                  <a:ext uri="{FF2B5EF4-FFF2-40B4-BE49-F238E27FC236}">
                    <a16:creationId xmlns:a16="http://schemas.microsoft.com/office/drawing/2014/main" id="{F4E70E2A-9BC2-C94A-ADDC-1FC8288299F4}"/>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444386" y="4133088"/>
                <a:ext cx="756980" cy="459500"/>
              </a:xfrm>
              <a:prstGeom prst="rect">
                <a:avLst/>
              </a:prstGeom>
            </p:spPr>
          </p:pic>
        </p:grpSp>
        <p:pic>
          <p:nvPicPr>
            <p:cNvPr id="46" name="Graphic 45">
              <a:extLst>
                <a:ext uri="{FF2B5EF4-FFF2-40B4-BE49-F238E27FC236}">
                  <a16:creationId xmlns:a16="http://schemas.microsoft.com/office/drawing/2014/main" id="{9E8B35AC-B800-C543-9C33-55D9A38E3F08}"/>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6850026" y="5467730"/>
              <a:ext cx="756980" cy="459500"/>
            </a:xfrm>
            <a:prstGeom prst="rect">
              <a:avLst/>
            </a:prstGeom>
          </p:spPr>
        </p:pic>
        <p:pic>
          <p:nvPicPr>
            <p:cNvPr id="48" name="Graphic 47">
              <a:extLst>
                <a:ext uri="{FF2B5EF4-FFF2-40B4-BE49-F238E27FC236}">
                  <a16:creationId xmlns:a16="http://schemas.microsoft.com/office/drawing/2014/main" id="{0D0B1E89-0EC3-6A47-A076-182ECD5C06EC}"/>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flipH="1">
              <a:off x="5515804" y="4461437"/>
              <a:ext cx="756980" cy="459500"/>
            </a:xfrm>
            <a:prstGeom prst="rect">
              <a:avLst/>
            </a:prstGeom>
          </p:spPr>
        </p:pic>
      </p:grpSp>
      <p:grpSp>
        <p:nvGrpSpPr>
          <p:cNvPr id="19" name="Group 18">
            <a:extLst>
              <a:ext uri="{FF2B5EF4-FFF2-40B4-BE49-F238E27FC236}">
                <a16:creationId xmlns:a16="http://schemas.microsoft.com/office/drawing/2014/main" id="{3F00A41A-DA10-B74D-85D0-4561FA880F6A}"/>
              </a:ext>
            </a:extLst>
          </p:cNvPr>
          <p:cNvGrpSpPr/>
          <p:nvPr/>
        </p:nvGrpSpPr>
        <p:grpSpPr>
          <a:xfrm>
            <a:off x="533400" y="2971754"/>
            <a:ext cx="3285465" cy="3009063"/>
            <a:chOff x="533400" y="2971754"/>
            <a:chExt cx="3285465" cy="3009063"/>
          </a:xfrm>
        </p:grpSpPr>
        <p:sp>
          <p:nvSpPr>
            <p:cNvPr id="114" name="TextBox 113">
              <a:extLst>
                <a:ext uri="{FF2B5EF4-FFF2-40B4-BE49-F238E27FC236}">
                  <a16:creationId xmlns:a16="http://schemas.microsoft.com/office/drawing/2014/main" id="{6828FBD0-36ED-B141-9E41-14018148E9B5}"/>
                </a:ext>
              </a:extLst>
            </p:cNvPr>
            <p:cNvSpPr txBox="1"/>
            <p:nvPr/>
          </p:nvSpPr>
          <p:spPr>
            <a:xfrm>
              <a:off x="1505805" y="2971754"/>
              <a:ext cx="1179618" cy="369332"/>
            </a:xfrm>
            <a:prstGeom prst="rect">
              <a:avLst/>
            </a:prstGeom>
            <a:noFill/>
          </p:spPr>
          <p:txBody>
            <a:bodyPr wrap="none" rtlCol="0">
              <a:spAutoFit/>
            </a:bodyPr>
            <a:lstStyle/>
            <a:p>
              <a:r>
                <a:rPr lang="en-US" dirty="0"/>
                <a:t>Multipoint</a:t>
              </a:r>
            </a:p>
          </p:txBody>
        </p:sp>
        <p:grpSp>
          <p:nvGrpSpPr>
            <p:cNvPr id="16" name="Group 15">
              <a:extLst>
                <a:ext uri="{FF2B5EF4-FFF2-40B4-BE49-F238E27FC236}">
                  <a16:creationId xmlns:a16="http://schemas.microsoft.com/office/drawing/2014/main" id="{03A02796-926C-914A-A250-C18B131C5731}"/>
                </a:ext>
              </a:extLst>
            </p:cNvPr>
            <p:cNvGrpSpPr/>
            <p:nvPr/>
          </p:nvGrpSpPr>
          <p:grpSpPr>
            <a:xfrm>
              <a:off x="2587309" y="3118867"/>
              <a:ext cx="1231556" cy="1105279"/>
              <a:chOff x="2587309" y="3118867"/>
              <a:chExt cx="1231556" cy="1105279"/>
            </a:xfrm>
          </p:grpSpPr>
          <p:pic>
            <p:nvPicPr>
              <p:cNvPr id="100" name="Picture 99" descr="A picture containing electronics, display&#10;&#10;Description generated with very high confidence">
                <a:extLst>
                  <a:ext uri="{FF2B5EF4-FFF2-40B4-BE49-F238E27FC236}">
                    <a16:creationId xmlns:a16="http://schemas.microsoft.com/office/drawing/2014/main" id="{E7C55044-5672-F04F-8781-76F4ED65EA0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661000" y="3118867"/>
                <a:ext cx="1157865" cy="1105279"/>
              </a:xfrm>
              <a:prstGeom prst="rect">
                <a:avLst/>
              </a:prstGeom>
            </p:spPr>
          </p:pic>
          <p:pic>
            <p:nvPicPr>
              <p:cNvPr id="37" name="Graphic 36">
                <a:extLst>
                  <a:ext uri="{FF2B5EF4-FFF2-40B4-BE49-F238E27FC236}">
                    <a16:creationId xmlns:a16="http://schemas.microsoft.com/office/drawing/2014/main" id="{1C20D0FA-CAF6-624A-A883-4D53CD2FE3C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587309" y="3472507"/>
                <a:ext cx="756980" cy="459500"/>
              </a:xfrm>
              <a:prstGeom prst="rect">
                <a:avLst/>
              </a:prstGeom>
            </p:spPr>
          </p:pic>
        </p:grpSp>
        <p:pic>
          <p:nvPicPr>
            <p:cNvPr id="38" name="Graphic 37">
              <a:extLst>
                <a:ext uri="{FF2B5EF4-FFF2-40B4-BE49-F238E27FC236}">
                  <a16:creationId xmlns:a16="http://schemas.microsoft.com/office/drawing/2014/main" id="{CF41E983-4800-024E-90CD-8894BAD18298}"/>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flipH="1">
              <a:off x="1019866" y="3733800"/>
              <a:ext cx="756980" cy="459500"/>
            </a:xfrm>
            <a:prstGeom prst="rect">
              <a:avLst/>
            </a:prstGeom>
          </p:spPr>
        </p:pic>
        <p:grpSp>
          <p:nvGrpSpPr>
            <p:cNvPr id="15" name="Group 14">
              <a:extLst>
                <a:ext uri="{FF2B5EF4-FFF2-40B4-BE49-F238E27FC236}">
                  <a16:creationId xmlns:a16="http://schemas.microsoft.com/office/drawing/2014/main" id="{1FF87B16-4F55-9846-A32A-23B513E6660A}"/>
                </a:ext>
              </a:extLst>
            </p:cNvPr>
            <p:cNvGrpSpPr/>
            <p:nvPr/>
          </p:nvGrpSpPr>
          <p:grpSpPr>
            <a:xfrm>
              <a:off x="533400" y="4875538"/>
              <a:ext cx="1243446" cy="1105279"/>
              <a:chOff x="533400" y="4875538"/>
              <a:chExt cx="1243446" cy="1105279"/>
            </a:xfrm>
          </p:grpSpPr>
          <p:pic>
            <p:nvPicPr>
              <p:cNvPr id="98" name="Picture 97" descr="A picture containing electronics, display&#10;&#10;Description generated with very high confidence">
                <a:extLst>
                  <a:ext uri="{FF2B5EF4-FFF2-40B4-BE49-F238E27FC236}">
                    <a16:creationId xmlns:a16="http://schemas.microsoft.com/office/drawing/2014/main" id="{3705568B-907F-EA4A-858E-B3259EB96421}"/>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3400" y="4875538"/>
                <a:ext cx="1157865" cy="1105279"/>
              </a:xfrm>
              <a:prstGeom prst="rect">
                <a:avLst/>
              </a:prstGeom>
            </p:spPr>
          </p:pic>
          <p:pic>
            <p:nvPicPr>
              <p:cNvPr id="39" name="Graphic 38">
                <a:extLst>
                  <a:ext uri="{FF2B5EF4-FFF2-40B4-BE49-F238E27FC236}">
                    <a16:creationId xmlns:a16="http://schemas.microsoft.com/office/drawing/2014/main" id="{F3772684-DB4B-D34F-A82B-C08AB2277091}"/>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flipH="1">
                <a:off x="1019866" y="5240755"/>
                <a:ext cx="756980" cy="459500"/>
              </a:xfrm>
              <a:prstGeom prst="rect">
                <a:avLst/>
              </a:prstGeom>
            </p:spPr>
          </p:pic>
        </p:grpSp>
        <p:pic>
          <p:nvPicPr>
            <p:cNvPr id="40" name="Graphic 39">
              <a:extLst>
                <a:ext uri="{FF2B5EF4-FFF2-40B4-BE49-F238E27FC236}">
                  <a16:creationId xmlns:a16="http://schemas.microsoft.com/office/drawing/2014/main" id="{27583A92-56EE-984E-9E58-0679970E04F7}"/>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2587309" y="5016180"/>
              <a:ext cx="756980" cy="459500"/>
            </a:xfrm>
            <a:prstGeom prst="rect">
              <a:avLst/>
            </a:prstGeom>
          </p:spPr>
        </p:pic>
        <p:grpSp>
          <p:nvGrpSpPr>
            <p:cNvPr id="14" name="Group 13">
              <a:extLst>
                <a:ext uri="{FF2B5EF4-FFF2-40B4-BE49-F238E27FC236}">
                  <a16:creationId xmlns:a16="http://schemas.microsoft.com/office/drawing/2014/main" id="{2301EBD5-54CC-5E4B-B064-7EF53C741451}"/>
                </a:ext>
              </a:extLst>
            </p:cNvPr>
            <p:cNvGrpSpPr/>
            <p:nvPr/>
          </p:nvGrpSpPr>
          <p:grpSpPr>
            <a:xfrm>
              <a:off x="1691266" y="3340031"/>
              <a:ext cx="1030611" cy="2463689"/>
              <a:chOff x="1691266" y="3340031"/>
              <a:chExt cx="1030611" cy="2463689"/>
            </a:xfrm>
          </p:grpSpPr>
          <p:sp>
            <p:nvSpPr>
              <p:cNvPr id="51" name="Rectangle 50">
                <a:extLst>
                  <a:ext uri="{FF2B5EF4-FFF2-40B4-BE49-F238E27FC236}">
                    <a16:creationId xmlns:a16="http://schemas.microsoft.com/office/drawing/2014/main" id="{885CBC5A-B046-3040-A286-C55D9ED8BA35}"/>
                  </a:ext>
                </a:extLst>
              </p:cNvPr>
              <p:cNvSpPr/>
              <p:nvPr/>
            </p:nvSpPr>
            <p:spPr>
              <a:xfrm rot="16200000">
                <a:off x="1900248" y="3731708"/>
                <a:ext cx="45719" cy="463683"/>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65EA7E0-5454-1545-85DB-C73561D06BB4}"/>
                  </a:ext>
                </a:extLst>
              </p:cNvPr>
              <p:cNvSpPr/>
              <p:nvPr/>
            </p:nvSpPr>
            <p:spPr>
              <a:xfrm>
                <a:off x="2154947" y="3340031"/>
                <a:ext cx="114643" cy="2463689"/>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6E6F2E4-B24E-0743-88E0-94333A6C8756}"/>
                  </a:ext>
                </a:extLst>
              </p:cNvPr>
              <p:cNvSpPr/>
              <p:nvPr/>
            </p:nvSpPr>
            <p:spPr>
              <a:xfrm rot="16200000">
                <a:off x="2467176" y="3463859"/>
                <a:ext cx="45719" cy="463683"/>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226B872-9A1B-0A45-8399-6C6FDA09E09E}"/>
                  </a:ext>
                </a:extLst>
              </p:cNvPr>
              <p:cNvSpPr/>
              <p:nvPr/>
            </p:nvSpPr>
            <p:spPr>
              <a:xfrm rot="16200000">
                <a:off x="2467176" y="5000051"/>
                <a:ext cx="45719" cy="463683"/>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8CAEAD2-DE50-3242-AD17-8B2D54F62130}"/>
                  </a:ext>
                </a:extLst>
              </p:cNvPr>
              <p:cNvSpPr/>
              <p:nvPr/>
            </p:nvSpPr>
            <p:spPr>
              <a:xfrm rot="16200000">
                <a:off x="1900248" y="5243516"/>
                <a:ext cx="45719" cy="463683"/>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5757AEAE-BA30-D341-98E8-DB99BF7CE6C1}"/>
              </a:ext>
            </a:extLst>
          </p:cNvPr>
          <p:cNvGrpSpPr/>
          <p:nvPr/>
        </p:nvGrpSpPr>
        <p:grpSpPr>
          <a:xfrm>
            <a:off x="2443420" y="2173069"/>
            <a:ext cx="6558370" cy="841765"/>
            <a:chOff x="2443420" y="2173069"/>
            <a:chExt cx="6558370" cy="841765"/>
          </a:xfrm>
        </p:grpSpPr>
        <p:sp>
          <p:nvSpPr>
            <p:cNvPr id="31" name="TextBox 30">
              <a:extLst>
                <a:ext uri="{FF2B5EF4-FFF2-40B4-BE49-F238E27FC236}">
                  <a16:creationId xmlns:a16="http://schemas.microsoft.com/office/drawing/2014/main" id="{A0BB8DE0-779D-1F43-95AF-737C7BAA2163}"/>
                </a:ext>
              </a:extLst>
            </p:cNvPr>
            <p:cNvSpPr txBox="1"/>
            <p:nvPr/>
          </p:nvSpPr>
          <p:spPr>
            <a:xfrm>
              <a:off x="3237614" y="2173069"/>
              <a:ext cx="2575898" cy="646331"/>
            </a:xfrm>
            <a:prstGeom prst="rect">
              <a:avLst/>
            </a:prstGeom>
            <a:noFill/>
          </p:spPr>
          <p:txBody>
            <a:bodyPr wrap="none" rtlCol="0">
              <a:spAutoFit/>
            </a:bodyPr>
            <a:lstStyle/>
            <a:p>
              <a:pPr algn="ctr"/>
              <a:r>
                <a:rPr lang="en-US" dirty="0"/>
                <a:t>Point-to-point link</a:t>
              </a:r>
              <a:br>
                <a:rPr lang="en-US" dirty="0"/>
              </a:br>
              <a:r>
                <a:rPr lang="en-US" dirty="0"/>
                <a:t>(optical fiber, copper, </a:t>
              </a:r>
              <a:r>
                <a:rPr lang="en-US" i="1" dirty="0" err="1"/>
                <a:t>etc</a:t>
              </a:r>
              <a:r>
                <a:rPr lang="en-US" dirty="0"/>
                <a:t>)</a:t>
              </a:r>
            </a:p>
          </p:txBody>
        </p:sp>
        <p:sp>
          <p:nvSpPr>
            <p:cNvPr id="125" name="TextBox 124">
              <a:extLst>
                <a:ext uri="{FF2B5EF4-FFF2-40B4-BE49-F238E27FC236}">
                  <a16:creationId xmlns:a16="http://schemas.microsoft.com/office/drawing/2014/main" id="{65D93CB4-048A-124F-A935-2274E6990216}"/>
                </a:ext>
              </a:extLst>
            </p:cNvPr>
            <p:cNvSpPr txBox="1"/>
            <p:nvPr/>
          </p:nvSpPr>
          <p:spPr>
            <a:xfrm>
              <a:off x="6097982" y="2645502"/>
              <a:ext cx="2903808" cy="369332"/>
            </a:xfrm>
            <a:prstGeom prst="rect">
              <a:avLst/>
            </a:prstGeom>
            <a:noFill/>
          </p:spPr>
          <p:txBody>
            <a:bodyPr wrap="none" rtlCol="0">
              <a:spAutoFit/>
            </a:bodyPr>
            <a:lstStyle/>
            <a:p>
              <a:r>
                <a:rPr lang="en-US" b="1" dirty="0"/>
                <a:t>NIC</a:t>
              </a:r>
              <a:r>
                <a:rPr lang="en-US" dirty="0"/>
                <a:t> (</a:t>
              </a:r>
              <a:r>
                <a:rPr lang="en-US" b="1" u="sng" dirty="0"/>
                <a:t>N</a:t>
              </a:r>
              <a:r>
                <a:rPr lang="en-US" dirty="0"/>
                <a:t>etwork </a:t>
              </a:r>
              <a:r>
                <a:rPr lang="en-US" b="1" u="sng" dirty="0"/>
                <a:t>I</a:t>
              </a:r>
              <a:r>
                <a:rPr lang="en-US" dirty="0"/>
                <a:t>nterface </a:t>
              </a:r>
              <a:r>
                <a:rPr lang="en-US" b="1" u="sng" dirty="0"/>
                <a:t>C</a:t>
              </a:r>
              <a:r>
                <a:rPr lang="en-US" dirty="0"/>
                <a:t>ard)</a:t>
              </a:r>
            </a:p>
          </p:txBody>
        </p:sp>
        <p:pic>
          <p:nvPicPr>
            <p:cNvPr id="5" name="Graphic 4">
              <a:extLst>
                <a:ext uri="{FF2B5EF4-FFF2-40B4-BE49-F238E27FC236}">
                  <a16:creationId xmlns:a16="http://schemas.microsoft.com/office/drawing/2014/main" id="{A382AAF7-20B0-B94F-BA0B-1B6573F5EBE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5811982" y="2275427"/>
              <a:ext cx="756980" cy="459500"/>
            </a:xfrm>
            <a:prstGeom prst="rect">
              <a:avLst/>
            </a:prstGeom>
          </p:spPr>
        </p:pic>
        <p:pic>
          <p:nvPicPr>
            <p:cNvPr id="36" name="Graphic 35">
              <a:extLst>
                <a:ext uri="{FF2B5EF4-FFF2-40B4-BE49-F238E27FC236}">
                  <a16:creationId xmlns:a16="http://schemas.microsoft.com/office/drawing/2014/main" id="{0A933D42-58FC-0940-9208-5469B504B3EC}"/>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flipH="1">
              <a:off x="2443420" y="2276021"/>
              <a:ext cx="756980" cy="459500"/>
            </a:xfrm>
            <a:prstGeom prst="rect">
              <a:avLst/>
            </a:prstGeom>
          </p:spPr>
        </p:pic>
        <p:sp>
          <p:nvSpPr>
            <p:cNvPr id="57" name="Rectangle 56">
              <a:extLst>
                <a:ext uri="{FF2B5EF4-FFF2-40B4-BE49-F238E27FC236}">
                  <a16:creationId xmlns:a16="http://schemas.microsoft.com/office/drawing/2014/main" id="{A6EA7C05-57B5-A945-A490-EA18923E1639}"/>
                </a:ext>
              </a:extLst>
            </p:cNvPr>
            <p:cNvSpPr/>
            <p:nvPr/>
          </p:nvSpPr>
          <p:spPr>
            <a:xfrm rot="16200000">
              <a:off x="4471320" y="1104061"/>
              <a:ext cx="45719" cy="2788005"/>
            </a:xfrm>
            <a:prstGeom prst="rect">
              <a:avLst/>
            </a:prstGeom>
            <a:gradFill>
              <a:gsLst>
                <a:gs pos="0">
                  <a:schemeClr val="bg1">
                    <a:lumMod val="50000"/>
                  </a:schemeClr>
                </a:gs>
                <a:gs pos="50000">
                  <a:schemeClr val="bg1">
                    <a:lumMod val="90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F3FE8D90-CA19-9348-915B-CD6437E2F3D2}"/>
              </a:ext>
            </a:extLst>
          </p:cNvPr>
          <p:cNvSpPr txBox="1"/>
          <p:nvPr/>
        </p:nvSpPr>
        <p:spPr>
          <a:xfrm>
            <a:off x="198303" y="1219200"/>
            <a:ext cx="4986622" cy="461665"/>
          </a:xfrm>
          <a:prstGeom prst="rect">
            <a:avLst/>
          </a:prstGeom>
          <a:noFill/>
        </p:spPr>
        <p:txBody>
          <a:bodyPr wrap="none" rtlCol="0">
            <a:spAutoFit/>
          </a:bodyPr>
          <a:lstStyle/>
          <a:p>
            <a:r>
              <a:rPr lang="en-US" sz="2400" dirty="0">
                <a:solidFill>
                  <a:srgbClr val="C00000"/>
                </a:solidFill>
              </a:rPr>
              <a:t>Signal transmitted over physical media</a:t>
            </a:r>
          </a:p>
        </p:txBody>
      </p:sp>
    </p:spTree>
    <p:extLst>
      <p:ext uri="{BB962C8B-B14F-4D97-AF65-F5344CB8AC3E}">
        <p14:creationId xmlns:p14="http://schemas.microsoft.com/office/powerpoint/2010/main" val="424808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xit" presetSubtype="0" fill="hold" grpId="0" nodeType="withEffect">
                                  <p:stCondLst>
                                    <p:cond delay="0"/>
                                  </p:stCondLst>
                                  <p:childTnLst>
                                    <p:animEffect transition="out" filter="fade">
                                      <p:cBhvr>
                                        <p:cTn id="17" dur="500"/>
                                        <p:tgtEl>
                                          <p:spTgt spid="59"/>
                                        </p:tgtEl>
                                      </p:cBhvr>
                                    </p:animEffect>
                                    <p:set>
                                      <p:cBhvr>
                                        <p:cTn id="18" dur="1" fill="hold">
                                          <p:stCondLst>
                                            <p:cond delay="499"/>
                                          </p:stCondLst>
                                        </p:cTn>
                                        <p:tgtEl>
                                          <p:spTgt spid="5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xit" presetSubtype="0" fill="hold" grpId="0" nodeType="withEffect">
                                  <p:stCondLst>
                                    <p:cond delay="0"/>
                                  </p:stCondLst>
                                  <p:childTnLst>
                                    <p:animEffect transition="out" filter="fade">
                                      <p:cBhvr>
                                        <p:cTn id="25" dur="500"/>
                                        <p:tgtEl>
                                          <p:spTgt spid="61"/>
                                        </p:tgtEl>
                                      </p:cBhvr>
                                    </p:animEffect>
                                    <p:set>
                                      <p:cBhvr>
                                        <p:cTn id="26"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dirty="0"/>
              <a:t>Internet Layer </a:t>
            </a:r>
            <a:r>
              <a:rPr lang="en-US" dirty="0" smtClean="0"/>
              <a:t>Model/TCP IP layer</a:t>
            </a:r>
            <a:endParaRPr lang="en-US" dirty="0"/>
          </a:p>
        </p:txBody>
      </p:sp>
      <p:sp>
        <p:nvSpPr>
          <p:cNvPr id="24579" name="Rectangle 3"/>
          <p:cNvSpPr>
            <a:spLocks noGrp="1" noChangeArrowheads="1"/>
          </p:cNvSpPr>
          <p:nvPr>
            <p:ph type="body" idx="1"/>
          </p:nvPr>
        </p:nvSpPr>
        <p:spPr/>
        <p:txBody>
          <a:bodyPr/>
          <a:lstStyle/>
          <a:p>
            <a:pPr eaLnBrk="1" hangingPunct="1">
              <a:defRPr/>
            </a:pPr>
            <a:r>
              <a:rPr lang="en-US"/>
              <a:t>The Internet Protocol Stack</a:t>
            </a:r>
          </a:p>
        </p:txBody>
      </p:sp>
      <p:graphicFrame>
        <p:nvGraphicFramePr>
          <p:cNvPr id="24601" name="Group 25"/>
          <p:cNvGraphicFramePr>
            <a:graphicFrameLocks noGrp="1"/>
          </p:cNvGraphicFramePr>
          <p:nvPr>
            <p:ph sz="half" idx="4294967295"/>
            <p:extLst>
              <p:ext uri="{D42A27DB-BD31-4B8C-83A1-F6EECF244321}">
                <p14:modId xmlns:p14="http://schemas.microsoft.com/office/powerpoint/2010/main" val="720561176"/>
              </p:ext>
            </p:extLst>
          </p:nvPr>
        </p:nvGraphicFramePr>
        <p:xfrm>
          <a:off x="2438400" y="2514600"/>
          <a:ext cx="4038600" cy="3124201"/>
        </p:xfrm>
        <a:graphic>
          <a:graphicData uri="http://schemas.openxmlformats.org/drawingml/2006/table">
            <a:tbl>
              <a:tblPr/>
              <a:tblGrid>
                <a:gridCol w="4038600">
                  <a:extLst>
                    <a:ext uri="{9D8B030D-6E8A-4147-A177-3AD203B41FA5}">
                      <a16:colId xmlns:a16="http://schemas.microsoft.com/office/drawing/2014/main" val="20000"/>
                    </a:ext>
                  </a:extLst>
                </a:gridCol>
              </a:tblGrid>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a:ln>
                            <a:noFill/>
                          </a:ln>
                          <a:solidFill>
                            <a:schemeClr val="tx1"/>
                          </a:solidFill>
                          <a:effectLst/>
                          <a:latin typeface="+mn-lt"/>
                          <a:cs typeface="Arial" charset="0"/>
                        </a:rPr>
                        <a:t>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solidFill>
                  </a:tcPr>
                </a:tc>
                <a:extLst>
                  <a:ext uri="{0D108BD9-81ED-4DB2-BD59-A6C34878D82A}">
                    <a16:rowId xmlns:a16="http://schemas.microsoft.com/office/drawing/2014/main" val="10000"/>
                  </a:ext>
                </a:extLst>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a:ln>
                            <a:noFill/>
                          </a:ln>
                          <a:solidFill>
                            <a:schemeClr val="tx1"/>
                          </a:solidFill>
                          <a:effectLst/>
                          <a:latin typeface="+mn-lt"/>
                          <a:cs typeface="Arial" charset="0"/>
                        </a:rPr>
                        <a:t>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a:ln>
                            <a:noFill/>
                          </a:ln>
                          <a:solidFill>
                            <a:schemeClr val="tx1"/>
                          </a:solidFill>
                          <a:effectLst/>
                          <a:latin typeface="+mn-lt"/>
                          <a:cs typeface="Arial"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a:ln>
                            <a:noFill/>
                          </a:ln>
                          <a:solidFill>
                            <a:schemeClr val="tx1"/>
                          </a:solidFill>
                          <a:effectLst/>
                          <a:latin typeface="+mn-lt"/>
                          <a:cs typeface="Arial" charset="0"/>
                        </a:rPr>
                        <a:t>Data 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a:ln>
                            <a:noFill/>
                          </a:ln>
                          <a:solidFill>
                            <a:schemeClr val="tx1"/>
                          </a:solidFill>
                          <a:effectLst/>
                          <a:latin typeface="+mn-lt"/>
                          <a:cs typeface="Arial"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sp>
        <p:nvSpPr>
          <p:cNvPr id="13331" name="Oval 26"/>
          <p:cNvSpPr>
            <a:spLocks noChangeArrowheads="1"/>
          </p:cNvSpPr>
          <p:nvPr/>
        </p:nvSpPr>
        <p:spPr bwMode="auto">
          <a:xfrm>
            <a:off x="2514600" y="1828800"/>
            <a:ext cx="3886200" cy="609600"/>
          </a:xfrm>
          <a:prstGeom prst="ellipse">
            <a:avLst/>
          </a:prstGeom>
          <a:solidFill>
            <a:schemeClr val="tx1"/>
          </a:solidFill>
          <a:ln w="38100">
            <a:solidFill>
              <a:schemeClr val="folHlink"/>
            </a:solidFill>
            <a:round/>
            <a:headEnd/>
            <a:tailEnd/>
          </a:ln>
        </p:spPr>
        <p:txBody>
          <a:bodyPr wrap="none" anchor="ctr"/>
          <a:lstStyle/>
          <a:p>
            <a:pPr algn="ctr"/>
            <a:r>
              <a:rPr lang="en-US" sz="3200" dirty="0">
                <a:solidFill>
                  <a:srgbClr val="FFFF00"/>
                </a:solidFill>
              </a:rPr>
              <a:t>User</a:t>
            </a:r>
          </a:p>
        </p:txBody>
      </p:sp>
      <p:sp>
        <p:nvSpPr>
          <p:cNvPr id="13332" name="Oval 27"/>
          <p:cNvSpPr>
            <a:spLocks noChangeArrowheads="1"/>
          </p:cNvSpPr>
          <p:nvPr/>
        </p:nvSpPr>
        <p:spPr bwMode="auto">
          <a:xfrm>
            <a:off x="2514600" y="5715000"/>
            <a:ext cx="3886200" cy="609600"/>
          </a:xfrm>
          <a:prstGeom prst="ellipse">
            <a:avLst/>
          </a:prstGeom>
          <a:solidFill>
            <a:schemeClr val="tx1"/>
          </a:solidFill>
          <a:ln w="38100">
            <a:solidFill>
              <a:schemeClr val="folHlink"/>
            </a:solidFill>
            <a:round/>
            <a:headEnd/>
            <a:tailEnd/>
          </a:ln>
        </p:spPr>
        <p:txBody>
          <a:bodyPr wrap="none" anchor="ctr"/>
          <a:lstStyle/>
          <a:p>
            <a:pPr algn="ctr"/>
            <a:r>
              <a:rPr lang="en-US" dirty="0">
                <a:solidFill>
                  <a:srgbClr val="FFFF00"/>
                </a:solidFill>
              </a:rPr>
              <a:t>Transmission</a:t>
            </a:r>
            <a:br>
              <a:rPr lang="en-US" dirty="0">
                <a:solidFill>
                  <a:srgbClr val="FFFF00"/>
                </a:solidFill>
              </a:rPr>
            </a:br>
            <a:r>
              <a:rPr lang="en-US" dirty="0">
                <a:solidFill>
                  <a:srgbClr val="FFFF00"/>
                </a:solidFill>
              </a:rPr>
              <a:t>Medium</a:t>
            </a:r>
          </a:p>
        </p:txBody>
      </p:sp>
      <p:sp>
        <p:nvSpPr>
          <p:cNvPr id="13333" name="AutoShape 29"/>
          <p:cNvSpPr>
            <a:spLocks noChangeArrowheads="1"/>
          </p:cNvSpPr>
          <p:nvPr/>
        </p:nvSpPr>
        <p:spPr bwMode="auto">
          <a:xfrm>
            <a:off x="6934200" y="2514600"/>
            <a:ext cx="533400" cy="3048000"/>
          </a:xfrm>
          <a:prstGeom prst="upDownArrow">
            <a:avLst>
              <a:gd name="adj1" fmla="val 50000"/>
              <a:gd name="adj2" fmla="val 114286"/>
            </a:avLst>
          </a:prstGeom>
          <a:gradFill rotWithShape="1">
            <a:gsLst>
              <a:gs pos="0">
                <a:srgbClr val="92D050"/>
              </a:gs>
              <a:gs pos="100000">
                <a:srgbClr val="FF0000"/>
              </a:gs>
            </a:gsLst>
            <a:lin ang="5400000" scaled="1"/>
          </a:gradFill>
          <a:ln w="9525">
            <a:solidFill>
              <a:schemeClr val="tx1"/>
            </a:solidFill>
            <a:miter lim="800000"/>
            <a:headEnd/>
            <a:tailEnd/>
          </a:ln>
        </p:spPr>
        <p:txBody>
          <a:bodyPr wrap="none" anchor="ctr"/>
          <a:lstStyle/>
          <a:p>
            <a:endParaRPr lang="en-US"/>
          </a:p>
        </p:txBody>
      </p:sp>
      <p:sp>
        <p:nvSpPr>
          <p:cNvPr id="13334" name="Text Box 30"/>
          <p:cNvSpPr txBox="1">
            <a:spLocks noChangeArrowheads="1"/>
          </p:cNvSpPr>
          <p:nvPr/>
        </p:nvSpPr>
        <p:spPr bwMode="auto">
          <a:xfrm>
            <a:off x="7467600" y="5181600"/>
            <a:ext cx="1612044" cy="523220"/>
          </a:xfrm>
          <a:prstGeom prst="rect">
            <a:avLst/>
          </a:prstGeom>
          <a:noFill/>
          <a:ln w="9525">
            <a:noFill/>
            <a:miter lim="800000"/>
            <a:headEnd/>
            <a:tailEnd/>
          </a:ln>
        </p:spPr>
        <p:txBody>
          <a:bodyPr wrap="none">
            <a:spAutoFit/>
          </a:bodyPr>
          <a:lstStyle/>
          <a:p>
            <a:r>
              <a:rPr lang="en-US" sz="2800" dirty="0">
                <a:solidFill>
                  <a:srgbClr val="FF0000"/>
                </a:solidFill>
              </a:rPr>
              <a:t>Hardware</a:t>
            </a:r>
          </a:p>
        </p:txBody>
      </p:sp>
      <p:sp>
        <p:nvSpPr>
          <p:cNvPr id="13335" name="Text Box 31"/>
          <p:cNvSpPr txBox="1">
            <a:spLocks noChangeArrowheads="1"/>
          </p:cNvSpPr>
          <p:nvPr/>
        </p:nvSpPr>
        <p:spPr bwMode="auto">
          <a:xfrm>
            <a:off x="7543800" y="2590800"/>
            <a:ext cx="1490344" cy="523220"/>
          </a:xfrm>
          <a:prstGeom prst="rect">
            <a:avLst/>
          </a:prstGeom>
          <a:noFill/>
          <a:ln w="9525">
            <a:noFill/>
            <a:miter lim="800000"/>
            <a:headEnd/>
            <a:tailEnd/>
          </a:ln>
        </p:spPr>
        <p:txBody>
          <a:bodyPr wrap="none">
            <a:spAutoFit/>
          </a:bodyPr>
          <a:lstStyle/>
          <a:p>
            <a:r>
              <a:rPr lang="en-US" sz="2800" dirty="0">
                <a:solidFill>
                  <a:srgbClr val="00B050"/>
                </a:solidFill>
              </a:rPr>
              <a:t>Software</a:t>
            </a:r>
          </a:p>
        </p:txBody>
      </p:sp>
    </p:spTree>
    <p:extLst>
      <p:ext uri="{BB962C8B-B14F-4D97-AF65-F5344CB8AC3E}">
        <p14:creationId xmlns:p14="http://schemas.microsoft.com/office/powerpoint/2010/main" val="3359640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t>Application Layer</a:t>
            </a:r>
          </a:p>
        </p:txBody>
      </p:sp>
      <p:sp>
        <p:nvSpPr>
          <p:cNvPr id="67587" name="Rectangle 3"/>
          <p:cNvSpPr>
            <a:spLocks noGrp="1" noChangeArrowheads="1"/>
          </p:cNvSpPr>
          <p:nvPr>
            <p:ph type="body" idx="1"/>
          </p:nvPr>
        </p:nvSpPr>
        <p:spPr>
          <a:xfrm>
            <a:off x="457200" y="2118560"/>
            <a:ext cx="8229600" cy="3977440"/>
          </a:xfrm>
        </p:spPr>
        <p:txBody>
          <a:bodyPr/>
          <a:lstStyle/>
          <a:p>
            <a:pPr eaLnBrk="1" hangingPunct="1">
              <a:defRPr/>
            </a:pPr>
            <a:r>
              <a:rPr lang="en-US" sz="2800" dirty="0"/>
              <a:t>The only layer to interact with users</a:t>
            </a:r>
          </a:p>
        </p:txBody>
      </p:sp>
      <p:sp>
        <p:nvSpPr>
          <p:cNvPr id="67588" name="Text Box 4"/>
          <p:cNvSpPr txBox="1">
            <a:spLocks noChangeArrowheads="1"/>
          </p:cNvSpPr>
          <p:nvPr/>
        </p:nvSpPr>
        <p:spPr bwMode="auto">
          <a:xfrm>
            <a:off x="342903" y="1380111"/>
            <a:ext cx="8458194" cy="523220"/>
          </a:xfrm>
          <a:prstGeom prst="rect">
            <a:avLst/>
          </a:prstGeom>
          <a:solidFill>
            <a:srgbClr val="FFFF00"/>
          </a:solidFill>
          <a:ln w="9525">
            <a:noFill/>
            <a:miter lim="800000"/>
            <a:headEnd/>
            <a:tailEnd/>
          </a:ln>
          <a:effectLst>
            <a:glow rad="63500">
              <a:srgbClr val="FF0000">
                <a:alpha val="40000"/>
              </a:srgbClr>
            </a:glow>
          </a:effectLst>
        </p:spPr>
        <p:txBody>
          <a:bodyPr wrap="square">
            <a:spAutoFit/>
          </a:bodyPr>
          <a:lstStyle/>
          <a:p>
            <a:pPr algn="ctr">
              <a:defRPr/>
            </a:pPr>
            <a:r>
              <a:rPr lang="en-US" sz="2800" b="1" i="1" dirty="0">
                <a:solidFill>
                  <a:srgbClr val="FF0000"/>
                </a:solidFill>
                <a:effectLst>
                  <a:outerShdw blurRad="38100" dist="38100" dir="2700000" algn="tl">
                    <a:srgbClr val="000000"/>
                  </a:outerShdw>
                </a:effectLst>
                <a:latin typeface="+mj-lt"/>
              </a:rPr>
              <a:t>Responsible for providing services to the user application</a:t>
            </a:r>
          </a:p>
        </p:txBody>
      </p:sp>
      <p:pic>
        <p:nvPicPr>
          <p:cNvPr id="67589" name="Picture 5"/>
          <p:cNvPicPr>
            <a:picLocks noChangeAspect="1" noChangeArrowheads="1"/>
          </p:cNvPicPr>
          <p:nvPr/>
        </p:nvPicPr>
        <p:blipFill>
          <a:blip r:embed="rId2" cstate="print">
            <a:clrChange>
              <a:clrFrom>
                <a:srgbClr val="FEFEFE"/>
              </a:clrFrom>
              <a:clrTo>
                <a:srgbClr val="FEFEFE">
                  <a:alpha val="0"/>
                </a:srgbClr>
              </a:clrTo>
            </a:clrChange>
          </a:blip>
          <a:srcRect t="2916" r="7600"/>
          <a:stretch>
            <a:fillRect/>
          </a:stretch>
        </p:blipFill>
        <p:spPr bwMode="auto">
          <a:xfrm>
            <a:off x="7239000" y="2824163"/>
            <a:ext cx="366713" cy="739775"/>
          </a:xfrm>
          <a:prstGeom prst="rect">
            <a:avLst/>
          </a:prstGeom>
          <a:noFill/>
          <a:ln w="9525">
            <a:noFill/>
            <a:miter lim="800000"/>
            <a:headEnd/>
            <a:tailEnd/>
          </a:ln>
        </p:spPr>
      </p:pic>
      <p:pic>
        <p:nvPicPr>
          <p:cNvPr id="67590" name="Picture 6"/>
          <p:cNvPicPr>
            <a:picLocks noChangeAspect="1" noChangeArrowheads="1"/>
          </p:cNvPicPr>
          <p:nvPr/>
        </p:nvPicPr>
        <p:blipFill>
          <a:blip r:embed="rId3" cstate="print">
            <a:clrChange>
              <a:clrFrom>
                <a:srgbClr val="FEFEFE"/>
              </a:clrFrom>
              <a:clrTo>
                <a:srgbClr val="FEFEFE">
                  <a:alpha val="0"/>
                </a:srgbClr>
              </a:clrTo>
            </a:clrChange>
          </a:blip>
          <a:srcRect t="2155"/>
          <a:stretch>
            <a:fillRect/>
          </a:stretch>
        </p:blipFill>
        <p:spPr bwMode="auto">
          <a:xfrm>
            <a:off x="2209800" y="2817813"/>
            <a:ext cx="476250" cy="720725"/>
          </a:xfrm>
          <a:prstGeom prst="rect">
            <a:avLst/>
          </a:prstGeom>
          <a:noFill/>
          <a:ln w="9525">
            <a:noFill/>
            <a:miter lim="800000"/>
            <a:headEnd/>
            <a:tailEnd/>
          </a:ln>
        </p:spPr>
      </p:pic>
      <p:sp>
        <p:nvSpPr>
          <p:cNvPr id="67591" name="Rectangle 7"/>
          <p:cNvSpPr>
            <a:spLocks noChangeArrowheads="1"/>
          </p:cNvSpPr>
          <p:nvPr/>
        </p:nvSpPr>
        <p:spPr bwMode="auto">
          <a:xfrm>
            <a:off x="1600200" y="3640138"/>
            <a:ext cx="28956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67592" name="Rectangle 8"/>
          <p:cNvSpPr>
            <a:spLocks noChangeArrowheads="1"/>
          </p:cNvSpPr>
          <p:nvPr/>
        </p:nvSpPr>
        <p:spPr bwMode="auto">
          <a:xfrm>
            <a:off x="5334000" y="3640138"/>
            <a:ext cx="28956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67593" name="Rectangle 9"/>
          <p:cNvSpPr>
            <a:spLocks noChangeArrowheads="1"/>
          </p:cNvSpPr>
          <p:nvPr/>
        </p:nvSpPr>
        <p:spPr bwMode="auto">
          <a:xfrm>
            <a:off x="17526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dirty="0">
                <a:solidFill>
                  <a:schemeClr val="bg2"/>
                </a:solidFill>
                <a:latin typeface="Consolas" panose="020B0609020204030204" pitchFamily="49" charset="0"/>
              </a:rPr>
              <a:t>SMTP</a:t>
            </a:r>
          </a:p>
        </p:txBody>
      </p:sp>
      <p:sp>
        <p:nvSpPr>
          <p:cNvPr id="67594" name="Rectangle 10"/>
          <p:cNvSpPr>
            <a:spLocks noChangeArrowheads="1"/>
          </p:cNvSpPr>
          <p:nvPr/>
        </p:nvSpPr>
        <p:spPr bwMode="auto">
          <a:xfrm>
            <a:off x="27432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r>
              <a:rPr lang="en-US" dirty="0">
                <a:solidFill>
                  <a:schemeClr val="bg2"/>
                </a:solidFill>
                <a:latin typeface="Consolas" panose="020B0609020204030204" pitchFamily="49" charset="0"/>
              </a:rPr>
              <a:t>HTTP</a:t>
            </a:r>
          </a:p>
        </p:txBody>
      </p:sp>
      <p:sp>
        <p:nvSpPr>
          <p:cNvPr id="67595" name="Rectangle 11"/>
          <p:cNvSpPr>
            <a:spLocks noChangeArrowheads="1"/>
          </p:cNvSpPr>
          <p:nvPr/>
        </p:nvSpPr>
        <p:spPr bwMode="auto">
          <a:xfrm>
            <a:off x="37338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r>
              <a:rPr lang="en-US">
                <a:solidFill>
                  <a:schemeClr val="bg2"/>
                </a:solidFill>
                <a:latin typeface="Consolas" panose="020B0609020204030204" pitchFamily="49" charset="0"/>
              </a:rPr>
              <a:t>FTP</a:t>
            </a:r>
          </a:p>
        </p:txBody>
      </p:sp>
      <p:sp>
        <p:nvSpPr>
          <p:cNvPr id="67596" name="Rectangle 12"/>
          <p:cNvSpPr>
            <a:spLocks noChangeArrowheads="1"/>
          </p:cNvSpPr>
          <p:nvPr/>
        </p:nvSpPr>
        <p:spPr bwMode="auto">
          <a:xfrm>
            <a:off x="54864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r>
              <a:rPr lang="en-US">
                <a:solidFill>
                  <a:schemeClr val="bg2"/>
                </a:solidFill>
                <a:latin typeface="Consolas" panose="020B0609020204030204" pitchFamily="49" charset="0"/>
              </a:rPr>
              <a:t>SMTP</a:t>
            </a:r>
          </a:p>
        </p:txBody>
      </p:sp>
      <p:sp>
        <p:nvSpPr>
          <p:cNvPr id="67597" name="Rectangle 13"/>
          <p:cNvSpPr>
            <a:spLocks noChangeArrowheads="1"/>
          </p:cNvSpPr>
          <p:nvPr/>
        </p:nvSpPr>
        <p:spPr bwMode="auto">
          <a:xfrm>
            <a:off x="64770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r>
              <a:rPr lang="en-US">
                <a:solidFill>
                  <a:schemeClr val="bg2"/>
                </a:solidFill>
                <a:latin typeface="Consolas" panose="020B0609020204030204" pitchFamily="49" charset="0"/>
              </a:rPr>
              <a:t>HTTP</a:t>
            </a:r>
          </a:p>
        </p:txBody>
      </p:sp>
      <p:sp>
        <p:nvSpPr>
          <p:cNvPr id="67598" name="Rectangle 14"/>
          <p:cNvSpPr>
            <a:spLocks noChangeArrowheads="1"/>
          </p:cNvSpPr>
          <p:nvPr/>
        </p:nvSpPr>
        <p:spPr bwMode="auto">
          <a:xfrm>
            <a:off x="74676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r>
              <a:rPr lang="en-US">
                <a:solidFill>
                  <a:schemeClr val="bg2"/>
                </a:solidFill>
                <a:latin typeface="Consolas" panose="020B0609020204030204" pitchFamily="49" charset="0"/>
              </a:rPr>
              <a:t>FTP</a:t>
            </a:r>
          </a:p>
        </p:txBody>
      </p:sp>
      <p:sp>
        <p:nvSpPr>
          <p:cNvPr id="67599" name="Rectangle 15"/>
          <p:cNvSpPr>
            <a:spLocks noChangeArrowheads="1"/>
          </p:cNvSpPr>
          <p:nvPr/>
        </p:nvSpPr>
        <p:spPr bwMode="auto">
          <a:xfrm>
            <a:off x="2667000" y="2878138"/>
            <a:ext cx="838200" cy="228600"/>
          </a:xfrm>
          <a:prstGeom prst="rect">
            <a:avLst/>
          </a:prstGeom>
          <a:solidFill>
            <a:srgbClr val="080808"/>
          </a:solidFill>
          <a:ln w="9525">
            <a:solidFill>
              <a:schemeClr val="tx1"/>
            </a:solidFill>
            <a:miter lim="800000"/>
            <a:headEnd/>
            <a:tailEnd/>
          </a:ln>
        </p:spPr>
        <p:txBody>
          <a:bodyPr wrap="none" anchor="ctr"/>
          <a:lstStyle/>
          <a:p>
            <a:pPr algn="ctr"/>
            <a:r>
              <a:rPr lang="en-US" sz="1600" b="1" dirty="0">
                <a:solidFill>
                  <a:srgbClr val="FFFF00"/>
                </a:solidFill>
              </a:rPr>
              <a:t>Data</a:t>
            </a:r>
          </a:p>
        </p:txBody>
      </p:sp>
      <p:sp>
        <p:nvSpPr>
          <p:cNvPr id="67600" name="Rectangle 16"/>
          <p:cNvSpPr>
            <a:spLocks noChangeArrowheads="1"/>
          </p:cNvSpPr>
          <p:nvPr/>
        </p:nvSpPr>
        <p:spPr bwMode="auto">
          <a:xfrm>
            <a:off x="2667000" y="4249738"/>
            <a:ext cx="838200" cy="228600"/>
          </a:xfrm>
          <a:prstGeom prst="rect">
            <a:avLst/>
          </a:prstGeom>
          <a:solidFill>
            <a:srgbClr val="080808"/>
          </a:solidFill>
          <a:ln w="9525">
            <a:solidFill>
              <a:schemeClr val="bg1"/>
            </a:solidFill>
            <a:miter lim="800000"/>
            <a:headEnd/>
            <a:tailEnd/>
          </a:ln>
        </p:spPr>
        <p:txBody>
          <a:bodyPr wrap="none" anchor="ctr"/>
          <a:lstStyle/>
          <a:p>
            <a:pPr algn="ctr"/>
            <a:r>
              <a:rPr lang="en-US" sz="1600" b="1" dirty="0">
                <a:solidFill>
                  <a:srgbClr val="FFFF00"/>
                </a:solidFill>
              </a:rPr>
              <a:t>Data</a:t>
            </a:r>
          </a:p>
        </p:txBody>
      </p:sp>
      <p:sp>
        <p:nvSpPr>
          <p:cNvPr id="67601" name="Rectangle 17"/>
          <p:cNvSpPr>
            <a:spLocks noChangeArrowheads="1"/>
          </p:cNvSpPr>
          <p:nvPr/>
        </p:nvSpPr>
        <p:spPr bwMode="auto">
          <a:xfrm>
            <a:off x="3505200" y="4249738"/>
            <a:ext cx="381000" cy="2286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solidFill>
              </a:rPr>
              <a:t>H5</a:t>
            </a:r>
          </a:p>
        </p:txBody>
      </p:sp>
      <p:sp>
        <p:nvSpPr>
          <p:cNvPr id="67602" name="Line 18"/>
          <p:cNvSpPr>
            <a:spLocks noChangeShapeType="1"/>
          </p:cNvSpPr>
          <p:nvPr/>
        </p:nvSpPr>
        <p:spPr bwMode="auto">
          <a:xfrm>
            <a:off x="3505200" y="3106738"/>
            <a:ext cx="0" cy="1143000"/>
          </a:xfrm>
          <a:prstGeom prst="line">
            <a:avLst/>
          </a:prstGeom>
          <a:noFill/>
          <a:ln w="9525">
            <a:solidFill>
              <a:schemeClr val="tx1"/>
            </a:solidFill>
            <a:prstDash val="dash"/>
            <a:round/>
            <a:headEnd/>
            <a:tailEnd/>
          </a:ln>
        </p:spPr>
        <p:txBody>
          <a:bodyPr/>
          <a:lstStyle/>
          <a:p>
            <a:endParaRPr lang="en-US"/>
          </a:p>
        </p:txBody>
      </p:sp>
      <p:sp>
        <p:nvSpPr>
          <p:cNvPr id="67603" name="Line 19"/>
          <p:cNvSpPr>
            <a:spLocks noChangeShapeType="1"/>
          </p:cNvSpPr>
          <p:nvPr/>
        </p:nvSpPr>
        <p:spPr bwMode="auto">
          <a:xfrm>
            <a:off x="2667000" y="3106738"/>
            <a:ext cx="0" cy="1143000"/>
          </a:xfrm>
          <a:prstGeom prst="line">
            <a:avLst/>
          </a:prstGeom>
          <a:noFill/>
          <a:ln w="9525">
            <a:solidFill>
              <a:schemeClr val="tx1"/>
            </a:solidFill>
            <a:prstDash val="dash"/>
            <a:round/>
            <a:headEnd/>
            <a:tailEnd/>
          </a:ln>
        </p:spPr>
        <p:txBody>
          <a:bodyPr/>
          <a:lstStyle/>
          <a:p>
            <a:endParaRPr lang="en-US"/>
          </a:p>
        </p:txBody>
      </p:sp>
      <p:sp>
        <p:nvSpPr>
          <p:cNvPr id="67604" name="Text Box 20"/>
          <p:cNvSpPr txBox="1">
            <a:spLocks noChangeArrowheads="1"/>
          </p:cNvSpPr>
          <p:nvPr/>
        </p:nvSpPr>
        <p:spPr bwMode="auto">
          <a:xfrm>
            <a:off x="136525" y="3748088"/>
            <a:ext cx="1284288" cy="641350"/>
          </a:xfrm>
          <a:prstGeom prst="rect">
            <a:avLst/>
          </a:prstGeom>
          <a:noFill/>
          <a:ln w="9525">
            <a:noFill/>
            <a:miter lim="800000"/>
            <a:headEnd/>
            <a:tailEnd/>
          </a:ln>
        </p:spPr>
        <p:txBody>
          <a:bodyPr wrap="none">
            <a:spAutoFit/>
          </a:bodyPr>
          <a:lstStyle/>
          <a:p>
            <a:pPr algn="ctr"/>
            <a:r>
              <a:rPr lang="en-US"/>
              <a:t>Application</a:t>
            </a:r>
            <a:br>
              <a:rPr lang="en-US"/>
            </a:br>
            <a:r>
              <a:rPr lang="en-US"/>
              <a:t>Layer</a:t>
            </a:r>
          </a:p>
        </p:txBody>
      </p:sp>
      <p:grpSp>
        <p:nvGrpSpPr>
          <p:cNvPr id="2" name="Group 25"/>
          <p:cNvGrpSpPr>
            <a:grpSpLocks/>
          </p:cNvGrpSpPr>
          <p:nvPr/>
        </p:nvGrpSpPr>
        <p:grpSpPr bwMode="auto">
          <a:xfrm>
            <a:off x="6324600" y="4249738"/>
            <a:ext cx="1219200" cy="228600"/>
            <a:chOff x="3984" y="2677"/>
            <a:chExt cx="768" cy="144"/>
          </a:xfrm>
        </p:grpSpPr>
        <p:sp>
          <p:nvSpPr>
            <p:cNvPr id="14373" name="Rectangle 26"/>
            <p:cNvSpPr>
              <a:spLocks noChangeArrowheads="1"/>
            </p:cNvSpPr>
            <p:nvPr/>
          </p:nvSpPr>
          <p:spPr bwMode="auto">
            <a:xfrm>
              <a:off x="3984" y="2677"/>
              <a:ext cx="528" cy="144"/>
            </a:xfrm>
            <a:prstGeom prst="rect">
              <a:avLst/>
            </a:prstGeom>
            <a:solidFill>
              <a:srgbClr val="080808"/>
            </a:solidFill>
            <a:ln w="9525">
              <a:solidFill>
                <a:schemeClr val="bg1"/>
              </a:solidFill>
              <a:miter lim="800000"/>
              <a:headEnd/>
              <a:tailEnd/>
            </a:ln>
          </p:spPr>
          <p:txBody>
            <a:bodyPr wrap="none" anchor="ctr"/>
            <a:lstStyle/>
            <a:p>
              <a:pPr algn="ctr"/>
              <a:r>
                <a:rPr lang="en-US" sz="1600" b="1" dirty="0">
                  <a:solidFill>
                    <a:srgbClr val="FFFF00"/>
                  </a:solidFill>
                </a:rPr>
                <a:t>Data</a:t>
              </a:r>
            </a:p>
          </p:txBody>
        </p:sp>
        <p:sp>
          <p:nvSpPr>
            <p:cNvPr id="14374" name="Rectangle 27"/>
            <p:cNvSpPr>
              <a:spLocks noChangeArrowheads="1"/>
            </p:cNvSpPr>
            <p:nvPr/>
          </p:nvSpPr>
          <p:spPr bwMode="auto">
            <a:xfrm>
              <a:off x="4512" y="2677"/>
              <a:ext cx="240" cy="144"/>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solidFill>
                </a:rPr>
                <a:t>H5</a:t>
              </a:r>
            </a:p>
          </p:txBody>
        </p:sp>
      </p:grpSp>
      <p:sp>
        <p:nvSpPr>
          <p:cNvPr id="67612" name="AutoShape 28"/>
          <p:cNvSpPr>
            <a:spLocks noChangeArrowheads="1"/>
          </p:cNvSpPr>
          <p:nvPr/>
        </p:nvSpPr>
        <p:spPr bwMode="auto">
          <a:xfrm rot="5400000">
            <a:off x="2781300" y="3297238"/>
            <a:ext cx="457200" cy="381000"/>
          </a:xfrm>
          <a:custGeom>
            <a:avLst/>
            <a:gdLst>
              <a:gd name="T0" fmla="*/ 6776868 w 21600"/>
              <a:gd name="T1" fmla="*/ 0 h 21600"/>
              <a:gd name="T2" fmla="*/ 6776868 w 21600"/>
              <a:gd name="T3" fmla="*/ 3782730 h 21600"/>
              <a:gd name="T4" fmla="*/ 1450255 w 21600"/>
              <a:gd name="T5" fmla="*/ 6720416 h 21600"/>
              <a:gd name="T6" fmla="*/ 9677399 w 21600"/>
              <a:gd name="T7" fmla="*/ 189136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67613" name="AutoShape 29"/>
          <p:cNvSpPr>
            <a:spLocks noChangeArrowheads="1"/>
          </p:cNvSpPr>
          <p:nvPr/>
        </p:nvSpPr>
        <p:spPr bwMode="auto">
          <a:xfrm>
            <a:off x="6705600" y="3182938"/>
            <a:ext cx="381000" cy="533400"/>
          </a:xfrm>
          <a:custGeom>
            <a:avLst/>
            <a:gdLst>
              <a:gd name="T0" fmla="*/ 4706162 w 21600"/>
              <a:gd name="T1" fmla="*/ 0 h 21600"/>
              <a:gd name="T2" fmla="*/ 4706162 w 21600"/>
              <a:gd name="T3" fmla="*/ 7414137 h 21600"/>
              <a:gd name="T4" fmla="*/ 1007128 w 21600"/>
              <a:gd name="T5" fmla="*/ 13172018 h 21600"/>
              <a:gd name="T6" fmla="*/ 6720416 w 21600"/>
              <a:gd name="T7" fmla="*/ 370708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67614" name="Rectangle 30"/>
          <p:cNvSpPr>
            <a:spLocks noChangeArrowheads="1"/>
          </p:cNvSpPr>
          <p:nvPr/>
        </p:nvSpPr>
        <p:spPr bwMode="auto">
          <a:xfrm>
            <a:off x="6324600" y="2878138"/>
            <a:ext cx="838200" cy="228600"/>
          </a:xfrm>
          <a:prstGeom prst="rect">
            <a:avLst/>
          </a:prstGeom>
          <a:solidFill>
            <a:srgbClr val="080808"/>
          </a:solidFill>
          <a:ln w="9525">
            <a:solidFill>
              <a:schemeClr val="tx1"/>
            </a:solidFill>
            <a:miter lim="800000"/>
            <a:headEnd/>
            <a:tailEnd/>
          </a:ln>
        </p:spPr>
        <p:txBody>
          <a:bodyPr wrap="none" anchor="ctr"/>
          <a:lstStyle/>
          <a:p>
            <a:pPr algn="ctr"/>
            <a:r>
              <a:rPr lang="en-US" sz="1600" b="1">
                <a:solidFill>
                  <a:srgbClr val="FFFF00"/>
                </a:solidFill>
              </a:rPr>
              <a:t>Data</a:t>
            </a:r>
          </a:p>
        </p:txBody>
      </p:sp>
      <p:sp>
        <p:nvSpPr>
          <p:cNvPr id="67615" name="Line 31"/>
          <p:cNvSpPr>
            <a:spLocks noChangeShapeType="1"/>
          </p:cNvSpPr>
          <p:nvPr/>
        </p:nvSpPr>
        <p:spPr bwMode="auto">
          <a:xfrm>
            <a:off x="7162800" y="3106738"/>
            <a:ext cx="0" cy="1143000"/>
          </a:xfrm>
          <a:prstGeom prst="line">
            <a:avLst/>
          </a:prstGeom>
          <a:noFill/>
          <a:ln w="9525">
            <a:solidFill>
              <a:schemeClr val="tx1"/>
            </a:solidFill>
            <a:prstDash val="dash"/>
            <a:round/>
            <a:headEnd/>
            <a:tailEnd/>
          </a:ln>
        </p:spPr>
        <p:txBody>
          <a:bodyPr/>
          <a:lstStyle/>
          <a:p>
            <a:endParaRPr lang="en-US"/>
          </a:p>
        </p:txBody>
      </p:sp>
      <p:sp>
        <p:nvSpPr>
          <p:cNvPr id="67616" name="Line 32"/>
          <p:cNvSpPr>
            <a:spLocks noChangeShapeType="1"/>
          </p:cNvSpPr>
          <p:nvPr/>
        </p:nvSpPr>
        <p:spPr bwMode="auto">
          <a:xfrm>
            <a:off x="6324600" y="3106738"/>
            <a:ext cx="0" cy="1143000"/>
          </a:xfrm>
          <a:prstGeom prst="line">
            <a:avLst/>
          </a:prstGeom>
          <a:noFill/>
          <a:ln w="9525">
            <a:solidFill>
              <a:schemeClr val="tx1"/>
            </a:solidFill>
            <a:prstDash val="dash"/>
            <a:round/>
            <a:headEnd/>
            <a:tailEnd/>
          </a:ln>
        </p:spPr>
        <p:txBody>
          <a:bodyPr/>
          <a:lstStyle/>
          <a:p>
            <a:endParaRPr lang="en-US"/>
          </a:p>
        </p:txBody>
      </p:sp>
      <p:sp>
        <p:nvSpPr>
          <p:cNvPr id="67617" name="AutoShape 33"/>
          <p:cNvSpPr>
            <a:spLocks noChangeArrowheads="1"/>
          </p:cNvSpPr>
          <p:nvPr/>
        </p:nvSpPr>
        <p:spPr bwMode="auto">
          <a:xfrm>
            <a:off x="1447800" y="4513344"/>
            <a:ext cx="6934200" cy="1349119"/>
          </a:xfrm>
          <a:prstGeom prst="roundRect">
            <a:avLst>
              <a:gd name="adj" fmla="val 10338"/>
            </a:avLst>
          </a:prstGeom>
          <a:solidFill>
            <a:srgbClr val="7030A0">
              <a:alpha val="39999"/>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grpSp>
        <p:nvGrpSpPr>
          <p:cNvPr id="3" name="Group 34"/>
          <p:cNvGrpSpPr>
            <a:grpSpLocks/>
          </p:cNvGrpSpPr>
          <p:nvPr/>
        </p:nvGrpSpPr>
        <p:grpSpPr bwMode="auto">
          <a:xfrm>
            <a:off x="3581400" y="2971800"/>
            <a:ext cx="2667000" cy="304800"/>
            <a:chOff x="2256" y="1872"/>
            <a:chExt cx="1680" cy="192"/>
          </a:xfrm>
        </p:grpSpPr>
        <p:sp>
          <p:nvSpPr>
            <p:cNvPr id="14371" name="Line 35"/>
            <p:cNvSpPr>
              <a:spLocks noChangeShapeType="1"/>
            </p:cNvSpPr>
            <p:nvPr/>
          </p:nvSpPr>
          <p:spPr bwMode="auto">
            <a:xfrm>
              <a:off x="2256" y="1872"/>
              <a:ext cx="1680" cy="0"/>
            </a:xfrm>
            <a:prstGeom prst="line">
              <a:avLst/>
            </a:prstGeom>
            <a:noFill/>
            <a:ln w="57150" cap="rnd">
              <a:solidFill>
                <a:schemeClr val="folHlink"/>
              </a:solidFill>
              <a:prstDash val="sysDot"/>
              <a:round/>
              <a:headEnd/>
              <a:tailEnd type="triangle" w="med" len="med"/>
            </a:ln>
          </p:spPr>
          <p:txBody>
            <a:bodyPr/>
            <a:lstStyle/>
            <a:p>
              <a:endParaRPr lang="en-US"/>
            </a:p>
          </p:txBody>
        </p:sp>
        <p:sp>
          <p:nvSpPr>
            <p:cNvPr id="14372" name="Text Box 36"/>
            <p:cNvSpPr txBox="1">
              <a:spLocks noChangeArrowheads="1"/>
            </p:cNvSpPr>
            <p:nvPr/>
          </p:nvSpPr>
          <p:spPr bwMode="auto">
            <a:xfrm>
              <a:off x="2400" y="1872"/>
              <a:ext cx="1241" cy="192"/>
            </a:xfrm>
            <a:prstGeom prst="rect">
              <a:avLst/>
            </a:prstGeom>
            <a:noFill/>
            <a:ln w="9525">
              <a:noFill/>
              <a:miter lim="800000"/>
              <a:headEnd/>
              <a:tailEnd/>
            </a:ln>
          </p:spPr>
          <p:txBody>
            <a:bodyPr wrap="none">
              <a:spAutoFit/>
            </a:bodyPr>
            <a:lstStyle/>
            <a:p>
              <a:r>
                <a:rPr lang="en-US" sz="1400">
                  <a:solidFill>
                    <a:schemeClr val="folHlink"/>
                  </a:solidFill>
                </a:rPr>
                <a:t>Logical communication</a:t>
              </a:r>
            </a:p>
          </p:txBody>
        </p:sp>
      </p:grpSp>
      <p:sp>
        <p:nvSpPr>
          <p:cNvPr id="38" name="Line 35">
            <a:extLst>
              <a:ext uri="{FF2B5EF4-FFF2-40B4-BE49-F238E27FC236}">
                <a16:creationId xmlns:a16="http://schemas.microsoft.com/office/drawing/2014/main" id="{E0039C4F-0959-4169-AFA4-0A4303C23CF2}"/>
              </a:ext>
            </a:extLst>
          </p:cNvPr>
          <p:cNvSpPr>
            <a:spLocks noChangeShapeType="1"/>
          </p:cNvSpPr>
          <p:nvPr/>
        </p:nvSpPr>
        <p:spPr bwMode="auto">
          <a:xfrm>
            <a:off x="4495800" y="4267200"/>
            <a:ext cx="838199" cy="4323"/>
          </a:xfrm>
          <a:prstGeom prst="line">
            <a:avLst/>
          </a:prstGeom>
          <a:noFill/>
          <a:ln w="57150" cap="rnd">
            <a:solidFill>
              <a:schemeClr val="folHlink"/>
            </a:solidFill>
            <a:prstDash val="sysDot"/>
            <a:round/>
            <a:headEnd/>
            <a:tailEnd type="triangle" w="med" len="med"/>
          </a:ln>
        </p:spPr>
        <p:txBody>
          <a:bodyPr/>
          <a:lstStyle/>
          <a:p>
            <a:endParaRPr lang="en-US"/>
          </a:p>
        </p:txBody>
      </p:sp>
      <p:sp>
        <p:nvSpPr>
          <p:cNvPr id="67605" name="AutoShape 21"/>
          <p:cNvSpPr>
            <a:spLocks noChangeArrowheads="1"/>
          </p:cNvSpPr>
          <p:nvPr/>
        </p:nvSpPr>
        <p:spPr bwMode="auto">
          <a:xfrm>
            <a:off x="3048000" y="4554538"/>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67606" name="Text Box 22"/>
          <p:cNvSpPr txBox="1">
            <a:spLocks noChangeArrowheads="1"/>
          </p:cNvSpPr>
          <p:nvPr/>
        </p:nvSpPr>
        <p:spPr bwMode="auto">
          <a:xfrm>
            <a:off x="3713401" y="5286734"/>
            <a:ext cx="2163285" cy="461665"/>
          </a:xfrm>
          <a:prstGeom prst="rect">
            <a:avLst/>
          </a:prstGeom>
          <a:noFill/>
          <a:ln w="9525">
            <a:noFill/>
            <a:miter lim="800000"/>
            <a:headEnd/>
            <a:tailEnd/>
          </a:ln>
        </p:spPr>
        <p:txBody>
          <a:bodyPr wrap="none">
            <a:spAutoFit/>
          </a:bodyPr>
          <a:lstStyle/>
          <a:p>
            <a:r>
              <a:rPr lang="en-US" sz="2400" b="1" dirty="0">
                <a:solidFill>
                  <a:srgbClr val="7030A0"/>
                </a:solidFill>
              </a:rPr>
              <a:t>Transport Layer</a:t>
            </a:r>
          </a:p>
        </p:txBody>
      </p:sp>
      <p:sp>
        <p:nvSpPr>
          <p:cNvPr id="67607" name="AutoShape 23"/>
          <p:cNvSpPr>
            <a:spLocks noChangeArrowheads="1"/>
          </p:cNvSpPr>
          <p:nvPr/>
        </p:nvSpPr>
        <p:spPr bwMode="auto">
          <a:xfrm flipV="1">
            <a:off x="6645275" y="4522788"/>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39" name="TextBox 38">
            <a:extLst>
              <a:ext uri="{FF2B5EF4-FFF2-40B4-BE49-F238E27FC236}">
                <a16:creationId xmlns:a16="http://schemas.microsoft.com/office/drawing/2014/main" id="{3ADB6F77-75DF-DF4C-A6B5-545BFB6F5CFD}"/>
              </a:ext>
            </a:extLst>
          </p:cNvPr>
          <p:cNvSpPr txBox="1"/>
          <p:nvPr/>
        </p:nvSpPr>
        <p:spPr>
          <a:xfrm>
            <a:off x="1413094" y="2724846"/>
            <a:ext cx="949106" cy="369332"/>
          </a:xfrm>
          <a:prstGeom prst="rect">
            <a:avLst/>
          </a:prstGeom>
          <a:noFill/>
        </p:spPr>
        <p:txBody>
          <a:bodyPr wrap="none" rtlCol="0">
            <a:spAutoFit/>
          </a:bodyPr>
          <a:lstStyle/>
          <a:p>
            <a:pPr algn="ctr"/>
            <a:r>
              <a:rPr lang="en-US" dirty="0"/>
              <a:t>(source)</a:t>
            </a:r>
          </a:p>
        </p:txBody>
      </p:sp>
      <p:sp>
        <p:nvSpPr>
          <p:cNvPr id="40" name="TextBox 39">
            <a:extLst>
              <a:ext uri="{FF2B5EF4-FFF2-40B4-BE49-F238E27FC236}">
                <a16:creationId xmlns:a16="http://schemas.microsoft.com/office/drawing/2014/main" id="{2F74F62D-1410-7A44-97EC-2C7B8F14E30B}"/>
              </a:ext>
            </a:extLst>
          </p:cNvPr>
          <p:cNvSpPr txBox="1"/>
          <p:nvPr/>
        </p:nvSpPr>
        <p:spPr>
          <a:xfrm>
            <a:off x="7607759" y="2724846"/>
            <a:ext cx="1383841" cy="369332"/>
          </a:xfrm>
          <a:prstGeom prst="rect">
            <a:avLst/>
          </a:prstGeom>
          <a:noFill/>
        </p:spPr>
        <p:txBody>
          <a:bodyPr wrap="none" rtlCol="0">
            <a:spAutoFit/>
          </a:bodyPr>
          <a:lstStyle/>
          <a:p>
            <a:pPr algn="ctr"/>
            <a:r>
              <a:rPr lang="en-US" dirty="0"/>
              <a:t>(destination)</a:t>
            </a:r>
          </a:p>
        </p:txBody>
      </p:sp>
    </p:spTree>
    <p:extLst>
      <p:ext uri="{BB962C8B-B14F-4D97-AF65-F5344CB8AC3E}">
        <p14:creationId xmlns:p14="http://schemas.microsoft.com/office/powerpoint/2010/main" val="107578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590"/>
                                        </p:tgtEl>
                                        <p:attrNameLst>
                                          <p:attrName>style.visibility</p:attrName>
                                        </p:attrNameLst>
                                      </p:cBhvr>
                                      <p:to>
                                        <p:strVal val="visible"/>
                                      </p:to>
                                    </p:set>
                                    <p:animEffect transition="in" filter="dissolve">
                                      <p:cBhvr>
                                        <p:cTn id="7" dur="500"/>
                                        <p:tgtEl>
                                          <p:spTgt spid="6759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67599"/>
                                        </p:tgtEl>
                                        <p:attrNameLst>
                                          <p:attrName>style.visibility</p:attrName>
                                        </p:attrNameLst>
                                      </p:cBhvr>
                                      <p:to>
                                        <p:strVal val="visible"/>
                                      </p:to>
                                    </p:set>
                                    <p:animEffect transition="in" filter="dissolve">
                                      <p:cBhvr>
                                        <p:cTn id="12" dur="500"/>
                                        <p:tgtEl>
                                          <p:spTgt spid="6759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67614"/>
                                        </p:tgtEl>
                                        <p:attrNameLst>
                                          <p:attrName>style.visibility</p:attrName>
                                        </p:attrNameLst>
                                      </p:cBhvr>
                                      <p:to>
                                        <p:strVal val="visible"/>
                                      </p:to>
                                    </p:set>
                                    <p:animEffect transition="in" filter="dissolve">
                                      <p:cBhvr>
                                        <p:cTn id="22" dur="500"/>
                                        <p:tgtEl>
                                          <p:spTgt spid="676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67589"/>
                                        </p:tgtEl>
                                        <p:attrNameLst>
                                          <p:attrName>style.visibility</p:attrName>
                                        </p:attrNameLst>
                                      </p:cBhvr>
                                      <p:to>
                                        <p:strVal val="visible"/>
                                      </p:to>
                                    </p:set>
                                    <p:animEffect transition="in" filter="dissolve">
                                      <p:cBhvr>
                                        <p:cTn id="27" dur="500"/>
                                        <p:tgtEl>
                                          <p:spTgt spid="675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7604"/>
                                        </p:tgtEl>
                                        <p:attrNameLst>
                                          <p:attrName>style.visibility</p:attrName>
                                        </p:attrNameLst>
                                      </p:cBhvr>
                                      <p:to>
                                        <p:strVal val="visible"/>
                                      </p:to>
                                    </p:set>
                                    <p:animEffect transition="in" filter="dissolve">
                                      <p:cBhvr>
                                        <p:cTn id="32" dur="500"/>
                                        <p:tgtEl>
                                          <p:spTgt spid="6760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7591"/>
                                        </p:tgtEl>
                                        <p:attrNameLst>
                                          <p:attrName>style.visibility</p:attrName>
                                        </p:attrNameLst>
                                      </p:cBhvr>
                                      <p:to>
                                        <p:strVal val="visible"/>
                                      </p:to>
                                    </p:set>
                                    <p:animEffect transition="in" filter="dissolve">
                                      <p:cBhvr>
                                        <p:cTn id="35" dur="500"/>
                                        <p:tgtEl>
                                          <p:spTgt spid="6759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7593"/>
                                        </p:tgtEl>
                                        <p:attrNameLst>
                                          <p:attrName>style.visibility</p:attrName>
                                        </p:attrNameLst>
                                      </p:cBhvr>
                                      <p:to>
                                        <p:strVal val="visible"/>
                                      </p:to>
                                    </p:set>
                                    <p:anim calcmode="lin" valueType="num">
                                      <p:cBhvr additive="base">
                                        <p:cTn id="40" dur="500" fill="hold"/>
                                        <p:tgtEl>
                                          <p:spTgt spid="67593"/>
                                        </p:tgtEl>
                                        <p:attrNameLst>
                                          <p:attrName>ppt_x</p:attrName>
                                        </p:attrNameLst>
                                      </p:cBhvr>
                                      <p:tavLst>
                                        <p:tav tm="0">
                                          <p:val>
                                            <p:strVal val="#ppt_x"/>
                                          </p:val>
                                        </p:tav>
                                        <p:tav tm="100000">
                                          <p:val>
                                            <p:strVal val="#ppt_x"/>
                                          </p:val>
                                        </p:tav>
                                      </p:tavLst>
                                    </p:anim>
                                    <p:anim calcmode="lin" valueType="num">
                                      <p:cBhvr additive="base">
                                        <p:cTn id="41" dur="500" fill="hold"/>
                                        <p:tgtEl>
                                          <p:spTgt spid="6759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7594"/>
                                        </p:tgtEl>
                                        <p:attrNameLst>
                                          <p:attrName>style.visibility</p:attrName>
                                        </p:attrNameLst>
                                      </p:cBhvr>
                                      <p:to>
                                        <p:strVal val="visible"/>
                                      </p:to>
                                    </p:set>
                                    <p:anim calcmode="lin" valueType="num">
                                      <p:cBhvr additive="base">
                                        <p:cTn id="44" dur="500" fill="hold"/>
                                        <p:tgtEl>
                                          <p:spTgt spid="67594"/>
                                        </p:tgtEl>
                                        <p:attrNameLst>
                                          <p:attrName>ppt_x</p:attrName>
                                        </p:attrNameLst>
                                      </p:cBhvr>
                                      <p:tavLst>
                                        <p:tav tm="0">
                                          <p:val>
                                            <p:strVal val="#ppt_x"/>
                                          </p:val>
                                        </p:tav>
                                        <p:tav tm="100000">
                                          <p:val>
                                            <p:strVal val="#ppt_x"/>
                                          </p:val>
                                        </p:tav>
                                      </p:tavLst>
                                    </p:anim>
                                    <p:anim calcmode="lin" valueType="num">
                                      <p:cBhvr additive="base">
                                        <p:cTn id="45" dur="500" fill="hold"/>
                                        <p:tgtEl>
                                          <p:spTgt spid="6759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7595"/>
                                        </p:tgtEl>
                                        <p:attrNameLst>
                                          <p:attrName>style.visibility</p:attrName>
                                        </p:attrNameLst>
                                      </p:cBhvr>
                                      <p:to>
                                        <p:strVal val="visible"/>
                                      </p:to>
                                    </p:set>
                                    <p:anim calcmode="lin" valueType="num">
                                      <p:cBhvr additive="base">
                                        <p:cTn id="48" dur="500" fill="hold"/>
                                        <p:tgtEl>
                                          <p:spTgt spid="67595"/>
                                        </p:tgtEl>
                                        <p:attrNameLst>
                                          <p:attrName>ppt_x</p:attrName>
                                        </p:attrNameLst>
                                      </p:cBhvr>
                                      <p:tavLst>
                                        <p:tav tm="0">
                                          <p:val>
                                            <p:strVal val="#ppt_x"/>
                                          </p:val>
                                        </p:tav>
                                        <p:tav tm="100000">
                                          <p:val>
                                            <p:strVal val="#ppt_x"/>
                                          </p:val>
                                        </p:tav>
                                      </p:tavLst>
                                    </p:anim>
                                    <p:anim calcmode="lin" valueType="num">
                                      <p:cBhvr additive="base">
                                        <p:cTn id="49"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7612"/>
                                        </p:tgtEl>
                                        <p:attrNameLst>
                                          <p:attrName>style.visibility</p:attrName>
                                        </p:attrNameLst>
                                      </p:cBhvr>
                                      <p:to>
                                        <p:strVal val="visible"/>
                                      </p:to>
                                    </p:set>
                                    <p:animEffect transition="in" filter="wipe(up)">
                                      <p:cBhvr>
                                        <p:cTn id="54" dur="500"/>
                                        <p:tgtEl>
                                          <p:spTgt spid="67612"/>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67603"/>
                                        </p:tgtEl>
                                        <p:attrNameLst>
                                          <p:attrName>style.visibility</p:attrName>
                                        </p:attrNameLst>
                                      </p:cBhvr>
                                      <p:to>
                                        <p:strVal val="visible"/>
                                      </p:to>
                                    </p:set>
                                    <p:animEffect transition="in" filter="wipe(up)">
                                      <p:cBhvr>
                                        <p:cTn id="58" dur="500"/>
                                        <p:tgtEl>
                                          <p:spTgt spid="6760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7602"/>
                                        </p:tgtEl>
                                        <p:attrNameLst>
                                          <p:attrName>style.visibility</p:attrName>
                                        </p:attrNameLst>
                                      </p:cBhvr>
                                      <p:to>
                                        <p:strVal val="visible"/>
                                      </p:to>
                                    </p:set>
                                    <p:animEffect transition="in" filter="wipe(up)">
                                      <p:cBhvr>
                                        <p:cTn id="61" dur="500"/>
                                        <p:tgtEl>
                                          <p:spTgt spid="67602"/>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67600"/>
                                        </p:tgtEl>
                                        <p:attrNameLst>
                                          <p:attrName>style.visibility</p:attrName>
                                        </p:attrNameLst>
                                      </p:cBhvr>
                                      <p:to>
                                        <p:strVal val="visible"/>
                                      </p:to>
                                    </p:set>
                                    <p:animEffect transition="in" filter="wipe(up)">
                                      <p:cBhvr>
                                        <p:cTn id="65" dur="500"/>
                                        <p:tgtEl>
                                          <p:spTgt spid="6760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67601"/>
                                        </p:tgtEl>
                                        <p:attrNameLst>
                                          <p:attrName>style.visibility</p:attrName>
                                        </p:attrNameLst>
                                      </p:cBhvr>
                                      <p:to>
                                        <p:strVal val="visible"/>
                                      </p:to>
                                    </p:set>
                                    <p:animEffect transition="in" filter="dissolve">
                                      <p:cBhvr>
                                        <p:cTn id="70" dur="500"/>
                                        <p:tgtEl>
                                          <p:spTgt spid="6760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7592"/>
                                        </p:tgtEl>
                                        <p:attrNameLst>
                                          <p:attrName>style.visibility</p:attrName>
                                        </p:attrNameLst>
                                      </p:cBhvr>
                                      <p:to>
                                        <p:strVal val="visible"/>
                                      </p:to>
                                    </p:set>
                                    <p:animEffect transition="in" filter="dissolve">
                                      <p:cBhvr>
                                        <p:cTn id="80" dur="500"/>
                                        <p:tgtEl>
                                          <p:spTgt spid="67592"/>
                                        </p:tgtEl>
                                      </p:cBhvr>
                                    </p:animEffect>
                                  </p:childTnLst>
                                </p:cTn>
                              </p:par>
                            </p:childTnLst>
                          </p:cTn>
                        </p:par>
                        <p:par>
                          <p:cTn id="81" fill="hold">
                            <p:stCondLst>
                              <p:cond delay="500"/>
                            </p:stCondLst>
                            <p:childTnLst>
                              <p:par>
                                <p:cTn id="82" presetID="2" presetClass="entr" presetSubtype="4" fill="hold" grpId="0" nodeType="afterEffect">
                                  <p:stCondLst>
                                    <p:cond delay="0"/>
                                  </p:stCondLst>
                                  <p:childTnLst>
                                    <p:set>
                                      <p:cBhvr>
                                        <p:cTn id="83" dur="1" fill="hold">
                                          <p:stCondLst>
                                            <p:cond delay="0"/>
                                          </p:stCondLst>
                                        </p:cTn>
                                        <p:tgtEl>
                                          <p:spTgt spid="67596"/>
                                        </p:tgtEl>
                                        <p:attrNameLst>
                                          <p:attrName>style.visibility</p:attrName>
                                        </p:attrNameLst>
                                      </p:cBhvr>
                                      <p:to>
                                        <p:strVal val="visible"/>
                                      </p:to>
                                    </p:set>
                                    <p:anim calcmode="lin" valueType="num">
                                      <p:cBhvr additive="base">
                                        <p:cTn id="84" dur="500" fill="hold"/>
                                        <p:tgtEl>
                                          <p:spTgt spid="67596"/>
                                        </p:tgtEl>
                                        <p:attrNameLst>
                                          <p:attrName>ppt_x</p:attrName>
                                        </p:attrNameLst>
                                      </p:cBhvr>
                                      <p:tavLst>
                                        <p:tav tm="0">
                                          <p:val>
                                            <p:strVal val="#ppt_x"/>
                                          </p:val>
                                        </p:tav>
                                        <p:tav tm="100000">
                                          <p:val>
                                            <p:strVal val="#ppt_x"/>
                                          </p:val>
                                        </p:tav>
                                      </p:tavLst>
                                    </p:anim>
                                    <p:anim calcmode="lin" valueType="num">
                                      <p:cBhvr additive="base">
                                        <p:cTn id="85" dur="500" fill="hold"/>
                                        <p:tgtEl>
                                          <p:spTgt spid="67596"/>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7597"/>
                                        </p:tgtEl>
                                        <p:attrNameLst>
                                          <p:attrName>style.visibility</p:attrName>
                                        </p:attrNameLst>
                                      </p:cBhvr>
                                      <p:to>
                                        <p:strVal val="visible"/>
                                      </p:to>
                                    </p:set>
                                    <p:anim calcmode="lin" valueType="num">
                                      <p:cBhvr additive="base">
                                        <p:cTn id="88" dur="500" fill="hold"/>
                                        <p:tgtEl>
                                          <p:spTgt spid="67597"/>
                                        </p:tgtEl>
                                        <p:attrNameLst>
                                          <p:attrName>ppt_x</p:attrName>
                                        </p:attrNameLst>
                                      </p:cBhvr>
                                      <p:tavLst>
                                        <p:tav tm="0">
                                          <p:val>
                                            <p:strVal val="#ppt_x"/>
                                          </p:val>
                                        </p:tav>
                                        <p:tav tm="100000">
                                          <p:val>
                                            <p:strVal val="#ppt_x"/>
                                          </p:val>
                                        </p:tav>
                                      </p:tavLst>
                                    </p:anim>
                                    <p:anim calcmode="lin" valueType="num">
                                      <p:cBhvr additive="base">
                                        <p:cTn id="89" dur="500" fill="hold"/>
                                        <p:tgtEl>
                                          <p:spTgt spid="6759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7598"/>
                                        </p:tgtEl>
                                        <p:attrNameLst>
                                          <p:attrName>style.visibility</p:attrName>
                                        </p:attrNameLst>
                                      </p:cBhvr>
                                      <p:to>
                                        <p:strVal val="visible"/>
                                      </p:to>
                                    </p:set>
                                    <p:anim calcmode="lin" valueType="num">
                                      <p:cBhvr additive="base">
                                        <p:cTn id="92" dur="500" fill="hold"/>
                                        <p:tgtEl>
                                          <p:spTgt spid="67598"/>
                                        </p:tgtEl>
                                        <p:attrNameLst>
                                          <p:attrName>ppt_x</p:attrName>
                                        </p:attrNameLst>
                                      </p:cBhvr>
                                      <p:tavLst>
                                        <p:tav tm="0">
                                          <p:val>
                                            <p:strVal val="#ppt_x"/>
                                          </p:val>
                                        </p:tav>
                                        <p:tav tm="100000">
                                          <p:val>
                                            <p:strVal val="#ppt_x"/>
                                          </p:val>
                                        </p:tav>
                                      </p:tavLst>
                                    </p:anim>
                                    <p:anim calcmode="lin" valueType="num">
                                      <p:cBhvr additive="base">
                                        <p:cTn id="93" dur="500" fill="hold"/>
                                        <p:tgtEl>
                                          <p:spTgt spid="67598"/>
                                        </p:tgtEl>
                                        <p:attrNameLst>
                                          <p:attrName>ppt_y</p:attrName>
                                        </p:attrNameLst>
                                      </p:cBhvr>
                                      <p:tavLst>
                                        <p:tav tm="0">
                                          <p:val>
                                            <p:strVal val="1+#ppt_h/2"/>
                                          </p:val>
                                        </p:tav>
                                        <p:tav tm="100000">
                                          <p:val>
                                            <p:strVal val="#ppt_y"/>
                                          </p:val>
                                        </p:tav>
                                      </p:tavLst>
                                    </p:anim>
                                  </p:childTnLst>
                                </p:cTn>
                              </p:par>
                            </p:childTnLst>
                          </p:cTn>
                        </p:par>
                        <p:par>
                          <p:cTn id="94" fill="hold">
                            <p:stCondLst>
                              <p:cond delay="1000"/>
                            </p:stCondLst>
                            <p:childTnLst>
                              <p:par>
                                <p:cTn id="95" presetID="12" presetClass="entr" presetSubtype="8" fill="hold" nodeType="after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slide(fromLeft)">
                                      <p:cBhvr>
                                        <p:cTn id="97" dur="500"/>
                                        <p:tgtEl>
                                          <p:spTgt spid="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67616"/>
                                        </p:tgtEl>
                                        <p:attrNameLst>
                                          <p:attrName>style.visibility</p:attrName>
                                        </p:attrNameLst>
                                      </p:cBhvr>
                                      <p:to>
                                        <p:strVal val="visible"/>
                                      </p:to>
                                    </p:set>
                                    <p:animEffect transition="in" filter="wipe(down)">
                                      <p:cBhvr>
                                        <p:cTn id="102" dur="500"/>
                                        <p:tgtEl>
                                          <p:spTgt spid="67616"/>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7615"/>
                                        </p:tgtEl>
                                        <p:attrNameLst>
                                          <p:attrName>style.visibility</p:attrName>
                                        </p:attrNameLst>
                                      </p:cBhvr>
                                      <p:to>
                                        <p:strVal val="visible"/>
                                      </p:to>
                                    </p:set>
                                    <p:animEffect transition="in" filter="wipe(down)">
                                      <p:cBhvr>
                                        <p:cTn id="105" dur="500"/>
                                        <p:tgtEl>
                                          <p:spTgt spid="67615"/>
                                        </p:tgtEl>
                                      </p:cBhvr>
                                    </p:animEffec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67614"/>
                                        </p:tgtEl>
                                        <p:attrNameLst>
                                          <p:attrName>style.visibility</p:attrName>
                                        </p:attrNameLst>
                                      </p:cBhvr>
                                      <p:to>
                                        <p:strVal val="visible"/>
                                      </p:to>
                                    </p:set>
                                  </p:childTnLst>
                                </p:cTn>
                              </p:par>
                              <p:par>
                                <p:cTn id="109" presetID="22" presetClass="entr" presetSubtype="4" fill="hold" grpId="0" nodeType="withEffect">
                                  <p:stCondLst>
                                    <p:cond delay="0"/>
                                  </p:stCondLst>
                                  <p:childTnLst>
                                    <p:set>
                                      <p:cBhvr>
                                        <p:cTn id="110" dur="1" fill="hold">
                                          <p:stCondLst>
                                            <p:cond delay="0"/>
                                          </p:stCondLst>
                                        </p:cTn>
                                        <p:tgtEl>
                                          <p:spTgt spid="67613"/>
                                        </p:tgtEl>
                                        <p:attrNameLst>
                                          <p:attrName>style.visibility</p:attrName>
                                        </p:attrNameLst>
                                      </p:cBhvr>
                                      <p:to>
                                        <p:strVal val="visible"/>
                                      </p:to>
                                    </p:set>
                                    <p:animEffect transition="in" filter="wipe(down)">
                                      <p:cBhvr>
                                        <p:cTn id="111" dur="500"/>
                                        <p:tgtEl>
                                          <p:spTgt spid="67613"/>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67617"/>
                                        </p:tgtEl>
                                        <p:attrNameLst>
                                          <p:attrName>style.visibility</p:attrName>
                                        </p:attrNameLst>
                                      </p:cBhvr>
                                      <p:to>
                                        <p:strVal val="visible"/>
                                      </p:to>
                                    </p:set>
                                    <p:animEffect transition="in" filter="dissolve">
                                      <p:cBhvr>
                                        <p:cTn id="116" dur="500"/>
                                        <p:tgtEl>
                                          <p:spTgt spid="67617"/>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67605"/>
                                        </p:tgtEl>
                                        <p:attrNameLst>
                                          <p:attrName>style.visibility</p:attrName>
                                        </p:attrNameLst>
                                      </p:cBhvr>
                                      <p:to>
                                        <p:strVal val="visible"/>
                                      </p:to>
                                    </p:set>
                                    <p:animEffect transition="in" filter="wipe(up)">
                                      <p:cBhvr>
                                        <p:cTn id="120" dur="500"/>
                                        <p:tgtEl>
                                          <p:spTgt spid="6760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7606"/>
                                        </p:tgtEl>
                                        <p:attrNameLst>
                                          <p:attrName>style.visibility</p:attrName>
                                        </p:attrNameLst>
                                      </p:cBhvr>
                                      <p:to>
                                        <p:strVal val="visible"/>
                                      </p:to>
                                    </p:set>
                                    <p:animEffect transition="in" filter="dissolve">
                                      <p:cBhvr>
                                        <p:cTn id="123" dur="500"/>
                                        <p:tgtEl>
                                          <p:spTgt spid="67606"/>
                                        </p:tgtEl>
                                      </p:cBhvr>
                                    </p:animEffec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67607"/>
                                        </p:tgtEl>
                                        <p:attrNameLst>
                                          <p:attrName>style.visibility</p:attrName>
                                        </p:attrNameLst>
                                      </p:cBhvr>
                                      <p:to>
                                        <p:strVal val="visible"/>
                                      </p:to>
                                    </p:set>
                                    <p:animEffect transition="in" filter="wipe(down)">
                                      <p:cBhvr>
                                        <p:cTn id="127"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2" grpId="0" animBg="1"/>
      <p:bldP spid="67593" grpId="0" animBg="1"/>
      <p:bldP spid="67594" grpId="0" animBg="1"/>
      <p:bldP spid="67595" grpId="0" animBg="1"/>
      <p:bldP spid="67596" grpId="0" animBg="1"/>
      <p:bldP spid="67597" grpId="0" animBg="1"/>
      <p:bldP spid="67598" grpId="0" animBg="1"/>
      <p:bldP spid="67599" grpId="0" animBg="1"/>
      <p:bldP spid="67600" grpId="0" animBg="1"/>
      <p:bldP spid="67601" grpId="0" animBg="1"/>
      <p:bldP spid="67602" grpId="0" animBg="1"/>
      <p:bldP spid="67603" grpId="0" animBg="1"/>
      <p:bldP spid="67604" grpId="0"/>
      <p:bldP spid="67612" grpId="0" animBg="1"/>
      <p:bldP spid="67613" grpId="0" animBg="1"/>
      <p:bldP spid="67614" grpId="0" animBg="1"/>
      <p:bldP spid="67614" grpId="1" animBg="1"/>
      <p:bldP spid="67615" grpId="0" animBg="1"/>
      <p:bldP spid="67616" grpId="0" animBg="1"/>
      <p:bldP spid="67617" grpId="0" animBg="1"/>
      <p:bldP spid="38" grpId="0" animBg="1"/>
      <p:bldP spid="67605" grpId="0" animBg="1"/>
      <p:bldP spid="67606" grpId="0"/>
      <p:bldP spid="67607" grpId="0" animBg="1"/>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t>Outline</a:t>
            </a:r>
          </a:p>
        </p:txBody>
      </p:sp>
      <p:sp>
        <p:nvSpPr>
          <p:cNvPr id="10243" name="Rectangle 3"/>
          <p:cNvSpPr>
            <a:spLocks noGrp="1" noChangeArrowheads="1"/>
          </p:cNvSpPr>
          <p:nvPr>
            <p:ph type="body" idx="1"/>
          </p:nvPr>
        </p:nvSpPr>
        <p:spPr/>
        <p:txBody>
          <a:bodyPr/>
          <a:lstStyle/>
          <a:p>
            <a:pPr eaLnBrk="1" hangingPunct="1">
              <a:defRPr/>
            </a:pPr>
            <a:r>
              <a:rPr lang="en-US" dirty="0"/>
              <a:t>Communication abstraction</a:t>
            </a:r>
          </a:p>
          <a:p>
            <a:pPr eaLnBrk="1" hangingPunct="1">
              <a:defRPr/>
            </a:pPr>
            <a:r>
              <a:rPr lang="en-US" dirty="0"/>
              <a:t>Layered tasks</a:t>
            </a:r>
          </a:p>
          <a:p>
            <a:pPr eaLnBrk="1" hangingPunct="1">
              <a:defRPr/>
            </a:pPr>
            <a:r>
              <a:rPr lang="en-US" dirty="0"/>
              <a:t>Internet protocol suites</a:t>
            </a:r>
          </a:p>
          <a:p>
            <a:pPr eaLnBrk="1" hangingPunct="1">
              <a:defRPr/>
            </a:pPr>
            <a:r>
              <a:rPr lang="en-US" dirty="0"/>
              <a:t>ISO's OSI model</a:t>
            </a:r>
          </a:p>
        </p:txBody>
      </p:sp>
    </p:spTree>
    <p:extLst>
      <p:ext uri="{BB962C8B-B14F-4D97-AF65-F5344CB8AC3E}">
        <p14:creationId xmlns:p14="http://schemas.microsoft.com/office/powerpoint/2010/main" val="177264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t>Transport Layer</a:t>
            </a:r>
          </a:p>
        </p:txBody>
      </p:sp>
      <p:sp>
        <p:nvSpPr>
          <p:cNvPr id="29699" name="Rectangle 3"/>
          <p:cNvSpPr>
            <a:spLocks noGrp="1" noChangeArrowheads="1"/>
          </p:cNvSpPr>
          <p:nvPr>
            <p:ph type="body" idx="1"/>
          </p:nvPr>
        </p:nvSpPr>
        <p:spPr>
          <a:xfrm>
            <a:off x="457200" y="2634496"/>
            <a:ext cx="8229600" cy="3461503"/>
          </a:xfrm>
        </p:spPr>
        <p:txBody>
          <a:bodyPr/>
          <a:lstStyle/>
          <a:p>
            <a:pPr eaLnBrk="1" hangingPunct="1">
              <a:defRPr/>
            </a:pPr>
            <a:r>
              <a:rPr lang="en-US" dirty="0"/>
              <a:t>Duties/services</a:t>
            </a:r>
          </a:p>
          <a:p>
            <a:pPr lvl="1" eaLnBrk="1" hangingPunct="1">
              <a:defRPr/>
            </a:pPr>
            <a:r>
              <a:rPr lang="en-US" dirty="0"/>
              <a:t>Port addressing</a:t>
            </a:r>
          </a:p>
          <a:p>
            <a:pPr lvl="1" eaLnBrk="1" hangingPunct="1">
              <a:defRPr/>
            </a:pPr>
            <a:r>
              <a:rPr lang="en-US" dirty="0"/>
              <a:t>Segmentation and reassembly</a:t>
            </a:r>
          </a:p>
          <a:p>
            <a:pPr lvl="1" eaLnBrk="1" hangingPunct="1">
              <a:defRPr/>
            </a:pPr>
            <a:r>
              <a:rPr lang="en-US" dirty="0"/>
              <a:t>Connection control</a:t>
            </a:r>
          </a:p>
          <a:p>
            <a:pPr lvl="1" eaLnBrk="1" hangingPunct="1">
              <a:defRPr/>
            </a:pPr>
            <a:r>
              <a:rPr lang="en-US" dirty="0"/>
              <a:t>Flow control (end-to-end)</a:t>
            </a:r>
          </a:p>
          <a:p>
            <a:pPr lvl="1" eaLnBrk="1" hangingPunct="1">
              <a:defRPr/>
            </a:pPr>
            <a:r>
              <a:rPr lang="en-US" dirty="0"/>
              <a:t>Error control (end-to-end)</a:t>
            </a:r>
          </a:p>
        </p:txBody>
      </p:sp>
      <p:sp>
        <p:nvSpPr>
          <p:cNvPr id="29700" name="Text Box 4"/>
          <p:cNvSpPr txBox="1">
            <a:spLocks noChangeArrowheads="1"/>
          </p:cNvSpPr>
          <p:nvPr/>
        </p:nvSpPr>
        <p:spPr bwMode="auto">
          <a:xfrm>
            <a:off x="1371600" y="1416050"/>
            <a:ext cx="64008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delivery of a message</a:t>
            </a:r>
            <a:br>
              <a:rPr lang="en-US"/>
            </a:br>
            <a:r>
              <a:rPr lang="en-US"/>
              <a:t>from one process to another</a:t>
            </a:r>
          </a:p>
        </p:txBody>
      </p:sp>
    </p:spTree>
    <p:extLst>
      <p:ext uri="{BB962C8B-B14F-4D97-AF65-F5344CB8AC3E}">
        <p14:creationId xmlns:p14="http://schemas.microsoft.com/office/powerpoint/2010/main" val="421069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Line 72"/>
          <p:cNvSpPr>
            <a:spLocks noChangeShapeType="1"/>
          </p:cNvSpPr>
          <p:nvPr/>
        </p:nvSpPr>
        <p:spPr bwMode="auto">
          <a:xfrm>
            <a:off x="304800" y="2833687"/>
            <a:ext cx="8534400" cy="0"/>
          </a:xfrm>
          <a:prstGeom prst="line">
            <a:avLst/>
          </a:prstGeom>
          <a:noFill/>
          <a:ln w="9525">
            <a:solidFill>
              <a:schemeClr val="tx1"/>
            </a:solidFill>
            <a:prstDash val="dash"/>
            <a:round/>
            <a:headEnd/>
            <a:tailEnd/>
          </a:ln>
        </p:spPr>
        <p:txBody>
          <a:bodyPr/>
          <a:lstStyle/>
          <a:p>
            <a:endParaRPr lang="en-US"/>
          </a:p>
        </p:txBody>
      </p:sp>
      <p:sp>
        <p:nvSpPr>
          <p:cNvPr id="56322" name="Rectangle 2"/>
          <p:cNvSpPr>
            <a:spLocks noGrp="1" noChangeArrowheads="1"/>
          </p:cNvSpPr>
          <p:nvPr>
            <p:ph type="title"/>
          </p:nvPr>
        </p:nvSpPr>
        <p:spPr/>
        <p:txBody>
          <a:bodyPr/>
          <a:lstStyle/>
          <a:p>
            <a:pPr eaLnBrk="1" hangingPunct="1">
              <a:defRPr/>
            </a:pPr>
            <a:r>
              <a:rPr lang="en-US"/>
              <a:t>Transport Layer</a:t>
            </a:r>
          </a:p>
        </p:txBody>
      </p:sp>
      <p:sp>
        <p:nvSpPr>
          <p:cNvPr id="56324" name="Rectangle 4"/>
          <p:cNvSpPr>
            <a:spLocks noChangeArrowheads="1"/>
          </p:cNvSpPr>
          <p:nvPr/>
        </p:nvSpPr>
        <p:spPr bwMode="auto">
          <a:xfrm>
            <a:off x="1371600" y="3959225"/>
            <a:ext cx="30480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16390" name="Text Box 6"/>
          <p:cNvSpPr txBox="1">
            <a:spLocks noChangeArrowheads="1"/>
          </p:cNvSpPr>
          <p:nvPr/>
        </p:nvSpPr>
        <p:spPr bwMode="auto">
          <a:xfrm>
            <a:off x="198438" y="4067175"/>
            <a:ext cx="1158875" cy="641350"/>
          </a:xfrm>
          <a:prstGeom prst="rect">
            <a:avLst/>
          </a:prstGeom>
          <a:noFill/>
          <a:ln w="9525">
            <a:noFill/>
            <a:miter lim="800000"/>
            <a:headEnd/>
            <a:tailEnd/>
          </a:ln>
        </p:spPr>
        <p:txBody>
          <a:bodyPr wrap="none">
            <a:spAutoFit/>
          </a:bodyPr>
          <a:lstStyle/>
          <a:p>
            <a:pPr algn="ctr"/>
            <a:r>
              <a:rPr lang="en-US"/>
              <a:t>Transport</a:t>
            </a:r>
            <a:br>
              <a:rPr lang="en-US"/>
            </a:br>
            <a:r>
              <a:rPr lang="en-US"/>
              <a:t>Layer</a:t>
            </a:r>
          </a:p>
        </p:txBody>
      </p:sp>
      <p:sp>
        <p:nvSpPr>
          <p:cNvPr id="56327" name="Rectangle 7"/>
          <p:cNvSpPr>
            <a:spLocks noChangeArrowheads="1"/>
          </p:cNvSpPr>
          <p:nvPr/>
        </p:nvSpPr>
        <p:spPr bwMode="auto">
          <a:xfrm>
            <a:off x="1905000" y="3367087"/>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Data</a:t>
            </a:r>
          </a:p>
        </p:txBody>
      </p:sp>
      <p:sp>
        <p:nvSpPr>
          <p:cNvPr id="56330" name="Rectangle 10"/>
          <p:cNvSpPr>
            <a:spLocks noChangeArrowheads="1"/>
          </p:cNvSpPr>
          <p:nvPr/>
        </p:nvSpPr>
        <p:spPr bwMode="auto">
          <a:xfrm>
            <a:off x="14478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dirty="0">
                <a:solidFill>
                  <a:srgbClr val="FFFF00"/>
                </a:solidFill>
              </a:rPr>
              <a:t>Data</a:t>
            </a:r>
            <a:r>
              <a:rPr lang="en-US" sz="1600" b="1" baseline="-25000" dirty="0">
                <a:solidFill>
                  <a:srgbClr val="FFFF00"/>
                </a:solidFill>
              </a:rPr>
              <a:t>1</a:t>
            </a:r>
          </a:p>
        </p:txBody>
      </p:sp>
      <p:sp>
        <p:nvSpPr>
          <p:cNvPr id="56331" name="Rectangle 11"/>
          <p:cNvSpPr>
            <a:spLocks noChangeArrowheads="1"/>
          </p:cNvSpPr>
          <p:nvPr/>
        </p:nvSpPr>
        <p:spPr bwMode="auto">
          <a:xfrm>
            <a:off x="24384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a:solidFill>
                  <a:srgbClr val="FFFF00"/>
                </a:solidFill>
              </a:rPr>
              <a:t>Data</a:t>
            </a:r>
            <a:r>
              <a:rPr lang="en-US" sz="1600" b="1" baseline="-25000">
                <a:solidFill>
                  <a:srgbClr val="FFFF00"/>
                </a:solidFill>
              </a:rPr>
              <a:t>2</a:t>
            </a:r>
          </a:p>
        </p:txBody>
      </p:sp>
      <p:sp>
        <p:nvSpPr>
          <p:cNvPr id="56332" name="Rectangle 12"/>
          <p:cNvSpPr>
            <a:spLocks noChangeArrowheads="1"/>
          </p:cNvSpPr>
          <p:nvPr/>
        </p:nvSpPr>
        <p:spPr bwMode="auto">
          <a:xfrm>
            <a:off x="34290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a:solidFill>
                  <a:srgbClr val="FFFF00"/>
                </a:solidFill>
              </a:rPr>
              <a:t>Data</a:t>
            </a:r>
            <a:r>
              <a:rPr lang="en-US" sz="1600" b="1" baseline="-25000">
                <a:solidFill>
                  <a:srgbClr val="FFFF00"/>
                </a:solidFill>
              </a:rPr>
              <a:t>3</a:t>
            </a:r>
          </a:p>
        </p:txBody>
      </p:sp>
      <p:sp>
        <p:nvSpPr>
          <p:cNvPr id="56333" name="Rectangle 13"/>
          <p:cNvSpPr>
            <a:spLocks noChangeArrowheads="1"/>
          </p:cNvSpPr>
          <p:nvPr/>
        </p:nvSpPr>
        <p:spPr bwMode="auto">
          <a:xfrm>
            <a:off x="19812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dirty="0">
                <a:solidFill>
                  <a:schemeClr val="accent1">
                    <a:lumMod val="20000"/>
                    <a:lumOff val="80000"/>
                  </a:schemeClr>
                </a:solidFill>
              </a:rPr>
              <a:t>H4</a:t>
            </a:r>
            <a:endParaRPr lang="en-US" sz="1600" b="1" baseline="-25000" dirty="0">
              <a:solidFill>
                <a:schemeClr val="accent1">
                  <a:lumMod val="20000"/>
                  <a:lumOff val="80000"/>
                </a:schemeClr>
              </a:solidFill>
            </a:endParaRPr>
          </a:p>
        </p:txBody>
      </p:sp>
      <p:sp>
        <p:nvSpPr>
          <p:cNvPr id="56334" name="Rectangle 14"/>
          <p:cNvSpPr>
            <a:spLocks noChangeArrowheads="1"/>
          </p:cNvSpPr>
          <p:nvPr/>
        </p:nvSpPr>
        <p:spPr bwMode="auto">
          <a:xfrm>
            <a:off x="29718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lumMod val="20000"/>
                    <a:lumOff val="80000"/>
                  </a:schemeClr>
                </a:solidFill>
              </a:rPr>
              <a:t>H4</a:t>
            </a:r>
            <a:endParaRPr lang="en-US" sz="1600" b="1" baseline="-25000">
              <a:solidFill>
                <a:schemeClr val="accent1">
                  <a:lumMod val="20000"/>
                  <a:lumOff val="80000"/>
                </a:schemeClr>
              </a:solidFill>
            </a:endParaRPr>
          </a:p>
        </p:txBody>
      </p:sp>
      <p:sp>
        <p:nvSpPr>
          <p:cNvPr id="56335" name="Rectangle 15"/>
          <p:cNvSpPr>
            <a:spLocks noChangeArrowheads="1"/>
          </p:cNvSpPr>
          <p:nvPr/>
        </p:nvSpPr>
        <p:spPr bwMode="auto">
          <a:xfrm>
            <a:off x="39624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lumMod val="20000"/>
                    <a:lumOff val="80000"/>
                  </a:schemeClr>
                </a:solidFill>
              </a:rPr>
              <a:t>H4</a:t>
            </a:r>
            <a:endParaRPr lang="en-US" sz="1600" b="1" baseline="-25000">
              <a:solidFill>
                <a:schemeClr val="accent1">
                  <a:lumMod val="20000"/>
                  <a:lumOff val="80000"/>
                </a:schemeClr>
              </a:solidFill>
            </a:endParaRPr>
          </a:p>
        </p:txBody>
      </p:sp>
      <p:sp>
        <p:nvSpPr>
          <p:cNvPr id="56340" name="Line 20"/>
          <p:cNvSpPr>
            <a:spLocks noChangeShapeType="1"/>
          </p:cNvSpPr>
          <p:nvPr/>
        </p:nvSpPr>
        <p:spPr bwMode="auto">
          <a:xfrm flipH="1">
            <a:off x="1447800" y="3671887"/>
            <a:ext cx="457200" cy="457200"/>
          </a:xfrm>
          <a:prstGeom prst="line">
            <a:avLst/>
          </a:prstGeom>
          <a:noFill/>
          <a:ln w="9525">
            <a:solidFill>
              <a:schemeClr val="tx1"/>
            </a:solidFill>
            <a:prstDash val="dash"/>
            <a:round/>
            <a:headEnd/>
            <a:tailEnd/>
          </a:ln>
        </p:spPr>
        <p:txBody>
          <a:bodyPr/>
          <a:lstStyle/>
          <a:p>
            <a:endParaRPr lang="en-US"/>
          </a:p>
        </p:txBody>
      </p:sp>
      <p:sp>
        <p:nvSpPr>
          <p:cNvPr id="56341" name="Line 21"/>
          <p:cNvSpPr>
            <a:spLocks noChangeShapeType="1"/>
          </p:cNvSpPr>
          <p:nvPr/>
        </p:nvSpPr>
        <p:spPr bwMode="auto">
          <a:xfrm flipH="1">
            <a:off x="1981200" y="3671887"/>
            <a:ext cx="457200" cy="457200"/>
          </a:xfrm>
          <a:prstGeom prst="line">
            <a:avLst/>
          </a:prstGeom>
          <a:noFill/>
          <a:ln w="9525">
            <a:solidFill>
              <a:schemeClr val="tx1"/>
            </a:solidFill>
            <a:prstDash val="dash"/>
            <a:round/>
            <a:headEnd/>
            <a:tailEnd/>
          </a:ln>
        </p:spPr>
        <p:txBody>
          <a:bodyPr/>
          <a:lstStyle/>
          <a:p>
            <a:endParaRPr lang="en-US"/>
          </a:p>
        </p:txBody>
      </p:sp>
      <p:sp>
        <p:nvSpPr>
          <p:cNvPr id="56342" name="Line 22"/>
          <p:cNvSpPr>
            <a:spLocks noChangeShapeType="1"/>
          </p:cNvSpPr>
          <p:nvPr/>
        </p:nvSpPr>
        <p:spPr bwMode="auto">
          <a:xfrm>
            <a:off x="2438400" y="3671887"/>
            <a:ext cx="0" cy="457200"/>
          </a:xfrm>
          <a:prstGeom prst="line">
            <a:avLst/>
          </a:prstGeom>
          <a:noFill/>
          <a:ln w="9525">
            <a:solidFill>
              <a:schemeClr val="tx1"/>
            </a:solidFill>
            <a:prstDash val="dash"/>
            <a:round/>
            <a:headEnd/>
            <a:tailEnd/>
          </a:ln>
        </p:spPr>
        <p:txBody>
          <a:bodyPr/>
          <a:lstStyle/>
          <a:p>
            <a:endParaRPr lang="en-US"/>
          </a:p>
        </p:txBody>
      </p:sp>
      <p:sp>
        <p:nvSpPr>
          <p:cNvPr id="56343" name="Line 23"/>
          <p:cNvSpPr>
            <a:spLocks noChangeShapeType="1"/>
          </p:cNvSpPr>
          <p:nvPr/>
        </p:nvSpPr>
        <p:spPr bwMode="auto">
          <a:xfrm flipH="1">
            <a:off x="2971800" y="3671887"/>
            <a:ext cx="0" cy="457200"/>
          </a:xfrm>
          <a:prstGeom prst="line">
            <a:avLst/>
          </a:prstGeom>
          <a:noFill/>
          <a:ln w="9525">
            <a:solidFill>
              <a:schemeClr val="tx1"/>
            </a:solidFill>
            <a:prstDash val="dash"/>
            <a:round/>
            <a:headEnd/>
            <a:tailEnd/>
          </a:ln>
        </p:spPr>
        <p:txBody>
          <a:bodyPr/>
          <a:lstStyle/>
          <a:p>
            <a:endParaRPr lang="en-US"/>
          </a:p>
        </p:txBody>
      </p:sp>
      <p:sp>
        <p:nvSpPr>
          <p:cNvPr id="56344" name="Line 24"/>
          <p:cNvSpPr>
            <a:spLocks noChangeShapeType="1"/>
          </p:cNvSpPr>
          <p:nvPr/>
        </p:nvSpPr>
        <p:spPr bwMode="auto">
          <a:xfrm>
            <a:off x="2971800" y="3671887"/>
            <a:ext cx="457200" cy="457200"/>
          </a:xfrm>
          <a:prstGeom prst="line">
            <a:avLst/>
          </a:prstGeom>
          <a:noFill/>
          <a:ln w="9525">
            <a:solidFill>
              <a:schemeClr val="tx1"/>
            </a:solidFill>
            <a:prstDash val="dash"/>
            <a:round/>
            <a:headEnd/>
            <a:tailEnd/>
          </a:ln>
        </p:spPr>
        <p:txBody>
          <a:bodyPr/>
          <a:lstStyle/>
          <a:p>
            <a:endParaRPr lang="en-US"/>
          </a:p>
        </p:txBody>
      </p:sp>
      <p:sp>
        <p:nvSpPr>
          <p:cNvPr id="56345" name="Line 25"/>
          <p:cNvSpPr>
            <a:spLocks noChangeShapeType="1"/>
          </p:cNvSpPr>
          <p:nvPr/>
        </p:nvSpPr>
        <p:spPr bwMode="auto">
          <a:xfrm>
            <a:off x="3505200" y="3671887"/>
            <a:ext cx="457200" cy="457200"/>
          </a:xfrm>
          <a:prstGeom prst="line">
            <a:avLst/>
          </a:prstGeom>
          <a:noFill/>
          <a:ln w="9525">
            <a:solidFill>
              <a:schemeClr val="tx1"/>
            </a:solidFill>
            <a:prstDash val="dash"/>
            <a:round/>
            <a:headEnd/>
            <a:tailEnd/>
          </a:ln>
        </p:spPr>
        <p:txBody>
          <a:bodyPr/>
          <a:lstStyle/>
          <a:p>
            <a:endParaRPr lang="en-US"/>
          </a:p>
        </p:txBody>
      </p:sp>
      <p:sp>
        <p:nvSpPr>
          <p:cNvPr id="56346" name="Rectangle 26"/>
          <p:cNvSpPr>
            <a:spLocks noChangeArrowheads="1"/>
          </p:cNvSpPr>
          <p:nvPr/>
        </p:nvSpPr>
        <p:spPr bwMode="auto">
          <a:xfrm>
            <a:off x="5410200" y="3959225"/>
            <a:ext cx="30480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56347" name="Rectangle 27"/>
          <p:cNvSpPr>
            <a:spLocks noChangeArrowheads="1"/>
          </p:cNvSpPr>
          <p:nvPr/>
        </p:nvSpPr>
        <p:spPr bwMode="auto">
          <a:xfrm>
            <a:off x="5943600" y="3367087"/>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b="1">
                <a:solidFill>
                  <a:srgbClr val="FFFF00"/>
                </a:solidFill>
              </a:rPr>
              <a:t>Data</a:t>
            </a:r>
          </a:p>
        </p:txBody>
      </p:sp>
      <p:sp>
        <p:nvSpPr>
          <p:cNvPr id="56350" name="Rectangle 30"/>
          <p:cNvSpPr>
            <a:spLocks noChangeArrowheads="1"/>
          </p:cNvSpPr>
          <p:nvPr/>
        </p:nvSpPr>
        <p:spPr bwMode="auto">
          <a:xfrm>
            <a:off x="54864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a:solidFill>
                  <a:srgbClr val="FFFF00"/>
                </a:solidFill>
              </a:rPr>
              <a:t>Data</a:t>
            </a:r>
            <a:r>
              <a:rPr lang="en-US" sz="1600" b="1" baseline="-25000">
                <a:solidFill>
                  <a:srgbClr val="FFFF00"/>
                </a:solidFill>
              </a:rPr>
              <a:t>1</a:t>
            </a:r>
          </a:p>
        </p:txBody>
      </p:sp>
      <p:sp>
        <p:nvSpPr>
          <p:cNvPr id="56351" name="Rectangle 31"/>
          <p:cNvSpPr>
            <a:spLocks noChangeArrowheads="1"/>
          </p:cNvSpPr>
          <p:nvPr/>
        </p:nvSpPr>
        <p:spPr bwMode="auto">
          <a:xfrm>
            <a:off x="64770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a:solidFill>
                  <a:srgbClr val="FFFF00"/>
                </a:solidFill>
              </a:rPr>
              <a:t>Data</a:t>
            </a:r>
            <a:r>
              <a:rPr lang="en-US" sz="1600" b="1" baseline="-25000">
                <a:solidFill>
                  <a:srgbClr val="FFFF00"/>
                </a:solidFill>
              </a:rPr>
              <a:t>2</a:t>
            </a:r>
          </a:p>
        </p:txBody>
      </p:sp>
      <p:sp>
        <p:nvSpPr>
          <p:cNvPr id="56352" name="Rectangle 32"/>
          <p:cNvSpPr>
            <a:spLocks noChangeArrowheads="1"/>
          </p:cNvSpPr>
          <p:nvPr/>
        </p:nvSpPr>
        <p:spPr bwMode="auto">
          <a:xfrm>
            <a:off x="7467600" y="4129087"/>
            <a:ext cx="533400" cy="304800"/>
          </a:xfrm>
          <a:prstGeom prst="rect">
            <a:avLst/>
          </a:prstGeom>
          <a:solidFill>
            <a:srgbClr val="080808"/>
          </a:solidFill>
          <a:ln w="9525">
            <a:solidFill>
              <a:schemeClr val="bg1"/>
            </a:solidFill>
            <a:miter lim="800000"/>
            <a:headEnd/>
            <a:tailEnd/>
          </a:ln>
        </p:spPr>
        <p:txBody>
          <a:bodyPr wrap="none" anchor="ctr"/>
          <a:lstStyle/>
          <a:p>
            <a:pPr algn="ctr"/>
            <a:r>
              <a:rPr lang="en-US" sz="1600" b="1">
                <a:solidFill>
                  <a:srgbClr val="FFFF00"/>
                </a:solidFill>
              </a:rPr>
              <a:t>Data</a:t>
            </a:r>
            <a:r>
              <a:rPr lang="en-US" sz="1600" b="1" baseline="-25000">
                <a:solidFill>
                  <a:srgbClr val="FFFF00"/>
                </a:solidFill>
              </a:rPr>
              <a:t>3</a:t>
            </a:r>
          </a:p>
        </p:txBody>
      </p:sp>
      <p:sp>
        <p:nvSpPr>
          <p:cNvPr id="56353" name="Rectangle 33"/>
          <p:cNvSpPr>
            <a:spLocks noChangeArrowheads="1"/>
          </p:cNvSpPr>
          <p:nvPr/>
        </p:nvSpPr>
        <p:spPr bwMode="auto">
          <a:xfrm>
            <a:off x="60198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lumMod val="20000"/>
                    <a:lumOff val="80000"/>
                  </a:schemeClr>
                </a:solidFill>
              </a:rPr>
              <a:t>H4</a:t>
            </a:r>
            <a:endParaRPr lang="en-US" sz="1600" b="1" baseline="-25000">
              <a:solidFill>
                <a:schemeClr val="accent1">
                  <a:lumMod val="20000"/>
                  <a:lumOff val="80000"/>
                </a:schemeClr>
              </a:solidFill>
            </a:endParaRPr>
          </a:p>
        </p:txBody>
      </p:sp>
      <p:sp>
        <p:nvSpPr>
          <p:cNvPr id="56354" name="Rectangle 34"/>
          <p:cNvSpPr>
            <a:spLocks noChangeArrowheads="1"/>
          </p:cNvSpPr>
          <p:nvPr/>
        </p:nvSpPr>
        <p:spPr bwMode="auto">
          <a:xfrm>
            <a:off x="70104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lumMod val="20000"/>
                    <a:lumOff val="80000"/>
                  </a:schemeClr>
                </a:solidFill>
              </a:rPr>
              <a:t>H4</a:t>
            </a:r>
            <a:endParaRPr lang="en-US" sz="1600" b="1" baseline="-25000">
              <a:solidFill>
                <a:schemeClr val="accent1">
                  <a:lumMod val="20000"/>
                  <a:lumOff val="80000"/>
                </a:schemeClr>
              </a:solidFill>
            </a:endParaRPr>
          </a:p>
        </p:txBody>
      </p:sp>
      <p:sp>
        <p:nvSpPr>
          <p:cNvPr id="56355" name="Rectangle 35"/>
          <p:cNvSpPr>
            <a:spLocks noChangeArrowheads="1"/>
          </p:cNvSpPr>
          <p:nvPr/>
        </p:nvSpPr>
        <p:spPr bwMode="auto">
          <a:xfrm>
            <a:off x="8001000" y="4129087"/>
            <a:ext cx="381000" cy="304800"/>
          </a:xfrm>
          <a:prstGeom prst="rect">
            <a:avLst/>
          </a:prstGeom>
          <a:solidFill>
            <a:schemeClr val="tx1"/>
          </a:solidFill>
          <a:ln w="9525">
            <a:solidFill>
              <a:schemeClr val="bg1"/>
            </a:solidFill>
            <a:miter lim="800000"/>
            <a:headEnd/>
            <a:tailEnd/>
          </a:ln>
        </p:spPr>
        <p:txBody>
          <a:bodyPr wrap="none" anchor="ctr"/>
          <a:lstStyle/>
          <a:p>
            <a:pPr algn="ctr"/>
            <a:r>
              <a:rPr lang="en-US" sz="1600" b="1">
                <a:solidFill>
                  <a:schemeClr val="accent1">
                    <a:lumMod val="20000"/>
                    <a:lumOff val="80000"/>
                  </a:schemeClr>
                </a:solidFill>
              </a:rPr>
              <a:t>H4</a:t>
            </a:r>
            <a:endParaRPr lang="en-US" sz="1600" b="1" baseline="-25000">
              <a:solidFill>
                <a:schemeClr val="accent1">
                  <a:lumMod val="20000"/>
                  <a:lumOff val="80000"/>
                </a:schemeClr>
              </a:solidFill>
            </a:endParaRPr>
          </a:p>
        </p:txBody>
      </p:sp>
      <p:sp>
        <p:nvSpPr>
          <p:cNvPr id="56360" name="Line 40"/>
          <p:cNvSpPr>
            <a:spLocks noChangeShapeType="1"/>
          </p:cNvSpPr>
          <p:nvPr/>
        </p:nvSpPr>
        <p:spPr bwMode="auto">
          <a:xfrm flipH="1">
            <a:off x="5486400" y="3671887"/>
            <a:ext cx="457200" cy="457200"/>
          </a:xfrm>
          <a:prstGeom prst="line">
            <a:avLst/>
          </a:prstGeom>
          <a:noFill/>
          <a:ln w="9525">
            <a:solidFill>
              <a:schemeClr val="tx1"/>
            </a:solidFill>
            <a:prstDash val="dash"/>
            <a:round/>
            <a:headEnd/>
            <a:tailEnd/>
          </a:ln>
        </p:spPr>
        <p:txBody>
          <a:bodyPr/>
          <a:lstStyle/>
          <a:p>
            <a:endParaRPr lang="en-US"/>
          </a:p>
        </p:txBody>
      </p:sp>
      <p:sp>
        <p:nvSpPr>
          <p:cNvPr id="56361" name="Line 41"/>
          <p:cNvSpPr>
            <a:spLocks noChangeShapeType="1"/>
          </p:cNvSpPr>
          <p:nvPr/>
        </p:nvSpPr>
        <p:spPr bwMode="auto">
          <a:xfrm flipH="1">
            <a:off x="6019800" y="3671887"/>
            <a:ext cx="457200" cy="457200"/>
          </a:xfrm>
          <a:prstGeom prst="line">
            <a:avLst/>
          </a:prstGeom>
          <a:noFill/>
          <a:ln w="9525">
            <a:solidFill>
              <a:schemeClr val="tx1"/>
            </a:solidFill>
            <a:prstDash val="dash"/>
            <a:round/>
            <a:headEnd/>
            <a:tailEnd/>
          </a:ln>
        </p:spPr>
        <p:txBody>
          <a:bodyPr/>
          <a:lstStyle/>
          <a:p>
            <a:endParaRPr lang="en-US"/>
          </a:p>
        </p:txBody>
      </p:sp>
      <p:sp>
        <p:nvSpPr>
          <p:cNvPr id="56362" name="Line 42"/>
          <p:cNvSpPr>
            <a:spLocks noChangeShapeType="1"/>
          </p:cNvSpPr>
          <p:nvPr/>
        </p:nvSpPr>
        <p:spPr bwMode="auto">
          <a:xfrm>
            <a:off x="6477000" y="3671887"/>
            <a:ext cx="0" cy="457200"/>
          </a:xfrm>
          <a:prstGeom prst="line">
            <a:avLst/>
          </a:prstGeom>
          <a:noFill/>
          <a:ln w="9525">
            <a:solidFill>
              <a:schemeClr val="tx1"/>
            </a:solidFill>
            <a:prstDash val="dash"/>
            <a:round/>
            <a:headEnd/>
            <a:tailEnd/>
          </a:ln>
        </p:spPr>
        <p:txBody>
          <a:bodyPr/>
          <a:lstStyle/>
          <a:p>
            <a:endParaRPr lang="en-US"/>
          </a:p>
        </p:txBody>
      </p:sp>
      <p:sp>
        <p:nvSpPr>
          <p:cNvPr id="56363" name="Line 43"/>
          <p:cNvSpPr>
            <a:spLocks noChangeShapeType="1"/>
          </p:cNvSpPr>
          <p:nvPr/>
        </p:nvSpPr>
        <p:spPr bwMode="auto">
          <a:xfrm flipH="1">
            <a:off x="7010400" y="3671887"/>
            <a:ext cx="0" cy="457200"/>
          </a:xfrm>
          <a:prstGeom prst="line">
            <a:avLst/>
          </a:prstGeom>
          <a:noFill/>
          <a:ln w="9525">
            <a:solidFill>
              <a:schemeClr val="tx1"/>
            </a:solidFill>
            <a:prstDash val="dash"/>
            <a:round/>
            <a:headEnd/>
            <a:tailEnd/>
          </a:ln>
        </p:spPr>
        <p:txBody>
          <a:bodyPr/>
          <a:lstStyle/>
          <a:p>
            <a:endParaRPr lang="en-US"/>
          </a:p>
        </p:txBody>
      </p:sp>
      <p:sp>
        <p:nvSpPr>
          <p:cNvPr id="56364" name="Line 44"/>
          <p:cNvSpPr>
            <a:spLocks noChangeShapeType="1"/>
          </p:cNvSpPr>
          <p:nvPr/>
        </p:nvSpPr>
        <p:spPr bwMode="auto">
          <a:xfrm>
            <a:off x="7010400" y="3671887"/>
            <a:ext cx="457200" cy="457200"/>
          </a:xfrm>
          <a:prstGeom prst="line">
            <a:avLst/>
          </a:prstGeom>
          <a:noFill/>
          <a:ln w="9525">
            <a:solidFill>
              <a:schemeClr val="tx1"/>
            </a:solidFill>
            <a:prstDash val="dash"/>
            <a:round/>
            <a:headEnd/>
            <a:tailEnd/>
          </a:ln>
        </p:spPr>
        <p:txBody>
          <a:bodyPr/>
          <a:lstStyle/>
          <a:p>
            <a:endParaRPr lang="en-US"/>
          </a:p>
        </p:txBody>
      </p:sp>
      <p:sp>
        <p:nvSpPr>
          <p:cNvPr id="56365" name="Line 45"/>
          <p:cNvSpPr>
            <a:spLocks noChangeShapeType="1"/>
          </p:cNvSpPr>
          <p:nvPr/>
        </p:nvSpPr>
        <p:spPr bwMode="auto">
          <a:xfrm>
            <a:off x="7543800" y="3671887"/>
            <a:ext cx="457200" cy="457200"/>
          </a:xfrm>
          <a:prstGeom prst="line">
            <a:avLst/>
          </a:prstGeom>
          <a:noFill/>
          <a:ln w="9525">
            <a:solidFill>
              <a:schemeClr val="tx1"/>
            </a:solidFill>
            <a:prstDash val="dash"/>
            <a:round/>
            <a:headEnd/>
            <a:tailEnd/>
          </a:ln>
        </p:spPr>
        <p:txBody>
          <a:bodyPr/>
          <a:lstStyle/>
          <a:p>
            <a:endParaRPr lang="en-US"/>
          </a:p>
        </p:txBody>
      </p:sp>
      <p:sp>
        <p:nvSpPr>
          <p:cNvPr id="56366" name="Line 46"/>
          <p:cNvSpPr>
            <a:spLocks noChangeShapeType="1"/>
          </p:cNvSpPr>
          <p:nvPr/>
        </p:nvSpPr>
        <p:spPr bwMode="auto">
          <a:xfrm flipH="1">
            <a:off x="1752600" y="3748087"/>
            <a:ext cx="304800" cy="304800"/>
          </a:xfrm>
          <a:prstGeom prst="line">
            <a:avLst/>
          </a:prstGeom>
          <a:noFill/>
          <a:ln w="9525">
            <a:solidFill>
              <a:schemeClr val="folHlink"/>
            </a:solidFill>
            <a:round/>
            <a:headEnd/>
            <a:tailEnd type="triangle" w="med" len="med"/>
          </a:ln>
        </p:spPr>
        <p:txBody>
          <a:bodyPr/>
          <a:lstStyle/>
          <a:p>
            <a:endParaRPr lang="en-US"/>
          </a:p>
        </p:txBody>
      </p:sp>
      <p:sp>
        <p:nvSpPr>
          <p:cNvPr id="56367" name="Line 47"/>
          <p:cNvSpPr>
            <a:spLocks noChangeShapeType="1"/>
          </p:cNvSpPr>
          <p:nvPr/>
        </p:nvSpPr>
        <p:spPr bwMode="auto">
          <a:xfrm flipH="1">
            <a:off x="2743200" y="3748087"/>
            <a:ext cx="0" cy="304800"/>
          </a:xfrm>
          <a:prstGeom prst="line">
            <a:avLst/>
          </a:prstGeom>
          <a:noFill/>
          <a:ln w="9525">
            <a:solidFill>
              <a:schemeClr val="folHlink"/>
            </a:solidFill>
            <a:round/>
            <a:headEnd/>
            <a:tailEnd type="triangle" w="med" len="med"/>
          </a:ln>
        </p:spPr>
        <p:txBody>
          <a:bodyPr/>
          <a:lstStyle/>
          <a:p>
            <a:endParaRPr lang="en-US"/>
          </a:p>
        </p:txBody>
      </p:sp>
      <p:sp>
        <p:nvSpPr>
          <p:cNvPr id="56368" name="Line 48"/>
          <p:cNvSpPr>
            <a:spLocks noChangeShapeType="1"/>
          </p:cNvSpPr>
          <p:nvPr/>
        </p:nvSpPr>
        <p:spPr bwMode="auto">
          <a:xfrm>
            <a:off x="3276600" y="3748087"/>
            <a:ext cx="304800" cy="304800"/>
          </a:xfrm>
          <a:prstGeom prst="line">
            <a:avLst/>
          </a:prstGeom>
          <a:noFill/>
          <a:ln w="9525">
            <a:solidFill>
              <a:schemeClr val="folHlink"/>
            </a:solidFill>
            <a:round/>
            <a:headEnd/>
            <a:tailEnd type="triangle" w="med" len="med"/>
          </a:ln>
        </p:spPr>
        <p:txBody>
          <a:bodyPr/>
          <a:lstStyle/>
          <a:p>
            <a:endParaRPr lang="en-US"/>
          </a:p>
        </p:txBody>
      </p:sp>
      <p:sp>
        <p:nvSpPr>
          <p:cNvPr id="56369" name="Text Box 49"/>
          <p:cNvSpPr txBox="1">
            <a:spLocks noChangeArrowheads="1"/>
          </p:cNvSpPr>
          <p:nvPr/>
        </p:nvSpPr>
        <p:spPr bwMode="auto">
          <a:xfrm>
            <a:off x="2209800" y="4433887"/>
            <a:ext cx="1325563" cy="366713"/>
          </a:xfrm>
          <a:prstGeom prst="rect">
            <a:avLst/>
          </a:prstGeom>
          <a:noFill/>
          <a:ln w="9525">
            <a:noFill/>
            <a:miter lim="800000"/>
            <a:headEnd/>
            <a:tailEnd/>
          </a:ln>
        </p:spPr>
        <p:txBody>
          <a:bodyPr wrap="none">
            <a:spAutoFit/>
          </a:bodyPr>
          <a:lstStyle/>
          <a:p>
            <a:r>
              <a:rPr lang="en-US" i="1" dirty="0"/>
              <a:t>(segments)</a:t>
            </a:r>
          </a:p>
        </p:txBody>
      </p:sp>
      <p:grpSp>
        <p:nvGrpSpPr>
          <p:cNvPr id="16430" name="Group 65"/>
          <p:cNvGrpSpPr>
            <a:grpSpLocks/>
          </p:cNvGrpSpPr>
          <p:nvPr/>
        </p:nvGrpSpPr>
        <p:grpSpPr bwMode="auto">
          <a:xfrm>
            <a:off x="914400" y="1487487"/>
            <a:ext cx="2913063" cy="584200"/>
            <a:chOff x="576" y="784"/>
            <a:chExt cx="1835" cy="368"/>
          </a:xfrm>
        </p:grpSpPr>
        <p:sp>
          <p:nvSpPr>
            <p:cNvPr id="16443" name="Oval 51"/>
            <p:cNvSpPr>
              <a:spLocks noChangeArrowheads="1"/>
            </p:cNvSpPr>
            <p:nvPr/>
          </p:nvSpPr>
          <p:spPr bwMode="auto">
            <a:xfrm>
              <a:off x="576" y="816"/>
              <a:ext cx="672" cy="336"/>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dirty="0"/>
                <a:t>Process</a:t>
              </a:r>
            </a:p>
          </p:txBody>
        </p:sp>
        <p:sp>
          <p:nvSpPr>
            <p:cNvPr id="16444" name="Oval 53"/>
            <p:cNvSpPr>
              <a:spLocks noChangeArrowheads="1"/>
            </p:cNvSpPr>
            <p:nvPr/>
          </p:nvSpPr>
          <p:spPr bwMode="auto">
            <a:xfrm>
              <a:off x="1344" y="816"/>
              <a:ext cx="672" cy="336"/>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t>Process</a:t>
              </a:r>
            </a:p>
          </p:txBody>
        </p:sp>
        <p:sp>
          <p:nvSpPr>
            <p:cNvPr id="16445" name="Text Box 54"/>
            <p:cNvSpPr txBox="1">
              <a:spLocks noChangeArrowheads="1"/>
            </p:cNvSpPr>
            <p:nvPr/>
          </p:nvSpPr>
          <p:spPr bwMode="auto">
            <a:xfrm>
              <a:off x="2112" y="784"/>
              <a:ext cx="299" cy="327"/>
            </a:xfrm>
            <a:prstGeom prst="rect">
              <a:avLst/>
            </a:prstGeom>
            <a:noFill/>
            <a:ln w="9525">
              <a:noFill/>
              <a:miter lim="800000"/>
              <a:headEnd/>
              <a:tailEnd/>
            </a:ln>
          </p:spPr>
          <p:txBody>
            <a:bodyPr wrap="none">
              <a:spAutoFit/>
            </a:bodyPr>
            <a:lstStyle/>
            <a:p>
              <a:r>
                <a:rPr lang="en-US" sz="2800"/>
                <a:t>…</a:t>
              </a:r>
            </a:p>
          </p:txBody>
        </p:sp>
      </p:grpSp>
      <p:grpSp>
        <p:nvGrpSpPr>
          <p:cNvPr id="3" name="Group 64"/>
          <p:cNvGrpSpPr>
            <a:grpSpLocks/>
          </p:cNvGrpSpPr>
          <p:nvPr/>
        </p:nvGrpSpPr>
        <p:grpSpPr bwMode="auto">
          <a:xfrm>
            <a:off x="5181600" y="1487487"/>
            <a:ext cx="2913063" cy="584200"/>
            <a:chOff x="3264" y="784"/>
            <a:chExt cx="1835" cy="368"/>
          </a:xfrm>
        </p:grpSpPr>
        <p:sp>
          <p:nvSpPr>
            <p:cNvPr id="16440" name="Oval 55"/>
            <p:cNvSpPr>
              <a:spLocks noChangeArrowheads="1"/>
            </p:cNvSpPr>
            <p:nvPr/>
          </p:nvSpPr>
          <p:spPr bwMode="auto">
            <a:xfrm>
              <a:off x="3264" y="816"/>
              <a:ext cx="672" cy="336"/>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t>Process</a:t>
              </a:r>
            </a:p>
          </p:txBody>
        </p:sp>
        <p:sp>
          <p:nvSpPr>
            <p:cNvPr id="16441" name="Oval 56"/>
            <p:cNvSpPr>
              <a:spLocks noChangeArrowheads="1"/>
            </p:cNvSpPr>
            <p:nvPr/>
          </p:nvSpPr>
          <p:spPr bwMode="auto">
            <a:xfrm>
              <a:off x="4032" y="816"/>
              <a:ext cx="672" cy="336"/>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dirty="0"/>
                <a:t>Process</a:t>
              </a:r>
            </a:p>
          </p:txBody>
        </p:sp>
        <p:sp>
          <p:nvSpPr>
            <p:cNvPr id="16442" name="Text Box 57"/>
            <p:cNvSpPr txBox="1">
              <a:spLocks noChangeArrowheads="1"/>
            </p:cNvSpPr>
            <p:nvPr/>
          </p:nvSpPr>
          <p:spPr bwMode="auto">
            <a:xfrm>
              <a:off x="4800" y="784"/>
              <a:ext cx="299" cy="327"/>
            </a:xfrm>
            <a:prstGeom prst="rect">
              <a:avLst/>
            </a:prstGeom>
            <a:noFill/>
            <a:ln w="9525">
              <a:noFill/>
              <a:miter lim="800000"/>
              <a:headEnd/>
              <a:tailEnd/>
            </a:ln>
          </p:spPr>
          <p:txBody>
            <a:bodyPr wrap="none">
              <a:spAutoFit/>
            </a:bodyPr>
            <a:lstStyle/>
            <a:p>
              <a:r>
                <a:rPr lang="en-US" sz="2800"/>
                <a:t>…</a:t>
              </a:r>
            </a:p>
          </p:txBody>
        </p:sp>
      </p:grpSp>
      <p:grpSp>
        <p:nvGrpSpPr>
          <p:cNvPr id="4" name="Group 73"/>
          <p:cNvGrpSpPr>
            <a:grpSpLocks/>
          </p:cNvGrpSpPr>
          <p:nvPr/>
        </p:nvGrpSpPr>
        <p:grpSpPr bwMode="auto">
          <a:xfrm>
            <a:off x="1143000" y="1995487"/>
            <a:ext cx="1676400" cy="1219200"/>
            <a:chOff x="720" y="1104"/>
            <a:chExt cx="1056" cy="768"/>
          </a:xfrm>
        </p:grpSpPr>
        <p:sp>
          <p:nvSpPr>
            <p:cNvPr id="16437" name="Arc 60"/>
            <p:cNvSpPr>
              <a:spLocks/>
            </p:cNvSpPr>
            <p:nvPr/>
          </p:nvSpPr>
          <p:spPr bwMode="auto">
            <a:xfrm>
              <a:off x="720" y="1104"/>
              <a:ext cx="960" cy="768"/>
            </a:xfrm>
            <a:custGeom>
              <a:avLst/>
              <a:gdLst>
                <a:gd name="T0" fmla="*/ 19 w 21600"/>
                <a:gd name="T1" fmla="*/ 0 h 19280"/>
                <a:gd name="T2" fmla="*/ 43 w 21600"/>
                <a:gd name="T3" fmla="*/ 31 h 19280"/>
                <a:gd name="T4" fmla="*/ 0 w 21600"/>
                <a:gd name="T5" fmla="*/ 31 h 19280"/>
                <a:gd name="T6" fmla="*/ 0 60000 65536"/>
                <a:gd name="T7" fmla="*/ 0 60000 65536"/>
                <a:gd name="T8" fmla="*/ 0 60000 65536"/>
                <a:gd name="T9" fmla="*/ 0 w 21600"/>
                <a:gd name="T10" fmla="*/ 0 h 19280"/>
                <a:gd name="T11" fmla="*/ 21600 w 21600"/>
                <a:gd name="T12" fmla="*/ 19280 h 19280"/>
              </a:gdLst>
              <a:ahLst/>
              <a:cxnLst>
                <a:cxn ang="T6">
                  <a:pos x="T0" y="T1"/>
                </a:cxn>
                <a:cxn ang="T7">
                  <a:pos x="T2" y="T3"/>
                </a:cxn>
                <a:cxn ang="T8">
                  <a:pos x="T4" y="T5"/>
                </a:cxn>
              </a:cxnLst>
              <a:rect l="T9" t="T10" r="T11" b="T12"/>
              <a:pathLst>
                <a:path w="21600" h="19280" fill="none" extrusionOk="0">
                  <a:moveTo>
                    <a:pt x="9738" y="0"/>
                  </a:moveTo>
                  <a:cubicBezTo>
                    <a:pt x="17013" y="3674"/>
                    <a:pt x="21600" y="11130"/>
                    <a:pt x="21600" y="19280"/>
                  </a:cubicBezTo>
                </a:path>
                <a:path w="21600" h="19280" stroke="0" extrusionOk="0">
                  <a:moveTo>
                    <a:pt x="9738" y="0"/>
                  </a:moveTo>
                  <a:cubicBezTo>
                    <a:pt x="17013" y="3674"/>
                    <a:pt x="21600" y="11130"/>
                    <a:pt x="21600" y="19280"/>
                  </a:cubicBezTo>
                  <a:lnTo>
                    <a:pt x="0" y="19280"/>
                  </a:lnTo>
                  <a:close/>
                </a:path>
              </a:pathLst>
            </a:custGeom>
            <a:noFill/>
            <a:ln w="38100">
              <a:solidFill>
                <a:schemeClr val="tx1"/>
              </a:solidFill>
              <a:round/>
              <a:headEnd/>
              <a:tailEnd type="triangle" w="med" len="med"/>
            </a:ln>
          </p:spPr>
          <p:txBody>
            <a:bodyPr wrap="none" anchor="ctr"/>
            <a:lstStyle/>
            <a:p>
              <a:endParaRPr lang="en-US"/>
            </a:p>
          </p:txBody>
        </p:sp>
        <p:sp>
          <p:nvSpPr>
            <p:cNvPr id="16438" name="Text Box 61"/>
            <p:cNvSpPr txBox="1">
              <a:spLocks noChangeArrowheads="1"/>
            </p:cNvSpPr>
            <p:nvPr/>
          </p:nvSpPr>
          <p:spPr bwMode="auto">
            <a:xfrm>
              <a:off x="868" y="1413"/>
              <a:ext cx="620" cy="231"/>
            </a:xfrm>
            <a:prstGeom prst="rect">
              <a:avLst/>
            </a:prstGeom>
            <a:noFill/>
            <a:ln w="9525">
              <a:noFill/>
              <a:miter lim="800000"/>
              <a:headEnd/>
              <a:tailEnd/>
            </a:ln>
          </p:spPr>
          <p:txBody>
            <a:bodyPr wrap="none">
              <a:spAutoFit/>
            </a:bodyPr>
            <a:lstStyle/>
            <a:p>
              <a:r>
                <a:rPr lang="en-US"/>
                <a:t>PORT #</a:t>
              </a:r>
            </a:p>
          </p:txBody>
        </p:sp>
        <p:sp>
          <p:nvSpPr>
            <p:cNvPr id="16439" name="Oval 68"/>
            <p:cNvSpPr>
              <a:spLocks noChangeArrowheads="1"/>
            </p:cNvSpPr>
            <p:nvPr/>
          </p:nvSpPr>
          <p:spPr bwMode="auto">
            <a:xfrm>
              <a:off x="1536" y="1584"/>
              <a:ext cx="240" cy="96"/>
            </a:xfrm>
            <a:prstGeom prst="ellipse">
              <a:avLst/>
            </a:prstGeom>
            <a:solidFill>
              <a:schemeClr val="folHlink"/>
            </a:solidFill>
            <a:ln w="9525">
              <a:solidFill>
                <a:schemeClr val="tx1"/>
              </a:solidFill>
              <a:round/>
              <a:headEnd/>
              <a:tailEnd/>
            </a:ln>
          </p:spPr>
          <p:txBody>
            <a:bodyPr wrap="none" anchor="ctr"/>
            <a:lstStyle/>
            <a:p>
              <a:endParaRPr lang="en-US"/>
            </a:p>
          </p:txBody>
        </p:sp>
      </p:grpSp>
      <p:grpSp>
        <p:nvGrpSpPr>
          <p:cNvPr id="5" name="Group 74"/>
          <p:cNvGrpSpPr>
            <a:grpSpLocks/>
          </p:cNvGrpSpPr>
          <p:nvPr/>
        </p:nvGrpSpPr>
        <p:grpSpPr bwMode="auto">
          <a:xfrm>
            <a:off x="6400800" y="2071687"/>
            <a:ext cx="1365250" cy="1143000"/>
            <a:chOff x="4032" y="1152"/>
            <a:chExt cx="860" cy="720"/>
          </a:xfrm>
        </p:grpSpPr>
        <p:sp>
          <p:nvSpPr>
            <p:cNvPr id="16434" name="Arc 62"/>
            <p:cNvSpPr>
              <a:spLocks/>
            </p:cNvSpPr>
            <p:nvPr/>
          </p:nvSpPr>
          <p:spPr bwMode="auto">
            <a:xfrm flipH="1">
              <a:off x="4128" y="1152"/>
              <a:ext cx="432" cy="720"/>
            </a:xfrm>
            <a:custGeom>
              <a:avLst/>
              <a:gdLst>
                <a:gd name="T0" fmla="*/ 4 w 21600"/>
                <a:gd name="T1" fmla="*/ 0 h 19280"/>
                <a:gd name="T2" fmla="*/ 9 w 21600"/>
                <a:gd name="T3" fmla="*/ 27 h 19280"/>
                <a:gd name="T4" fmla="*/ 0 w 21600"/>
                <a:gd name="T5" fmla="*/ 27 h 19280"/>
                <a:gd name="T6" fmla="*/ 0 60000 65536"/>
                <a:gd name="T7" fmla="*/ 0 60000 65536"/>
                <a:gd name="T8" fmla="*/ 0 60000 65536"/>
                <a:gd name="T9" fmla="*/ 0 w 21600"/>
                <a:gd name="T10" fmla="*/ 0 h 19280"/>
                <a:gd name="T11" fmla="*/ 21600 w 21600"/>
                <a:gd name="T12" fmla="*/ 19280 h 19280"/>
              </a:gdLst>
              <a:ahLst/>
              <a:cxnLst>
                <a:cxn ang="T6">
                  <a:pos x="T0" y="T1"/>
                </a:cxn>
                <a:cxn ang="T7">
                  <a:pos x="T2" y="T3"/>
                </a:cxn>
                <a:cxn ang="T8">
                  <a:pos x="T4" y="T5"/>
                </a:cxn>
              </a:cxnLst>
              <a:rect l="T9" t="T10" r="T11" b="T12"/>
              <a:pathLst>
                <a:path w="21600" h="19280" fill="none" extrusionOk="0">
                  <a:moveTo>
                    <a:pt x="9738" y="0"/>
                  </a:moveTo>
                  <a:cubicBezTo>
                    <a:pt x="17013" y="3674"/>
                    <a:pt x="21600" y="11130"/>
                    <a:pt x="21600" y="19280"/>
                  </a:cubicBezTo>
                </a:path>
                <a:path w="21600" h="19280" stroke="0" extrusionOk="0">
                  <a:moveTo>
                    <a:pt x="9738" y="0"/>
                  </a:moveTo>
                  <a:cubicBezTo>
                    <a:pt x="17013" y="3674"/>
                    <a:pt x="21600" y="11130"/>
                    <a:pt x="21600" y="19280"/>
                  </a:cubicBezTo>
                  <a:lnTo>
                    <a:pt x="0" y="19280"/>
                  </a:lnTo>
                  <a:close/>
                </a:path>
              </a:pathLst>
            </a:custGeom>
            <a:noFill/>
            <a:ln w="38100">
              <a:solidFill>
                <a:schemeClr val="tx1"/>
              </a:solidFill>
              <a:round/>
              <a:headEnd type="triangle" w="med" len="med"/>
              <a:tailEnd/>
            </a:ln>
          </p:spPr>
          <p:txBody>
            <a:bodyPr wrap="none" anchor="ctr"/>
            <a:lstStyle/>
            <a:p>
              <a:endParaRPr lang="en-US"/>
            </a:p>
          </p:txBody>
        </p:sp>
        <p:sp>
          <p:nvSpPr>
            <p:cNvPr id="16435" name="Text Box 63"/>
            <p:cNvSpPr txBox="1">
              <a:spLocks noChangeArrowheads="1"/>
            </p:cNvSpPr>
            <p:nvPr/>
          </p:nvSpPr>
          <p:spPr bwMode="auto">
            <a:xfrm>
              <a:off x="4272" y="1413"/>
              <a:ext cx="620" cy="231"/>
            </a:xfrm>
            <a:prstGeom prst="rect">
              <a:avLst/>
            </a:prstGeom>
            <a:noFill/>
            <a:ln w="9525">
              <a:noFill/>
              <a:miter lim="800000"/>
              <a:headEnd/>
              <a:tailEnd/>
            </a:ln>
          </p:spPr>
          <p:txBody>
            <a:bodyPr wrap="none">
              <a:spAutoFit/>
            </a:bodyPr>
            <a:lstStyle/>
            <a:p>
              <a:r>
                <a:rPr lang="en-US"/>
                <a:t>PORT #</a:t>
              </a:r>
            </a:p>
          </p:txBody>
        </p:sp>
        <p:sp>
          <p:nvSpPr>
            <p:cNvPr id="16436" name="Oval 69"/>
            <p:cNvSpPr>
              <a:spLocks noChangeArrowheads="1"/>
            </p:cNvSpPr>
            <p:nvPr/>
          </p:nvSpPr>
          <p:spPr bwMode="auto">
            <a:xfrm>
              <a:off x="4032" y="1584"/>
              <a:ext cx="240" cy="96"/>
            </a:xfrm>
            <a:prstGeom prst="ellipse">
              <a:avLst/>
            </a:prstGeom>
            <a:solidFill>
              <a:schemeClr val="folHlink"/>
            </a:solidFill>
            <a:ln w="9525">
              <a:solidFill>
                <a:schemeClr val="tx1"/>
              </a:solidFill>
              <a:round/>
              <a:headEnd/>
              <a:tailEnd/>
            </a:ln>
          </p:spPr>
          <p:txBody>
            <a:bodyPr wrap="none" anchor="ctr"/>
            <a:lstStyle/>
            <a:p>
              <a:endParaRPr lang="en-US"/>
            </a:p>
          </p:txBody>
        </p:sp>
      </p:grpSp>
      <p:sp>
        <p:nvSpPr>
          <p:cNvPr id="62" name="Line 35">
            <a:extLst>
              <a:ext uri="{FF2B5EF4-FFF2-40B4-BE49-F238E27FC236}">
                <a16:creationId xmlns:a16="http://schemas.microsoft.com/office/drawing/2014/main" id="{D3AFA736-86FB-4783-9C7A-FC3B66DDBBBD}"/>
              </a:ext>
            </a:extLst>
          </p:cNvPr>
          <p:cNvSpPr>
            <a:spLocks noChangeShapeType="1"/>
          </p:cNvSpPr>
          <p:nvPr/>
        </p:nvSpPr>
        <p:spPr bwMode="auto">
          <a:xfrm flipV="1">
            <a:off x="4433887" y="4523610"/>
            <a:ext cx="976313" cy="0"/>
          </a:xfrm>
          <a:prstGeom prst="line">
            <a:avLst/>
          </a:prstGeom>
          <a:noFill/>
          <a:ln w="57150" cap="rnd">
            <a:solidFill>
              <a:schemeClr val="folHlink"/>
            </a:solidFill>
            <a:prstDash val="sysDot"/>
            <a:round/>
            <a:headEnd/>
            <a:tailEnd type="triangle" w="med" len="med"/>
          </a:ln>
        </p:spPr>
        <p:txBody>
          <a:bodyPr/>
          <a:lstStyle/>
          <a:p>
            <a:endParaRPr lang="en-US"/>
          </a:p>
        </p:txBody>
      </p:sp>
      <p:sp>
        <p:nvSpPr>
          <p:cNvPr id="66" name="AutoShape 33">
            <a:extLst>
              <a:ext uri="{FF2B5EF4-FFF2-40B4-BE49-F238E27FC236}">
                <a16:creationId xmlns:a16="http://schemas.microsoft.com/office/drawing/2014/main" id="{293512D9-53D1-47CB-8AB7-5A0304AB4F0E}"/>
              </a:ext>
            </a:extLst>
          </p:cNvPr>
          <p:cNvSpPr>
            <a:spLocks noChangeArrowheads="1"/>
          </p:cNvSpPr>
          <p:nvPr/>
        </p:nvSpPr>
        <p:spPr bwMode="auto">
          <a:xfrm>
            <a:off x="1219199" y="4738687"/>
            <a:ext cx="7391397" cy="1123776"/>
          </a:xfrm>
          <a:prstGeom prst="roundRect">
            <a:avLst>
              <a:gd name="adj" fmla="val 10338"/>
            </a:avLst>
          </a:prstGeom>
          <a:solidFill>
            <a:srgbClr val="7030A0">
              <a:alpha val="39999"/>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grpSp>
        <p:nvGrpSpPr>
          <p:cNvPr id="2" name="Group 1">
            <a:extLst>
              <a:ext uri="{FF2B5EF4-FFF2-40B4-BE49-F238E27FC236}">
                <a16:creationId xmlns:a16="http://schemas.microsoft.com/office/drawing/2014/main" id="{A56BBC66-EC05-4540-A6C6-9770C53A1739}"/>
              </a:ext>
            </a:extLst>
          </p:cNvPr>
          <p:cNvGrpSpPr/>
          <p:nvPr/>
        </p:nvGrpSpPr>
        <p:grpSpPr>
          <a:xfrm>
            <a:off x="1828800" y="4814887"/>
            <a:ext cx="2133600" cy="533400"/>
            <a:chOff x="1828800" y="4814887"/>
            <a:chExt cx="2133600" cy="533400"/>
          </a:xfrm>
        </p:grpSpPr>
        <p:sp>
          <p:nvSpPr>
            <p:cNvPr id="56336" name="AutoShape 16"/>
            <p:cNvSpPr>
              <a:spLocks noChangeArrowheads="1"/>
            </p:cNvSpPr>
            <p:nvPr/>
          </p:nvSpPr>
          <p:spPr bwMode="auto">
            <a:xfrm>
              <a:off x="1828800" y="4814887"/>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56337" name="AutoShape 17"/>
            <p:cNvSpPr>
              <a:spLocks noChangeArrowheads="1"/>
            </p:cNvSpPr>
            <p:nvPr/>
          </p:nvSpPr>
          <p:spPr bwMode="auto">
            <a:xfrm>
              <a:off x="2819400" y="4814887"/>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56338" name="AutoShape 18"/>
            <p:cNvSpPr>
              <a:spLocks noChangeArrowheads="1"/>
            </p:cNvSpPr>
            <p:nvPr/>
          </p:nvSpPr>
          <p:spPr bwMode="auto">
            <a:xfrm>
              <a:off x="3733800" y="4814887"/>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grpSp>
      <p:grpSp>
        <p:nvGrpSpPr>
          <p:cNvPr id="6" name="Group 5">
            <a:extLst>
              <a:ext uri="{FF2B5EF4-FFF2-40B4-BE49-F238E27FC236}">
                <a16:creationId xmlns:a16="http://schemas.microsoft.com/office/drawing/2014/main" id="{1181BBFF-A464-4B38-9FD3-0F0295ADBBCB}"/>
              </a:ext>
            </a:extLst>
          </p:cNvPr>
          <p:cNvGrpSpPr/>
          <p:nvPr/>
        </p:nvGrpSpPr>
        <p:grpSpPr>
          <a:xfrm>
            <a:off x="5867400" y="4814887"/>
            <a:ext cx="2133600" cy="533400"/>
            <a:chOff x="5867400" y="4814887"/>
            <a:chExt cx="2133600" cy="533400"/>
          </a:xfrm>
        </p:grpSpPr>
        <p:sp>
          <p:nvSpPr>
            <p:cNvPr id="56356" name="AutoShape 36"/>
            <p:cNvSpPr>
              <a:spLocks noChangeArrowheads="1"/>
            </p:cNvSpPr>
            <p:nvPr/>
          </p:nvSpPr>
          <p:spPr bwMode="auto">
            <a:xfrm flipV="1">
              <a:off x="5867400" y="4814887"/>
              <a:ext cx="228600" cy="5334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sp>
          <p:nvSpPr>
            <p:cNvPr id="56357" name="AutoShape 37"/>
            <p:cNvSpPr>
              <a:spLocks noChangeArrowheads="1"/>
            </p:cNvSpPr>
            <p:nvPr/>
          </p:nvSpPr>
          <p:spPr bwMode="auto">
            <a:xfrm flipV="1">
              <a:off x="6858000" y="4814887"/>
              <a:ext cx="228600" cy="5334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sp>
          <p:nvSpPr>
            <p:cNvPr id="56358" name="AutoShape 38"/>
            <p:cNvSpPr>
              <a:spLocks noChangeArrowheads="1"/>
            </p:cNvSpPr>
            <p:nvPr/>
          </p:nvSpPr>
          <p:spPr bwMode="auto">
            <a:xfrm flipV="1">
              <a:off x="7772400" y="4814887"/>
              <a:ext cx="228600" cy="5334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grpSp>
      <p:sp>
        <p:nvSpPr>
          <p:cNvPr id="65" name="Text Box 22">
            <a:extLst>
              <a:ext uri="{FF2B5EF4-FFF2-40B4-BE49-F238E27FC236}">
                <a16:creationId xmlns:a16="http://schemas.microsoft.com/office/drawing/2014/main" id="{B821DCB9-5414-F84B-A27F-410EF6792594}"/>
              </a:ext>
            </a:extLst>
          </p:cNvPr>
          <p:cNvSpPr txBox="1">
            <a:spLocks noChangeArrowheads="1"/>
          </p:cNvSpPr>
          <p:nvPr/>
        </p:nvSpPr>
        <p:spPr bwMode="auto">
          <a:xfrm>
            <a:off x="3890867" y="5373414"/>
            <a:ext cx="2048061" cy="461665"/>
          </a:xfrm>
          <a:prstGeom prst="rect">
            <a:avLst/>
          </a:prstGeom>
          <a:noFill/>
          <a:ln w="9525">
            <a:noFill/>
            <a:miter lim="800000"/>
            <a:headEnd/>
            <a:tailEnd/>
          </a:ln>
        </p:spPr>
        <p:txBody>
          <a:bodyPr wrap="none">
            <a:spAutoFit/>
          </a:bodyPr>
          <a:lstStyle/>
          <a:p>
            <a:r>
              <a:rPr lang="en-US" sz="2400" b="1" dirty="0">
                <a:solidFill>
                  <a:srgbClr val="7030A0"/>
                </a:solidFill>
              </a:rPr>
              <a:t>Network Layer</a:t>
            </a:r>
          </a:p>
        </p:txBody>
      </p:sp>
      <p:sp>
        <p:nvSpPr>
          <p:cNvPr id="67" name="TextBox 66">
            <a:extLst>
              <a:ext uri="{FF2B5EF4-FFF2-40B4-BE49-F238E27FC236}">
                <a16:creationId xmlns:a16="http://schemas.microsoft.com/office/drawing/2014/main" id="{FD0CBD3F-3082-C346-AA5C-C17DBDA6B572}"/>
              </a:ext>
            </a:extLst>
          </p:cNvPr>
          <p:cNvSpPr txBox="1"/>
          <p:nvPr/>
        </p:nvSpPr>
        <p:spPr>
          <a:xfrm>
            <a:off x="425957" y="1219200"/>
            <a:ext cx="949106" cy="369332"/>
          </a:xfrm>
          <a:prstGeom prst="rect">
            <a:avLst/>
          </a:prstGeom>
          <a:noFill/>
        </p:spPr>
        <p:txBody>
          <a:bodyPr wrap="none" rtlCol="0">
            <a:spAutoFit/>
          </a:bodyPr>
          <a:lstStyle/>
          <a:p>
            <a:pPr algn="ctr"/>
            <a:r>
              <a:rPr lang="en-US" dirty="0"/>
              <a:t>(source)</a:t>
            </a:r>
          </a:p>
        </p:txBody>
      </p:sp>
      <p:sp>
        <p:nvSpPr>
          <p:cNvPr id="68" name="TextBox 67">
            <a:extLst>
              <a:ext uri="{FF2B5EF4-FFF2-40B4-BE49-F238E27FC236}">
                <a16:creationId xmlns:a16="http://schemas.microsoft.com/office/drawing/2014/main" id="{C69755DA-F0B7-294C-8800-AE4A9CB513CF}"/>
              </a:ext>
            </a:extLst>
          </p:cNvPr>
          <p:cNvSpPr txBox="1"/>
          <p:nvPr/>
        </p:nvSpPr>
        <p:spPr>
          <a:xfrm>
            <a:off x="7085200" y="1219200"/>
            <a:ext cx="1383841" cy="369332"/>
          </a:xfrm>
          <a:prstGeom prst="rect">
            <a:avLst/>
          </a:prstGeom>
          <a:noFill/>
        </p:spPr>
        <p:txBody>
          <a:bodyPr wrap="none" rtlCol="0">
            <a:spAutoFit/>
          </a:bodyPr>
          <a:lstStyle/>
          <a:p>
            <a:pPr algn="ctr"/>
            <a:r>
              <a:rPr lang="en-US" dirty="0"/>
              <a:t>(destination)</a:t>
            </a:r>
          </a:p>
        </p:txBody>
      </p:sp>
    </p:spTree>
    <p:extLst>
      <p:ext uri="{BB962C8B-B14F-4D97-AF65-F5344CB8AC3E}">
        <p14:creationId xmlns:p14="http://schemas.microsoft.com/office/powerpoint/2010/main" val="148306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 calcmode="lin" valueType="num">
                                      <p:cBhvr additive="base">
                                        <p:cTn id="12" dur="500" fill="hold"/>
                                        <p:tgtEl>
                                          <p:spTgt spid="56324"/>
                                        </p:tgtEl>
                                        <p:attrNameLst>
                                          <p:attrName>ppt_x</p:attrName>
                                        </p:attrNameLst>
                                      </p:cBhvr>
                                      <p:tavLst>
                                        <p:tav tm="0">
                                          <p:val>
                                            <p:strVal val="0-#ppt_w/2"/>
                                          </p:val>
                                        </p:tav>
                                        <p:tav tm="100000">
                                          <p:val>
                                            <p:strVal val="#ppt_x"/>
                                          </p:val>
                                        </p:tav>
                                      </p:tavLst>
                                    </p:anim>
                                    <p:anim calcmode="lin" valueType="num">
                                      <p:cBhvr additive="base">
                                        <p:cTn id="13" dur="500" fill="hold"/>
                                        <p:tgtEl>
                                          <p:spTgt spid="5632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wipe(up)">
                                      <p:cBhvr>
                                        <p:cTn id="17" dur="500"/>
                                        <p:tgtEl>
                                          <p:spTgt spid="563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340"/>
                                        </p:tgtEl>
                                        <p:attrNameLst>
                                          <p:attrName>style.visibility</p:attrName>
                                        </p:attrNameLst>
                                      </p:cBhvr>
                                      <p:to>
                                        <p:strVal val="visible"/>
                                      </p:to>
                                    </p:set>
                                    <p:animEffect transition="in" filter="wipe(up)">
                                      <p:cBhvr>
                                        <p:cTn id="22" dur="500"/>
                                        <p:tgtEl>
                                          <p:spTgt spid="5634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6366"/>
                                        </p:tgtEl>
                                        <p:attrNameLst>
                                          <p:attrName>style.visibility</p:attrName>
                                        </p:attrNameLst>
                                      </p:cBhvr>
                                      <p:to>
                                        <p:strVal val="visible"/>
                                      </p:to>
                                    </p:set>
                                    <p:animEffect transition="in" filter="wipe(up)">
                                      <p:cBhvr>
                                        <p:cTn id="25" dur="500"/>
                                        <p:tgtEl>
                                          <p:spTgt spid="5636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6341"/>
                                        </p:tgtEl>
                                        <p:attrNameLst>
                                          <p:attrName>style.visibility</p:attrName>
                                        </p:attrNameLst>
                                      </p:cBhvr>
                                      <p:to>
                                        <p:strVal val="visible"/>
                                      </p:to>
                                    </p:set>
                                    <p:animEffect transition="in" filter="wipe(up)">
                                      <p:cBhvr>
                                        <p:cTn id="28" dur="500"/>
                                        <p:tgtEl>
                                          <p:spTgt spid="5634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6342"/>
                                        </p:tgtEl>
                                        <p:attrNameLst>
                                          <p:attrName>style.visibility</p:attrName>
                                        </p:attrNameLst>
                                      </p:cBhvr>
                                      <p:to>
                                        <p:strVal val="visible"/>
                                      </p:to>
                                    </p:set>
                                    <p:animEffect transition="in" filter="wipe(up)">
                                      <p:cBhvr>
                                        <p:cTn id="31" dur="500"/>
                                        <p:tgtEl>
                                          <p:spTgt spid="5634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6367"/>
                                        </p:tgtEl>
                                        <p:attrNameLst>
                                          <p:attrName>style.visibility</p:attrName>
                                        </p:attrNameLst>
                                      </p:cBhvr>
                                      <p:to>
                                        <p:strVal val="visible"/>
                                      </p:to>
                                    </p:set>
                                    <p:animEffect transition="in" filter="wipe(up)">
                                      <p:cBhvr>
                                        <p:cTn id="34" dur="500"/>
                                        <p:tgtEl>
                                          <p:spTgt spid="5636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6343"/>
                                        </p:tgtEl>
                                        <p:attrNameLst>
                                          <p:attrName>style.visibility</p:attrName>
                                        </p:attrNameLst>
                                      </p:cBhvr>
                                      <p:to>
                                        <p:strVal val="visible"/>
                                      </p:to>
                                    </p:set>
                                    <p:animEffect transition="in" filter="wipe(up)">
                                      <p:cBhvr>
                                        <p:cTn id="37" dur="500"/>
                                        <p:tgtEl>
                                          <p:spTgt spid="5634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6344"/>
                                        </p:tgtEl>
                                        <p:attrNameLst>
                                          <p:attrName>style.visibility</p:attrName>
                                        </p:attrNameLst>
                                      </p:cBhvr>
                                      <p:to>
                                        <p:strVal val="visible"/>
                                      </p:to>
                                    </p:set>
                                    <p:animEffect transition="in" filter="wipe(up)">
                                      <p:cBhvr>
                                        <p:cTn id="40" dur="500"/>
                                        <p:tgtEl>
                                          <p:spTgt spid="5634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6368"/>
                                        </p:tgtEl>
                                        <p:attrNameLst>
                                          <p:attrName>style.visibility</p:attrName>
                                        </p:attrNameLst>
                                      </p:cBhvr>
                                      <p:to>
                                        <p:strVal val="visible"/>
                                      </p:to>
                                    </p:set>
                                    <p:animEffect transition="in" filter="wipe(up)">
                                      <p:cBhvr>
                                        <p:cTn id="43" dur="500"/>
                                        <p:tgtEl>
                                          <p:spTgt spid="5636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6345"/>
                                        </p:tgtEl>
                                        <p:attrNameLst>
                                          <p:attrName>style.visibility</p:attrName>
                                        </p:attrNameLst>
                                      </p:cBhvr>
                                      <p:to>
                                        <p:strVal val="visible"/>
                                      </p:to>
                                    </p:set>
                                    <p:animEffect transition="in" filter="wipe(up)">
                                      <p:cBhvr>
                                        <p:cTn id="46" dur="500"/>
                                        <p:tgtEl>
                                          <p:spTgt spid="5634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56330"/>
                                        </p:tgtEl>
                                        <p:attrNameLst>
                                          <p:attrName>style.visibility</p:attrName>
                                        </p:attrNameLst>
                                      </p:cBhvr>
                                      <p:to>
                                        <p:strVal val="visible"/>
                                      </p:to>
                                    </p:set>
                                    <p:animEffect transition="in" filter="dissolve">
                                      <p:cBhvr>
                                        <p:cTn id="50" dur="500"/>
                                        <p:tgtEl>
                                          <p:spTgt spid="5633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6331"/>
                                        </p:tgtEl>
                                        <p:attrNameLst>
                                          <p:attrName>style.visibility</p:attrName>
                                        </p:attrNameLst>
                                      </p:cBhvr>
                                      <p:to>
                                        <p:strVal val="visible"/>
                                      </p:to>
                                    </p:set>
                                    <p:animEffect transition="in" filter="dissolve">
                                      <p:cBhvr>
                                        <p:cTn id="53" dur="500"/>
                                        <p:tgtEl>
                                          <p:spTgt spid="5633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6332"/>
                                        </p:tgtEl>
                                        <p:attrNameLst>
                                          <p:attrName>style.visibility</p:attrName>
                                        </p:attrNameLst>
                                      </p:cBhvr>
                                      <p:to>
                                        <p:strVal val="visible"/>
                                      </p:to>
                                    </p:set>
                                    <p:animEffect transition="in" filter="dissolve">
                                      <p:cBhvr>
                                        <p:cTn id="56" dur="500"/>
                                        <p:tgtEl>
                                          <p:spTgt spid="5633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6333"/>
                                        </p:tgtEl>
                                        <p:attrNameLst>
                                          <p:attrName>style.visibility</p:attrName>
                                        </p:attrNameLst>
                                      </p:cBhvr>
                                      <p:to>
                                        <p:strVal val="visible"/>
                                      </p:to>
                                    </p:set>
                                    <p:anim calcmode="lin" valueType="num">
                                      <p:cBhvr additive="base">
                                        <p:cTn id="61" dur="500" fill="hold"/>
                                        <p:tgtEl>
                                          <p:spTgt spid="56333"/>
                                        </p:tgtEl>
                                        <p:attrNameLst>
                                          <p:attrName>ppt_x</p:attrName>
                                        </p:attrNameLst>
                                      </p:cBhvr>
                                      <p:tavLst>
                                        <p:tav tm="0">
                                          <p:val>
                                            <p:strVal val="1+#ppt_w/2"/>
                                          </p:val>
                                        </p:tav>
                                        <p:tav tm="100000">
                                          <p:val>
                                            <p:strVal val="#ppt_x"/>
                                          </p:val>
                                        </p:tav>
                                      </p:tavLst>
                                    </p:anim>
                                    <p:anim calcmode="lin" valueType="num">
                                      <p:cBhvr additive="base">
                                        <p:cTn id="62" dur="500" fill="hold"/>
                                        <p:tgtEl>
                                          <p:spTgt spid="56333"/>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56334"/>
                                        </p:tgtEl>
                                        <p:attrNameLst>
                                          <p:attrName>style.visibility</p:attrName>
                                        </p:attrNameLst>
                                      </p:cBhvr>
                                      <p:to>
                                        <p:strVal val="visible"/>
                                      </p:to>
                                    </p:set>
                                    <p:anim calcmode="lin" valueType="num">
                                      <p:cBhvr additive="base">
                                        <p:cTn id="66" dur="500" fill="hold"/>
                                        <p:tgtEl>
                                          <p:spTgt spid="56334"/>
                                        </p:tgtEl>
                                        <p:attrNameLst>
                                          <p:attrName>ppt_x</p:attrName>
                                        </p:attrNameLst>
                                      </p:cBhvr>
                                      <p:tavLst>
                                        <p:tav tm="0">
                                          <p:val>
                                            <p:strVal val="1+#ppt_w/2"/>
                                          </p:val>
                                        </p:tav>
                                        <p:tav tm="100000">
                                          <p:val>
                                            <p:strVal val="#ppt_x"/>
                                          </p:val>
                                        </p:tav>
                                      </p:tavLst>
                                    </p:anim>
                                    <p:anim calcmode="lin" valueType="num">
                                      <p:cBhvr additive="base">
                                        <p:cTn id="67" dur="500" fill="hold"/>
                                        <p:tgtEl>
                                          <p:spTgt spid="56334"/>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presetID="2" presetClass="entr" presetSubtype="2" fill="hold" grpId="0" nodeType="after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additive="base">
                                        <p:cTn id="71" dur="500" fill="hold"/>
                                        <p:tgtEl>
                                          <p:spTgt spid="56335"/>
                                        </p:tgtEl>
                                        <p:attrNameLst>
                                          <p:attrName>ppt_x</p:attrName>
                                        </p:attrNameLst>
                                      </p:cBhvr>
                                      <p:tavLst>
                                        <p:tav tm="0">
                                          <p:val>
                                            <p:strVal val="1+#ppt_w/2"/>
                                          </p:val>
                                        </p:tav>
                                        <p:tav tm="100000">
                                          <p:val>
                                            <p:strVal val="#ppt_x"/>
                                          </p:val>
                                        </p:tav>
                                      </p:tavLst>
                                    </p:anim>
                                    <p:anim calcmode="lin" valueType="num">
                                      <p:cBhvr additive="base">
                                        <p:cTn id="72" dur="500" fill="hold"/>
                                        <p:tgtEl>
                                          <p:spTgt spid="56335"/>
                                        </p:tgtEl>
                                        <p:attrNameLst>
                                          <p:attrName>ppt_y</p:attrName>
                                        </p:attrNameLst>
                                      </p:cBhvr>
                                      <p:tavLst>
                                        <p:tav tm="0">
                                          <p:val>
                                            <p:strVal val="#ppt_y"/>
                                          </p:val>
                                        </p:tav>
                                        <p:tav tm="100000">
                                          <p:val>
                                            <p:strVal val="#ppt_y"/>
                                          </p:val>
                                        </p:tav>
                                      </p:tavLst>
                                    </p:anim>
                                  </p:childTnLst>
                                </p:cTn>
                              </p:par>
                            </p:childTnLst>
                          </p:cTn>
                        </p:par>
                        <p:par>
                          <p:cTn id="73" fill="hold">
                            <p:stCondLst>
                              <p:cond delay="1500"/>
                            </p:stCondLst>
                            <p:childTnLst>
                              <p:par>
                                <p:cTn id="74" presetID="9" presetClass="entr" presetSubtype="0" fill="hold" grpId="0" nodeType="afterEffect">
                                  <p:stCondLst>
                                    <p:cond delay="0"/>
                                  </p:stCondLst>
                                  <p:childTnLst>
                                    <p:set>
                                      <p:cBhvr>
                                        <p:cTn id="75" dur="1" fill="hold">
                                          <p:stCondLst>
                                            <p:cond delay="0"/>
                                          </p:stCondLst>
                                        </p:cTn>
                                        <p:tgtEl>
                                          <p:spTgt spid="56369"/>
                                        </p:tgtEl>
                                        <p:attrNameLst>
                                          <p:attrName>style.visibility</p:attrName>
                                        </p:attrNameLst>
                                      </p:cBhvr>
                                      <p:to>
                                        <p:strVal val="visible"/>
                                      </p:to>
                                    </p:set>
                                    <p:animEffect transition="in" filter="dissolve">
                                      <p:cBhvr>
                                        <p:cTn id="76" dur="500"/>
                                        <p:tgtEl>
                                          <p:spTgt spid="5636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lef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56346"/>
                                        </p:tgtEl>
                                        <p:attrNameLst>
                                          <p:attrName>style.visibility</p:attrName>
                                        </p:attrNameLst>
                                      </p:cBhvr>
                                      <p:to>
                                        <p:strVal val="visible"/>
                                      </p:to>
                                    </p:set>
                                    <p:anim calcmode="lin" valueType="num">
                                      <p:cBhvr additive="base">
                                        <p:cTn id="86" dur="500" fill="hold"/>
                                        <p:tgtEl>
                                          <p:spTgt spid="56346"/>
                                        </p:tgtEl>
                                        <p:attrNameLst>
                                          <p:attrName>ppt_x</p:attrName>
                                        </p:attrNameLst>
                                      </p:cBhvr>
                                      <p:tavLst>
                                        <p:tav tm="0">
                                          <p:val>
                                            <p:strVal val="1+#ppt_w/2"/>
                                          </p:val>
                                        </p:tav>
                                        <p:tav tm="100000">
                                          <p:val>
                                            <p:strVal val="#ppt_x"/>
                                          </p:val>
                                        </p:tav>
                                      </p:tavLst>
                                    </p:anim>
                                    <p:anim calcmode="lin" valueType="num">
                                      <p:cBhvr additive="base">
                                        <p:cTn id="87" dur="500" fill="hold"/>
                                        <p:tgtEl>
                                          <p:spTgt spid="56346"/>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 presetClass="entr" presetSubtype="4" fill="hold" grpId="0" nodeType="afterEffect">
                                  <p:stCondLst>
                                    <p:cond delay="0"/>
                                  </p:stCondLst>
                                  <p:childTnLst>
                                    <p:set>
                                      <p:cBhvr>
                                        <p:cTn id="90" dur="1" fill="hold">
                                          <p:stCondLst>
                                            <p:cond delay="0"/>
                                          </p:stCondLst>
                                        </p:cTn>
                                        <p:tgtEl>
                                          <p:spTgt spid="56350"/>
                                        </p:tgtEl>
                                        <p:attrNameLst>
                                          <p:attrName>style.visibility</p:attrName>
                                        </p:attrNameLst>
                                      </p:cBhvr>
                                      <p:to>
                                        <p:strVal val="visible"/>
                                      </p:to>
                                    </p:set>
                                    <p:anim calcmode="lin" valueType="num">
                                      <p:cBhvr additive="base">
                                        <p:cTn id="91" dur="500" fill="hold"/>
                                        <p:tgtEl>
                                          <p:spTgt spid="56350"/>
                                        </p:tgtEl>
                                        <p:attrNameLst>
                                          <p:attrName>ppt_x</p:attrName>
                                        </p:attrNameLst>
                                      </p:cBhvr>
                                      <p:tavLst>
                                        <p:tav tm="0">
                                          <p:val>
                                            <p:strVal val="#ppt_x"/>
                                          </p:val>
                                        </p:tav>
                                        <p:tav tm="100000">
                                          <p:val>
                                            <p:strVal val="#ppt_x"/>
                                          </p:val>
                                        </p:tav>
                                      </p:tavLst>
                                    </p:anim>
                                    <p:anim calcmode="lin" valueType="num">
                                      <p:cBhvr additive="base">
                                        <p:cTn id="92" dur="500" fill="hold"/>
                                        <p:tgtEl>
                                          <p:spTgt spid="5635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6353"/>
                                        </p:tgtEl>
                                        <p:attrNameLst>
                                          <p:attrName>style.visibility</p:attrName>
                                        </p:attrNameLst>
                                      </p:cBhvr>
                                      <p:to>
                                        <p:strVal val="visible"/>
                                      </p:to>
                                    </p:set>
                                    <p:anim calcmode="lin" valueType="num">
                                      <p:cBhvr additive="base">
                                        <p:cTn id="95" dur="500" fill="hold"/>
                                        <p:tgtEl>
                                          <p:spTgt spid="56353"/>
                                        </p:tgtEl>
                                        <p:attrNameLst>
                                          <p:attrName>ppt_x</p:attrName>
                                        </p:attrNameLst>
                                      </p:cBhvr>
                                      <p:tavLst>
                                        <p:tav tm="0">
                                          <p:val>
                                            <p:strVal val="#ppt_x"/>
                                          </p:val>
                                        </p:tav>
                                        <p:tav tm="100000">
                                          <p:val>
                                            <p:strVal val="#ppt_x"/>
                                          </p:val>
                                        </p:tav>
                                      </p:tavLst>
                                    </p:anim>
                                    <p:anim calcmode="lin" valueType="num">
                                      <p:cBhvr additive="base">
                                        <p:cTn id="96" dur="500" fill="hold"/>
                                        <p:tgtEl>
                                          <p:spTgt spid="56353"/>
                                        </p:tgtEl>
                                        <p:attrNameLst>
                                          <p:attrName>ppt_y</p:attrName>
                                        </p:attrNameLst>
                                      </p:cBhvr>
                                      <p:tavLst>
                                        <p:tav tm="0">
                                          <p:val>
                                            <p:strVal val="1+#ppt_h/2"/>
                                          </p:val>
                                        </p:tav>
                                        <p:tav tm="100000">
                                          <p:val>
                                            <p:strVal val="#ppt_y"/>
                                          </p:val>
                                        </p:tav>
                                      </p:tavLst>
                                    </p:anim>
                                  </p:childTnLst>
                                </p:cTn>
                              </p:par>
                            </p:childTnLst>
                          </p:cTn>
                        </p:par>
                        <p:par>
                          <p:cTn id="97" fill="hold">
                            <p:stCondLst>
                              <p:cond delay="1000"/>
                            </p:stCondLst>
                            <p:childTnLst>
                              <p:par>
                                <p:cTn id="98" presetID="2" presetClass="entr" presetSubtype="4" fill="hold" grpId="0" nodeType="afterEffect">
                                  <p:stCondLst>
                                    <p:cond delay="0"/>
                                  </p:stCondLst>
                                  <p:childTnLst>
                                    <p:set>
                                      <p:cBhvr>
                                        <p:cTn id="99" dur="1" fill="hold">
                                          <p:stCondLst>
                                            <p:cond delay="0"/>
                                          </p:stCondLst>
                                        </p:cTn>
                                        <p:tgtEl>
                                          <p:spTgt spid="56351"/>
                                        </p:tgtEl>
                                        <p:attrNameLst>
                                          <p:attrName>style.visibility</p:attrName>
                                        </p:attrNameLst>
                                      </p:cBhvr>
                                      <p:to>
                                        <p:strVal val="visible"/>
                                      </p:to>
                                    </p:set>
                                    <p:anim calcmode="lin" valueType="num">
                                      <p:cBhvr additive="base">
                                        <p:cTn id="100" dur="500" fill="hold"/>
                                        <p:tgtEl>
                                          <p:spTgt spid="56351"/>
                                        </p:tgtEl>
                                        <p:attrNameLst>
                                          <p:attrName>ppt_x</p:attrName>
                                        </p:attrNameLst>
                                      </p:cBhvr>
                                      <p:tavLst>
                                        <p:tav tm="0">
                                          <p:val>
                                            <p:strVal val="#ppt_x"/>
                                          </p:val>
                                        </p:tav>
                                        <p:tav tm="100000">
                                          <p:val>
                                            <p:strVal val="#ppt_x"/>
                                          </p:val>
                                        </p:tav>
                                      </p:tavLst>
                                    </p:anim>
                                    <p:anim calcmode="lin" valueType="num">
                                      <p:cBhvr additive="base">
                                        <p:cTn id="101" dur="500" fill="hold"/>
                                        <p:tgtEl>
                                          <p:spTgt spid="5635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6354"/>
                                        </p:tgtEl>
                                        <p:attrNameLst>
                                          <p:attrName>style.visibility</p:attrName>
                                        </p:attrNameLst>
                                      </p:cBhvr>
                                      <p:to>
                                        <p:strVal val="visible"/>
                                      </p:to>
                                    </p:set>
                                    <p:anim calcmode="lin" valueType="num">
                                      <p:cBhvr additive="base">
                                        <p:cTn id="104" dur="500" fill="hold"/>
                                        <p:tgtEl>
                                          <p:spTgt spid="56354"/>
                                        </p:tgtEl>
                                        <p:attrNameLst>
                                          <p:attrName>ppt_x</p:attrName>
                                        </p:attrNameLst>
                                      </p:cBhvr>
                                      <p:tavLst>
                                        <p:tav tm="0">
                                          <p:val>
                                            <p:strVal val="#ppt_x"/>
                                          </p:val>
                                        </p:tav>
                                        <p:tav tm="100000">
                                          <p:val>
                                            <p:strVal val="#ppt_x"/>
                                          </p:val>
                                        </p:tav>
                                      </p:tavLst>
                                    </p:anim>
                                    <p:anim calcmode="lin" valueType="num">
                                      <p:cBhvr additive="base">
                                        <p:cTn id="105" dur="500" fill="hold"/>
                                        <p:tgtEl>
                                          <p:spTgt spid="56354"/>
                                        </p:tgtEl>
                                        <p:attrNameLst>
                                          <p:attrName>ppt_y</p:attrName>
                                        </p:attrNameLst>
                                      </p:cBhvr>
                                      <p:tavLst>
                                        <p:tav tm="0">
                                          <p:val>
                                            <p:strVal val="1+#ppt_h/2"/>
                                          </p:val>
                                        </p:tav>
                                        <p:tav tm="100000">
                                          <p:val>
                                            <p:strVal val="#ppt_y"/>
                                          </p:val>
                                        </p:tav>
                                      </p:tavLst>
                                    </p:anim>
                                  </p:childTnLst>
                                </p:cTn>
                              </p:par>
                            </p:childTnLst>
                          </p:cTn>
                        </p:par>
                        <p:par>
                          <p:cTn id="106" fill="hold">
                            <p:stCondLst>
                              <p:cond delay="1500"/>
                            </p:stCondLst>
                            <p:childTnLst>
                              <p:par>
                                <p:cTn id="107" presetID="2" presetClass="entr" presetSubtype="4" fill="hold" grpId="0" nodeType="afterEffect">
                                  <p:stCondLst>
                                    <p:cond delay="0"/>
                                  </p:stCondLst>
                                  <p:childTnLst>
                                    <p:set>
                                      <p:cBhvr>
                                        <p:cTn id="108" dur="1" fill="hold">
                                          <p:stCondLst>
                                            <p:cond delay="0"/>
                                          </p:stCondLst>
                                        </p:cTn>
                                        <p:tgtEl>
                                          <p:spTgt spid="56352"/>
                                        </p:tgtEl>
                                        <p:attrNameLst>
                                          <p:attrName>style.visibility</p:attrName>
                                        </p:attrNameLst>
                                      </p:cBhvr>
                                      <p:to>
                                        <p:strVal val="visible"/>
                                      </p:to>
                                    </p:set>
                                    <p:anim calcmode="lin" valueType="num">
                                      <p:cBhvr additive="base">
                                        <p:cTn id="109" dur="500" fill="hold"/>
                                        <p:tgtEl>
                                          <p:spTgt spid="56352"/>
                                        </p:tgtEl>
                                        <p:attrNameLst>
                                          <p:attrName>ppt_x</p:attrName>
                                        </p:attrNameLst>
                                      </p:cBhvr>
                                      <p:tavLst>
                                        <p:tav tm="0">
                                          <p:val>
                                            <p:strVal val="#ppt_x"/>
                                          </p:val>
                                        </p:tav>
                                        <p:tav tm="100000">
                                          <p:val>
                                            <p:strVal val="#ppt_x"/>
                                          </p:val>
                                        </p:tav>
                                      </p:tavLst>
                                    </p:anim>
                                    <p:anim calcmode="lin" valueType="num">
                                      <p:cBhvr additive="base">
                                        <p:cTn id="110" dur="500" fill="hold"/>
                                        <p:tgtEl>
                                          <p:spTgt spid="5635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6355"/>
                                        </p:tgtEl>
                                        <p:attrNameLst>
                                          <p:attrName>style.visibility</p:attrName>
                                        </p:attrNameLst>
                                      </p:cBhvr>
                                      <p:to>
                                        <p:strVal val="visible"/>
                                      </p:to>
                                    </p:set>
                                    <p:anim calcmode="lin" valueType="num">
                                      <p:cBhvr additive="base">
                                        <p:cTn id="113" dur="500" fill="hold"/>
                                        <p:tgtEl>
                                          <p:spTgt spid="56355"/>
                                        </p:tgtEl>
                                        <p:attrNameLst>
                                          <p:attrName>ppt_x</p:attrName>
                                        </p:attrNameLst>
                                      </p:cBhvr>
                                      <p:tavLst>
                                        <p:tav tm="0">
                                          <p:val>
                                            <p:strVal val="#ppt_x"/>
                                          </p:val>
                                        </p:tav>
                                        <p:tav tm="100000">
                                          <p:val>
                                            <p:strVal val="#ppt_x"/>
                                          </p:val>
                                        </p:tav>
                                      </p:tavLst>
                                    </p:anim>
                                    <p:anim calcmode="lin" valueType="num">
                                      <p:cBhvr additive="base">
                                        <p:cTn id="114" dur="500" fill="hold"/>
                                        <p:tgtEl>
                                          <p:spTgt spid="5635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6360"/>
                                        </p:tgtEl>
                                        <p:attrNameLst>
                                          <p:attrName>style.visibility</p:attrName>
                                        </p:attrNameLst>
                                      </p:cBhvr>
                                      <p:to>
                                        <p:strVal val="visible"/>
                                      </p:to>
                                    </p:set>
                                    <p:animEffect transition="in" filter="wipe(down)">
                                      <p:cBhvr>
                                        <p:cTn id="119" dur="500"/>
                                        <p:tgtEl>
                                          <p:spTgt spid="5636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56361"/>
                                        </p:tgtEl>
                                        <p:attrNameLst>
                                          <p:attrName>style.visibility</p:attrName>
                                        </p:attrNameLst>
                                      </p:cBhvr>
                                      <p:to>
                                        <p:strVal val="visible"/>
                                      </p:to>
                                    </p:set>
                                    <p:animEffect transition="in" filter="wipe(down)">
                                      <p:cBhvr>
                                        <p:cTn id="122" dur="500"/>
                                        <p:tgtEl>
                                          <p:spTgt spid="5636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6362"/>
                                        </p:tgtEl>
                                        <p:attrNameLst>
                                          <p:attrName>style.visibility</p:attrName>
                                        </p:attrNameLst>
                                      </p:cBhvr>
                                      <p:to>
                                        <p:strVal val="visible"/>
                                      </p:to>
                                    </p:set>
                                    <p:animEffect transition="in" filter="wipe(down)">
                                      <p:cBhvr>
                                        <p:cTn id="125" dur="500"/>
                                        <p:tgtEl>
                                          <p:spTgt spid="5636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6363"/>
                                        </p:tgtEl>
                                        <p:attrNameLst>
                                          <p:attrName>style.visibility</p:attrName>
                                        </p:attrNameLst>
                                      </p:cBhvr>
                                      <p:to>
                                        <p:strVal val="visible"/>
                                      </p:to>
                                    </p:set>
                                    <p:animEffect transition="in" filter="wipe(down)">
                                      <p:cBhvr>
                                        <p:cTn id="128" dur="500"/>
                                        <p:tgtEl>
                                          <p:spTgt spid="56363"/>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6364"/>
                                        </p:tgtEl>
                                        <p:attrNameLst>
                                          <p:attrName>style.visibility</p:attrName>
                                        </p:attrNameLst>
                                      </p:cBhvr>
                                      <p:to>
                                        <p:strVal val="visible"/>
                                      </p:to>
                                    </p:set>
                                    <p:animEffect transition="in" filter="wipe(down)">
                                      <p:cBhvr>
                                        <p:cTn id="131" dur="500"/>
                                        <p:tgtEl>
                                          <p:spTgt spid="56364"/>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6365"/>
                                        </p:tgtEl>
                                        <p:attrNameLst>
                                          <p:attrName>style.visibility</p:attrName>
                                        </p:attrNameLst>
                                      </p:cBhvr>
                                      <p:to>
                                        <p:strVal val="visible"/>
                                      </p:to>
                                    </p:set>
                                    <p:animEffect transition="in" filter="wipe(down)">
                                      <p:cBhvr>
                                        <p:cTn id="134" dur="500"/>
                                        <p:tgtEl>
                                          <p:spTgt spid="56365"/>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56347"/>
                                        </p:tgtEl>
                                        <p:attrNameLst>
                                          <p:attrName>style.visibility</p:attrName>
                                        </p:attrNameLst>
                                      </p:cBhvr>
                                      <p:to>
                                        <p:strVal val="visible"/>
                                      </p:to>
                                    </p:set>
                                    <p:animEffect transition="in" filter="dissolve">
                                      <p:cBhvr>
                                        <p:cTn id="138" dur="500"/>
                                        <p:tgtEl>
                                          <p:spTgt spid="5634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5"/>
                                        </p:tgtEl>
                                        <p:attrNameLst>
                                          <p:attrName>style.visibility</p:attrName>
                                        </p:attrNameLst>
                                      </p:cBhvr>
                                      <p:to>
                                        <p:strVal val="visible"/>
                                      </p:to>
                                    </p:set>
                                    <p:animEffect transition="in" filter="wipe(down)">
                                      <p:cBhvr>
                                        <p:cTn id="147" dur="500"/>
                                        <p:tgtEl>
                                          <p:spTgt spid="5"/>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66"/>
                                        </p:tgtEl>
                                        <p:attrNameLst>
                                          <p:attrName>style.visibility</p:attrName>
                                        </p:attrNameLst>
                                      </p:cBhvr>
                                      <p:to>
                                        <p:strVal val="visible"/>
                                      </p:to>
                                    </p:set>
                                    <p:animEffect transition="in" filter="dissolve">
                                      <p:cBhvr>
                                        <p:cTn id="152" dur="500"/>
                                        <p:tgtEl>
                                          <p:spTgt spid="66"/>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2"/>
                                        </p:tgtEl>
                                        <p:attrNameLst>
                                          <p:attrName>style.visibility</p:attrName>
                                        </p:attrNameLst>
                                      </p:cBhvr>
                                      <p:to>
                                        <p:strVal val="visible"/>
                                      </p:to>
                                    </p:set>
                                    <p:animEffect transition="in" filter="wipe(up)">
                                      <p:cBhvr>
                                        <p:cTn id="156" dur="500"/>
                                        <p:tgtEl>
                                          <p:spTgt spid="2"/>
                                        </p:tgtEl>
                                      </p:cBhvr>
                                    </p:animEffect>
                                  </p:childTnLst>
                                </p:cTn>
                              </p:par>
                            </p:childTnLst>
                          </p:cTn>
                        </p:par>
                        <p:par>
                          <p:cTn id="157" fill="hold">
                            <p:stCondLst>
                              <p:cond delay="1000"/>
                            </p:stCondLst>
                            <p:childTnLst>
                              <p:par>
                                <p:cTn id="158" presetID="22" presetClass="entr" presetSubtype="4" fill="hold" nodeType="after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wipe(down)">
                                      <p:cBhvr>
                                        <p:cTn id="160" dur="500"/>
                                        <p:tgtEl>
                                          <p:spTgt spid="6"/>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dissolve">
                                      <p:cBhvr>
                                        <p:cTn id="16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7" grpId="0" animBg="1"/>
      <p:bldP spid="56330" grpId="0" animBg="1"/>
      <p:bldP spid="56331" grpId="0" animBg="1"/>
      <p:bldP spid="56332" grpId="0" animBg="1"/>
      <p:bldP spid="56333" grpId="0" animBg="1"/>
      <p:bldP spid="56334" grpId="0" animBg="1"/>
      <p:bldP spid="56335" grpId="0" animBg="1"/>
      <p:bldP spid="56340" grpId="0" animBg="1"/>
      <p:bldP spid="56341" grpId="0" animBg="1"/>
      <p:bldP spid="56342" grpId="0" animBg="1"/>
      <p:bldP spid="56343" grpId="0" animBg="1"/>
      <p:bldP spid="56344" grpId="0" animBg="1"/>
      <p:bldP spid="56345" grpId="0" animBg="1"/>
      <p:bldP spid="56346" grpId="0" animBg="1"/>
      <p:bldP spid="56347" grpId="0" animBg="1"/>
      <p:bldP spid="56350" grpId="0" animBg="1"/>
      <p:bldP spid="56351" grpId="0" animBg="1"/>
      <p:bldP spid="56352" grpId="0" animBg="1"/>
      <p:bldP spid="56353" grpId="0" animBg="1"/>
      <p:bldP spid="56354" grpId="0" animBg="1"/>
      <p:bldP spid="56355" grpId="0" animBg="1"/>
      <p:bldP spid="56360" grpId="0" animBg="1"/>
      <p:bldP spid="56361" grpId="0" animBg="1"/>
      <p:bldP spid="56362" grpId="0" animBg="1"/>
      <p:bldP spid="56363" grpId="0" animBg="1"/>
      <p:bldP spid="56364" grpId="0" animBg="1"/>
      <p:bldP spid="56365" grpId="0" animBg="1"/>
      <p:bldP spid="56366" grpId="0" animBg="1"/>
      <p:bldP spid="56367" grpId="0" animBg="1"/>
      <p:bldP spid="56368" grpId="0" animBg="1"/>
      <p:bldP spid="56369" grpId="0"/>
      <p:bldP spid="62" grpId="0" animBg="1"/>
      <p:bldP spid="66" grpId="0" animBg="1"/>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t>Network Layer</a:t>
            </a:r>
          </a:p>
        </p:txBody>
      </p:sp>
      <p:sp>
        <p:nvSpPr>
          <p:cNvPr id="57347" name="Rectangle 3"/>
          <p:cNvSpPr>
            <a:spLocks noGrp="1" noChangeArrowheads="1"/>
          </p:cNvSpPr>
          <p:nvPr>
            <p:ph type="body" idx="1"/>
          </p:nvPr>
        </p:nvSpPr>
        <p:spPr>
          <a:xfrm>
            <a:off x="457200" y="2634496"/>
            <a:ext cx="8229600" cy="3461503"/>
          </a:xfrm>
        </p:spPr>
        <p:txBody>
          <a:bodyPr/>
          <a:lstStyle/>
          <a:p>
            <a:pPr eaLnBrk="1" hangingPunct="1">
              <a:defRPr/>
            </a:pPr>
            <a:r>
              <a:rPr lang="en-US" dirty="0"/>
              <a:t>Duties/services</a:t>
            </a:r>
          </a:p>
          <a:p>
            <a:pPr lvl="1" eaLnBrk="1" hangingPunct="1">
              <a:defRPr/>
            </a:pPr>
            <a:r>
              <a:rPr lang="en-US" dirty="0"/>
              <a:t>Logical addressing</a:t>
            </a:r>
          </a:p>
          <a:p>
            <a:pPr lvl="1" eaLnBrk="1" hangingPunct="1">
              <a:defRPr/>
            </a:pPr>
            <a:r>
              <a:rPr lang="en-US" dirty="0"/>
              <a:t>Routing</a:t>
            </a:r>
          </a:p>
        </p:txBody>
      </p:sp>
      <p:sp>
        <p:nvSpPr>
          <p:cNvPr id="57348" name="Text Box 4"/>
          <p:cNvSpPr txBox="1">
            <a:spLocks noChangeArrowheads="1"/>
          </p:cNvSpPr>
          <p:nvPr/>
        </p:nvSpPr>
        <p:spPr bwMode="auto">
          <a:xfrm>
            <a:off x="1066800" y="1416050"/>
            <a:ext cx="70104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the delivery of packets</a:t>
            </a:r>
            <a:br>
              <a:rPr lang="en-US"/>
            </a:br>
            <a:r>
              <a:rPr lang="en-US"/>
              <a:t>from the original source to the destination</a:t>
            </a:r>
          </a:p>
        </p:txBody>
      </p:sp>
    </p:spTree>
    <p:extLst>
      <p:ext uri="{BB962C8B-B14F-4D97-AF65-F5344CB8AC3E}">
        <p14:creationId xmlns:p14="http://schemas.microsoft.com/office/powerpoint/2010/main" val="129993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loud">
            <a:extLst>
              <a:ext uri="{FF2B5EF4-FFF2-40B4-BE49-F238E27FC236}">
                <a16:creationId xmlns:a16="http://schemas.microsoft.com/office/drawing/2014/main" id="{0BF22EA1-D698-3B43-A2F0-4A1BDCFDA036}"/>
              </a:ext>
            </a:extLst>
          </p:cNvPr>
          <p:cNvSpPr>
            <a:spLocks noChangeAspect="1" noEditPoints="1" noChangeArrowheads="1"/>
          </p:cNvSpPr>
          <p:nvPr/>
        </p:nvSpPr>
        <p:spPr bwMode="auto">
          <a:xfrm>
            <a:off x="1670187" y="2590800"/>
            <a:ext cx="5690770" cy="33228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00"/>
          </a:solidFill>
          <a:ln w="19050">
            <a:solidFill>
              <a:srgbClr val="FFC000"/>
            </a:solidFill>
            <a:miter lim="800000"/>
            <a:headEnd/>
            <a:tailEnd/>
          </a:ln>
          <a:effectLst/>
        </p:spPr>
        <p:txBody>
          <a:bodyPr/>
          <a:lstStyle/>
          <a:p>
            <a:pPr algn="ctr">
              <a:defRPr/>
            </a:pPr>
            <a:endParaRPr lang="en-US" dirty="0"/>
          </a:p>
        </p:txBody>
      </p:sp>
      <p:grpSp>
        <p:nvGrpSpPr>
          <p:cNvPr id="20" name="Group 19">
            <a:extLst>
              <a:ext uri="{FF2B5EF4-FFF2-40B4-BE49-F238E27FC236}">
                <a16:creationId xmlns:a16="http://schemas.microsoft.com/office/drawing/2014/main" id="{E2BA92C5-3083-7044-ADD8-E4F3E95CC9B9}"/>
              </a:ext>
            </a:extLst>
          </p:cNvPr>
          <p:cNvGrpSpPr/>
          <p:nvPr/>
        </p:nvGrpSpPr>
        <p:grpSpPr>
          <a:xfrm>
            <a:off x="4835840" y="3027082"/>
            <a:ext cx="1804457" cy="1375056"/>
            <a:chOff x="4835840" y="3027082"/>
            <a:chExt cx="1804457" cy="1375056"/>
          </a:xfrm>
        </p:grpSpPr>
        <p:sp>
          <p:nvSpPr>
            <p:cNvPr id="62" name="Rectangle 3">
              <a:extLst>
                <a:ext uri="{FF2B5EF4-FFF2-40B4-BE49-F238E27FC236}">
                  <a16:creationId xmlns:a16="http://schemas.microsoft.com/office/drawing/2014/main" id="{A5291905-5F26-AD4F-B82C-2E3EF5CD0663}"/>
                </a:ext>
              </a:extLst>
            </p:cNvPr>
            <p:cNvSpPr>
              <a:spLocks noChangeArrowheads="1"/>
            </p:cNvSpPr>
            <p:nvPr/>
          </p:nvSpPr>
          <p:spPr bwMode="auto">
            <a:xfrm>
              <a:off x="4835840" y="3335338"/>
              <a:ext cx="1804457"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85" name="TextBox 84">
              <a:extLst>
                <a:ext uri="{FF2B5EF4-FFF2-40B4-BE49-F238E27FC236}">
                  <a16:creationId xmlns:a16="http://schemas.microsoft.com/office/drawing/2014/main" id="{E3693E88-0C55-B743-8F66-27D4F43378C8}"/>
                </a:ext>
              </a:extLst>
            </p:cNvPr>
            <p:cNvSpPr txBox="1"/>
            <p:nvPr/>
          </p:nvSpPr>
          <p:spPr>
            <a:xfrm>
              <a:off x="5350686" y="3027082"/>
              <a:ext cx="774764" cy="369332"/>
            </a:xfrm>
            <a:prstGeom prst="rect">
              <a:avLst/>
            </a:prstGeom>
            <a:noFill/>
          </p:spPr>
          <p:txBody>
            <a:bodyPr wrap="none" rtlCol="0">
              <a:spAutoFit/>
            </a:bodyPr>
            <a:lstStyle/>
            <a:p>
              <a:pPr algn="ctr"/>
              <a:r>
                <a:rPr lang="en-US" dirty="0"/>
                <a:t>router</a:t>
              </a:r>
            </a:p>
          </p:txBody>
        </p:sp>
      </p:grpSp>
      <p:grpSp>
        <p:nvGrpSpPr>
          <p:cNvPr id="19" name="Group 18">
            <a:extLst>
              <a:ext uri="{FF2B5EF4-FFF2-40B4-BE49-F238E27FC236}">
                <a16:creationId xmlns:a16="http://schemas.microsoft.com/office/drawing/2014/main" id="{B0436A1E-28A4-0D40-8BDD-735D5292A08B}"/>
              </a:ext>
            </a:extLst>
          </p:cNvPr>
          <p:cNvGrpSpPr/>
          <p:nvPr/>
        </p:nvGrpSpPr>
        <p:grpSpPr>
          <a:xfrm>
            <a:off x="2468191" y="3027082"/>
            <a:ext cx="1804457" cy="1375056"/>
            <a:chOff x="2468191" y="3027082"/>
            <a:chExt cx="1804457" cy="1375056"/>
          </a:xfrm>
        </p:grpSpPr>
        <p:sp>
          <p:nvSpPr>
            <p:cNvPr id="40" name="Rectangle 3">
              <a:extLst>
                <a:ext uri="{FF2B5EF4-FFF2-40B4-BE49-F238E27FC236}">
                  <a16:creationId xmlns:a16="http://schemas.microsoft.com/office/drawing/2014/main" id="{81922440-DBD8-D048-A206-C3F9DFF6BC98}"/>
                </a:ext>
              </a:extLst>
            </p:cNvPr>
            <p:cNvSpPr>
              <a:spLocks noChangeArrowheads="1"/>
            </p:cNvSpPr>
            <p:nvPr/>
          </p:nvSpPr>
          <p:spPr bwMode="auto">
            <a:xfrm>
              <a:off x="2468191" y="3335338"/>
              <a:ext cx="1804457"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18" name="TextBox 17">
              <a:extLst>
                <a:ext uri="{FF2B5EF4-FFF2-40B4-BE49-F238E27FC236}">
                  <a16:creationId xmlns:a16="http://schemas.microsoft.com/office/drawing/2014/main" id="{97D966C3-8C36-0042-A3B2-347D7BE5A790}"/>
                </a:ext>
              </a:extLst>
            </p:cNvPr>
            <p:cNvSpPr txBox="1"/>
            <p:nvPr/>
          </p:nvSpPr>
          <p:spPr>
            <a:xfrm>
              <a:off x="2983037" y="3027082"/>
              <a:ext cx="774764" cy="369332"/>
            </a:xfrm>
            <a:prstGeom prst="rect">
              <a:avLst/>
            </a:prstGeom>
            <a:noFill/>
          </p:spPr>
          <p:txBody>
            <a:bodyPr wrap="none" rtlCol="0">
              <a:spAutoFit/>
            </a:bodyPr>
            <a:lstStyle/>
            <a:p>
              <a:pPr algn="ctr"/>
              <a:r>
                <a:rPr lang="en-US" dirty="0"/>
                <a:t>router</a:t>
              </a:r>
            </a:p>
          </p:txBody>
        </p:sp>
      </p:grpSp>
      <p:sp>
        <p:nvSpPr>
          <p:cNvPr id="57" name="Rectangle 3">
            <a:extLst>
              <a:ext uri="{FF2B5EF4-FFF2-40B4-BE49-F238E27FC236}">
                <a16:creationId xmlns:a16="http://schemas.microsoft.com/office/drawing/2014/main" id="{CB13040B-B018-4445-9921-748E35B930F7}"/>
              </a:ext>
            </a:extLst>
          </p:cNvPr>
          <p:cNvSpPr>
            <a:spLocks noChangeArrowheads="1"/>
          </p:cNvSpPr>
          <p:nvPr/>
        </p:nvSpPr>
        <p:spPr bwMode="auto">
          <a:xfrm>
            <a:off x="7203488" y="3335338"/>
            <a:ext cx="1560266"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58370" name="Rectangle 2"/>
          <p:cNvSpPr>
            <a:spLocks noGrp="1" noChangeArrowheads="1"/>
          </p:cNvSpPr>
          <p:nvPr>
            <p:ph type="title"/>
          </p:nvPr>
        </p:nvSpPr>
        <p:spPr/>
        <p:txBody>
          <a:bodyPr/>
          <a:lstStyle/>
          <a:p>
            <a:pPr eaLnBrk="1" hangingPunct="1">
              <a:defRPr/>
            </a:pPr>
            <a:r>
              <a:rPr lang="en-US" dirty="0"/>
              <a:t>Network Layer</a:t>
            </a:r>
          </a:p>
        </p:txBody>
      </p:sp>
      <p:sp>
        <p:nvSpPr>
          <p:cNvPr id="58371" name="Rectangle 3"/>
          <p:cNvSpPr>
            <a:spLocks noChangeArrowheads="1"/>
          </p:cNvSpPr>
          <p:nvPr/>
        </p:nvSpPr>
        <p:spPr bwMode="auto">
          <a:xfrm>
            <a:off x="344733" y="3335338"/>
            <a:ext cx="1560266"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58373" name="Rectangle 5"/>
          <p:cNvSpPr>
            <a:spLocks noChangeArrowheads="1"/>
          </p:cNvSpPr>
          <p:nvPr/>
        </p:nvSpPr>
        <p:spPr bwMode="auto">
          <a:xfrm>
            <a:off x="447240" y="2743200"/>
            <a:ext cx="9144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Segment</a:t>
            </a:r>
          </a:p>
        </p:txBody>
      </p:sp>
      <p:sp>
        <p:nvSpPr>
          <p:cNvPr id="58374" name="AutoShape 6"/>
          <p:cNvSpPr>
            <a:spLocks noChangeArrowheads="1"/>
          </p:cNvSpPr>
          <p:nvPr/>
        </p:nvSpPr>
        <p:spPr bwMode="auto">
          <a:xfrm>
            <a:off x="71394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58375" name="Text Box 7"/>
          <p:cNvSpPr txBox="1">
            <a:spLocks noChangeArrowheads="1"/>
          </p:cNvSpPr>
          <p:nvPr/>
        </p:nvSpPr>
        <p:spPr bwMode="auto">
          <a:xfrm>
            <a:off x="76200" y="1673217"/>
            <a:ext cx="2053896" cy="461665"/>
          </a:xfrm>
          <a:prstGeom prst="rect">
            <a:avLst/>
          </a:prstGeom>
          <a:noFill/>
          <a:ln w="9525">
            <a:noFill/>
            <a:miter lim="800000"/>
            <a:headEnd/>
            <a:tailEnd/>
          </a:ln>
        </p:spPr>
        <p:txBody>
          <a:bodyPr wrap="none">
            <a:spAutoFit/>
          </a:bodyPr>
          <a:lstStyle/>
          <a:p>
            <a:r>
              <a:rPr lang="en-US" sz="2400" dirty="0"/>
              <a:t>from Transport</a:t>
            </a:r>
          </a:p>
        </p:txBody>
      </p:sp>
      <p:sp>
        <p:nvSpPr>
          <p:cNvPr id="58393" name="Rectangle 25"/>
          <p:cNvSpPr>
            <a:spLocks noChangeArrowheads="1"/>
          </p:cNvSpPr>
          <p:nvPr/>
        </p:nvSpPr>
        <p:spPr bwMode="auto">
          <a:xfrm>
            <a:off x="7319354" y="2743200"/>
            <a:ext cx="9144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Segment</a:t>
            </a:r>
          </a:p>
        </p:txBody>
      </p:sp>
      <p:sp>
        <p:nvSpPr>
          <p:cNvPr id="58394" name="AutoShape 26"/>
          <p:cNvSpPr>
            <a:spLocks noChangeArrowheads="1"/>
          </p:cNvSpPr>
          <p:nvPr/>
        </p:nvSpPr>
        <p:spPr bwMode="auto">
          <a:xfrm flipV="1">
            <a:off x="7586054"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58395" name="Text Box 27"/>
          <p:cNvSpPr txBox="1">
            <a:spLocks noChangeArrowheads="1"/>
          </p:cNvSpPr>
          <p:nvPr/>
        </p:nvSpPr>
        <p:spPr bwMode="auto">
          <a:xfrm>
            <a:off x="6920967" y="1671343"/>
            <a:ext cx="1711174" cy="461665"/>
          </a:xfrm>
          <a:prstGeom prst="rect">
            <a:avLst/>
          </a:prstGeom>
          <a:noFill/>
          <a:ln w="9525">
            <a:noFill/>
            <a:miter lim="800000"/>
            <a:headEnd/>
            <a:tailEnd/>
          </a:ln>
        </p:spPr>
        <p:txBody>
          <a:bodyPr wrap="none">
            <a:spAutoFit/>
          </a:bodyPr>
          <a:lstStyle/>
          <a:p>
            <a:r>
              <a:rPr lang="en-US" sz="2400" dirty="0"/>
              <a:t>to Transport</a:t>
            </a:r>
          </a:p>
        </p:txBody>
      </p:sp>
      <p:sp>
        <p:nvSpPr>
          <p:cNvPr id="58415" name="Rectangle 47"/>
          <p:cNvSpPr>
            <a:spLocks noChangeArrowheads="1"/>
          </p:cNvSpPr>
          <p:nvPr/>
        </p:nvSpPr>
        <p:spPr bwMode="auto">
          <a:xfrm>
            <a:off x="447240" y="3505200"/>
            <a:ext cx="9144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Segment</a:t>
            </a:r>
          </a:p>
        </p:txBody>
      </p:sp>
      <p:sp>
        <p:nvSpPr>
          <p:cNvPr id="58416" name="Rectangle 48"/>
          <p:cNvSpPr>
            <a:spLocks noChangeArrowheads="1"/>
          </p:cNvSpPr>
          <p:nvPr/>
        </p:nvSpPr>
        <p:spPr bwMode="auto">
          <a:xfrm>
            <a:off x="1361640" y="3505200"/>
            <a:ext cx="432742" cy="304800"/>
          </a:xfrm>
          <a:prstGeom prst="rect">
            <a:avLst/>
          </a:prstGeom>
          <a:solidFill>
            <a:schemeClr val="tx1"/>
          </a:solidFill>
          <a:ln w="9525">
            <a:solidFill>
              <a:schemeClr val="bg1"/>
            </a:solidFill>
            <a:miter lim="800000"/>
            <a:headEnd/>
            <a:tailEnd/>
          </a:ln>
        </p:spPr>
        <p:txBody>
          <a:bodyPr wrap="none" anchor="ctr"/>
          <a:lstStyle/>
          <a:p>
            <a:pPr algn="ctr"/>
            <a:r>
              <a:rPr lang="en-US" b="1" dirty="0">
                <a:solidFill>
                  <a:schemeClr val="accent1">
                    <a:lumMod val="20000"/>
                    <a:lumOff val="80000"/>
                  </a:schemeClr>
                </a:solidFill>
              </a:rPr>
              <a:t>H3</a:t>
            </a:r>
          </a:p>
        </p:txBody>
      </p:sp>
      <p:grpSp>
        <p:nvGrpSpPr>
          <p:cNvPr id="21" name="Group 20">
            <a:extLst>
              <a:ext uri="{FF2B5EF4-FFF2-40B4-BE49-F238E27FC236}">
                <a16:creationId xmlns:a16="http://schemas.microsoft.com/office/drawing/2014/main" id="{72D23C6E-3939-CC41-A83A-41B1C683A0E7}"/>
              </a:ext>
            </a:extLst>
          </p:cNvPr>
          <p:cNvGrpSpPr/>
          <p:nvPr/>
        </p:nvGrpSpPr>
        <p:grpSpPr>
          <a:xfrm>
            <a:off x="7319354" y="3505200"/>
            <a:ext cx="1347142" cy="304800"/>
            <a:chOff x="7319354" y="3505200"/>
            <a:chExt cx="1347142" cy="304800"/>
          </a:xfrm>
        </p:grpSpPr>
        <p:sp>
          <p:nvSpPr>
            <p:cNvPr id="58418" name="Rectangle 50"/>
            <p:cNvSpPr>
              <a:spLocks noChangeArrowheads="1"/>
            </p:cNvSpPr>
            <p:nvPr/>
          </p:nvSpPr>
          <p:spPr bwMode="auto">
            <a:xfrm>
              <a:off x="7319354" y="3505200"/>
              <a:ext cx="9144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Segment</a:t>
              </a:r>
            </a:p>
          </p:txBody>
        </p:sp>
        <p:sp>
          <p:nvSpPr>
            <p:cNvPr id="58419" name="Rectangle 51"/>
            <p:cNvSpPr>
              <a:spLocks noChangeArrowheads="1"/>
            </p:cNvSpPr>
            <p:nvPr/>
          </p:nvSpPr>
          <p:spPr bwMode="auto">
            <a:xfrm>
              <a:off x="8233754" y="3505200"/>
              <a:ext cx="432742" cy="304800"/>
            </a:xfrm>
            <a:prstGeom prst="rect">
              <a:avLst/>
            </a:prstGeom>
            <a:solidFill>
              <a:schemeClr val="tx1"/>
            </a:solidFill>
            <a:ln w="9525">
              <a:solidFill>
                <a:schemeClr val="bg1"/>
              </a:solidFill>
              <a:miter lim="800000"/>
              <a:headEnd/>
              <a:tailEnd/>
            </a:ln>
          </p:spPr>
          <p:txBody>
            <a:bodyPr wrap="none" anchor="ctr"/>
            <a:lstStyle/>
            <a:p>
              <a:pPr algn="ctr"/>
              <a:r>
                <a:rPr lang="en-US" b="1">
                  <a:solidFill>
                    <a:schemeClr val="accent1">
                      <a:lumMod val="20000"/>
                      <a:lumOff val="80000"/>
                    </a:schemeClr>
                  </a:solidFill>
                </a:rPr>
                <a:t>H3</a:t>
              </a:r>
            </a:p>
          </p:txBody>
        </p:sp>
      </p:grpSp>
      <p:sp>
        <p:nvSpPr>
          <p:cNvPr id="58420" name="Line 52"/>
          <p:cNvSpPr>
            <a:spLocks noChangeShapeType="1"/>
          </p:cNvSpPr>
          <p:nvPr/>
        </p:nvSpPr>
        <p:spPr bwMode="auto">
          <a:xfrm>
            <a:off x="447240" y="3048000"/>
            <a:ext cx="0" cy="457200"/>
          </a:xfrm>
          <a:prstGeom prst="line">
            <a:avLst/>
          </a:prstGeom>
          <a:noFill/>
          <a:ln w="9525">
            <a:solidFill>
              <a:schemeClr val="tx1"/>
            </a:solidFill>
            <a:prstDash val="dash"/>
            <a:round/>
            <a:headEnd/>
            <a:tailEnd/>
          </a:ln>
        </p:spPr>
        <p:txBody>
          <a:bodyPr/>
          <a:lstStyle/>
          <a:p>
            <a:endParaRPr lang="en-US"/>
          </a:p>
        </p:txBody>
      </p:sp>
      <p:sp>
        <p:nvSpPr>
          <p:cNvPr id="58421" name="Line 53"/>
          <p:cNvSpPr>
            <a:spLocks noChangeShapeType="1"/>
          </p:cNvSpPr>
          <p:nvPr/>
        </p:nvSpPr>
        <p:spPr bwMode="auto">
          <a:xfrm>
            <a:off x="1361640" y="3048000"/>
            <a:ext cx="0" cy="457200"/>
          </a:xfrm>
          <a:prstGeom prst="line">
            <a:avLst/>
          </a:prstGeom>
          <a:noFill/>
          <a:ln w="9525">
            <a:solidFill>
              <a:schemeClr val="tx1"/>
            </a:solidFill>
            <a:prstDash val="dash"/>
            <a:round/>
            <a:headEnd/>
            <a:tailEnd/>
          </a:ln>
        </p:spPr>
        <p:txBody>
          <a:bodyPr/>
          <a:lstStyle/>
          <a:p>
            <a:endParaRPr lang="en-US"/>
          </a:p>
        </p:txBody>
      </p:sp>
      <p:sp>
        <p:nvSpPr>
          <p:cNvPr id="58422" name="Line 54"/>
          <p:cNvSpPr>
            <a:spLocks noChangeShapeType="1"/>
          </p:cNvSpPr>
          <p:nvPr/>
        </p:nvSpPr>
        <p:spPr bwMode="auto">
          <a:xfrm>
            <a:off x="7319354" y="3048000"/>
            <a:ext cx="0" cy="457200"/>
          </a:xfrm>
          <a:prstGeom prst="line">
            <a:avLst/>
          </a:prstGeom>
          <a:noFill/>
          <a:ln w="9525">
            <a:solidFill>
              <a:schemeClr val="tx1"/>
            </a:solidFill>
            <a:prstDash val="dash"/>
            <a:round/>
            <a:headEnd/>
            <a:tailEnd/>
          </a:ln>
        </p:spPr>
        <p:txBody>
          <a:bodyPr/>
          <a:lstStyle/>
          <a:p>
            <a:endParaRPr lang="en-US"/>
          </a:p>
        </p:txBody>
      </p:sp>
      <p:sp>
        <p:nvSpPr>
          <p:cNvPr id="58423" name="Line 55"/>
          <p:cNvSpPr>
            <a:spLocks noChangeShapeType="1"/>
          </p:cNvSpPr>
          <p:nvPr/>
        </p:nvSpPr>
        <p:spPr bwMode="auto">
          <a:xfrm>
            <a:off x="8233754" y="3048000"/>
            <a:ext cx="0" cy="457200"/>
          </a:xfrm>
          <a:prstGeom prst="line">
            <a:avLst/>
          </a:prstGeom>
          <a:noFill/>
          <a:ln w="9525">
            <a:solidFill>
              <a:schemeClr val="tx1"/>
            </a:solidFill>
            <a:prstDash val="dash"/>
            <a:round/>
            <a:headEnd/>
            <a:tailEnd/>
          </a:ln>
        </p:spPr>
        <p:txBody>
          <a:bodyPr/>
          <a:lstStyle/>
          <a:p>
            <a:endParaRPr lang="en-US"/>
          </a:p>
        </p:txBody>
      </p:sp>
      <p:sp>
        <p:nvSpPr>
          <p:cNvPr id="58426" name="Text Box 58"/>
          <p:cNvSpPr txBox="1">
            <a:spLocks noChangeArrowheads="1"/>
          </p:cNvSpPr>
          <p:nvPr/>
        </p:nvSpPr>
        <p:spPr bwMode="auto">
          <a:xfrm>
            <a:off x="669849" y="3798845"/>
            <a:ext cx="1022350" cy="366713"/>
          </a:xfrm>
          <a:prstGeom prst="rect">
            <a:avLst/>
          </a:prstGeom>
          <a:noFill/>
          <a:ln w="9525">
            <a:noFill/>
            <a:miter lim="800000"/>
            <a:headEnd/>
            <a:tailEnd/>
          </a:ln>
        </p:spPr>
        <p:txBody>
          <a:bodyPr wrap="none">
            <a:spAutoFit/>
          </a:bodyPr>
          <a:lstStyle/>
          <a:p>
            <a:r>
              <a:rPr lang="en-US" i="1" dirty="0"/>
              <a:t>(packet)</a:t>
            </a:r>
          </a:p>
        </p:txBody>
      </p:sp>
      <p:sp>
        <p:nvSpPr>
          <p:cNvPr id="25" name="Line 35">
            <a:extLst>
              <a:ext uri="{FF2B5EF4-FFF2-40B4-BE49-F238E27FC236}">
                <a16:creationId xmlns:a16="http://schemas.microsoft.com/office/drawing/2014/main" id="{8D101D33-F706-45AF-97D0-3990C2BDDFC6}"/>
              </a:ext>
            </a:extLst>
          </p:cNvPr>
          <p:cNvSpPr>
            <a:spLocks noChangeShapeType="1"/>
          </p:cNvSpPr>
          <p:nvPr/>
        </p:nvSpPr>
        <p:spPr bwMode="auto">
          <a:xfrm flipV="1">
            <a:off x="1922990" y="3913625"/>
            <a:ext cx="545199" cy="0"/>
          </a:xfrm>
          <a:prstGeom prst="line">
            <a:avLst/>
          </a:prstGeom>
          <a:noFill/>
          <a:ln w="57150" cap="rnd">
            <a:solidFill>
              <a:schemeClr val="folHlink"/>
            </a:solidFill>
            <a:prstDash val="sysDot"/>
            <a:round/>
            <a:headEnd/>
            <a:tailEnd type="triangle" w="med" len="med"/>
          </a:ln>
        </p:spPr>
        <p:txBody>
          <a:bodyPr/>
          <a:lstStyle/>
          <a:p>
            <a:endParaRPr lang="en-US" dirty="0"/>
          </a:p>
        </p:txBody>
      </p:sp>
      <p:sp>
        <p:nvSpPr>
          <p:cNvPr id="26" name="AutoShape 33">
            <a:extLst>
              <a:ext uri="{FF2B5EF4-FFF2-40B4-BE49-F238E27FC236}">
                <a16:creationId xmlns:a16="http://schemas.microsoft.com/office/drawing/2014/main" id="{7AF1CFB5-977C-413F-BDAB-B1D14301927F}"/>
              </a:ext>
            </a:extLst>
          </p:cNvPr>
          <p:cNvSpPr>
            <a:spLocks noChangeArrowheads="1"/>
          </p:cNvSpPr>
          <p:nvPr/>
        </p:nvSpPr>
        <p:spPr bwMode="auto">
          <a:xfrm>
            <a:off x="198303" y="4145050"/>
            <a:ext cx="3117806" cy="1123776"/>
          </a:xfrm>
          <a:prstGeom prst="roundRect">
            <a:avLst>
              <a:gd name="adj" fmla="val 10338"/>
            </a:avLst>
          </a:prstGeom>
          <a:solidFill>
            <a:srgbClr val="7030A0">
              <a:alpha val="20000"/>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sp>
        <p:nvSpPr>
          <p:cNvPr id="58385" name="Text Box 17"/>
          <p:cNvSpPr txBox="1">
            <a:spLocks noChangeArrowheads="1"/>
          </p:cNvSpPr>
          <p:nvPr/>
        </p:nvSpPr>
        <p:spPr bwMode="auto">
          <a:xfrm>
            <a:off x="695313" y="4831277"/>
            <a:ext cx="2123787" cy="461665"/>
          </a:xfrm>
          <a:prstGeom prst="rect">
            <a:avLst/>
          </a:prstGeom>
          <a:noFill/>
          <a:ln w="9525">
            <a:noFill/>
            <a:miter lim="800000"/>
            <a:headEnd/>
            <a:tailEnd/>
          </a:ln>
        </p:spPr>
        <p:txBody>
          <a:bodyPr wrap="none">
            <a:spAutoFit/>
          </a:bodyPr>
          <a:lstStyle/>
          <a:p>
            <a:r>
              <a:rPr lang="en-US" sz="2400" b="1" dirty="0">
                <a:solidFill>
                  <a:srgbClr val="7030A0"/>
                </a:solidFill>
              </a:rPr>
              <a:t>Data Link Layer</a:t>
            </a:r>
          </a:p>
        </p:txBody>
      </p:sp>
      <p:grpSp>
        <p:nvGrpSpPr>
          <p:cNvPr id="16" name="Group 15">
            <a:extLst>
              <a:ext uri="{FF2B5EF4-FFF2-40B4-BE49-F238E27FC236}">
                <a16:creationId xmlns:a16="http://schemas.microsoft.com/office/drawing/2014/main" id="{22303DD0-FFBF-4033-8054-28B10EFF35DA}"/>
              </a:ext>
            </a:extLst>
          </p:cNvPr>
          <p:cNvGrpSpPr/>
          <p:nvPr/>
        </p:nvGrpSpPr>
        <p:grpSpPr>
          <a:xfrm>
            <a:off x="0" y="4724400"/>
            <a:ext cx="2287870" cy="1338737"/>
            <a:chOff x="4036043" y="3951032"/>
            <a:chExt cx="2287870" cy="1338737"/>
          </a:xfrm>
        </p:grpSpPr>
        <p:sp>
          <p:nvSpPr>
            <p:cNvPr id="4" name="TextBox 3">
              <a:extLst>
                <a:ext uri="{FF2B5EF4-FFF2-40B4-BE49-F238E27FC236}">
                  <a16:creationId xmlns:a16="http://schemas.microsoft.com/office/drawing/2014/main" id="{63A54251-58FF-4869-9FA5-44565AFD96A0}"/>
                </a:ext>
              </a:extLst>
            </p:cNvPr>
            <p:cNvSpPr txBox="1"/>
            <p:nvPr/>
          </p:nvSpPr>
          <p:spPr>
            <a:xfrm>
              <a:off x="4036043" y="4643438"/>
              <a:ext cx="2287870" cy="646331"/>
            </a:xfrm>
            <a:prstGeom prst="rect">
              <a:avLst/>
            </a:prstGeom>
            <a:noFill/>
          </p:spPr>
          <p:txBody>
            <a:bodyPr wrap="none" rtlCol="0">
              <a:spAutoFit/>
            </a:bodyPr>
            <a:lstStyle/>
            <a:p>
              <a:pPr algn="ctr"/>
              <a:r>
                <a:rPr lang="en-US" i="1" dirty="0">
                  <a:solidFill>
                    <a:srgbClr val="00B050"/>
                  </a:solidFill>
                </a:rPr>
                <a:t>decide which outgoing</a:t>
              </a:r>
              <a:br>
                <a:rPr lang="en-US" i="1" dirty="0">
                  <a:solidFill>
                    <a:srgbClr val="00B050"/>
                  </a:solidFill>
                </a:rPr>
              </a:br>
              <a:r>
                <a:rPr lang="en-US" i="1" dirty="0">
                  <a:solidFill>
                    <a:srgbClr val="00B050"/>
                  </a:solidFill>
                </a:rPr>
                <a:t>interface to use</a:t>
              </a:r>
            </a:p>
          </p:txBody>
        </p:sp>
        <p:cxnSp>
          <p:nvCxnSpPr>
            <p:cNvPr id="9" name="Straight Arrow Connector 8">
              <a:extLst>
                <a:ext uri="{FF2B5EF4-FFF2-40B4-BE49-F238E27FC236}">
                  <a16:creationId xmlns:a16="http://schemas.microsoft.com/office/drawing/2014/main" id="{C04B84AF-5720-4350-9DAA-37DA942AA7C7}"/>
                </a:ext>
              </a:extLst>
            </p:cNvPr>
            <p:cNvCxnSpPr>
              <a:cxnSpLocks/>
            </p:cNvCxnSpPr>
            <p:nvPr/>
          </p:nvCxnSpPr>
          <p:spPr>
            <a:xfrm flipV="1">
              <a:off x="4380776" y="3951032"/>
              <a:ext cx="429667" cy="6924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D670EF6-F820-474D-9891-916243BF7EA6}"/>
              </a:ext>
            </a:extLst>
          </p:cNvPr>
          <p:cNvGrpSpPr/>
          <p:nvPr/>
        </p:nvGrpSpPr>
        <p:grpSpPr>
          <a:xfrm>
            <a:off x="2694593" y="3499582"/>
            <a:ext cx="1347142" cy="304800"/>
            <a:chOff x="3414231" y="1529890"/>
            <a:chExt cx="1347142" cy="304800"/>
          </a:xfrm>
        </p:grpSpPr>
        <p:sp>
          <p:nvSpPr>
            <p:cNvPr id="41" name="Rectangle 47">
              <a:extLst>
                <a:ext uri="{FF2B5EF4-FFF2-40B4-BE49-F238E27FC236}">
                  <a16:creationId xmlns:a16="http://schemas.microsoft.com/office/drawing/2014/main" id="{5EE372B3-43B6-A145-8E35-54FB6709D52A}"/>
                </a:ext>
              </a:extLst>
            </p:cNvPr>
            <p:cNvSpPr>
              <a:spLocks noChangeArrowheads="1"/>
            </p:cNvSpPr>
            <p:nvPr/>
          </p:nvSpPr>
          <p:spPr bwMode="auto">
            <a:xfrm>
              <a:off x="3414231" y="1529890"/>
              <a:ext cx="9144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Segment</a:t>
              </a:r>
            </a:p>
          </p:txBody>
        </p:sp>
        <p:sp>
          <p:nvSpPr>
            <p:cNvPr id="42" name="Rectangle 48">
              <a:extLst>
                <a:ext uri="{FF2B5EF4-FFF2-40B4-BE49-F238E27FC236}">
                  <a16:creationId xmlns:a16="http://schemas.microsoft.com/office/drawing/2014/main" id="{D9447EC9-7F75-DF44-B966-5CCF91678E70}"/>
                </a:ext>
              </a:extLst>
            </p:cNvPr>
            <p:cNvSpPr>
              <a:spLocks noChangeArrowheads="1"/>
            </p:cNvSpPr>
            <p:nvPr/>
          </p:nvSpPr>
          <p:spPr bwMode="auto">
            <a:xfrm>
              <a:off x="4328631" y="1529890"/>
              <a:ext cx="432742" cy="304800"/>
            </a:xfrm>
            <a:prstGeom prst="rect">
              <a:avLst/>
            </a:prstGeom>
            <a:solidFill>
              <a:schemeClr val="tx1"/>
            </a:solidFill>
            <a:ln w="9525">
              <a:solidFill>
                <a:schemeClr val="bg1"/>
              </a:solidFill>
              <a:miter lim="800000"/>
              <a:headEnd/>
              <a:tailEnd/>
            </a:ln>
          </p:spPr>
          <p:txBody>
            <a:bodyPr wrap="none" anchor="ctr"/>
            <a:lstStyle/>
            <a:p>
              <a:pPr algn="ctr"/>
              <a:r>
                <a:rPr lang="en-US" b="1" dirty="0">
                  <a:solidFill>
                    <a:schemeClr val="accent1">
                      <a:lumMod val="20000"/>
                      <a:lumOff val="80000"/>
                    </a:schemeClr>
                  </a:solidFill>
                </a:rPr>
                <a:t>H3</a:t>
              </a:r>
            </a:p>
          </p:txBody>
        </p:sp>
      </p:grpSp>
      <p:grpSp>
        <p:nvGrpSpPr>
          <p:cNvPr id="8" name="Group 7">
            <a:extLst>
              <a:ext uri="{FF2B5EF4-FFF2-40B4-BE49-F238E27FC236}">
                <a16:creationId xmlns:a16="http://schemas.microsoft.com/office/drawing/2014/main" id="{D90B6F00-1752-834D-8013-65F573A479F0}"/>
              </a:ext>
            </a:extLst>
          </p:cNvPr>
          <p:cNvGrpSpPr/>
          <p:nvPr/>
        </p:nvGrpSpPr>
        <p:grpSpPr>
          <a:xfrm>
            <a:off x="803087" y="4254412"/>
            <a:ext cx="750803" cy="546188"/>
            <a:chOff x="1521034" y="4191000"/>
            <a:chExt cx="750803" cy="614408"/>
          </a:xfrm>
        </p:grpSpPr>
        <p:sp>
          <p:nvSpPr>
            <p:cNvPr id="58417" name="AutoShape 49"/>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44" name="AutoShape 49">
              <a:extLst>
                <a:ext uri="{FF2B5EF4-FFF2-40B4-BE49-F238E27FC236}">
                  <a16:creationId xmlns:a16="http://schemas.microsoft.com/office/drawing/2014/main" id="{D8BB1E72-A487-304D-8B00-0E1DFD309C55}"/>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45" name="AutoShape 49">
              <a:extLst>
                <a:ext uri="{FF2B5EF4-FFF2-40B4-BE49-F238E27FC236}">
                  <a16:creationId xmlns:a16="http://schemas.microsoft.com/office/drawing/2014/main" id="{DA96EEEF-833A-B649-97E4-B21CD84DC0C6}"/>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grpSp>
        <p:nvGrpSpPr>
          <p:cNvPr id="63" name="Group 62">
            <a:extLst>
              <a:ext uri="{FF2B5EF4-FFF2-40B4-BE49-F238E27FC236}">
                <a16:creationId xmlns:a16="http://schemas.microsoft.com/office/drawing/2014/main" id="{ABF67AB9-C209-044B-94A7-EB8BCB9A1D3C}"/>
              </a:ext>
            </a:extLst>
          </p:cNvPr>
          <p:cNvGrpSpPr/>
          <p:nvPr/>
        </p:nvGrpSpPr>
        <p:grpSpPr>
          <a:xfrm>
            <a:off x="5064497" y="3499582"/>
            <a:ext cx="1347142" cy="304800"/>
            <a:chOff x="3414231" y="1529890"/>
            <a:chExt cx="1347142" cy="304800"/>
          </a:xfrm>
        </p:grpSpPr>
        <p:sp>
          <p:nvSpPr>
            <p:cNvPr id="64" name="Rectangle 47">
              <a:extLst>
                <a:ext uri="{FF2B5EF4-FFF2-40B4-BE49-F238E27FC236}">
                  <a16:creationId xmlns:a16="http://schemas.microsoft.com/office/drawing/2014/main" id="{D1CE7B97-370B-1848-802F-3B4EBBEDFEB1}"/>
                </a:ext>
              </a:extLst>
            </p:cNvPr>
            <p:cNvSpPr>
              <a:spLocks noChangeArrowheads="1"/>
            </p:cNvSpPr>
            <p:nvPr/>
          </p:nvSpPr>
          <p:spPr bwMode="auto">
            <a:xfrm>
              <a:off x="3414231" y="1529890"/>
              <a:ext cx="9144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Segment</a:t>
              </a:r>
            </a:p>
          </p:txBody>
        </p:sp>
        <p:sp>
          <p:nvSpPr>
            <p:cNvPr id="65" name="Rectangle 48">
              <a:extLst>
                <a:ext uri="{FF2B5EF4-FFF2-40B4-BE49-F238E27FC236}">
                  <a16:creationId xmlns:a16="http://schemas.microsoft.com/office/drawing/2014/main" id="{43309FB9-6A0B-AA40-9AFA-E40DF90349B0}"/>
                </a:ext>
              </a:extLst>
            </p:cNvPr>
            <p:cNvSpPr>
              <a:spLocks noChangeArrowheads="1"/>
            </p:cNvSpPr>
            <p:nvPr/>
          </p:nvSpPr>
          <p:spPr bwMode="auto">
            <a:xfrm>
              <a:off x="4328631" y="1529890"/>
              <a:ext cx="432742" cy="304800"/>
            </a:xfrm>
            <a:prstGeom prst="rect">
              <a:avLst/>
            </a:prstGeom>
            <a:solidFill>
              <a:schemeClr val="tx1"/>
            </a:solidFill>
            <a:ln w="9525">
              <a:solidFill>
                <a:schemeClr val="bg1"/>
              </a:solidFill>
              <a:miter lim="800000"/>
              <a:headEnd/>
              <a:tailEnd/>
            </a:ln>
          </p:spPr>
          <p:txBody>
            <a:bodyPr wrap="none" anchor="ctr"/>
            <a:lstStyle/>
            <a:p>
              <a:pPr algn="ctr"/>
              <a:r>
                <a:rPr lang="en-US" b="1" dirty="0">
                  <a:solidFill>
                    <a:schemeClr val="accent1">
                      <a:lumMod val="20000"/>
                      <a:lumOff val="80000"/>
                    </a:schemeClr>
                  </a:solidFill>
                </a:rPr>
                <a:t>H3</a:t>
              </a:r>
            </a:p>
          </p:txBody>
        </p:sp>
      </p:grpSp>
      <p:sp>
        <p:nvSpPr>
          <p:cNvPr id="74" name="AutoShape 33">
            <a:extLst>
              <a:ext uri="{FF2B5EF4-FFF2-40B4-BE49-F238E27FC236}">
                <a16:creationId xmlns:a16="http://schemas.microsoft.com/office/drawing/2014/main" id="{A7B63F08-34FC-0343-8DCB-9DB2749E7B42}"/>
              </a:ext>
            </a:extLst>
          </p:cNvPr>
          <p:cNvSpPr>
            <a:spLocks noChangeArrowheads="1"/>
          </p:cNvSpPr>
          <p:nvPr/>
        </p:nvSpPr>
        <p:spPr bwMode="auto">
          <a:xfrm>
            <a:off x="5790895" y="4145050"/>
            <a:ext cx="3095653" cy="1123776"/>
          </a:xfrm>
          <a:prstGeom prst="roundRect">
            <a:avLst>
              <a:gd name="adj" fmla="val 10338"/>
            </a:avLst>
          </a:prstGeom>
          <a:solidFill>
            <a:srgbClr val="7030A0">
              <a:alpha val="20000"/>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sp>
        <p:nvSpPr>
          <p:cNvPr id="51" name="AutoShape 33">
            <a:extLst>
              <a:ext uri="{FF2B5EF4-FFF2-40B4-BE49-F238E27FC236}">
                <a16:creationId xmlns:a16="http://schemas.microsoft.com/office/drawing/2014/main" id="{09534284-8C87-6C42-85E4-A3D48FD28F5A}"/>
              </a:ext>
            </a:extLst>
          </p:cNvPr>
          <p:cNvSpPr>
            <a:spLocks noChangeArrowheads="1"/>
          </p:cNvSpPr>
          <p:nvPr/>
        </p:nvSpPr>
        <p:spPr bwMode="auto">
          <a:xfrm>
            <a:off x="3415084" y="4145050"/>
            <a:ext cx="2270157" cy="1123776"/>
          </a:xfrm>
          <a:prstGeom prst="roundRect">
            <a:avLst>
              <a:gd name="adj" fmla="val 10338"/>
            </a:avLst>
          </a:prstGeom>
          <a:solidFill>
            <a:srgbClr val="7030A0">
              <a:alpha val="20000"/>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grpSp>
        <p:nvGrpSpPr>
          <p:cNvPr id="47" name="Group 46">
            <a:extLst>
              <a:ext uri="{FF2B5EF4-FFF2-40B4-BE49-F238E27FC236}">
                <a16:creationId xmlns:a16="http://schemas.microsoft.com/office/drawing/2014/main" id="{5B677A02-4BBA-F44F-96E4-1BCD4026D58D}"/>
              </a:ext>
            </a:extLst>
          </p:cNvPr>
          <p:cNvGrpSpPr/>
          <p:nvPr/>
        </p:nvGrpSpPr>
        <p:grpSpPr>
          <a:xfrm flipV="1">
            <a:off x="2514600" y="4254412"/>
            <a:ext cx="750803" cy="546188"/>
            <a:chOff x="1521034" y="4191000"/>
            <a:chExt cx="750803" cy="614408"/>
          </a:xfrm>
        </p:grpSpPr>
        <p:sp>
          <p:nvSpPr>
            <p:cNvPr id="48" name="AutoShape 49">
              <a:extLst>
                <a:ext uri="{FF2B5EF4-FFF2-40B4-BE49-F238E27FC236}">
                  <a16:creationId xmlns:a16="http://schemas.microsoft.com/office/drawing/2014/main" id="{E0F3A305-12F7-C642-8C97-44CA1CDC857A}"/>
                </a:ext>
              </a:extLst>
            </p:cNvPr>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49" name="AutoShape 49">
              <a:extLst>
                <a:ext uri="{FF2B5EF4-FFF2-40B4-BE49-F238E27FC236}">
                  <a16:creationId xmlns:a16="http://schemas.microsoft.com/office/drawing/2014/main" id="{0CDC362C-9AD7-3B4C-B73C-AE2201330F9E}"/>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50" name="AutoShape 49">
              <a:extLst>
                <a:ext uri="{FF2B5EF4-FFF2-40B4-BE49-F238E27FC236}">
                  <a16:creationId xmlns:a16="http://schemas.microsoft.com/office/drawing/2014/main" id="{8FBC749E-B601-C84A-8780-95F1DEA41A43}"/>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grpSp>
        <p:nvGrpSpPr>
          <p:cNvPr id="53" name="Group 52">
            <a:extLst>
              <a:ext uri="{FF2B5EF4-FFF2-40B4-BE49-F238E27FC236}">
                <a16:creationId xmlns:a16="http://schemas.microsoft.com/office/drawing/2014/main" id="{6C0E4CCC-5876-A54F-B97B-BDF7D0D7BE12}"/>
              </a:ext>
            </a:extLst>
          </p:cNvPr>
          <p:cNvGrpSpPr/>
          <p:nvPr/>
        </p:nvGrpSpPr>
        <p:grpSpPr>
          <a:xfrm>
            <a:off x="3458758" y="4254412"/>
            <a:ext cx="750803" cy="546188"/>
            <a:chOff x="1521034" y="4191000"/>
            <a:chExt cx="750803" cy="614408"/>
          </a:xfrm>
        </p:grpSpPr>
        <p:sp>
          <p:nvSpPr>
            <p:cNvPr id="54" name="AutoShape 49">
              <a:extLst>
                <a:ext uri="{FF2B5EF4-FFF2-40B4-BE49-F238E27FC236}">
                  <a16:creationId xmlns:a16="http://schemas.microsoft.com/office/drawing/2014/main" id="{9F41227A-B90D-9849-B9DC-596BB1BA6474}"/>
                </a:ext>
              </a:extLst>
            </p:cNvPr>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55" name="AutoShape 49">
              <a:extLst>
                <a:ext uri="{FF2B5EF4-FFF2-40B4-BE49-F238E27FC236}">
                  <a16:creationId xmlns:a16="http://schemas.microsoft.com/office/drawing/2014/main" id="{F7E22735-CC3A-744F-B4AF-998D5C12DD32}"/>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56" name="AutoShape 49">
              <a:extLst>
                <a:ext uri="{FF2B5EF4-FFF2-40B4-BE49-F238E27FC236}">
                  <a16:creationId xmlns:a16="http://schemas.microsoft.com/office/drawing/2014/main" id="{0F384CED-2AB2-BE49-8876-6D16B4302435}"/>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grpSp>
        <p:nvGrpSpPr>
          <p:cNvPr id="66" name="Group 65">
            <a:extLst>
              <a:ext uri="{FF2B5EF4-FFF2-40B4-BE49-F238E27FC236}">
                <a16:creationId xmlns:a16="http://schemas.microsoft.com/office/drawing/2014/main" id="{AF32FDD5-F1EC-9C44-AA3B-F90E2CCF2985}"/>
              </a:ext>
            </a:extLst>
          </p:cNvPr>
          <p:cNvGrpSpPr/>
          <p:nvPr/>
        </p:nvGrpSpPr>
        <p:grpSpPr>
          <a:xfrm flipV="1">
            <a:off x="4876800" y="4254412"/>
            <a:ext cx="750803" cy="546188"/>
            <a:chOff x="1521034" y="4191000"/>
            <a:chExt cx="750803" cy="614408"/>
          </a:xfrm>
        </p:grpSpPr>
        <p:sp>
          <p:nvSpPr>
            <p:cNvPr id="67" name="AutoShape 49">
              <a:extLst>
                <a:ext uri="{FF2B5EF4-FFF2-40B4-BE49-F238E27FC236}">
                  <a16:creationId xmlns:a16="http://schemas.microsoft.com/office/drawing/2014/main" id="{C7F2A01E-C750-E745-9E93-CE1B5007361E}"/>
                </a:ext>
              </a:extLst>
            </p:cNvPr>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68" name="AutoShape 49">
              <a:extLst>
                <a:ext uri="{FF2B5EF4-FFF2-40B4-BE49-F238E27FC236}">
                  <a16:creationId xmlns:a16="http://schemas.microsoft.com/office/drawing/2014/main" id="{08B303ED-937C-2844-A43B-57532B7A47D6}"/>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69" name="AutoShape 49">
              <a:extLst>
                <a:ext uri="{FF2B5EF4-FFF2-40B4-BE49-F238E27FC236}">
                  <a16:creationId xmlns:a16="http://schemas.microsoft.com/office/drawing/2014/main" id="{E4923E5D-6CC5-984D-949A-7F4A62ADD934}"/>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grpSp>
        <p:nvGrpSpPr>
          <p:cNvPr id="70" name="Group 69">
            <a:extLst>
              <a:ext uri="{FF2B5EF4-FFF2-40B4-BE49-F238E27FC236}">
                <a16:creationId xmlns:a16="http://schemas.microsoft.com/office/drawing/2014/main" id="{56BAFC19-8CEC-7D46-881A-27BC103FD734}"/>
              </a:ext>
            </a:extLst>
          </p:cNvPr>
          <p:cNvGrpSpPr/>
          <p:nvPr/>
        </p:nvGrpSpPr>
        <p:grpSpPr>
          <a:xfrm>
            <a:off x="5878597" y="4254412"/>
            <a:ext cx="750803" cy="546188"/>
            <a:chOff x="1521034" y="4191000"/>
            <a:chExt cx="750803" cy="614408"/>
          </a:xfrm>
        </p:grpSpPr>
        <p:sp>
          <p:nvSpPr>
            <p:cNvPr id="71" name="AutoShape 49">
              <a:extLst>
                <a:ext uri="{FF2B5EF4-FFF2-40B4-BE49-F238E27FC236}">
                  <a16:creationId xmlns:a16="http://schemas.microsoft.com/office/drawing/2014/main" id="{3FC5A52B-711E-774F-94B4-1B91EBF92F06}"/>
                </a:ext>
              </a:extLst>
            </p:cNvPr>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72" name="AutoShape 49">
              <a:extLst>
                <a:ext uri="{FF2B5EF4-FFF2-40B4-BE49-F238E27FC236}">
                  <a16:creationId xmlns:a16="http://schemas.microsoft.com/office/drawing/2014/main" id="{2AD3FD92-EE6A-1848-A8C9-FC2F94301D89}"/>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73" name="AutoShape 49">
              <a:extLst>
                <a:ext uri="{FF2B5EF4-FFF2-40B4-BE49-F238E27FC236}">
                  <a16:creationId xmlns:a16="http://schemas.microsoft.com/office/drawing/2014/main" id="{B4DCB329-DEC9-DE4F-B2AC-07F08126D4BB}"/>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grpSp>
        <p:nvGrpSpPr>
          <p:cNvPr id="58" name="Group 57">
            <a:extLst>
              <a:ext uri="{FF2B5EF4-FFF2-40B4-BE49-F238E27FC236}">
                <a16:creationId xmlns:a16="http://schemas.microsoft.com/office/drawing/2014/main" id="{F7697497-52E7-3D43-8539-70B880812C80}"/>
              </a:ext>
            </a:extLst>
          </p:cNvPr>
          <p:cNvGrpSpPr/>
          <p:nvPr/>
        </p:nvGrpSpPr>
        <p:grpSpPr>
          <a:xfrm flipV="1">
            <a:off x="7649839" y="4254412"/>
            <a:ext cx="750803" cy="546188"/>
            <a:chOff x="1521034" y="4191000"/>
            <a:chExt cx="750803" cy="614408"/>
          </a:xfrm>
        </p:grpSpPr>
        <p:sp>
          <p:nvSpPr>
            <p:cNvPr id="59" name="AutoShape 49">
              <a:extLst>
                <a:ext uri="{FF2B5EF4-FFF2-40B4-BE49-F238E27FC236}">
                  <a16:creationId xmlns:a16="http://schemas.microsoft.com/office/drawing/2014/main" id="{ACB83B85-E6F2-C141-8294-2D85AE806EC8}"/>
                </a:ext>
              </a:extLst>
            </p:cNvPr>
            <p:cNvSpPr>
              <a:spLocks noChangeArrowheads="1"/>
            </p:cNvSpPr>
            <p:nvPr/>
          </p:nvSpPr>
          <p:spPr bwMode="auto">
            <a:xfrm>
              <a:off x="1800894" y="4195808"/>
              <a:ext cx="203241" cy="609600"/>
            </a:xfrm>
            <a:prstGeom prst="downArrow">
              <a:avLst>
                <a:gd name="adj1" fmla="val 50000"/>
                <a:gd name="adj2" fmla="val 103410"/>
              </a:avLst>
            </a:prstGeom>
            <a:solidFill>
              <a:schemeClr val="folHlink"/>
            </a:solidFill>
            <a:ln w="9525">
              <a:solidFill>
                <a:schemeClr val="tx1"/>
              </a:solidFill>
              <a:miter lim="800000"/>
              <a:headEnd/>
              <a:tailEnd/>
            </a:ln>
          </p:spPr>
          <p:txBody>
            <a:bodyPr wrap="none" anchor="ctr"/>
            <a:lstStyle/>
            <a:p>
              <a:endParaRPr lang="en-US"/>
            </a:p>
          </p:txBody>
        </p:sp>
        <p:sp>
          <p:nvSpPr>
            <p:cNvPr id="60" name="AutoShape 49">
              <a:extLst>
                <a:ext uri="{FF2B5EF4-FFF2-40B4-BE49-F238E27FC236}">
                  <a16:creationId xmlns:a16="http://schemas.microsoft.com/office/drawing/2014/main" id="{F883298C-C847-644A-8440-E7EEF800C447}"/>
                </a:ext>
              </a:extLst>
            </p:cNvPr>
            <p:cNvSpPr>
              <a:spLocks noChangeArrowheads="1"/>
            </p:cNvSpPr>
            <p:nvPr/>
          </p:nvSpPr>
          <p:spPr bwMode="auto">
            <a:xfrm>
              <a:off x="1521034"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sp>
          <p:nvSpPr>
            <p:cNvPr id="61" name="AutoShape 49">
              <a:extLst>
                <a:ext uri="{FF2B5EF4-FFF2-40B4-BE49-F238E27FC236}">
                  <a16:creationId xmlns:a16="http://schemas.microsoft.com/office/drawing/2014/main" id="{FAED70F9-50D7-A74C-B2A6-FDFE55225C37}"/>
                </a:ext>
              </a:extLst>
            </p:cNvPr>
            <p:cNvSpPr>
              <a:spLocks noChangeArrowheads="1"/>
            </p:cNvSpPr>
            <p:nvPr/>
          </p:nvSpPr>
          <p:spPr bwMode="auto">
            <a:xfrm>
              <a:off x="2068596" y="4191000"/>
              <a:ext cx="203241" cy="609600"/>
            </a:xfrm>
            <a:prstGeom prst="downArrow">
              <a:avLst>
                <a:gd name="adj1" fmla="val 50000"/>
                <a:gd name="adj2" fmla="val 103410"/>
              </a:avLst>
            </a:prstGeom>
            <a:noFill/>
            <a:ln w="9525">
              <a:solidFill>
                <a:schemeClr val="tx1"/>
              </a:solidFill>
              <a:miter lim="800000"/>
              <a:headEnd/>
              <a:tailEnd/>
            </a:ln>
          </p:spPr>
          <p:txBody>
            <a:bodyPr wrap="none" anchor="ctr"/>
            <a:lstStyle/>
            <a:p>
              <a:endParaRPr lang="en-US"/>
            </a:p>
          </p:txBody>
        </p:sp>
      </p:grpSp>
      <p:sp>
        <p:nvSpPr>
          <p:cNvPr id="76" name="Text Box 17">
            <a:extLst>
              <a:ext uri="{FF2B5EF4-FFF2-40B4-BE49-F238E27FC236}">
                <a16:creationId xmlns:a16="http://schemas.microsoft.com/office/drawing/2014/main" id="{B94EB69D-7456-464E-B1E5-51CEDB5832B5}"/>
              </a:ext>
            </a:extLst>
          </p:cNvPr>
          <p:cNvSpPr txBox="1">
            <a:spLocks noChangeArrowheads="1"/>
          </p:cNvSpPr>
          <p:nvPr/>
        </p:nvSpPr>
        <p:spPr bwMode="auto">
          <a:xfrm>
            <a:off x="3510105" y="4831277"/>
            <a:ext cx="2123787" cy="461665"/>
          </a:xfrm>
          <a:prstGeom prst="rect">
            <a:avLst/>
          </a:prstGeom>
          <a:noFill/>
          <a:ln w="9525">
            <a:noFill/>
            <a:miter lim="800000"/>
            <a:headEnd/>
            <a:tailEnd/>
          </a:ln>
        </p:spPr>
        <p:txBody>
          <a:bodyPr wrap="none">
            <a:spAutoFit/>
          </a:bodyPr>
          <a:lstStyle/>
          <a:p>
            <a:r>
              <a:rPr lang="en-US" sz="2400" b="1" dirty="0">
                <a:solidFill>
                  <a:srgbClr val="7030A0"/>
                </a:solidFill>
              </a:rPr>
              <a:t>Data Link Layer</a:t>
            </a:r>
          </a:p>
        </p:txBody>
      </p:sp>
      <p:sp>
        <p:nvSpPr>
          <p:cNvPr id="77" name="Text Box 17">
            <a:extLst>
              <a:ext uri="{FF2B5EF4-FFF2-40B4-BE49-F238E27FC236}">
                <a16:creationId xmlns:a16="http://schemas.microsoft.com/office/drawing/2014/main" id="{A468583C-584F-B443-8407-36A5BB0C7C1F}"/>
              </a:ext>
            </a:extLst>
          </p:cNvPr>
          <p:cNvSpPr txBox="1">
            <a:spLocks noChangeArrowheads="1"/>
          </p:cNvSpPr>
          <p:nvPr/>
        </p:nvSpPr>
        <p:spPr bwMode="auto">
          <a:xfrm>
            <a:off x="6141594" y="4831277"/>
            <a:ext cx="2123787" cy="461665"/>
          </a:xfrm>
          <a:prstGeom prst="rect">
            <a:avLst/>
          </a:prstGeom>
          <a:noFill/>
          <a:ln w="9525">
            <a:noFill/>
            <a:miter lim="800000"/>
            <a:headEnd/>
            <a:tailEnd/>
          </a:ln>
        </p:spPr>
        <p:txBody>
          <a:bodyPr wrap="none">
            <a:spAutoFit/>
          </a:bodyPr>
          <a:lstStyle/>
          <a:p>
            <a:r>
              <a:rPr lang="en-US" sz="2400" b="1" dirty="0">
                <a:solidFill>
                  <a:srgbClr val="7030A0"/>
                </a:solidFill>
              </a:rPr>
              <a:t>Data Link Layer</a:t>
            </a:r>
          </a:p>
        </p:txBody>
      </p:sp>
      <p:sp>
        <p:nvSpPr>
          <p:cNvPr id="82" name="Line 35">
            <a:extLst>
              <a:ext uri="{FF2B5EF4-FFF2-40B4-BE49-F238E27FC236}">
                <a16:creationId xmlns:a16="http://schemas.microsoft.com/office/drawing/2014/main" id="{C59E7470-9936-2F42-A159-B7B9904448A1}"/>
              </a:ext>
            </a:extLst>
          </p:cNvPr>
          <p:cNvSpPr>
            <a:spLocks noChangeShapeType="1"/>
          </p:cNvSpPr>
          <p:nvPr/>
        </p:nvSpPr>
        <p:spPr bwMode="auto">
          <a:xfrm flipV="1">
            <a:off x="4299400" y="3913625"/>
            <a:ext cx="545199" cy="0"/>
          </a:xfrm>
          <a:prstGeom prst="line">
            <a:avLst/>
          </a:prstGeom>
          <a:noFill/>
          <a:ln w="57150" cap="rnd">
            <a:solidFill>
              <a:schemeClr val="folHlink"/>
            </a:solidFill>
            <a:prstDash val="sysDot"/>
            <a:round/>
            <a:headEnd/>
            <a:tailEnd type="triangle" w="med" len="med"/>
          </a:ln>
        </p:spPr>
        <p:txBody>
          <a:bodyPr/>
          <a:lstStyle/>
          <a:p>
            <a:endParaRPr lang="en-US" dirty="0"/>
          </a:p>
        </p:txBody>
      </p:sp>
      <p:sp>
        <p:nvSpPr>
          <p:cNvPr id="83" name="Line 35">
            <a:extLst>
              <a:ext uri="{FF2B5EF4-FFF2-40B4-BE49-F238E27FC236}">
                <a16:creationId xmlns:a16="http://schemas.microsoft.com/office/drawing/2014/main" id="{611E7AAE-4793-2642-AC45-B781BF86B648}"/>
              </a:ext>
            </a:extLst>
          </p:cNvPr>
          <p:cNvSpPr>
            <a:spLocks noChangeShapeType="1"/>
          </p:cNvSpPr>
          <p:nvPr/>
        </p:nvSpPr>
        <p:spPr bwMode="auto">
          <a:xfrm flipV="1">
            <a:off x="6658289" y="3913625"/>
            <a:ext cx="545199" cy="0"/>
          </a:xfrm>
          <a:prstGeom prst="line">
            <a:avLst/>
          </a:prstGeom>
          <a:noFill/>
          <a:ln w="57150" cap="rnd">
            <a:solidFill>
              <a:schemeClr val="folHlink"/>
            </a:solidFill>
            <a:prstDash val="sysDot"/>
            <a:round/>
            <a:headEnd/>
            <a:tailEnd type="triangle" w="med" len="med"/>
          </a:ln>
        </p:spPr>
        <p:txBody>
          <a:bodyPr/>
          <a:lstStyle/>
          <a:p>
            <a:endParaRPr lang="en-US" dirty="0"/>
          </a:p>
        </p:txBody>
      </p:sp>
      <p:sp>
        <p:nvSpPr>
          <p:cNvPr id="24" name="TextBox 23">
            <a:extLst>
              <a:ext uri="{FF2B5EF4-FFF2-40B4-BE49-F238E27FC236}">
                <a16:creationId xmlns:a16="http://schemas.microsoft.com/office/drawing/2014/main" id="{113E60BF-852B-8E4A-BEDE-6BA61181080D}"/>
              </a:ext>
            </a:extLst>
          </p:cNvPr>
          <p:cNvSpPr txBox="1"/>
          <p:nvPr/>
        </p:nvSpPr>
        <p:spPr>
          <a:xfrm>
            <a:off x="425957" y="1287050"/>
            <a:ext cx="949106" cy="369332"/>
          </a:xfrm>
          <a:prstGeom prst="rect">
            <a:avLst/>
          </a:prstGeom>
          <a:noFill/>
        </p:spPr>
        <p:txBody>
          <a:bodyPr wrap="none" rtlCol="0">
            <a:spAutoFit/>
          </a:bodyPr>
          <a:lstStyle/>
          <a:p>
            <a:pPr algn="ctr"/>
            <a:r>
              <a:rPr lang="en-US" dirty="0"/>
              <a:t>(source)</a:t>
            </a:r>
          </a:p>
        </p:txBody>
      </p:sp>
      <p:sp>
        <p:nvSpPr>
          <p:cNvPr id="92" name="TextBox 91">
            <a:extLst>
              <a:ext uri="{FF2B5EF4-FFF2-40B4-BE49-F238E27FC236}">
                <a16:creationId xmlns:a16="http://schemas.microsoft.com/office/drawing/2014/main" id="{72210456-0616-044D-901B-87F6D33A641B}"/>
              </a:ext>
            </a:extLst>
          </p:cNvPr>
          <p:cNvSpPr txBox="1"/>
          <p:nvPr/>
        </p:nvSpPr>
        <p:spPr>
          <a:xfrm>
            <a:off x="7085200" y="1287050"/>
            <a:ext cx="1383841" cy="369332"/>
          </a:xfrm>
          <a:prstGeom prst="rect">
            <a:avLst/>
          </a:prstGeom>
          <a:noFill/>
        </p:spPr>
        <p:txBody>
          <a:bodyPr wrap="none" rtlCol="0">
            <a:spAutoFit/>
          </a:bodyPr>
          <a:lstStyle/>
          <a:p>
            <a:pPr algn="ctr"/>
            <a:r>
              <a:rPr lang="en-US" dirty="0"/>
              <a:t>(destination)</a:t>
            </a:r>
          </a:p>
        </p:txBody>
      </p:sp>
    </p:spTree>
    <p:extLst>
      <p:ext uri="{BB962C8B-B14F-4D97-AF65-F5344CB8AC3E}">
        <p14:creationId xmlns:p14="http://schemas.microsoft.com/office/powerpoint/2010/main" val="271142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58375"/>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8374"/>
                                        </p:tgtEl>
                                        <p:attrNameLst>
                                          <p:attrName>style.visibility</p:attrName>
                                        </p:attrNameLst>
                                      </p:cBhvr>
                                      <p:to>
                                        <p:strVal val="visible"/>
                                      </p:to>
                                    </p:set>
                                    <p:animEffect transition="in" filter="wipe(up)">
                                      <p:cBhvr>
                                        <p:cTn id="14" dur="500"/>
                                        <p:tgtEl>
                                          <p:spTgt spid="58374"/>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58373"/>
                                        </p:tgtEl>
                                        <p:attrNameLst>
                                          <p:attrName>style.visibility</p:attrName>
                                        </p:attrNameLst>
                                      </p:cBhvr>
                                      <p:to>
                                        <p:strVal val="visible"/>
                                      </p:to>
                                    </p:set>
                                    <p:animEffect transition="in" filter="wipe(up)">
                                      <p:cBhvr>
                                        <p:cTn id="18" dur="500"/>
                                        <p:tgtEl>
                                          <p:spTgt spid="5837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8420"/>
                                        </p:tgtEl>
                                        <p:attrNameLst>
                                          <p:attrName>style.visibility</p:attrName>
                                        </p:attrNameLst>
                                      </p:cBhvr>
                                      <p:to>
                                        <p:strVal val="visible"/>
                                      </p:to>
                                    </p:set>
                                    <p:animEffect transition="in" filter="wipe(up)">
                                      <p:cBhvr>
                                        <p:cTn id="23" dur="500"/>
                                        <p:tgtEl>
                                          <p:spTgt spid="5842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421"/>
                                        </p:tgtEl>
                                        <p:attrNameLst>
                                          <p:attrName>style.visibility</p:attrName>
                                        </p:attrNameLst>
                                      </p:cBhvr>
                                      <p:to>
                                        <p:strVal val="visible"/>
                                      </p:to>
                                    </p:set>
                                    <p:animEffect transition="in" filter="wipe(up)">
                                      <p:cBhvr>
                                        <p:cTn id="26" dur="500"/>
                                        <p:tgtEl>
                                          <p:spTgt spid="58421"/>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8415"/>
                                        </p:tgtEl>
                                        <p:attrNameLst>
                                          <p:attrName>style.visibility</p:attrName>
                                        </p:attrNameLst>
                                      </p:cBhvr>
                                      <p:to>
                                        <p:strVal val="visible"/>
                                      </p:to>
                                    </p:set>
                                    <p:animEffect transition="in" filter="wipe(up)">
                                      <p:cBhvr>
                                        <p:cTn id="30" dur="500"/>
                                        <p:tgtEl>
                                          <p:spTgt spid="58415"/>
                                        </p:tgtEl>
                                      </p:cBhvr>
                                    </p:animEffec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58416"/>
                                        </p:tgtEl>
                                        <p:attrNameLst>
                                          <p:attrName>style.visibility</p:attrName>
                                        </p:attrNameLst>
                                      </p:cBhvr>
                                      <p:to>
                                        <p:strVal val="visible"/>
                                      </p:to>
                                    </p:set>
                                    <p:anim calcmode="lin" valueType="num">
                                      <p:cBhvr additive="base">
                                        <p:cTn id="34" dur="500" fill="hold"/>
                                        <p:tgtEl>
                                          <p:spTgt spid="58416"/>
                                        </p:tgtEl>
                                        <p:attrNameLst>
                                          <p:attrName>ppt_x</p:attrName>
                                        </p:attrNameLst>
                                      </p:cBhvr>
                                      <p:tavLst>
                                        <p:tav tm="0">
                                          <p:val>
                                            <p:strVal val="1+#ppt_w/2"/>
                                          </p:val>
                                        </p:tav>
                                        <p:tav tm="100000">
                                          <p:val>
                                            <p:strVal val="#ppt_x"/>
                                          </p:val>
                                        </p:tav>
                                      </p:tavLst>
                                    </p:anim>
                                    <p:anim calcmode="lin" valueType="num">
                                      <p:cBhvr additive="base">
                                        <p:cTn id="35" dur="500" fill="hold"/>
                                        <p:tgtEl>
                                          <p:spTgt spid="58416"/>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58426"/>
                                        </p:tgtEl>
                                        <p:attrNameLst>
                                          <p:attrName>style.visibility</p:attrName>
                                        </p:attrNameLst>
                                      </p:cBhvr>
                                      <p:to>
                                        <p:strVal val="visible"/>
                                      </p:to>
                                    </p:set>
                                    <p:animEffect transition="in" filter="dissolve">
                                      <p:cBhvr>
                                        <p:cTn id="39" dur="500"/>
                                        <p:tgtEl>
                                          <p:spTgt spid="58426"/>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1" nodeType="click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p:tgtEl>
                                          <p:spTgt spid="25"/>
                                        </p:tgtEl>
                                        <p:attrNameLst>
                                          <p:attrName>ppt_x</p:attrName>
                                        </p:attrNameLst>
                                      </p:cBhvr>
                                      <p:tavLst>
                                        <p:tav tm="0">
                                          <p:val>
                                            <p:strVal val="#ppt_x-#ppt_w*1.125000"/>
                                          </p:val>
                                        </p:tav>
                                        <p:tav tm="100000">
                                          <p:val>
                                            <p:strVal val="#ppt_x"/>
                                          </p:val>
                                        </p:tav>
                                      </p:tavLst>
                                    </p:anim>
                                    <p:animEffect transition="in" filter="wipe(right)">
                                      <p:cBhvr>
                                        <p:cTn id="45" dur="500"/>
                                        <p:tgtEl>
                                          <p:spTgt spid="25"/>
                                        </p:tgtEl>
                                      </p:cBhvr>
                                    </p:animEffect>
                                  </p:childTnLst>
                                </p:cTn>
                              </p:par>
                              <p:par>
                                <p:cTn id="46" presetID="2" presetClass="entr" presetSubtype="2"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1+#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dissolve">
                                      <p:cBhvr>
                                        <p:cTn id="53" dur="500"/>
                                        <p:tgtEl>
                                          <p:spTgt spid="7"/>
                                        </p:tgtEl>
                                      </p:cBhvr>
                                    </p:animEffect>
                                  </p:childTnLst>
                                </p:cTn>
                              </p:par>
                            </p:childTnLst>
                          </p:cTn>
                        </p:par>
                        <p:par>
                          <p:cTn id="54" fill="hold">
                            <p:stCondLst>
                              <p:cond delay="1000"/>
                            </p:stCondLst>
                            <p:childTnLst>
                              <p:par>
                                <p:cTn id="55" presetID="12" presetClass="entr" presetSubtype="8" fill="hold" grpId="1" nodeType="afterEffect">
                                  <p:stCondLst>
                                    <p:cond delay="0"/>
                                  </p:stCondLst>
                                  <p:childTnLst>
                                    <p:set>
                                      <p:cBhvr>
                                        <p:cTn id="56" dur="1" fill="hold">
                                          <p:stCondLst>
                                            <p:cond delay="0"/>
                                          </p:stCondLst>
                                        </p:cTn>
                                        <p:tgtEl>
                                          <p:spTgt spid="82"/>
                                        </p:tgtEl>
                                        <p:attrNameLst>
                                          <p:attrName>style.visibility</p:attrName>
                                        </p:attrNameLst>
                                      </p:cBhvr>
                                      <p:to>
                                        <p:strVal val="visible"/>
                                      </p:to>
                                    </p:set>
                                    <p:anim calcmode="lin" valueType="num">
                                      <p:cBhvr additive="base">
                                        <p:cTn id="57" dur="500"/>
                                        <p:tgtEl>
                                          <p:spTgt spid="82"/>
                                        </p:tgtEl>
                                        <p:attrNameLst>
                                          <p:attrName>ppt_x</p:attrName>
                                        </p:attrNameLst>
                                      </p:cBhvr>
                                      <p:tavLst>
                                        <p:tav tm="0">
                                          <p:val>
                                            <p:strVal val="#ppt_x-#ppt_w*1.125000"/>
                                          </p:val>
                                        </p:tav>
                                        <p:tav tm="100000">
                                          <p:val>
                                            <p:strVal val="#ppt_x"/>
                                          </p:val>
                                        </p:tav>
                                      </p:tavLst>
                                    </p:anim>
                                    <p:animEffect transition="in" filter="wipe(right)">
                                      <p:cBhvr>
                                        <p:cTn id="58" dur="500"/>
                                        <p:tgtEl>
                                          <p:spTgt spid="82"/>
                                        </p:tgtEl>
                                      </p:cBhvr>
                                    </p:animEffect>
                                  </p:childTnLst>
                                </p:cTn>
                              </p:par>
                              <p:par>
                                <p:cTn id="59" presetID="2" presetClass="entr" presetSubtype="2"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1+#ppt_w/2"/>
                                          </p:val>
                                        </p:tav>
                                        <p:tav tm="100000">
                                          <p:val>
                                            <p:strVal val="#ppt_x"/>
                                          </p:val>
                                        </p:tav>
                                      </p:tavLst>
                                    </p:anim>
                                    <p:anim calcmode="lin" valueType="num">
                                      <p:cBhvr additive="base">
                                        <p:cTn id="62" dur="500" fill="hold"/>
                                        <p:tgtEl>
                                          <p:spTgt spid="20"/>
                                        </p:tgtEl>
                                        <p:attrNameLst>
                                          <p:attrName>ppt_y</p:attrName>
                                        </p:attrNameLst>
                                      </p:cBhvr>
                                      <p:tavLst>
                                        <p:tav tm="0">
                                          <p:val>
                                            <p:strVal val="#ppt_y"/>
                                          </p:val>
                                        </p:tav>
                                        <p:tav tm="100000">
                                          <p:val>
                                            <p:strVal val="#ppt_y"/>
                                          </p:val>
                                        </p:tav>
                                      </p:tavLst>
                                    </p:anim>
                                  </p:childTnLst>
                                </p:cTn>
                              </p:par>
                            </p:childTnLst>
                          </p:cTn>
                        </p:par>
                        <p:par>
                          <p:cTn id="63" fill="hold">
                            <p:stCondLst>
                              <p:cond delay="1500"/>
                            </p:stCondLst>
                            <p:childTnLst>
                              <p:par>
                                <p:cTn id="64" presetID="9" presetClass="entr" presetSubtype="0"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childTnLst>
                          </p:cTn>
                        </p:par>
                        <p:par>
                          <p:cTn id="67" fill="hold">
                            <p:stCondLst>
                              <p:cond delay="2000"/>
                            </p:stCondLst>
                            <p:childTnLst>
                              <p:par>
                                <p:cTn id="68" presetID="12" presetClass="entr" presetSubtype="8" fill="hold" grpId="1" nodeType="afterEffect">
                                  <p:stCondLst>
                                    <p:cond delay="0"/>
                                  </p:stCondLst>
                                  <p:childTnLst>
                                    <p:set>
                                      <p:cBhvr>
                                        <p:cTn id="69" dur="1" fill="hold">
                                          <p:stCondLst>
                                            <p:cond delay="0"/>
                                          </p:stCondLst>
                                        </p:cTn>
                                        <p:tgtEl>
                                          <p:spTgt spid="83"/>
                                        </p:tgtEl>
                                        <p:attrNameLst>
                                          <p:attrName>style.visibility</p:attrName>
                                        </p:attrNameLst>
                                      </p:cBhvr>
                                      <p:to>
                                        <p:strVal val="visible"/>
                                      </p:to>
                                    </p:set>
                                    <p:anim calcmode="lin" valueType="num">
                                      <p:cBhvr additive="base">
                                        <p:cTn id="70" dur="500"/>
                                        <p:tgtEl>
                                          <p:spTgt spid="83"/>
                                        </p:tgtEl>
                                        <p:attrNameLst>
                                          <p:attrName>ppt_x</p:attrName>
                                        </p:attrNameLst>
                                      </p:cBhvr>
                                      <p:tavLst>
                                        <p:tav tm="0">
                                          <p:val>
                                            <p:strVal val="#ppt_x-#ppt_w*1.125000"/>
                                          </p:val>
                                        </p:tav>
                                        <p:tav tm="100000">
                                          <p:val>
                                            <p:strVal val="#ppt_x"/>
                                          </p:val>
                                        </p:tav>
                                      </p:tavLst>
                                    </p:anim>
                                    <p:animEffect transition="in" filter="wipe(right)">
                                      <p:cBhvr>
                                        <p:cTn id="71" dur="500"/>
                                        <p:tgtEl>
                                          <p:spTgt spid="83"/>
                                        </p:tgtEl>
                                      </p:cBhvr>
                                    </p:animEffect>
                                  </p:childTnLst>
                                </p:cTn>
                              </p:par>
                              <p:par>
                                <p:cTn id="72" presetID="2" presetClass="entr" presetSubtype="2"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 calcmode="lin" valueType="num">
                                      <p:cBhvr additive="base">
                                        <p:cTn id="74" dur="500" fill="hold"/>
                                        <p:tgtEl>
                                          <p:spTgt spid="57"/>
                                        </p:tgtEl>
                                        <p:attrNameLst>
                                          <p:attrName>ppt_x</p:attrName>
                                        </p:attrNameLst>
                                      </p:cBhvr>
                                      <p:tavLst>
                                        <p:tav tm="0">
                                          <p:val>
                                            <p:strVal val="1+#ppt_w/2"/>
                                          </p:val>
                                        </p:tav>
                                        <p:tav tm="100000">
                                          <p:val>
                                            <p:strVal val="#ppt_x"/>
                                          </p:val>
                                        </p:tav>
                                      </p:tavLst>
                                    </p:anim>
                                    <p:anim calcmode="lin" valueType="num">
                                      <p:cBhvr additive="base">
                                        <p:cTn id="75" dur="500" fill="hold"/>
                                        <p:tgtEl>
                                          <p:spTgt spid="57"/>
                                        </p:tgtEl>
                                        <p:attrNameLst>
                                          <p:attrName>ppt_y</p:attrName>
                                        </p:attrNameLst>
                                      </p:cBhvr>
                                      <p:tavLst>
                                        <p:tav tm="0">
                                          <p:val>
                                            <p:strVal val="#ppt_y"/>
                                          </p:val>
                                        </p:tav>
                                        <p:tav tm="100000">
                                          <p:val>
                                            <p:strVal val="#ppt_y"/>
                                          </p:val>
                                        </p:tav>
                                      </p:tavLst>
                                    </p:anim>
                                  </p:childTnLst>
                                </p:cTn>
                              </p:par>
                            </p:childTnLst>
                          </p:cTn>
                        </p:par>
                        <p:par>
                          <p:cTn id="76" fill="hold">
                            <p:stCondLst>
                              <p:cond delay="2500"/>
                            </p:stCondLst>
                            <p:childTnLst>
                              <p:par>
                                <p:cTn id="77" presetID="9" presetClass="entr" presetSubtype="0"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dissolv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8422"/>
                                        </p:tgtEl>
                                        <p:attrNameLst>
                                          <p:attrName>style.visibility</p:attrName>
                                        </p:attrNameLst>
                                      </p:cBhvr>
                                      <p:to>
                                        <p:strVal val="visible"/>
                                      </p:to>
                                    </p:set>
                                    <p:animEffect transition="in" filter="wipe(down)">
                                      <p:cBhvr>
                                        <p:cTn id="84" dur="500"/>
                                        <p:tgtEl>
                                          <p:spTgt spid="58422"/>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58423"/>
                                        </p:tgtEl>
                                        <p:attrNameLst>
                                          <p:attrName>style.visibility</p:attrName>
                                        </p:attrNameLst>
                                      </p:cBhvr>
                                      <p:to>
                                        <p:strVal val="visible"/>
                                      </p:to>
                                    </p:set>
                                    <p:animEffect transition="in" filter="wipe(down)">
                                      <p:cBhvr>
                                        <p:cTn id="87" dur="500"/>
                                        <p:tgtEl>
                                          <p:spTgt spid="58423"/>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58393"/>
                                        </p:tgtEl>
                                        <p:attrNameLst>
                                          <p:attrName>style.visibility</p:attrName>
                                        </p:attrNameLst>
                                      </p:cBhvr>
                                      <p:to>
                                        <p:strVal val="visible"/>
                                      </p:to>
                                    </p:set>
                                    <p:animEffect transition="in" filter="wipe(down)">
                                      <p:cBhvr>
                                        <p:cTn id="91" dur="500"/>
                                        <p:tgtEl>
                                          <p:spTgt spid="58393"/>
                                        </p:tgtEl>
                                      </p:cBhvr>
                                    </p:animEffec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58394"/>
                                        </p:tgtEl>
                                        <p:attrNameLst>
                                          <p:attrName>style.visibility</p:attrName>
                                        </p:attrNameLst>
                                      </p:cBhvr>
                                      <p:to>
                                        <p:strVal val="visible"/>
                                      </p:to>
                                    </p:set>
                                    <p:animEffect transition="in" filter="wipe(down)">
                                      <p:cBhvr>
                                        <p:cTn id="95" dur="500"/>
                                        <p:tgtEl>
                                          <p:spTgt spid="58394"/>
                                        </p:tgtEl>
                                      </p:cBhvr>
                                    </p:animEffect>
                                  </p:childTnLst>
                                </p:cTn>
                              </p:par>
                            </p:childTnLst>
                          </p:cTn>
                        </p:par>
                        <p:par>
                          <p:cTn id="96" fill="hold">
                            <p:stCondLst>
                              <p:cond delay="1500"/>
                            </p:stCondLst>
                            <p:childTnLst>
                              <p:par>
                                <p:cTn id="97" presetID="1" presetClass="entr" presetSubtype="0" fill="hold" grpId="0" nodeType="afterEffect">
                                  <p:stCondLst>
                                    <p:cond delay="0"/>
                                  </p:stCondLst>
                                  <p:childTnLst>
                                    <p:set>
                                      <p:cBhvr>
                                        <p:cTn id="98" dur="1" fill="hold">
                                          <p:stCondLst>
                                            <p:cond delay="0"/>
                                          </p:stCondLst>
                                        </p:cTn>
                                        <p:tgtEl>
                                          <p:spTgt spid="5839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dissolve">
                                      <p:cBhvr>
                                        <p:cTn id="103" dur="500"/>
                                        <p:tgtEl>
                                          <p:spTgt spid="26"/>
                                        </p:tgtEl>
                                      </p:cBhvr>
                                    </p:animEffect>
                                  </p:childTnLst>
                                </p:cTn>
                              </p:par>
                            </p:childTnLst>
                          </p:cTn>
                        </p:par>
                        <p:par>
                          <p:cTn id="104" fill="hold">
                            <p:stCondLst>
                              <p:cond delay="500"/>
                            </p:stCondLst>
                            <p:childTnLst>
                              <p:par>
                                <p:cTn id="105" presetID="12" presetClass="entr" presetSubtype="1" fill="hold"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additive="base">
                                        <p:cTn id="107" dur="500"/>
                                        <p:tgtEl>
                                          <p:spTgt spid="8"/>
                                        </p:tgtEl>
                                        <p:attrNameLst>
                                          <p:attrName>ppt_y</p:attrName>
                                        </p:attrNameLst>
                                      </p:cBhvr>
                                      <p:tavLst>
                                        <p:tav tm="0">
                                          <p:val>
                                            <p:strVal val="#ppt_y-#ppt_h*1.125000"/>
                                          </p:val>
                                        </p:tav>
                                        <p:tav tm="100000">
                                          <p:val>
                                            <p:strVal val="#ppt_y"/>
                                          </p:val>
                                        </p:tav>
                                      </p:tavLst>
                                    </p:anim>
                                    <p:animEffect transition="in" filter="wipe(down)">
                                      <p:cBhvr>
                                        <p:cTn id="108" dur="500"/>
                                        <p:tgtEl>
                                          <p:spTgt spid="8"/>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58385"/>
                                        </p:tgtEl>
                                        <p:attrNameLst>
                                          <p:attrName>style.visibility</p:attrName>
                                        </p:attrNameLst>
                                      </p:cBhvr>
                                      <p:to>
                                        <p:strVal val="visible"/>
                                      </p:to>
                                    </p:set>
                                  </p:childTnLst>
                                </p:cTn>
                              </p:par>
                            </p:childTnLst>
                          </p:cTn>
                        </p:par>
                        <p:par>
                          <p:cTn id="112" fill="hold">
                            <p:stCondLst>
                              <p:cond delay="1000"/>
                            </p:stCondLst>
                            <p:childTnLst>
                              <p:par>
                                <p:cTn id="113" presetID="12" presetClass="entr" presetSubtype="4"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p:tgtEl>
                                          <p:spTgt spid="47"/>
                                        </p:tgtEl>
                                        <p:attrNameLst>
                                          <p:attrName>ppt_y</p:attrName>
                                        </p:attrNameLst>
                                      </p:cBhvr>
                                      <p:tavLst>
                                        <p:tav tm="0">
                                          <p:val>
                                            <p:strVal val="#ppt_y+#ppt_h*1.125000"/>
                                          </p:val>
                                        </p:tav>
                                        <p:tav tm="100000">
                                          <p:val>
                                            <p:strVal val="#ppt_y"/>
                                          </p:val>
                                        </p:tav>
                                      </p:tavLst>
                                    </p:anim>
                                    <p:animEffect transition="in" filter="wipe(up)">
                                      <p:cBhvr>
                                        <p:cTn id="116" dur="500"/>
                                        <p:tgtEl>
                                          <p:spTgt spid="47"/>
                                        </p:tgtEl>
                                      </p:cBhvr>
                                    </p:animEffect>
                                  </p:childTnLst>
                                </p:cTn>
                              </p:par>
                            </p:childTnLst>
                          </p:cTn>
                        </p:par>
                        <p:par>
                          <p:cTn id="117" fill="hold">
                            <p:stCondLst>
                              <p:cond delay="1500"/>
                            </p:stCondLst>
                            <p:childTnLst>
                              <p:par>
                                <p:cTn id="118" presetID="1" presetClass="entr" presetSubtype="0" fill="hold" nodeType="after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childTnLst>
                          </p:cTn>
                        </p:par>
                        <p:par>
                          <p:cTn id="125" fill="hold">
                            <p:stCondLst>
                              <p:cond delay="500"/>
                            </p:stCondLst>
                            <p:childTnLst>
                              <p:par>
                                <p:cTn id="126" presetID="12" presetClass="entr" presetSubtype="1" fill="hold" nodeType="afterEffect">
                                  <p:stCondLst>
                                    <p:cond delay="0"/>
                                  </p:stCondLst>
                                  <p:childTnLst>
                                    <p:set>
                                      <p:cBhvr>
                                        <p:cTn id="127" dur="1" fill="hold">
                                          <p:stCondLst>
                                            <p:cond delay="0"/>
                                          </p:stCondLst>
                                        </p:cTn>
                                        <p:tgtEl>
                                          <p:spTgt spid="53"/>
                                        </p:tgtEl>
                                        <p:attrNameLst>
                                          <p:attrName>style.visibility</p:attrName>
                                        </p:attrNameLst>
                                      </p:cBhvr>
                                      <p:to>
                                        <p:strVal val="visible"/>
                                      </p:to>
                                    </p:set>
                                    <p:anim calcmode="lin" valueType="num">
                                      <p:cBhvr additive="base">
                                        <p:cTn id="128" dur="500"/>
                                        <p:tgtEl>
                                          <p:spTgt spid="53"/>
                                        </p:tgtEl>
                                        <p:attrNameLst>
                                          <p:attrName>ppt_y</p:attrName>
                                        </p:attrNameLst>
                                      </p:cBhvr>
                                      <p:tavLst>
                                        <p:tav tm="0">
                                          <p:val>
                                            <p:strVal val="#ppt_y-#ppt_h*1.125000"/>
                                          </p:val>
                                        </p:tav>
                                        <p:tav tm="100000">
                                          <p:val>
                                            <p:strVal val="#ppt_y"/>
                                          </p:val>
                                        </p:tav>
                                      </p:tavLst>
                                    </p:anim>
                                    <p:animEffect transition="in" filter="wipe(down)">
                                      <p:cBhvr>
                                        <p:cTn id="129" dur="500"/>
                                        <p:tgtEl>
                                          <p:spTgt spid="53"/>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76"/>
                                        </p:tgtEl>
                                        <p:attrNameLst>
                                          <p:attrName>style.visibility</p:attrName>
                                        </p:attrNameLst>
                                      </p:cBhvr>
                                      <p:to>
                                        <p:strVal val="visible"/>
                                      </p:to>
                                    </p:set>
                                  </p:childTnLst>
                                </p:cTn>
                              </p:par>
                            </p:childTnLst>
                          </p:cTn>
                        </p:par>
                        <p:par>
                          <p:cTn id="133" fill="hold">
                            <p:stCondLst>
                              <p:cond delay="1000"/>
                            </p:stCondLst>
                            <p:childTnLst>
                              <p:par>
                                <p:cTn id="134" presetID="12" presetClass="entr" presetSubtype="4" fill="hold" nodeType="after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additive="base">
                                        <p:cTn id="136" dur="500"/>
                                        <p:tgtEl>
                                          <p:spTgt spid="66"/>
                                        </p:tgtEl>
                                        <p:attrNameLst>
                                          <p:attrName>ppt_y</p:attrName>
                                        </p:attrNameLst>
                                      </p:cBhvr>
                                      <p:tavLst>
                                        <p:tav tm="0">
                                          <p:val>
                                            <p:strVal val="#ppt_y+#ppt_h*1.125000"/>
                                          </p:val>
                                        </p:tav>
                                        <p:tav tm="100000">
                                          <p:val>
                                            <p:strVal val="#ppt_y"/>
                                          </p:val>
                                        </p:tav>
                                      </p:tavLst>
                                    </p:anim>
                                    <p:animEffect transition="in" filter="wipe(up)">
                                      <p:cBhvr>
                                        <p:cTn id="137" dur="500"/>
                                        <p:tgtEl>
                                          <p:spTgt spid="66"/>
                                        </p:tgtEl>
                                      </p:cBhvr>
                                    </p:animEffect>
                                  </p:childTnLst>
                                </p:cTn>
                              </p:par>
                            </p:childTnLst>
                          </p:cTn>
                        </p:par>
                        <p:par>
                          <p:cTn id="138" fill="hold">
                            <p:stCondLst>
                              <p:cond delay="1500"/>
                            </p:stCondLst>
                            <p:childTnLst>
                              <p:par>
                                <p:cTn id="139" presetID="9" presetClass="entr" presetSubtype="0" fill="hold" grpId="0" nodeType="afterEffect">
                                  <p:stCondLst>
                                    <p:cond delay="0"/>
                                  </p:stCondLst>
                                  <p:childTnLst>
                                    <p:set>
                                      <p:cBhvr>
                                        <p:cTn id="140" dur="1" fill="hold">
                                          <p:stCondLst>
                                            <p:cond delay="0"/>
                                          </p:stCondLst>
                                        </p:cTn>
                                        <p:tgtEl>
                                          <p:spTgt spid="74"/>
                                        </p:tgtEl>
                                        <p:attrNameLst>
                                          <p:attrName>style.visibility</p:attrName>
                                        </p:attrNameLst>
                                      </p:cBhvr>
                                      <p:to>
                                        <p:strVal val="visible"/>
                                      </p:to>
                                    </p:set>
                                    <p:animEffect transition="in" filter="dissolve">
                                      <p:cBhvr>
                                        <p:cTn id="141" dur="500"/>
                                        <p:tgtEl>
                                          <p:spTgt spid="74"/>
                                        </p:tgtEl>
                                      </p:cBhvr>
                                    </p:animEffect>
                                  </p:childTnLst>
                                </p:cTn>
                              </p:par>
                            </p:childTnLst>
                          </p:cTn>
                        </p:par>
                        <p:par>
                          <p:cTn id="142" fill="hold">
                            <p:stCondLst>
                              <p:cond delay="2000"/>
                            </p:stCondLst>
                            <p:childTnLst>
                              <p:par>
                                <p:cTn id="143" presetID="12" presetClass="entr" presetSubtype="1" fill="hold" nodeType="after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p:tgtEl>
                                          <p:spTgt spid="70"/>
                                        </p:tgtEl>
                                        <p:attrNameLst>
                                          <p:attrName>ppt_y</p:attrName>
                                        </p:attrNameLst>
                                      </p:cBhvr>
                                      <p:tavLst>
                                        <p:tav tm="0">
                                          <p:val>
                                            <p:strVal val="#ppt_y-#ppt_h*1.125000"/>
                                          </p:val>
                                        </p:tav>
                                        <p:tav tm="100000">
                                          <p:val>
                                            <p:strVal val="#ppt_y"/>
                                          </p:val>
                                        </p:tav>
                                      </p:tavLst>
                                    </p:anim>
                                    <p:animEffect transition="in" filter="wipe(down)">
                                      <p:cBhvr>
                                        <p:cTn id="146" dur="500"/>
                                        <p:tgtEl>
                                          <p:spTgt spid="70"/>
                                        </p:tgtEl>
                                      </p:cBhvr>
                                    </p:animEffect>
                                  </p:childTnLst>
                                </p:cTn>
                              </p:par>
                            </p:childTnLst>
                          </p:cTn>
                        </p:par>
                        <p:par>
                          <p:cTn id="147" fill="hold">
                            <p:stCondLst>
                              <p:cond delay="2500"/>
                            </p:stCondLst>
                            <p:childTnLst>
                              <p:par>
                                <p:cTn id="148" presetID="1" presetClass="entr" presetSubtype="0" fill="hold" grpId="0" nodeType="afterEffect">
                                  <p:stCondLst>
                                    <p:cond delay="0"/>
                                  </p:stCondLst>
                                  <p:childTnLst>
                                    <p:set>
                                      <p:cBhvr>
                                        <p:cTn id="149" dur="1" fill="hold">
                                          <p:stCondLst>
                                            <p:cond delay="0"/>
                                          </p:stCondLst>
                                        </p:cTn>
                                        <p:tgtEl>
                                          <p:spTgt spid="77"/>
                                        </p:tgtEl>
                                        <p:attrNameLst>
                                          <p:attrName>style.visibility</p:attrName>
                                        </p:attrNameLst>
                                      </p:cBhvr>
                                      <p:to>
                                        <p:strVal val="visible"/>
                                      </p:to>
                                    </p:set>
                                  </p:childTnLst>
                                </p:cTn>
                              </p:par>
                            </p:childTnLst>
                          </p:cTn>
                        </p:par>
                        <p:par>
                          <p:cTn id="150" fill="hold">
                            <p:stCondLst>
                              <p:cond delay="2500"/>
                            </p:stCondLst>
                            <p:childTnLst>
                              <p:par>
                                <p:cTn id="151" presetID="12" presetClass="entr" presetSubtype="4" fill="hold" nodeType="afterEffect">
                                  <p:stCondLst>
                                    <p:cond delay="0"/>
                                  </p:stCondLst>
                                  <p:childTnLst>
                                    <p:set>
                                      <p:cBhvr>
                                        <p:cTn id="152" dur="1" fill="hold">
                                          <p:stCondLst>
                                            <p:cond delay="0"/>
                                          </p:stCondLst>
                                        </p:cTn>
                                        <p:tgtEl>
                                          <p:spTgt spid="58"/>
                                        </p:tgtEl>
                                        <p:attrNameLst>
                                          <p:attrName>style.visibility</p:attrName>
                                        </p:attrNameLst>
                                      </p:cBhvr>
                                      <p:to>
                                        <p:strVal val="visible"/>
                                      </p:to>
                                    </p:set>
                                    <p:anim calcmode="lin" valueType="num">
                                      <p:cBhvr additive="base">
                                        <p:cTn id="153" dur="500"/>
                                        <p:tgtEl>
                                          <p:spTgt spid="58"/>
                                        </p:tgtEl>
                                        <p:attrNameLst>
                                          <p:attrName>ppt_y</p:attrName>
                                        </p:attrNameLst>
                                      </p:cBhvr>
                                      <p:tavLst>
                                        <p:tav tm="0">
                                          <p:val>
                                            <p:strVal val="#ppt_y+#ppt_h*1.125000"/>
                                          </p:val>
                                        </p:tav>
                                        <p:tav tm="100000">
                                          <p:val>
                                            <p:strVal val="#ppt_y"/>
                                          </p:val>
                                        </p:tav>
                                      </p:tavLst>
                                    </p:anim>
                                    <p:animEffect transition="in" filter="wipe(up)">
                                      <p:cBhvr>
                                        <p:cTn id="15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371" grpId="0" animBg="1"/>
      <p:bldP spid="58373" grpId="0" animBg="1"/>
      <p:bldP spid="58374" grpId="0" animBg="1"/>
      <p:bldP spid="58375" grpId="0"/>
      <p:bldP spid="58393" grpId="0" animBg="1"/>
      <p:bldP spid="58394" grpId="0" animBg="1"/>
      <p:bldP spid="58395" grpId="0"/>
      <p:bldP spid="58415" grpId="0" animBg="1"/>
      <p:bldP spid="58416" grpId="0" animBg="1"/>
      <p:bldP spid="58420" grpId="0" animBg="1"/>
      <p:bldP spid="58421" grpId="0" animBg="1"/>
      <p:bldP spid="58422" grpId="0" animBg="1"/>
      <p:bldP spid="58423" grpId="0" animBg="1"/>
      <p:bldP spid="58426" grpId="0"/>
      <p:bldP spid="25" grpId="1" animBg="1"/>
      <p:bldP spid="26" grpId="0" animBg="1"/>
      <p:bldP spid="58385" grpId="0"/>
      <p:bldP spid="74" grpId="0" animBg="1"/>
      <p:bldP spid="51" grpId="0" animBg="1"/>
      <p:bldP spid="76" grpId="0"/>
      <p:bldP spid="77" grpId="0"/>
      <p:bldP spid="82" grpId="1" animBg="1"/>
      <p:bldP spid="8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dirty="0"/>
              <a:t>Network Layer Operation</a:t>
            </a:r>
          </a:p>
        </p:txBody>
      </p:sp>
      <p:sp>
        <p:nvSpPr>
          <p:cNvPr id="84" name="Rectangle 3">
            <a:extLst>
              <a:ext uri="{FF2B5EF4-FFF2-40B4-BE49-F238E27FC236}">
                <a16:creationId xmlns:a16="http://schemas.microsoft.com/office/drawing/2014/main" id="{BC505D68-A6EC-4A3B-8D54-0F4A4B4850EF}"/>
              </a:ext>
            </a:extLst>
          </p:cNvPr>
          <p:cNvSpPr>
            <a:spLocks noChangeArrowheads="1"/>
          </p:cNvSpPr>
          <p:nvPr/>
        </p:nvSpPr>
        <p:spPr bwMode="auto">
          <a:xfrm>
            <a:off x="825500" y="2389188"/>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85" name="Rectangle 4">
            <a:extLst>
              <a:ext uri="{FF2B5EF4-FFF2-40B4-BE49-F238E27FC236}">
                <a16:creationId xmlns:a16="http://schemas.microsoft.com/office/drawing/2014/main" id="{0016688D-11B7-4232-B57B-F2CB92586063}"/>
              </a:ext>
            </a:extLst>
          </p:cNvPr>
          <p:cNvSpPr>
            <a:spLocks noChangeArrowheads="1"/>
          </p:cNvSpPr>
          <p:nvPr/>
        </p:nvSpPr>
        <p:spPr bwMode="auto">
          <a:xfrm>
            <a:off x="1295400" y="3684588"/>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86" name="Rectangle 5">
            <a:extLst>
              <a:ext uri="{FF2B5EF4-FFF2-40B4-BE49-F238E27FC236}">
                <a16:creationId xmlns:a16="http://schemas.microsoft.com/office/drawing/2014/main" id="{5E6187E0-E530-419F-8D4A-854306C7478A}"/>
              </a:ext>
            </a:extLst>
          </p:cNvPr>
          <p:cNvSpPr>
            <a:spLocks noChangeArrowheads="1"/>
          </p:cNvSpPr>
          <p:nvPr/>
        </p:nvSpPr>
        <p:spPr bwMode="auto">
          <a:xfrm>
            <a:off x="6083300" y="5208588"/>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87" name="Rectangle 6">
            <a:extLst>
              <a:ext uri="{FF2B5EF4-FFF2-40B4-BE49-F238E27FC236}">
                <a16:creationId xmlns:a16="http://schemas.microsoft.com/office/drawing/2014/main" id="{84778881-3FF9-4FD5-BB31-57BECE503BDA}"/>
              </a:ext>
            </a:extLst>
          </p:cNvPr>
          <p:cNvSpPr>
            <a:spLocks noChangeArrowheads="1"/>
          </p:cNvSpPr>
          <p:nvPr/>
        </p:nvSpPr>
        <p:spPr bwMode="auto">
          <a:xfrm>
            <a:off x="1054100" y="21605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88" name="Rectangle 7">
            <a:extLst>
              <a:ext uri="{FF2B5EF4-FFF2-40B4-BE49-F238E27FC236}">
                <a16:creationId xmlns:a16="http://schemas.microsoft.com/office/drawing/2014/main" id="{CF1F9B2A-3412-488C-82CC-B76B6AB854D8}"/>
              </a:ext>
            </a:extLst>
          </p:cNvPr>
          <p:cNvSpPr>
            <a:spLocks noChangeArrowheads="1"/>
          </p:cNvSpPr>
          <p:nvPr/>
        </p:nvSpPr>
        <p:spPr bwMode="auto">
          <a:xfrm>
            <a:off x="1054100" y="23891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89" name="Rectangle 8">
            <a:extLst>
              <a:ext uri="{FF2B5EF4-FFF2-40B4-BE49-F238E27FC236}">
                <a16:creationId xmlns:a16="http://schemas.microsoft.com/office/drawing/2014/main" id="{0B3598AE-E3C3-46FC-BCDA-36C4A8473057}"/>
              </a:ext>
            </a:extLst>
          </p:cNvPr>
          <p:cNvSpPr>
            <a:spLocks noChangeArrowheads="1"/>
          </p:cNvSpPr>
          <p:nvPr/>
        </p:nvSpPr>
        <p:spPr bwMode="auto">
          <a:xfrm>
            <a:off x="2578100" y="21605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90" name="Rectangle 9">
            <a:extLst>
              <a:ext uri="{FF2B5EF4-FFF2-40B4-BE49-F238E27FC236}">
                <a16:creationId xmlns:a16="http://schemas.microsoft.com/office/drawing/2014/main" id="{5E63F46E-CF16-4CF0-AF92-12E9F0AD61CA}"/>
              </a:ext>
            </a:extLst>
          </p:cNvPr>
          <p:cNvSpPr>
            <a:spLocks noChangeArrowheads="1"/>
          </p:cNvSpPr>
          <p:nvPr/>
        </p:nvSpPr>
        <p:spPr bwMode="auto">
          <a:xfrm>
            <a:off x="2578100" y="23891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91" name="Rectangle 10">
            <a:extLst>
              <a:ext uri="{FF2B5EF4-FFF2-40B4-BE49-F238E27FC236}">
                <a16:creationId xmlns:a16="http://schemas.microsoft.com/office/drawing/2014/main" id="{492FE02D-02C3-4136-B551-93E38A7F2D04}"/>
              </a:ext>
            </a:extLst>
          </p:cNvPr>
          <p:cNvSpPr>
            <a:spLocks noChangeArrowheads="1"/>
          </p:cNvSpPr>
          <p:nvPr/>
        </p:nvSpPr>
        <p:spPr bwMode="auto">
          <a:xfrm>
            <a:off x="6997700" y="52085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92" name="Rectangle 11">
            <a:extLst>
              <a:ext uri="{FF2B5EF4-FFF2-40B4-BE49-F238E27FC236}">
                <a16:creationId xmlns:a16="http://schemas.microsoft.com/office/drawing/2014/main" id="{F43DCD2A-1F48-4EF2-9F80-FDD0F324A235}"/>
              </a:ext>
            </a:extLst>
          </p:cNvPr>
          <p:cNvSpPr>
            <a:spLocks noChangeArrowheads="1"/>
          </p:cNvSpPr>
          <p:nvPr/>
        </p:nvSpPr>
        <p:spPr bwMode="auto">
          <a:xfrm>
            <a:off x="6997700" y="52085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93" name="Rectangle 12">
            <a:extLst>
              <a:ext uri="{FF2B5EF4-FFF2-40B4-BE49-F238E27FC236}">
                <a16:creationId xmlns:a16="http://schemas.microsoft.com/office/drawing/2014/main" id="{04F43CE2-13CC-429E-9F99-84C9B8AA95A3}"/>
              </a:ext>
            </a:extLst>
          </p:cNvPr>
          <p:cNvSpPr>
            <a:spLocks noChangeArrowheads="1"/>
          </p:cNvSpPr>
          <p:nvPr/>
        </p:nvSpPr>
        <p:spPr bwMode="auto">
          <a:xfrm>
            <a:off x="7759700" y="49799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94" name="Rectangle 13">
            <a:extLst>
              <a:ext uri="{FF2B5EF4-FFF2-40B4-BE49-F238E27FC236}">
                <a16:creationId xmlns:a16="http://schemas.microsoft.com/office/drawing/2014/main" id="{AA313708-6E6D-4F7A-BD6B-E4B8EAA01C61}"/>
              </a:ext>
            </a:extLst>
          </p:cNvPr>
          <p:cNvSpPr>
            <a:spLocks noChangeArrowheads="1"/>
          </p:cNvSpPr>
          <p:nvPr/>
        </p:nvSpPr>
        <p:spPr bwMode="auto">
          <a:xfrm>
            <a:off x="7759700" y="52085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95" name="computr1">
            <a:extLst>
              <a:ext uri="{FF2B5EF4-FFF2-40B4-BE49-F238E27FC236}">
                <a16:creationId xmlns:a16="http://schemas.microsoft.com/office/drawing/2014/main" id="{19F5B846-4358-4A03-AFC6-192CB910FF61}"/>
              </a:ext>
            </a:extLst>
          </p:cNvPr>
          <p:cNvSpPr>
            <a:spLocks noEditPoints="1" noChangeArrowheads="1"/>
          </p:cNvSpPr>
          <p:nvPr/>
        </p:nvSpPr>
        <p:spPr bwMode="auto">
          <a:xfrm>
            <a:off x="825500" y="17033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00"/>
              </a:gs>
              <a:gs pos="100000">
                <a:srgbClr val="767600"/>
              </a:gs>
            </a:gsLst>
            <a:lin ang="2700000" scaled="1"/>
          </a:gradFill>
          <a:ln w="9525">
            <a:solidFill>
              <a:srgbClr val="000000"/>
            </a:solidFill>
            <a:miter lim="800000"/>
            <a:headEnd/>
            <a:tailEnd/>
          </a:ln>
        </p:spPr>
        <p:txBody>
          <a:bodyPr/>
          <a:lstStyle/>
          <a:p>
            <a:endParaRPr lang="en-US"/>
          </a:p>
        </p:txBody>
      </p:sp>
      <p:sp>
        <p:nvSpPr>
          <p:cNvPr id="96" name="computr1">
            <a:extLst>
              <a:ext uri="{FF2B5EF4-FFF2-40B4-BE49-F238E27FC236}">
                <a16:creationId xmlns:a16="http://schemas.microsoft.com/office/drawing/2014/main" id="{19BEC2F3-29A5-48FF-8B0C-FBE761B7A3C9}"/>
              </a:ext>
            </a:extLst>
          </p:cNvPr>
          <p:cNvSpPr>
            <a:spLocks noEditPoints="1" noChangeArrowheads="1"/>
          </p:cNvSpPr>
          <p:nvPr/>
        </p:nvSpPr>
        <p:spPr bwMode="auto">
          <a:xfrm>
            <a:off x="2349500" y="17033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97" name="computr1">
            <a:extLst>
              <a:ext uri="{FF2B5EF4-FFF2-40B4-BE49-F238E27FC236}">
                <a16:creationId xmlns:a16="http://schemas.microsoft.com/office/drawing/2014/main" id="{88271C1A-963C-4F2E-816C-5DB20EBFA1A4}"/>
              </a:ext>
            </a:extLst>
          </p:cNvPr>
          <p:cNvSpPr>
            <a:spLocks noEditPoints="1" noChangeArrowheads="1"/>
          </p:cNvSpPr>
          <p:nvPr/>
        </p:nvSpPr>
        <p:spPr bwMode="auto">
          <a:xfrm>
            <a:off x="6769100" y="55133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66FF33"/>
              </a:gs>
              <a:gs pos="100000">
                <a:srgbClr val="2F7618"/>
              </a:gs>
            </a:gsLst>
            <a:lin ang="2700000" scaled="1"/>
          </a:gradFill>
          <a:ln w="9525">
            <a:solidFill>
              <a:srgbClr val="000000"/>
            </a:solidFill>
            <a:miter lim="800000"/>
            <a:headEnd/>
            <a:tailEnd/>
          </a:ln>
        </p:spPr>
        <p:txBody>
          <a:bodyPr/>
          <a:lstStyle/>
          <a:p>
            <a:endParaRPr lang="en-US"/>
          </a:p>
        </p:txBody>
      </p:sp>
      <p:sp>
        <p:nvSpPr>
          <p:cNvPr id="98" name="computr1">
            <a:extLst>
              <a:ext uri="{FF2B5EF4-FFF2-40B4-BE49-F238E27FC236}">
                <a16:creationId xmlns:a16="http://schemas.microsoft.com/office/drawing/2014/main" id="{0C8C4D79-C58A-4E11-9F0C-0F918CC8717D}"/>
              </a:ext>
            </a:extLst>
          </p:cNvPr>
          <p:cNvSpPr>
            <a:spLocks noEditPoints="1" noChangeArrowheads="1"/>
          </p:cNvSpPr>
          <p:nvPr/>
        </p:nvSpPr>
        <p:spPr bwMode="auto">
          <a:xfrm>
            <a:off x="7531100" y="45227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99" name="Rectangle 18">
            <a:extLst>
              <a:ext uri="{FF2B5EF4-FFF2-40B4-BE49-F238E27FC236}">
                <a16:creationId xmlns:a16="http://schemas.microsoft.com/office/drawing/2014/main" id="{1CE86AA8-7C75-45FA-A85A-FB96467837B7}"/>
              </a:ext>
            </a:extLst>
          </p:cNvPr>
          <p:cNvSpPr>
            <a:spLocks noChangeArrowheads="1"/>
          </p:cNvSpPr>
          <p:nvPr/>
        </p:nvSpPr>
        <p:spPr bwMode="auto">
          <a:xfrm>
            <a:off x="2730500" y="36845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00" name="Rectangle 19">
            <a:extLst>
              <a:ext uri="{FF2B5EF4-FFF2-40B4-BE49-F238E27FC236}">
                <a16:creationId xmlns:a16="http://schemas.microsoft.com/office/drawing/2014/main" id="{6AD82312-5CA2-4F14-AF38-1D38FE9FD5E2}"/>
              </a:ext>
            </a:extLst>
          </p:cNvPr>
          <p:cNvSpPr>
            <a:spLocks noChangeArrowheads="1"/>
          </p:cNvSpPr>
          <p:nvPr/>
        </p:nvSpPr>
        <p:spPr bwMode="auto">
          <a:xfrm>
            <a:off x="2730500" y="36845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01" name="computr1">
            <a:extLst>
              <a:ext uri="{FF2B5EF4-FFF2-40B4-BE49-F238E27FC236}">
                <a16:creationId xmlns:a16="http://schemas.microsoft.com/office/drawing/2014/main" id="{C605C0D3-426B-46D0-9228-3F0D8DE1FA12}"/>
              </a:ext>
            </a:extLst>
          </p:cNvPr>
          <p:cNvSpPr>
            <a:spLocks noEditPoints="1" noChangeArrowheads="1"/>
          </p:cNvSpPr>
          <p:nvPr/>
        </p:nvSpPr>
        <p:spPr bwMode="auto">
          <a:xfrm>
            <a:off x="2501900" y="39893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02" name="Rectangle 21">
            <a:extLst>
              <a:ext uri="{FF2B5EF4-FFF2-40B4-BE49-F238E27FC236}">
                <a16:creationId xmlns:a16="http://schemas.microsoft.com/office/drawing/2014/main" id="{86029EE2-CEAF-4B6A-AC4F-80E1825DF36E}"/>
              </a:ext>
            </a:extLst>
          </p:cNvPr>
          <p:cNvSpPr>
            <a:spLocks noChangeArrowheads="1"/>
          </p:cNvSpPr>
          <p:nvPr/>
        </p:nvSpPr>
        <p:spPr bwMode="auto">
          <a:xfrm>
            <a:off x="3644900" y="34559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03" name="Rectangle 22">
            <a:extLst>
              <a:ext uri="{FF2B5EF4-FFF2-40B4-BE49-F238E27FC236}">
                <a16:creationId xmlns:a16="http://schemas.microsoft.com/office/drawing/2014/main" id="{0ABF1990-93E8-4EE6-949B-D44698B74164}"/>
              </a:ext>
            </a:extLst>
          </p:cNvPr>
          <p:cNvSpPr>
            <a:spLocks noChangeArrowheads="1"/>
          </p:cNvSpPr>
          <p:nvPr/>
        </p:nvSpPr>
        <p:spPr bwMode="auto">
          <a:xfrm>
            <a:off x="3644900" y="36845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04" name="computr1">
            <a:extLst>
              <a:ext uri="{FF2B5EF4-FFF2-40B4-BE49-F238E27FC236}">
                <a16:creationId xmlns:a16="http://schemas.microsoft.com/office/drawing/2014/main" id="{5BE78BAA-6106-4020-A106-0B6C58EFD70A}"/>
              </a:ext>
            </a:extLst>
          </p:cNvPr>
          <p:cNvSpPr>
            <a:spLocks noEditPoints="1" noChangeArrowheads="1"/>
          </p:cNvSpPr>
          <p:nvPr/>
        </p:nvSpPr>
        <p:spPr bwMode="auto">
          <a:xfrm>
            <a:off x="3416300" y="29987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05" name="Rectangle 24">
            <a:extLst>
              <a:ext uri="{FF2B5EF4-FFF2-40B4-BE49-F238E27FC236}">
                <a16:creationId xmlns:a16="http://schemas.microsoft.com/office/drawing/2014/main" id="{A7B27F43-BEB1-4A7F-B8FA-EA55F6AFC866}"/>
              </a:ext>
            </a:extLst>
          </p:cNvPr>
          <p:cNvSpPr>
            <a:spLocks noChangeArrowheads="1"/>
          </p:cNvSpPr>
          <p:nvPr/>
        </p:nvSpPr>
        <p:spPr bwMode="auto">
          <a:xfrm>
            <a:off x="4787900" y="36845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06" name="Rectangle 25">
            <a:extLst>
              <a:ext uri="{FF2B5EF4-FFF2-40B4-BE49-F238E27FC236}">
                <a16:creationId xmlns:a16="http://schemas.microsoft.com/office/drawing/2014/main" id="{320D31D4-0E28-4738-8008-0958F33617B6}"/>
              </a:ext>
            </a:extLst>
          </p:cNvPr>
          <p:cNvSpPr>
            <a:spLocks noChangeArrowheads="1"/>
          </p:cNvSpPr>
          <p:nvPr/>
        </p:nvSpPr>
        <p:spPr bwMode="auto">
          <a:xfrm>
            <a:off x="4787900" y="36845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07" name="computr1">
            <a:extLst>
              <a:ext uri="{FF2B5EF4-FFF2-40B4-BE49-F238E27FC236}">
                <a16:creationId xmlns:a16="http://schemas.microsoft.com/office/drawing/2014/main" id="{04AD21C2-7FF8-4E35-94E3-E31996D0A48B}"/>
              </a:ext>
            </a:extLst>
          </p:cNvPr>
          <p:cNvSpPr>
            <a:spLocks noEditPoints="1" noChangeArrowheads="1"/>
          </p:cNvSpPr>
          <p:nvPr/>
        </p:nvSpPr>
        <p:spPr bwMode="auto">
          <a:xfrm>
            <a:off x="4559300" y="39893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08" name="Text Box 27">
            <a:extLst>
              <a:ext uri="{FF2B5EF4-FFF2-40B4-BE49-F238E27FC236}">
                <a16:creationId xmlns:a16="http://schemas.microsoft.com/office/drawing/2014/main" id="{E3762C89-6C6D-418F-B0D8-CD492351B67F}"/>
              </a:ext>
            </a:extLst>
          </p:cNvPr>
          <p:cNvSpPr txBox="1">
            <a:spLocks noChangeArrowheads="1"/>
          </p:cNvSpPr>
          <p:nvPr/>
        </p:nvSpPr>
        <p:spPr bwMode="auto">
          <a:xfrm>
            <a:off x="3048000" y="2008188"/>
            <a:ext cx="1180003" cy="369332"/>
          </a:xfrm>
          <a:prstGeom prst="rect">
            <a:avLst/>
          </a:prstGeom>
          <a:noFill/>
          <a:ln w="9525">
            <a:noFill/>
            <a:miter lim="800000"/>
            <a:headEnd/>
            <a:tailEnd/>
          </a:ln>
        </p:spPr>
        <p:txBody>
          <a:bodyPr wrap="none">
            <a:spAutoFit/>
          </a:bodyPr>
          <a:lstStyle/>
          <a:p>
            <a:pPr algn="l" eaLnBrk="1" hangingPunct="1">
              <a:lnSpc>
                <a:spcPct val="100000"/>
              </a:lnSpc>
            </a:pPr>
            <a:r>
              <a:rPr lang="en-US" sz="1800">
                <a:solidFill>
                  <a:schemeClr val="accent2"/>
                </a:solidFill>
                <a:cs typeface="Arial" charset="0"/>
              </a:rPr>
              <a:t>Network </a:t>
            </a:r>
            <a:r>
              <a:rPr lang="en-US" sz="1800" i="1">
                <a:solidFill>
                  <a:schemeClr val="accent2"/>
                </a:solidFill>
                <a:cs typeface="Arial" charset="0"/>
              </a:rPr>
              <a:t>A</a:t>
            </a:r>
          </a:p>
        </p:txBody>
      </p:sp>
      <p:sp>
        <p:nvSpPr>
          <p:cNvPr id="109" name="Text Box 28">
            <a:extLst>
              <a:ext uri="{FF2B5EF4-FFF2-40B4-BE49-F238E27FC236}">
                <a16:creationId xmlns:a16="http://schemas.microsoft.com/office/drawing/2014/main" id="{0DBC6251-5633-48E8-9358-CBB171F8B212}"/>
              </a:ext>
            </a:extLst>
          </p:cNvPr>
          <p:cNvSpPr txBox="1">
            <a:spLocks noChangeArrowheads="1"/>
          </p:cNvSpPr>
          <p:nvPr/>
        </p:nvSpPr>
        <p:spPr bwMode="auto">
          <a:xfrm>
            <a:off x="6477000" y="3227388"/>
            <a:ext cx="1171988" cy="369332"/>
          </a:xfrm>
          <a:prstGeom prst="rect">
            <a:avLst/>
          </a:prstGeom>
          <a:noFill/>
          <a:ln w="9525">
            <a:noFill/>
            <a:miter lim="800000"/>
            <a:headEnd/>
            <a:tailEnd/>
          </a:ln>
        </p:spPr>
        <p:txBody>
          <a:bodyPr wrap="none">
            <a:spAutoFit/>
          </a:bodyPr>
          <a:lstStyle/>
          <a:p>
            <a:pPr algn="l" eaLnBrk="1" hangingPunct="1">
              <a:lnSpc>
                <a:spcPct val="100000"/>
              </a:lnSpc>
            </a:pPr>
            <a:r>
              <a:rPr lang="en-US" sz="1800">
                <a:solidFill>
                  <a:schemeClr val="accent2"/>
                </a:solidFill>
                <a:cs typeface="Arial" charset="0"/>
              </a:rPr>
              <a:t>Network </a:t>
            </a:r>
            <a:r>
              <a:rPr lang="en-US" sz="1800" i="1">
                <a:solidFill>
                  <a:schemeClr val="accent2"/>
                </a:solidFill>
                <a:cs typeface="Arial" charset="0"/>
              </a:rPr>
              <a:t>B</a:t>
            </a:r>
          </a:p>
        </p:txBody>
      </p:sp>
      <p:sp>
        <p:nvSpPr>
          <p:cNvPr id="110" name="Text Box 29">
            <a:extLst>
              <a:ext uri="{FF2B5EF4-FFF2-40B4-BE49-F238E27FC236}">
                <a16:creationId xmlns:a16="http://schemas.microsoft.com/office/drawing/2014/main" id="{7FFA0078-F7E4-423D-9725-9FB110195B2B}"/>
              </a:ext>
            </a:extLst>
          </p:cNvPr>
          <p:cNvSpPr txBox="1">
            <a:spLocks noChangeArrowheads="1"/>
          </p:cNvSpPr>
          <p:nvPr/>
        </p:nvSpPr>
        <p:spPr bwMode="auto">
          <a:xfrm>
            <a:off x="7467600" y="5284788"/>
            <a:ext cx="1167179" cy="369332"/>
          </a:xfrm>
          <a:prstGeom prst="rect">
            <a:avLst/>
          </a:prstGeom>
          <a:noFill/>
          <a:ln w="9525">
            <a:noFill/>
            <a:miter lim="800000"/>
            <a:headEnd/>
            <a:tailEnd/>
          </a:ln>
        </p:spPr>
        <p:txBody>
          <a:bodyPr wrap="none">
            <a:spAutoFit/>
          </a:bodyPr>
          <a:lstStyle/>
          <a:p>
            <a:pPr algn="l" eaLnBrk="1" hangingPunct="1">
              <a:lnSpc>
                <a:spcPct val="100000"/>
              </a:lnSpc>
            </a:pPr>
            <a:r>
              <a:rPr lang="en-US" sz="1800">
                <a:solidFill>
                  <a:schemeClr val="accent2"/>
                </a:solidFill>
                <a:cs typeface="Arial" charset="0"/>
              </a:rPr>
              <a:t>Network </a:t>
            </a:r>
            <a:r>
              <a:rPr lang="en-US" sz="1800" i="1">
                <a:solidFill>
                  <a:schemeClr val="accent2"/>
                </a:solidFill>
                <a:cs typeface="Arial" charset="0"/>
              </a:rPr>
              <a:t>C</a:t>
            </a:r>
          </a:p>
        </p:txBody>
      </p:sp>
      <p:sp>
        <p:nvSpPr>
          <p:cNvPr id="111" name="Text Box 30">
            <a:extLst>
              <a:ext uri="{FF2B5EF4-FFF2-40B4-BE49-F238E27FC236}">
                <a16:creationId xmlns:a16="http://schemas.microsoft.com/office/drawing/2014/main" id="{B9EFF08B-0680-44C9-9A7C-01485D57B51B}"/>
              </a:ext>
            </a:extLst>
          </p:cNvPr>
          <p:cNvSpPr txBox="1">
            <a:spLocks noChangeArrowheads="1"/>
          </p:cNvSpPr>
          <p:nvPr/>
        </p:nvSpPr>
        <p:spPr bwMode="auto">
          <a:xfrm>
            <a:off x="381000" y="1717675"/>
            <a:ext cx="508000" cy="366713"/>
          </a:xfrm>
          <a:prstGeom prst="rect">
            <a:avLst/>
          </a:prstGeom>
          <a:noFill/>
          <a:ln w="9525">
            <a:noFill/>
            <a:miter lim="800000"/>
            <a:headEnd/>
            <a:tailEnd/>
          </a:ln>
        </p:spPr>
        <p:txBody>
          <a:bodyPr wrap="none">
            <a:spAutoFit/>
          </a:bodyPr>
          <a:lstStyle/>
          <a:p>
            <a:pPr algn="l" eaLnBrk="1" hangingPunct="1">
              <a:lnSpc>
                <a:spcPct val="100000"/>
              </a:lnSpc>
            </a:pPr>
            <a:r>
              <a:rPr lang="en-US" sz="1800" b="1" i="1" dirty="0">
                <a:cs typeface="Arial" charset="0"/>
              </a:rPr>
              <a:t>A.1</a:t>
            </a:r>
          </a:p>
        </p:txBody>
      </p:sp>
      <p:sp>
        <p:nvSpPr>
          <p:cNvPr id="112" name="Text Box 31">
            <a:extLst>
              <a:ext uri="{FF2B5EF4-FFF2-40B4-BE49-F238E27FC236}">
                <a16:creationId xmlns:a16="http://schemas.microsoft.com/office/drawing/2014/main" id="{B7F1B866-D82B-4580-984F-FD23E33A7C91}"/>
              </a:ext>
            </a:extLst>
          </p:cNvPr>
          <p:cNvSpPr txBox="1">
            <a:spLocks noChangeArrowheads="1"/>
          </p:cNvSpPr>
          <p:nvPr/>
        </p:nvSpPr>
        <p:spPr bwMode="auto">
          <a:xfrm>
            <a:off x="1905000" y="1717675"/>
            <a:ext cx="495300" cy="366713"/>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A.2</a:t>
            </a:r>
          </a:p>
        </p:txBody>
      </p:sp>
      <p:sp>
        <p:nvSpPr>
          <p:cNvPr id="113" name="Text Box 32">
            <a:extLst>
              <a:ext uri="{FF2B5EF4-FFF2-40B4-BE49-F238E27FC236}">
                <a16:creationId xmlns:a16="http://schemas.microsoft.com/office/drawing/2014/main" id="{B7E0CE45-95BA-4A22-909E-3FC401A7B3EA}"/>
              </a:ext>
            </a:extLst>
          </p:cNvPr>
          <p:cNvSpPr txBox="1">
            <a:spLocks noChangeArrowheads="1"/>
          </p:cNvSpPr>
          <p:nvPr/>
        </p:nvSpPr>
        <p:spPr bwMode="auto">
          <a:xfrm>
            <a:off x="2090853" y="3989388"/>
            <a:ext cx="495300" cy="366712"/>
          </a:xfrm>
          <a:prstGeom prst="rect">
            <a:avLst/>
          </a:prstGeom>
          <a:noFill/>
          <a:ln w="9525">
            <a:noFill/>
            <a:miter lim="800000"/>
            <a:headEnd/>
            <a:tailEnd/>
          </a:ln>
        </p:spPr>
        <p:txBody>
          <a:bodyPr wrap="none">
            <a:spAutoFit/>
          </a:bodyPr>
          <a:lstStyle/>
          <a:p>
            <a:pPr algn="l" eaLnBrk="1" hangingPunct="1">
              <a:lnSpc>
                <a:spcPct val="100000"/>
              </a:lnSpc>
            </a:pPr>
            <a:r>
              <a:rPr lang="en-US" sz="1800" i="1" dirty="0">
                <a:cs typeface="Arial" charset="0"/>
              </a:rPr>
              <a:t>B.6</a:t>
            </a:r>
          </a:p>
        </p:txBody>
      </p:sp>
      <p:sp>
        <p:nvSpPr>
          <p:cNvPr id="114" name="Text Box 33">
            <a:extLst>
              <a:ext uri="{FF2B5EF4-FFF2-40B4-BE49-F238E27FC236}">
                <a16:creationId xmlns:a16="http://schemas.microsoft.com/office/drawing/2014/main" id="{C8C8EECF-AACA-4A16-8215-9C51321FCFD9}"/>
              </a:ext>
            </a:extLst>
          </p:cNvPr>
          <p:cNvSpPr txBox="1">
            <a:spLocks noChangeArrowheads="1"/>
          </p:cNvSpPr>
          <p:nvPr/>
        </p:nvSpPr>
        <p:spPr bwMode="auto">
          <a:xfrm>
            <a:off x="3886200" y="2998788"/>
            <a:ext cx="495300" cy="366712"/>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B.1</a:t>
            </a:r>
          </a:p>
        </p:txBody>
      </p:sp>
      <p:sp>
        <p:nvSpPr>
          <p:cNvPr id="115" name="Text Box 34">
            <a:extLst>
              <a:ext uri="{FF2B5EF4-FFF2-40B4-BE49-F238E27FC236}">
                <a16:creationId xmlns:a16="http://schemas.microsoft.com/office/drawing/2014/main" id="{45F87586-573B-44FF-A538-6AEA34D74E1D}"/>
              </a:ext>
            </a:extLst>
          </p:cNvPr>
          <p:cNvSpPr txBox="1">
            <a:spLocks noChangeArrowheads="1"/>
          </p:cNvSpPr>
          <p:nvPr/>
        </p:nvSpPr>
        <p:spPr bwMode="auto">
          <a:xfrm>
            <a:off x="4191000" y="3989388"/>
            <a:ext cx="495300" cy="366712"/>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B.3</a:t>
            </a:r>
          </a:p>
        </p:txBody>
      </p:sp>
      <p:sp>
        <p:nvSpPr>
          <p:cNvPr id="116" name="Text Box 35">
            <a:extLst>
              <a:ext uri="{FF2B5EF4-FFF2-40B4-BE49-F238E27FC236}">
                <a16:creationId xmlns:a16="http://schemas.microsoft.com/office/drawing/2014/main" id="{BFE481A6-FF98-4448-9073-0ABDC81A79CE}"/>
              </a:ext>
            </a:extLst>
          </p:cNvPr>
          <p:cNvSpPr txBox="1">
            <a:spLocks noChangeArrowheads="1"/>
          </p:cNvSpPr>
          <p:nvPr/>
        </p:nvSpPr>
        <p:spPr bwMode="auto">
          <a:xfrm>
            <a:off x="6324600" y="5513388"/>
            <a:ext cx="482824" cy="369332"/>
          </a:xfrm>
          <a:prstGeom prst="rect">
            <a:avLst/>
          </a:prstGeom>
          <a:noFill/>
          <a:ln w="9525">
            <a:noFill/>
            <a:miter lim="800000"/>
            <a:headEnd/>
            <a:tailEnd/>
          </a:ln>
        </p:spPr>
        <p:txBody>
          <a:bodyPr wrap="none">
            <a:spAutoFit/>
          </a:bodyPr>
          <a:lstStyle/>
          <a:p>
            <a:pPr algn="l" eaLnBrk="1" hangingPunct="1">
              <a:lnSpc>
                <a:spcPct val="100000"/>
              </a:lnSpc>
            </a:pPr>
            <a:r>
              <a:rPr lang="en-US" sz="1800" b="1" i="1">
                <a:cs typeface="Arial" charset="0"/>
              </a:rPr>
              <a:t>C.7</a:t>
            </a:r>
          </a:p>
        </p:txBody>
      </p:sp>
      <p:sp>
        <p:nvSpPr>
          <p:cNvPr id="117" name="Text Box 36">
            <a:extLst>
              <a:ext uri="{FF2B5EF4-FFF2-40B4-BE49-F238E27FC236}">
                <a16:creationId xmlns:a16="http://schemas.microsoft.com/office/drawing/2014/main" id="{5AE27A3E-71B9-411E-B240-47BF90D38072}"/>
              </a:ext>
            </a:extLst>
          </p:cNvPr>
          <p:cNvSpPr txBox="1">
            <a:spLocks noChangeArrowheads="1"/>
          </p:cNvSpPr>
          <p:nvPr/>
        </p:nvSpPr>
        <p:spPr bwMode="auto">
          <a:xfrm>
            <a:off x="8001000" y="4522788"/>
            <a:ext cx="479618" cy="369332"/>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C.2</a:t>
            </a:r>
          </a:p>
        </p:txBody>
      </p:sp>
      <p:sp>
        <p:nvSpPr>
          <p:cNvPr id="118" name="Rectangle 37">
            <a:extLst>
              <a:ext uri="{FF2B5EF4-FFF2-40B4-BE49-F238E27FC236}">
                <a16:creationId xmlns:a16="http://schemas.microsoft.com/office/drawing/2014/main" id="{6177053C-E8AC-469F-8DB9-892603D0FE06}"/>
              </a:ext>
            </a:extLst>
          </p:cNvPr>
          <p:cNvSpPr>
            <a:spLocks noChangeArrowheads="1"/>
          </p:cNvSpPr>
          <p:nvPr/>
        </p:nvSpPr>
        <p:spPr bwMode="auto">
          <a:xfrm>
            <a:off x="1555750" y="5741988"/>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119" name="Rectangle 38">
            <a:extLst>
              <a:ext uri="{FF2B5EF4-FFF2-40B4-BE49-F238E27FC236}">
                <a16:creationId xmlns:a16="http://schemas.microsoft.com/office/drawing/2014/main" id="{26F97145-4402-4C60-BB2A-56091A517700}"/>
              </a:ext>
            </a:extLst>
          </p:cNvPr>
          <p:cNvSpPr>
            <a:spLocks noChangeArrowheads="1"/>
          </p:cNvSpPr>
          <p:nvPr/>
        </p:nvSpPr>
        <p:spPr bwMode="auto">
          <a:xfrm>
            <a:off x="2470150" y="57419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20" name="Rectangle 39">
            <a:extLst>
              <a:ext uri="{FF2B5EF4-FFF2-40B4-BE49-F238E27FC236}">
                <a16:creationId xmlns:a16="http://schemas.microsoft.com/office/drawing/2014/main" id="{726DFE45-FB92-492E-B0F4-3FA75DF40299}"/>
              </a:ext>
            </a:extLst>
          </p:cNvPr>
          <p:cNvSpPr>
            <a:spLocks noChangeArrowheads="1"/>
          </p:cNvSpPr>
          <p:nvPr/>
        </p:nvSpPr>
        <p:spPr bwMode="auto">
          <a:xfrm>
            <a:off x="2470150" y="57419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21" name="Rectangle 40">
            <a:extLst>
              <a:ext uri="{FF2B5EF4-FFF2-40B4-BE49-F238E27FC236}">
                <a16:creationId xmlns:a16="http://schemas.microsoft.com/office/drawing/2014/main" id="{92957359-5E5E-4DDF-84A4-9B2B0183129F}"/>
              </a:ext>
            </a:extLst>
          </p:cNvPr>
          <p:cNvSpPr>
            <a:spLocks noChangeArrowheads="1"/>
          </p:cNvSpPr>
          <p:nvPr/>
        </p:nvSpPr>
        <p:spPr bwMode="auto">
          <a:xfrm>
            <a:off x="3232150" y="5513388"/>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22" name="Rectangle 41">
            <a:extLst>
              <a:ext uri="{FF2B5EF4-FFF2-40B4-BE49-F238E27FC236}">
                <a16:creationId xmlns:a16="http://schemas.microsoft.com/office/drawing/2014/main" id="{A15C809C-281A-4265-8321-FDBAF2C60A72}"/>
              </a:ext>
            </a:extLst>
          </p:cNvPr>
          <p:cNvSpPr>
            <a:spLocks noChangeArrowheads="1"/>
          </p:cNvSpPr>
          <p:nvPr/>
        </p:nvSpPr>
        <p:spPr bwMode="auto">
          <a:xfrm>
            <a:off x="3232150" y="5741988"/>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23" name="computr1">
            <a:extLst>
              <a:ext uri="{FF2B5EF4-FFF2-40B4-BE49-F238E27FC236}">
                <a16:creationId xmlns:a16="http://schemas.microsoft.com/office/drawing/2014/main" id="{7186A13A-6D37-4758-8A13-1FAA3A27833D}"/>
              </a:ext>
            </a:extLst>
          </p:cNvPr>
          <p:cNvSpPr>
            <a:spLocks noEditPoints="1" noChangeArrowheads="1"/>
          </p:cNvSpPr>
          <p:nvPr/>
        </p:nvSpPr>
        <p:spPr bwMode="auto">
          <a:xfrm>
            <a:off x="2241550" y="60467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24" name="computr1">
            <a:extLst>
              <a:ext uri="{FF2B5EF4-FFF2-40B4-BE49-F238E27FC236}">
                <a16:creationId xmlns:a16="http://schemas.microsoft.com/office/drawing/2014/main" id="{2A07D171-90EA-4BE3-8B01-58AEF76B1BBA}"/>
              </a:ext>
            </a:extLst>
          </p:cNvPr>
          <p:cNvSpPr>
            <a:spLocks noEditPoints="1" noChangeArrowheads="1"/>
          </p:cNvSpPr>
          <p:nvPr/>
        </p:nvSpPr>
        <p:spPr bwMode="auto">
          <a:xfrm>
            <a:off x="3003550" y="5056188"/>
            <a:ext cx="533400" cy="484187"/>
          </a:xfrm>
          <a:custGeom>
            <a:avLst/>
            <a:gdLst>
              <a:gd name="T0" fmla="*/ 482406 w 21600"/>
              <a:gd name="T1" fmla="*/ 0 h 21600"/>
              <a:gd name="T2" fmla="*/ 266700 w 21600"/>
              <a:gd name="T3" fmla="*/ 0 h 21600"/>
              <a:gd name="T4" fmla="*/ 50994 w 21600"/>
              <a:gd name="T5" fmla="*/ 0 h 21600"/>
              <a:gd name="T6" fmla="*/ 0 w 21600"/>
              <a:gd name="T7" fmla="*/ 344938 h 21600"/>
              <a:gd name="T8" fmla="*/ 0 w 21600"/>
              <a:gd name="T9" fmla="*/ 484187 h 21600"/>
              <a:gd name="T10" fmla="*/ 266700 w 21600"/>
              <a:gd name="T11" fmla="*/ 484187 h 21600"/>
              <a:gd name="T12" fmla="*/ 533400 w 21600"/>
              <a:gd name="T13" fmla="*/ 484187 h 21600"/>
              <a:gd name="T14" fmla="*/ 533400 w 21600"/>
              <a:gd name="T15" fmla="*/ 344938 h 21600"/>
              <a:gd name="T16" fmla="*/ 482406 w 21600"/>
              <a:gd name="T17" fmla="*/ 303805 h 21600"/>
              <a:gd name="T18" fmla="*/ 50994 w 21600"/>
              <a:gd name="T19" fmla="*/ 303805 h 21600"/>
              <a:gd name="T20" fmla="*/ 50994 w 21600"/>
              <a:gd name="T21" fmla="*/ 151891 h 21600"/>
              <a:gd name="T22" fmla="*/ 482406 w 21600"/>
              <a:gd name="T23" fmla="*/ 151891 h 21600"/>
              <a:gd name="T24" fmla="*/ 0 w 21600"/>
              <a:gd name="T25" fmla="*/ 414563 h 21600"/>
              <a:gd name="T26" fmla="*/ 533400 w 21600"/>
              <a:gd name="T27" fmla="*/ 41456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25" name="Text Box 44">
            <a:extLst>
              <a:ext uri="{FF2B5EF4-FFF2-40B4-BE49-F238E27FC236}">
                <a16:creationId xmlns:a16="http://schemas.microsoft.com/office/drawing/2014/main" id="{57276C8D-1F37-4C94-A2BB-C9E2D34B7DC2}"/>
              </a:ext>
            </a:extLst>
          </p:cNvPr>
          <p:cNvSpPr txBox="1">
            <a:spLocks noChangeArrowheads="1"/>
          </p:cNvSpPr>
          <p:nvPr/>
        </p:nvSpPr>
        <p:spPr bwMode="auto">
          <a:xfrm>
            <a:off x="2940050" y="5818188"/>
            <a:ext cx="1189621" cy="369332"/>
          </a:xfrm>
          <a:prstGeom prst="rect">
            <a:avLst/>
          </a:prstGeom>
          <a:noFill/>
          <a:ln w="9525">
            <a:noFill/>
            <a:miter lim="800000"/>
            <a:headEnd/>
            <a:tailEnd/>
          </a:ln>
        </p:spPr>
        <p:txBody>
          <a:bodyPr wrap="none">
            <a:spAutoFit/>
          </a:bodyPr>
          <a:lstStyle/>
          <a:p>
            <a:pPr algn="l" eaLnBrk="1" hangingPunct="1">
              <a:lnSpc>
                <a:spcPct val="100000"/>
              </a:lnSpc>
            </a:pPr>
            <a:r>
              <a:rPr lang="en-US" sz="1800">
                <a:solidFill>
                  <a:schemeClr val="accent2"/>
                </a:solidFill>
                <a:cs typeface="Arial" charset="0"/>
              </a:rPr>
              <a:t>Network </a:t>
            </a:r>
            <a:r>
              <a:rPr lang="en-US" sz="1800" i="1">
                <a:solidFill>
                  <a:schemeClr val="accent2"/>
                </a:solidFill>
                <a:cs typeface="Arial" charset="0"/>
              </a:rPr>
              <a:t>D</a:t>
            </a:r>
          </a:p>
        </p:txBody>
      </p:sp>
      <p:sp>
        <p:nvSpPr>
          <p:cNvPr id="126" name="Text Box 45">
            <a:extLst>
              <a:ext uri="{FF2B5EF4-FFF2-40B4-BE49-F238E27FC236}">
                <a16:creationId xmlns:a16="http://schemas.microsoft.com/office/drawing/2014/main" id="{1D064AF9-E0D0-4ADC-BE24-C63434140ECF}"/>
              </a:ext>
            </a:extLst>
          </p:cNvPr>
          <p:cNvSpPr txBox="1">
            <a:spLocks noChangeArrowheads="1"/>
          </p:cNvSpPr>
          <p:nvPr/>
        </p:nvSpPr>
        <p:spPr bwMode="auto">
          <a:xfrm>
            <a:off x="1752600" y="6046788"/>
            <a:ext cx="495777" cy="369332"/>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D.8</a:t>
            </a:r>
          </a:p>
        </p:txBody>
      </p:sp>
      <p:sp>
        <p:nvSpPr>
          <p:cNvPr id="127" name="Text Box 46">
            <a:extLst>
              <a:ext uri="{FF2B5EF4-FFF2-40B4-BE49-F238E27FC236}">
                <a16:creationId xmlns:a16="http://schemas.microsoft.com/office/drawing/2014/main" id="{C0E6AB22-2ED8-4F71-B372-A1FA85EC491C}"/>
              </a:ext>
            </a:extLst>
          </p:cNvPr>
          <p:cNvSpPr txBox="1">
            <a:spLocks noChangeArrowheads="1"/>
          </p:cNvSpPr>
          <p:nvPr/>
        </p:nvSpPr>
        <p:spPr bwMode="auto">
          <a:xfrm>
            <a:off x="3473450" y="5056188"/>
            <a:ext cx="495777" cy="369332"/>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D.3</a:t>
            </a:r>
          </a:p>
        </p:txBody>
      </p:sp>
      <p:grpSp>
        <p:nvGrpSpPr>
          <p:cNvPr id="128" name="Group 47">
            <a:extLst>
              <a:ext uri="{FF2B5EF4-FFF2-40B4-BE49-F238E27FC236}">
                <a16:creationId xmlns:a16="http://schemas.microsoft.com/office/drawing/2014/main" id="{1CE05467-08A8-4497-9A5E-B532ED66265D}"/>
              </a:ext>
            </a:extLst>
          </p:cNvPr>
          <p:cNvGrpSpPr>
            <a:grpSpLocks/>
          </p:cNvGrpSpPr>
          <p:nvPr/>
        </p:nvGrpSpPr>
        <p:grpSpPr bwMode="auto">
          <a:xfrm>
            <a:off x="5791200" y="3684588"/>
            <a:ext cx="942975" cy="1600200"/>
            <a:chOff x="3648" y="2160"/>
            <a:chExt cx="594" cy="1008"/>
          </a:xfrm>
        </p:grpSpPr>
        <p:sp>
          <p:nvSpPr>
            <p:cNvPr id="129" name="Rectangle 48">
              <a:extLst>
                <a:ext uri="{FF2B5EF4-FFF2-40B4-BE49-F238E27FC236}">
                  <a16:creationId xmlns:a16="http://schemas.microsoft.com/office/drawing/2014/main" id="{C927C377-3BDA-4665-8A43-BD4D035D1B55}"/>
                </a:ext>
              </a:extLst>
            </p:cNvPr>
            <p:cNvSpPr>
              <a:spLocks noChangeArrowheads="1"/>
            </p:cNvSpPr>
            <p:nvPr/>
          </p:nvSpPr>
          <p:spPr bwMode="auto">
            <a:xfrm>
              <a:off x="3928" y="2160"/>
              <a:ext cx="48" cy="100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30" name="Rectangle 49">
              <a:extLst>
                <a:ext uri="{FF2B5EF4-FFF2-40B4-BE49-F238E27FC236}">
                  <a16:creationId xmlns:a16="http://schemas.microsoft.com/office/drawing/2014/main" id="{3610D0B7-AD91-463A-B03B-3CF4A76DB25A}"/>
                </a:ext>
              </a:extLst>
            </p:cNvPr>
            <p:cNvSpPr>
              <a:spLocks noChangeArrowheads="1"/>
            </p:cNvSpPr>
            <p:nvPr/>
          </p:nvSpPr>
          <p:spPr bwMode="auto">
            <a:xfrm>
              <a:off x="3928" y="312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31" name="Rectangle 50">
              <a:extLst>
                <a:ext uri="{FF2B5EF4-FFF2-40B4-BE49-F238E27FC236}">
                  <a16:creationId xmlns:a16="http://schemas.microsoft.com/office/drawing/2014/main" id="{3CF2BCAA-6106-4CA1-A320-06767FBF9656}"/>
                </a:ext>
              </a:extLst>
            </p:cNvPr>
            <p:cNvSpPr>
              <a:spLocks noChangeArrowheads="1"/>
            </p:cNvSpPr>
            <p:nvPr/>
          </p:nvSpPr>
          <p:spPr bwMode="auto">
            <a:xfrm>
              <a:off x="3928"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32" name="Picture 51">
              <a:extLst>
                <a:ext uri="{FF2B5EF4-FFF2-40B4-BE49-F238E27FC236}">
                  <a16:creationId xmlns:a16="http://schemas.microsoft.com/office/drawing/2014/main" id="{011BAF30-0554-4FA5-8964-0985F1F4E1AC}"/>
                </a:ext>
              </a:extLst>
            </p:cNvPr>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648" y="2592"/>
              <a:ext cx="594" cy="258"/>
            </a:xfrm>
            <a:prstGeom prst="rect">
              <a:avLst/>
            </a:prstGeom>
            <a:noFill/>
            <a:ln w="9525">
              <a:noFill/>
              <a:miter lim="800000"/>
              <a:headEnd/>
              <a:tailEnd/>
            </a:ln>
          </p:spPr>
        </p:pic>
      </p:grpSp>
      <p:grpSp>
        <p:nvGrpSpPr>
          <p:cNvPr id="133" name="Group 52">
            <a:extLst>
              <a:ext uri="{FF2B5EF4-FFF2-40B4-BE49-F238E27FC236}">
                <a16:creationId xmlns:a16="http://schemas.microsoft.com/office/drawing/2014/main" id="{66EAFFCD-C244-454A-BDFB-4AC0C944533A}"/>
              </a:ext>
            </a:extLst>
          </p:cNvPr>
          <p:cNvGrpSpPr>
            <a:grpSpLocks/>
          </p:cNvGrpSpPr>
          <p:nvPr/>
        </p:nvGrpSpPr>
        <p:grpSpPr bwMode="auto">
          <a:xfrm>
            <a:off x="1752600" y="2389188"/>
            <a:ext cx="942975" cy="1371600"/>
            <a:chOff x="1104" y="1344"/>
            <a:chExt cx="594" cy="864"/>
          </a:xfrm>
        </p:grpSpPr>
        <p:sp>
          <p:nvSpPr>
            <p:cNvPr id="134" name="Rectangle 53">
              <a:extLst>
                <a:ext uri="{FF2B5EF4-FFF2-40B4-BE49-F238E27FC236}">
                  <a16:creationId xmlns:a16="http://schemas.microsoft.com/office/drawing/2014/main" id="{7AF5152F-139E-445D-B035-C6587B69604B}"/>
                </a:ext>
              </a:extLst>
            </p:cNvPr>
            <p:cNvSpPr>
              <a:spLocks noChangeArrowheads="1"/>
            </p:cNvSpPr>
            <p:nvPr/>
          </p:nvSpPr>
          <p:spPr bwMode="auto">
            <a:xfrm>
              <a:off x="1384" y="1344"/>
              <a:ext cx="48" cy="86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35" name="Rectangle 54">
              <a:extLst>
                <a:ext uri="{FF2B5EF4-FFF2-40B4-BE49-F238E27FC236}">
                  <a16:creationId xmlns:a16="http://schemas.microsoft.com/office/drawing/2014/main" id="{BA5BD9B3-4112-4260-98DC-F72315CF471B}"/>
                </a:ext>
              </a:extLst>
            </p:cNvPr>
            <p:cNvSpPr>
              <a:spLocks noChangeArrowheads="1"/>
            </p:cNvSpPr>
            <p:nvPr/>
          </p:nvSpPr>
          <p:spPr bwMode="auto">
            <a:xfrm>
              <a:off x="1384"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36" name="Rectangle 55">
              <a:extLst>
                <a:ext uri="{FF2B5EF4-FFF2-40B4-BE49-F238E27FC236}">
                  <a16:creationId xmlns:a16="http://schemas.microsoft.com/office/drawing/2014/main" id="{70A67DDC-9473-4A6D-A1EB-81558322DAE9}"/>
                </a:ext>
              </a:extLst>
            </p:cNvPr>
            <p:cNvSpPr>
              <a:spLocks noChangeArrowheads="1"/>
            </p:cNvSpPr>
            <p:nvPr/>
          </p:nvSpPr>
          <p:spPr bwMode="auto">
            <a:xfrm>
              <a:off x="1384" y="1344"/>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37" name="Picture 56">
              <a:extLst>
                <a:ext uri="{FF2B5EF4-FFF2-40B4-BE49-F238E27FC236}">
                  <a16:creationId xmlns:a16="http://schemas.microsoft.com/office/drawing/2014/main" id="{83D445EA-ED97-4D83-99EF-37D1659062BD}"/>
                </a:ext>
              </a:extLst>
            </p:cNvPr>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104" y="1584"/>
              <a:ext cx="594" cy="258"/>
            </a:xfrm>
            <a:prstGeom prst="rect">
              <a:avLst/>
            </a:prstGeom>
            <a:noFill/>
            <a:ln w="9525">
              <a:noFill/>
              <a:miter lim="800000"/>
              <a:headEnd/>
              <a:tailEnd/>
            </a:ln>
          </p:spPr>
        </p:pic>
      </p:grpSp>
      <p:grpSp>
        <p:nvGrpSpPr>
          <p:cNvPr id="138" name="Group 57">
            <a:extLst>
              <a:ext uri="{FF2B5EF4-FFF2-40B4-BE49-F238E27FC236}">
                <a16:creationId xmlns:a16="http://schemas.microsoft.com/office/drawing/2014/main" id="{8255412D-9DA5-4709-B8F4-C9F33FCCBF12}"/>
              </a:ext>
            </a:extLst>
          </p:cNvPr>
          <p:cNvGrpSpPr>
            <a:grpSpLocks/>
          </p:cNvGrpSpPr>
          <p:nvPr/>
        </p:nvGrpSpPr>
        <p:grpSpPr bwMode="auto">
          <a:xfrm>
            <a:off x="1143000" y="3684588"/>
            <a:ext cx="942975" cy="2133600"/>
            <a:chOff x="720" y="2160"/>
            <a:chExt cx="594" cy="1344"/>
          </a:xfrm>
        </p:grpSpPr>
        <p:sp>
          <p:nvSpPr>
            <p:cNvPr id="139" name="Rectangle 58">
              <a:extLst>
                <a:ext uri="{FF2B5EF4-FFF2-40B4-BE49-F238E27FC236}">
                  <a16:creationId xmlns:a16="http://schemas.microsoft.com/office/drawing/2014/main" id="{C0F30208-FFD6-4555-A46B-37F276992861}"/>
                </a:ext>
              </a:extLst>
            </p:cNvPr>
            <p:cNvSpPr>
              <a:spLocks noChangeArrowheads="1"/>
            </p:cNvSpPr>
            <p:nvPr/>
          </p:nvSpPr>
          <p:spPr bwMode="auto">
            <a:xfrm>
              <a:off x="1028" y="2160"/>
              <a:ext cx="48" cy="134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40" name="Rectangle 59">
              <a:extLst>
                <a:ext uri="{FF2B5EF4-FFF2-40B4-BE49-F238E27FC236}">
                  <a16:creationId xmlns:a16="http://schemas.microsoft.com/office/drawing/2014/main" id="{93635278-82A1-42C1-ADBE-3767C9A6FF52}"/>
                </a:ext>
              </a:extLst>
            </p:cNvPr>
            <p:cNvSpPr>
              <a:spLocks noChangeArrowheads="1"/>
            </p:cNvSpPr>
            <p:nvPr/>
          </p:nvSpPr>
          <p:spPr bwMode="auto">
            <a:xfrm>
              <a:off x="1028"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41" name="Rectangle 60">
              <a:extLst>
                <a:ext uri="{FF2B5EF4-FFF2-40B4-BE49-F238E27FC236}">
                  <a16:creationId xmlns:a16="http://schemas.microsoft.com/office/drawing/2014/main" id="{AD31B2F7-5A4F-4118-BCC5-C0021033AF9F}"/>
                </a:ext>
              </a:extLst>
            </p:cNvPr>
            <p:cNvSpPr>
              <a:spLocks noChangeArrowheads="1"/>
            </p:cNvSpPr>
            <p:nvPr/>
          </p:nvSpPr>
          <p:spPr bwMode="auto">
            <a:xfrm>
              <a:off x="1026" y="3456"/>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42" name="Picture 61">
              <a:extLst>
                <a:ext uri="{FF2B5EF4-FFF2-40B4-BE49-F238E27FC236}">
                  <a16:creationId xmlns:a16="http://schemas.microsoft.com/office/drawing/2014/main" id="{E1B4EDF0-5A8E-4B65-90B4-317B7FF73283}"/>
                </a:ext>
              </a:extLst>
            </p:cNvPr>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720" y="2688"/>
              <a:ext cx="594" cy="258"/>
            </a:xfrm>
            <a:prstGeom prst="rect">
              <a:avLst/>
            </a:prstGeom>
            <a:noFill/>
            <a:ln w="9525">
              <a:noFill/>
              <a:miter lim="800000"/>
              <a:headEnd/>
              <a:tailEnd/>
            </a:ln>
          </p:spPr>
        </p:pic>
      </p:grpSp>
      <p:sp>
        <p:nvSpPr>
          <p:cNvPr id="143" name="Text Box 62">
            <a:extLst>
              <a:ext uri="{FF2B5EF4-FFF2-40B4-BE49-F238E27FC236}">
                <a16:creationId xmlns:a16="http://schemas.microsoft.com/office/drawing/2014/main" id="{6CD0E6A0-D05F-45D0-ABAF-9E4787340428}"/>
              </a:ext>
            </a:extLst>
          </p:cNvPr>
          <p:cNvSpPr txBox="1">
            <a:spLocks noChangeArrowheads="1"/>
          </p:cNvSpPr>
          <p:nvPr/>
        </p:nvSpPr>
        <p:spPr bwMode="auto">
          <a:xfrm>
            <a:off x="1676400" y="4891088"/>
            <a:ext cx="818622" cy="369332"/>
          </a:xfrm>
          <a:prstGeom prst="rect">
            <a:avLst/>
          </a:prstGeom>
          <a:noFill/>
          <a:ln w="9525">
            <a:noFill/>
            <a:miter lim="800000"/>
            <a:headEnd/>
            <a:tailEnd/>
          </a:ln>
        </p:spPr>
        <p:txBody>
          <a:bodyPr wrap="none">
            <a:spAutoFit/>
          </a:bodyPr>
          <a:lstStyle/>
          <a:p>
            <a:pPr algn="l" eaLnBrk="1" hangingPunct="1">
              <a:lnSpc>
                <a:spcPct val="100000"/>
              </a:lnSpc>
            </a:pPr>
            <a:r>
              <a:rPr lang="en-US" sz="1800" dirty="0">
                <a:solidFill>
                  <a:srgbClr val="C00000"/>
                </a:solidFill>
                <a:cs typeface="Arial" charset="0"/>
              </a:rPr>
              <a:t>Router</a:t>
            </a:r>
          </a:p>
        </p:txBody>
      </p:sp>
      <p:sp>
        <p:nvSpPr>
          <p:cNvPr id="144" name="Rectangle 63">
            <a:extLst>
              <a:ext uri="{FF2B5EF4-FFF2-40B4-BE49-F238E27FC236}">
                <a16:creationId xmlns:a16="http://schemas.microsoft.com/office/drawing/2014/main" id="{DD0C6B3B-1279-49A5-9C01-FD03A40DAA48}"/>
              </a:ext>
            </a:extLst>
          </p:cNvPr>
          <p:cNvSpPr>
            <a:spLocks noChangeArrowheads="1"/>
          </p:cNvSpPr>
          <p:nvPr/>
        </p:nvSpPr>
        <p:spPr bwMode="auto">
          <a:xfrm>
            <a:off x="533400" y="1398588"/>
            <a:ext cx="685800" cy="228600"/>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100000"/>
              </a:lnSpc>
            </a:pPr>
            <a:r>
              <a:rPr lang="en-US" sz="1200" b="1" dirty="0">
                <a:cs typeface="Arial" charset="0"/>
              </a:rPr>
              <a:t>Segment</a:t>
            </a:r>
          </a:p>
        </p:txBody>
      </p:sp>
      <p:sp>
        <p:nvSpPr>
          <p:cNvPr id="145" name="Rectangle 64">
            <a:extLst>
              <a:ext uri="{FF2B5EF4-FFF2-40B4-BE49-F238E27FC236}">
                <a16:creationId xmlns:a16="http://schemas.microsoft.com/office/drawing/2014/main" id="{FED4EDFC-72B3-484B-8345-2F33D206B842}"/>
              </a:ext>
            </a:extLst>
          </p:cNvPr>
          <p:cNvSpPr>
            <a:spLocks noChangeArrowheads="1"/>
          </p:cNvSpPr>
          <p:nvPr/>
        </p:nvSpPr>
        <p:spPr bwMode="auto">
          <a:xfrm>
            <a:off x="1219200" y="1398588"/>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dirty="0">
                <a:solidFill>
                  <a:srgbClr val="080808"/>
                </a:solidFill>
                <a:cs typeface="Arial" charset="0"/>
              </a:rPr>
              <a:t>A1</a:t>
            </a:r>
          </a:p>
        </p:txBody>
      </p:sp>
      <p:sp>
        <p:nvSpPr>
          <p:cNvPr id="146" name="Rectangle 65">
            <a:extLst>
              <a:ext uri="{FF2B5EF4-FFF2-40B4-BE49-F238E27FC236}">
                <a16:creationId xmlns:a16="http://schemas.microsoft.com/office/drawing/2014/main" id="{A249D946-5188-4C08-9ED6-B9D6A5E0B921}"/>
              </a:ext>
            </a:extLst>
          </p:cNvPr>
          <p:cNvSpPr>
            <a:spLocks noChangeArrowheads="1"/>
          </p:cNvSpPr>
          <p:nvPr/>
        </p:nvSpPr>
        <p:spPr bwMode="auto">
          <a:xfrm>
            <a:off x="1524000" y="1398588"/>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a:solidFill>
                  <a:srgbClr val="080808"/>
                </a:solidFill>
                <a:cs typeface="Arial" charset="0"/>
              </a:rPr>
              <a:t>C7</a:t>
            </a:r>
          </a:p>
        </p:txBody>
      </p:sp>
      <p:sp>
        <p:nvSpPr>
          <p:cNvPr id="147" name="Line 66">
            <a:extLst>
              <a:ext uri="{FF2B5EF4-FFF2-40B4-BE49-F238E27FC236}">
                <a16:creationId xmlns:a16="http://schemas.microsoft.com/office/drawing/2014/main" id="{6E0AF58D-DD0B-4345-B93E-9B56FCB62643}"/>
              </a:ext>
            </a:extLst>
          </p:cNvPr>
          <p:cNvSpPr>
            <a:spLocks noChangeShapeType="1"/>
          </p:cNvSpPr>
          <p:nvPr/>
        </p:nvSpPr>
        <p:spPr bwMode="auto">
          <a:xfrm>
            <a:off x="1447800" y="1703388"/>
            <a:ext cx="0" cy="609600"/>
          </a:xfrm>
          <a:prstGeom prst="line">
            <a:avLst/>
          </a:prstGeom>
          <a:noFill/>
          <a:ln w="57150">
            <a:solidFill>
              <a:srgbClr val="FF0000"/>
            </a:solidFill>
            <a:round/>
            <a:headEnd/>
            <a:tailEnd/>
          </a:ln>
        </p:spPr>
        <p:txBody>
          <a:bodyPr/>
          <a:lstStyle/>
          <a:p>
            <a:endParaRPr lang="en-US"/>
          </a:p>
        </p:txBody>
      </p:sp>
      <p:sp>
        <p:nvSpPr>
          <p:cNvPr id="148" name="Line 67">
            <a:extLst>
              <a:ext uri="{FF2B5EF4-FFF2-40B4-BE49-F238E27FC236}">
                <a16:creationId xmlns:a16="http://schemas.microsoft.com/office/drawing/2014/main" id="{9CAE80F0-2741-4B1C-AD41-7C0BE6CD02C5}"/>
              </a:ext>
            </a:extLst>
          </p:cNvPr>
          <p:cNvSpPr>
            <a:spLocks noChangeShapeType="1"/>
          </p:cNvSpPr>
          <p:nvPr/>
        </p:nvSpPr>
        <p:spPr bwMode="auto">
          <a:xfrm>
            <a:off x="1447800" y="2312988"/>
            <a:ext cx="914400" cy="0"/>
          </a:xfrm>
          <a:prstGeom prst="line">
            <a:avLst/>
          </a:prstGeom>
          <a:noFill/>
          <a:ln w="57150">
            <a:solidFill>
              <a:srgbClr val="FF0000"/>
            </a:solidFill>
            <a:round/>
            <a:headEnd/>
            <a:tailEnd/>
          </a:ln>
        </p:spPr>
        <p:txBody>
          <a:bodyPr/>
          <a:lstStyle/>
          <a:p>
            <a:endParaRPr lang="en-US"/>
          </a:p>
        </p:txBody>
      </p:sp>
      <p:sp>
        <p:nvSpPr>
          <p:cNvPr id="149" name="Line 68">
            <a:extLst>
              <a:ext uri="{FF2B5EF4-FFF2-40B4-BE49-F238E27FC236}">
                <a16:creationId xmlns:a16="http://schemas.microsoft.com/office/drawing/2014/main" id="{B8D5447C-729B-4E52-9799-768A58DCA12F}"/>
              </a:ext>
            </a:extLst>
          </p:cNvPr>
          <p:cNvSpPr>
            <a:spLocks noChangeShapeType="1"/>
          </p:cNvSpPr>
          <p:nvPr/>
        </p:nvSpPr>
        <p:spPr bwMode="auto">
          <a:xfrm>
            <a:off x="2362200" y="2312988"/>
            <a:ext cx="0" cy="533400"/>
          </a:xfrm>
          <a:prstGeom prst="line">
            <a:avLst/>
          </a:prstGeom>
          <a:noFill/>
          <a:ln w="57150">
            <a:solidFill>
              <a:srgbClr val="FF0000"/>
            </a:solidFill>
            <a:round/>
            <a:headEnd/>
            <a:tailEnd type="triangle" w="med" len="med"/>
          </a:ln>
        </p:spPr>
        <p:txBody>
          <a:bodyPr/>
          <a:lstStyle/>
          <a:p>
            <a:endParaRPr lang="en-US"/>
          </a:p>
        </p:txBody>
      </p:sp>
      <p:sp>
        <p:nvSpPr>
          <p:cNvPr id="150" name="Line 69">
            <a:extLst>
              <a:ext uri="{FF2B5EF4-FFF2-40B4-BE49-F238E27FC236}">
                <a16:creationId xmlns:a16="http://schemas.microsoft.com/office/drawing/2014/main" id="{C703FA33-7171-4F6F-8054-784339C52E92}"/>
              </a:ext>
            </a:extLst>
          </p:cNvPr>
          <p:cNvSpPr>
            <a:spLocks noChangeShapeType="1"/>
          </p:cNvSpPr>
          <p:nvPr/>
        </p:nvSpPr>
        <p:spPr bwMode="auto">
          <a:xfrm>
            <a:off x="2362200" y="3608388"/>
            <a:ext cx="4038600" cy="0"/>
          </a:xfrm>
          <a:prstGeom prst="line">
            <a:avLst/>
          </a:prstGeom>
          <a:noFill/>
          <a:ln w="57150">
            <a:solidFill>
              <a:srgbClr val="FF0000"/>
            </a:solidFill>
            <a:round/>
            <a:headEnd/>
            <a:tailEnd/>
          </a:ln>
        </p:spPr>
        <p:txBody>
          <a:bodyPr/>
          <a:lstStyle/>
          <a:p>
            <a:endParaRPr lang="en-US"/>
          </a:p>
        </p:txBody>
      </p:sp>
      <p:sp>
        <p:nvSpPr>
          <p:cNvPr id="151" name="Line 70">
            <a:extLst>
              <a:ext uri="{FF2B5EF4-FFF2-40B4-BE49-F238E27FC236}">
                <a16:creationId xmlns:a16="http://schemas.microsoft.com/office/drawing/2014/main" id="{5EC76D9A-A8D9-463B-B353-C181784E988E}"/>
              </a:ext>
            </a:extLst>
          </p:cNvPr>
          <p:cNvSpPr>
            <a:spLocks noChangeShapeType="1"/>
          </p:cNvSpPr>
          <p:nvPr/>
        </p:nvSpPr>
        <p:spPr bwMode="auto">
          <a:xfrm>
            <a:off x="6400800" y="3608388"/>
            <a:ext cx="0" cy="838200"/>
          </a:xfrm>
          <a:prstGeom prst="line">
            <a:avLst/>
          </a:prstGeom>
          <a:noFill/>
          <a:ln w="57150">
            <a:solidFill>
              <a:srgbClr val="FF0000"/>
            </a:solidFill>
            <a:round/>
            <a:headEnd/>
            <a:tailEnd type="triangle" w="med" len="med"/>
          </a:ln>
        </p:spPr>
        <p:txBody>
          <a:bodyPr/>
          <a:lstStyle/>
          <a:p>
            <a:endParaRPr lang="en-US"/>
          </a:p>
        </p:txBody>
      </p:sp>
      <p:sp>
        <p:nvSpPr>
          <p:cNvPr id="152" name="Line 71">
            <a:extLst>
              <a:ext uri="{FF2B5EF4-FFF2-40B4-BE49-F238E27FC236}">
                <a16:creationId xmlns:a16="http://schemas.microsoft.com/office/drawing/2014/main" id="{7836E092-FB3E-4363-B755-89B891EEA324}"/>
              </a:ext>
            </a:extLst>
          </p:cNvPr>
          <p:cNvSpPr>
            <a:spLocks noChangeShapeType="1"/>
          </p:cNvSpPr>
          <p:nvPr/>
        </p:nvSpPr>
        <p:spPr bwMode="auto">
          <a:xfrm>
            <a:off x="6400800" y="5056188"/>
            <a:ext cx="762000" cy="0"/>
          </a:xfrm>
          <a:prstGeom prst="line">
            <a:avLst/>
          </a:prstGeom>
          <a:noFill/>
          <a:ln w="57150">
            <a:solidFill>
              <a:srgbClr val="FF0000"/>
            </a:solidFill>
            <a:round/>
            <a:headEnd/>
            <a:tailEnd/>
          </a:ln>
        </p:spPr>
        <p:txBody>
          <a:bodyPr/>
          <a:lstStyle/>
          <a:p>
            <a:endParaRPr lang="en-US"/>
          </a:p>
        </p:txBody>
      </p:sp>
      <p:sp>
        <p:nvSpPr>
          <p:cNvPr id="153" name="Line 72">
            <a:extLst>
              <a:ext uri="{FF2B5EF4-FFF2-40B4-BE49-F238E27FC236}">
                <a16:creationId xmlns:a16="http://schemas.microsoft.com/office/drawing/2014/main" id="{554F4815-6BC4-4669-AEAC-701170CB6745}"/>
              </a:ext>
            </a:extLst>
          </p:cNvPr>
          <p:cNvSpPr>
            <a:spLocks noChangeShapeType="1"/>
          </p:cNvSpPr>
          <p:nvPr/>
        </p:nvSpPr>
        <p:spPr bwMode="auto">
          <a:xfrm>
            <a:off x="7162800" y="5056188"/>
            <a:ext cx="0" cy="457200"/>
          </a:xfrm>
          <a:prstGeom prst="line">
            <a:avLst/>
          </a:prstGeom>
          <a:noFill/>
          <a:ln w="57150">
            <a:solidFill>
              <a:srgbClr val="FF0000"/>
            </a:solidFill>
            <a:round/>
            <a:headEnd/>
            <a:tailEnd type="triangle" w="med" len="med"/>
          </a:ln>
        </p:spPr>
        <p:txBody>
          <a:bodyPr/>
          <a:lstStyle/>
          <a:p>
            <a:endParaRPr lang="en-US"/>
          </a:p>
        </p:txBody>
      </p:sp>
      <p:sp>
        <p:nvSpPr>
          <p:cNvPr id="154" name="Text Box 73">
            <a:extLst>
              <a:ext uri="{FF2B5EF4-FFF2-40B4-BE49-F238E27FC236}">
                <a16:creationId xmlns:a16="http://schemas.microsoft.com/office/drawing/2014/main" id="{51D0EC26-FF98-43C1-89CF-625514936128}"/>
              </a:ext>
            </a:extLst>
          </p:cNvPr>
          <p:cNvSpPr txBox="1">
            <a:spLocks noChangeArrowheads="1"/>
          </p:cNvSpPr>
          <p:nvPr/>
        </p:nvSpPr>
        <p:spPr bwMode="auto">
          <a:xfrm>
            <a:off x="4381500" y="1360071"/>
            <a:ext cx="4536688" cy="400110"/>
          </a:xfrm>
          <a:prstGeom prst="rect">
            <a:avLst/>
          </a:prstGeom>
          <a:solidFill>
            <a:schemeClr val="bg1"/>
          </a:solidFill>
          <a:ln w="9525">
            <a:solidFill>
              <a:schemeClr val="accent2"/>
            </a:solidFill>
            <a:miter lim="800000"/>
            <a:headEnd/>
            <a:tailEnd/>
          </a:ln>
          <a:effectLst/>
          <a:scene3d>
            <a:camera prst="orthographicFront"/>
            <a:lightRig rig="threePt" dir="t"/>
          </a:scene3d>
          <a:sp3d>
            <a:bevelT/>
          </a:sp3d>
        </p:spPr>
        <p:txBody>
          <a:bodyPr wrap="square">
            <a:spAutoFit/>
          </a:bodyPr>
          <a:lstStyle/>
          <a:p>
            <a:pPr algn="ctr" eaLnBrk="1" hangingPunct="1">
              <a:lnSpc>
                <a:spcPct val="100000"/>
              </a:lnSpc>
              <a:defRPr/>
            </a:pPr>
            <a:r>
              <a:rPr lang="en-US" sz="2000" b="1" i="1" dirty="0">
                <a:solidFill>
                  <a:srgbClr val="7030A0"/>
                </a:solidFill>
                <a:cs typeface="Arial" charset="0"/>
              </a:rPr>
              <a:t>A.1, A.2, B.1, B.3,</a:t>
            </a:r>
            <a:r>
              <a:rPr lang="en-US" sz="2000" b="1" dirty="0">
                <a:solidFill>
                  <a:srgbClr val="7030A0"/>
                </a:solidFill>
                <a:cs typeface="Arial" charset="0"/>
              </a:rPr>
              <a:t> ... are </a:t>
            </a:r>
            <a:r>
              <a:rPr lang="en-US" sz="2000" b="1" u="sng" dirty="0">
                <a:solidFill>
                  <a:srgbClr val="7030A0"/>
                </a:solidFill>
                <a:cs typeface="Arial" charset="0"/>
              </a:rPr>
              <a:t>logical</a:t>
            </a:r>
            <a:r>
              <a:rPr lang="en-US" sz="2000" b="1" dirty="0">
                <a:solidFill>
                  <a:srgbClr val="7030A0"/>
                </a:solidFill>
                <a:cs typeface="Arial" charset="0"/>
              </a:rPr>
              <a:t> addresses</a:t>
            </a:r>
          </a:p>
        </p:txBody>
      </p:sp>
      <p:sp>
        <p:nvSpPr>
          <p:cNvPr id="155" name="Oval 74">
            <a:extLst>
              <a:ext uri="{FF2B5EF4-FFF2-40B4-BE49-F238E27FC236}">
                <a16:creationId xmlns:a16="http://schemas.microsoft.com/office/drawing/2014/main" id="{21A97E18-A85B-4272-A429-7DE994A64A5E}"/>
              </a:ext>
            </a:extLst>
          </p:cNvPr>
          <p:cNvSpPr>
            <a:spLocks noChangeArrowheads="1"/>
          </p:cNvSpPr>
          <p:nvPr/>
        </p:nvSpPr>
        <p:spPr bwMode="auto">
          <a:xfrm>
            <a:off x="381000" y="2312988"/>
            <a:ext cx="2819400" cy="228600"/>
          </a:xfrm>
          <a:prstGeom prst="ellipse">
            <a:avLst/>
          </a:prstGeom>
          <a:noFill/>
          <a:ln w="9525">
            <a:solidFill>
              <a:schemeClr val="bg1">
                <a:lumMod val="50000"/>
              </a:schemeClr>
            </a:solidFill>
            <a:prstDash val="dash"/>
            <a:round/>
            <a:headEnd/>
            <a:tailEnd/>
          </a:ln>
        </p:spPr>
        <p:txBody>
          <a:bodyPr wrap="none" anchor="ctr"/>
          <a:lstStyle/>
          <a:p>
            <a:endParaRPr lang="en-US"/>
          </a:p>
        </p:txBody>
      </p:sp>
      <p:sp>
        <p:nvSpPr>
          <p:cNvPr id="156" name="Oval 75">
            <a:extLst>
              <a:ext uri="{FF2B5EF4-FFF2-40B4-BE49-F238E27FC236}">
                <a16:creationId xmlns:a16="http://schemas.microsoft.com/office/drawing/2014/main" id="{993D31F5-CE4D-4C9D-AEEB-6006063F54C3}"/>
              </a:ext>
            </a:extLst>
          </p:cNvPr>
          <p:cNvSpPr>
            <a:spLocks noChangeArrowheads="1"/>
          </p:cNvSpPr>
          <p:nvPr/>
        </p:nvSpPr>
        <p:spPr bwMode="auto">
          <a:xfrm>
            <a:off x="5638800" y="5132388"/>
            <a:ext cx="2819400" cy="228600"/>
          </a:xfrm>
          <a:prstGeom prst="ellipse">
            <a:avLst/>
          </a:prstGeom>
          <a:noFill/>
          <a:ln w="9525">
            <a:solidFill>
              <a:schemeClr val="bg1">
                <a:lumMod val="50000"/>
              </a:schemeClr>
            </a:solidFill>
            <a:prstDash val="dash"/>
            <a:round/>
            <a:headEnd/>
            <a:tailEnd/>
          </a:ln>
        </p:spPr>
        <p:txBody>
          <a:bodyPr wrap="none" anchor="ctr"/>
          <a:lstStyle/>
          <a:p>
            <a:endParaRPr lang="en-US"/>
          </a:p>
        </p:txBody>
      </p:sp>
      <p:sp>
        <p:nvSpPr>
          <p:cNvPr id="157" name="Oval 76">
            <a:extLst>
              <a:ext uri="{FF2B5EF4-FFF2-40B4-BE49-F238E27FC236}">
                <a16:creationId xmlns:a16="http://schemas.microsoft.com/office/drawing/2014/main" id="{DD54E113-6104-4C11-9EF3-E1CC7C0821E5}"/>
              </a:ext>
            </a:extLst>
          </p:cNvPr>
          <p:cNvSpPr>
            <a:spLocks noChangeArrowheads="1"/>
          </p:cNvSpPr>
          <p:nvPr/>
        </p:nvSpPr>
        <p:spPr bwMode="auto">
          <a:xfrm>
            <a:off x="990600" y="3455988"/>
            <a:ext cx="7086600" cy="533400"/>
          </a:xfrm>
          <a:prstGeom prst="ellipse">
            <a:avLst/>
          </a:prstGeom>
          <a:noFill/>
          <a:ln w="9525">
            <a:solidFill>
              <a:schemeClr val="bg1">
                <a:lumMod val="50000"/>
              </a:schemeClr>
            </a:solidFill>
            <a:prstDash val="dash"/>
            <a:round/>
            <a:headEnd/>
            <a:tailEnd/>
          </a:ln>
        </p:spPr>
        <p:txBody>
          <a:bodyPr wrap="none" anchor="ctr"/>
          <a:lstStyle/>
          <a:p>
            <a:endParaRPr lang="en-US"/>
          </a:p>
        </p:txBody>
      </p:sp>
      <p:sp>
        <p:nvSpPr>
          <p:cNvPr id="158" name="Oval 77">
            <a:extLst>
              <a:ext uri="{FF2B5EF4-FFF2-40B4-BE49-F238E27FC236}">
                <a16:creationId xmlns:a16="http://schemas.microsoft.com/office/drawing/2014/main" id="{6EAFAE79-C911-4B4F-842D-FF56D35E6F60}"/>
              </a:ext>
            </a:extLst>
          </p:cNvPr>
          <p:cNvSpPr>
            <a:spLocks noChangeArrowheads="1"/>
          </p:cNvSpPr>
          <p:nvPr/>
        </p:nvSpPr>
        <p:spPr bwMode="auto">
          <a:xfrm>
            <a:off x="1111250" y="5665788"/>
            <a:ext cx="2819400" cy="228600"/>
          </a:xfrm>
          <a:prstGeom prst="ellipse">
            <a:avLst/>
          </a:prstGeom>
          <a:noFill/>
          <a:ln w="9525">
            <a:solidFill>
              <a:schemeClr val="bg1">
                <a:lumMod val="50000"/>
              </a:schemeClr>
            </a:solidFill>
            <a:prstDash val="dash"/>
            <a:round/>
            <a:headEnd/>
            <a:tailEnd/>
          </a:ln>
        </p:spPr>
        <p:txBody>
          <a:bodyPr wrap="none" anchor="ctr"/>
          <a:lstStyle/>
          <a:p>
            <a:endParaRPr lang="en-US"/>
          </a:p>
        </p:txBody>
      </p:sp>
      <p:sp>
        <p:nvSpPr>
          <p:cNvPr id="159" name="Line 78">
            <a:extLst>
              <a:ext uri="{FF2B5EF4-FFF2-40B4-BE49-F238E27FC236}">
                <a16:creationId xmlns:a16="http://schemas.microsoft.com/office/drawing/2014/main" id="{7F00A8B4-2ADD-474C-A7CA-268336FE2ABF}"/>
              </a:ext>
            </a:extLst>
          </p:cNvPr>
          <p:cNvSpPr>
            <a:spLocks noChangeShapeType="1"/>
          </p:cNvSpPr>
          <p:nvPr/>
        </p:nvSpPr>
        <p:spPr bwMode="auto">
          <a:xfrm>
            <a:off x="2362200" y="3074988"/>
            <a:ext cx="0" cy="533400"/>
          </a:xfrm>
          <a:prstGeom prst="line">
            <a:avLst/>
          </a:prstGeom>
          <a:noFill/>
          <a:ln w="57150">
            <a:solidFill>
              <a:srgbClr val="FF0000"/>
            </a:solidFill>
            <a:round/>
            <a:headEnd/>
            <a:tailEnd/>
          </a:ln>
        </p:spPr>
        <p:txBody>
          <a:bodyPr/>
          <a:lstStyle/>
          <a:p>
            <a:endParaRPr lang="en-US"/>
          </a:p>
        </p:txBody>
      </p:sp>
      <p:sp>
        <p:nvSpPr>
          <p:cNvPr id="160" name="Line 79">
            <a:extLst>
              <a:ext uri="{FF2B5EF4-FFF2-40B4-BE49-F238E27FC236}">
                <a16:creationId xmlns:a16="http://schemas.microsoft.com/office/drawing/2014/main" id="{14FA7999-9130-4B12-90FF-1F5F572D1297}"/>
              </a:ext>
            </a:extLst>
          </p:cNvPr>
          <p:cNvSpPr>
            <a:spLocks noChangeShapeType="1"/>
          </p:cNvSpPr>
          <p:nvPr/>
        </p:nvSpPr>
        <p:spPr bwMode="auto">
          <a:xfrm>
            <a:off x="6400800" y="4675188"/>
            <a:ext cx="0" cy="381000"/>
          </a:xfrm>
          <a:prstGeom prst="line">
            <a:avLst/>
          </a:prstGeom>
          <a:noFill/>
          <a:ln w="57150">
            <a:solidFill>
              <a:srgbClr val="FF0000"/>
            </a:solidFill>
            <a:round/>
            <a:headEnd/>
            <a:tailEnd/>
          </a:ln>
        </p:spPr>
        <p:txBody>
          <a:bodyPr/>
          <a:lstStyle/>
          <a:p>
            <a:endParaRPr lang="en-US"/>
          </a:p>
        </p:txBody>
      </p:sp>
      <p:sp>
        <p:nvSpPr>
          <p:cNvPr id="161" name="Text Box 80">
            <a:extLst>
              <a:ext uri="{FF2B5EF4-FFF2-40B4-BE49-F238E27FC236}">
                <a16:creationId xmlns:a16="http://schemas.microsoft.com/office/drawing/2014/main" id="{E7D9FCCB-C4BD-4186-A275-0CF83FD0730C}"/>
              </a:ext>
            </a:extLst>
          </p:cNvPr>
          <p:cNvSpPr txBox="1">
            <a:spLocks noChangeArrowheads="1"/>
          </p:cNvSpPr>
          <p:nvPr/>
        </p:nvSpPr>
        <p:spPr bwMode="auto">
          <a:xfrm>
            <a:off x="1371600" y="2770188"/>
            <a:ext cx="426720" cy="369332"/>
          </a:xfrm>
          <a:prstGeom prst="rect">
            <a:avLst/>
          </a:prstGeom>
          <a:noFill/>
          <a:ln w="9525">
            <a:noFill/>
            <a:miter lim="800000"/>
            <a:headEnd/>
            <a:tailEnd/>
          </a:ln>
        </p:spPr>
        <p:txBody>
          <a:bodyPr wrap="none">
            <a:spAutoFit/>
          </a:bodyPr>
          <a:lstStyle/>
          <a:p>
            <a:pPr algn="l" eaLnBrk="1" hangingPunct="1">
              <a:lnSpc>
                <a:spcPct val="100000"/>
              </a:lnSpc>
            </a:pPr>
            <a:r>
              <a:rPr lang="en-US" sz="1800">
                <a:cs typeface="Arial" charset="0"/>
              </a:rPr>
              <a:t>R1</a:t>
            </a:r>
          </a:p>
        </p:txBody>
      </p:sp>
      <p:sp>
        <p:nvSpPr>
          <p:cNvPr id="162" name="Text Box 81">
            <a:extLst>
              <a:ext uri="{FF2B5EF4-FFF2-40B4-BE49-F238E27FC236}">
                <a16:creationId xmlns:a16="http://schemas.microsoft.com/office/drawing/2014/main" id="{F8BF231F-46B3-4819-A61A-0032A80797EE}"/>
              </a:ext>
            </a:extLst>
          </p:cNvPr>
          <p:cNvSpPr txBox="1">
            <a:spLocks noChangeArrowheads="1"/>
          </p:cNvSpPr>
          <p:nvPr/>
        </p:nvSpPr>
        <p:spPr bwMode="auto">
          <a:xfrm>
            <a:off x="5410200" y="4370388"/>
            <a:ext cx="426720" cy="369332"/>
          </a:xfrm>
          <a:prstGeom prst="rect">
            <a:avLst/>
          </a:prstGeom>
          <a:noFill/>
          <a:ln w="9525">
            <a:noFill/>
            <a:miter lim="800000"/>
            <a:headEnd/>
            <a:tailEnd/>
          </a:ln>
        </p:spPr>
        <p:txBody>
          <a:bodyPr wrap="none">
            <a:spAutoFit/>
          </a:bodyPr>
          <a:lstStyle/>
          <a:p>
            <a:pPr algn="l" eaLnBrk="1" hangingPunct="1">
              <a:lnSpc>
                <a:spcPct val="100000"/>
              </a:lnSpc>
            </a:pPr>
            <a:r>
              <a:rPr lang="en-US" sz="1800">
                <a:cs typeface="Arial" charset="0"/>
              </a:rPr>
              <a:t>R3</a:t>
            </a:r>
          </a:p>
        </p:txBody>
      </p:sp>
      <p:sp>
        <p:nvSpPr>
          <p:cNvPr id="163" name="Text Box 82">
            <a:extLst>
              <a:ext uri="{FF2B5EF4-FFF2-40B4-BE49-F238E27FC236}">
                <a16:creationId xmlns:a16="http://schemas.microsoft.com/office/drawing/2014/main" id="{0C6B5127-00BF-4591-A1AB-4FA93B8A973B}"/>
              </a:ext>
            </a:extLst>
          </p:cNvPr>
          <p:cNvSpPr txBox="1">
            <a:spLocks noChangeArrowheads="1"/>
          </p:cNvSpPr>
          <p:nvPr/>
        </p:nvSpPr>
        <p:spPr bwMode="auto">
          <a:xfrm>
            <a:off x="762000" y="4522788"/>
            <a:ext cx="426720" cy="369332"/>
          </a:xfrm>
          <a:prstGeom prst="rect">
            <a:avLst/>
          </a:prstGeom>
          <a:noFill/>
          <a:ln w="9525">
            <a:noFill/>
            <a:miter lim="800000"/>
            <a:headEnd/>
            <a:tailEnd/>
          </a:ln>
        </p:spPr>
        <p:txBody>
          <a:bodyPr wrap="none">
            <a:spAutoFit/>
          </a:bodyPr>
          <a:lstStyle/>
          <a:p>
            <a:pPr algn="l" eaLnBrk="1" hangingPunct="1">
              <a:lnSpc>
                <a:spcPct val="100000"/>
              </a:lnSpc>
            </a:pPr>
            <a:r>
              <a:rPr lang="en-US" sz="1800">
                <a:cs typeface="Arial" charset="0"/>
              </a:rPr>
              <a:t>R2</a:t>
            </a:r>
          </a:p>
        </p:txBody>
      </p:sp>
      <p:grpSp>
        <p:nvGrpSpPr>
          <p:cNvPr id="164" name="Group 89">
            <a:extLst>
              <a:ext uri="{FF2B5EF4-FFF2-40B4-BE49-F238E27FC236}">
                <a16:creationId xmlns:a16="http://schemas.microsoft.com/office/drawing/2014/main" id="{39AB98BB-67DD-40DB-A754-DAD0DACF13F7}"/>
              </a:ext>
            </a:extLst>
          </p:cNvPr>
          <p:cNvGrpSpPr>
            <a:grpSpLocks/>
          </p:cNvGrpSpPr>
          <p:nvPr/>
        </p:nvGrpSpPr>
        <p:grpSpPr bwMode="auto">
          <a:xfrm>
            <a:off x="1143000" y="2460625"/>
            <a:ext cx="5100638" cy="2795588"/>
            <a:chOff x="787" y="1550"/>
            <a:chExt cx="3213" cy="1761"/>
          </a:xfrm>
        </p:grpSpPr>
        <p:sp>
          <p:nvSpPr>
            <p:cNvPr id="165" name="Text Box 83">
              <a:extLst>
                <a:ext uri="{FF2B5EF4-FFF2-40B4-BE49-F238E27FC236}">
                  <a16:creationId xmlns:a16="http://schemas.microsoft.com/office/drawing/2014/main" id="{0B9C6CD0-B1B8-428A-B28B-C40AD47AE659}"/>
                </a:ext>
              </a:extLst>
            </p:cNvPr>
            <p:cNvSpPr txBox="1">
              <a:spLocks noChangeArrowheads="1"/>
            </p:cNvSpPr>
            <p:nvPr/>
          </p:nvSpPr>
          <p:spPr bwMode="auto">
            <a:xfrm>
              <a:off x="1154" y="1550"/>
              <a:ext cx="312" cy="231"/>
            </a:xfrm>
            <a:prstGeom prst="rect">
              <a:avLst/>
            </a:prstGeom>
            <a:noFill/>
            <a:ln w="9525">
              <a:noFill/>
              <a:miter lim="800000"/>
              <a:headEnd/>
              <a:tailEnd/>
            </a:ln>
          </p:spPr>
          <p:txBody>
            <a:bodyPr wrap="none">
              <a:spAutoFit/>
            </a:bodyPr>
            <a:lstStyle/>
            <a:p>
              <a:pPr algn="l" eaLnBrk="1" hangingPunct="1">
                <a:lnSpc>
                  <a:spcPct val="100000"/>
                </a:lnSpc>
              </a:pPr>
              <a:r>
                <a:rPr lang="en-US" sz="1800" i="1" dirty="0">
                  <a:cs typeface="Arial" charset="0"/>
                </a:rPr>
                <a:t>A.5</a:t>
              </a:r>
            </a:p>
          </p:txBody>
        </p:sp>
        <p:sp>
          <p:nvSpPr>
            <p:cNvPr id="166" name="Text Box 84">
              <a:extLst>
                <a:ext uri="{FF2B5EF4-FFF2-40B4-BE49-F238E27FC236}">
                  <a16:creationId xmlns:a16="http://schemas.microsoft.com/office/drawing/2014/main" id="{6096DE27-9863-4AEF-843F-354FD0294C2F}"/>
                </a:ext>
              </a:extLst>
            </p:cNvPr>
            <p:cNvSpPr txBox="1">
              <a:spLocks noChangeArrowheads="1"/>
            </p:cNvSpPr>
            <p:nvPr/>
          </p:nvSpPr>
          <p:spPr bwMode="auto">
            <a:xfrm>
              <a:off x="1147" y="1961"/>
              <a:ext cx="312" cy="231"/>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B.7</a:t>
              </a:r>
            </a:p>
          </p:txBody>
        </p:sp>
        <p:sp>
          <p:nvSpPr>
            <p:cNvPr id="167" name="Text Box 85">
              <a:extLst>
                <a:ext uri="{FF2B5EF4-FFF2-40B4-BE49-F238E27FC236}">
                  <a16:creationId xmlns:a16="http://schemas.microsoft.com/office/drawing/2014/main" id="{1F0D8E73-95FD-4BE0-AF08-F332E2E979BF}"/>
                </a:ext>
              </a:extLst>
            </p:cNvPr>
            <p:cNvSpPr txBox="1">
              <a:spLocks noChangeArrowheads="1"/>
            </p:cNvSpPr>
            <p:nvPr/>
          </p:nvSpPr>
          <p:spPr bwMode="auto">
            <a:xfrm>
              <a:off x="794" y="2658"/>
              <a:ext cx="312" cy="231"/>
            </a:xfrm>
            <a:prstGeom prst="rect">
              <a:avLst/>
            </a:prstGeom>
            <a:noFill/>
            <a:ln w="9525">
              <a:noFill/>
              <a:miter lim="800000"/>
              <a:headEnd/>
              <a:tailEnd/>
            </a:ln>
          </p:spPr>
          <p:txBody>
            <a:bodyPr wrap="none">
              <a:spAutoFit/>
            </a:bodyPr>
            <a:lstStyle/>
            <a:p>
              <a:pPr algn="l" eaLnBrk="1" hangingPunct="1">
                <a:lnSpc>
                  <a:spcPct val="100000"/>
                </a:lnSpc>
              </a:pPr>
              <a:r>
                <a:rPr lang="en-US" sz="1800" i="1" dirty="0">
                  <a:cs typeface="Arial" charset="0"/>
                </a:rPr>
                <a:t>B.2</a:t>
              </a:r>
            </a:p>
          </p:txBody>
        </p:sp>
        <p:sp>
          <p:nvSpPr>
            <p:cNvPr id="168" name="Text Box 86">
              <a:extLst>
                <a:ext uri="{FF2B5EF4-FFF2-40B4-BE49-F238E27FC236}">
                  <a16:creationId xmlns:a16="http://schemas.microsoft.com/office/drawing/2014/main" id="{59319B78-F676-49C4-B5BF-C1A83664211D}"/>
                </a:ext>
              </a:extLst>
            </p:cNvPr>
            <p:cNvSpPr txBox="1">
              <a:spLocks noChangeArrowheads="1"/>
            </p:cNvSpPr>
            <p:nvPr/>
          </p:nvSpPr>
          <p:spPr bwMode="auto">
            <a:xfrm>
              <a:off x="787" y="3078"/>
              <a:ext cx="312" cy="233"/>
            </a:xfrm>
            <a:prstGeom prst="rect">
              <a:avLst/>
            </a:prstGeom>
            <a:noFill/>
            <a:ln w="9525">
              <a:noFill/>
              <a:miter lim="800000"/>
              <a:headEnd/>
              <a:tailEnd/>
            </a:ln>
          </p:spPr>
          <p:txBody>
            <a:bodyPr wrap="none">
              <a:spAutoFit/>
            </a:bodyPr>
            <a:lstStyle/>
            <a:p>
              <a:pPr algn="l" eaLnBrk="1" hangingPunct="1">
                <a:lnSpc>
                  <a:spcPct val="100000"/>
                </a:lnSpc>
              </a:pPr>
              <a:r>
                <a:rPr lang="en-US" sz="1800" i="1" dirty="0">
                  <a:cs typeface="Arial" charset="0"/>
                </a:rPr>
                <a:t>D.1</a:t>
              </a:r>
            </a:p>
          </p:txBody>
        </p:sp>
        <p:sp>
          <p:nvSpPr>
            <p:cNvPr id="169" name="Text Box 87">
              <a:extLst>
                <a:ext uri="{FF2B5EF4-FFF2-40B4-BE49-F238E27FC236}">
                  <a16:creationId xmlns:a16="http://schemas.microsoft.com/office/drawing/2014/main" id="{2533EC04-1CAE-4490-9320-4940B179721A}"/>
                </a:ext>
              </a:extLst>
            </p:cNvPr>
            <p:cNvSpPr txBox="1">
              <a:spLocks noChangeArrowheads="1"/>
            </p:cNvSpPr>
            <p:nvPr/>
          </p:nvSpPr>
          <p:spPr bwMode="auto">
            <a:xfrm>
              <a:off x="3688" y="2564"/>
              <a:ext cx="312" cy="231"/>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B.9</a:t>
              </a:r>
            </a:p>
          </p:txBody>
        </p:sp>
        <p:sp>
          <p:nvSpPr>
            <p:cNvPr id="170" name="Text Box 88">
              <a:extLst>
                <a:ext uri="{FF2B5EF4-FFF2-40B4-BE49-F238E27FC236}">
                  <a16:creationId xmlns:a16="http://schemas.microsoft.com/office/drawing/2014/main" id="{109CD04A-EC5C-4EAB-BF99-F26F5EF1912F}"/>
                </a:ext>
              </a:extLst>
            </p:cNvPr>
            <p:cNvSpPr txBox="1">
              <a:spLocks noChangeArrowheads="1"/>
            </p:cNvSpPr>
            <p:nvPr/>
          </p:nvSpPr>
          <p:spPr bwMode="auto">
            <a:xfrm>
              <a:off x="3688" y="2963"/>
              <a:ext cx="302" cy="233"/>
            </a:xfrm>
            <a:prstGeom prst="rect">
              <a:avLst/>
            </a:prstGeom>
            <a:noFill/>
            <a:ln w="9525">
              <a:noFill/>
              <a:miter lim="800000"/>
              <a:headEnd/>
              <a:tailEnd/>
            </a:ln>
          </p:spPr>
          <p:txBody>
            <a:bodyPr wrap="none">
              <a:spAutoFit/>
            </a:bodyPr>
            <a:lstStyle/>
            <a:p>
              <a:pPr algn="l" eaLnBrk="1" hangingPunct="1">
                <a:lnSpc>
                  <a:spcPct val="100000"/>
                </a:lnSpc>
              </a:pPr>
              <a:r>
                <a:rPr lang="en-US" sz="1800" i="1">
                  <a:cs typeface="Arial" charset="0"/>
                </a:rPr>
                <a:t>C.3</a:t>
              </a:r>
            </a:p>
          </p:txBody>
        </p:sp>
      </p:grpSp>
      <p:grpSp>
        <p:nvGrpSpPr>
          <p:cNvPr id="2" name="Group 1">
            <a:extLst>
              <a:ext uri="{FF2B5EF4-FFF2-40B4-BE49-F238E27FC236}">
                <a16:creationId xmlns:a16="http://schemas.microsoft.com/office/drawing/2014/main" id="{4BBE3568-7CC3-49CC-911B-B0A8611708DA}"/>
              </a:ext>
            </a:extLst>
          </p:cNvPr>
          <p:cNvGrpSpPr/>
          <p:nvPr/>
        </p:nvGrpSpPr>
        <p:grpSpPr>
          <a:xfrm>
            <a:off x="2724150" y="2708276"/>
            <a:ext cx="1295400" cy="228600"/>
            <a:chOff x="-1066800" y="3479801"/>
            <a:chExt cx="1295400" cy="228600"/>
          </a:xfrm>
        </p:grpSpPr>
        <p:sp>
          <p:nvSpPr>
            <p:cNvPr id="171" name="Rectangle 63">
              <a:extLst>
                <a:ext uri="{FF2B5EF4-FFF2-40B4-BE49-F238E27FC236}">
                  <a16:creationId xmlns:a16="http://schemas.microsoft.com/office/drawing/2014/main" id="{4C372568-B52F-4A72-8F6A-D80B88F54676}"/>
                </a:ext>
              </a:extLst>
            </p:cNvPr>
            <p:cNvSpPr>
              <a:spLocks noChangeArrowheads="1"/>
            </p:cNvSpPr>
            <p:nvPr/>
          </p:nvSpPr>
          <p:spPr bwMode="auto">
            <a:xfrm>
              <a:off x="-1066800" y="3479801"/>
              <a:ext cx="685800" cy="228600"/>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100000"/>
                </a:lnSpc>
              </a:pPr>
              <a:r>
                <a:rPr lang="en-US" sz="1200" b="1" dirty="0">
                  <a:cs typeface="Arial" charset="0"/>
                </a:rPr>
                <a:t>Segment</a:t>
              </a:r>
            </a:p>
          </p:txBody>
        </p:sp>
        <p:sp>
          <p:nvSpPr>
            <p:cNvPr id="172" name="Rectangle 64">
              <a:extLst>
                <a:ext uri="{FF2B5EF4-FFF2-40B4-BE49-F238E27FC236}">
                  <a16:creationId xmlns:a16="http://schemas.microsoft.com/office/drawing/2014/main" id="{CCEBBAD2-FB5F-4109-B29A-3331A777DDDD}"/>
                </a:ext>
              </a:extLst>
            </p:cNvPr>
            <p:cNvSpPr>
              <a:spLocks noChangeArrowheads="1"/>
            </p:cNvSpPr>
            <p:nvPr/>
          </p:nvSpPr>
          <p:spPr bwMode="auto">
            <a:xfrm>
              <a:off x="-381000" y="3479801"/>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dirty="0">
                  <a:solidFill>
                    <a:srgbClr val="080808"/>
                  </a:solidFill>
                  <a:cs typeface="Arial" charset="0"/>
                </a:rPr>
                <a:t>A1</a:t>
              </a:r>
            </a:p>
          </p:txBody>
        </p:sp>
        <p:sp>
          <p:nvSpPr>
            <p:cNvPr id="173" name="Rectangle 65">
              <a:extLst>
                <a:ext uri="{FF2B5EF4-FFF2-40B4-BE49-F238E27FC236}">
                  <a16:creationId xmlns:a16="http://schemas.microsoft.com/office/drawing/2014/main" id="{D838D30A-B69A-4A97-841E-068E39DA316A}"/>
                </a:ext>
              </a:extLst>
            </p:cNvPr>
            <p:cNvSpPr>
              <a:spLocks noChangeArrowheads="1"/>
            </p:cNvSpPr>
            <p:nvPr/>
          </p:nvSpPr>
          <p:spPr bwMode="auto">
            <a:xfrm>
              <a:off x="-76200" y="3479801"/>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a:solidFill>
                    <a:srgbClr val="080808"/>
                  </a:solidFill>
                  <a:cs typeface="Arial" charset="0"/>
                </a:rPr>
                <a:t>C7</a:t>
              </a:r>
            </a:p>
          </p:txBody>
        </p:sp>
      </p:grpSp>
      <p:grpSp>
        <p:nvGrpSpPr>
          <p:cNvPr id="174" name="Group 173">
            <a:extLst>
              <a:ext uri="{FF2B5EF4-FFF2-40B4-BE49-F238E27FC236}">
                <a16:creationId xmlns:a16="http://schemas.microsoft.com/office/drawing/2014/main" id="{D2AEDA61-7FA9-4013-BC8F-1F3C5CF3D68B}"/>
              </a:ext>
            </a:extLst>
          </p:cNvPr>
          <p:cNvGrpSpPr/>
          <p:nvPr/>
        </p:nvGrpSpPr>
        <p:grpSpPr>
          <a:xfrm>
            <a:off x="6541797" y="4132186"/>
            <a:ext cx="1295400" cy="228600"/>
            <a:chOff x="-1066800" y="3479801"/>
            <a:chExt cx="1295400" cy="228600"/>
          </a:xfrm>
        </p:grpSpPr>
        <p:sp>
          <p:nvSpPr>
            <p:cNvPr id="175" name="Rectangle 63">
              <a:extLst>
                <a:ext uri="{FF2B5EF4-FFF2-40B4-BE49-F238E27FC236}">
                  <a16:creationId xmlns:a16="http://schemas.microsoft.com/office/drawing/2014/main" id="{912D6299-2C74-4131-9FD1-2EDC078CFB26}"/>
                </a:ext>
              </a:extLst>
            </p:cNvPr>
            <p:cNvSpPr>
              <a:spLocks noChangeArrowheads="1"/>
            </p:cNvSpPr>
            <p:nvPr/>
          </p:nvSpPr>
          <p:spPr bwMode="auto">
            <a:xfrm>
              <a:off x="-1066800" y="3479801"/>
              <a:ext cx="685800" cy="228600"/>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100000"/>
                </a:lnSpc>
              </a:pPr>
              <a:r>
                <a:rPr lang="en-US" sz="1200" b="1" dirty="0">
                  <a:cs typeface="Arial" charset="0"/>
                </a:rPr>
                <a:t>Segment</a:t>
              </a:r>
            </a:p>
          </p:txBody>
        </p:sp>
        <p:sp>
          <p:nvSpPr>
            <p:cNvPr id="176" name="Rectangle 64">
              <a:extLst>
                <a:ext uri="{FF2B5EF4-FFF2-40B4-BE49-F238E27FC236}">
                  <a16:creationId xmlns:a16="http://schemas.microsoft.com/office/drawing/2014/main" id="{F8C5FB88-C71E-4171-81A2-E3AD3FEFE6AC}"/>
                </a:ext>
              </a:extLst>
            </p:cNvPr>
            <p:cNvSpPr>
              <a:spLocks noChangeArrowheads="1"/>
            </p:cNvSpPr>
            <p:nvPr/>
          </p:nvSpPr>
          <p:spPr bwMode="auto">
            <a:xfrm>
              <a:off x="-381000" y="3479801"/>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dirty="0">
                  <a:solidFill>
                    <a:srgbClr val="080808"/>
                  </a:solidFill>
                  <a:cs typeface="Arial" charset="0"/>
                </a:rPr>
                <a:t>A1</a:t>
              </a:r>
            </a:p>
          </p:txBody>
        </p:sp>
        <p:sp>
          <p:nvSpPr>
            <p:cNvPr id="177" name="Rectangle 65">
              <a:extLst>
                <a:ext uri="{FF2B5EF4-FFF2-40B4-BE49-F238E27FC236}">
                  <a16:creationId xmlns:a16="http://schemas.microsoft.com/office/drawing/2014/main" id="{76EE1C53-1444-4B3A-BA25-3BD44AFB8B0E}"/>
                </a:ext>
              </a:extLst>
            </p:cNvPr>
            <p:cNvSpPr>
              <a:spLocks noChangeArrowheads="1"/>
            </p:cNvSpPr>
            <p:nvPr/>
          </p:nvSpPr>
          <p:spPr bwMode="auto">
            <a:xfrm>
              <a:off x="-76200" y="3479801"/>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a:solidFill>
                    <a:srgbClr val="080808"/>
                  </a:solidFill>
                  <a:cs typeface="Arial" charset="0"/>
                </a:rPr>
                <a:t>C7</a:t>
              </a:r>
            </a:p>
          </p:txBody>
        </p:sp>
      </p:grpSp>
      <p:sp>
        <p:nvSpPr>
          <p:cNvPr id="179" name="Rectangle 63">
            <a:extLst>
              <a:ext uri="{FF2B5EF4-FFF2-40B4-BE49-F238E27FC236}">
                <a16:creationId xmlns:a16="http://schemas.microsoft.com/office/drawing/2014/main" id="{DF447960-C12E-4709-AE2D-767CC89873A1}"/>
              </a:ext>
            </a:extLst>
          </p:cNvPr>
          <p:cNvSpPr>
            <a:spLocks noChangeArrowheads="1"/>
          </p:cNvSpPr>
          <p:nvPr/>
        </p:nvSpPr>
        <p:spPr bwMode="auto">
          <a:xfrm>
            <a:off x="7416800" y="5741988"/>
            <a:ext cx="685800" cy="228600"/>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100000"/>
              </a:lnSpc>
            </a:pPr>
            <a:r>
              <a:rPr lang="en-US" sz="1200" b="1" dirty="0">
                <a:cs typeface="Arial" charset="0"/>
              </a:rPr>
              <a:t>Segment</a:t>
            </a:r>
          </a:p>
        </p:txBody>
      </p:sp>
      <p:sp>
        <p:nvSpPr>
          <p:cNvPr id="180" name="Rectangle 64">
            <a:extLst>
              <a:ext uri="{FF2B5EF4-FFF2-40B4-BE49-F238E27FC236}">
                <a16:creationId xmlns:a16="http://schemas.microsoft.com/office/drawing/2014/main" id="{E4D9737D-31BC-456B-B6CD-D7A35A30FE9A}"/>
              </a:ext>
            </a:extLst>
          </p:cNvPr>
          <p:cNvSpPr>
            <a:spLocks noChangeArrowheads="1"/>
          </p:cNvSpPr>
          <p:nvPr/>
        </p:nvSpPr>
        <p:spPr bwMode="auto">
          <a:xfrm>
            <a:off x="8102600" y="5741988"/>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dirty="0">
                <a:solidFill>
                  <a:srgbClr val="080808"/>
                </a:solidFill>
                <a:cs typeface="Arial" charset="0"/>
              </a:rPr>
              <a:t>A1</a:t>
            </a:r>
          </a:p>
        </p:txBody>
      </p:sp>
      <p:sp>
        <p:nvSpPr>
          <p:cNvPr id="181" name="Rectangle 65">
            <a:extLst>
              <a:ext uri="{FF2B5EF4-FFF2-40B4-BE49-F238E27FC236}">
                <a16:creationId xmlns:a16="http://schemas.microsoft.com/office/drawing/2014/main" id="{DDDAF82A-94A0-4492-9BEA-AA8F28B09E49}"/>
              </a:ext>
            </a:extLst>
          </p:cNvPr>
          <p:cNvSpPr>
            <a:spLocks noChangeArrowheads="1"/>
          </p:cNvSpPr>
          <p:nvPr/>
        </p:nvSpPr>
        <p:spPr bwMode="auto">
          <a:xfrm>
            <a:off x="8407400" y="5741988"/>
            <a:ext cx="304800" cy="228600"/>
          </a:xfrm>
          <a:prstGeom prst="rect">
            <a:avLst/>
          </a:prstGeom>
          <a:solidFill>
            <a:schemeClr val="hlink"/>
          </a:solidFill>
          <a:ln w="9525">
            <a:solidFill>
              <a:schemeClr val="tx1"/>
            </a:solidFill>
            <a:miter lim="800000"/>
            <a:headEnd/>
            <a:tailEnd/>
          </a:ln>
        </p:spPr>
        <p:txBody>
          <a:bodyPr wrap="none" anchor="ctr"/>
          <a:lstStyle/>
          <a:p>
            <a:pPr algn="ctr" eaLnBrk="1" hangingPunct="1">
              <a:lnSpc>
                <a:spcPct val="100000"/>
              </a:lnSpc>
            </a:pPr>
            <a:r>
              <a:rPr lang="en-US" sz="1600" b="1" dirty="0">
                <a:solidFill>
                  <a:srgbClr val="080808"/>
                </a:solidFill>
                <a:cs typeface="Arial" charset="0"/>
              </a:rPr>
              <a:t>C7</a:t>
            </a:r>
          </a:p>
        </p:txBody>
      </p:sp>
      <p:sp>
        <p:nvSpPr>
          <p:cNvPr id="182" name="TextBox 181">
            <a:extLst>
              <a:ext uri="{FF2B5EF4-FFF2-40B4-BE49-F238E27FC236}">
                <a16:creationId xmlns:a16="http://schemas.microsoft.com/office/drawing/2014/main" id="{9ABE0435-318F-47EF-BD2F-1E980013B2DB}"/>
              </a:ext>
            </a:extLst>
          </p:cNvPr>
          <p:cNvSpPr txBox="1"/>
          <p:nvPr/>
        </p:nvSpPr>
        <p:spPr>
          <a:xfrm>
            <a:off x="6927561" y="5943600"/>
            <a:ext cx="1835439" cy="369332"/>
          </a:xfrm>
          <a:prstGeom prst="rect">
            <a:avLst/>
          </a:prstGeom>
          <a:noFill/>
        </p:spPr>
        <p:txBody>
          <a:bodyPr wrap="none" rtlCol="0">
            <a:spAutoFit/>
          </a:bodyPr>
          <a:lstStyle/>
          <a:p>
            <a:r>
              <a:rPr lang="en-US" dirty="0"/>
              <a:t>To transport layer</a:t>
            </a:r>
          </a:p>
        </p:txBody>
      </p:sp>
      <p:sp>
        <p:nvSpPr>
          <p:cNvPr id="178" name="TextBox 177">
            <a:extLst>
              <a:ext uri="{FF2B5EF4-FFF2-40B4-BE49-F238E27FC236}">
                <a16:creationId xmlns:a16="http://schemas.microsoft.com/office/drawing/2014/main" id="{7F88BAB4-9055-407D-91E1-AC657CDAF7D0}"/>
              </a:ext>
            </a:extLst>
          </p:cNvPr>
          <p:cNvSpPr txBox="1"/>
          <p:nvPr/>
        </p:nvSpPr>
        <p:spPr>
          <a:xfrm>
            <a:off x="361661" y="1067872"/>
            <a:ext cx="2110321" cy="369332"/>
          </a:xfrm>
          <a:prstGeom prst="rect">
            <a:avLst/>
          </a:prstGeom>
          <a:noFill/>
        </p:spPr>
        <p:txBody>
          <a:bodyPr wrap="none" rtlCol="0">
            <a:spAutoFit/>
          </a:bodyPr>
          <a:lstStyle/>
          <a:p>
            <a:r>
              <a:rPr lang="en-US" dirty="0"/>
              <a:t>From transport layer</a:t>
            </a:r>
          </a:p>
        </p:txBody>
      </p:sp>
    </p:spTree>
    <p:extLst>
      <p:ext uri="{BB962C8B-B14F-4D97-AF65-F5344CB8AC3E}">
        <p14:creationId xmlns:p14="http://schemas.microsoft.com/office/powerpoint/2010/main" val="380227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dissolve">
                                      <p:cBhvr>
                                        <p:cTn id="7" dur="500"/>
                                        <p:tgtEl>
                                          <p:spTgt spid="1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dissolve">
                                      <p:cBhvr>
                                        <p:cTn id="15" dur="500"/>
                                        <p:tgtEl>
                                          <p:spTgt spid="10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7"/>
                                        </p:tgtEl>
                                        <p:attrNameLst>
                                          <p:attrName>style.visibility</p:attrName>
                                        </p:attrNameLst>
                                      </p:cBhvr>
                                      <p:to>
                                        <p:strVal val="visible"/>
                                      </p:to>
                                    </p:set>
                                    <p:animEffect transition="in" filter="dissolve">
                                      <p:cBhvr>
                                        <p:cTn id="18" dur="500"/>
                                        <p:tgtEl>
                                          <p:spTgt spid="15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6"/>
                                        </p:tgtEl>
                                        <p:attrNameLst>
                                          <p:attrName>style.visibility</p:attrName>
                                        </p:attrNameLst>
                                      </p:cBhvr>
                                      <p:to>
                                        <p:strVal val="visible"/>
                                      </p:to>
                                    </p:set>
                                    <p:animEffect transition="in" filter="dissolve">
                                      <p:cBhvr>
                                        <p:cTn id="24" dur="500"/>
                                        <p:tgtEl>
                                          <p:spTgt spid="15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dissolve">
                                      <p:cBhvr>
                                        <p:cTn id="27" dur="500"/>
                                        <p:tgtEl>
                                          <p:spTgt spid="12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dissolve">
                                      <p:cBhvr>
                                        <p:cTn id="30" dur="50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1"/>
                                        </p:tgtEl>
                                        <p:attrNameLst>
                                          <p:attrName>style.visibility</p:attrName>
                                        </p:attrNameLst>
                                      </p:cBhvr>
                                      <p:to>
                                        <p:strVal val="visible"/>
                                      </p:to>
                                    </p:set>
                                    <p:anim calcmode="lin" valueType="num">
                                      <p:cBhvr additive="base">
                                        <p:cTn id="35" dur="500" fill="hold"/>
                                        <p:tgtEl>
                                          <p:spTgt spid="111"/>
                                        </p:tgtEl>
                                        <p:attrNameLst>
                                          <p:attrName>ppt_x</p:attrName>
                                        </p:attrNameLst>
                                      </p:cBhvr>
                                      <p:tavLst>
                                        <p:tav tm="0">
                                          <p:val>
                                            <p:strVal val="0-#ppt_w/2"/>
                                          </p:val>
                                        </p:tav>
                                        <p:tav tm="100000">
                                          <p:val>
                                            <p:strVal val="#ppt_x"/>
                                          </p:val>
                                        </p:tav>
                                      </p:tavLst>
                                    </p:anim>
                                    <p:anim calcmode="lin" valueType="num">
                                      <p:cBhvr additive="base">
                                        <p:cTn id="36" dur="500" fill="hold"/>
                                        <p:tgtEl>
                                          <p:spTgt spid="111"/>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2"/>
                                        </p:tgtEl>
                                        <p:attrNameLst>
                                          <p:attrName>style.visibility</p:attrName>
                                        </p:attrNameLst>
                                      </p:cBhvr>
                                      <p:to>
                                        <p:strVal val="visible"/>
                                      </p:to>
                                    </p:set>
                                    <p:anim calcmode="lin" valueType="num">
                                      <p:cBhvr additive="base">
                                        <p:cTn id="40" dur="500" fill="hold"/>
                                        <p:tgtEl>
                                          <p:spTgt spid="112"/>
                                        </p:tgtEl>
                                        <p:attrNameLst>
                                          <p:attrName>ppt_x</p:attrName>
                                        </p:attrNameLst>
                                      </p:cBhvr>
                                      <p:tavLst>
                                        <p:tav tm="0">
                                          <p:val>
                                            <p:strVal val="0-#ppt_w/2"/>
                                          </p:val>
                                        </p:tav>
                                        <p:tav tm="100000">
                                          <p:val>
                                            <p:strVal val="#ppt_x"/>
                                          </p:val>
                                        </p:tav>
                                      </p:tavLst>
                                    </p:anim>
                                    <p:anim calcmode="lin" valueType="num">
                                      <p:cBhvr additive="base">
                                        <p:cTn id="4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dissolve">
                                      <p:cBhvr>
                                        <p:cTn id="46" dur="500"/>
                                        <p:tgtEl>
                                          <p:spTgt spid="1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dissolve">
                                      <p:cBhvr>
                                        <p:cTn id="49" dur="500"/>
                                        <p:tgtEl>
                                          <p:spTgt spid="1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dissolve">
                                      <p:cBhvr>
                                        <p:cTn id="52" dur="500"/>
                                        <p:tgtEl>
                                          <p:spTgt spid="11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27"/>
                                        </p:tgtEl>
                                        <p:attrNameLst>
                                          <p:attrName>style.visibility</p:attrName>
                                        </p:attrNameLst>
                                      </p:cBhvr>
                                      <p:to>
                                        <p:strVal val="visible"/>
                                      </p:to>
                                    </p:set>
                                    <p:animEffect transition="in" filter="dissolve">
                                      <p:cBhvr>
                                        <p:cTn id="55" dur="500"/>
                                        <p:tgtEl>
                                          <p:spTgt spid="1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26"/>
                                        </p:tgtEl>
                                        <p:attrNameLst>
                                          <p:attrName>style.visibility</p:attrName>
                                        </p:attrNameLst>
                                      </p:cBhvr>
                                      <p:to>
                                        <p:strVal val="visible"/>
                                      </p:to>
                                    </p:set>
                                    <p:animEffect transition="in" filter="dissolve">
                                      <p:cBhvr>
                                        <p:cTn id="58" dur="500"/>
                                        <p:tgtEl>
                                          <p:spTgt spid="1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dissolve">
                                      <p:cBhvr>
                                        <p:cTn id="64" dur="500"/>
                                        <p:tgtEl>
                                          <p:spTgt spid="11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54"/>
                                        </p:tgtEl>
                                        <p:attrNameLst>
                                          <p:attrName>style.visibility</p:attrName>
                                        </p:attrNameLst>
                                      </p:cBhvr>
                                      <p:to>
                                        <p:strVal val="visible"/>
                                      </p:to>
                                    </p:set>
                                    <p:animEffect transition="in" filter="dissolve">
                                      <p:cBhvr>
                                        <p:cTn id="69" dur="500"/>
                                        <p:tgtEl>
                                          <p:spTgt spid="15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38"/>
                                        </p:tgtEl>
                                        <p:attrNameLst>
                                          <p:attrName>style.visibility</p:attrName>
                                        </p:attrNameLst>
                                      </p:cBhvr>
                                      <p:to>
                                        <p:strVal val="visible"/>
                                      </p:to>
                                    </p:set>
                                    <p:animEffect transition="in" filter="wipe(up)">
                                      <p:cBhvr>
                                        <p:cTn id="74" dur="500"/>
                                        <p:tgtEl>
                                          <p:spTgt spid="13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43"/>
                                        </p:tgtEl>
                                        <p:attrNameLst>
                                          <p:attrName>style.visibility</p:attrName>
                                        </p:attrNameLst>
                                      </p:cBhvr>
                                      <p:to>
                                        <p:strVal val="visible"/>
                                      </p:to>
                                    </p:set>
                                    <p:animEffect transition="in" filter="dissolve">
                                      <p:cBhvr>
                                        <p:cTn id="77" dur="500"/>
                                        <p:tgtEl>
                                          <p:spTgt spid="14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133"/>
                                        </p:tgtEl>
                                        <p:attrNameLst>
                                          <p:attrName>style.visibility</p:attrName>
                                        </p:attrNameLst>
                                      </p:cBhvr>
                                      <p:to>
                                        <p:strVal val="visible"/>
                                      </p:to>
                                    </p:set>
                                    <p:anim calcmode="lin" valueType="num">
                                      <p:cBhvr additive="base">
                                        <p:cTn id="85" dur="500" fill="hold"/>
                                        <p:tgtEl>
                                          <p:spTgt spid="133"/>
                                        </p:tgtEl>
                                        <p:attrNameLst>
                                          <p:attrName>ppt_x</p:attrName>
                                        </p:attrNameLst>
                                      </p:cBhvr>
                                      <p:tavLst>
                                        <p:tav tm="0">
                                          <p:val>
                                            <p:strVal val="1+#ppt_w/2"/>
                                          </p:val>
                                        </p:tav>
                                        <p:tav tm="100000">
                                          <p:val>
                                            <p:strVal val="#ppt_x"/>
                                          </p:val>
                                        </p:tav>
                                      </p:tavLst>
                                    </p:anim>
                                    <p:anim calcmode="lin" valueType="num">
                                      <p:cBhvr additive="base">
                                        <p:cTn id="86" dur="500" fill="hold"/>
                                        <p:tgtEl>
                                          <p:spTgt spid="133"/>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128"/>
                                        </p:tgtEl>
                                        <p:attrNameLst>
                                          <p:attrName>style.visibility</p:attrName>
                                        </p:attrNameLst>
                                      </p:cBhvr>
                                      <p:to>
                                        <p:strVal val="visible"/>
                                      </p:to>
                                    </p:set>
                                    <p:anim calcmode="lin" valueType="num">
                                      <p:cBhvr additive="base">
                                        <p:cTn id="89" dur="500" fill="hold"/>
                                        <p:tgtEl>
                                          <p:spTgt spid="128"/>
                                        </p:tgtEl>
                                        <p:attrNameLst>
                                          <p:attrName>ppt_x</p:attrName>
                                        </p:attrNameLst>
                                      </p:cBhvr>
                                      <p:tavLst>
                                        <p:tav tm="0">
                                          <p:val>
                                            <p:strVal val="1+#ppt_w/2"/>
                                          </p:val>
                                        </p:tav>
                                        <p:tav tm="100000">
                                          <p:val>
                                            <p:strVal val="#ppt_x"/>
                                          </p:val>
                                        </p:tav>
                                      </p:tavLst>
                                    </p:anim>
                                    <p:anim calcmode="lin" valueType="num">
                                      <p:cBhvr additive="base">
                                        <p:cTn id="90" dur="500" fill="hold"/>
                                        <p:tgtEl>
                                          <p:spTgt spid="128"/>
                                        </p:tgtEl>
                                        <p:attrNameLst>
                                          <p:attrName>ppt_y</p:attrName>
                                        </p:attrNameLst>
                                      </p:cBhvr>
                                      <p:tavLst>
                                        <p:tav tm="0">
                                          <p:val>
                                            <p:strVal val="#ppt_y"/>
                                          </p:val>
                                        </p:tav>
                                        <p:tav tm="100000">
                                          <p:val>
                                            <p:strVal val="#ppt_y"/>
                                          </p:val>
                                        </p:tav>
                                      </p:tavLst>
                                    </p:anim>
                                  </p:childTnLst>
                                </p:cTn>
                              </p:par>
                              <p:par>
                                <p:cTn id="91" presetID="9" presetClass="entr" presetSubtype="0" fill="hold" grpId="0" nodeType="withEffect">
                                  <p:stCondLst>
                                    <p:cond delay="0"/>
                                  </p:stCondLst>
                                  <p:childTnLst>
                                    <p:set>
                                      <p:cBhvr>
                                        <p:cTn id="92" dur="1" fill="hold">
                                          <p:stCondLst>
                                            <p:cond delay="0"/>
                                          </p:stCondLst>
                                        </p:cTn>
                                        <p:tgtEl>
                                          <p:spTgt spid="161"/>
                                        </p:tgtEl>
                                        <p:attrNameLst>
                                          <p:attrName>style.visibility</p:attrName>
                                        </p:attrNameLst>
                                      </p:cBhvr>
                                      <p:to>
                                        <p:strVal val="visible"/>
                                      </p:to>
                                    </p:set>
                                    <p:animEffect transition="in" filter="dissolve">
                                      <p:cBhvr>
                                        <p:cTn id="93" dur="500"/>
                                        <p:tgtEl>
                                          <p:spTgt spid="16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62"/>
                                        </p:tgtEl>
                                        <p:attrNameLst>
                                          <p:attrName>style.visibility</p:attrName>
                                        </p:attrNameLst>
                                      </p:cBhvr>
                                      <p:to>
                                        <p:strVal val="visible"/>
                                      </p:to>
                                    </p:set>
                                    <p:animEffect transition="in" filter="dissolve">
                                      <p:cBhvr>
                                        <p:cTn id="96" dur="500"/>
                                        <p:tgtEl>
                                          <p:spTgt spid="162"/>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64"/>
                                        </p:tgtEl>
                                        <p:attrNameLst>
                                          <p:attrName>style.visibility</p:attrName>
                                        </p:attrNameLst>
                                      </p:cBhvr>
                                      <p:to>
                                        <p:strVal val="visible"/>
                                      </p:to>
                                    </p:set>
                                    <p:anim calcmode="lin" valueType="num">
                                      <p:cBhvr additive="base">
                                        <p:cTn id="101" dur="500" fill="hold"/>
                                        <p:tgtEl>
                                          <p:spTgt spid="164"/>
                                        </p:tgtEl>
                                        <p:attrNameLst>
                                          <p:attrName>ppt_x</p:attrName>
                                        </p:attrNameLst>
                                      </p:cBhvr>
                                      <p:tavLst>
                                        <p:tav tm="0">
                                          <p:val>
                                            <p:strVal val="#ppt_x"/>
                                          </p:val>
                                        </p:tav>
                                        <p:tav tm="100000">
                                          <p:val>
                                            <p:strVal val="#ppt_x"/>
                                          </p:val>
                                        </p:tav>
                                      </p:tavLst>
                                    </p:anim>
                                    <p:anim calcmode="lin" valueType="num">
                                      <p:cBhvr additive="base">
                                        <p:cTn id="102"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44"/>
                                        </p:tgtEl>
                                        <p:attrNameLst>
                                          <p:attrName>style.visibility</p:attrName>
                                        </p:attrNameLst>
                                      </p:cBhvr>
                                      <p:to>
                                        <p:strVal val="visible"/>
                                      </p:to>
                                    </p:set>
                                    <p:anim calcmode="lin" valueType="num">
                                      <p:cBhvr additive="base">
                                        <p:cTn id="107" dur="500" fill="hold"/>
                                        <p:tgtEl>
                                          <p:spTgt spid="144"/>
                                        </p:tgtEl>
                                        <p:attrNameLst>
                                          <p:attrName>ppt_x</p:attrName>
                                        </p:attrNameLst>
                                      </p:cBhvr>
                                      <p:tavLst>
                                        <p:tav tm="0">
                                          <p:val>
                                            <p:strVal val="#ppt_x"/>
                                          </p:val>
                                        </p:tav>
                                        <p:tav tm="100000">
                                          <p:val>
                                            <p:strVal val="#ppt_x"/>
                                          </p:val>
                                        </p:tav>
                                      </p:tavLst>
                                    </p:anim>
                                    <p:anim calcmode="lin" valueType="num">
                                      <p:cBhvr additive="base">
                                        <p:cTn id="108" dur="500" fill="hold"/>
                                        <p:tgtEl>
                                          <p:spTgt spid="144"/>
                                        </p:tgtEl>
                                        <p:attrNameLst>
                                          <p:attrName>ppt_y</p:attrName>
                                        </p:attrNameLst>
                                      </p:cBhvr>
                                      <p:tavLst>
                                        <p:tav tm="0">
                                          <p:val>
                                            <p:strVal val="0-#ppt_h/2"/>
                                          </p:val>
                                        </p:tav>
                                        <p:tav tm="100000">
                                          <p:val>
                                            <p:strVal val="#ppt_y"/>
                                          </p:val>
                                        </p:tav>
                                      </p:tavLst>
                                    </p:anim>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17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45"/>
                                        </p:tgtEl>
                                        <p:attrNameLst>
                                          <p:attrName>style.visibility</p:attrName>
                                        </p:attrNameLst>
                                      </p:cBhvr>
                                      <p:to>
                                        <p:strVal val="visible"/>
                                      </p:to>
                                    </p:set>
                                    <p:anim calcmode="lin" valueType="num">
                                      <p:cBhvr additive="base">
                                        <p:cTn id="116" dur="500" fill="hold"/>
                                        <p:tgtEl>
                                          <p:spTgt spid="145"/>
                                        </p:tgtEl>
                                        <p:attrNameLst>
                                          <p:attrName>ppt_x</p:attrName>
                                        </p:attrNameLst>
                                      </p:cBhvr>
                                      <p:tavLst>
                                        <p:tav tm="0">
                                          <p:val>
                                            <p:strVal val="1+#ppt_w/2"/>
                                          </p:val>
                                        </p:tav>
                                        <p:tav tm="100000">
                                          <p:val>
                                            <p:strVal val="#ppt_x"/>
                                          </p:val>
                                        </p:tav>
                                      </p:tavLst>
                                    </p:anim>
                                    <p:anim calcmode="lin" valueType="num">
                                      <p:cBhvr additive="base">
                                        <p:cTn id="117" dur="500" fill="hold"/>
                                        <p:tgtEl>
                                          <p:spTgt spid="145"/>
                                        </p:tgtEl>
                                        <p:attrNameLst>
                                          <p:attrName>ppt_y</p:attrName>
                                        </p:attrNameLst>
                                      </p:cBhvr>
                                      <p:tavLst>
                                        <p:tav tm="0">
                                          <p:val>
                                            <p:strVal val="#ppt_y"/>
                                          </p:val>
                                        </p:tav>
                                        <p:tav tm="100000">
                                          <p:val>
                                            <p:strVal val="#ppt_y"/>
                                          </p:val>
                                        </p:tav>
                                      </p:tavLst>
                                    </p:anim>
                                  </p:childTnLst>
                                </p:cTn>
                              </p:par>
                            </p:childTnLst>
                          </p:cTn>
                        </p:par>
                        <p:par>
                          <p:cTn id="118" fill="hold">
                            <p:stCondLst>
                              <p:cond delay="500"/>
                            </p:stCondLst>
                            <p:childTnLst>
                              <p:par>
                                <p:cTn id="119" presetID="2" presetClass="entr" presetSubtype="2" fill="hold" grpId="0" nodeType="afterEffect">
                                  <p:stCondLst>
                                    <p:cond delay="0"/>
                                  </p:stCondLst>
                                  <p:childTnLst>
                                    <p:set>
                                      <p:cBhvr>
                                        <p:cTn id="120" dur="1" fill="hold">
                                          <p:stCondLst>
                                            <p:cond delay="0"/>
                                          </p:stCondLst>
                                        </p:cTn>
                                        <p:tgtEl>
                                          <p:spTgt spid="146"/>
                                        </p:tgtEl>
                                        <p:attrNameLst>
                                          <p:attrName>style.visibility</p:attrName>
                                        </p:attrNameLst>
                                      </p:cBhvr>
                                      <p:to>
                                        <p:strVal val="visible"/>
                                      </p:to>
                                    </p:set>
                                    <p:anim calcmode="lin" valueType="num">
                                      <p:cBhvr additive="base">
                                        <p:cTn id="121" dur="500" fill="hold"/>
                                        <p:tgtEl>
                                          <p:spTgt spid="146"/>
                                        </p:tgtEl>
                                        <p:attrNameLst>
                                          <p:attrName>ppt_x</p:attrName>
                                        </p:attrNameLst>
                                      </p:cBhvr>
                                      <p:tavLst>
                                        <p:tav tm="0">
                                          <p:val>
                                            <p:strVal val="1+#ppt_w/2"/>
                                          </p:val>
                                        </p:tav>
                                        <p:tav tm="100000">
                                          <p:val>
                                            <p:strVal val="#ppt_x"/>
                                          </p:val>
                                        </p:tav>
                                      </p:tavLst>
                                    </p:anim>
                                    <p:anim calcmode="lin" valueType="num">
                                      <p:cBhvr additive="base">
                                        <p:cTn id="122"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47"/>
                                        </p:tgtEl>
                                        <p:attrNameLst>
                                          <p:attrName>style.visibility</p:attrName>
                                        </p:attrNameLst>
                                      </p:cBhvr>
                                      <p:to>
                                        <p:strVal val="visible"/>
                                      </p:to>
                                    </p:set>
                                    <p:animEffect transition="in" filter="wipe(up)">
                                      <p:cBhvr>
                                        <p:cTn id="127" dur="500"/>
                                        <p:tgtEl>
                                          <p:spTgt spid="147"/>
                                        </p:tgtEl>
                                      </p:cBhvr>
                                    </p:animEffect>
                                  </p:childTnLst>
                                </p:cTn>
                              </p:par>
                            </p:childTnLst>
                          </p:cTn>
                        </p:par>
                        <p:par>
                          <p:cTn id="128" fill="hold">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148"/>
                                        </p:tgtEl>
                                        <p:attrNameLst>
                                          <p:attrName>style.visibility</p:attrName>
                                        </p:attrNameLst>
                                      </p:cBhvr>
                                      <p:to>
                                        <p:strVal val="visible"/>
                                      </p:to>
                                    </p:set>
                                    <p:animEffect transition="in" filter="wipe(left)">
                                      <p:cBhvr>
                                        <p:cTn id="131" dur="500"/>
                                        <p:tgtEl>
                                          <p:spTgt spid="148"/>
                                        </p:tgtEl>
                                      </p:cBhvr>
                                    </p:animEffect>
                                  </p:childTnLst>
                                </p:cTn>
                              </p:par>
                            </p:childTnLst>
                          </p:cTn>
                        </p:par>
                        <p:par>
                          <p:cTn id="132" fill="hold">
                            <p:stCondLst>
                              <p:cond delay="1000"/>
                            </p:stCondLst>
                            <p:childTnLst>
                              <p:par>
                                <p:cTn id="133" presetID="22" presetClass="entr" presetSubtype="1" fill="hold" grpId="0" nodeType="afterEffect">
                                  <p:stCondLst>
                                    <p:cond delay="0"/>
                                  </p:stCondLst>
                                  <p:childTnLst>
                                    <p:set>
                                      <p:cBhvr>
                                        <p:cTn id="134" dur="1" fill="hold">
                                          <p:stCondLst>
                                            <p:cond delay="0"/>
                                          </p:stCondLst>
                                        </p:cTn>
                                        <p:tgtEl>
                                          <p:spTgt spid="149"/>
                                        </p:tgtEl>
                                        <p:attrNameLst>
                                          <p:attrName>style.visibility</p:attrName>
                                        </p:attrNameLst>
                                      </p:cBhvr>
                                      <p:to>
                                        <p:strVal val="visible"/>
                                      </p:to>
                                    </p:set>
                                    <p:animEffect transition="in" filter="wipe(up)">
                                      <p:cBhvr>
                                        <p:cTn id="135" dur="500"/>
                                        <p:tgtEl>
                                          <p:spTgt spid="149"/>
                                        </p:tgtEl>
                                      </p:cBhvr>
                                    </p:animEffect>
                                  </p:childTnLst>
                                </p:cTn>
                              </p:par>
                            </p:childTnLst>
                          </p:cTn>
                        </p:par>
                        <p:par>
                          <p:cTn id="136" fill="hold">
                            <p:stCondLst>
                              <p:cond delay="1500"/>
                            </p:stCondLst>
                            <p:childTnLst>
                              <p:par>
                                <p:cTn id="137" presetID="1" presetClass="entr" presetSubtype="0" fill="hold" nodeType="afterEffect">
                                  <p:stCondLst>
                                    <p:cond delay="0"/>
                                  </p:stCondLst>
                                  <p:childTnLst>
                                    <p:set>
                                      <p:cBhvr>
                                        <p:cTn id="138" dur="1" fill="hold">
                                          <p:stCondLst>
                                            <p:cond delay="0"/>
                                          </p:stCondLst>
                                        </p:cTn>
                                        <p:tgtEl>
                                          <p:spTgt spid="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159"/>
                                        </p:tgtEl>
                                        <p:attrNameLst>
                                          <p:attrName>style.visibility</p:attrName>
                                        </p:attrNameLst>
                                      </p:cBhvr>
                                      <p:to>
                                        <p:strVal val="visible"/>
                                      </p:to>
                                    </p:set>
                                    <p:animEffect transition="in" filter="wipe(up)">
                                      <p:cBhvr>
                                        <p:cTn id="143" dur="500"/>
                                        <p:tgtEl>
                                          <p:spTgt spid="159"/>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wipe(left)">
                                      <p:cBhvr>
                                        <p:cTn id="147" dur="500"/>
                                        <p:tgtEl>
                                          <p:spTgt spid="150"/>
                                        </p:tgtEl>
                                      </p:cBhvr>
                                    </p:animEffect>
                                  </p:childTnLst>
                                </p:cTn>
                              </p:par>
                            </p:childTnLst>
                          </p:cTn>
                        </p:par>
                        <p:par>
                          <p:cTn id="148" fill="hold">
                            <p:stCondLst>
                              <p:cond delay="1000"/>
                            </p:stCondLst>
                            <p:childTnLst>
                              <p:par>
                                <p:cTn id="149" presetID="22" presetClass="entr" presetSubtype="1" fill="hold" grpId="0" nodeType="afterEffect">
                                  <p:stCondLst>
                                    <p:cond delay="0"/>
                                  </p:stCondLst>
                                  <p:childTnLst>
                                    <p:set>
                                      <p:cBhvr>
                                        <p:cTn id="150" dur="1" fill="hold">
                                          <p:stCondLst>
                                            <p:cond delay="0"/>
                                          </p:stCondLst>
                                        </p:cTn>
                                        <p:tgtEl>
                                          <p:spTgt spid="151"/>
                                        </p:tgtEl>
                                        <p:attrNameLst>
                                          <p:attrName>style.visibility</p:attrName>
                                        </p:attrNameLst>
                                      </p:cBhvr>
                                      <p:to>
                                        <p:strVal val="visible"/>
                                      </p:to>
                                    </p:set>
                                    <p:animEffect transition="in" filter="wipe(up)">
                                      <p:cBhvr>
                                        <p:cTn id="151" dur="500"/>
                                        <p:tgtEl>
                                          <p:spTgt spid="151"/>
                                        </p:tgtEl>
                                      </p:cBhvr>
                                    </p:animEffect>
                                  </p:childTnLst>
                                </p:cTn>
                              </p:par>
                            </p:childTnLst>
                          </p:cTn>
                        </p:par>
                        <p:par>
                          <p:cTn id="152" fill="hold">
                            <p:stCondLst>
                              <p:cond delay="1500"/>
                            </p:stCondLst>
                            <p:childTnLst>
                              <p:par>
                                <p:cTn id="153" presetID="1" presetClass="entr" presetSubtype="0" fill="hold" nodeType="afterEffect">
                                  <p:stCondLst>
                                    <p:cond delay="0"/>
                                  </p:stCondLst>
                                  <p:childTnLst>
                                    <p:set>
                                      <p:cBhvr>
                                        <p:cTn id="154" dur="1" fill="hold">
                                          <p:stCondLst>
                                            <p:cond delay="0"/>
                                          </p:stCondLst>
                                        </p:cTn>
                                        <p:tgtEl>
                                          <p:spTgt spid="17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160"/>
                                        </p:tgtEl>
                                        <p:attrNameLst>
                                          <p:attrName>style.visibility</p:attrName>
                                        </p:attrNameLst>
                                      </p:cBhvr>
                                      <p:to>
                                        <p:strVal val="visible"/>
                                      </p:to>
                                    </p:set>
                                    <p:animEffect transition="in" filter="wipe(up)">
                                      <p:cBhvr>
                                        <p:cTn id="159" dur="500"/>
                                        <p:tgtEl>
                                          <p:spTgt spid="160"/>
                                        </p:tgtEl>
                                      </p:cBhvr>
                                    </p:animEffect>
                                  </p:childTnLst>
                                </p:cTn>
                              </p:par>
                            </p:childTnLst>
                          </p:cTn>
                        </p:par>
                        <p:par>
                          <p:cTn id="160" fill="hold">
                            <p:stCondLst>
                              <p:cond delay="500"/>
                            </p:stCondLst>
                            <p:childTnLst>
                              <p:par>
                                <p:cTn id="161" presetID="22" presetClass="entr" presetSubtype="8" fill="hold" grpId="0" nodeType="afterEffect">
                                  <p:stCondLst>
                                    <p:cond delay="0"/>
                                  </p:stCondLst>
                                  <p:childTnLst>
                                    <p:set>
                                      <p:cBhvr>
                                        <p:cTn id="162" dur="1" fill="hold">
                                          <p:stCondLst>
                                            <p:cond delay="0"/>
                                          </p:stCondLst>
                                        </p:cTn>
                                        <p:tgtEl>
                                          <p:spTgt spid="152"/>
                                        </p:tgtEl>
                                        <p:attrNameLst>
                                          <p:attrName>style.visibility</p:attrName>
                                        </p:attrNameLst>
                                      </p:cBhvr>
                                      <p:to>
                                        <p:strVal val="visible"/>
                                      </p:to>
                                    </p:set>
                                    <p:animEffect transition="in" filter="wipe(left)">
                                      <p:cBhvr>
                                        <p:cTn id="163" dur="500"/>
                                        <p:tgtEl>
                                          <p:spTgt spid="152"/>
                                        </p:tgtEl>
                                      </p:cBhvr>
                                    </p:animEffect>
                                  </p:childTnLst>
                                </p:cTn>
                              </p:par>
                            </p:childTnLst>
                          </p:cTn>
                        </p:par>
                        <p:par>
                          <p:cTn id="164" fill="hold">
                            <p:stCondLst>
                              <p:cond delay="1000"/>
                            </p:stCondLst>
                            <p:childTnLst>
                              <p:par>
                                <p:cTn id="165" presetID="22" presetClass="entr" presetSubtype="1" fill="hold" grpId="0" nodeType="afterEffect">
                                  <p:stCondLst>
                                    <p:cond delay="0"/>
                                  </p:stCondLst>
                                  <p:childTnLst>
                                    <p:set>
                                      <p:cBhvr>
                                        <p:cTn id="166" dur="1" fill="hold">
                                          <p:stCondLst>
                                            <p:cond delay="0"/>
                                          </p:stCondLst>
                                        </p:cTn>
                                        <p:tgtEl>
                                          <p:spTgt spid="153"/>
                                        </p:tgtEl>
                                        <p:attrNameLst>
                                          <p:attrName>style.visibility</p:attrName>
                                        </p:attrNameLst>
                                      </p:cBhvr>
                                      <p:to>
                                        <p:strVal val="visible"/>
                                      </p:to>
                                    </p:set>
                                    <p:animEffect transition="in" filter="wipe(up)">
                                      <p:cBhvr>
                                        <p:cTn id="167" dur="500"/>
                                        <p:tgtEl>
                                          <p:spTgt spid="153"/>
                                        </p:tgtEl>
                                      </p:cBhvr>
                                    </p:animEffect>
                                  </p:childTnLst>
                                </p:cTn>
                              </p:par>
                            </p:childTnLst>
                          </p:cTn>
                        </p:par>
                        <p:par>
                          <p:cTn id="168" fill="hold">
                            <p:stCondLst>
                              <p:cond delay="1500"/>
                            </p:stCondLst>
                            <p:childTnLst>
                              <p:par>
                                <p:cTn id="169" presetID="1" presetClass="entr" presetSubtype="0" fill="hold" grpId="0" nodeType="afterEffect">
                                  <p:stCondLst>
                                    <p:cond delay="0"/>
                                  </p:stCondLst>
                                  <p:childTnLst>
                                    <p:set>
                                      <p:cBhvr>
                                        <p:cTn id="170" dur="1" fill="hold">
                                          <p:stCondLst>
                                            <p:cond delay="0"/>
                                          </p:stCondLst>
                                        </p:cTn>
                                        <p:tgtEl>
                                          <p:spTgt spid="17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8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8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 presetClass="exit" presetSubtype="2" fill="hold" grpId="1" nodeType="clickEffect">
                                  <p:stCondLst>
                                    <p:cond delay="0"/>
                                  </p:stCondLst>
                                  <p:childTnLst>
                                    <p:anim calcmode="lin" valueType="num">
                                      <p:cBhvr additive="base">
                                        <p:cTn id="178" dur="500"/>
                                        <p:tgtEl>
                                          <p:spTgt spid="181"/>
                                        </p:tgtEl>
                                        <p:attrNameLst>
                                          <p:attrName>ppt_x</p:attrName>
                                        </p:attrNameLst>
                                      </p:cBhvr>
                                      <p:tavLst>
                                        <p:tav tm="0">
                                          <p:val>
                                            <p:strVal val="ppt_x"/>
                                          </p:val>
                                        </p:tav>
                                        <p:tav tm="100000">
                                          <p:val>
                                            <p:strVal val="1+ppt_w/2"/>
                                          </p:val>
                                        </p:tav>
                                      </p:tavLst>
                                    </p:anim>
                                    <p:anim calcmode="lin" valueType="num">
                                      <p:cBhvr additive="base">
                                        <p:cTn id="179" dur="500"/>
                                        <p:tgtEl>
                                          <p:spTgt spid="181"/>
                                        </p:tgtEl>
                                        <p:attrNameLst>
                                          <p:attrName>ppt_y</p:attrName>
                                        </p:attrNameLst>
                                      </p:cBhvr>
                                      <p:tavLst>
                                        <p:tav tm="0">
                                          <p:val>
                                            <p:strVal val="ppt_y"/>
                                          </p:val>
                                        </p:tav>
                                        <p:tav tm="100000">
                                          <p:val>
                                            <p:strVal val="ppt_y"/>
                                          </p:val>
                                        </p:tav>
                                      </p:tavLst>
                                    </p:anim>
                                    <p:set>
                                      <p:cBhvr>
                                        <p:cTn id="180" dur="1" fill="hold">
                                          <p:stCondLst>
                                            <p:cond delay="499"/>
                                          </p:stCondLst>
                                        </p:cTn>
                                        <p:tgtEl>
                                          <p:spTgt spid="181"/>
                                        </p:tgtEl>
                                        <p:attrNameLst>
                                          <p:attrName>style.visibility</p:attrName>
                                        </p:attrNameLst>
                                      </p:cBhvr>
                                      <p:to>
                                        <p:strVal val="hidden"/>
                                      </p:to>
                                    </p:set>
                                  </p:childTnLst>
                                </p:cTn>
                              </p:par>
                            </p:childTnLst>
                          </p:cTn>
                        </p:par>
                        <p:par>
                          <p:cTn id="181" fill="hold">
                            <p:stCondLst>
                              <p:cond delay="500"/>
                            </p:stCondLst>
                            <p:childTnLst>
                              <p:par>
                                <p:cTn id="182" presetID="2" presetClass="exit" presetSubtype="2" fill="hold" grpId="1" nodeType="afterEffect">
                                  <p:stCondLst>
                                    <p:cond delay="0"/>
                                  </p:stCondLst>
                                  <p:childTnLst>
                                    <p:anim calcmode="lin" valueType="num">
                                      <p:cBhvr additive="base">
                                        <p:cTn id="183" dur="500"/>
                                        <p:tgtEl>
                                          <p:spTgt spid="180"/>
                                        </p:tgtEl>
                                        <p:attrNameLst>
                                          <p:attrName>ppt_x</p:attrName>
                                        </p:attrNameLst>
                                      </p:cBhvr>
                                      <p:tavLst>
                                        <p:tav tm="0">
                                          <p:val>
                                            <p:strVal val="ppt_x"/>
                                          </p:val>
                                        </p:tav>
                                        <p:tav tm="100000">
                                          <p:val>
                                            <p:strVal val="1+ppt_w/2"/>
                                          </p:val>
                                        </p:tav>
                                      </p:tavLst>
                                    </p:anim>
                                    <p:anim calcmode="lin" valueType="num">
                                      <p:cBhvr additive="base">
                                        <p:cTn id="184" dur="500"/>
                                        <p:tgtEl>
                                          <p:spTgt spid="180"/>
                                        </p:tgtEl>
                                        <p:attrNameLst>
                                          <p:attrName>ppt_y</p:attrName>
                                        </p:attrNameLst>
                                      </p:cBhvr>
                                      <p:tavLst>
                                        <p:tav tm="0">
                                          <p:val>
                                            <p:strVal val="ppt_y"/>
                                          </p:val>
                                        </p:tav>
                                        <p:tav tm="100000">
                                          <p:val>
                                            <p:strVal val="ppt_y"/>
                                          </p:val>
                                        </p:tav>
                                      </p:tavLst>
                                    </p:anim>
                                    <p:set>
                                      <p:cBhvr>
                                        <p:cTn id="185" dur="1" fill="hold">
                                          <p:stCondLst>
                                            <p:cond delay="499"/>
                                          </p:stCondLst>
                                        </p:cTn>
                                        <p:tgtEl>
                                          <p:spTgt spid="180"/>
                                        </p:tgtEl>
                                        <p:attrNameLst>
                                          <p:attrName>style.visibility</p:attrName>
                                        </p:attrNameLst>
                                      </p:cBhvr>
                                      <p:to>
                                        <p:strVal val="hidden"/>
                                      </p:to>
                                    </p:set>
                                  </p:childTnLst>
                                </p:cTn>
                              </p:par>
                            </p:childTnLst>
                          </p:cTn>
                        </p:par>
                        <p:par>
                          <p:cTn id="186" fill="hold">
                            <p:stCondLst>
                              <p:cond delay="1000"/>
                            </p:stCondLst>
                            <p:childTnLst>
                              <p:par>
                                <p:cTn id="187" presetID="1" presetClass="entr" presetSubtype="0" fill="hold" grpId="0" nodeType="afterEffect">
                                  <p:stCondLst>
                                    <p:cond delay="0"/>
                                  </p:stCondLst>
                                  <p:childTnLst>
                                    <p:set>
                                      <p:cBhvr>
                                        <p:cTn id="188"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p:bldP spid="111" grpId="0"/>
      <p:bldP spid="112" grpId="0"/>
      <p:bldP spid="113" grpId="0"/>
      <p:bldP spid="114" grpId="0"/>
      <p:bldP spid="115" grpId="0"/>
      <p:bldP spid="116" grpId="0"/>
      <p:bldP spid="117" grpId="0"/>
      <p:bldP spid="125" grpId="0"/>
      <p:bldP spid="126" grpId="0"/>
      <p:bldP spid="127" grpId="0"/>
      <p:bldP spid="143" grpId="0"/>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p:bldP spid="162" grpId="0"/>
      <p:bldP spid="163" grpId="0"/>
      <p:bldP spid="179" grpId="0" animBg="1"/>
      <p:bldP spid="180" grpId="0" animBg="1"/>
      <p:bldP spid="180" grpId="1" animBg="1"/>
      <p:bldP spid="181" grpId="0" animBg="1"/>
      <p:bldP spid="181" grpId="1" animBg="1"/>
      <p:bldP spid="182" grpId="0"/>
      <p:bldP spid="1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Data Link Layer</a:t>
            </a:r>
          </a:p>
        </p:txBody>
      </p:sp>
      <p:sp>
        <p:nvSpPr>
          <p:cNvPr id="27651" name="Rectangle 3"/>
          <p:cNvSpPr>
            <a:spLocks noGrp="1" noChangeArrowheads="1"/>
          </p:cNvSpPr>
          <p:nvPr>
            <p:ph type="body" idx="1"/>
          </p:nvPr>
        </p:nvSpPr>
        <p:spPr>
          <a:xfrm>
            <a:off x="457200" y="2514600"/>
            <a:ext cx="8229600" cy="3581400"/>
          </a:xfrm>
        </p:spPr>
        <p:txBody>
          <a:bodyPr/>
          <a:lstStyle/>
          <a:p>
            <a:pPr eaLnBrk="1" hangingPunct="1">
              <a:defRPr/>
            </a:pPr>
            <a:r>
              <a:rPr lang="en-US"/>
              <a:t>Duties/services</a:t>
            </a:r>
          </a:p>
          <a:p>
            <a:pPr lvl="1" eaLnBrk="1" hangingPunct="1">
              <a:defRPr/>
            </a:pPr>
            <a:r>
              <a:rPr lang="en-US"/>
              <a:t>Framing</a:t>
            </a:r>
          </a:p>
          <a:p>
            <a:pPr lvl="1" eaLnBrk="1" hangingPunct="1">
              <a:defRPr/>
            </a:pPr>
            <a:r>
              <a:rPr lang="en-US"/>
              <a:t>Physical addressing</a:t>
            </a:r>
          </a:p>
          <a:p>
            <a:pPr lvl="1" eaLnBrk="1" hangingPunct="1">
              <a:defRPr/>
            </a:pPr>
            <a:r>
              <a:rPr lang="en-US"/>
              <a:t>Flow control (hop-to-hop)</a:t>
            </a:r>
          </a:p>
          <a:p>
            <a:pPr lvl="1" eaLnBrk="1" hangingPunct="1">
              <a:defRPr/>
            </a:pPr>
            <a:r>
              <a:rPr lang="en-US"/>
              <a:t>Error control (hop-to-hop)</a:t>
            </a:r>
          </a:p>
          <a:p>
            <a:pPr lvl="1" eaLnBrk="1" hangingPunct="1">
              <a:defRPr/>
            </a:pPr>
            <a:r>
              <a:rPr lang="en-US"/>
              <a:t>Access control</a:t>
            </a:r>
          </a:p>
        </p:txBody>
      </p:sp>
      <p:sp>
        <p:nvSpPr>
          <p:cNvPr id="27652" name="Text Box 4"/>
          <p:cNvSpPr txBox="1">
            <a:spLocks noChangeArrowheads="1"/>
          </p:cNvSpPr>
          <p:nvPr/>
        </p:nvSpPr>
        <p:spPr bwMode="auto">
          <a:xfrm>
            <a:off x="1083324" y="1356101"/>
            <a:ext cx="70104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transmitting frames</a:t>
            </a:r>
            <a:br>
              <a:rPr lang="en-US"/>
            </a:br>
            <a:r>
              <a:rPr lang="en-US"/>
              <a:t>from one node to the next</a:t>
            </a:r>
          </a:p>
        </p:txBody>
      </p:sp>
    </p:spTree>
    <p:extLst>
      <p:ext uri="{BB962C8B-B14F-4D97-AF65-F5344CB8AC3E}">
        <p14:creationId xmlns:p14="http://schemas.microsoft.com/office/powerpoint/2010/main" val="377912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t>Data Link Layer</a:t>
            </a:r>
          </a:p>
        </p:txBody>
      </p:sp>
      <p:sp>
        <p:nvSpPr>
          <p:cNvPr id="21508" name="Rectangle 3"/>
          <p:cNvSpPr>
            <a:spLocks noChangeArrowheads="1"/>
          </p:cNvSpPr>
          <p:nvPr/>
        </p:nvSpPr>
        <p:spPr bwMode="auto">
          <a:xfrm>
            <a:off x="1464608" y="3335338"/>
            <a:ext cx="30480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21509" name="Text Box 4"/>
          <p:cNvSpPr txBox="1">
            <a:spLocks noChangeArrowheads="1"/>
          </p:cNvSpPr>
          <p:nvPr/>
        </p:nvSpPr>
        <p:spPr bwMode="auto">
          <a:xfrm>
            <a:off x="76200" y="3443288"/>
            <a:ext cx="1335366" cy="830997"/>
          </a:xfrm>
          <a:prstGeom prst="rect">
            <a:avLst/>
          </a:prstGeom>
          <a:noFill/>
          <a:ln w="9525">
            <a:noFill/>
            <a:miter lim="800000"/>
            <a:headEnd/>
            <a:tailEnd/>
          </a:ln>
        </p:spPr>
        <p:txBody>
          <a:bodyPr wrap="none">
            <a:spAutoFit/>
          </a:bodyPr>
          <a:lstStyle/>
          <a:p>
            <a:pPr algn="ctr"/>
            <a:r>
              <a:rPr lang="en-US" sz="2400" dirty="0"/>
              <a:t>Data Link</a:t>
            </a:r>
            <a:br>
              <a:rPr lang="en-US" sz="2400" dirty="0"/>
            </a:br>
            <a:r>
              <a:rPr lang="en-US" sz="2400" dirty="0"/>
              <a:t>Layer</a:t>
            </a:r>
          </a:p>
        </p:txBody>
      </p:sp>
      <p:sp>
        <p:nvSpPr>
          <p:cNvPr id="21510" name="Rectangle 5"/>
          <p:cNvSpPr>
            <a:spLocks noChangeArrowheads="1"/>
          </p:cNvSpPr>
          <p:nvPr/>
        </p:nvSpPr>
        <p:spPr bwMode="auto">
          <a:xfrm>
            <a:off x="1998008"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Packet</a:t>
            </a:r>
          </a:p>
        </p:txBody>
      </p:sp>
      <p:sp>
        <p:nvSpPr>
          <p:cNvPr id="21511" name="AutoShape 6"/>
          <p:cNvSpPr>
            <a:spLocks noChangeArrowheads="1"/>
          </p:cNvSpPr>
          <p:nvPr/>
        </p:nvSpPr>
        <p:spPr bwMode="auto">
          <a:xfrm>
            <a:off x="2683808"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21512" name="Text Box 7"/>
          <p:cNvSpPr txBox="1">
            <a:spLocks noChangeArrowheads="1"/>
          </p:cNvSpPr>
          <p:nvPr/>
        </p:nvSpPr>
        <p:spPr bwMode="auto">
          <a:xfrm>
            <a:off x="1905869" y="1657648"/>
            <a:ext cx="1936877" cy="461665"/>
          </a:xfrm>
          <a:prstGeom prst="rect">
            <a:avLst/>
          </a:prstGeom>
          <a:noFill/>
          <a:ln w="9525">
            <a:noFill/>
            <a:miter lim="800000"/>
            <a:headEnd/>
            <a:tailEnd/>
          </a:ln>
        </p:spPr>
        <p:txBody>
          <a:bodyPr wrap="none">
            <a:spAutoFit/>
          </a:bodyPr>
          <a:lstStyle/>
          <a:p>
            <a:r>
              <a:rPr lang="en-US" sz="2400" dirty="0"/>
              <a:t>from Network</a:t>
            </a:r>
          </a:p>
        </p:txBody>
      </p:sp>
      <p:sp>
        <p:nvSpPr>
          <p:cNvPr id="61449" name="Rectangle 9"/>
          <p:cNvSpPr>
            <a:spLocks noChangeArrowheads="1"/>
          </p:cNvSpPr>
          <p:nvPr/>
        </p:nvSpPr>
        <p:spPr bwMode="auto">
          <a:xfrm>
            <a:off x="5715000" y="3335338"/>
            <a:ext cx="3048000" cy="1066800"/>
          </a:xfrm>
          <a:prstGeom prst="rect">
            <a:avLst/>
          </a:prstGeom>
          <a:solidFill>
            <a:srgbClr val="00B0F0"/>
          </a:solidFill>
          <a:ln w="9525">
            <a:solidFill>
              <a:schemeClr val="tx1"/>
            </a:solidFill>
            <a:miter lim="800000"/>
            <a:headEnd/>
            <a:tailEnd/>
          </a:ln>
        </p:spPr>
        <p:txBody>
          <a:bodyPr wrap="none" anchor="ctr"/>
          <a:lstStyle/>
          <a:p>
            <a:endParaRPr lang="en-US"/>
          </a:p>
        </p:txBody>
      </p:sp>
      <p:sp>
        <p:nvSpPr>
          <p:cNvPr id="61450" name="Rectangle 10"/>
          <p:cNvSpPr>
            <a:spLocks noChangeArrowheads="1"/>
          </p:cNvSpPr>
          <p:nvPr/>
        </p:nvSpPr>
        <p:spPr bwMode="auto">
          <a:xfrm>
            <a:off x="6248400"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Packet</a:t>
            </a:r>
          </a:p>
        </p:txBody>
      </p:sp>
      <p:sp>
        <p:nvSpPr>
          <p:cNvPr id="61451" name="AutoShape 11"/>
          <p:cNvSpPr>
            <a:spLocks noChangeArrowheads="1"/>
          </p:cNvSpPr>
          <p:nvPr/>
        </p:nvSpPr>
        <p:spPr bwMode="auto">
          <a:xfrm flipV="1">
            <a:off x="69342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1452" name="Text Box 12"/>
          <p:cNvSpPr txBox="1">
            <a:spLocks noChangeArrowheads="1"/>
          </p:cNvSpPr>
          <p:nvPr/>
        </p:nvSpPr>
        <p:spPr bwMode="auto">
          <a:xfrm>
            <a:off x="6327623" y="1657647"/>
            <a:ext cx="1594154" cy="461665"/>
          </a:xfrm>
          <a:prstGeom prst="rect">
            <a:avLst/>
          </a:prstGeom>
          <a:noFill/>
          <a:ln w="9525">
            <a:noFill/>
            <a:miter lim="800000"/>
            <a:headEnd/>
            <a:tailEnd/>
          </a:ln>
        </p:spPr>
        <p:txBody>
          <a:bodyPr wrap="none">
            <a:spAutoFit/>
          </a:bodyPr>
          <a:lstStyle/>
          <a:p>
            <a:r>
              <a:rPr lang="en-US" sz="2400" dirty="0"/>
              <a:t>to Network</a:t>
            </a:r>
          </a:p>
        </p:txBody>
      </p:sp>
      <p:sp>
        <p:nvSpPr>
          <p:cNvPr id="61454" name="Rectangle 14"/>
          <p:cNvSpPr>
            <a:spLocks noChangeArrowheads="1"/>
          </p:cNvSpPr>
          <p:nvPr/>
        </p:nvSpPr>
        <p:spPr bwMode="auto">
          <a:xfrm>
            <a:off x="1998008" y="3505200"/>
            <a:ext cx="16002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Packet</a:t>
            </a:r>
          </a:p>
        </p:txBody>
      </p:sp>
      <p:sp>
        <p:nvSpPr>
          <p:cNvPr id="61455" name="Rectangle 15"/>
          <p:cNvSpPr>
            <a:spLocks noChangeArrowheads="1"/>
          </p:cNvSpPr>
          <p:nvPr/>
        </p:nvSpPr>
        <p:spPr bwMode="auto">
          <a:xfrm>
            <a:off x="3598208" y="3505200"/>
            <a:ext cx="609600" cy="304800"/>
          </a:xfrm>
          <a:prstGeom prst="rect">
            <a:avLst/>
          </a:prstGeom>
          <a:solidFill>
            <a:schemeClr val="tx1"/>
          </a:solidFill>
          <a:ln w="9525">
            <a:solidFill>
              <a:schemeClr val="bg1"/>
            </a:solidFill>
            <a:miter lim="800000"/>
            <a:headEnd/>
            <a:tailEnd/>
          </a:ln>
        </p:spPr>
        <p:txBody>
          <a:bodyPr wrap="none" anchor="ctr"/>
          <a:lstStyle/>
          <a:p>
            <a:pPr algn="ctr"/>
            <a:r>
              <a:rPr lang="en-US" b="1">
                <a:solidFill>
                  <a:schemeClr val="accent2">
                    <a:lumMod val="20000"/>
                    <a:lumOff val="80000"/>
                  </a:schemeClr>
                </a:solidFill>
              </a:rPr>
              <a:t>H2</a:t>
            </a:r>
          </a:p>
        </p:txBody>
      </p:sp>
      <p:sp>
        <p:nvSpPr>
          <p:cNvPr id="61457" name="Rectangle 17"/>
          <p:cNvSpPr>
            <a:spLocks noChangeArrowheads="1"/>
          </p:cNvSpPr>
          <p:nvPr/>
        </p:nvSpPr>
        <p:spPr bwMode="auto">
          <a:xfrm>
            <a:off x="6248400" y="3505200"/>
            <a:ext cx="1600200" cy="304800"/>
          </a:xfrm>
          <a:prstGeom prst="rect">
            <a:avLst/>
          </a:prstGeom>
          <a:solidFill>
            <a:srgbClr val="080808"/>
          </a:solidFill>
          <a:ln w="9525">
            <a:solidFill>
              <a:schemeClr val="bg1"/>
            </a:solidFill>
            <a:miter lim="800000"/>
            <a:headEnd/>
            <a:tailEnd/>
          </a:ln>
        </p:spPr>
        <p:txBody>
          <a:bodyPr wrap="none" anchor="ctr"/>
          <a:lstStyle/>
          <a:p>
            <a:pPr algn="ctr"/>
            <a:r>
              <a:rPr lang="en-US" b="1" dirty="0">
                <a:solidFill>
                  <a:srgbClr val="FFFF00"/>
                </a:solidFill>
              </a:rPr>
              <a:t>Packet</a:t>
            </a:r>
          </a:p>
        </p:txBody>
      </p:sp>
      <p:sp>
        <p:nvSpPr>
          <p:cNvPr id="61458" name="Rectangle 18"/>
          <p:cNvSpPr>
            <a:spLocks noChangeArrowheads="1"/>
          </p:cNvSpPr>
          <p:nvPr/>
        </p:nvSpPr>
        <p:spPr bwMode="auto">
          <a:xfrm>
            <a:off x="7848600" y="3505200"/>
            <a:ext cx="609600" cy="304800"/>
          </a:xfrm>
          <a:prstGeom prst="rect">
            <a:avLst/>
          </a:prstGeom>
          <a:solidFill>
            <a:schemeClr val="tx1"/>
          </a:solidFill>
          <a:ln w="9525">
            <a:solidFill>
              <a:schemeClr val="bg1"/>
            </a:solidFill>
            <a:miter lim="800000"/>
            <a:headEnd/>
            <a:tailEnd/>
          </a:ln>
        </p:spPr>
        <p:txBody>
          <a:bodyPr wrap="none" anchor="ctr"/>
          <a:lstStyle/>
          <a:p>
            <a:pPr algn="ctr"/>
            <a:r>
              <a:rPr lang="en-US" b="1">
                <a:solidFill>
                  <a:schemeClr val="accent2">
                    <a:lumMod val="20000"/>
                    <a:lumOff val="80000"/>
                  </a:schemeClr>
                </a:solidFill>
              </a:rPr>
              <a:t>H2</a:t>
            </a:r>
          </a:p>
        </p:txBody>
      </p:sp>
      <p:sp>
        <p:nvSpPr>
          <p:cNvPr id="61459" name="Line 19"/>
          <p:cNvSpPr>
            <a:spLocks noChangeShapeType="1"/>
          </p:cNvSpPr>
          <p:nvPr/>
        </p:nvSpPr>
        <p:spPr bwMode="auto">
          <a:xfrm>
            <a:off x="1998008" y="3048000"/>
            <a:ext cx="0" cy="457200"/>
          </a:xfrm>
          <a:prstGeom prst="line">
            <a:avLst/>
          </a:prstGeom>
          <a:noFill/>
          <a:ln w="9525">
            <a:solidFill>
              <a:schemeClr val="tx1"/>
            </a:solidFill>
            <a:prstDash val="dash"/>
            <a:round/>
            <a:headEnd/>
            <a:tailEnd/>
          </a:ln>
        </p:spPr>
        <p:txBody>
          <a:bodyPr/>
          <a:lstStyle/>
          <a:p>
            <a:endParaRPr lang="en-US"/>
          </a:p>
        </p:txBody>
      </p:sp>
      <p:sp>
        <p:nvSpPr>
          <p:cNvPr id="61460" name="Line 20"/>
          <p:cNvSpPr>
            <a:spLocks noChangeShapeType="1"/>
          </p:cNvSpPr>
          <p:nvPr/>
        </p:nvSpPr>
        <p:spPr bwMode="auto">
          <a:xfrm>
            <a:off x="3598208" y="3048000"/>
            <a:ext cx="0" cy="457200"/>
          </a:xfrm>
          <a:prstGeom prst="line">
            <a:avLst/>
          </a:prstGeom>
          <a:noFill/>
          <a:ln w="9525">
            <a:solidFill>
              <a:schemeClr val="tx1"/>
            </a:solidFill>
            <a:prstDash val="dash"/>
            <a:round/>
            <a:headEnd/>
            <a:tailEnd/>
          </a:ln>
        </p:spPr>
        <p:txBody>
          <a:bodyPr/>
          <a:lstStyle/>
          <a:p>
            <a:endParaRPr lang="en-US"/>
          </a:p>
        </p:txBody>
      </p:sp>
      <p:sp>
        <p:nvSpPr>
          <p:cNvPr id="61461" name="Line 21"/>
          <p:cNvSpPr>
            <a:spLocks noChangeShapeType="1"/>
          </p:cNvSpPr>
          <p:nvPr/>
        </p:nvSpPr>
        <p:spPr bwMode="auto">
          <a:xfrm>
            <a:off x="6248400" y="3048000"/>
            <a:ext cx="0" cy="457200"/>
          </a:xfrm>
          <a:prstGeom prst="line">
            <a:avLst/>
          </a:prstGeom>
          <a:noFill/>
          <a:ln w="9525">
            <a:solidFill>
              <a:schemeClr val="tx1"/>
            </a:solidFill>
            <a:prstDash val="dash"/>
            <a:round/>
            <a:headEnd/>
            <a:tailEnd/>
          </a:ln>
        </p:spPr>
        <p:txBody>
          <a:bodyPr/>
          <a:lstStyle/>
          <a:p>
            <a:endParaRPr lang="en-US"/>
          </a:p>
        </p:txBody>
      </p:sp>
      <p:sp>
        <p:nvSpPr>
          <p:cNvPr id="61462" name="Line 22"/>
          <p:cNvSpPr>
            <a:spLocks noChangeShapeType="1"/>
          </p:cNvSpPr>
          <p:nvPr/>
        </p:nvSpPr>
        <p:spPr bwMode="auto">
          <a:xfrm>
            <a:off x="7848600" y="3048000"/>
            <a:ext cx="0" cy="457200"/>
          </a:xfrm>
          <a:prstGeom prst="line">
            <a:avLst/>
          </a:prstGeom>
          <a:noFill/>
          <a:ln w="9525">
            <a:solidFill>
              <a:schemeClr val="tx1"/>
            </a:solidFill>
            <a:prstDash val="dash"/>
            <a:round/>
            <a:headEnd/>
            <a:tailEnd/>
          </a:ln>
        </p:spPr>
        <p:txBody>
          <a:bodyPr/>
          <a:lstStyle/>
          <a:p>
            <a:endParaRPr lang="en-US"/>
          </a:p>
        </p:txBody>
      </p:sp>
      <p:sp>
        <p:nvSpPr>
          <p:cNvPr id="61463" name="Text Box 23"/>
          <p:cNvSpPr txBox="1">
            <a:spLocks noChangeArrowheads="1"/>
          </p:cNvSpPr>
          <p:nvPr/>
        </p:nvSpPr>
        <p:spPr bwMode="auto">
          <a:xfrm>
            <a:off x="2531408" y="3810000"/>
            <a:ext cx="947738" cy="366713"/>
          </a:xfrm>
          <a:prstGeom prst="rect">
            <a:avLst/>
          </a:prstGeom>
          <a:noFill/>
          <a:ln w="9525">
            <a:noFill/>
            <a:miter lim="800000"/>
            <a:headEnd/>
            <a:tailEnd/>
          </a:ln>
        </p:spPr>
        <p:txBody>
          <a:bodyPr wrap="none">
            <a:spAutoFit/>
          </a:bodyPr>
          <a:lstStyle/>
          <a:p>
            <a:r>
              <a:rPr lang="en-US" i="1"/>
              <a:t>(frame)</a:t>
            </a:r>
          </a:p>
        </p:txBody>
      </p:sp>
      <p:sp>
        <p:nvSpPr>
          <p:cNvPr id="61465" name="Rectangle 25"/>
          <p:cNvSpPr>
            <a:spLocks noChangeArrowheads="1"/>
          </p:cNvSpPr>
          <p:nvPr/>
        </p:nvSpPr>
        <p:spPr bwMode="auto">
          <a:xfrm>
            <a:off x="1540808" y="3505200"/>
            <a:ext cx="457200" cy="304800"/>
          </a:xfrm>
          <a:prstGeom prst="rect">
            <a:avLst/>
          </a:prstGeom>
          <a:solidFill>
            <a:schemeClr val="tx1"/>
          </a:solidFill>
          <a:ln w="9525">
            <a:solidFill>
              <a:schemeClr val="bg1"/>
            </a:solidFill>
            <a:miter lim="800000"/>
            <a:headEnd/>
            <a:tailEnd/>
          </a:ln>
        </p:spPr>
        <p:txBody>
          <a:bodyPr wrap="none" anchor="ctr"/>
          <a:lstStyle/>
          <a:p>
            <a:pPr algn="ctr"/>
            <a:r>
              <a:rPr lang="en-US" b="1">
                <a:solidFill>
                  <a:schemeClr val="accent2">
                    <a:lumMod val="20000"/>
                    <a:lumOff val="80000"/>
                  </a:schemeClr>
                </a:solidFill>
              </a:rPr>
              <a:t>T2</a:t>
            </a:r>
          </a:p>
        </p:txBody>
      </p:sp>
      <p:sp>
        <p:nvSpPr>
          <p:cNvPr id="61466" name="Rectangle 26"/>
          <p:cNvSpPr>
            <a:spLocks noChangeArrowheads="1"/>
          </p:cNvSpPr>
          <p:nvPr/>
        </p:nvSpPr>
        <p:spPr bwMode="auto">
          <a:xfrm>
            <a:off x="5791200" y="3505200"/>
            <a:ext cx="457200" cy="304800"/>
          </a:xfrm>
          <a:prstGeom prst="rect">
            <a:avLst/>
          </a:prstGeom>
          <a:solidFill>
            <a:schemeClr val="tx1"/>
          </a:solidFill>
          <a:ln w="9525">
            <a:solidFill>
              <a:schemeClr val="bg1"/>
            </a:solidFill>
            <a:miter lim="800000"/>
            <a:headEnd/>
            <a:tailEnd/>
          </a:ln>
        </p:spPr>
        <p:txBody>
          <a:bodyPr wrap="none" anchor="ctr"/>
          <a:lstStyle/>
          <a:p>
            <a:pPr algn="ctr"/>
            <a:r>
              <a:rPr lang="en-US" b="1">
                <a:solidFill>
                  <a:schemeClr val="accent2">
                    <a:lumMod val="20000"/>
                    <a:lumOff val="80000"/>
                  </a:schemeClr>
                </a:solidFill>
              </a:rPr>
              <a:t>T2</a:t>
            </a:r>
          </a:p>
        </p:txBody>
      </p:sp>
      <p:sp>
        <p:nvSpPr>
          <p:cNvPr id="27" name="Line 35">
            <a:extLst>
              <a:ext uri="{FF2B5EF4-FFF2-40B4-BE49-F238E27FC236}">
                <a16:creationId xmlns:a16="http://schemas.microsoft.com/office/drawing/2014/main" id="{786F258B-3F24-4AC6-9A52-336E8673E666}"/>
              </a:ext>
            </a:extLst>
          </p:cNvPr>
          <p:cNvSpPr>
            <a:spLocks noChangeShapeType="1"/>
          </p:cNvSpPr>
          <p:nvPr/>
        </p:nvSpPr>
        <p:spPr bwMode="auto">
          <a:xfrm>
            <a:off x="4572000" y="3886200"/>
            <a:ext cx="1143000" cy="0"/>
          </a:xfrm>
          <a:prstGeom prst="line">
            <a:avLst/>
          </a:prstGeom>
          <a:noFill/>
          <a:ln w="57150" cap="rnd">
            <a:solidFill>
              <a:schemeClr val="folHlink"/>
            </a:solidFill>
            <a:prstDash val="sysDot"/>
            <a:round/>
            <a:headEnd/>
            <a:tailEnd type="triangle" w="med" len="med"/>
          </a:ln>
        </p:spPr>
        <p:txBody>
          <a:bodyPr/>
          <a:lstStyle/>
          <a:p>
            <a:endParaRPr lang="en-US"/>
          </a:p>
        </p:txBody>
      </p:sp>
      <p:sp>
        <p:nvSpPr>
          <p:cNvPr id="28" name="AutoShape 33">
            <a:extLst>
              <a:ext uri="{FF2B5EF4-FFF2-40B4-BE49-F238E27FC236}">
                <a16:creationId xmlns:a16="http://schemas.microsoft.com/office/drawing/2014/main" id="{33E6A1B6-D6FC-4248-95B6-CA8E053A1289}"/>
              </a:ext>
            </a:extLst>
          </p:cNvPr>
          <p:cNvSpPr>
            <a:spLocks noChangeArrowheads="1"/>
          </p:cNvSpPr>
          <p:nvPr/>
        </p:nvSpPr>
        <p:spPr bwMode="auto">
          <a:xfrm>
            <a:off x="1325892" y="4127588"/>
            <a:ext cx="7635216" cy="1123776"/>
          </a:xfrm>
          <a:prstGeom prst="roundRect">
            <a:avLst>
              <a:gd name="adj" fmla="val 10338"/>
            </a:avLst>
          </a:prstGeom>
          <a:solidFill>
            <a:srgbClr val="7030A0">
              <a:alpha val="20000"/>
            </a:srgbClr>
          </a:solidFill>
          <a:ln w="9525">
            <a:solidFill>
              <a:schemeClr val="tx1"/>
            </a:solidFill>
            <a:prstDash val="dash"/>
            <a:round/>
            <a:headEnd/>
            <a:tailEnd/>
          </a:ln>
        </p:spPr>
        <p:txBody>
          <a:bodyPr wrap="none" anchor="ctr"/>
          <a:lstStyle/>
          <a:p>
            <a:pPr algn="ctr"/>
            <a:endParaRPr lang="en-US" sz="2400" dirty="0">
              <a:solidFill>
                <a:srgbClr val="C00000"/>
              </a:solidFill>
            </a:endParaRPr>
          </a:p>
        </p:txBody>
      </p:sp>
      <p:sp>
        <p:nvSpPr>
          <p:cNvPr id="61456" name="AutoShape 16"/>
          <p:cNvSpPr>
            <a:spLocks noChangeArrowheads="1"/>
          </p:cNvSpPr>
          <p:nvPr/>
        </p:nvSpPr>
        <p:spPr bwMode="auto">
          <a:xfrm>
            <a:off x="2912408" y="4191000"/>
            <a:ext cx="381000" cy="609600"/>
          </a:xfrm>
          <a:prstGeom prst="downArrow">
            <a:avLst>
              <a:gd name="adj1" fmla="val 50000"/>
              <a:gd name="adj2" fmla="val 40000"/>
            </a:avLst>
          </a:prstGeom>
          <a:solidFill>
            <a:schemeClr val="folHlink"/>
          </a:solidFill>
          <a:ln w="9525">
            <a:solidFill>
              <a:schemeClr val="tx1"/>
            </a:solidFill>
            <a:miter lim="800000"/>
            <a:headEnd/>
            <a:tailEnd/>
          </a:ln>
        </p:spPr>
        <p:txBody>
          <a:bodyPr wrap="none" anchor="ctr"/>
          <a:lstStyle/>
          <a:p>
            <a:endParaRPr lang="en-US"/>
          </a:p>
        </p:txBody>
      </p:sp>
      <p:sp>
        <p:nvSpPr>
          <p:cNvPr id="61464" name="AutoShape 24"/>
          <p:cNvSpPr>
            <a:spLocks noChangeArrowheads="1"/>
          </p:cNvSpPr>
          <p:nvPr/>
        </p:nvSpPr>
        <p:spPr bwMode="auto">
          <a:xfrm flipV="1">
            <a:off x="7086600" y="4191000"/>
            <a:ext cx="381000" cy="609600"/>
          </a:xfrm>
          <a:prstGeom prst="downArrow">
            <a:avLst>
              <a:gd name="adj1" fmla="val 50000"/>
              <a:gd name="adj2" fmla="val 50000"/>
            </a:avLst>
          </a:prstGeom>
          <a:solidFill>
            <a:schemeClr val="folHlink"/>
          </a:solidFill>
          <a:ln w="9525">
            <a:solidFill>
              <a:schemeClr val="tx1"/>
            </a:solidFill>
            <a:miter lim="800000"/>
            <a:headEnd/>
            <a:tailEnd/>
          </a:ln>
        </p:spPr>
        <p:txBody>
          <a:bodyPr wrap="none" anchor="ctr"/>
          <a:lstStyle/>
          <a:p>
            <a:endParaRPr lang="en-US"/>
          </a:p>
        </p:txBody>
      </p:sp>
      <p:sp>
        <p:nvSpPr>
          <p:cNvPr id="31" name="Text Box 13">
            <a:extLst>
              <a:ext uri="{FF2B5EF4-FFF2-40B4-BE49-F238E27FC236}">
                <a16:creationId xmlns:a16="http://schemas.microsoft.com/office/drawing/2014/main" id="{7D0762B8-391D-CB4A-8E77-62AD879BE1A4}"/>
              </a:ext>
            </a:extLst>
          </p:cNvPr>
          <p:cNvSpPr txBox="1">
            <a:spLocks noChangeArrowheads="1"/>
          </p:cNvSpPr>
          <p:nvPr/>
        </p:nvSpPr>
        <p:spPr bwMode="auto">
          <a:xfrm>
            <a:off x="4165059" y="4800600"/>
            <a:ext cx="1956882" cy="461665"/>
          </a:xfrm>
          <a:prstGeom prst="rect">
            <a:avLst/>
          </a:prstGeom>
          <a:noFill/>
          <a:ln w="9525">
            <a:noFill/>
            <a:miter lim="800000"/>
            <a:headEnd/>
            <a:tailEnd/>
          </a:ln>
        </p:spPr>
        <p:txBody>
          <a:bodyPr wrap="none">
            <a:spAutoFit/>
          </a:bodyPr>
          <a:lstStyle/>
          <a:p>
            <a:r>
              <a:rPr lang="en-US" sz="2400" b="1" dirty="0">
                <a:solidFill>
                  <a:srgbClr val="7030A0"/>
                </a:solidFill>
              </a:rPr>
              <a:t>Physical Layer</a:t>
            </a:r>
          </a:p>
        </p:txBody>
      </p:sp>
    </p:spTree>
    <p:extLst>
      <p:ext uri="{BB962C8B-B14F-4D97-AF65-F5344CB8AC3E}">
        <p14:creationId xmlns:p14="http://schemas.microsoft.com/office/powerpoint/2010/main" val="276639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59"/>
                                        </p:tgtEl>
                                        <p:attrNameLst>
                                          <p:attrName>style.visibility</p:attrName>
                                        </p:attrNameLst>
                                      </p:cBhvr>
                                      <p:to>
                                        <p:strVal val="visible"/>
                                      </p:to>
                                    </p:set>
                                    <p:animEffect transition="in" filter="wipe(up)">
                                      <p:cBhvr>
                                        <p:cTn id="7" dur="500"/>
                                        <p:tgtEl>
                                          <p:spTgt spid="6145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460"/>
                                        </p:tgtEl>
                                        <p:attrNameLst>
                                          <p:attrName>style.visibility</p:attrName>
                                        </p:attrNameLst>
                                      </p:cBhvr>
                                      <p:to>
                                        <p:strVal val="visible"/>
                                      </p:to>
                                    </p:set>
                                    <p:animEffect transition="in" filter="wipe(up)">
                                      <p:cBhvr>
                                        <p:cTn id="10" dur="500"/>
                                        <p:tgtEl>
                                          <p:spTgt spid="61460"/>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1454"/>
                                        </p:tgtEl>
                                        <p:attrNameLst>
                                          <p:attrName>style.visibility</p:attrName>
                                        </p:attrNameLst>
                                      </p:cBhvr>
                                      <p:to>
                                        <p:strVal val="visible"/>
                                      </p:to>
                                    </p:set>
                                    <p:animEffect transition="in" filter="wipe(up)">
                                      <p:cBhvr>
                                        <p:cTn id="14" dur="500"/>
                                        <p:tgtEl>
                                          <p:spTgt spid="61454"/>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61455"/>
                                        </p:tgtEl>
                                        <p:attrNameLst>
                                          <p:attrName>style.visibility</p:attrName>
                                        </p:attrNameLst>
                                      </p:cBhvr>
                                      <p:to>
                                        <p:strVal val="visible"/>
                                      </p:to>
                                    </p:set>
                                    <p:anim calcmode="lin" valueType="num">
                                      <p:cBhvr additive="base">
                                        <p:cTn id="18" dur="500" fill="hold"/>
                                        <p:tgtEl>
                                          <p:spTgt spid="61455"/>
                                        </p:tgtEl>
                                        <p:attrNameLst>
                                          <p:attrName>ppt_x</p:attrName>
                                        </p:attrNameLst>
                                      </p:cBhvr>
                                      <p:tavLst>
                                        <p:tav tm="0">
                                          <p:val>
                                            <p:strVal val="1+#ppt_w/2"/>
                                          </p:val>
                                        </p:tav>
                                        <p:tav tm="100000">
                                          <p:val>
                                            <p:strVal val="#ppt_x"/>
                                          </p:val>
                                        </p:tav>
                                      </p:tavLst>
                                    </p:anim>
                                    <p:anim calcmode="lin" valueType="num">
                                      <p:cBhvr additive="base">
                                        <p:cTn id="19" dur="500" fill="hold"/>
                                        <p:tgtEl>
                                          <p:spTgt spid="6145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61465"/>
                                        </p:tgtEl>
                                        <p:attrNameLst>
                                          <p:attrName>style.visibility</p:attrName>
                                        </p:attrNameLst>
                                      </p:cBhvr>
                                      <p:to>
                                        <p:strVal val="visible"/>
                                      </p:to>
                                    </p:set>
                                    <p:anim calcmode="lin" valueType="num">
                                      <p:cBhvr additive="base">
                                        <p:cTn id="22" dur="500" fill="hold"/>
                                        <p:tgtEl>
                                          <p:spTgt spid="61465"/>
                                        </p:tgtEl>
                                        <p:attrNameLst>
                                          <p:attrName>ppt_x</p:attrName>
                                        </p:attrNameLst>
                                      </p:cBhvr>
                                      <p:tavLst>
                                        <p:tav tm="0">
                                          <p:val>
                                            <p:strVal val="0-#ppt_w/2"/>
                                          </p:val>
                                        </p:tav>
                                        <p:tav tm="100000">
                                          <p:val>
                                            <p:strVal val="#ppt_x"/>
                                          </p:val>
                                        </p:tav>
                                      </p:tavLst>
                                    </p:anim>
                                    <p:anim calcmode="lin" valueType="num">
                                      <p:cBhvr additive="base">
                                        <p:cTn id="23" dur="500" fill="hold"/>
                                        <p:tgtEl>
                                          <p:spTgt spid="6146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61463"/>
                                        </p:tgtEl>
                                        <p:attrNameLst>
                                          <p:attrName>style.visibility</p:attrName>
                                        </p:attrNameLst>
                                      </p:cBhvr>
                                      <p:to>
                                        <p:strVal val="visible"/>
                                      </p:to>
                                    </p:set>
                                    <p:animEffect transition="in" filter="dissolve">
                                      <p:cBhvr>
                                        <p:cTn id="27" dur="500"/>
                                        <p:tgtEl>
                                          <p:spTgt spid="614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1449"/>
                                        </p:tgtEl>
                                        <p:attrNameLst>
                                          <p:attrName>style.visibility</p:attrName>
                                        </p:attrNameLst>
                                      </p:cBhvr>
                                      <p:to>
                                        <p:strVal val="visible"/>
                                      </p:to>
                                    </p:set>
                                    <p:anim calcmode="lin" valueType="num">
                                      <p:cBhvr additive="base">
                                        <p:cTn id="36" dur="500" fill="hold"/>
                                        <p:tgtEl>
                                          <p:spTgt spid="61449"/>
                                        </p:tgtEl>
                                        <p:attrNameLst>
                                          <p:attrName>ppt_x</p:attrName>
                                        </p:attrNameLst>
                                      </p:cBhvr>
                                      <p:tavLst>
                                        <p:tav tm="0">
                                          <p:val>
                                            <p:strVal val="1+#ppt_w/2"/>
                                          </p:val>
                                        </p:tav>
                                        <p:tav tm="100000">
                                          <p:val>
                                            <p:strVal val="#ppt_x"/>
                                          </p:val>
                                        </p:tav>
                                      </p:tavLst>
                                    </p:anim>
                                    <p:anim calcmode="lin" valueType="num">
                                      <p:cBhvr additive="base">
                                        <p:cTn id="37" dur="500" fill="hold"/>
                                        <p:tgtEl>
                                          <p:spTgt spid="61449"/>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61457"/>
                                        </p:tgtEl>
                                        <p:attrNameLst>
                                          <p:attrName>style.visibility</p:attrName>
                                        </p:attrNameLst>
                                      </p:cBhvr>
                                      <p:to>
                                        <p:strVal val="visible"/>
                                      </p:to>
                                    </p:set>
                                    <p:anim calcmode="lin" valueType="num">
                                      <p:cBhvr additive="base">
                                        <p:cTn id="41" dur="500" fill="hold"/>
                                        <p:tgtEl>
                                          <p:spTgt spid="61457"/>
                                        </p:tgtEl>
                                        <p:attrNameLst>
                                          <p:attrName>ppt_x</p:attrName>
                                        </p:attrNameLst>
                                      </p:cBhvr>
                                      <p:tavLst>
                                        <p:tav tm="0">
                                          <p:val>
                                            <p:strVal val="#ppt_x"/>
                                          </p:val>
                                        </p:tav>
                                        <p:tav tm="100000">
                                          <p:val>
                                            <p:strVal val="#ppt_x"/>
                                          </p:val>
                                        </p:tav>
                                      </p:tavLst>
                                    </p:anim>
                                    <p:anim calcmode="lin" valueType="num">
                                      <p:cBhvr additive="base">
                                        <p:cTn id="42" dur="500" fill="hold"/>
                                        <p:tgtEl>
                                          <p:spTgt spid="6145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458"/>
                                        </p:tgtEl>
                                        <p:attrNameLst>
                                          <p:attrName>style.visibility</p:attrName>
                                        </p:attrNameLst>
                                      </p:cBhvr>
                                      <p:to>
                                        <p:strVal val="visible"/>
                                      </p:to>
                                    </p:set>
                                    <p:anim calcmode="lin" valueType="num">
                                      <p:cBhvr additive="base">
                                        <p:cTn id="45" dur="500" fill="hold"/>
                                        <p:tgtEl>
                                          <p:spTgt spid="61458"/>
                                        </p:tgtEl>
                                        <p:attrNameLst>
                                          <p:attrName>ppt_x</p:attrName>
                                        </p:attrNameLst>
                                      </p:cBhvr>
                                      <p:tavLst>
                                        <p:tav tm="0">
                                          <p:val>
                                            <p:strVal val="#ppt_x"/>
                                          </p:val>
                                        </p:tav>
                                        <p:tav tm="100000">
                                          <p:val>
                                            <p:strVal val="#ppt_x"/>
                                          </p:val>
                                        </p:tav>
                                      </p:tavLst>
                                    </p:anim>
                                    <p:anim calcmode="lin" valueType="num">
                                      <p:cBhvr additive="base">
                                        <p:cTn id="46" dur="500" fill="hold"/>
                                        <p:tgtEl>
                                          <p:spTgt spid="6145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1466"/>
                                        </p:tgtEl>
                                        <p:attrNameLst>
                                          <p:attrName>style.visibility</p:attrName>
                                        </p:attrNameLst>
                                      </p:cBhvr>
                                      <p:to>
                                        <p:strVal val="visible"/>
                                      </p:to>
                                    </p:set>
                                    <p:anim calcmode="lin" valueType="num">
                                      <p:cBhvr additive="base">
                                        <p:cTn id="49" dur="500" fill="hold"/>
                                        <p:tgtEl>
                                          <p:spTgt spid="61466"/>
                                        </p:tgtEl>
                                        <p:attrNameLst>
                                          <p:attrName>ppt_x</p:attrName>
                                        </p:attrNameLst>
                                      </p:cBhvr>
                                      <p:tavLst>
                                        <p:tav tm="0">
                                          <p:val>
                                            <p:strVal val="#ppt_x"/>
                                          </p:val>
                                        </p:tav>
                                        <p:tav tm="100000">
                                          <p:val>
                                            <p:strVal val="#ppt_x"/>
                                          </p:val>
                                        </p:tav>
                                      </p:tavLst>
                                    </p:anim>
                                    <p:anim calcmode="lin" valueType="num">
                                      <p:cBhvr additive="base">
                                        <p:cTn id="50" dur="500" fill="hold"/>
                                        <p:tgtEl>
                                          <p:spTgt spid="61466"/>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61462"/>
                                        </p:tgtEl>
                                        <p:attrNameLst>
                                          <p:attrName>style.visibility</p:attrName>
                                        </p:attrNameLst>
                                      </p:cBhvr>
                                      <p:to>
                                        <p:strVal val="visible"/>
                                      </p:to>
                                    </p:set>
                                    <p:animEffect transition="in" filter="wipe(down)">
                                      <p:cBhvr>
                                        <p:cTn id="54" dur="500"/>
                                        <p:tgtEl>
                                          <p:spTgt spid="6146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1461"/>
                                        </p:tgtEl>
                                        <p:attrNameLst>
                                          <p:attrName>style.visibility</p:attrName>
                                        </p:attrNameLst>
                                      </p:cBhvr>
                                      <p:to>
                                        <p:strVal val="visible"/>
                                      </p:to>
                                    </p:set>
                                    <p:animEffect transition="in" filter="wipe(down)">
                                      <p:cBhvr>
                                        <p:cTn id="57" dur="500"/>
                                        <p:tgtEl>
                                          <p:spTgt spid="61461"/>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1450"/>
                                        </p:tgtEl>
                                        <p:attrNameLst>
                                          <p:attrName>style.visibility</p:attrName>
                                        </p:attrNameLst>
                                      </p:cBhvr>
                                      <p:to>
                                        <p:strVal val="visible"/>
                                      </p:to>
                                    </p:set>
                                    <p:animEffect transition="in" filter="dissolve">
                                      <p:cBhvr>
                                        <p:cTn id="60" dur="500"/>
                                        <p:tgtEl>
                                          <p:spTgt spid="61450"/>
                                        </p:tgtEl>
                                      </p:cBhvr>
                                    </p:animEffect>
                                  </p:childTnLst>
                                </p:cTn>
                              </p:par>
                            </p:childTnLst>
                          </p:cTn>
                        </p:par>
                        <p:par>
                          <p:cTn id="61" fill="hold">
                            <p:stCondLst>
                              <p:cond delay="2000"/>
                            </p:stCondLst>
                            <p:childTnLst>
                              <p:par>
                                <p:cTn id="62" presetID="22" presetClass="entr" presetSubtype="4" fill="hold" grpId="0" nodeType="afterEffect">
                                  <p:stCondLst>
                                    <p:cond delay="0"/>
                                  </p:stCondLst>
                                  <p:childTnLst>
                                    <p:set>
                                      <p:cBhvr>
                                        <p:cTn id="63" dur="1" fill="hold">
                                          <p:stCondLst>
                                            <p:cond delay="0"/>
                                          </p:stCondLst>
                                        </p:cTn>
                                        <p:tgtEl>
                                          <p:spTgt spid="61451"/>
                                        </p:tgtEl>
                                        <p:attrNameLst>
                                          <p:attrName>style.visibility</p:attrName>
                                        </p:attrNameLst>
                                      </p:cBhvr>
                                      <p:to>
                                        <p:strVal val="visible"/>
                                      </p:to>
                                    </p:set>
                                    <p:animEffect transition="in" filter="wipe(down)">
                                      <p:cBhvr>
                                        <p:cTn id="64" dur="500"/>
                                        <p:tgtEl>
                                          <p:spTgt spid="6145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1452"/>
                                        </p:tgtEl>
                                        <p:attrNameLst>
                                          <p:attrName>style.visibility</p:attrName>
                                        </p:attrNameLst>
                                      </p:cBhvr>
                                      <p:to>
                                        <p:strVal val="visible"/>
                                      </p:to>
                                    </p:set>
                                    <p:animEffect transition="in" filter="dissolve">
                                      <p:cBhvr>
                                        <p:cTn id="67" dur="500"/>
                                        <p:tgtEl>
                                          <p:spTgt spid="6145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par>
                          <p:cTn id="73" fill="hold">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61456"/>
                                        </p:tgtEl>
                                        <p:attrNameLst>
                                          <p:attrName>style.visibility</p:attrName>
                                        </p:attrNameLst>
                                      </p:cBhvr>
                                      <p:to>
                                        <p:strVal val="visible"/>
                                      </p:to>
                                    </p:set>
                                    <p:animEffect transition="in" filter="dissolve">
                                      <p:cBhvr>
                                        <p:cTn id="76" dur="500"/>
                                        <p:tgtEl>
                                          <p:spTgt spid="6145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1000"/>
                            </p:stCondLst>
                            <p:childTnLst>
                              <p:par>
                                <p:cTn id="81" presetID="12" presetClass="entr" presetSubtype="4" fill="hold" grpId="0" nodeType="afterEffect">
                                  <p:stCondLst>
                                    <p:cond delay="0"/>
                                  </p:stCondLst>
                                  <p:childTnLst>
                                    <p:set>
                                      <p:cBhvr>
                                        <p:cTn id="82" dur="1" fill="hold">
                                          <p:stCondLst>
                                            <p:cond delay="0"/>
                                          </p:stCondLst>
                                        </p:cTn>
                                        <p:tgtEl>
                                          <p:spTgt spid="61464"/>
                                        </p:tgtEl>
                                        <p:attrNameLst>
                                          <p:attrName>style.visibility</p:attrName>
                                        </p:attrNameLst>
                                      </p:cBhvr>
                                      <p:to>
                                        <p:strVal val="visible"/>
                                      </p:to>
                                    </p:set>
                                    <p:anim calcmode="lin" valueType="num">
                                      <p:cBhvr additive="base">
                                        <p:cTn id="83" dur="500"/>
                                        <p:tgtEl>
                                          <p:spTgt spid="61464"/>
                                        </p:tgtEl>
                                        <p:attrNameLst>
                                          <p:attrName>ppt_y</p:attrName>
                                        </p:attrNameLst>
                                      </p:cBhvr>
                                      <p:tavLst>
                                        <p:tav tm="0">
                                          <p:val>
                                            <p:strVal val="#ppt_y+#ppt_h*1.125000"/>
                                          </p:val>
                                        </p:tav>
                                        <p:tav tm="100000">
                                          <p:val>
                                            <p:strVal val="#ppt_y"/>
                                          </p:val>
                                        </p:tav>
                                      </p:tavLst>
                                    </p:anim>
                                    <p:animEffect transition="in" filter="wipe(up)">
                                      <p:cBhvr>
                                        <p:cTn id="84" dur="500"/>
                                        <p:tgtEl>
                                          <p:spTgt spid="6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9" grpId="0" animBg="1"/>
      <p:bldP spid="61450" grpId="0" animBg="1"/>
      <p:bldP spid="61451" grpId="0" animBg="1"/>
      <p:bldP spid="61452" grpId="0"/>
      <p:bldP spid="61454" grpId="0" animBg="1"/>
      <p:bldP spid="61455" grpId="0" animBg="1"/>
      <p:bldP spid="61457" grpId="0" animBg="1"/>
      <p:bldP spid="61458" grpId="0" animBg="1"/>
      <p:bldP spid="61459" grpId="0" animBg="1"/>
      <p:bldP spid="61460" grpId="0" animBg="1"/>
      <p:bldP spid="61461" grpId="0" animBg="1"/>
      <p:bldP spid="61462" grpId="0" animBg="1"/>
      <p:bldP spid="61463" grpId="0"/>
      <p:bldP spid="61465" grpId="0" animBg="1"/>
      <p:bldP spid="61466" grpId="0" animBg="1"/>
      <p:bldP spid="27" grpId="0" animBg="1"/>
      <p:bldP spid="28" grpId="0" animBg="1"/>
      <p:bldP spid="61456" grpId="0" animBg="1"/>
      <p:bldP spid="61464"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t>Data Link Layer</a:t>
            </a:r>
          </a:p>
        </p:txBody>
      </p:sp>
      <p:sp>
        <p:nvSpPr>
          <p:cNvPr id="59396" name="Rectangle 4"/>
          <p:cNvSpPr>
            <a:spLocks noChangeArrowheads="1"/>
          </p:cNvSpPr>
          <p:nvPr/>
        </p:nvSpPr>
        <p:spPr bwMode="auto">
          <a:xfrm>
            <a:off x="1536700" y="3810000"/>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59402" name="Rectangle 10"/>
          <p:cNvSpPr>
            <a:spLocks noChangeArrowheads="1"/>
          </p:cNvSpPr>
          <p:nvPr/>
        </p:nvSpPr>
        <p:spPr bwMode="auto">
          <a:xfrm>
            <a:off x="38862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34" name="Rectangle 11"/>
          <p:cNvSpPr>
            <a:spLocks noChangeArrowheads="1"/>
          </p:cNvSpPr>
          <p:nvPr/>
        </p:nvSpPr>
        <p:spPr bwMode="auto">
          <a:xfrm>
            <a:off x="38862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35" name="computr1"/>
          <p:cNvSpPr>
            <a:spLocks noEditPoints="1" noChangeArrowheads="1"/>
          </p:cNvSpPr>
          <p:nvPr/>
        </p:nvSpPr>
        <p:spPr bwMode="auto">
          <a:xfrm>
            <a:off x="36576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10" name="Text Box 18"/>
          <p:cNvSpPr txBox="1">
            <a:spLocks noChangeArrowheads="1"/>
          </p:cNvSpPr>
          <p:nvPr/>
        </p:nvSpPr>
        <p:spPr bwMode="auto">
          <a:xfrm>
            <a:off x="4127500" y="3124200"/>
            <a:ext cx="438150" cy="366713"/>
          </a:xfrm>
          <a:prstGeom prst="rect">
            <a:avLst/>
          </a:prstGeom>
          <a:noFill/>
          <a:ln w="9525">
            <a:noFill/>
            <a:miter lim="800000"/>
            <a:headEnd/>
            <a:tailEnd/>
          </a:ln>
        </p:spPr>
        <p:txBody>
          <a:bodyPr wrap="none">
            <a:spAutoFit/>
          </a:bodyPr>
          <a:lstStyle/>
          <a:p>
            <a:r>
              <a:rPr lang="en-US">
                <a:latin typeface="Consolas" panose="020B0609020204030204" pitchFamily="49" charset="0"/>
              </a:rPr>
              <a:t>3B</a:t>
            </a:r>
          </a:p>
        </p:txBody>
      </p:sp>
      <p:sp>
        <p:nvSpPr>
          <p:cNvPr id="59415" name="Text Box 23"/>
          <p:cNvSpPr txBox="1">
            <a:spLocks noChangeArrowheads="1"/>
          </p:cNvSpPr>
          <p:nvPr/>
        </p:nvSpPr>
        <p:spPr bwMode="auto">
          <a:xfrm>
            <a:off x="4565650" y="1524000"/>
            <a:ext cx="4259263" cy="400110"/>
          </a:xfrm>
          <a:prstGeom prst="rect">
            <a:avLst/>
          </a:prstGeom>
          <a:solidFill>
            <a:schemeClr val="bg1"/>
          </a:solidFill>
          <a:ln w="9525">
            <a:solidFill>
              <a:schemeClr val="accent2"/>
            </a:solidFill>
            <a:miter lim="800000"/>
            <a:headEnd/>
            <a:tailEnd/>
          </a:ln>
          <a:effectLst/>
          <a:scene3d>
            <a:camera prst="orthographicFront"/>
            <a:lightRig rig="threePt" dir="t"/>
          </a:scene3d>
          <a:sp3d>
            <a:bevelT/>
          </a:sp3d>
        </p:spPr>
        <p:txBody>
          <a:bodyPr wrap="square">
            <a:spAutoFit/>
          </a:bodyPr>
          <a:lstStyle>
            <a:defPPr>
              <a:defRPr lang="en-US"/>
            </a:defPPr>
            <a:lvl1pPr algn="ctr">
              <a:lnSpc>
                <a:spcPct val="100000"/>
              </a:lnSpc>
              <a:defRPr sz="2000" b="1" i="1">
                <a:solidFill>
                  <a:srgbClr val="7030A0"/>
                </a:solidFill>
                <a:latin typeface="+mj-lt"/>
                <a:cs typeface="Arial" charset="0"/>
              </a:defRPr>
            </a:lvl1pPr>
          </a:lstStyle>
          <a:p>
            <a:r>
              <a:rPr lang="en-US" dirty="0"/>
              <a:t>9F, 3B, 82, 6D, ... are </a:t>
            </a:r>
            <a:r>
              <a:rPr lang="en-US" u="sng" dirty="0"/>
              <a:t>physical</a:t>
            </a:r>
            <a:r>
              <a:rPr lang="en-US" dirty="0"/>
              <a:t> addresses</a:t>
            </a:r>
          </a:p>
        </p:txBody>
      </p:sp>
      <p:sp>
        <p:nvSpPr>
          <p:cNvPr id="59416" name="Rectangle 24"/>
          <p:cNvSpPr>
            <a:spLocks noChangeArrowheads="1"/>
          </p:cNvSpPr>
          <p:nvPr/>
        </p:nvSpPr>
        <p:spPr bwMode="auto">
          <a:xfrm>
            <a:off x="20701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39" name="Rectangle 25"/>
          <p:cNvSpPr>
            <a:spLocks noChangeArrowheads="1"/>
          </p:cNvSpPr>
          <p:nvPr/>
        </p:nvSpPr>
        <p:spPr bwMode="auto">
          <a:xfrm>
            <a:off x="20701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0" name="computr1"/>
          <p:cNvSpPr>
            <a:spLocks noEditPoints="1" noChangeArrowheads="1"/>
          </p:cNvSpPr>
          <p:nvPr/>
        </p:nvSpPr>
        <p:spPr bwMode="auto">
          <a:xfrm>
            <a:off x="18415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19" name="Rectangle 27"/>
          <p:cNvSpPr>
            <a:spLocks noChangeArrowheads="1"/>
          </p:cNvSpPr>
          <p:nvPr/>
        </p:nvSpPr>
        <p:spPr bwMode="auto">
          <a:xfrm>
            <a:off x="51943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42" name="Rectangle 28"/>
          <p:cNvSpPr>
            <a:spLocks noChangeArrowheads="1"/>
          </p:cNvSpPr>
          <p:nvPr/>
        </p:nvSpPr>
        <p:spPr bwMode="auto">
          <a:xfrm>
            <a:off x="51943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3" name="computr1"/>
          <p:cNvSpPr>
            <a:spLocks noEditPoints="1" noChangeArrowheads="1"/>
          </p:cNvSpPr>
          <p:nvPr/>
        </p:nvSpPr>
        <p:spPr bwMode="auto">
          <a:xfrm>
            <a:off x="49657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22" name="Rectangle 30"/>
          <p:cNvSpPr>
            <a:spLocks noChangeArrowheads="1"/>
          </p:cNvSpPr>
          <p:nvPr/>
        </p:nvSpPr>
        <p:spPr bwMode="auto">
          <a:xfrm>
            <a:off x="66421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45" name="Rectangle 31"/>
          <p:cNvSpPr>
            <a:spLocks noChangeArrowheads="1"/>
          </p:cNvSpPr>
          <p:nvPr/>
        </p:nvSpPr>
        <p:spPr bwMode="auto">
          <a:xfrm>
            <a:off x="66421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6" name="computr1"/>
          <p:cNvSpPr>
            <a:spLocks noEditPoints="1" noChangeArrowheads="1"/>
          </p:cNvSpPr>
          <p:nvPr/>
        </p:nvSpPr>
        <p:spPr bwMode="auto">
          <a:xfrm>
            <a:off x="64135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25" name="Text Box 33"/>
          <p:cNvSpPr txBox="1">
            <a:spLocks noChangeArrowheads="1"/>
          </p:cNvSpPr>
          <p:nvPr/>
        </p:nvSpPr>
        <p:spPr bwMode="auto">
          <a:xfrm>
            <a:off x="2298700" y="3124200"/>
            <a:ext cx="438150" cy="366713"/>
          </a:xfrm>
          <a:prstGeom prst="rect">
            <a:avLst/>
          </a:prstGeom>
          <a:noFill/>
          <a:ln w="9525">
            <a:noFill/>
            <a:miter lim="800000"/>
            <a:headEnd/>
            <a:tailEnd/>
          </a:ln>
        </p:spPr>
        <p:txBody>
          <a:bodyPr wrap="none">
            <a:spAutoFit/>
          </a:bodyPr>
          <a:lstStyle/>
          <a:p>
            <a:r>
              <a:rPr lang="en-US" dirty="0">
                <a:latin typeface="Consolas" panose="020B0609020204030204" pitchFamily="49" charset="0"/>
              </a:rPr>
              <a:t>9F</a:t>
            </a:r>
          </a:p>
        </p:txBody>
      </p:sp>
      <p:sp>
        <p:nvSpPr>
          <p:cNvPr id="59426" name="Text Box 34"/>
          <p:cNvSpPr txBox="1">
            <a:spLocks noChangeArrowheads="1"/>
          </p:cNvSpPr>
          <p:nvPr/>
        </p:nvSpPr>
        <p:spPr bwMode="auto">
          <a:xfrm>
            <a:off x="5422900" y="3124200"/>
            <a:ext cx="437940" cy="369332"/>
          </a:xfrm>
          <a:prstGeom prst="rect">
            <a:avLst/>
          </a:prstGeom>
          <a:noFill/>
          <a:ln w="9525">
            <a:noFill/>
            <a:miter lim="800000"/>
            <a:headEnd/>
            <a:tailEnd/>
          </a:ln>
        </p:spPr>
        <p:txBody>
          <a:bodyPr wrap="none">
            <a:spAutoFit/>
          </a:bodyPr>
          <a:lstStyle/>
          <a:p>
            <a:r>
              <a:rPr lang="en-US">
                <a:latin typeface="Consolas" panose="020B0609020204030204" pitchFamily="49" charset="0"/>
              </a:rPr>
              <a:t>82</a:t>
            </a:r>
          </a:p>
        </p:txBody>
      </p:sp>
      <p:sp>
        <p:nvSpPr>
          <p:cNvPr id="59427" name="Text Box 35"/>
          <p:cNvSpPr txBox="1">
            <a:spLocks noChangeArrowheads="1"/>
          </p:cNvSpPr>
          <p:nvPr/>
        </p:nvSpPr>
        <p:spPr bwMode="auto">
          <a:xfrm>
            <a:off x="6870700" y="3124200"/>
            <a:ext cx="437940" cy="369332"/>
          </a:xfrm>
          <a:prstGeom prst="rect">
            <a:avLst/>
          </a:prstGeom>
          <a:noFill/>
          <a:ln w="9525">
            <a:noFill/>
            <a:miter lim="800000"/>
            <a:headEnd/>
            <a:tailEnd/>
          </a:ln>
        </p:spPr>
        <p:txBody>
          <a:bodyPr wrap="none">
            <a:spAutoFit/>
          </a:bodyPr>
          <a:lstStyle/>
          <a:p>
            <a:r>
              <a:rPr lang="en-US" dirty="0">
                <a:latin typeface="Consolas" panose="020B0609020204030204" pitchFamily="49" charset="0"/>
              </a:rPr>
              <a:t>6D</a:t>
            </a:r>
          </a:p>
        </p:txBody>
      </p:sp>
      <p:grpSp>
        <p:nvGrpSpPr>
          <p:cNvPr id="2" name="Group 44"/>
          <p:cNvGrpSpPr>
            <a:grpSpLocks/>
          </p:cNvGrpSpPr>
          <p:nvPr/>
        </p:nvGrpSpPr>
        <p:grpSpPr bwMode="auto">
          <a:xfrm>
            <a:off x="1003300" y="4173537"/>
            <a:ext cx="3276600" cy="304800"/>
            <a:chOff x="632" y="2544"/>
            <a:chExt cx="2064" cy="192"/>
          </a:xfrm>
        </p:grpSpPr>
        <p:sp>
          <p:nvSpPr>
            <p:cNvPr id="22557" name="Rectangle 36"/>
            <p:cNvSpPr>
              <a:spLocks noChangeArrowheads="1"/>
            </p:cNvSpPr>
            <p:nvPr/>
          </p:nvSpPr>
          <p:spPr bwMode="auto">
            <a:xfrm>
              <a:off x="920" y="2544"/>
              <a:ext cx="1008" cy="192"/>
            </a:xfrm>
            <a:prstGeom prst="rect">
              <a:avLst/>
            </a:prstGeom>
            <a:solidFill>
              <a:srgbClr val="080808"/>
            </a:solidFill>
            <a:ln w="9525">
              <a:solidFill>
                <a:schemeClr val="accent2"/>
              </a:solidFill>
              <a:miter lim="800000"/>
              <a:headEnd/>
              <a:tailEnd/>
            </a:ln>
          </p:spPr>
          <p:txBody>
            <a:bodyPr wrap="none" anchor="ctr"/>
            <a:lstStyle/>
            <a:p>
              <a:pPr algn="ctr"/>
              <a:r>
                <a:rPr lang="en-US" b="1" dirty="0">
                  <a:solidFill>
                    <a:srgbClr val="FFFF00"/>
                  </a:solidFill>
                </a:rPr>
                <a:t>Packet</a:t>
              </a:r>
            </a:p>
          </p:txBody>
        </p:sp>
        <p:sp>
          <p:nvSpPr>
            <p:cNvPr id="22558" name="Rectangle 37"/>
            <p:cNvSpPr>
              <a:spLocks noChangeArrowheads="1"/>
            </p:cNvSpPr>
            <p:nvPr/>
          </p:nvSpPr>
          <p:spPr bwMode="auto">
            <a:xfrm>
              <a:off x="1928" y="2544"/>
              <a:ext cx="384" cy="192"/>
            </a:xfrm>
            <a:prstGeom prst="rect">
              <a:avLst/>
            </a:prstGeom>
            <a:solidFill>
              <a:schemeClr val="tx1"/>
            </a:solidFill>
            <a:ln w="9525">
              <a:solidFill>
                <a:schemeClr val="accent2"/>
              </a:solidFill>
              <a:miter lim="800000"/>
              <a:headEnd/>
              <a:tailEnd/>
            </a:ln>
          </p:spPr>
          <p:txBody>
            <a:bodyPr wrap="none" anchor="ctr"/>
            <a:lstStyle/>
            <a:p>
              <a:pPr algn="ctr"/>
              <a:r>
                <a:rPr lang="en-US" b="1">
                  <a:solidFill>
                    <a:schemeClr val="accent2">
                      <a:lumMod val="20000"/>
                      <a:lumOff val="80000"/>
                    </a:schemeClr>
                  </a:solidFill>
                </a:rPr>
                <a:t>9F</a:t>
              </a:r>
            </a:p>
          </p:txBody>
        </p:sp>
        <p:sp>
          <p:nvSpPr>
            <p:cNvPr id="22559" name="Rectangle 38"/>
            <p:cNvSpPr>
              <a:spLocks noChangeArrowheads="1"/>
            </p:cNvSpPr>
            <p:nvPr/>
          </p:nvSpPr>
          <p:spPr bwMode="auto">
            <a:xfrm>
              <a:off x="632" y="2544"/>
              <a:ext cx="288" cy="192"/>
            </a:xfrm>
            <a:prstGeom prst="rect">
              <a:avLst/>
            </a:prstGeom>
            <a:solidFill>
              <a:schemeClr val="tx1"/>
            </a:solidFill>
            <a:ln w="9525">
              <a:solidFill>
                <a:schemeClr val="accent2"/>
              </a:solidFill>
              <a:miter lim="800000"/>
              <a:headEnd/>
              <a:tailEnd/>
            </a:ln>
          </p:spPr>
          <p:txBody>
            <a:bodyPr wrap="none" anchor="ctr"/>
            <a:lstStyle/>
            <a:p>
              <a:pPr algn="ctr"/>
              <a:r>
                <a:rPr lang="en-US" b="1">
                  <a:solidFill>
                    <a:schemeClr val="accent2">
                      <a:lumMod val="20000"/>
                      <a:lumOff val="80000"/>
                    </a:schemeClr>
                  </a:solidFill>
                </a:rPr>
                <a:t>T2</a:t>
              </a:r>
            </a:p>
          </p:txBody>
        </p:sp>
        <p:sp>
          <p:nvSpPr>
            <p:cNvPr id="22560" name="Rectangle 39"/>
            <p:cNvSpPr>
              <a:spLocks noChangeArrowheads="1"/>
            </p:cNvSpPr>
            <p:nvPr/>
          </p:nvSpPr>
          <p:spPr bwMode="auto">
            <a:xfrm>
              <a:off x="2312" y="2544"/>
              <a:ext cx="384" cy="192"/>
            </a:xfrm>
            <a:prstGeom prst="rect">
              <a:avLst/>
            </a:prstGeom>
            <a:solidFill>
              <a:schemeClr val="tx1"/>
            </a:solidFill>
            <a:ln w="9525">
              <a:solidFill>
                <a:schemeClr val="accent2"/>
              </a:solidFill>
              <a:miter lim="800000"/>
              <a:headEnd/>
              <a:tailEnd/>
            </a:ln>
          </p:spPr>
          <p:txBody>
            <a:bodyPr wrap="none" anchor="ctr"/>
            <a:lstStyle/>
            <a:p>
              <a:pPr algn="ctr"/>
              <a:r>
                <a:rPr lang="en-US" b="1" dirty="0">
                  <a:solidFill>
                    <a:schemeClr val="accent2">
                      <a:lumMod val="20000"/>
                      <a:lumOff val="80000"/>
                    </a:schemeClr>
                  </a:solidFill>
                </a:rPr>
                <a:t>6D</a:t>
              </a:r>
            </a:p>
          </p:txBody>
        </p:sp>
      </p:grpSp>
      <p:sp>
        <p:nvSpPr>
          <p:cNvPr id="22551" name="Rectangle 40"/>
          <p:cNvSpPr>
            <a:spLocks noChangeArrowheads="1"/>
          </p:cNvSpPr>
          <p:nvPr/>
        </p:nvSpPr>
        <p:spPr bwMode="auto">
          <a:xfrm>
            <a:off x="1460500" y="2743200"/>
            <a:ext cx="1600200" cy="304800"/>
          </a:xfrm>
          <a:prstGeom prst="rect">
            <a:avLst/>
          </a:prstGeom>
          <a:solidFill>
            <a:srgbClr val="080808"/>
          </a:solidFill>
          <a:ln w="9525">
            <a:solidFill>
              <a:schemeClr val="accent2"/>
            </a:solidFill>
            <a:miter lim="800000"/>
            <a:headEnd/>
            <a:tailEnd/>
          </a:ln>
        </p:spPr>
        <p:txBody>
          <a:bodyPr wrap="none" anchor="ctr"/>
          <a:lstStyle/>
          <a:p>
            <a:pPr algn="ctr"/>
            <a:r>
              <a:rPr lang="en-US" b="1" dirty="0">
                <a:solidFill>
                  <a:srgbClr val="FFFF00"/>
                </a:solidFill>
              </a:rPr>
              <a:t>Packet</a:t>
            </a:r>
          </a:p>
        </p:txBody>
      </p:sp>
      <p:sp>
        <p:nvSpPr>
          <p:cNvPr id="59433" name="Line 41"/>
          <p:cNvSpPr>
            <a:spLocks noChangeShapeType="1"/>
          </p:cNvSpPr>
          <p:nvPr/>
        </p:nvSpPr>
        <p:spPr bwMode="auto">
          <a:xfrm flipH="1">
            <a:off x="2222500" y="3657600"/>
            <a:ext cx="0" cy="304800"/>
          </a:xfrm>
          <a:prstGeom prst="line">
            <a:avLst/>
          </a:prstGeom>
          <a:noFill/>
          <a:ln w="38100">
            <a:solidFill>
              <a:srgbClr val="C00000"/>
            </a:solidFill>
            <a:round/>
            <a:headEnd/>
            <a:tailEnd/>
          </a:ln>
          <a:effectLst>
            <a:glow rad="101600">
              <a:srgbClr val="FFFF00">
                <a:alpha val="60000"/>
              </a:srgbClr>
            </a:glow>
          </a:effectLst>
        </p:spPr>
        <p:txBody>
          <a:bodyPr/>
          <a:lstStyle/>
          <a:p>
            <a:endParaRPr lang="en-US"/>
          </a:p>
        </p:txBody>
      </p:sp>
      <p:sp>
        <p:nvSpPr>
          <p:cNvPr id="59434" name="Line 42"/>
          <p:cNvSpPr>
            <a:spLocks noChangeShapeType="1"/>
          </p:cNvSpPr>
          <p:nvPr/>
        </p:nvSpPr>
        <p:spPr bwMode="auto">
          <a:xfrm>
            <a:off x="2222500" y="3962400"/>
            <a:ext cx="4648200" cy="0"/>
          </a:xfrm>
          <a:prstGeom prst="line">
            <a:avLst/>
          </a:prstGeom>
          <a:noFill/>
          <a:ln w="38100">
            <a:solidFill>
              <a:srgbClr val="C00000"/>
            </a:solidFill>
            <a:round/>
            <a:headEnd/>
            <a:tailEnd/>
          </a:ln>
          <a:effectLst>
            <a:glow rad="101600">
              <a:srgbClr val="FFFF00">
                <a:alpha val="60000"/>
              </a:srgbClr>
            </a:glow>
          </a:effectLst>
        </p:spPr>
        <p:txBody>
          <a:bodyPr/>
          <a:lstStyle/>
          <a:p>
            <a:endParaRPr lang="en-US"/>
          </a:p>
        </p:txBody>
      </p:sp>
      <p:sp>
        <p:nvSpPr>
          <p:cNvPr id="59435" name="Line 43"/>
          <p:cNvSpPr>
            <a:spLocks noChangeShapeType="1"/>
          </p:cNvSpPr>
          <p:nvPr/>
        </p:nvSpPr>
        <p:spPr bwMode="auto">
          <a:xfrm flipV="1">
            <a:off x="6870700" y="3581400"/>
            <a:ext cx="0" cy="381000"/>
          </a:xfrm>
          <a:prstGeom prst="line">
            <a:avLst/>
          </a:prstGeom>
          <a:noFill/>
          <a:ln w="38100">
            <a:solidFill>
              <a:srgbClr val="C00000"/>
            </a:solidFill>
            <a:round/>
            <a:headEnd/>
            <a:tailEnd type="triangle" w="med" len="med"/>
          </a:ln>
          <a:effectLst>
            <a:glow rad="101600">
              <a:srgbClr val="FFFF00">
                <a:alpha val="60000"/>
              </a:srgbClr>
            </a:glow>
          </a:effectLst>
        </p:spPr>
        <p:txBody>
          <a:bodyPr/>
          <a:lstStyle/>
          <a:p>
            <a:endParaRPr lang="en-US"/>
          </a:p>
        </p:txBody>
      </p:sp>
      <p:sp>
        <p:nvSpPr>
          <p:cNvPr id="59437" name="AutoShape 45"/>
          <p:cNvSpPr>
            <a:spLocks/>
          </p:cNvSpPr>
          <p:nvPr/>
        </p:nvSpPr>
        <p:spPr bwMode="auto">
          <a:xfrm rot="16200000" flipV="1">
            <a:off x="3619500" y="3983037"/>
            <a:ext cx="76200" cy="1219200"/>
          </a:xfrm>
          <a:prstGeom prst="leftBrace">
            <a:avLst>
              <a:gd name="adj1" fmla="val 133333"/>
              <a:gd name="adj2" fmla="val 50000"/>
            </a:avLst>
          </a:prstGeom>
          <a:noFill/>
          <a:ln w="9525">
            <a:solidFill>
              <a:schemeClr val="tx1"/>
            </a:solidFill>
            <a:round/>
            <a:headEnd/>
            <a:tailEnd/>
          </a:ln>
        </p:spPr>
        <p:txBody>
          <a:bodyPr wrap="none" anchor="ctr"/>
          <a:lstStyle/>
          <a:p>
            <a:endParaRPr lang="en-US"/>
          </a:p>
        </p:txBody>
      </p:sp>
      <p:sp>
        <p:nvSpPr>
          <p:cNvPr id="59438" name="Text Box 46"/>
          <p:cNvSpPr txBox="1">
            <a:spLocks noChangeArrowheads="1"/>
          </p:cNvSpPr>
          <p:nvPr/>
        </p:nvSpPr>
        <p:spPr bwMode="auto">
          <a:xfrm>
            <a:off x="3429000" y="4586287"/>
            <a:ext cx="523875" cy="366713"/>
          </a:xfrm>
          <a:prstGeom prst="rect">
            <a:avLst/>
          </a:prstGeom>
          <a:noFill/>
          <a:ln w="9525">
            <a:noFill/>
            <a:miter lim="800000"/>
            <a:headEnd/>
            <a:tailEnd/>
          </a:ln>
        </p:spPr>
        <p:txBody>
          <a:bodyPr>
            <a:spAutoFit/>
          </a:bodyPr>
          <a:lstStyle/>
          <a:p>
            <a:r>
              <a:rPr lang="en-US" b="1" dirty="0"/>
              <a:t>H2</a:t>
            </a:r>
          </a:p>
        </p:txBody>
      </p:sp>
    </p:spTree>
    <p:extLst>
      <p:ext uri="{BB962C8B-B14F-4D97-AF65-F5344CB8AC3E}">
        <p14:creationId xmlns:p14="http://schemas.microsoft.com/office/powerpoint/2010/main" val="26532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425"/>
                                        </p:tgtEl>
                                        <p:attrNameLst>
                                          <p:attrName>style.visibility</p:attrName>
                                        </p:attrNameLst>
                                      </p:cBhvr>
                                      <p:to>
                                        <p:strVal val="visible"/>
                                      </p:to>
                                    </p:set>
                                    <p:animEffect transition="in" filter="dissolve">
                                      <p:cBhvr>
                                        <p:cTn id="7" dur="500"/>
                                        <p:tgtEl>
                                          <p:spTgt spid="594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9410"/>
                                        </p:tgtEl>
                                        <p:attrNameLst>
                                          <p:attrName>style.visibility</p:attrName>
                                        </p:attrNameLst>
                                      </p:cBhvr>
                                      <p:to>
                                        <p:strVal val="visible"/>
                                      </p:to>
                                    </p:set>
                                    <p:animEffect transition="in" filter="dissolve">
                                      <p:cBhvr>
                                        <p:cTn id="10" dur="500"/>
                                        <p:tgtEl>
                                          <p:spTgt spid="594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9426"/>
                                        </p:tgtEl>
                                        <p:attrNameLst>
                                          <p:attrName>style.visibility</p:attrName>
                                        </p:attrNameLst>
                                      </p:cBhvr>
                                      <p:to>
                                        <p:strVal val="visible"/>
                                      </p:to>
                                    </p:set>
                                    <p:animEffect transition="in" filter="dissolve">
                                      <p:cBhvr>
                                        <p:cTn id="13" dur="500"/>
                                        <p:tgtEl>
                                          <p:spTgt spid="5942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9427"/>
                                        </p:tgtEl>
                                        <p:attrNameLst>
                                          <p:attrName>style.visibility</p:attrName>
                                        </p:attrNameLst>
                                      </p:cBhvr>
                                      <p:to>
                                        <p:strVal val="visible"/>
                                      </p:to>
                                    </p:set>
                                    <p:animEffect transition="in" filter="dissolve">
                                      <p:cBhvr>
                                        <p:cTn id="16" dur="500"/>
                                        <p:tgtEl>
                                          <p:spTgt spid="5942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9415"/>
                                        </p:tgtEl>
                                        <p:attrNameLst>
                                          <p:attrName>style.visibility</p:attrName>
                                        </p:attrNameLst>
                                      </p:cBhvr>
                                      <p:to>
                                        <p:strVal val="visible"/>
                                      </p:to>
                                    </p:set>
                                    <p:animEffect transition="in" filter="dissolve">
                                      <p:cBhvr>
                                        <p:cTn id="21" dur="500"/>
                                        <p:tgtEl>
                                          <p:spTgt spid="594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437"/>
                                        </p:tgtEl>
                                        <p:attrNameLst>
                                          <p:attrName>style.visibility</p:attrName>
                                        </p:attrNameLst>
                                      </p:cBhvr>
                                      <p:to>
                                        <p:strVal val="visible"/>
                                      </p:to>
                                    </p:set>
                                    <p:animEffect transition="in" filter="wipe(left)">
                                      <p:cBhvr>
                                        <p:cTn id="31" dur="500"/>
                                        <p:tgtEl>
                                          <p:spTgt spid="5943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9438"/>
                                        </p:tgtEl>
                                        <p:attrNameLst>
                                          <p:attrName>style.visibility</p:attrName>
                                        </p:attrNameLst>
                                      </p:cBhvr>
                                      <p:to>
                                        <p:strVal val="visible"/>
                                      </p:to>
                                    </p:set>
                                    <p:animEffect transition="in" filter="wipe(left)">
                                      <p:cBhvr>
                                        <p:cTn id="34" dur="500"/>
                                        <p:tgtEl>
                                          <p:spTgt spid="594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9433"/>
                                        </p:tgtEl>
                                        <p:attrNameLst>
                                          <p:attrName>style.visibility</p:attrName>
                                        </p:attrNameLst>
                                      </p:cBhvr>
                                      <p:to>
                                        <p:strVal val="visible"/>
                                      </p:to>
                                    </p:set>
                                    <p:animEffect transition="in" filter="wipe(up)">
                                      <p:cBhvr>
                                        <p:cTn id="39" dur="500"/>
                                        <p:tgtEl>
                                          <p:spTgt spid="5943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9434"/>
                                        </p:tgtEl>
                                        <p:attrNameLst>
                                          <p:attrName>style.visibility</p:attrName>
                                        </p:attrNameLst>
                                      </p:cBhvr>
                                      <p:to>
                                        <p:strVal val="visible"/>
                                      </p:to>
                                    </p:set>
                                    <p:animEffect transition="in" filter="wipe(left)">
                                      <p:cBhvr>
                                        <p:cTn id="43" dur="1000"/>
                                        <p:tgtEl>
                                          <p:spTgt spid="59434"/>
                                        </p:tgtEl>
                                      </p:cBhvr>
                                    </p:animEffect>
                                  </p:childTnLst>
                                </p:cTn>
                              </p:par>
                            </p:childTnLst>
                          </p:cTn>
                        </p:par>
                        <p:par>
                          <p:cTn id="44" fill="hold">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59435"/>
                                        </p:tgtEl>
                                        <p:attrNameLst>
                                          <p:attrName>style.visibility</p:attrName>
                                        </p:attrNameLst>
                                      </p:cBhvr>
                                      <p:to>
                                        <p:strVal val="visible"/>
                                      </p:to>
                                    </p:set>
                                    <p:animEffect transition="in" filter="wipe(down)">
                                      <p:cBhvr>
                                        <p:cTn id="47" dur="500"/>
                                        <p:tgtEl>
                                          <p:spTgt spid="59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p:bldP spid="59415" grpId="0" animBg="1"/>
      <p:bldP spid="59425" grpId="0"/>
      <p:bldP spid="59426" grpId="0"/>
      <p:bldP spid="59427" grpId="0"/>
      <p:bldP spid="59433" grpId="0" animBg="1"/>
      <p:bldP spid="59434" grpId="0" animBg="1"/>
      <p:bldP spid="59435" grpId="0" animBg="1"/>
      <p:bldP spid="59437" grpId="0" animBg="1"/>
      <p:bldP spid="594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Data Link Layer Operation</a:t>
            </a:r>
            <a:endParaRPr lang="en-US" dirty="0"/>
          </a:p>
        </p:txBody>
      </p:sp>
      <p:sp>
        <p:nvSpPr>
          <p:cNvPr id="62467" name="Rectangle 3"/>
          <p:cNvSpPr>
            <a:spLocks noChangeArrowheads="1"/>
          </p:cNvSpPr>
          <p:nvPr/>
        </p:nvSpPr>
        <p:spPr bwMode="auto">
          <a:xfrm>
            <a:off x="825500" y="21336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68" name="Rectangle 4"/>
          <p:cNvSpPr>
            <a:spLocks noChangeArrowheads="1"/>
          </p:cNvSpPr>
          <p:nvPr/>
        </p:nvSpPr>
        <p:spPr bwMode="auto">
          <a:xfrm>
            <a:off x="1295400" y="3429000"/>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69" name="Rectangle 5"/>
          <p:cNvSpPr>
            <a:spLocks noChangeArrowheads="1"/>
          </p:cNvSpPr>
          <p:nvPr/>
        </p:nvSpPr>
        <p:spPr bwMode="auto">
          <a:xfrm>
            <a:off x="6083300" y="49530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70" name="Rectangle 6"/>
          <p:cNvSpPr>
            <a:spLocks noChangeArrowheads="1"/>
          </p:cNvSpPr>
          <p:nvPr/>
        </p:nvSpPr>
        <p:spPr bwMode="auto">
          <a:xfrm>
            <a:off x="1054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0" name="Rectangle 7"/>
          <p:cNvSpPr>
            <a:spLocks noChangeArrowheads="1"/>
          </p:cNvSpPr>
          <p:nvPr/>
        </p:nvSpPr>
        <p:spPr bwMode="auto">
          <a:xfrm>
            <a:off x="1054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2" name="Rectangle 8"/>
          <p:cNvSpPr>
            <a:spLocks noChangeArrowheads="1"/>
          </p:cNvSpPr>
          <p:nvPr/>
        </p:nvSpPr>
        <p:spPr bwMode="auto">
          <a:xfrm>
            <a:off x="2578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2" name="Rectangle 9"/>
          <p:cNvSpPr>
            <a:spLocks noChangeArrowheads="1"/>
          </p:cNvSpPr>
          <p:nvPr/>
        </p:nvSpPr>
        <p:spPr bwMode="auto">
          <a:xfrm>
            <a:off x="2578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4" name="Rectangle 10"/>
          <p:cNvSpPr>
            <a:spLocks noChangeArrowheads="1"/>
          </p:cNvSpPr>
          <p:nvPr/>
        </p:nvSpPr>
        <p:spPr bwMode="auto">
          <a:xfrm>
            <a:off x="6235700" y="3429000"/>
            <a:ext cx="76200" cy="1600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4" name="Rectangle 11"/>
          <p:cNvSpPr>
            <a:spLocks noChangeArrowheads="1"/>
          </p:cNvSpPr>
          <p:nvPr/>
        </p:nvSpPr>
        <p:spPr bwMode="auto">
          <a:xfrm>
            <a:off x="62357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6" name="Rectangle 12"/>
          <p:cNvSpPr>
            <a:spLocks noChangeArrowheads="1"/>
          </p:cNvSpPr>
          <p:nvPr/>
        </p:nvSpPr>
        <p:spPr bwMode="auto">
          <a:xfrm>
            <a:off x="7239000" y="4953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6" name="Rectangle 13"/>
          <p:cNvSpPr>
            <a:spLocks noChangeArrowheads="1"/>
          </p:cNvSpPr>
          <p:nvPr/>
        </p:nvSpPr>
        <p:spPr bwMode="auto">
          <a:xfrm>
            <a:off x="72390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8" name="Rectangle 14"/>
          <p:cNvSpPr>
            <a:spLocks noChangeArrowheads="1"/>
          </p:cNvSpPr>
          <p:nvPr/>
        </p:nvSpPr>
        <p:spPr bwMode="auto">
          <a:xfrm>
            <a:off x="7994650" y="4724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8" name="Rectangle 15"/>
          <p:cNvSpPr>
            <a:spLocks noChangeArrowheads="1"/>
          </p:cNvSpPr>
          <p:nvPr/>
        </p:nvSpPr>
        <p:spPr bwMode="auto">
          <a:xfrm>
            <a:off x="799465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69" name="computr1"/>
          <p:cNvSpPr>
            <a:spLocks noEditPoints="1" noChangeArrowheads="1"/>
          </p:cNvSpPr>
          <p:nvPr/>
        </p:nvSpPr>
        <p:spPr bwMode="auto">
          <a:xfrm>
            <a:off x="825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00"/>
              </a:gs>
              <a:gs pos="100000">
                <a:srgbClr val="767600"/>
              </a:gs>
            </a:gsLst>
            <a:lin ang="2700000" scaled="1"/>
          </a:gradFill>
          <a:ln w="9525">
            <a:solidFill>
              <a:srgbClr val="000000"/>
            </a:solidFill>
            <a:miter lim="800000"/>
            <a:headEnd/>
            <a:tailEnd/>
          </a:ln>
        </p:spPr>
        <p:txBody>
          <a:bodyPr/>
          <a:lstStyle/>
          <a:p>
            <a:endParaRPr lang="en-US"/>
          </a:p>
        </p:txBody>
      </p:sp>
      <p:sp>
        <p:nvSpPr>
          <p:cNvPr id="23570" name="computr1"/>
          <p:cNvSpPr>
            <a:spLocks noEditPoints="1" noChangeArrowheads="1"/>
          </p:cNvSpPr>
          <p:nvPr/>
        </p:nvSpPr>
        <p:spPr bwMode="auto">
          <a:xfrm>
            <a:off x="2349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71" name="computr1"/>
          <p:cNvSpPr>
            <a:spLocks noEditPoints="1" noChangeArrowheads="1"/>
          </p:cNvSpPr>
          <p:nvPr/>
        </p:nvSpPr>
        <p:spPr bwMode="auto">
          <a:xfrm>
            <a:off x="7010400" y="525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66FF33"/>
              </a:gs>
              <a:gs pos="100000">
                <a:srgbClr val="2F7618"/>
              </a:gs>
            </a:gsLst>
            <a:lin ang="2700000" scaled="1"/>
          </a:gradFill>
          <a:ln w="9525">
            <a:solidFill>
              <a:srgbClr val="000000"/>
            </a:solidFill>
            <a:miter lim="800000"/>
            <a:headEnd/>
            <a:tailEnd/>
          </a:ln>
        </p:spPr>
        <p:txBody>
          <a:bodyPr/>
          <a:lstStyle/>
          <a:p>
            <a:endParaRPr lang="en-US"/>
          </a:p>
        </p:txBody>
      </p:sp>
      <p:sp>
        <p:nvSpPr>
          <p:cNvPr id="23572" name="computr1"/>
          <p:cNvSpPr>
            <a:spLocks noEditPoints="1" noChangeArrowheads="1"/>
          </p:cNvSpPr>
          <p:nvPr/>
        </p:nvSpPr>
        <p:spPr bwMode="auto">
          <a:xfrm>
            <a:off x="7766050" y="4267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73" name="Rectangle 20"/>
          <p:cNvSpPr>
            <a:spLocks noChangeArrowheads="1"/>
          </p:cNvSpPr>
          <p:nvPr/>
        </p:nvSpPr>
        <p:spPr bwMode="auto">
          <a:xfrm>
            <a:off x="62357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85" name="Rectangle 21"/>
          <p:cNvSpPr>
            <a:spLocks noChangeArrowheads="1"/>
          </p:cNvSpPr>
          <p:nvPr/>
        </p:nvSpPr>
        <p:spPr bwMode="auto">
          <a:xfrm>
            <a:off x="2197100" y="2133600"/>
            <a:ext cx="76200" cy="1371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75" name="Rectangle 22"/>
          <p:cNvSpPr>
            <a:spLocks noChangeArrowheads="1"/>
          </p:cNvSpPr>
          <p:nvPr/>
        </p:nvSpPr>
        <p:spPr bwMode="auto">
          <a:xfrm>
            <a:off x="21971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76" name="Rectangle 23"/>
          <p:cNvSpPr>
            <a:spLocks noChangeArrowheads="1"/>
          </p:cNvSpPr>
          <p:nvPr/>
        </p:nvSpPr>
        <p:spPr bwMode="auto">
          <a:xfrm>
            <a:off x="2197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88" name="Rectangle 24"/>
          <p:cNvSpPr>
            <a:spLocks noChangeArrowheads="1"/>
          </p:cNvSpPr>
          <p:nvPr/>
        </p:nvSpPr>
        <p:spPr bwMode="auto">
          <a:xfrm>
            <a:off x="27305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78" name="Rectangle 25"/>
          <p:cNvSpPr>
            <a:spLocks noChangeArrowheads="1"/>
          </p:cNvSpPr>
          <p:nvPr/>
        </p:nvSpPr>
        <p:spPr bwMode="auto">
          <a:xfrm>
            <a:off x="27305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79" name="computr1"/>
          <p:cNvSpPr>
            <a:spLocks noEditPoints="1" noChangeArrowheads="1"/>
          </p:cNvSpPr>
          <p:nvPr/>
        </p:nvSpPr>
        <p:spPr bwMode="auto">
          <a:xfrm>
            <a:off x="25019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62491" name="Rectangle 27"/>
          <p:cNvSpPr>
            <a:spLocks noChangeArrowheads="1"/>
          </p:cNvSpPr>
          <p:nvPr/>
        </p:nvSpPr>
        <p:spPr bwMode="auto">
          <a:xfrm>
            <a:off x="4502150" y="3200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81" name="Rectangle 28"/>
          <p:cNvSpPr>
            <a:spLocks noChangeArrowheads="1"/>
          </p:cNvSpPr>
          <p:nvPr/>
        </p:nvSpPr>
        <p:spPr bwMode="auto">
          <a:xfrm>
            <a:off x="450215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82" name="computr1"/>
          <p:cNvSpPr>
            <a:spLocks noEditPoints="1" noChangeArrowheads="1"/>
          </p:cNvSpPr>
          <p:nvPr/>
        </p:nvSpPr>
        <p:spPr bwMode="auto">
          <a:xfrm>
            <a:off x="4273550" y="2743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62494" name="Rectangle 30"/>
          <p:cNvSpPr>
            <a:spLocks noChangeArrowheads="1"/>
          </p:cNvSpPr>
          <p:nvPr/>
        </p:nvSpPr>
        <p:spPr bwMode="auto">
          <a:xfrm>
            <a:off x="47879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84" name="Rectangle 31"/>
          <p:cNvSpPr>
            <a:spLocks noChangeArrowheads="1"/>
          </p:cNvSpPr>
          <p:nvPr/>
        </p:nvSpPr>
        <p:spPr bwMode="auto">
          <a:xfrm>
            <a:off x="47879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85" name="computr1"/>
          <p:cNvSpPr>
            <a:spLocks noEditPoints="1" noChangeArrowheads="1"/>
          </p:cNvSpPr>
          <p:nvPr/>
        </p:nvSpPr>
        <p:spPr bwMode="auto">
          <a:xfrm>
            <a:off x="45593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86" name="Text Box 33"/>
          <p:cNvSpPr txBox="1">
            <a:spLocks noChangeArrowheads="1"/>
          </p:cNvSpPr>
          <p:nvPr/>
        </p:nvSpPr>
        <p:spPr bwMode="auto">
          <a:xfrm>
            <a:off x="3048000" y="1752600"/>
            <a:ext cx="1180003" cy="369332"/>
          </a:xfrm>
          <a:prstGeom prst="rect">
            <a:avLst/>
          </a:prstGeom>
          <a:noFill/>
          <a:ln w="9525">
            <a:noFill/>
            <a:miter lim="800000"/>
            <a:headEnd/>
            <a:tailEnd/>
          </a:ln>
        </p:spPr>
        <p:txBody>
          <a:bodyPr wrap="none">
            <a:spAutoFit/>
          </a:bodyPr>
          <a:lstStyle>
            <a:defPPr>
              <a:defRPr lang="en-US"/>
            </a:defPPr>
            <a:lvl1pPr>
              <a:lnSpc>
                <a:spcPct val="100000"/>
              </a:lnSpc>
              <a:defRPr>
                <a:solidFill>
                  <a:schemeClr val="accent2"/>
                </a:solidFill>
                <a:latin typeface="Tahoma" pitchFamily="34" charset="0"/>
                <a:cs typeface="Arial" charset="0"/>
              </a:defRPr>
            </a:lvl1pPr>
          </a:lstStyle>
          <a:p>
            <a:r>
              <a:rPr lang="en-US" dirty="0">
                <a:latin typeface="+mn-lt"/>
              </a:rPr>
              <a:t>Network </a:t>
            </a:r>
            <a:r>
              <a:rPr lang="en-US" i="1" dirty="0">
                <a:latin typeface="+mn-lt"/>
              </a:rPr>
              <a:t>A</a:t>
            </a:r>
          </a:p>
        </p:txBody>
      </p:sp>
      <p:sp>
        <p:nvSpPr>
          <p:cNvPr id="23587" name="Text Box 34"/>
          <p:cNvSpPr txBox="1">
            <a:spLocks noChangeArrowheads="1"/>
          </p:cNvSpPr>
          <p:nvPr/>
        </p:nvSpPr>
        <p:spPr bwMode="auto">
          <a:xfrm>
            <a:off x="6477000" y="2971800"/>
            <a:ext cx="1171988" cy="369332"/>
          </a:xfrm>
          <a:prstGeom prst="rect">
            <a:avLst/>
          </a:prstGeom>
          <a:noFill/>
          <a:ln w="9525">
            <a:noFill/>
            <a:miter lim="800000"/>
            <a:headEnd/>
            <a:tailEnd/>
          </a:ln>
        </p:spPr>
        <p:txBody>
          <a:bodyPr wrap="none">
            <a:spAutoFit/>
          </a:bodyPr>
          <a:lstStyle>
            <a:defPPr>
              <a:defRPr lang="en-US"/>
            </a:defPPr>
            <a:lvl1pPr>
              <a:lnSpc>
                <a:spcPct val="100000"/>
              </a:lnSpc>
              <a:defRPr>
                <a:solidFill>
                  <a:schemeClr val="accent2"/>
                </a:solidFill>
                <a:latin typeface="Tahoma" pitchFamily="34" charset="0"/>
                <a:cs typeface="Arial" charset="0"/>
              </a:defRPr>
            </a:lvl1pPr>
          </a:lstStyle>
          <a:p>
            <a:r>
              <a:rPr lang="en-US" dirty="0">
                <a:latin typeface="+mn-lt"/>
              </a:rPr>
              <a:t>Network </a:t>
            </a:r>
            <a:r>
              <a:rPr lang="en-US" i="1" dirty="0">
                <a:latin typeface="+mn-lt"/>
              </a:rPr>
              <a:t>B</a:t>
            </a:r>
          </a:p>
        </p:txBody>
      </p:sp>
      <p:sp>
        <p:nvSpPr>
          <p:cNvPr id="23588" name="Text Box 35"/>
          <p:cNvSpPr txBox="1">
            <a:spLocks noChangeArrowheads="1"/>
          </p:cNvSpPr>
          <p:nvPr/>
        </p:nvSpPr>
        <p:spPr bwMode="auto">
          <a:xfrm>
            <a:off x="7467600" y="5029200"/>
            <a:ext cx="1167179" cy="369332"/>
          </a:xfrm>
          <a:prstGeom prst="rect">
            <a:avLst/>
          </a:prstGeom>
          <a:noFill/>
          <a:ln w="9525">
            <a:noFill/>
            <a:miter lim="800000"/>
            <a:headEnd/>
            <a:tailEnd/>
          </a:ln>
        </p:spPr>
        <p:txBody>
          <a:bodyPr wrap="none">
            <a:spAutoFit/>
          </a:bodyPr>
          <a:lstStyle>
            <a:defPPr>
              <a:defRPr lang="en-US"/>
            </a:defPPr>
            <a:lvl1pPr>
              <a:lnSpc>
                <a:spcPct val="100000"/>
              </a:lnSpc>
              <a:defRPr>
                <a:solidFill>
                  <a:schemeClr val="accent2"/>
                </a:solidFill>
                <a:latin typeface="Tahoma" pitchFamily="34" charset="0"/>
                <a:cs typeface="Arial" charset="0"/>
              </a:defRPr>
            </a:lvl1pPr>
          </a:lstStyle>
          <a:p>
            <a:r>
              <a:rPr lang="en-US" dirty="0">
                <a:latin typeface="+mn-lt"/>
              </a:rPr>
              <a:t>Network </a:t>
            </a:r>
            <a:r>
              <a:rPr lang="en-US" i="1" dirty="0">
                <a:latin typeface="+mn-lt"/>
              </a:rPr>
              <a:t>C</a:t>
            </a:r>
          </a:p>
        </p:txBody>
      </p:sp>
      <p:sp>
        <p:nvSpPr>
          <p:cNvPr id="23589" name="Text Box 38"/>
          <p:cNvSpPr txBox="1">
            <a:spLocks noChangeArrowheads="1"/>
          </p:cNvSpPr>
          <p:nvPr/>
        </p:nvSpPr>
        <p:spPr bwMode="auto">
          <a:xfrm>
            <a:off x="434898" y="1462088"/>
            <a:ext cx="511679" cy="369332"/>
          </a:xfrm>
          <a:prstGeom prst="rect">
            <a:avLst/>
          </a:prstGeom>
          <a:noFill/>
          <a:ln w="9525">
            <a:noFill/>
            <a:miter lim="800000"/>
            <a:headEnd/>
            <a:tailEnd/>
          </a:ln>
        </p:spPr>
        <p:txBody>
          <a:bodyPr wrap="none">
            <a:spAutoFit/>
          </a:bodyPr>
          <a:lstStyle/>
          <a:p>
            <a:r>
              <a:rPr lang="en-US" b="1" i="1" dirty="0"/>
              <a:t>A.1</a:t>
            </a:r>
          </a:p>
        </p:txBody>
      </p:sp>
      <p:sp>
        <p:nvSpPr>
          <p:cNvPr id="23590" name="Text Box 39"/>
          <p:cNvSpPr txBox="1">
            <a:spLocks noChangeArrowheads="1"/>
          </p:cNvSpPr>
          <p:nvPr/>
        </p:nvSpPr>
        <p:spPr bwMode="auto">
          <a:xfrm>
            <a:off x="1981200" y="1462088"/>
            <a:ext cx="498855" cy="369332"/>
          </a:xfrm>
          <a:prstGeom prst="rect">
            <a:avLst/>
          </a:prstGeom>
          <a:noFill/>
          <a:ln w="9525">
            <a:noFill/>
            <a:miter lim="800000"/>
            <a:headEnd/>
            <a:tailEnd/>
          </a:ln>
        </p:spPr>
        <p:txBody>
          <a:bodyPr wrap="none">
            <a:spAutoFit/>
          </a:bodyPr>
          <a:lstStyle/>
          <a:p>
            <a:r>
              <a:rPr lang="en-US" i="1" dirty="0"/>
              <a:t>A.2</a:t>
            </a:r>
          </a:p>
        </p:txBody>
      </p:sp>
      <p:sp>
        <p:nvSpPr>
          <p:cNvPr id="23591" name="Text Box 40"/>
          <p:cNvSpPr txBox="1">
            <a:spLocks noChangeArrowheads="1"/>
          </p:cNvSpPr>
          <p:nvPr/>
        </p:nvSpPr>
        <p:spPr bwMode="auto">
          <a:xfrm>
            <a:off x="2133600" y="3733800"/>
            <a:ext cx="498855" cy="369332"/>
          </a:xfrm>
          <a:prstGeom prst="rect">
            <a:avLst/>
          </a:prstGeom>
          <a:noFill/>
          <a:ln w="9525">
            <a:noFill/>
            <a:miter lim="800000"/>
            <a:headEnd/>
            <a:tailEnd/>
          </a:ln>
        </p:spPr>
        <p:txBody>
          <a:bodyPr wrap="none">
            <a:spAutoFit/>
          </a:bodyPr>
          <a:lstStyle/>
          <a:p>
            <a:r>
              <a:rPr lang="en-US" i="1" dirty="0"/>
              <a:t>B.6</a:t>
            </a:r>
          </a:p>
        </p:txBody>
      </p:sp>
      <p:sp>
        <p:nvSpPr>
          <p:cNvPr id="23592" name="Text Box 41"/>
          <p:cNvSpPr txBox="1">
            <a:spLocks noChangeArrowheads="1"/>
          </p:cNvSpPr>
          <p:nvPr/>
        </p:nvSpPr>
        <p:spPr bwMode="auto">
          <a:xfrm>
            <a:off x="4743450" y="2743200"/>
            <a:ext cx="484428" cy="369332"/>
          </a:xfrm>
          <a:prstGeom prst="rect">
            <a:avLst/>
          </a:prstGeom>
          <a:noFill/>
          <a:ln w="9525">
            <a:noFill/>
            <a:miter lim="800000"/>
            <a:headEnd/>
            <a:tailEnd/>
          </a:ln>
        </p:spPr>
        <p:txBody>
          <a:bodyPr wrap="none">
            <a:spAutoFit/>
          </a:bodyPr>
          <a:lstStyle/>
          <a:p>
            <a:r>
              <a:rPr lang="en-US" i="1" dirty="0"/>
              <a:t>B.1</a:t>
            </a:r>
          </a:p>
        </p:txBody>
      </p:sp>
      <p:sp>
        <p:nvSpPr>
          <p:cNvPr id="23593" name="Text Box 42"/>
          <p:cNvSpPr txBox="1">
            <a:spLocks noChangeArrowheads="1"/>
          </p:cNvSpPr>
          <p:nvPr/>
        </p:nvSpPr>
        <p:spPr bwMode="auto">
          <a:xfrm>
            <a:off x="4191000" y="3733800"/>
            <a:ext cx="498855" cy="369332"/>
          </a:xfrm>
          <a:prstGeom prst="rect">
            <a:avLst/>
          </a:prstGeom>
          <a:noFill/>
          <a:ln w="9525">
            <a:noFill/>
            <a:miter lim="800000"/>
            <a:headEnd/>
            <a:tailEnd/>
          </a:ln>
        </p:spPr>
        <p:txBody>
          <a:bodyPr wrap="none">
            <a:spAutoFit/>
          </a:bodyPr>
          <a:lstStyle/>
          <a:p>
            <a:r>
              <a:rPr lang="en-US" i="1" dirty="0"/>
              <a:t>B.3</a:t>
            </a:r>
          </a:p>
        </p:txBody>
      </p:sp>
      <p:sp>
        <p:nvSpPr>
          <p:cNvPr id="23594" name="Text Box 43"/>
          <p:cNvSpPr txBox="1">
            <a:spLocks noChangeArrowheads="1"/>
          </p:cNvSpPr>
          <p:nvPr/>
        </p:nvSpPr>
        <p:spPr bwMode="auto">
          <a:xfrm>
            <a:off x="6642100" y="5257800"/>
            <a:ext cx="479618" cy="369332"/>
          </a:xfrm>
          <a:prstGeom prst="rect">
            <a:avLst/>
          </a:prstGeom>
          <a:noFill/>
          <a:ln w="9525">
            <a:noFill/>
            <a:miter lim="800000"/>
            <a:headEnd/>
            <a:tailEnd/>
          </a:ln>
        </p:spPr>
        <p:txBody>
          <a:bodyPr wrap="none">
            <a:spAutoFit/>
          </a:bodyPr>
          <a:lstStyle/>
          <a:p>
            <a:r>
              <a:rPr lang="en-US" b="1" i="1" dirty="0"/>
              <a:t>C.7</a:t>
            </a:r>
          </a:p>
        </p:txBody>
      </p:sp>
      <p:sp>
        <p:nvSpPr>
          <p:cNvPr id="23595" name="Text Box 44"/>
          <p:cNvSpPr txBox="1">
            <a:spLocks noChangeArrowheads="1"/>
          </p:cNvSpPr>
          <p:nvPr/>
        </p:nvSpPr>
        <p:spPr bwMode="auto">
          <a:xfrm>
            <a:off x="8235950" y="4267200"/>
            <a:ext cx="476412" cy="369332"/>
          </a:xfrm>
          <a:prstGeom prst="rect">
            <a:avLst/>
          </a:prstGeom>
          <a:noFill/>
          <a:ln w="9525">
            <a:noFill/>
            <a:miter lim="800000"/>
            <a:headEnd/>
            <a:tailEnd/>
          </a:ln>
        </p:spPr>
        <p:txBody>
          <a:bodyPr wrap="none">
            <a:spAutoFit/>
          </a:bodyPr>
          <a:lstStyle/>
          <a:p>
            <a:r>
              <a:rPr lang="en-US" i="1" dirty="0"/>
              <a:t>C.2</a:t>
            </a:r>
          </a:p>
        </p:txBody>
      </p:sp>
      <p:sp>
        <p:nvSpPr>
          <p:cNvPr id="62509" name="Rectangle 45"/>
          <p:cNvSpPr>
            <a:spLocks noChangeArrowheads="1"/>
          </p:cNvSpPr>
          <p:nvPr/>
        </p:nvSpPr>
        <p:spPr bwMode="auto">
          <a:xfrm>
            <a:off x="1555750" y="54864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510" name="Rectangle 46"/>
          <p:cNvSpPr>
            <a:spLocks noChangeArrowheads="1"/>
          </p:cNvSpPr>
          <p:nvPr/>
        </p:nvSpPr>
        <p:spPr bwMode="auto">
          <a:xfrm>
            <a:off x="2470150" y="5486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98" name="Rectangle 47"/>
          <p:cNvSpPr>
            <a:spLocks noChangeArrowheads="1"/>
          </p:cNvSpPr>
          <p:nvPr/>
        </p:nvSpPr>
        <p:spPr bwMode="auto">
          <a:xfrm>
            <a:off x="2470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512" name="Rectangle 48"/>
          <p:cNvSpPr>
            <a:spLocks noChangeArrowheads="1"/>
          </p:cNvSpPr>
          <p:nvPr/>
        </p:nvSpPr>
        <p:spPr bwMode="auto">
          <a:xfrm>
            <a:off x="3232150" y="52578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600" name="Rectangle 49"/>
          <p:cNvSpPr>
            <a:spLocks noChangeArrowheads="1"/>
          </p:cNvSpPr>
          <p:nvPr/>
        </p:nvSpPr>
        <p:spPr bwMode="auto">
          <a:xfrm>
            <a:off x="3232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601" name="computr1"/>
          <p:cNvSpPr>
            <a:spLocks noEditPoints="1" noChangeArrowheads="1"/>
          </p:cNvSpPr>
          <p:nvPr/>
        </p:nvSpPr>
        <p:spPr bwMode="auto">
          <a:xfrm>
            <a:off x="2241550" y="5791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602" name="computr1"/>
          <p:cNvSpPr>
            <a:spLocks noEditPoints="1" noChangeArrowheads="1"/>
          </p:cNvSpPr>
          <p:nvPr/>
        </p:nvSpPr>
        <p:spPr bwMode="auto">
          <a:xfrm>
            <a:off x="3003550" y="48006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603" name="Text Box 52"/>
          <p:cNvSpPr txBox="1">
            <a:spLocks noChangeArrowheads="1"/>
          </p:cNvSpPr>
          <p:nvPr/>
        </p:nvSpPr>
        <p:spPr bwMode="auto">
          <a:xfrm>
            <a:off x="2940050" y="5562600"/>
            <a:ext cx="1189621" cy="369332"/>
          </a:xfrm>
          <a:prstGeom prst="rect">
            <a:avLst/>
          </a:prstGeom>
          <a:noFill/>
          <a:ln w="9525">
            <a:noFill/>
            <a:miter lim="800000"/>
            <a:headEnd/>
            <a:tailEnd/>
          </a:ln>
        </p:spPr>
        <p:txBody>
          <a:bodyPr wrap="none">
            <a:spAutoFit/>
          </a:bodyPr>
          <a:lstStyle>
            <a:defPPr>
              <a:defRPr lang="en-US"/>
            </a:defPPr>
            <a:lvl1pPr>
              <a:lnSpc>
                <a:spcPct val="100000"/>
              </a:lnSpc>
              <a:defRPr>
                <a:solidFill>
                  <a:schemeClr val="accent2"/>
                </a:solidFill>
                <a:latin typeface="Tahoma" pitchFamily="34" charset="0"/>
                <a:cs typeface="Arial" charset="0"/>
              </a:defRPr>
            </a:lvl1pPr>
          </a:lstStyle>
          <a:p>
            <a:r>
              <a:rPr lang="en-US" dirty="0">
                <a:latin typeface="+mn-lt"/>
              </a:rPr>
              <a:t>Network </a:t>
            </a:r>
            <a:r>
              <a:rPr lang="en-US" i="1" dirty="0">
                <a:latin typeface="+mn-lt"/>
              </a:rPr>
              <a:t>D</a:t>
            </a:r>
          </a:p>
        </p:txBody>
      </p:sp>
      <p:sp>
        <p:nvSpPr>
          <p:cNvPr id="23604" name="Text Box 53"/>
          <p:cNvSpPr txBox="1">
            <a:spLocks noChangeArrowheads="1"/>
          </p:cNvSpPr>
          <p:nvPr/>
        </p:nvSpPr>
        <p:spPr bwMode="auto">
          <a:xfrm>
            <a:off x="1873250" y="5791200"/>
            <a:ext cx="495777" cy="369332"/>
          </a:xfrm>
          <a:prstGeom prst="rect">
            <a:avLst/>
          </a:prstGeom>
          <a:noFill/>
          <a:ln w="9525">
            <a:noFill/>
            <a:miter lim="800000"/>
            <a:headEnd/>
            <a:tailEnd/>
          </a:ln>
        </p:spPr>
        <p:txBody>
          <a:bodyPr wrap="none">
            <a:spAutoFit/>
          </a:bodyPr>
          <a:lstStyle/>
          <a:p>
            <a:r>
              <a:rPr lang="en-US" i="1" dirty="0"/>
              <a:t>D.8</a:t>
            </a:r>
          </a:p>
        </p:txBody>
      </p:sp>
      <p:sp>
        <p:nvSpPr>
          <p:cNvPr id="23605" name="Text Box 54"/>
          <p:cNvSpPr txBox="1">
            <a:spLocks noChangeArrowheads="1"/>
          </p:cNvSpPr>
          <p:nvPr/>
        </p:nvSpPr>
        <p:spPr bwMode="auto">
          <a:xfrm>
            <a:off x="3473450" y="4800600"/>
            <a:ext cx="495777" cy="369332"/>
          </a:xfrm>
          <a:prstGeom prst="rect">
            <a:avLst/>
          </a:prstGeom>
          <a:noFill/>
          <a:ln w="9525">
            <a:noFill/>
            <a:miter lim="800000"/>
            <a:headEnd/>
            <a:tailEnd/>
          </a:ln>
        </p:spPr>
        <p:txBody>
          <a:bodyPr wrap="none">
            <a:spAutoFit/>
          </a:bodyPr>
          <a:lstStyle/>
          <a:p>
            <a:r>
              <a:rPr lang="en-US" i="1" dirty="0"/>
              <a:t>D.3</a:t>
            </a:r>
          </a:p>
        </p:txBody>
      </p:sp>
      <p:sp>
        <p:nvSpPr>
          <p:cNvPr id="62519" name="Rectangle 55"/>
          <p:cNvSpPr>
            <a:spLocks noChangeArrowheads="1"/>
          </p:cNvSpPr>
          <p:nvPr/>
        </p:nvSpPr>
        <p:spPr bwMode="auto">
          <a:xfrm>
            <a:off x="1631950" y="3429000"/>
            <a:ext cx="76200" cy="2133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607" name="Rectangle 56"/>
          <p:cNvSpPr>
            <a:spLocks noChangeArrowheads="1"/>
          </p:cNvSpPr>
          <p:nvPr/>
        </p:nvSpPr>
        <p:spPr bwMode="auto">
          <a:xfrm>
            <a:off x="163195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608" name="Rectangle 57"/>
          <p:cNvSpPr>
            <a:spLocks noChangeArrowheads="1"/>
          </p:cNvSpPr>
          <p:nvPr/>
        </p:nvSpPr>
        <p:spPr bwMode="auto">
          <a:xfrm>
            <a:off x="1652588"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23609" name="Picture 60"/>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5791200" y="4114800"/>
            <a:ext cx="942975" cy="409575"/>
          </a:xfrm>
          <a:prstGeom prst="rect">
            <a:avLst/>
          </a:prstGeom>
          <a:noFill/>
          <a:ln w="9525">
            <a:noFill/>
            <a:miter lim="800000"/>
            <a:headEnd/>
            <a:tailEnd/>
          </a:ln>
        </p:spPr>
      </p:pic>
      <p:pic>
        <p:nvPicPr>
          <p:cNvPr id="23610" name="Picture 61"/>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752600" y="2514600"/>
            <a:ext cx="942975" cy="409575"/>
          </a:xfrm>
          <a:prstGeom prst="rect">
            <a:avLst/>
          </a:prstGeom>
          <a:noFill/>
          <a:ln w="9525">
            <a:noFill/>
            <a:miter lim="800000"/>
            <a:headEnd/>
            <a:tailEnd/>
          </a:ln>
        </p:spPr>
      </p:pic>
      <p:pic>
        <p:nvPicPr>
          <p:cNvPr id="23611" name="Picture 62"/>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143000" y="4267200"/>
            <a:ext cx="942975" cy="409575"/>
          </a:xfrm>
          <a:prstGeom prst="rect">
            <a:avLst/>
          </a:prstGeom>
          <a:noFill/>
          <a:ln w="9525">
            <a:noFill/>
            <a:miter lim="800000"/>
            <a:headEnd/>
            <a:tailEnd/>
          </a:ln>
        </p:spPr>
      </p:pic>
      <p:grpSp>
        <p:nvGrpSpPr>
          <p:cNvPr id="23612" name="Group 84"/>
          <p:cNvGrpSpPr>
            <a:grpSpLocks/>
          </p:cNvGrpSpPr>
          <p:nvPr/>
        </p:nvGrpSpPr>
        <p:grpSpPr bwMode="auto">
          <a:xfrm>
            <a:off x="762000" y="1143000"/>
            <a:ext cx="914400" cy="228600"/>
            <a:chOff x="480" y="720"/>
            <a:chExt cx="576" cy="144"/>
          </a:xfrm>
        </p:grpSpPr>
        <p:sp>
          <p:nvSpPr>
            <p:cNvPr id="23655" name="Rectangle 64"/>
            <p:cNvSpPr>
              <a:spLocks noChangeArrowheads="1"/>
            </p:cNvSpPr>
            <p:nvPr/>
          </p:nvSpPr>
          <p:spPr bwMode="auto">
            <a:xfrm>
              <a:off x="480" y="720"/>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b="1" dirty="0" err="1"/>
                <a:t>Sgmt</a:t>
              </a:r>
              <a:endParaRPr lang="en-US" sz="1200" b="1" dirty="0"/>
            </a:p>
          </p:txBody>
        </p:sp>
        <p:sp>
          <p:nvSpPr>
            <p:cNvPr id="23656" name="Rectangle 65"/>
            <p:cNvSpPr>
              <a:spLocks noChangeArrowheads="1"/>
            </p:cNvSpPr>
            <p:nvPr/>
          </p:nvSpPr>
          <p:spPr bwMode="auto">
            <a:xfrm>
              <a:off x="768" y="720"/>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A.1</a:t>
              </a:r>
            </a:p>
          </p:txBody>
        </p:sp>
        <p:sp>
          <p:nvSpPr>
            <p:cNvPr id="23657" name="Rectangle 66"/>
            <p:cNvSpPr>
              <a:spLocks noChangeArrowheads="1"/>
            </p:cNvSpPr>
            <p:nvPr/>
          </p:nvSpPr>
          <p:spPr bwMode="auto">
            <a:xfrm>
              <a:off x="912" y="720"/>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C.7</a:t>
              </a:r>
            </a:p>
          </p:txBody>
        </p:sp>
      </p:grpSp>
      <p:sp>
        <p:nvSpPr>
          <p:cNvPr id="62531" name="Line 67"/>
          <p:cNvSpPr>
            <a:spLocks noChangeShapeType="1"/>
          </p:cNvSpPr>
          <p:nvPr/>
        </p:nvSpPr>
        <p:spPr bwMode="auto">
          <a:xfrm>
            <a:off x="1447800" y="1447800"/>
            <a:ext cx="0" cy="609600"/>
          </a:xfrm>
          <a:prstGeom prst="line">
            <a:avLst/>
          </a:prstGeom>
          <a:noFill/>
          <a:ln w="57150">
            <a:solidFill>
              <a:srgbClr val="FF0000"/>
            </a:solidFill>
            <a:round/>
            <a:headEnd/>
            <a:tailEnd/>
          </a:ln>
        </p:spPr>
        <p:txBody>
          <a:bodyPr/>
          <a:lstStyle/>
          <a:p>
            <a:endParaRPr lang="en-US"/>
          </a:p>
        </p:txBody>
      </p:sp>
      <p:sp>
        <p:nvSpPr>
          <p:cNvPr id="62532" name="Line 68"/>
          <p:cNvSpPr>
            <a:spLocks noChangeShapeType="1"/>
          </p:cNvSpPr>
          <p:nvPr/>
        </p:nvSpPr>
        <p:spPr bwMode="auto">
          <a:xfrm>
            <a:off x="1447800" y="2057400"/>
            <a:ext cx="914400" cy="0"/>
          </a:xfrm>
          <a:prstGeom prst="line">
            <a:avLst/>
          </a:prstGeom>
          <a:noFill/>
          <a:ln w="57150">
            <a:solidFill>
              <a:srgbClr val="FF0000"/>
            </a:solidFill>
            <a:round/>
            <a:headEnd/>
            <a:tailEnd/>
          </a:ln>
        </p:spPr>
        <p:txBody>
          <a:bodyPr/>
          <a:lstStyle/>
          <a:p>
            <a:endParaRPr lang="en-US"/>
          </a:p>
        </p:txBody>
      </p:sp>
      <p:sp>
        <p:nvSpPr>
          <p:cNvPr id="62533" name="Line 69"/>
          <p:cNvSpPr>
            <a:spLocks noChangeShapeType="1"/>
          </p:cNvSpPr>
          <p:nvPr/>
        </p:nvSpPr>
        <p:spPr bwMode="auto">
          <a:xfrm>
            <a:off x="2362200" y="2057400"/>
            <a:ext cx="0" cy="457200"/>
          </a:xfrm>
          <a:prstGeom prst="line">
            <a:avLst/>
          </a:prstGeom>
          <a:noFill/>
          <a:ln w="57150">
            <a:solidFill>
              <a:srgbClr val="FF0000"/>
            </a:solidFill>
            <a:round/>
            <a:headEnd/>
            <a:tailEnd type="triangle" w="med" len="med"/>
          </a:ln>
        </p:spPr>
        <p:txBody>
          <a:bodyPr/>
          <a:lstStyle/>
          <a:p>
            <a:endParaRPr lang="en-US"/>
          </a:p>
        </p:txBody>
      </p:sp>
      <p:sp>
        <p:nvSpPr>
          <p:cNvPr id="62534" name="Line 70"/>
          <p:cNvSpPr>
            <a:spLocks noChangeShapeType="1"/>
          </p:cNvSpPr>
          <p:nvPr/>
        </p:nvSpPr>
        <p:spPr bwMode="auto">
          <a:xfrm>
            <a:off x="2362200" y="3352800"/>
            <a:ext cx="4038600" cy="0"/>
          </a:xfrm>
          <a:prstGeom prst="line">
            <a:avLst/>
          </a:prstGeom>
          <a:noFill/>
          <a:ln w="57150">
            <a:solidFill>
              <a:srgbClr val="FF0000"/>
            </a:solidFill>
            <a:round/>
            <a:headEnd/>
            <a:tailEnd/>
          </a:ln>
        </p:spPr>
        <p:txBody>
          <a:bodyPr/>
          <a:lstStyle/>
          <a:p>
            <a:endParaRPr lang="en-US"/>
          </a:p>
        </p:txBody>
      </p:sp>
      <p:sp>
        <p:nvSpPr>
          <p:cNvPr id="62535" name="Line 71"/>
          <p:cNvSpPr>
            <a:spLocks noChangeShapeType="1"/>
          </p:cNvSpPr>
          <p:nvPr/>
        </p:nvSpPr>
        <p:spPr bwMode="auto">
          <a:xfrm>
            <a:off x="6400800" y="3352800"/>
            <a:ext cx="0" cy="762000"/>
          </a:xfrm>
          <a:prstGeom prst="line">
            <a:avLst/>
          </a:prstGeom>
          <a:noFill/>
          <a:ln w="57150">
            <a:solidFill>
              <a:srgbClr val="FF0000"/>
            </a:solidFill>
            <a:round/>
            <a:headEnd/>
            <a:tailEnd type="triangle" w="med" len="med"/>
          </a:ln>
        </p:spPr>
        <p:txBody>
          <a:bodyPr/>
          <a:lstStyle/>
          <a:p>
            <a:endParaRPr lang="en-US"/>
          </a:p>
        </p:txBody>
      </p:sp>
      <p:sp>
        <p:nvSpPr>
          <p:cNvPr id="62536" name="Line 72"/>
          <p:cNvSpPr>
            <a:spLocks noChangeShapeType="1"/>
          </p:cNvSpPr>
          <p:nvPr/>
        </p:nvSpPr>
        <p:spPr bwMode="auto">
          <a:xfrm>
            <a:off x="6400800" y="4800600"/>
            <a:ext cx="990600" cy="0"/>
          </a:xfrm>
          <a:prstGeom prst="line">
            <a:avLst/>
          </a:prstGeom>
          <a:noFill/>
          <a:ln w="57150">
            <a:solidFill>
              <a:srgbClr val="FF0000"/>
            </a:solidFill>
            <a:round/>
            <a:headEnd/>
            <a:tailEnd/>
          </a:ln>
        </p:spPr>
        <p:txBody>
          <a:bodyPr/>
          <a:lstStyle/>
          <a:p>
            <a:endParaRPr lang="en-US"/>
          </a:p>
        </p:txBody>
      </p:sp>
      <p:sp>
        <p:nvSpPr>
          <p:cNvPr id="62537" name="Line 73"/>
          <p:cNvSpPr>
            <a:spLocks noChangeShapeType="1"/>
          </p:cNvSpPr>
          <p:nvPr/>
        </p:nvSpPr>
        <p:spPr bwMode="auto">
          <a:xfrm>
            <a:off x="7391400" y="4800600"/>
            <a:ext cx="0" cy="457200"/>
          </a:xfrm>
          <a:prstGeom prst="line">
            <a:avLst/>
          </a:prstGeom>
          <a:noFill/>
          <a:ln w="57150">
            <a:solidFill>
              <a:srgbClr val="FF0000"/>
            </a:solidFill>
            <a:round/>
            <a:headEnd/>
            <a:tailEnd type="triangle" w="med" len="med"/>
          </a:ln>
        </p:spPr>
        <p:txBody>
          <a:bodyPr/>
          <a:lstStyle/>
          <a:p>
            <a:endParaRPr lang="en-US"/>
          </a:p>
        </p:txBody>
      </p:sp>
      <p:sp>
        <p:nvSpPr>
          <p:cNvPr id="62539" name="Text Box 75"/>
          <p:cNvSpPr txBox="1">
            <a:spLocks noChangeArrowheads="1"/>
          </p:cNvSpPr>
          <p:nvPr/>
        </p:nvSpPr>
        <p:spPr bwMode="auto">
          <a:xfrm>
            <a:off x="457200" y="1752600"/>
            <a:ext cx="418704" cy="369332"/>
          </a:xfrm>
          <a:prstGeom prst="rect">
            <a:avLst/>
          </a:prstGeom>
          <a:noFill/>
          <a:ln w="9525">
            <a:noFill/>
            <a:miter lim="800000"/>
            <a:headEnd/>
            <a:tailEnd/>
          </a:ln>
        </p:spPr>
        <p:txBody>
          <a:bodyPr wrap="none">
            <a:spAutoFit/>
          </a:bodyPr>
          <a:lstStyle/>
          <a:p>
            <a:r>
              <a:rPr lang="en-US" i="1" dirty="0">
                <a:solidFill>
                  <a:srgbClr val="C00000"/>
                </a:solidFill>
              </a:rPr>
              <a:t>97</a:t>
            </a:r>
          </a:p>
        </p:txBody>
      </p:sp>
      <p:sp>
        <p:nvSpPr>
          <p:cNvPr id="62540" name="Text Box 76"/>
          <p:cNvSpPr txBox="1">
            <a:spLocks noChangeArrowheads="1"/>
          </p:cNvSpPr>
          <p:nvPr/>
        </p:nvSpPr>
        <p:spPr bwMode="auto">
          <a:xfrm>
            <a:off x="1981200" y="1752600"/>
            <a:ext cx="418704" cy="369332"/>
          </a:xfrm>
          <a:prstGeom prst="rect">
            <a:avLst/>
          </a:prstGeom>
          <a:noFill/>
          <a:ln w="9525">
            <a:noFill/>
            <a:miter lim="800000"/>
            <a:headEnd/>
            <a:tailEnd/>
          </a:ln>
        </p:spPr>
        <p:txBody>
          <a:bodyPr wrap="none">
            <a:spAutoFit/>
          </a:bodyPr>
          <a:lstStyle/>
          <a:p>
            <a:r>
              <a:rPr lang="en-US" i="1" dirty="0">
                <a:solidFill>
                  <a:srgbClr val="C00000"/>
                </a:solidFill>
              </a:rPr>
              <a:t>32</a:t>
            </a:r>
          </a:p>
        </p:txBody>
      </p:sp>
      <p:sp>
        <p:nvSpPr>
          <p:cNvPr id="62541" name="Text Box 77"/>
          <p:cNvSpPr txBox="1">
            <a:spLocks noChangeArrowheads="1"/>
          </p:cNvSpPr>
          <p:nvPr/>
        </p:nvSpPr>
        <p:spPr bwMode="auto">
          <a:xfrm>
            <a:off x="1828800" y="2209800"/>
            <a:ext cx="418704" cy="369332"/>
          </a:xfrm>
          <a:prstGeom prst="rect">
            <a:avLst/>
          </a:prstGeom>
          <a:noFill/>
          <a:ln w="9525">
            <a:noFill/>
            <a:miter lim="800000"/>
            <a:headEnd/>
            <a:tailEnd/>
          </a:ln>
        </p:spPr>
        <p:txBody>
          <a:bodyPr wrap="none">
            <a:spAutoFit/>
          </a:bodyPr>
          <a:lstStyle/>
          <a:p>
            <a:r>
              <a:rPr lang="en-US" i="1">
                <a:solidFill>
                  <a:srgbClr val="C00000"/>
                </a:solidFill>
              </a:rPr>
              <a:t>25</a:t>
            </a:r>
          </a:p>
        </p:txBody>
      </p:sp>
      <p:sp>
        <p:nvSpPr>
          <p:cNvPr id="62542" name="Text Box 78"/>
          <p:cNvSpPr txBox="1">
            <a:spLocks noChangeArrowheads="1"/>
          </p:cNvSpPr>
          <p:nvPr/>
        </p:nvSpPr>
        <p:spPr bwMode="auto">
          <a:xfrm>
            <a:off x="1828800" y="2895600"/>
            <a:ext cx="418704" cy="369332"/>
          </a:xfrm>
          <a:prstGeom prst="rect">
            <a:avLst/>
          </a:prstGeom>
          <a:noFill/>
          <a:ln w="9525">
            <a:noFill/>
            <a:miter lim="800000"/>
            <a:headEnd/>
            <a:tailEnd/>
          </a:ln>
        </p:spPr>
        <p:txBody>
          <a:bodyPr wrap="none">
            <a:spAutoFit/>
          </a:bodyPr>
          <a:lstStyle/>
          <a:p>
            <a:r>
              <a:rPr lang="en-US" i="1">
                <a:solidFill>
                  <a:srgbClr val="C00000"/>
                </a:solidFill>
              </a:rPr>
              <a:t>79</a:t>
            </a:r>
          </a:p>
        </p:txBody>
      </p:sp>
      <p:sp>
        <p:nvSpPr>
          <p:cNvPr id="62543" name="Text Box 79"/>
          <p:cNvSpPr txBox="1">
            <a:spLocks noChangeArrowheads="1"/>
          </p:cNvSpPr>
          <p:nvPr/>
        </p:nvSpPr>
        <p:spPr bwMode="auto">
          <a:xfrm>
            <a:off x="5867400" y="3810000"/>
            <a:ext cx="418704" cy="369332"/>
          </a:xfrm>
          <a:prstGeom prst="rect">
            <a:avLst/>
          </a:prstGeom>
          <a:noFill/>
          <a:ln w="9525">
            <a:noFill/>
            <a:miter lim="800000"/>
            <a:headEnd/>
            <a:tailEnd/>
          </a:ln>
        </p:spPr>
        <p:txBody>
          <a:bodyPr wrap="none">
            <a:spAutoFit/>
          </a:bodyPr>
          <a:lstStyle/>
          <a:p>
            <a:r>
              <a:rPr lang="en-US" i="1">
                <a:solidFill>
                  <a:srgbClr val="C00000"/>
                </a:solidFill>
              </a:rPr>
              <a:t>62</a:t>
            </a:r>
          </a:p>
        </p:txBody>
      </p:sp>
      <p:sp>
        <p:nvSpPr>
          <p:cNvPr id="62544" name="Text Box 80"/>
          <p:cNvSpPr txBox="1">
            <a:spLocks noChangeArrowheads="1"/>
          </p:cNvSpPr>
          <p:nvPr/>
        </p:nvSpPr>
        <p:spPr bwMode="auto">
          <a:xfrm>
            <a:off x="5867400" y="4495800"/>
            <a:ext cx="418704" cy="369332"/>
          </a:xfrm>
          <a:prstGeom prst="rect">
            <a:avLst/>
          </a:prstGeom>
          <a:noFill/>
          <a:ln w="9525">
            <a:noFill/>
            <a:miter lim="800000"/>
            <a:headEnd/>
            <a:tailEnd/>
          </a:ln>
        </p:spPr>
        <p:txBody>
          <a:bodyPr wrap="none">
            <a:spAutoFit/>
          </a:bodyPr>
          <a:lstStyle/>
          <a:p>
            <a:r>
              <a:rPr lang="en-US" i="1">
                <a:solidFill>
                  <a:srgbClr val="C00000"/>
                </a:solidFill>
              </a:rPr>
              <a:t>54</a:t>
            </a:r>
          </a:p>
        </p:txBody>
      </p:sp>
      <p:sp>
        <p:nvSpPr>
          <p:cNvPr id="62545" name="Text Box 81"/>
          <p:cNvSpPr txBox="1">
            <a:spLocks noChangeArrowheads="1"/>
          </p:cNvSpPr>
          <p:nvPr/>
        </p:nvSpPr>
        <p:spPr bwMode="auto">
          <a:xfrm>
            <a:off x="6642100" y="5486400"/>
            <a:ext cx="418704" cy="369332"/>
          </a:xfrm>
          <a:prstGeom prst="rect">
            <a:avLst/>
          </a:prstGeom>
          <a:noFill/>
          <a:ln w="9525">
            <a:noFill/>
            <a:miter lim="800000"/>
            <a:headEnd/>
            <a:tailEnd/>
          </a:ln>
        </p:spPr>
        <p:txBody>
          <a:bodyPr wrap="none">
            <a:spAutoFit/>
          </a:bodyPr>
          <a:lstStyle/>
          <a:p>
            <a:r>
              <a:rPr lang="en-US" i="1" dirty="0">
                <a:solidFill>
                  <a:srgbClr val="C00000"/>
                </a:solidFill>
              </a:rPr>
              <a:t>74</a:t>
            </a:r>
          </a:p>
        </p:txBody>
      </p:sp>
      <p:sp>
        <p:nvSpPr>
          <p:cNvPr id="62546" name="Text Box 82"/>
          <p:cNvSpPr txBox="1">
            <a:spLocks noChangeArrowheads="1"/>
          </p:cNvSpPr>
          <p:nvPr/>
        </p:nvSpPr>
        <p:spPr bwMode="auto">
          <a:xfrm>
            <a:off x="1261947" y="3962400"/>
            <a:ext cx="418704" cy="369332"/>
          </a:xfrm>
          <a:prstGeom prst="rect">
            <a:avLst/>
          </a:prstGeom>
          <a:noFill/>
          <a:ln w="9525">
            <a:noFill/>
            <a:miter lim="800000"/>
            <a:headEnd/>
            <a:tailEnd/>
          </a:ln>
        </p:spPr>
        <p:txBody>
          <a:bodyPr wrap="none">
            <a:spAutoFit/>
          </a:bodyPr>
          <a:lstStyle/>
          <a:p>
            <a:r>
              <a:rPr lang="en-US" i="1" dirty="0">
                <a:solidFill>
                  <a:srgbClr val="C00000"/>
                </a:solidFill>
              </a:rPr>
              <a:t>12</a:t>
            </a:r>
          </a:p>
        </p:txBody>
      </p:sp>
      <p:sp>
        <p:nvSpPr>
          <p:cNvPr id="62547" name="Text Box 83"/>
          <p:cNvSpPr txBox="1">
            <a:spLocks noChangeArrowheads="1"/>
          </p:cNvSpPr>
          <p:nvPr/>
        </p:nvSpPr>
        <p:spPr bwMode="auto">
          <a:xfrm>
            <a:off x="1263804" y="4648200"/>
            <a:ext cx="418704" cy="369332"/>
          </a:xfrm>
          <a:prstGeom prst="rect">
            <a:avLst/>
          </a:prstGeom>
          <a:noFill/>
          <a:ln w="9525">
            <a:noFill/>
            <a:miter lim="800000"/>
            <a:headEnd/>
            <a:tailEnd/>
          </a:ln>
        </p:spPr>
        <p:txBody>
          <a:bodyPr wrap="none">
            <a:spAutoFit/>
          </a:bodyPr>
          <a:lstStyle/>
          <a:p>
            <a:r>
              <a:rPr lang="en-US" i="1" dirty="0">
                <a:solidFill>
                  <a:srgbClr val="C00000"/>
                </a:solidFill>
              </a:rPr>
              <a:t>88</a:t>
            </a:r>
          </a:p>
        </p:txBody>
      </p:sp>
      <p:grpSp>
        <p:nvGrpSpPr>
          <p:cNvPr id="3" name="Group 94"/>
          <p:cNvGrpSpPr>
            <a:grpSpLocks/>
          </p:cNvGrpSpPr>
          <p:nvPr/>
        </p:nvGrpSpPr>
        <p:grpSpPr bwMode="auto">
          <a:xfrm>
            <a:off x="228600" y="2286000"/>
            <a:ext cx="914400" cy="228600"/>
            <a:chOff x="144" y="1488"/>
            <a:chExt cx="576" cy="144"/>
          </a:xfrm>
        </p:grpSpPr>
        <p:sp>
          <p:nvSpPr>
            <p:cNvPr id="23652" name="Rectangle 86"/>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b="1" dirty="0" err="1"/>
                <a:t>Sgmt</a:t>
              </a:r>
              <a:endParaRPr lang="en-US" sz="1200" b="1" dirty="0"/>
            </a:p>
          </p:txBody>
        </p:sp>
        <p:sp>
          <p:nvSpPr>
            <p:cNvPr id="23653" name="Rectangle 87"/>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A.1</a:t>
              </a:r>
            </a:p>
          </p:txBody>
        </p:sp>
        <p:sp>
          <p:nvSpPr>
            <p:cNvPr id="23654" name="Rectangle 88"/>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C.7</a:t>
              </a:r>
            </a:p>
          </p:txBody>
        </p:sp>
      </p:grpSp>
      <p:sp>
        <p:nvSpPr>
          <p:cNvPr id="62554" name="Rectangle 90"/>
          <p:cNvSpPr>
            <a:spLocks noChangeArrowheads="1"/>
          </p:cNvSpPr>
          <p:nvPr/>
        </p:nvSpPr>
        <p:spPr bwMode="auto">
          <a:xfrm>
            <a:off x="1371600" y="2286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25</a:t>
            </a:r>
          </a:p>
        </p:txBody>
      </p:sp>
      <p:sp>
        <p:nvSpPr>
          <p:cNvPr id="62555" name="Rectangle 91"/>
          <p:cNvSpPr>
            <a:spLocks noChangeArrowheads="1"/>
          </p:cNvSpPr>
          <p:nvPr/>
        </p:nvSpPr>
        <p:spPr bwMode="auto">
          <a:xfrm>
            <a:off x="1143000" y="2286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dirty="0">
                <a:solidFill>
                  <a:srgbClr val="C00000"/>
                </a:solidFill>
              </a:rPr>
              <a:t>97</a:t>
            </a:r>
          </a:p>
        </p:txBody>
      </p:sp>
      <p:sp>
        <p:nvSpPr>
          <p:cNvPr id="62556" name="Rectangle 92"/>
          <p:cNvSpPr>
            <a:spLocks noChangeArrowheads="1"/>
          </p:cNvSpPr>
          <p:nvPr/>
        </p:nvSpPr>
        <p:spPr bwMode="auto">
          <a:xfrm>
            <a:off x="152400" y="22860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grpSp>
        <p:nvGrpSpPr>
          <p:cNvPr id="4" name="Group 95"/>
          <p:cNvGrpSpPr>
            <a:grpSpLocks/>
          </p:cNvGrpSpPr>
          <p:nvPr/>
        </p:nvGrpSpPr>
        <p:grpSpPr bwMode="auto">
          <a:xfrm>
            <a:off x="2590800" y="3048000"/>
            <a:ext cx="914400" cy="228600"/>
            <a:chOff x="144" y="1488"/>
            <a:chExt cx="576" cy="144"/>
          </a:xfrm>
        </p:grpSpPr>
        <p:sp>
          <p:nvSpPr>
            <p:cNvPr id="23649" name="Rectangle 96"/>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b="1" dirty="0" err="1"/>
                <a:t>Sgmt</a:t>
              </a:r>
              <a:endParaRPr lang="en-US" sz="1200" b="1" dirty="0"/>
            </a:p>
          </p:txBody>
        </p:sp>
        <p:sp>
          <p:nvSpPr>
            <p:cNvPr id="23650" name="Rectangle 97"/>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A.1</a:t>
              </a:r>
            </a:p>
          </p:txBody>
        </p:sp>
        <p:sp>
          <p:nvSpPr>
            <p:cNvPr id="23651" name="Rectangle 98"/>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C.7</a:t>
              </a:r>
            </a:p>
          </p:txBody>
        </p:sp>
      </p:grpSp>
      <p:sp>
        <p:nvSpPr>
          <p:cNvPr id="62563" name="Rectangle 99"/>
          <p:cNvSpPr>
            <a:spLocks noChangeArrowheads="1"/>
          </p:cNvSpPr>
          <p:nvPr/>
        </p:nvSpPr>
        <p:spPr bwMode="auto">
          <a:xfrm>
            <a:off x="3733800" y="3048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62</a:t>
            </a:r>
          </a:p>
        </p:txBody>
      </p:sp>
      <p:sp>
        <p:nvSpPr>
          <p:cNvPr id="62564" name="Rectangle 100"/>
          <p:cNvSpPr>
            <a:spLocks noChangeArrowheads="1"/>
          </p:cNvSpPr>
          <p:nvPr/>
        </p:nvSpPr>
        <p:spPr bwMode="auto">
          <a:xfrm>
            <a:off x="3505200" y="3048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dirty="0">
                <a:solidFill>
                  <a:srgbClr val="C00000"/>
                </a:solidFill>
              </a:rPr>
              <a:t>79</a:t>
            </a:r>
          </a:p>
        </p:txBody>
      </p:sp>
      <p:sp>
        <p:nvSpPr>
          <p:cNvPr id="62565" name="Rectangle 101"/>
          <p:cNvSpPr>
            <a:spLocks noChangeArrowheads="1"/>
          </p:cNvSpPr>
          <p:nvPr/>
        </p:nvSpPr>
        <p:spPr bwMode="auto">
          <a:xfrm>
            <a:off x="2514600" y="30480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grpSp>
        <p:nvGrpSpPr>
          <p:cNvPr id="5" name="Group 102"/>
          <p:cNvGrpSpPr>
            <a:grpSpLocks/>
          </p:cNvGrpSpPr>
          <p:nvPr/>
        </p:nvGrpSpPr>
        <p:grpSpPr bwMode="auto">
          <a:xfrm>
            <a:off x="5562600" y="5051776"/>
            <a:ext cx="914400" cy="228600"/>
            <a:chOff x="144" y="1488"/>
            <a:chExt cx="576" cy="144"/>
          </a:xfrm>
        </p:grpSpPr>
        <p:sp>
          <p:nvSpPr>
            <p:cNvPr id="23646" name="Rectangle 103"/>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b="1" dirty="0" err="1"/>
                <a:t>Sgmt</a:t>
              </a:r>
              <a:endParaRPr lang="en-US" sz="1200" b="1" dirty="0"/>
            </a:p>
          </p:txBody>
        </p:sp>
        <p:sp>
          <p:nvSpPr>
            <p:cNvPr id="23647" name="Rectangle 104"/>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A.1</a:t>
              </a:r>
            </a:p>
          </p:txBody>
        </p:sp>
        <p:sp>
          <p:nvSpPr>
            <p:cNvPr id="23648" name="Rectangle 105"/>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C.7</a:t>
              </a:r>
            </a:p>
          </p:txBody>
        </p:sp>
      </p:grpSp>
      <p:sp>
        <p:nvSpPr>
          <p:cNvPr id="62570" name="Rectangle 106"/>
          <p:cNvSpPr>
            <a:spLocks noChangeArrowheads="1"/>
          </p:cNvSpPr>
          <p:nvPr/>
        </p:nvSpPr>
        <p:spPr bwMode="auto">
          <a:xfrm>
            <a:off x="6705600" y="5051776"/>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74</a:t>
            </a:r>
          </a:p>
        </p:txBody>
      </p:sp>
      <p:sp>
        <p:nvSpPr>
          <p:cNvPr id="62571" name="Rectangle 107"/>
          <p:cNvSpPr>
            <a:spLocks noChangeArrowheads="1"/>
          </p:cNvSpPr>
          <p:nvPr/>
        </p:nvSpPr>
        <p:spPr bwMode="auto">
          <a:xfrm>
            <a:off x="6477000" y="5051776"/>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54</a:t>
            </a:r>
          </a:p>
        </p:txBody>
      </p:sp>
      <p:sp>
        <p:nvSpPr>
          <p:cNvPr id="62572" name="Rectangle 108"/>
          <p:cNvSpPr>
            <a:spLocks noChangeArrowheads="1"/>
          </p:cNvSpPr>
          <p:nvPr/>
        </p:nvSpPr>
        <p:spPr bwMode="auto">
          <a:xfrm>
            <a:off x="5486400" y="5051776"/>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sp>
        <p:nvSpPr>
          <p:cNvPr id="62573" name="Line 109"/>
          <p:cNvSpPr>
            <a:spLocks noChangeShapeType="1"/>
          </p:cNvSpPr>
          <p:nvPr/>
        </p:nvSpPr>
        <p:spPr bwMode="auto">
          <a:xfrm>
            <a:off x="2362200" y="2743200"/>
            <a:ext cx="0" cy="609600"/>
          </a:xfrm>
          <a:prstGeom prst="line">
            <a:avLst/>
          </a:prstGeom>
          <a:noFill/>
          <a:ln w="57150">
            <a:solidFill>
              <a:srgbClr val="FF0000"/>
            </a:solidFill>
            <a:round/>
            <a:headEnd/>
            <a:tailEnd/>
          </a:ln>
        </p:spPr>
        <p:txBody>
          <a:bodyPr/>
          <a:lstStyle/>
          <a:p>
            <a:endParaRPr lang="en-US"/>
          </a:p>
        </p:txBody>
      </p:sp>
      <p:sp>
        <p:nvSpPr>
          <p:cNvPr id="62574" name="Line 110"/>
          <p:cNvSpPr>
            <a:spLocks noChangeShapeType="1"/>
          </p:cNvSpPr>
          <p:nvPr/>
        </p:nvSpPr>
        <p:spPr bwMode="auto">
          <a:xfrm flipH="1">
            <a:off x="6400800" y="4419600"/>
            <a:ext cx="0" cy="381000"/>
          </a:xfrm>
          <a:prstGeom prst="line">
            <a:avLst/>
          </a:prstGeom>
          <a:noFill/>
          <a:ln w="57150">
            <a:solidFill>
              <a:srgbClr val="FF0000"/>
            </a:solidFill>
            <a:round/>
            <a:headEnd/>
            <a:tailEnd/>
          </a:ln>
        </p:spPr>
        <p:txBody>
          <a:bodyPr/>
          <a:lstStyle/>
          <a:p>
            <a:endParaRPr lang="en-US"/>
          </a:p>
        </p:txBody>
      </p:sp>
      <p:sp>
        <p:nvSpPr>
          <p:cNvPr id="23643" name="Text Box 111"/>
          <p:cNvSpPr txBox="1">
            <a:spLocks noChangeArrowheads="1"/>
          </p:cNvSpPr>
          <p:nvPr/>
        </p:nvSpPr>
        <p:spPr bwMode="auto">
          <a:xfrm>
            <a:off x="1371600" y="2514600"/>
            <a:ext cx="438150" cy="366713"/>
          </a:xfrm>
          <a:prstGeom prst="rect">
            <a:avLst/>
          </a:prstGeom>
          <a:noFill/>
          <a:ln w="9525">
            <a:noFill/>
            <a:miter lim="800000"/>
            <a:headEnd/>
            <a:tailEnd/>
          </a:ln>
        </p:spPr>
        <p:txBody>
          <a:bodyPr wrap="none">
            <a:spAutoFit/>
          </a:bodyPr>
          <a:lstStyle/>
          <a:p>
            <a:r>
              <a:rPr lang="en-US" i="1"/>
              <a:t>R1</a:t>
            </a:r>
          </a:p>
        </p:txBody>
      </p:sp>
      <p:sp>
        <p:nvSpPr>
          <p:cNvPr id="23644" name="Text Box 112"/>
          <p:cNvSpPr txBox="1">
            <a:spLocks noChangeArrowheads="1"/>
          </p:cNvSpPr>
          <p:nvPr/>
        </p:nvSpPr>
        <p:spPr bwMode="auto">
          <a:xfrm>
            <a:off x="5410200" y="4114800"/>
            <a:ext cx="438150" cy="366713"/>
          </a:xfrm>
          <a:prstGeom prst="rect">
            <a:avLst/>
          </a:prstGeom>
          <a:noFill/>
          <a:ln w="9525">
            <a:noFill/>
            <a:miter lim="800000"/>
            <a:headEnd/>
            <a:tailEnd/>
          </a:ln>
        </p:spPr>
        <p:txBody>
          <a:bodyPr wrap="none">
            <a:spAutoFit/>
          </a:bodyPr>
          <a:lstStyle/>
          <a:p>
            <a:r>
              <a:rPr lang="en-US" i="1"/>
              <a:t>R3</a:t>
            </a:r>
          </a:p>
        </p:txBody>
      </p:sp>
      <p:sp>
        <p:nvSpPr>
          <p:cNvPr id="23645" name="Text Box 113"/>
          <p:cNvSpPr txBox="1">
            <a:spLocks noChangeArrowheads="1"/>
          </p:cNvSpPr>
          <p:nvPr/>
        </p:nvSpPr>
        <p:spPr bwMode="auto">
          <a:xfrm>
            <a:off x="762000" y="4267200"/>
            <a:ext cx="438150" cy="366713"/>
          </a:xfrm>
          <a:prstGeom prst="rect">
            <a:avLst/>
          </a:prstGeom>
          <a:noFill/>
          <a:ln w="9525">
            <a:noFill/>
            <a:miter lim="800000"/>
            <a:headEnd/>
            <a:tailEnd/>
          </a:ln>
        </p:spPr>
        <p:txBody>
          <a:bodyPr wrap="none">
            <a:spAutoFit/>
          </a:bodyPr>
          <a:lstStyle/>
          <a:p>
            <a:r>
              <a:rPr lang="en-US" i="1"/>
              <a:t>R2</a:t>
            </a:r>
          </a:p>
        </p:txBody>
      </p:sp>
      <p:grpSp>
        <p:nvGrpSpPr>
          <p:cNvPr id="107" name="Group 102">
            <a:extLst>
              <a:ext uri="{FF2B5EF4-FFF2-40B4-BE49-F238E27FC236}">
                <a16:creationId xmlns:a16="http://schemas.microsoft.com/office/drawing/2014/main" id="{C2887E6E-9D66-48E1-8AB1-27E72FE401FD}"/>
              </a:ext>
            </a:extLst>
          </p:cNvPr>
          <p:cNvGrpSpPr>
            <a:grpSpLocks/>
          </p:cNvGrpSpPr>
          <p:nvPr/>
        </p:nvGrpSpPr>
        <p:grpSpPr bwMode="auto">
          <a:xfrm>
            <a:off x="7012259" y="5791200"/>
            <a:ext cx="914400" cy="228600"/>
            <a:chOff x="144" y="1488"/>
            <a:chExt cx="576" cy="144"/>
          </a:xfrm>
        </p:grpSpPr>
        <p:sp>
          <p:nvSpPr>
            <p:cNvPr id="108" name="Rectangle 103">
              <a:extLst>
                <a:ext uri="{FF2B5EF4-FFF2-40B4-BE49-F238E27FC236}">
                  <a16:creationId xmlns:a16="http://schemas.microsoft.com/office/drawing/2014/main" id="{4957806D-B35D-476D-AD26-D00DCCE55D22}"/>
                </a:ext>
              </a:extLst>
            </p:cNvPr>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b="1" dirty="0" err="1"/>
                <a:t>Sgmt</a:t>
              </a:r>
              <a:endParaRPr lang="en-US" sz="1200" b="1" dirty="0"/>
            </a:p>
          </p:txBody>
        </p:sp>
        <p:sp>
          <p:nvSpPr>
            <p:cNvPr id="109" name="Rectangle 104">
              <a:extLst>
                <a:ext uri="{FF2B5EF4-FFF2-40B4-BE49-F238E27FC236}">
                  <a16:creationId xmlns:a16="http://schemas.microsoft.com/office/drawing/2014/main" id="{17191142-B1CE-428E-B07C-D7662D241C21}"/>
                </a:ext>
              </a:extLst>
            </p:cNvPr>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A.1</a:t>
              </a:r>
            </a:p>
          </p:txBody>
        </p:sp>
        <p:sp>
          <p:nvSpPr>
            <p:cNvPr id="110" name="Rectangle 105">
              <a:extLst>
                <a:ext uri="{FF2B5EF4-FFF2-40B4-BE49-F238E27FC236}">
                  <a16:creationId xmlns:a16="http://schemas.microsoft.com/office/drawing/2014/main" id="{1315672A-12EE-44E8-B6F3-5DAAC34831A2}"/>
                </a:ext>
              </a:extLst>
            </p:cNvPr>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b="1" dirty="0">
                  <a:solidFill>
                    <a:srgbClr val="080808"/>
                  </a:solidFill>
                </a:rPr>
                <a:t>C.7</a:t>
              </a:r>
            </a:p>
          </p:txBody>
        </p:sp>
      </p:grpSp>
      <p:sp>
        <p:nvSpPr>
          <p:cNvPr id="111" name="Rectangle 106">
            <a:extLst>
              <a:ext uri="{FF2B5EF4-FFF2-40B4-BE49-F238E27FC236}">
                <a16:creationId xmlns:a16="http://schemas.microsoft.com/office/drawing/2014/main" id="{BA7BFD33-5C6C-4454-BBD5-2F0D5D5A8DEC}"/>
              </a:ext>
            </a:extLst>
          </p:cNvPr>
          <p:cNvSpPr>
            <a:spLocks noChangeArrowheads="1"/>
          </p:cNvSpPr>
          <p:nvPr/>
        </p:nvSpPr>
        <p:spPr bwMode="auto">
          <a:xfrm>
            <a:off x="8155259" y="57912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74</a:t>
            </a:r>
          </a:p>
        </p:txBody>
      </p:sp>
      <p:sp>
        <p:nvSpPr>
          <p:cNvPr id="112" name="Rectangle 107">
            <a:extLst>
              <a:ext uri="{FF2B5EF4-FFF2-40B4-BE49-F238E27FC236}">
                <a16:creationId xmlns:a16="http://schemas.microsoft.com/office/drawing/2014/main" id="{10927E19-B194-46AA-9791-07B58D25B19C}"/>
              </a:ext>
            </a:extLst>
          </p:cNvPr>
          <p:cNvSpPr>
            <a:spLocks noChangeArrowheads="1"/>
          </p:cNvSpPr>
          <p:nvPr/>
        </p:nvSpPr>
        <p:spPr bwMode="auto">
          <a:xfrm>
            <a:off x="7926659" y="57912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b="1">
                <a:solidFill>
                  <a:srgbClr val="C00000"/>
                </a:solidFill>
              </a:rPr>
              <a:t>54</a:t>
            </a:r>
          </a:p>
        </p:txBody>
      </p:sp>
      <p:sp>
        <p:nvSpPr>
          <p:cNvPr id="113" name="Rectangle 108">
            <a:extLst>
              <a:ext uri="{FF2B5EF4-FFF2-40B4-BE49-F238E27FC236}">
                <a16:creationId xmlns:a16="http://schemas.microsoft.com/office/drawing/2014/main" id="{9DE1ED5E-CB91-4DB4-A97B-8D5A0A38A2D6}"/>
              </a:ext>
            </a:extLst>
          </p:cNvPr>
          <p:cNvSpPr>
            <a:spLocks noChangeArrowheads="1"/>
          </p:cNvSpPr>
          <p:nvPr/>
        </p:nvSpPr>
        <p:spPr bwMode="auto">
          <a:xfrm>
            <a:off x="6936059" y="57912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sp>
        <p:nvSpPr>
          <p:cNvPr id="7" name="TextBox 6">
            <a:extLst>
              <a:ext uri="{FF2B5EF4-FFF2-40B4-BE49-F238E27FC236}">
                <a16:creationId xmlns:a16="http://schemas.microsoft.com/office/drawing/2014/main" id="{86ECC020-B47A-4545-9368-4E4244F365BB}"/>
              </a:ext>
            </a:extLst>
          </p:cNvPr>
          <p:cNvSpPr txBox="1"/>
          <p:nvPr/>
        </p:nvSpPr>
        <p:spPr>
          <a:xfrm>
            <a:off x="6629400" y="5943600"/>
            <a:ext cx="1742272" cy="369332"/>
          </a:xfrm>
          <a:prstGeom prst="rect">
            <a:avLst/>
          </a:prstGeom>
          <a:noFill/>
        </p:spPr>
        <p:txBody>
          <a:bodyPr wrap="none" rtlCol="0">
            <a:spAutoFit/>
          </a:bodyPr>
          <a:lstStyle/>
          <a:p>
            <a:r>
              <a:rPr lang="en-US" dirty="0"/>
              <a:t>To network layer</a:t>
            </a:r>
          </a:p>
        </p:txBody>
      </p:sp>
      <p:sp>
        <p:nvSpPr>
          <p:cNvPr id="114" name="Text Box 39">
            <a:extLst>
              <a:ext uri="{FF2B5EF4-FFF2-40B4-BE49-F238E27FC236}">
                <a16:creationId xmlns:a16="http://schemas.microsoft.com/office/drawing/2014/main" id="{96A3BDCF-E95F-4E14-979E-6C6E68B3F871}"/>
              </a:ext>
            </a:extLst>
          </p:cNvPr>
          <p:cNvSpPr txBox="1">
            <a:spLocks noChangeArrowheads="1"/>
          </p:cNvSpPr>
          <p:nvPr/>
        </p:nvSpPr>
        <p:spPr bwMode="auto">
          <a:xfrm>
            <a:off x="2379076" y="2204522"/>
            <a:ext cx="498855" cy="369332"/>
          </a:xfrm>
          <a:prstGeom prst="rect">
            <a:avLst/>
          </a:prstGeom>
          <a:noFill/>
          <a:ln w="9525">
            <a:noFill/>
            <a:miter lim="800000"/>
            <a:headEnd/>
            <a:tailEnd/>
          </a:ln>
        </p:spPr>
        <p:txBody>
          <a:bodyPr wrap="none">
            <a:spAutoFit/>
          </a:bodyPr>
          <a:lstStyle/>
          <a:p>
            <a:r>
              <a:rPr lang="en-US" i="1" dirty="0"/>
              <a:t>A.5</a:t>
            </a:r>
          </a:p>
        </p:txBody>
      </p:sp>
      <p:sp>
        <p:nvSpPr>
          <p:cNvPr id="115" name="Text Box 39">
            <a:extLst>
              <a:ext uri="{FF2B5EF4-FFF2-40B4-BE49-F238E27FC236}">
                <a16:creationId xmlns:a16="http://schemas.microsoft.com/office/drawing/2014/main" id="{413A981C-4E6C-4A64-B663-834AEE37B720}"/>
              </a:ext>
            </a:extLst>
          </p:cNvPr>
          <p:cNvSpPr txBox="1">
            <a:spLocks noChangeArrowheads="1"/>
          </p:cNvSpPr>
          <p:nvPr/>
        </p:nvSpPr>
        <p:spPr bwMode="auto">
          <a:xfrm>
            <a:off x="2500986" y="2748478"/>
            <a:ext cx="484428" cy="369332"/>
          </a:xfrm>
          <a:prstGeom prst="rect">
            <a:avLst/>
          </a:prstGeom>
          <a:noFill/>
          <a:ln w="9525">
            <a:noFill/>
            <a:miter lim="800000"/>
            <a:headEnd/>
            <a:tailEnd/>
          </a:ln>
        </p:spPr>
        <p:txBody>
          <a:bodyPr wrap="none">
            <a:spAutoFit/>
          </a:bodyPr>
          <a:lstStyle/>
          <a:p>
            <a:r>
              <a:rPr lang="en-US" i="1" dirty="0"/>
              <a:t>B.7</a:t>
            </a:r>
          </a:p>
        </p:txBody>
      </p:sp>
      <p:sp>
        <p:nvSpPr>
          <p:cNvPr id="116" name="Text Box 39">
            <a:extLst>
              <a:ext uri="{FF2B5EF4-FFF2-40B4-BE49-F238E27FC236}">
                <a16:creationId xmlns:a16="http://schemas.microsoft.com/office/drawing/2014/main" id="{7A15D13A-CD7D-4798-B645-0642E0B4F4A1}"/>
              </a:ext>
            </a:extLst>
          </p:cNvPr>
          <p:cNvSpPr txBox="1">
            <a:spLocks noChangeArrowheads="1"/>
          </p:cNvSpPr>
          <p:nvPr/>
        </p:nvSpPr>
        <p:spPr bwMode="auto">
          <a:xfrm>
            <a:off x="1663344" y="3959781"/>
            <a:ext cx="484428" cy="369332"/>
          </a:xfrm>
          <a:prstGeom prst="rect">
            <a:avLst/>
          </a:prstGeom>
          <a:noFill/>
          <a:ln w="9525">
            <a:noFill/>
            <a:miter lim="800000"/>
            <a:headEnd/>
            <a:tailEnd/>
          </a:ln>
        </p:spPr>
        <p:txBody>
          <a:bodyPr wrap="none">
            <a:spAutoFit/>
          </a:bodyPr>
          <a:lstStyle/>
          <a:p>
            <a:r>
              <a:rPr lang="en-US" i="1" dirty="0"/>
              <a:t>B.2</a:t>
            </a:r>
          </a:p>
        </p:txBody>
      </p:sp>
      <p:sp>
        <p:nvSpPr>
          <p:cNvPr id="117" name="Text Box 39">
            <a:extLst>
              <a:ext uri="{FF2B5EF4-FFF2-40B4-BE49-F238E27FC236}">
                <a16:creationId xmlns:a16="http://schemas.microsoft.com/office/drawing/2014/main" id="{E70E5C86-346C-4A9E-AA62-C474C8726E3C}"/>
              </a:ext>
            </a:extLst>
          </p:cNvPr>
          <p:cNvSpPr txBox="1">
            <a:spLocks noChangeArrowheads="1"/>
          </p:cNvSpPr>
          <p:nvPr/>
        </p:nvSpPr>
        <p:spPr bwMode="auto">
          <a:xfrm>
            <a:off x="1664920" y="4651157"/>
            <a:ext cx="495777" cy="369332"/>
          </a:xfrm>
          <a:prstGeom prst="rect">
            <a:avLst/>
          </a:prstGeom>
          <a:noFill/>
          <a:ln w="9525">
            <a:noFill/>
            <a:miter lim="800000"/>
            <a:headEnd/>
            <a:tailEnd/>
          </a:ln>
        </p:spPr>
        <p:txBody>
          <a:bodyPr wrap="none">
            <a:spAutoFit/>
          </a:bodyPr>
          <a:lstStyle/>
          <a:p>
            <a:r>
              <a:rPr lang="en-US" i="1" dirty="0"/>
              <a:t>D.1</a:t>
            </a:r>
          </a:p>
        </p:txBody>
      </p:sp>
      <p:sp>
        <p:nvSpPr>
          <p:cNvPr id="118" name="Text Box 39">
            <a:extLst>
              <a:ext uri="{FF2B5EF4-FFF2-40B4-BE49-F238E27FC236}">
                <a16:creationId xmlns:a16="http://schemas.microsoft.com/office/drawing/2014/main" id="{C3405F35-9759-405F-B1F2-EDDCFC32F98C}"/>
              </a:ext>
            </a:extLst>
          </p:cNvPr>
          <p:cNvSpPr txBox="1">
            <a:spLocks noChangeArrowheads="1"/>
          </p:cNvSpPr>
          <p:nvPr/>
        </p:nvSpPr>
        <p:spPr bwMode="auto">
          <a:xfrm>
            <a:off x="6401125" y="3802824"/>
            <a:ext cx="484428" cy="369332"/>
          </a:xfrm>
          <a:prstGeom prst="rect">
            <a:avLst/>
          </a:prstGeom>
          <a:noFill/>
          <a:ln w="9525">
            <a:noFill/>
            <a:miter lim="800000"/>
            <a:headEnd/>
            <a:tailEnd/>
          </a:ln>
        </p:spPr>
        <p:txBody>
          <a:bodyPr wrap="none">
            <a:spAutoFit/>
          </a:bodyPr>
          <a:lstStyle/>
          <a:p>
            <a:r>
              <a:rPr lang="en-US" i="1" dirty="0"/>
              <a:t>B.9</a:t>
            </a:r>
          </a:p>
        </p:txBody>
      </p:sp>
      <p:sp>
        <p:nvSpPr>
          <p:cNvPr id="119" name="Text Box 39">
            <a:extLst>
              <a:ext uri="{FF2B5EF4-FFF2-40B4-BE49-F238E27FC236}">
                <a16:creationId xmlns:a16="http://schemas.microsoft.com/office/drawing/2014/main" id="{CF8BF9F1-3359-486C-8826-B4BD40E2D281}"/>
              </a:ext>
            </a:extLst>
          </p:cNvPr>
          <p:cNvSpPr txBox="1">
            <a:spLocks noChangeArrowheads="1"/>
          </p:cNvSpPr>
          <p:nvPr/>
        </p:nvSpPr>
        <p:spPr bwMode="auto">
          <a:xfrm>
            <a:off x="6381557" y="4425434"/>
            <a:ext cx="479618" cy="369332"/>
          </a:xfrm>
          <a:prstGeom prst="rect">
            <a:avLst/>
          </a:prstGeom>
          <a:noFill/>
          <a:ln w="9525">
            <a:noFill/>
            <a:miter lim="800000"/>
            <a:headEnd/>
            <a:tailEnd/>
          </a:ln>
        </p:spPr>
        <p:txBody>
          <a:bodyPr wrap="none">
            <a:spAutoFit/>
          </a:bodyPr>
          <a:lstStyle/>
          <a:p>
            <a:r>
              <a:rPr lang="en-US" i="1" dirty="0"/>
              <a:t>C.3</a:t>
            </a:r>
          </a:p>
        </p:txBody>
      </p:sp>
    </p:spTree>
    <p:extLst>
      <p:ext uri="{BB962C8B-B14F-4D97-AF65-F5344CB8AC3E}">
        <p14:creationId xmlns:p14="http://schemas.microsoft.com/office/powerpoint/2010/main" val="41818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539"/>
                                        </p:tgtEl>
                                        <p:attrNameLst>
                                          <p:attrName>style.visibility</p:attrName>
                                        </p:attrNameLst>
                                      </p:cBhvr>
                                      <p:to>
                                        <p:strVal val="visible"/>
                                      </p:to>
                                    </p:set>
                                    <p:animEffect transition="in" filter="dissolve">
                                      <p:cBhvr>
                                        <p:cTn id="7" dur="500"/>
                                        <p:tgtEl>
                                          <p:spTgt spid="6253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540"/>
                                        </p:tgtEl>
                                        <p:attrNameLst>
                                          <p:attrName>style.visibility</p:attrName>
                                        </p:attrNameLst>
                                      </p:cBhvr>
                                      <p:to>
                                        <p:strVal val="visible"/>
                                      </p:to>
                                    </p:set>
                                    <p:animEffect transition="in" filter="dissolve">
                                      <p:cBhvr>
                                        <p:cTn id="10" dur="500"/>
                                        <p:tgtEl>
                                          <p:spTgt spid="625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2541"/>
                                        </p:tgtEl>
                                        <p:attrNameLst>
                                          <p:attrName>style.visibility</p:attrName>
                                        </p:attrNameLst>
                                      </p:cBhvr>
                                      <p:to>
                                        <p:strVal val="visible"/>
                                      </p:to>
                                    </p:set>
                                    <p:animEffect transition="in" filter="dissolve">
                                      <p:cBhvr>
                                        <p:cTn id="13" dur="500"/>
                                        <p:tgtEl>
                                          <p:spTgt spid="625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2542"/>
                                        </p:tgtEl>
                                        <p:attrNameLst>
                                          <p:attrName>style.visibility</p:attrName>
                                        </p:attrNameLst>
                                      </p:cBhvr>
                                      <p:to>
                                        <p:strVal val="visible"/>
                                      </p:to>
                                    </p:set>
                                    <p:animEffect transition="in" filter="dissolve">
                                      <p:cBhvr>
                                        <p:cTn id="16" dur="500"/>
                                        <p:tgtEl>
                                          <p:spTgt spid="625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2546"/>
                                        </p:tgtEl>
                                        <p:attrNameLst>
                                          <p:attrName>style.visibility</p:attrName>
                                        </p:attrNameLst>
                                      </p:cBhvr>
                                      <p:to>
                                        <p:strVal val="visible"/>
                                      </p:to>
                                    </p:set>
                                    <p:animEffect transition="in" filter="dissolve">
                                      <p:cBhvr>
                                        <p:cTn id="19" dur="500"/>
                                        <p:tgtEl>
                                          <p:spTgt spid="625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2547"/>
                                        </p:tgtEl>
                                        <p:attrNameLst>
                                          <p:attrName>style.visibility</p:attrName>
                                        </p:attrNameLst>
                                      </p:cBhvr>
                                      <p:to>
                                        <p:strVal val="visible"/>
                                      </p:to>
                                    </p:set>
                                    <p:animEffect transition="in" filter="dissolve">
                                      <p:cBhvr>
                                        <p:cTn id="22" dur="500"/>
                                        <p:tgtEl>
                                          <p:spTgt spid="625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543"/>
                                        </p:tgtEl>
                                        <p:attrNameLst>
                                          <p:attrName>style.visibility</p:attrName>
                                        </p:attrNameLst>
                                      </p:cBhvr>
                                      <p:to>
                                        <p:strVal val="visible"/>
                                      </p:to>
                                    </p:set>
                                    <p:animEffect transition="in" filter="dissolve">
                                      <p:cBhvr>
                                        <p:cTn id="25" dur="500"/>
                                        <p:tgtEl>
                                          <p:spTgt spid="6254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2544"/>
                                        </p:tgtEl>
                                        <p:attrNameLst>
                                          <p:attrName>style.visibility</p:attrName>
                                        </p:attrNameLst>
                                      </p:cBhvr>
                                      <p:to>
                                        <p:strVal val="visible"/>
                                      </p:to>
                                    </p:set>
                                    <p:animEffect transition="in" filter="dissolve">
                                      <p:cBhvr>
                                        <p:cTn id="28" dur="500"/>
                                        <p:tgtEl>
                                          <p:spTgt spid="6254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2545"/>
                                        </p:tgtEl>
                                        <p:attrNameLst>
                                          <p:attrName>style.visibility</p:attrName>
                                        </p:attrNameLst>
                                      </p:cBhvr>
                                      <p:to>
                                        <p:strVal val="visible"/>
                                      </p:to>
                                    </p:set>
                                    <p:animEffect transition="in" filter="dissolve">
                                      <p:cBhvr>
                                        <p:cTn id="31" dur="500"/>
                                        <p:tgtEl>
                                          <p:spTgt spid="625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2531"/>
                                        </p:tgtEl>
                                        <p:attrNameLst>
                                          <p:attrName>style.visibility</p:attrName>
                                        </p:attrNameLst>
                                      </p:cBhvr>
                                      <p:to>
                                        <p:strVal val="visible"/>
                                      </p:to>
                                    </p:set>
                                    <p:animEffect transition="in" filter="wipe(up)">
                                      <p:cBhvr>
                                        <p:cTn id="36" dur="500"/>
                                        <p:tgtEl>
                                          <p:spTgt spid="6253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2532"/>
                                        </p:tgtEl>
                                        <p:attrNameLst>
                                          <p:attrName>style.visibility</p:attrName>
                                        </p:attrNameLst>
                                      </p:cBhvr>
                                      <p:to>
                                        <p:strVal val="visible"/>
                                      </p:to>
                                    </p:set>
                                    <p:animEffect transition="in" filter="wipe(left)">
                                      <p:cBhvr>
                                        <p:cTn id="40" dur="500"/>
                                        <p:tgtEl>
                                          <p:spTgt spid="62532"/>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62533"/>
                                        </p:tgtEl>
                                        <p:attrNameLst>
                                          <p:attrName>style.visibility</p:attrName>
                                        </p:attrNameLst>
                                      </p:cBhvr>
                                      <p:to>
                                        <p:strVal val="visible"/>
                                      </p:to>
                                    </p:set>
                                    <p:animEffect transition="in" filter="wipe(up)">
                                      <p:cBhvr>
                                        <p:cTn id="44" dur="500"/>
                                        <p:tgtEl>
                                          <p:spTgt spid="62533"/>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62573"/>
                                        </p:tgtEl>
                                        <p:attrNameLst>
                                          <p:attrName>style.visibility</p:attrName>
                                        </p:attrNameLst>
                                      </p:cBhvr>
                                      <p:to>
                                        <p:strVal val="visible"/>
                                      </p:to>
                                    </p:set>
                                    <p:animEffect transition="in" filter="wipe(up)">
                                      <p:cBhvr>
                                        <p:cTn id="48" dur="500"/>
                                        <p:tgtEl>
                                          <p:spTgt spid="62573"/>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62534"/>
                                        </p:tgtEl>
                                        <p:attrNameLst>
                                          <p:attrName>style.visibility</p:attrName>
                                        </p:attrNameLst>
                                      </p:cBhvr>
                                      <p:to>
                                        <p:strVal val="visible"/>
                                      </p:to>
                                    </p:set>
                                    <p:animEffect transition="in" filter="wipe(left)">
                                      <p:cBhvr>
                                        <p:cTn id="52" dur="500"/>
                                        <p:tgtEl>
                                          <p:spTgt spid="62534"/>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62535"/>
                                        </p:tgtEl>
                                        <p:attrNameLst>
                                          <p:attrName>style.visibility</p:attrName>
                                        </p:attrNameLst>
                                      </p:cBhvr>
                                      <p:to>
                                        <p:strVal val="visible"/>
                                      </p:to>
                                    </p:set>
                                    <p:animEffect transition="in" filter="wipe(up)">
                                      <p:cBhvr>
                                        <p:cTn id="56" dur="500"/>
                                        <p:tgtEl>
                                          <p:spTgt spid="62535"/>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62574"/>
                                        </p:tgtEl>
                                        <p:attrNameLst>
                                          <p:attrName>style.visibility</p:attrName>
                                        </p:attrNameLst>
                                      </p:cBhvr>
                                      <p:to>
                                        <p:strVal val="visible"/>
                                      </p:to>
                                    </p:set>
                                    <p:animEffect transition="in" filter="wipe(up)">
                                      <p:cBhvr>
                                        <p:cTn id="60" dur="500"/>
                                        <p:tgtEl>
                                          <p:spTgt spid="62574"/>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536"/>
                                        </p:tgtEl>
                                        <p:attrNameLst>
                                          <p:attrName>style.visibility</p:attrName>
                                        </p:attrNameLst>
                                      </p:cBhvr>
                                      <p:to>
                                        <p:strVal val="visible"/>
                                      </p:to>
                                    </p:set>
                                    <p:animEffect transition="in" filter="wipe(left)">
                                      <p:cBhvr>
                                        <p:cTn id="64" dur="500"/>
                                        <p:tgtEl>
                                          <p:spTgt spid="62536"/>
                                        </p:tgtEl>
                                      </p:cBhvr>
                                    </p:animEffect>
                                  </p:childTnLst>
                                </p:cTn>
                              </p:par>
                            </p:childTnLst>
                          </p:cTn>
                        </p:par>
                        <p:par>
                          <p:cTn id="65" fill="hold">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62537"/>
                                        </p:tgtEl>
                                        <p:attrNameLst>
                                          <p:attrName>style.visibility</p:attrName>
                                        </p:attrNameLst>
                                      </p:cBhvr>
                                      <p:to>
                                        <p:strVal val="visible"/>
                                      </p:to>
                                    </p:set>
                                    <p:animEffect transition="in" filter="wipe(up)">
                                      <p:cBhvr>
                                        <p:cTn id="68" dur="500"/>
                                        <p:tgtEl>
                                          <p:spTgt spid="6253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62555"/>
                                        </p:tgtEl>
                                        <p:attrNameLst>
                                          <p:attrName>style.visibility</p:attrName>
                                        </p:attrNameLst>
                                      </p:cBhvr>
                                      <p:to>
                                        <p:strVal val="visible"/>
                                      </p:to>
                                    </p:set>
                                    <p:anim calcmode="lin" valueType="num">
                                      <p:cBhvr additive="base">
                                        <p:cTn id="78" dur="500" fill="hold"/>
                                        <p:tgtEl>
                                          <p:spTgt spid="62555"/>
                                        </p:tgtEl>
                                        <p:attrNameLst>
                                          <p:attrName>ppt_x</p:attrName>
                                        </p:attrNameLst>
                                      </p:cBhvr>
                                      <p:tavLst>
                                        <p:tav tm="0">
                                          <p:val>
                                            <p:strVal val="1+#ppt_w/2"/>
                                          </p:val>
                                        </p:tav>
                                        <p:tav tm="100000">
                                          <p:val>
                                            <p:strVal val="#ppt_x"/>
                                          </p:val>
                                        </p:tav>
                                      </p:tavLst>
                                    </p:anim>
                                    <p:anim calcmode="lin" valueType="num">
                                      <p:cBhvr additive="base">
                                        <p:cTn id="79" dur="500" fill="hold"/>
                                        <p:tgtEl>
                                          <p:spTgt spid="62555"/>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 presetClass="entr" presetSubtype="2" fill="hold" grpId="0" nodeType="afterEffect">
                                  <p:stCondLst>
                                    <p:cond delay="0"/>
                                  </p:stCondLst>
                                  <p:childTnLst>
                                    <p:set>
                                      <p:cBhvr>
                                        <p:cTn id="82" dur="1" fill="hold">
                                          <p:stCondLst>
                                            <p:cond delay="0"/>
                                          </p:stCondLst>
                                        </p:cTn>
                                        <p:tgtEl>
                                          <p:spTgt spid="62554"/>
                                        </p:tgtEl>
                                        <p:attrNameLst>
                                          <p:attrName>style.visibility</p:attrName>
                                        </p:attrNameLst>
                                      </p:cBhvr>
                                      <p:to>
                                        <p:strVal val="visible"/>
                                      </p:to>
                                    </p:set>
                                    <p:anim calcmode="lin" valueType="num">
                                      <p:cBhvr additive="base">
                                        <p:cTn id="83" dur="500" fill="hold"/>
                                        <p:tgtEl>
                                          <p:spTgt spid="62554"/>
                                        </p:tgtEl>
                                        <p:attrNameLst>
                                          <p:attrName>ppt_x</p:attrName>
                                        </p:attrNameLst>
                                      </p:cBhvr>
                                      <p:tavLst>
                                        <p:tav tm="0">
                                          <p:val>
                                            <p:strVal val="1+#ppt_w/2"/>
                                          </p:val>
                                        </p:tav>
                                        <p:tav tm="100000">
                                          <p:val>
                                            <p:strVal val="#ppt_x"/>
                                          </p:val>
                                        </p:tav>
                                      </p:tavLst>
                                    </p:anim>
                                    <p:anim calcmode="lin" valueType="num">
                                      <p:cBhvr additive="base">
                                        <p:cTn id="84" dur="500" fill="hold"/>
                                        <p:tgtEl>
                                          <p:spTgt spid="62554"/>
                                        </p:tgtEl>
                                        <p:attrNameLst>
                                          <p:attrName>ppt_y</p:attrName>
                                        </p:attrNameLst>
                                      </p:cBhvr>
                                      <p:tavLst>
                                        <p:tav tm="0">
                                          <p:val>
                                            <p:strVal val="#ppt_y"/>
                                          </p:val>
                                        </p:tav>
                                        <p:tav tm="100000">
                                          <p:val>
                                            <p:strVal val="#ppt_y"/>
                                          </p:val>
                                        </p:tav>
                                      </p:tavLst>
                                    </p:anim>
                                  </p:childTnLst>
                                </p:cTn>
                              </p:par>
                            </p:childTnLst>
                          </p:cTn>
                        </p:par>
                        <p:par>
                          <p:cTn id="85" fill="hold">
                            <p:stCondLst>
                              <p:cond delay="1000"/>
                            </p:stCondLst>
                            <p:childTnLst>
                              <p:par>
                                <p:cTn id="86" presetID="2" presetClass="entr" presetSubtype="8" fill="hold" grpId="0" nodeType="afterEffect">
                                  <p:stCondLst>
                                    <p:cond delay="0"/>
                                  </p:stCondLst>
                                  <p:childTnLst>
                                    <p:set>
                                      <p:cBhvr>
                                        <p:cTn id="87" dur="1" fill="hold">
                                          <p:stCondLst>
                                            <p:cond delay="0"/>
                                          </p:stCondLst>
                                        </p:cTn>
                                        <p:tgtEl>
                                          <p:spTgt spid="62556"/>
                                        </p:tgtEl>
                                        <p:attrNameLst>
                                          <p:attrName>style.visibility</p:attrName>
                                        </p:attrNameLst>
                                      </p:cBhvr>
                                      <p:to>
                                        <p:strVal val="visible"/>
                                      </p:to>
                                    </p:set>
                                    <p:anim calcmode="lin" valueType="num">
                                      <p:cBhvr additive="base">
                                        <p:cTn id="88" dur="500" fill="hold"/>
                                        <p:tgtEl>
                                          <p:spTgt spid="62556"/>
                                        </p:tgtEl>
                                        <p:attrNameLst>
                                          <p:attrName>ppt_x</p:attrName>
                                        </p:attrNameLst>
                                      </p:cBhvr>
                                      <p:tavLst>
                                        <p:tav tm="0">
                                          <p:val>
                                            <p:strVal val="0-#ppt_w/2"/>
                                          </p:val>
                                        </p:tav>
                                        <p:tav tm="100000">
                                          <p:val>
                                            <p:strVal val="#ppt_x"/>
                                          </p:val>
                                        </p:tav>
                                      </p:tavLst>
                                    </p:anim>
                                    <p:anim calcmode="lin" valueType="num">
                                      <p:cBhvr additive="base">
                                        <p:cTn id="89" dur="500" fill="hold"/>
                                        <p:tgtEl>
                                          <p:spTgt spid="62556"/>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dissolve">
                                      <p:cBhvr>
                                        <p:cTn id="94" dur="5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62564"/>
                                        </p:tgtEl>
                                        <p:attrNameLst>
                                          <p:attrName>style.visibility</p:attrName>
                                        </p:attrNameLst>
                                      </p:cBhvr>
                                      <p:to>
                                        <p:strVal val="visible"/>
                                      </p:to>
                                    </p:set>
                                    <p:anim calcmode="lin" valueType="num">
                                      <p:cBhvr additive="base">
                                        <p:cTn id="99" dur="500" fill="hold"/>
                                        <p:tgtEl>
                                          <p:spTgt spid="62564"/>
                                        </p:tgtEl>
                                        <p:attrNameLst>
                                          <p:attrName>ppt_x</p:attrName>
                                        </p:attrNameLst>
                                      </p:cBhvr>
                                      <p:tavLst>
                                        <p:tav tm="0">
                                          <p:val>
                                            <p:strVal val="1+#ppt_w/2"/>
                                          </p:val>
                                        </p:tav>
                                        <p:tav tm="100000">
                                          <p:val>
                                            <p:strVal val="#ppt_x"/>
                                          </p:val>
                                        </p:tav>
                                      </p:tavLst>
                                    </p:anim>
                                    <p:anim calcmode="lin" valueType="num">
                                      <p:cBhvr additive="base">
                                        <p:cTn id="100" dur="500" fill="hold"/>
                                        <p:tgtEl>
                                          <p:spTgt spid="62564"/>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62563"/>
                                        </p:tgtEl>
                                        <p:attrNameLst>
                                          <p:attrName>style.visibility</p:attrName>
                                        </p:attrNameLst>
                                      </p:cBhvr>
                                      <p:to>
                                        <p:strVal val="visible"/>
                                      </p:to>
                                    </p:set>
                                    <p:anim calcmode="lin" valueType="num">
                                      <p:cBhvr additive="base">
                                        <p:cTn id="104" dur="500" fill="hold"/>
                                        <p:tgtEl>
                                          <p:spTgt spid="62563"/>
                                        </p:tgtEl>
                                        <p:attrNameLst>
                                          <p:attrName>ppt_x</p:attrName>
                                        </p:attrNameLst>
                                      </p:cBhvr>
                                      <p:tavLst>
                                        <p:tav tm="0">
                                          <p:val>
                                            <p:strVal val="1+#ppt_w/2"/>
                                          </p:val>
                                        </p:tav>
                                        <p:tav tm="100000">
                                          <p:val>
                                            <p:strVal val="#ppt_x"/>
                                          </p:val>
                                        </p:tav>
                                      </p:tavLst>
                                    </p:anim>
                                    <p:anim calcmode="lin" valueType="num">
                                      <p:cBhvr additive="base">
                                        <p:cTn id="105" dur="500" fill="hold"/>
                                        <p:tgtEl>
                                          <p:spTgt spid="62563"/>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62565"/>
                                        </p:tgtEl>
                                        <p:attrNameLst>
                                          <p:attrName>style.visibility</p:attrName>
                                        </p:attrNameLst>
                                      </p:cBhvr>
                                      <p:to>
                                        <p:strVal val="visible"/>
                                      </p:to>
                                    </p:set>
                                    <p:anim calcmode="lin" valueType="num">
                                      <p:cBhvr additive="base">
                                        <p:cTn id="109" dur="500" fill="hold"/>
                                        <p:tgtEl>
                                          <p:spTgt spid="62565"/>
                                        </p:tgtEl>
                                        <p:attrNameLst>
                                          <p:attrName>ppt_x</p:attrName>
                                        </p:attrNameLst>
                                      </p:cBhvr>
                                      <p:tavLst>
                                        <p:tav tm="0">
                                          <p:val>
                                            <p:strVal val="0-#ppt_w/2"/>
                                          </p:val>
                                        </p:tav>
                                        <p:tav tm="100000">
                                          <p:val>
                                            <p:strVal val="#ppt_x"/>
                                          </p:val>
                                        </p:tav>
                                      </p:tavLst>
                                    </p:anim>
                                    <p:anim calcmode="lin" valueType="num">
                                      <p:cBhvr additive="base">
                                        <p:cTn id="110" dur="500" fill="hold"/>
                                        <p:tgtEl>
                                          <p:spTgt spid="6256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62571"/>
                                        </p:tgtEl>
                                        <p:attrNameLst>
                                          <p:attrName>style.visibility</p:attrName>
                                        </p:attrNameLst>
                                      </p:cBhvr>
                                      <p:to>
                                        <p:strVal val="visible"/>
                                      </p:to>
                                    </p:set>
                                    <p:anim calcmode="lin" valueType="num">
                                      <p:cBhvr additive="base">
                                        <p:cTn id="120" dur="500" fill="hold"/>
                                        <p:tgtEl>
                                          <p:spTgt spid="62571"/>
                                        </p:tgtEl>
                                        <p:attrNameLst>
                                          <p:attrName>ppt_x</p:attrName>
                                        </p:attrNameLst>
                                      </p:cBhvr>
                                      <p:tavLst>
                                        <p:tav tm="0">
                                          <p:val>
                                            <p:strVal val="1+#ppt_w/2"/>
                                          </p:val>
                                        </p:tav>
                                        <p:tav tm="100000">
                                          <p:val>
                                            <p:strVal val="#ppt_x"/>
                                          </p:val>
                                        </p:tav>
                                      </p:tavLst>
                                    </p:anim>
                                    <p:anim calcmode="lin" valueType="num">
                                      <p:cBhvr additive="base">
                                        <p:cTn id="121" dur="500" fill="hold"/>
                                        <p:tgtEl>
                                          <p:spTgt spid="62571"/>
                                        </p:tgtEl>
                                        <p:attrNameLst>
                                          <p:attrName>ppt_y</p:attrName>
                                        </p:attrNameLst>
                                      </p:cBhvr>
                                      <p:tavLst>
                                        <p:tav tm="0">
                                          <p:val>
                                            <p:strVal val="#ppt_y"/>
                                          </p:val>
                                        </p:tav>
                                        <p:tav tm="100000">
                                          <p:val>
                                            <p:strVal val="#ppt_y"/>
                                          </p:val>
                                        </p:tav>
                                      </p:tavLst>
                                    </p:anim>
                                  </p:childTnLst>
                                </p:cTn>
                              </p:par>
                            </p:childTnLst>
                          </p:cTn>
                        </p:par>
                        <p:par>
                          <p:cTn id="122" fill="hold">
                            <p:stCondLst>
                              <p:cond delay="500"/>
                            </p:stCondLst>
                            <p:childTnLst>
                              <p:par>
                                <p:cTn id="123" presetID="2" presetClass="entr" presetSubtype="2" fill="hold" grpId="0" nodeType="afterEffect">
                                  <p:stCondLst>
                                    <p:cond delay="0"/>
                                  </p:stCondLst>
                                  <p:childTnLst>
                                    <p:set>
                                      <p:cBhvr>
                                        <p:cTn id="124" dur="1" fill="hold">
                                          <p:stCondLst>
                                            <p:cond delay="0"/>
                                          </p:stCondLst>
                                        </p:cTn>
                                        <p:tgtEl>
                                          <p:spTgt spid="62570"/>
                                        </p:tgtEl>
                                        <p:attrNameLst>
                                          <p:attrName>style.visibility</p:attrName>
                                        </p:attrNameLst>
                                      </p:cBhvr>
                                      <p:to>
                                        <p:strVal val="visible"/>
                                      </p:to>
                                    </p:set>
                                    <p:anim calcmode="lin" valueType="num">
                                      <p:cBhvr additive="base">
                                        <p:cTn id="125" dur="500" fill="hold"/>
                                        <p:tgtEl>
                                          <p:spTgt spid="62570"/>
                                        </p:tgtEl>
                                        <p:attrNameLst>
                                          <p:attrName>ppt_x</p:attrName>
                                        </p:attrNameLst>
                                      </p:cBhvr>
                                      <p:tavLst>
                                        <p:tav tm="0">
                                          <p:val>
                                            <p:strVal val="1+#ppt_w/2"/>
                                          </p:val>
                                        </p:tav>
                                        <p:tav tm="100000">
                                          <p:val>
                                            <p:strVal val="#ppt_x"/>
                                          </p:val>
                                        </p:tav>
                                      </p:tavLst>
                                    </p:anim>
                                    <p:anim calcmode="lin" valueType="num">
                                      <p:cBhvr additive="base">
                                        <p:cTn id="126" dur="500" fill="hold"/>
                                        <p:tgtEl>
                                          <p:spTgt spid="62570"/>
                                        </p:tgtEl>
                                        <p:attrNameLst>
                                          <p:attrName>ppt_y</p:attrName>
                                        </p:attrNameLst>
                                      </p:cBhvr>
                                      <p:tavLst>
                                        <p:tav tm="0">
                                          <p:val>
                                            <p:strVal val="#ppt_y"/>
                                          </p:val>
                                        </p:tav>
                                        <p:tav tm="100000">
                                          <p:val>
                                            <p:strVal val="#ppt_y"/>
                                          </p:val>
                                        </p:tav>
                                      </p:tavLst>
                                    </p:anim>
                                  </p:childTnLst>
                                </p:cTn>
                              </p:par>
                            </p:childTnLst>
                          </p:cTn>
                        </p:par>
                        <p:par>
                          <p:cTn id="127" fill="hold">
                            <p:stCondLst>
                              <p:cond delay="1000"/>
                            </p:stCondLst>
                            <p:childTnLst>
                              <p:par>
                                <p:cTn id="128" presetID="2" presetClass="entr" presetSubtype="8" fill="hold" grpId="0" nodeType="afterEffect">
                                  <p:stCondLst>
                                    <p:cond delay="0"/>
                                  </p:stCondLst>
                                  <p:childTnLst>
                                    <p:set>
                                      <p:cBhvr>
                                        <p:cTn id="129" dur="1" fill="hold">
                                          <p:stCondLst>
                                            <p:cond delay="0"/>
                                          </p:stCondLst>
                                        </p:cTn>
                                        <p:tgtEl>
                                          <p:spTgt spid="62572"/>
                                        </p:tgtEl>
                                        <p:attrNameLst>
                                          <p:attrName>style.visibility</p:attrName>
                                        </p:attrNameLst>
                                      </p:cBhvr>
                                      <p:to>
                                        <p:strVal val="visible"/>
                                      </p:to>
                                    </p:set>
                                    <p:anim calcmode="lin" valueType="num">
                                      <p:cBhvr additive="base">
                                        <p:cTn id="130" dur="500" fill="hold"/>
                                        <p:tgtEl>
                                          <p:spTgt spid="62572"/>
                                        </p:tgtEl>
                                        <p:attrNameLst>
                                          <p:attrName>ppt_x</p:attrName>
                                        </p:attrNameLst>
                                      </p:cBhvr>
                                      <p:tavLst>
                                        <p:tav tm="0">
                                          <p:val>
                                            <p:strVal val="0-#ppt_w/2"/>
                                          </p:val>
                                        </p:tav>
                                        <p:tav tm="100000">
                                          <p:val>
                                            <p:strVal val="#ppt_x"/>
                                          </p:val>
                                        </p:tav>
                                      </p:tavLst>
                                    </p:anim>
                                    <p:anim calcmode="lin" valueType="num">
                                      <p:cBhvr additive="base">
                                        <p:cTn id="131" dur="500" fill="hold"/>
                                        <p:tgtEl>
                                          <p:spTgt spid="62572"/>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0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3"/>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 presetClass="exit" presetSubtype="2" fill="hold" grpId="1" nodeType="clickEffect">
                                  <p:stCondLst>
                                    <p:cond delay="0"/>
                                  </p:stCondLst>
                                  <p:childTnLst>
                                    <p:anim calcmode="lin" valueType="num">
                                      <p:cBhvr additive="base">
                                        <p:cTn id="145" dur="500"/>
                                        <p:tgtEl>
                                          <p:spTgt spid="111"/>
                                        </p:tgtEl>
                                        <p:attrNameLst>
                                          <p:attrName>ppt_x</p:attrName>
                                        </p:attrNameLst>
                                      </p:cBhvr>
                                      <p:tavLst>
                                        <p:tav tm="0">
                                          <p:val>
                                            <p:strVal val="ppt_x"/>
                                          </p:val>
                                        </p:tav>
                                        <p:tav tm="100000">
                                          <p:val>
                                            <p:strVal val="1+ppt_w/2"/>
                                          </p:val>
                                        </p:tav>
                                      </p:tavLst>
                                    </p:anim>
                                    <p:anim calcmode="lin" valueType="num">
                                      <p:cBhvr additive="base">
                                        <p:cTn id="146" dur="500"/>
                                        <p:tgtEl>
                                          <p:spTgt spid="111"/>
                                        </p:tgtEl>
                                        <p:attrNameLst>
                                          <p:attrName>ppt_y</p:attrName>
                                        </p:attrNameLst>
                                      </p:cBhvr>
                                      <p:tavLst>
                                        <p:tav tm="0">
                                          <p:val>
                                            <p:strVal val="ppt_y"/>
                                          </p:val>
                                        </p:tav>
                                        <p:tav tm="100000">
                                          <p:val>
                                            <p:strVal val="ppt_y"/>
                                          </p:val>
                                        </p:tav>
                                      </p:tavLst>
                                    </p:anim>
                                    <p:set>
                                      <p:cBhvr>
                                        <p:cTn id="147" dur="1" fill="hold">
                                          <p:stCondLst>
                                            <p:cond delay="499"/>
                                          </p:stCondLst>
                                        </p:cTn>
                                        <p:tgtEl>
                                          <p:spTgt spid="111"/>
                                        </p:tgtEl>
                                        <p:attrNameLst>
                                          <p:attrName>style.visibility</p:attrName>
                                        </p:attrNameLst>
                                      </p:cBhvr>
                                      <p:to>
                                        <p:strVal val="hidden"/>
                                      </p:to>
                                    </p:set>
                                  </p:childTnLst>
                                </p:cTn>
                              </p:par>
                            </p:childTnLst>
                          </p:cTn>
                        </p:par>
                        <p:par>
                          <p:cTn id="148" fill="hold">
                            <p:stCondLst>
                              <p:cond delay="500"/>
                            </p:stCondLst>
                            <p:childTnLst>
                              <p:par>
                                <p:cTn id="149" presetID="2" presetClass="exit" presetSubtype="2" fill="hold" grpId="1" nodeType="afterEffect">
                                  <p:stCondLst>
                                    <p:cond delay="0"/>
                                  </p:stCondLst>
                                  <p:childTnLst>
                                    <p:anim calcmode="lin" valueType="num">
                                      <p:cBhvr additive="base">
                                        <p:cTn id="150" dur="500"/>
                                        <p:tgtEl>
                                          <p:spTgt spid="112"/>
                                        </p:tgtEl>
                                        <p:attrNameLst>
                                          <p:attrName>ppt_x</p:attrName>
                                        </p:attrNameLst>
                                      </p:cBhvr>
                                      <p:tavLst>
                                        <p:tav tm="0">
                                          <p:val>
                                            <p:strVal val="ppt_x"/>
                                          </p:val>
                                        </p:tav>
                                        <p:tav tm="100000">
                                          <p:val>
                                            <p:strVal val="1+ppt_w/2"/>
                                          </p:val>
                                        </p:tav>
                                      </p:tavLst>
                                    </p:anim>
                                    <p:anim calcmode="lin" valueType="num">
                                      <p:cBhvr additive="base">
                                        <p:cTn id="151" dur="500"/>
                                        <p:tgtEl>
                                          <p:spTgt spid="112"/>
                                        </p:tgtEl>
                                        <p:attrNameLst>
                                          <p:attrName>ppt_y</p:attrName>
                                        </p:attrNameLst>
                                      </p:cBhvr>
                                      <p:tavLst>
                                        <p:tav tm="0">
                                          <p:val>
                                            <p:strVal val="ppt_y"/>
                                          </p:val>
                                        </p:tav>
                                        <p:tav tm="100000">
                                          <p:val>
                                            <p:strVal val="ppt_y"/>
                                          </p:val>
                                        </p:tav>
                                      </p:tavLst>
                                    </p:anim>
                                    <p:set>
                                      <p:cBhvr>
                                        <p:cTn id="152" dur="1" fill="hold">
                                          <p:stCondLst>
                                            <p:cond delay="499"/>
                                          </p:stCondLst>
                                        </p:cTn>
                                        <p:tgtEl>
                                          <p:spTgt spid="112"/>
                                        </p:tgtEl>
                                        <p:attrNameLst>
                                          <p:attrName>style.visibility</p:attrName>
                                        </p:attrNameLst>
                                      </p:cBhvr>
                                      <p:to>
                                        <p:strVal val="hidden"/>
                                      </p:to>
                                    </p:set>
                                  </p:childTnLst>
                                </p:cTn>
                              </p:par>
                            </p:childTnLst>
                          </p:cTn>
                        </p:par>
                        <p:par>
                          <p:cTn id="153" fill="hold">
                            <p:stCondLst>
                              <p:cond delay="1000"/>
                            </p:stCondLst>
                            <p:childTnLst>
                              <p:par>
                                <p:cTn id="154" presetID="2" presetClass="exit" presetSubtype="8" fill="hold" grpId="1" nodeType="afterEffect">
                                  <p:stCondLst>
                                    <p:cond delay="0"/>
                                  </p:stCondLst>
                                  <p:childTnLst>
                                    <p:anim calcmode="lin" valueType="num">
                                      <p:cBhvr additive="base">
                                        <p:cTn id="155" dur="500"/>
                                        <p:tgtEl>
                                          <p:spTgt spid="113"/>
                                        </p:tgtEl>
                                        <p:attrNameLst>
                                          <p:attrName>ppt_x</p:attrName>
                                        </p:attrNameLst>
                                      </p:cBhvr>
                                      <p:tavLst>
                                        <p:tav tm="0">
                                          <p:val>
                                            <p:strVal val="ppt_x"/>
                                          </p:val>
                                        </p:tav>
                                        <p:tav tm="100000">
                                          <p:val>
                                            <p:strVal val="0-ppt_w/2"/>
                                          </p:val>
                                        </p:tav>
                                      </p:tavLst>
                                    </p:anim>
                                    <p:anim calcmode="lin" valueType="num">
                                      <p:cBhvr additive="base">
                                        <p:cTn id="156" dur="500"/>
                                        <p:tgtEl>
                                          <p:spTgt spid="113"/>
                                        </p:tgtEl>
                                        <p:attrNameLst>
                                          <p:attrName>ppt_y</p:attrName>
                                        </p:attrNameLst>
                                      </p:cBhvr>
                                      <p:tavLst>
                                        <p:tav tm="0">
                                          <p:val>
                                            <p:strVal val="ppt_y"/>
                                          </p:val>
                                        </p:tav>
                                        <p:tav tm="100000">
                                          <p:val>
                                            <p:strVal val="ppt_y"/>
                                          </p:val>
                                        </p:tav>
                                      </p:tavLst>
                                    </p:anim>
                                    <p:set>
                                      <p:cBhvr>
                                        <p:cTn id="157" dur="1" fill="hold">
                                          <p:stCondLst>
                                            <p:cond delay="499"/>
                                          </p:stCondLst>
                                        </p:cTn>
                                        <p:tgtEl>
                                          <p:spTgt spid="113"/>
                                        </p:tgtEl>
                                        <p:attrNameLst>
                                          <p:attrName>style.visibility</p:attrName>
                                        </p:attrNameLst>
                                      </p:cBhvr>
                                      <p:to>
                                        <p:strVal val="hidden"/>
                                      </p:to>
                                    </p:set>
                                  </p:childTnLst>
                                </p:cTn>
                              </p:par>
                            </p:childTnLst>
                          </p:cTn>
                        </p:par>
                        <p:par>
                          <p:cTn id="158" fill="hold">
                            <p:stCondLst>
                              <p:cond delay="1500"/>
                            </p:stCondLst>
                            <p:childTnLst>
                              <p:par>
                                <p:cTn id="159" presetID="1" presetClass="entr" presetSubtype="0" fill="hold" grpId="0" nodeType="afterEffect">
                                  <p:stCondLst>
                                    <p:cond delay="0"/>
                                  </p:stCondLst>
                                  <p:childTnLst>
                                    <p:set>
                                      <p:cBhvr>
                                        <p:cTn id="1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1" grpId="0" animBg="1"/>
      <p:bldP spid="62532" grpId="0" animBg="1"/>
      <p:bldP spid="62533" grpId="0" animBg="1"/>
      <p:bldP spid="62534" grpId="0" animBg="1"/>
      <p:bldP spid="62535" grpId="0" animBg="1"/>
      <p:bldP spid="62536" grpId="0" animBg="1"/>
      <p:bldP spid="62537" grpId="0" animBg="1"/>
      <p:bldP spid="62539" grpId="0"/>
      <p:bldP spid="62540" grpId="0"/>
      <p:bldP spid="62541" grpId="0"/>
      <p:bldP spid="62542" grpId="0"/>
      <p:bldP spid="62543" grpId="0"/>
      <p:bldP spid="62544" grpId="0"/>
      <p:bldP spid="62545" grpId="0"/>
      <p:bldP spid="62546" grpId="0"/>
      <p:bldP spid="62547" grpId="0"/>
      <p:bldP spid="62554" grpId="0" animBg="1"/>
      <p:bldP spid="62555" grpId="0" animBg="1"/>
      <p:bldP spid="62556" grpId="0" animBg="1"/>
      <p:bldP spid="62563" grpId="0" animBg="1"/>
      <p:bldP spid="62564" grpId="0" animBg="1"/>
      <p:bldP spid="62565" grpId="0" animBg="1"/>
      <p:bldP spid="62570" grpId="0" animBg="1"/>
      <p:bldP spid="62571" grpId="0" animBg="1"/>
      <p:bldP spid="62572" grpId="0" animBg="1"/>
      <p:bldP spid="62573" grpId="0" animBg="1"/>
      <p:bldP spid="62574" grpId="0" animBg="1"/>
      <p:bldP spid="111" grpId="0" animBg="1"/>
      <p:bldP spid="111" grpId="1" animBg="1"/>
      <p:bldP spid="112" grpId="0" animBg="1"/>
      <p:bldP spid="112" grpId="1" animBg="1"/>
      <p:bldP spid="113" grpId="0" animBg="1"/>
      <p:bldP spid="113" grpId="1"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t>Physical Layer</a:t>
            </a:r>
          </a:p>
        </p:txBody>
      </p:sp>
      <p:sp>
        <p:nvSpPr>
          <p:cNvPr id="26627" name="Rectangle 3"/>
          <p:cNvSpPr>
            <a:spLocks noGrp="1" noChangeArrowheads="1"/>
          </p:cNvSpPr>
          <p:nvPr>
            <p:ph type="body" idx="1"/>
          </p:nvPr>
        </p:nvSpPr>
        <p:spPr>
          <a:xfrm>
            <a:off x="457200" y="2438400"/>
            <a:ext cx="6705600" cy="3657600"/>
          </a:xfrm>
        </p:spPr>
        <p:txBody>
          <a:bodyPr/>
          <a:lstStyle/>
          <a:p>
            <a:pPr eaLnBrk="1" hangingPunct="1">
              <a:defRPr/>
            </a:pPr>
            <a:r>
              <a:rPr lang="en-US"/>
              <a:t>Duties/services</a:t>
            </a:r>
          </a:p>
          <a:p>
            <a:pPr lvl="1" eaLnBrk="1" hangingPunct="1">
              <a:defRPr/>
            </a:pPr>
            <a:r>
              <a:rPr lang="en-US"/>
              <a:t>Physical characteristics of interfaces and media</a:t>
            </a:r>
          </a:p>
          <a:p>
            <a:pPr lvl="1" eaLnBrk="1" hangingPunct="1">
              <a:defRPr/>
            </a:pPr>
            <a:r>
              <a:rPr lang="en-US"/>
              <a:t>Representation of bits</a:t>
            </a:r>
          </a:p>
          <a:p>
            <a:pPr lvl="1" eaLnBrk="1" hangingPunct="1">
              <a:defRPr/>
            </a:pPr>
            <a:r>
              <a:rPr lang="en-US"/>
              <a:t>Data rate (transmission rate)</a:t>
            </a:r>
          </a:p>
          <a:p>
            <a:pPr lvl="1" eaLnBrk="1" hangingPunct="1">
              <a:defRPr/>
            </a:pPr>
            <a:r>
              <a:rPr lang="en-US"/>
              <a:t>Synchronization of bits</a:t>
            </a:r>
          </a:p>
        </p:txBody>
      </p:sp>
      <p:pic>
        <p:nvPicPr>
          <p:cNvPr id="26629" name="Picture 5"/>
          <p:cNvPicPr>
            <a:picLocks noChangeAspect="1" noChangeArrowheads="1"/>
          </p:cNvPicPr>
          <p:nvPr/>
        </p:nvPicPr>
        <p:blipFill>
          <a:blip r:embed="rId2" cstate="print"/>
          <a:srcRect/>
          <a:stretch>
            <a:fillRect/>
          </a:stretch>
        </p:blipFill>
        <p:spPr bwMode="auto">
          <a:xfrm>
            <a:off x="5943600" y="4419600"/>
            <a:ext cx="2819400" cy="1946275"/>
          </a:xfrm>
          <a:prstGeom prst="rect">
            <a:avLst/>
          </a:prstGeom>
          <a:noFill/>
          <a:ln w="9525">
            <a:noFill/>
            <a:miter lim="800000"/>
            <a:headEnd/>
            <a:tailEnd/>
          </a:ln>
        </p:spPr>
      </p:pic>
      <p:sp>
        <p:nvSpPr>
          <p:cNvPr id="26630" name="Text Box 6"/>
          <p:cNvSpPr txBox="1">
            <a:spLocks noChangeArrowheads="1"/>
          </p:cNvSpPr>
          <p:nvPr/>
        </p:nvSpPr>
        <p:spPr bwMode="auto">
          <a:xfrm>
            <a:off x="1066800" y="1295400"/>
            <a:ext cx="70104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transmitting individual bits</a:t>
            </a:r>
            <a:br>
              <a:rPr lang="en-US"/>
            </a:br>
            <a:r>
              <a:rPr lang="en-US"/>
              <a:t>from one node to the next</a:t>
            </a:r>
          </a:p>
        </p:txBody>
      </p:sp>
      <p:pic>
        <p:nvPicPr>
          <p:cNvPr id="26628" name="Picture 4"/>
          <p:cNvPicPr>
            <a:picLocks noChangeAspect="1" noChangeArrowheads="1"/>
          </p:cNvPicPr>
          <p:nvPr/>
        </p:nvPicPr>
        <p:blipFill>
          <a:blip r:embed="rId3" cstate="print"/>
          <a:srcRect/>
          <a:stretch>
            <a:fillRect/>
          </a:stretch>
        </p:blipFill>
        <p:spPr bwMode="auto">
          <a:xfrm>
            <a:off x="7086600" y="2362200"/>
            <a:ext cx="1736725" cy="1981200"/>
          </a:xfrm>
          <a:prstGeom prst="rect">
            <a:avLst/>
          </a:prstGeom>
          <a:noFill/>
          <a:ln w="9525">
            <a:noFill/>
            <a:miter lim="800000"/>
            <a:headEnd/>
            <a:tailEnd/>
          </a:ln>
        </p:spPr>
      </p:pic>
    </p:spTree>
    <p:extLst>
      <p:ext uri="{BB962C8B-B14F-4D97-AF65-F5344CB8AC3E}">
        <p14:creationId xmlns:p14="http://schemas.microsoft.com/office/powerpoint/2010/main" val="988547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p:txBody>
          <a:bodyPr/>
          <a:lstStyle/>
          <a:p>
            <a:pPr>
              <a:defRPr/>
            </a:pPr>
            <a:fld id="{A0E033F2-F4AD-41EE-8B07-564F0DCC5426}" type="slidenum">
              <a:rPr lang="en-US"/>
              <a:pPr>
                <a:defRPr/>
              </a:pPr>
              <a:t>3</a:t>
            </a:fld>
            <a:endParaRPr lang="en-US"/>
          </a:p>
        </p:txBody>
      </p:sp>
      <p:sp>
        <p:nvSpPr>
          <p:cNvPr id="33794" name="Rectangle 2"/>
          <p:cNvSpPr>
            <a:spLocks noGrp="1" noChangeArrowheads="1"/>
          </p:cNvSpPr>
          <p:nvPr>
            <p:ph type="title"/>
          </p:nvPr>
        </p:nvSpPr>
        <p:spPr/>
        <p:txBody>
          <a:bodyPr/>
          <a:lstStyle/>
          <a:p>
            <a:pPr eaLnBrk="1" hangingPunct="1">
              <a:defRPr/>
            </a:pPr>
            <a:r>
              <a:rPr lang="en-US" smtClean="0"/>
              <a:t>Layered Tasks</a:t>
            </a:r>
          </a:p>
        </p:txBody>
      </p:sp>
      <p:sp>
        <p:nvSpPr>
          <p:cNvPr id="33795" name="Rectangle 3"/>
          <p:cNvSpPr>
            <a:spLocks noGrp="1" noChangeArrowheads="1"/>
          </p:cNvSpPr>
          <p:nvPr>
            <p:ph type="body" idx="1"/>
          </p:nvPr>
        </p:nvSpPr>
        <p:spPr/>
        <p:txBody>
          <a:bodyPr/>
          <a:lstStyle/>
          <a:p>
            <a:pPr eaLnBrk="1" hangingPunct="1">
              <a:defRPr/>
            </a:pPr>
            <a:r>
              <a:rPr lang="en-US" smtClean="0"/>
              <a:t>Computer networks are complex systems</a:t>
            </a:r>
          </a:p>
          <a:p>
            <a:pPr lvl="1" eaLnBrk="1" hangingPunct="1">
              <a:defRPr/>
            </a:pPr>
            <a:r>
              <a:rPr lang="en-US" smtClean="0"/>
              <a:t>Tasks involve varieties of hardware and software components, and protocols</a:t>
            </a:r>
          </a:p>
          <a:p>
            <a:pPr lvl="1" eaLnBrk="1" hangingPunct="1">
              <a:defRPr/>
            </a:pPr>
            <a:endParaRPr lang="en-US" smtClean="0"/>
          </a:p>
          <a:p>
            <a:pPr eaLnBrk="1" hangingPunct="1">
              <a:defRPr/>
            </a:pPr>
            <a:r>
              <a:rPr lang="en-US" smtClean="0"/>
              <a:t>Networking task is divided into several subtasks, or layers</a:t>
            </a:r>
          </a:p>
        </p:txBody>
      </p:sp>
    </p:spTree>
    <p:extLst>
      <p:ext uri="{BB962C8B-B14F-4D97-AF65-F5344CB8AC3E}">
        <p14:creationId xmlns:p14="http://schemas.microsoft.com/office/powerpoint/2010/main" val="31391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t>Physical Layer</a:t>
            </a:r>
          </a:p>
        </p:txBody>
      </p:sp>
      <p:sp>
        <p:nvSpPr>
          <p:cNvPr id="25604" name="Rectangle 3"/>
          <p:cNvSpPr>
            <a:spLocks noChangeArrowheads="1"/>
          </p:cNvSpPr>
          <p:nvPr/>
        </p:nvSpPr>
        <p:spPr bwMode="auto">
          <a:xfrm>
            <a:off x="4572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64517" name="Rectangle 5"/>
          <p:cNvSpPr>
            <a:spLocks noChangeArrowheads="1"/>
          </p:cNvSpPr>
          <p:nvPr/>
        </p:nvSpPr>
        <p:spPr bwMode="auto">
          <a:xfrm>
            <a:off x="990600" y="2743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Frame</a:t>
            </a:r>
          </a:p>
        </p:txBody>
      </p:sp>
      <p:sp>
        <p:nvSpPr>
          <p:cNvPr id="64518" name="AutoShape 6"/>
          <p:cNvSpPr>
            <a:spLocks noChangeArrowheads="1"/>
          </p:cNvSpPr>
          <p:nvPr/>
        </p:nvSpPr>
        <p:spPr bwMode="auto">
          <a:xfrm>
            <a:off x="16764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4519" name="Text Box 7"/>
          <p:cNvSpPr txBox="1">
            <a:spLocks noChangeArrowheads="1"/>
          </p:cNvSpPr>
          <p:nvPr/>
        </p:nvSpPr>
        <p:spPr bwMode="auto">
          <a:xfrm>
            <a:off x="914400" y="1676400"/>
            <a:ext cx="2008499" cy="461665"/>
          </a:xfrm>
          <a:prstGeom prst="rect">
            <a:avLst/>
          </a:prstGeom>
          <a:noFill/>
          <a:ln w="9525">
            <a:noFill/>
            <a:miter lim="800000"/>
            <a:headEnd/>
            <a:tailEnd/>
          </a:ln>
        </p:spPr>
        <p:txBody>
          <a:bodyPr wrap="none">
            <a:spAutoFit/>
          </a:bodyPr>
          <a:lstStyle/>
          <a:p>
            <a:r>
              <a:rPr lang="en-US" sz="2400" dirty="0"/>
              <a:t>from Data Link</a:t>
            </a:r>
          </a:p>
        </p:txBody>
      </p:sp>
      <p:sp>
        <p:nvSpPr>
          <p:cNvPr id="64521" name="Rectangle 9"/>
          <p:cNvSpPr>
            <a:spLocks noChangeArrowheads="1"/>
          </p:cNvSpPr>
          <p:nvPr/>
        </p:nvSpPr>
        <p:spPr bwMode="auto">
          <a:xfrm>
            <a:off x="57912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64523" name="AutoShape 11"/>
          <p:cNvSpPr>
            <a:spLocks noChangeArrowheads="1"/>
          </p:cNvSpPr>
          <p:nvPr/>
        </p:nvSpPr>
        <p:spPr bwMode="auto">
          <a:xfrm flipV="1">
            <a:off x="70104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4524" name="Text Box 12"/>
          <p:cNvSpPr txBox="1">
            <a:spLocks noChangeArrowheads="1"/>
          </p:cNvSpPr>
          <p:nvPr/>
        </p:nvSpPr>
        <p:spPr bwMode="auto">
          <a:xfrm>
            <a:off x="6368011" y="1676400"/>
            <a:ext cx="1665777" cy="461665"/>
          </a:xfrm>
          <a:prstGeom prst="rect">
            <a:avLst/>
          </a:prstGeom>
          <a:noFill/>
          <a:ln w="9525">
            <a:noFill/>
            <a:miter lim="800000"/>
            <a:headEnd/>
            <a:tailEnd/>
          </a:ln>
        </p:spPr>
        <p:txBody>
          <a:bodyPr wrap="none">
            <a:spAutoFit/>
          </a:bodyPr>
          <a:lstStyle/>
          <a:p>
            <a:r>
              <a:rPr lang="en-US" sz="2400"/>
              <a:t>to Data Link</a:t>
            </a:r>
          </a:p>
        </p:txBody>
      </p:sp>
      <p:sp>
        <p:nvSpPr>
          <p:cNvPr id="64531" name="Line 19"/>
          <p:cNvSpPr>
            <a:spLocks noChangeShapeType="1"/>
          </p:cNvSpPr>
          <p:nvPr/>
        </p:nvSpPr>
        <p:spPr bwMode="auto">
          <a:xfrm>
            <a:off x="990600" y="3048000"/>
            <a:ext cx="0" cy="457200"/>
          </a:xfrm>
          <a:prstGeom prst="line">
            <a:avLst/>
          </a:prstGeom>
          <a:noFill/>
          <a:ln w="9525">
            <a:solidFill>
              <a:schemeClr val="tx1"/>
            </a:solidFill>
            <a:prstDash val="dash"/>
            <a:round/>
            <a:headEnd/>
            <a:tailEnd/>
          </a:ln>
        </p:spPr>
        <p:txBody>
          <a:bodyPr/>
          <a:lstStyle/>
          <a:p>
            <a:endParaRPr lang="en-US"/>
          </a:p>
        </p:txBody>
      </p:sp>
      <p:sp>
        <p:nvSpPr>
          <p:cNvPr id="64532" name="Line 20"/>
          <p:cNvSpPr>
            <a:spLocks noChangeShapeType="1"/>
          </p:cNvSpPr>
          <p:nvPr/>
        </p:nvSpPr>
        <p:spPr bwMode="auto">
          <a:xfrm>
            <a:off x="2895600" y="3048000"/>
            <a:ext cx="0" cy="457200"/>
          </a:xfrm>
          <a:prstGeom prst="line">
            <a:avLst/>
          </a:prstGeom>
          <a:noFill/>
          <a:ln w="9525">
            <a:solidFill>
              <a:schemeClr val="tx1"/>
            </a:solidFill>
            <a:prstDash val="dash"/>
            <a:round/>
            <a:headEnd/>
            <a:tailEnd/>
          </a:ln>
        </p:spPr>
        <p:txBody>
          <a:bodyPr/>
          <a:lstStyle/>
          <a:p>
            <a:endParaRPr lang="en-US"/>
          </a:p>
        </p:txBody>
      </p:sp>
      <p:sp>
        <p:nvSpPr>
          <p:cNvPr id="64539" name="Rectangle 27"/>
          <p:cNvSpPr>
            <a:spLocks noChangeArrowheads="1"/>
          </p:cNvSpPr>
          <p:nvPr/>
        </p:nvSpPr>
        <p:spPr bwMode="auto">
          <a:xfrm>
            <a:off x="6324600" y="2743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Frame</a:t>
            </a:r>
          </a:p>
        </p:txBody>
      </p:sp>
      <p:sp>
        <p:nvSpPr>
          <p:cNvPr id="64540" name="Line 28"/>
          <p:cNvSpPr>
            <a:spLocks noChangeShapeType="1"/>
          </p:cNvSpPr>
          <p:nvPr/>
        </p:nvSpPr>
        <p:spPr bwMode="auto">
          <a:xfrm>
            <a:off x="6324600" y="3048000"/>
            <a:ext cx="0" cy="457200"/>
          </a:xfrm>
          <a:prstGeom prst="line">
            <a:avLst/>
          </a:prstGeom>
          <a:noFill/>
          <a:ln w="9525">
            <a:solidFill>
              <a:schemeClr val="tx1"/>
            </a:solidFill>
            <a:prstDash val="dash"/>
            <a:round/>
            <a:headEnd/>
            <a:tailEnd/>
          </a:ln>
        </p:spPr>
        <p:txBody>
          <a:bodyPr/>
          <a:lstStyle/>
          <a:p>
            <a:endParaRPr lang="en-US"/>
          </a:p>
        </p:txBody>
      </p:sp>
      <p:sp>
        <p:nvSpPr>
          <p:cNvPr id="64541" name="Line 29"/>
          <p:cNvSpPr>
            <a:spLocks noChangeShapeType="1"/>
          </p:cNvSpPr>
          <p:nvPr/>
        </p:nvSpPr>
        <p:spPr bwMode="auto">
          <a:xfrm>
            <a:off x="8229600" y="3048000"/>
            <a:ext cx="0" cy="457200"/>
          </a:xfrm>
          <a:prstGeom prst="line">
            <a:avLst/>
          </a:prstGeom>
          <a:noFill/>
          <a:ln w="9525">
            <a:solidFill>
              <a:schemeClr val="tx1"/>
            </a:solidFill>
            <a:prstDash val="dash"/>
            <a:round/>
            <a:headEnd/>
            <a:tailEnd/>
          </a:ln>
        </p:spPr>
        <p:txBody>
          <a:bodyPr/>
          <a:lstStyle/>
          <a:p>
            <a:endParaRPr lang="en-US"/>
          </a:p>
        </p:txBody>
      </p:sp>
      <p:sp>
        <p:nvSpPr>
          <p:cNvPr id="64542" name="Rectangle 30"/>
          <p:cNvSpPr>
            <a:spLocks noChangeArrowheads="1"/>
          </p:cNvSpPr>
          <p:nvPr/>
        </p:nvSpPr>
        <p:spPr bwMode="auto">
          <a:xfrm>
            <a:off x="990600" y="3505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b="1">
                <a:solidFill>
                  <a:srgbClr val="FFFF00"/>
                </a:solidFill>
              </a:rPr>
              <a:t>01001011</a:t>
            </a:r>
          </a:p>
        </p:txBody>
      </p:sp>
      <p:sp>
        <p:nvSpPr>
          <p:cNvPr id="64543" name="Rectangle 31"/>
          <p:cNvSpPr>
            <a:spLocks noChangeArrowheads="1"/>
          </p:cNvSpPr>
          <p:nvPr/>
        </p:nvSpPr>
        <p:spPr bwMode="auto">
          <a:xfrm>
            <a:off x="6324600" y="3505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b="1">
                <a:solidFill>
                  <a:srgbClr val="FFFF00"/>
                </a:solidFill>
              </a:rPr>
              <a:t>01001011</a:t>
            </a:r>
          </a:p>
        </p:txBody>
      </p:sp>
      <p:grpSp>
        <p:nvGrpSpPr>
          <p:cNvPr id="2" name="Group 32"/>
          <p:cNvGrpSpPr>
            <a:grpSpLocks/>
          </p:cNvGrpSpPr>
          <p:nvPr/>
        </p:nvGrpSpPr>
        <p:grpSpPr bwMode="auto">
          <a:xfrm>
            <a:off x="3275095" y="3662367"/>
            <a:ext cx="2743200" cy="457200"/>
            <a:chOff x="1920" y="3456"/>
            <a:chExt cx="1968" cy="288"/>
          </a:xfrm>
        </p:grpSpPr>
        <p:sp>
          <p:nvSpPr>
            <p:cNvPr id="64545" name="Oval 33"/>
            <p:cNvSpPr>
              <a:spLocks noChangeArrowheads="1"/>
            </p:cNvSpPr>
            <p:nvPr/>
          </p:nvSpPr>
          <p:spPr bwMode="auto">
            <a:xfrm>
              <a:off x="3792" y="3456"/>
              <a:ext cx="96" cy="288"/>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en-US"/>
            </a:p>
          </p:txBody>
        </p:sp>
        <p:sp>
          <p:nvSpPr>
            <p:cNvPr id="64546" name="Rectangle 34"/>
            <p:cNvSpPr>
              <a:spLocks noChangeArrowheads="1"/>
            </p:cNvSpPr>
            <p:nvPr/>
          </p:nvSpPr>
          <p:spPr bwMode="auto">
            <a:xfrm>
              <a:off x="1968" y="3456"/>
              <a:ext cx="1872" cy="28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5637" name="Oval 35"/>
            <p:cNvSpPr>
              <a:spLocks noChangeArrowheads="1"/>
            </p:cNvSpPr>
            <p:nvPr/>
          </p:nvSpPr>
          <p:spPr bwMode="auto">
            <a:xfrm>
              <a:off x="1920" y="3456"/>
              <a:ext cx="96" cy="288"/>
            </a:xfrm>
            <a:prstGeom prst="ellipse">
              <a:avLst/>
            </a:prstGeom>
            <a:solidFill>
              <a:schemeClr val="folHlink"/>
            </a:solidFill>
            <a:ln w="9525">
              <a:noFill/>
              <a:round/>
              <a:headEnd/>
              <a:tailEnd/>
            </a:ln>
          </p:spPr>
          <p:txBody>
            <a:bodyPr wrap="none" anchor="ctr"/>
            <a:lstStyle/>
            <a:p>
              <a:endParaRPr lang="en-US"/>
            </a:p>
          </p:txBody>
        </p:sp>
      </p:grpSp>
      <p:sp>
        <p:nvSpPr>
          <p:cNvPr id="64567" name="Text Box 55"/>
          <p:cNvSpPr txBox="1">
            <a:spLocks noChangeArrowheads="1"/>
          </p:cNvSpPr>
          <p:nvPr/>
        </p:nvSpPr>
        <p:spPr bwMode="auto">
          <a:xfrm>
            <a:off x="3579895" y="4070906"/>
            <a:ext cx="2227085" cy="369332"/>
          </a:xfrm>
          <a:prstGeom prst="rect">
            <a:avLst/>
          </a:prstGeom>
          <a:noFill/>
          <a:ln w="9525">
            <a:noFill/>
            <a:miter lim="800000"/>
            <a:headEnd/>
            <a:tailEnd/>
          </a:ln>
        </p:spPr>
        <p:txBody>
          <a:bodyPr wrap="none">
            <a:spAutoFit/>
          </a:bodyPr>
          <a:lstStyle/>
          <a:p>
            <a:r>
              <a:rPr lang="en-US" dirty="0"/>
              <a:t>Transmission medium</a:t>
            </a:r>
          </a:p>
        </p:txBody>
      </p:sp>
      <p:grpSp>
        <p:nvGrpSpPr>
          <p:cNvPr id="3" name="Group 58"/>
          <p:cNvGrpSpPr>
            <a:grpSpLocks/>
          </p:cNvGrpSpPr>
          <p:nvPr/>
        </p:nvGrpSpPr>
        <p:grpSpPr bwMode="auto">
          <a:xfrm>
            <a:off x="3579895" y="3738567"/>
            <a:ext cx="2362200" cy="304800"/>
            <a:chOff x="2400" y="3120"/>
            <a:chExt cx="1488" cy="192"/>
          </a:xfrm>
        </p:grpSpPr>
        <p:sp>
          <p:nvSpPr>
            <p:cNvPr id="25625" name="Line 36"/>
            <p:cNvSpPr>
              <a:spLocks noChangeShapeType="1"/>
            </p:cNvSpPr>
            <p:nvPr/>
          </p:nvSpPr>
          <p:spPr bwMode="auto">
            <a:xfrm>
              <a:off x="2400" y="3216"/>
              <a:ext cx="1488" cy="0"/>
            </a:xfrm>
            <a:prstGeom prst="line">
              <a:avLst/>
            </a:prstGeom>
            <a:noFill/>
            <a:ln w="9525">
              <a:solidFill>
                <a:schemeClr val="tx1"/>
              </a:solidFill>
              <a:round/>
              <a:headEnd/>
              <a:tailEnd/>
            </a:ln>
          </p:spPr>
          <p:txBody>
            <a:bodyPr/>
            <a:lstStyle/>
            <a:p>
              <a:endParaRPr lang="en-US"/>
            </a:p>
          </p:txBody>
        </p:sp>
        <p:sp>
          <p:nvSpPr>
            <p:cNvPr id="25626" name="Rectangle 45"/>
            <p:cNvSpPr>
              <a:spLocks noChangeArrowheads="1"/>
            </p:cNvSpPr>
            <p:nvPr/>
          </p:nvSpPr>
          <p:spPr bwMode="auto">
            <a:xfrm>
              <a:off x="2496"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7" name="Rectangle 46"/>
            <p:cNvSpPr>
              <a:spLocks noChangeArrowheads="1"/>
            </p:cNvSpPr>
            <p:nvPr/>
          </p:nvSpPr>
          <p:spPr bwMode="auto">
            <a:xfrm>
              <a:off x="2592"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8" name="Rectangle 47"/>
            <p:cNvSpPr>
              <a:spLocks noChangeArrowheads="1"/>
            </p:cNvSpPr>
            <p:nvPr/>
          </p:nvSpPr>
          <p:spPr bwMode="auto">
            <a:xfrm>
              <a:off x="2688"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9" name="Rectangle 48"/>
            <p:cNvSpPr>
              <a:spLocks noChangeArrowheads="1"/>
            </p:cNvSpPr>
            <p:nvPr/>
          </p:nvSpPr>
          <p:spPr bwMode="auto">
            <a:xfrm>
              <a:off x="2784"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0" name="Rectangle 49"/>
            <p:cNvSpPr>
              <a:spLocks noChangeArrowheads="1"/>
            </p:cNvSpPr>
            <p:nvPr/>
          </p:nvSpPr>
          <p:spPr bwMode="auto">
            <a:xfrm>
              <a:off x="2880"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1" name="Rectangle 50"/>
            <p:cNvSpPr>
              <a:spLocks noChangeArrowheads="1"/>
            </p:cNvSpPr>
            <p:nvPr/>
          </p:nvSpPr>
          <p:spPr bwMode="auto">
            <a:xfrm>
              <a:off x="2976"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2" name="Rectangle 51"/>
            <p:cNvSpPr>
              <a:spLocks noChangeArrowheads="1"/>
            </p:cNvSpPr>
            <p:nvPr/>
          </p:nvSpPr>
          <p:spPr bwMode="auto">
            <a:xfrm>
              <a:off x="3072"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3" name="Rectangle 52"/>
            <p:cNvSpPr>
              <a:spLocks noChangeArrowheads="1"/>
            </p:cNvSpPr>
            <p:nvPr/>
          </p:nvSpPr>
          <p:spPr bwMode="auto">
            <a:xfrm>
              <a:off x="3168"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4" name="Rectangle 56" descr="Wide upward diagonal"/>
            <p:cNvSpPr>
              <a:spLocks noChangeArrowheads="1"/>
            </p:cNvSpPr>
            <p:nvPr/>
          </p:nvSpPr>
          <p:spPr bwMode="auto">
            <a:xfrm>
              <a:off x="3264" y="3120"/>
              <a:ext cx="480" cy="96"/>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p>
              <a:endParaRPr lang="en-US"/>
            </a:p>
          </p:txBody>
        </p:sp>
      </p:grpSp>
      <p:sp>
        <p:nvSpPr>
          <p:cNvPr id="64569" name="Text Box 57"/>
          <p:cNvSpPr txBox="1">
            <a:spLocks noChangeArrowheads="1"/>
          </p:cNvSpPr>
          <p:nvPr/>
        </p:nvSpPr>
        <p:spPr bwMode="auto">
          <a:xfrm>
            <a:off x="1524000" y="3810000"/>
            <a:ext cx="715963" cy="366713"/>
          </a:xfrm>
          <a:prstGeom prst="rect">
            <a:avLst/>
          </a:prstGeom>
          <a:noFill/>
          <a:ln w="9525">
            <a:noFill/>
            <a:miter lim="800000"/>
            <a:headEnd/>
            <a:tailEnd/>
          </a:ln>
        </p:spPr>
        <p:txBody>
          <a:bodyPr wrap="none">
            <a:spAutoFit/>
          </a:bodyPr>
          <a:lstStyle/>
          <a:p>
            <a:r>
              <a:rPr lang="en-US" i="1" dirty="0"/>
              <a:t>(bits)</a:t>
            </a:r>
          </a:p>
        </p:txBody>
      </p:sp>
    </p:spTree>
    <p:extLst>
      <p:ext uri="{BB962C8B-B14F-4D97-AF65-F5344CB8AC3E}">
        <p14:creationId xmlns:p14="http://schemas.microsoft.com/office/powerpoint/2010/main" val="401031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31"/>
                                        </p:tgtEl>
                                        <p:attrNameLst>
                                          <p:attrName>style.visibility</p:attrName>
                                        </p:attrNameLst>
                                      </p:cBhvr>
                                      <p:to>
                                        <p:strVal val="visible"/>
                                      </p:to>
                                    </p:set>
                                    <p:animEffect transition="in" filter="wipe(up)">
                                      <p:cBhvr>
                                        <p:cTn id="7" dur="500"/>
                                        <p:tgtEl>
                                          <p:spTgt spid="6453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4532"/>
                                        </p:tgtEl>
                                        <p:attrNameLst>
                                          <p:attrName>style.visibility</p:attrName>
                                        </p:attrNameLst>
                                      </p:cBhvr>
                                      <p:to>
                                        <p:strVal val="visible"/>
                                      </p:to>
                                    </p:set>
                                    <p:animEffect transition="in" filter="wipe(up)">
                                      <p:cBhvr>
                                        <p:cTn id="10" dur="500"/>
                                        <p:tgtEl>
                                          <p:spTgt spid="6453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4542"/>
                                        </p:tgtEl>
                                        <p:attrNameLst>
                                          <p:attrName>style.visibility</p:attrName>
                                        </p:attrNameLst>
                                      </p:cBhvr>
                                      <p:to>
                                        <p:strVal val="visible"/>
                                      </p:to>
                                    </p:set>
                                    <p:animEffect transition="in" filter="wipe(up)">
                                      <p:cBhvr>
                                        <p:cTn id="14" dur="500"/>
                                        <p:tgtEl>
                                          <p:spTgt spid="6454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64569"/>
                                        </p:tgtEl>
                                        <p:attrNameLst>
                                          <p:attrName>style.visibility</p:attrName>
                                        </p:attrNameLst>
                                      </p:cBhvr>
                                      <p:to>
                                        <p:strVal val="visible"/>
                                      </p:to>
                                    </p:set>
                                    <p:animEffect transition="in" filter="dissolve">
                                      <p:cBhvr>
                                        <p:cTn id="18" dur="500"/>
                                        <p:tgtEl>
                                          <p:spTgt spid="64569"/>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567"/>
                                        </p:tgtEl>
                                        <p:attrNameLst>
                                          <p:attrName>style.visibility</p:attrName>
                                        </p:attrNameLst>
                                      </p:cBhvr>
                                      <p:to>
                                        <p:strVal val="visible"/>
                                      </p:to>
                                    </p:set>
                                    <p:animEffect transition="in" filter="dissolve">
                                      <p:cBhvr>
                                        <p:cTn id="25" dur="500"/>
                                        <p:tgtEl>
                                          <p:spTgt spid="6456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right)">
                                      <p:cBhvr>
                                        <p:cTn id="30" dur="500"/>
                                        <p:tgtEl>
                                          <p:spTgt spid="3"/>
                                        </p:tgtEl>
                                      </p:cBhvr>
                                    </p:animEffect>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64521"/>
                                        </p:tgtEl>
                                        <p:attrNameLst>
                                          <p:attrName>style.visibility</p:attrName>
                                        </p:attrNameLst>
                                      </p:cBhvr>
                                      <p:to>
                                        <p:strVal val="visible"/>
                                      </p:to>
                                    </p:set>
                                    <p:anim calcmode="lin" valueType="num">
                                      <p:cBhvr additive="base">
                                        <p:cTn id="34" dur="500" fill="hold"/>
                                        <p:tgtEl>
                                          <p:spTgt spid="64521"/>
                                        </p:tgtEl>
                                        <p:attrNameLst>
                                          <p:attrName>ppt_x</p:attrName>
                                        </p:attrNameLst>
                                      </p:cBhvr>
                                      <p:tavLst>
                                        <p:tav tm="0">
                                          <p:val>
                                            <p:strVal val="1+#ppt_w/2"/>
                                          </p:val>
                                        </p:tav>
                                        <p:tav tm="100000">
                                          <p:val>
                                            <p:strVal val="#ppt_x"/>
                                          </p:val>
                                        </p:tav>
                                      </p:tavLst>
                                    </p:anim>
                                    <p:anim calcmode="lin" valueType="num">
                                      <p:cBhvr additive="base">
                                        <p:cTn id="35" dur="500" fill="hold"/>
                                        <p:tgtEl>
                                          <p:spTgt spid="64521"/>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64543"/>
                                        </p:tgtEl>
                                        <p:attrNameLst>
                                          <p:attrName>style.visibility</p:attrName>
                                        </p:attrNameLst>
                                      </p:cBhvr>
                                      <p:to>
                                        <p:strVal val="visible"/>
                                      </p:to>
                                    </p:set>
                                    <p:animEffect transition="in" filter="dissolve">
                                      <p:cBhvr>
                                        <p:cTn id="39" dur="500"/>
                                        <p:tgtEl>
                                          <p:spTgt spid="645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4540"/>
                                        </p:tgtEl>
                                        <p:attrNameLst>
                                          <p:attrName>style.visibility</p:attrName>
                                        </p:attrNameLst>
                                      </p:cBhvr>
                                      <p:to>
                                        <p:strVal val="visible"/>
                                      </p:to>
                                    </p:set>
                                    <p:animEffect transition="in" filter="wipe(down)">
                                      <p:cBhvr>
                                        <p:cTn id="44" dur="500"/>
                                        <p:tgtEl>
                                          <p:spTgt spid="6454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4541"/>
                                        </p:tgtEl>
                                        <p:attrNameLst>
                                          <p:attrName>style.visibility</p:attrName>
                                        </p:attrNameLst>
                                      </p:cBhvr>
                                      <p:to>
                                        <p:strVal val="visible"/>
                                      </p:to>
                                    </p:set>
                                    <p:animEffect transition="in" filter="wipe(down)">
                                      <p:cBhvr>
                                        <p:cTn id="47" dur="500"/>
                                        <p:tgtEl>
                                          <p:spTgt spid="64541"/>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64539"/>
                                        </p:tgtEl>
                                        <p:attrNameLst>
                                          <p:attrName>style.visibility</p:attrName>
                                        </p:attrNameLst>
                                      </p:cBhvr>
                                      <p:to>
                                        <p:strVal val="visible"/>
                                      </p:to>
                                    </p:set>
                                    <p:animEffect transition="in" filter="wipe(down)">
                                      <p:cBhvr>
                                        <p:cTn id="51" dur="500"/>
                                        <p:tgtEl>
                                          <p:spTgt spid="6453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64523"/>
                                        </p:tgtEl>
                                        <p:attrNameLst>
                                          <p:attrName>style.visibility</p:attrName>
                                        </p:attrNameLst>
                                      </p:cBhvr>
                                      <p:to>
                                        <p:strVal val="visible"/>
                                      </p:to>
                                    </p:set>
                                    <p:animEffect transition="in" filter="wipe(down)">
                                      <p:cBhvr>
                                        <p:cTn id="55" dur="500"/>
                                        <p:tgtEl>
                                          <p:spTgt spid="64523"/>
                                        </p:tgtEl>
                                      </p:cBhvr>
                                    </p:animEffect>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64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1" grpId="0" animBg="1"/>
      <p:bldP spid="64523" grpId="0" animBg="1"/>
      <p:bldP spid="64524" grpId="0"/>
      <p:bldP spid="64531" grpId="0" animBg="1"/>
      <p:bldP spid="64532" grpId="0" animBg="1"/>
      <p:bldP spid="64539" grpId="0" animBg="1"/>
      <p:bldP spid="64540" grpId="0" animBg="1"/>
      <p:bldP spid="64541" grpId="0" animBg="1"/>
      <p:bldP spid="64542" grpId="0" animBg="1"/>
      <p:bldP spid="64543" grpId="0" animBg="1"/>
      <p:bldP spid="64567" grpId="0"/>
      <p:bldP spid="645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t>The Big Picture</a:t>
            </a:r>
          </a:p>
        </p:txBody>
      </p:sp>
      <p:sp>
        <p:nvSpPr>
          <p:cNvPr id="26628" name="computr1"/>
          <p:cNvSpPr>
            <a:spLocks noEditPoints="1" noChangeArrowheads="1"/>
          </p:cNvSpPr>
          <p:nvPr/>
        </p:nvSpPr>
        <p:spPr bwMode="auto">
          <a:xfrm>
            <a:off x="1066800" y="13716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26629" name="computr1"/>
          <p:cNvSpPr>
            <a:spLocks noEditPoints="1" noChangeArrowheads="1"/>
          </p:cNvSpPr>
          <p:nvPr/>
        </p:nvSpPr>
        <p:spPr bwMode="auto">
          <a:xfrm>
            <a:off x="6324600" y="13716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B050"/>
          </a:solidFill>
          <a:ln w="9525">
            <a:solidFill>
              <a:srgbClr val="000000"/>
            </a:solidFill>
            <a:miter lim="800000"/>
            <a:headEnd/>
            <a:tailEnd/>
          </a:ln>
        </p:spPr>
        <p:txBody>
          <a:bodyPr/>
          <a:lstStyle/>
          <a:p>
            <a:endParaRPr lang="en-US" dirty="0"/>
          </a:p>
        </p:txBody>
      </p:sp>
      <p:sp>
        <p:nvSpPr>
          <p:cNvPr id="26630" name="Rectangle 7"/>
          <p:cNvSpPr>
            <a:spLocks noChangeArrowheads="1"/>
          </p:cNvSpPr>
          <p:nvPr/>
        </p:nvSpPr>
        <p:spPr bwMode="auto">
          <a:xfrm>
            <a:off x="685800" y="2667000"/>
            <a:ext cx="1371600" cy="228600"/>
          </a:xfrm>
          <a:prstGeom prst="rect">
            <a:avLst/>
          </a:prstGeom>
          <a:solidFill>
            <a:schemeClr val="accent1"/>
          </a:solidFill>
          <a:ln w="9525">
            <a:solidFill>
              <a:schemeClr val="tx1"/>
            </a:solidFill>
            <a:miter lim="800000"/>
            <a:headEnd/>
            <a:tailEnd/>
          </a:ln>
        </p:spPr>
        <p:txBody>
          <a:bodyPr wrap="none" anchor="ctr"/>
          <a:lstStyle/>
          <a:p>
            <a:pPr algn="ctr"/>
            <a:r>
              <a:rPr lang="en-US">
                <a:solidFill>
                  <a:srgbClr val="FFFF00"/>
                </a:solidFill>
              </a:rPr>
              <a:t>L5 data</a:t>
            </a:r>
          </a:p>
        </p:txBody>
      </p:sp>
      <p:sp>
        <p:nvSpPr>
          <p:cNvPr id="26631" name="Rectangle 8"/>
          <p:cNvSpPr>
            <a:spLocks noChangeArrowheads="1"/>
          </p:cNvSpPr>
          <p:nvPr/>
        </p:nvSpPr>
        <p:spPr bwMode="auto">
          <a:xfrm>
            <a:off x="2057400" y="2667000"/>
            <a:ext cx="381000" cy="2286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bg1"/>
                </a:solidFill>
              </a:rPr>
              <a:t>H5</a:t>
            </a:r>
          </a:p>
        </p:txBody>
      </p:sp>
      <p:sp>
        <p:nvSpPr>
          <p:cNvPr id="26632" name="Rectangle 38"/>
          <p:cNvSpPr>
            <a:spLocks noChangeArrowheads="1"/>
          </p:cNvSpPr>
          <p:nvPr/>
        </p:nvSpPr>
        <p:spPr bwMode="auto">
          <a:xfrm>
            <a:off x="685800" y="3200400"/>
            <a:ext cx="1752600" cy="228600"/>
          </a:xfrm>
          <a:prstGeom prst="rect">
            <a:avLst/>
          </a:prstGeom>
          <a:solidFill>
            <a:schemeClr val="accent2"/>
          </a:solidFill>
          <a:ln w="9525">
            <a:solidFill>
              <a:schemeClr val="tx1"/>
            </a:solidFill>
            <a:miter lim="800000"/>
            <a:headEnd/>
            <a:tailEnd/>
          </a:ln>
        </p:spPr>
        <p:txBody>
          <a:bodyPr wrap="none" anchor="ctr"/>
          <a:lstStyle/>
          <a:p>
            <a:pPr algn="ctr"/>
            <a:r>
              <a:rPr lang="en-US">
                <a:solidFill>
                  <a:srgbClr val="FFFF00"/>
                </a:solidFill>
              </a:rPr>
              <a:t>L4 data</a:t>
            </a:r>
          </a:p>
        </p:txBody>
      </p:sp>
      <p:sp>
        <p:nvSpPr>
          <p:cNvPr id="26633" name="Rectangle 39"/>
          <p:cNvSpPr>
            <a:spLocks noChangeArrowheads="1"/>
          </p:cNvSpPr>
          <p:nvPr/>
        </p:nvSpPr>
        <p:spPr bwMode="auto">
          <a:xfrm>
            <a:off x="2438400" y="32004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dirty="0">
                <a:solidFill>
                  <a:schemeClr val="bg1"/>
                </a:solidFill>
              </a:rPr>
              <a:t>H4</a:t>
            </a:r>
          </a:p>
        </p:txBody>
      </p:sp>
      <p:sp>
        <p:nvSpPr>
          <p:cNvPr id="26634" name="Rectangle 40"/>
          <p:cNvSpPr>
            <a:spLocks noChangeArrowheads="1"/>
          </p:cNvSpPr>
          <p:nvPr/>
        </p:nvSpPr>
        <p:spPr bwMode="auto">
          <a:xfrm>
            <a:off x="685800" y="3733800"/>
            <a:ext cx="2133600" cy="228600"/>
          </a:xfrm>
          <a:prstGeom prst="rect">
            <a:avLst/>
          </a:prstGeom>
          <a:solidFill>
            <a:schemeClr val="accent2">
              <a:lumMod val="75000"/>
            </a:schemeClr>
          </a:solidFill>
          <a:ln w="9525">
            <a:solidFill>
              <a:schemeClr val="tx1"/>
            </a:solidFill>
            <a:miter lim="800000"/>
            <a:headEnd/>
            <a:tailEnd/>
          </a:ln>
        </p:spPr>
        <p:txBody>
          <a:bodyPr wrap="none" anchor="ctr"/>
          <a:lstStyle/>
          <a:p>
            <a:pPr algn="ctr"/>
            <a:r>
              <a:rPr lang="en-US">
                <a:solidFill>
                  <a:srgbClr val="FFFF00"/>
                </a:solidFill>
              </a:rPr>
              <a:t>L3 data</a:t>
            </a:r>
          </a:p>
        </p:txBody>
      </p:sp>
      <p:sp>
        <p:nvSpPr>
          <p:cNvPr id="26635" name="Rectangle 41"/>
          <p:cNvSpPr>
            <a:spLocks noChangeArrowheads="1"/>
          </p:cNvSpPr>
          <p:nvPr/>
        </p:nvSpPr>
        <p:spPr bwMode="auto">
          <a:xfrm>
            <a:off x="2819400" y="3733800"/>
            <a:ext cx="381000" cy="228600"/>
          </a:xfrm>
          <a:prstGeom prst="rect">
            <a:avLst/>
          </a:prstGeom>
          <a:solidFill>
            <a:schemeClr val="accent2">
              <a:lumMod val="75000"/>
            </a:schemeClr>
          </a:solidFill>
          <a:ln w="9525">
            <a:solidFill>
              <a:schemeClr val="tx1"/>
            </a:solidFill>
            <a:miter lim="800000"/>
            <a:headEnd/>
            <a:tailEnd/>
          </a:ln>
        </p:spPr>
        <p:txBody>
          <a:bodyPr wrap="none" anchor="ctr"/>
          <a:lstStyle/>
          <a:p>
            <a:pPr algn="ctr"/>
            <a:r>
              <a:rPr lang="en-US" dirty="0">
                <a:solidFill>
                  <a:schemeClr val="bg1"/>
                </a:solidFill>
              </a:rPr>
              <a:t>H3</a:t>
            </a:r>
          </a:p>
        </p:txBody>
      </p:sp>
      <p:sp>
        <p:nvSpPr>
          <p:cNvPr id="26636" name="Rectangle 42"/>
          <p:cNvSpPr>
            <a:spLocks noChangeArrowheads="1"/>
          </p:cNvSpPr>
          <p:nvPr/>
        </p:nvSpPr>
        <p:spPr bwMode="auto">
          <a:xfrm>
            <a:off x="685800" y="4267200"/>
            <a:ext cx="25146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a:solidFill>
                  <a:srgbClr val="FFFF00"/>
                </a:solidFill>
              </a:rPr>
              <a:t>L2 data</a:t>
            </a:r>
          </a:p>
        </p:txBody>
      </p:sp>
      <p:sp>
        <p:nvSpPr>
          <p:cNvPr id="26637" name="Rectangle 43"/>
          <p:cNvSpPr>
            <a:spLocks noChangeArrowheads="1"/>
          </p:cNvSpPr>
          <p:nvPr/>
        </p:nvSpPr>
        <p:spPr bwMode="auto">
          <a:xfrm>
            <a:off x="304800" y="4267200"/>
            <a:ext cx="3810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dirty="0">
                <a:solidFill>
                  <a:schemeClr val="bg1"/>
                </a:solidFill>
              </a:rPr>
              <a:t>T2</a:t>
            </a:r>
          </a:p>
        </p:txBody>
      </p:sp>
      <p:sp>
        <p:nvSpPr>
          <p:cNvPr id="26638" name="Rectangle 44"/>
          <p:cNvSpPr>
            <a:spLocks noChangeArrowheads="1"/>
          </p:cNvSpPr>
          <p:nvPr/>
        </p:nvSpPr>
        <p:spPr bwMode="auto">
          <a:xfrm>
            <a:off x="3200400" y="4267200"/>
            <a:ext cx="3810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a:solidFill>
                  <a:schemeClr val="bg1"/>
                </a:solidFill>
              </a:rPr>
              <a:t>H2</a:t>
            </a:r>
          </a:p>
        </p:txBody>
      </p:sp>
      <p:sp>
        <p:nvSpPr>
          <p:cNvPr id="26639" name="Rectangle 45"/>
          <p:cNvSpPr>
            <a:spLocks noChangeArrowheads="1"/>
          </p:cNvSpPr>
          <p:nvPr/>
        </p:nvSpPr>
        <p:spPr bwMode="auto">
          <a:xfrm>
            <a:off x="304800" y="4800600"/>
            <a:ext cx="3276600" cy="228600"/>
          </a:xfrm>
          <a:prstGeom prst="rect">
            <a:avLst/>
          </a:prstGeom>
          <a:solidFill>
            <a:srgbClr val="080808"/>
          </a:solidFill>
          <a:ln w="9525">
            <a:solidFill>
              <a:schemeClr val="tx1"/>
            </a:solidFill>
            <a:miter lim="800000"/>
            <a:headEnd/>
            <a:tailEnd/>
          </a:ln>
        </p:spPr>
        <p:txBody>
          <a:bodyPr wrap="none" anchor="ctr"/>
          <a:lstStyle/>
          <a:p>
            <a:pPr algn="ctr"/>
            <a:r>
              <a:rPr lang="en-US" b="1" dirty="0">
                <a:solidFill>
                  <a:srgbClr val="FFFF00"/>
                </a:solidFill>
              </a:rPr>
              <a:t>0111011010101001010101001</a:t>
            </a:r>
          </a:p>
        </p:txBody>
      </p:sp>
      <p:grpSp>
        <p:nvGrpSpPr>
          <p:cNvPr id="26640" name="Group 49"/>
          <p:cNvGrpSpPr>
            <a:grpSpLocks/>
          </p:cNvGrpSpPr>
          <p:nvPr/>
        </p:nvGrpSpPr>
        <p:grpSpPr bwMode="auto">
          <a:xfrm>
            <a:off x="3048000" y="5486400"/>
            <a:ext cx="3124200" cy="457200"/>
            <a:chOff x="1920" y="3456"/>
            <a:chExt cx="1968" cy="288"/>
          </a:xfrm>
        </p:grpSpPr>
        <p:sp>
          <p:nvSpPr>
            <p:cNvPr id="52272" name="Oval 48"/>
            <p:cNvSpPr>
              <a:spLocks noChangeArrowheads="1"/>
            </p:cNvSpPr>
            <p:nvPr/>
          </p:nvSpPr>
          <p:spPr bwMode="auto">
            <a:xfrm>
              <a:off x="3792" y="3456"/>
              <a:ext cx="96" cy="288"/>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en-US"/>
            </a:p>
          </p:txBody>
        </p:sp>
        <p:sp>
          <p:nvSpPr>
            <p:cNvPr id="52270" name="Rectangle 46"/>
            <p:cNvSpPr>
              <a:spLocks noChangeArrowheads="1"/>
            </p:cNvSpPr>
            <p:nvPr/>
          </p:nvSpPr>
          <p:spPr bwMode="auto">
            <a:xfrm>
              <a:off x="1968" y="3456"/>
              <a:ext cx="1872" cy="28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6701" name="Oval 47"/>
            <p:cNvSpPr>
              <a:spLocks noChangeArrowheads="1"/>
            </p:cNvSpPr>
            <p:nvPr/>
          </p:nvSpPr>
          <p:spPr bwMode="auto">
            <a:xfrm>
              <a:off x="1920" y="3456"/>
              <a:ext cx="96" cy="288"/>
            </a:xfrm>
            <a:prstGeom prst="ellipse">
              <a:avLst/>
            </a:prstGeom>
            <a:solidFill>
              <a:schemeClr val="folHlink"/>
            </a:solidFill>
            <a:ln w="9525">
              <a:noFill/>
              <a:round/>
              <a:headEnd/>
              <a:tailEnd/>
            </a:ln>
          </p:spPr>
          <p:txBody>
            <a:bodyPr wrap="none" anchor="ctr"/>
            <a:lstStyle/>
            <a:p>
              <a:endParaRPr lang="en-US"/>
            </a:p>
          </p:txBody>
        </p:sp>
      </p:grpSp>
      <p:sp>
        <p:nvSpPr>
          <p:cNvPr id="26641" name="Line 50"/>
          <p:cNvSpPr>
            <a:spLocks noChangeShapeType="1"/>
          </p:cNvSpPr>
          <p:nvPr/>
        </p:nvSpPr>
        <p:spPr bwMode="auto">
          <a:xfrm>
            <a:off x="3276600" y="5715000"/>
            <a:ext cx="2667000" cy="0"/>
          </a:xfrm>
          <a:prstGeom prst="line">
            <a:avLst/>
          </a:prstGeom>
          <a:noFill/>
          <a:ln w="9525">
            <a:solidFill>
              <a:schemeClr val="tx1"/>
            </a:solidFill>
            <a:round/>
            <a:headEnd/>
            <a:tailEnd/>
          </a:ln>
        </p:spPr>
        <p:txBody>
          <a:bodyPr/>
          <a:lstStyle/>
          <a:p>
            <a:endParaRPr lang="en-US"/>
          </a:p>
        </p:txBody>
      </p:sp>
      <p:sp>
        <p:nvSpPr>
          <p:cNvPr id="26642" name="Rectangle 52"/>
          <p:cNvSpPr>
            <a:spLocks noChangeArrowheads="1"/>
          </p:cNvSpPr>
          <p:nvPr/>
        </p:nvSpPr>
        <p:spPr bwMode="auto">
          <a:xfrm>
            <a:off x="3429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3" name="Rectangle 53"/>
          <p:cNvSpPr>
            <a:spLocks noChangeArrowheads="1"/>
          </p:cNvSpPr>
          <p:nvPr/>
        </p:nvSpPr>
        <p:spPr bwMode="auto">
          <a:xfrm>
            <a:off x="35814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4" name="Rectangle 54"/>
          <p:cNvSpPr>
            <a:spLocks noChangeArrowheads="1"/>
          </p:cNvSpPr>
          <p:nvPr/>
        </p:nvSpPr>
        <p:spPr bwMode="auto">
          <a:xfrm>
            <a:off x="37338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5" name="Rectangle 55"/>
          <p:cNvSpPr>
            <a:spLocks noChangeArrowheads="1"/>
          </p:cNvSpPr>
          <p:nvPr/>
        </p:nvSpPr>
        <p:spPr bwMode="auto">
          <a:xfrm>
            <a:off x="38862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6" name="Rectangle 56"/>
          <p:cNvSpPr>
            <a:spLocks noChangeArrowheads="1"/>
          </p:cNvSpPr>
          <p:nvPr/>
        </p:nvSpPr>
        <p:spPr bwMode="auto">
          <a:xfrm>
            <a:off x="40386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7" name="Rectangle 57"/>
          <p:cNvSpPr>
            <a:spLocks noChangeArrowheads="1"/>
          </p:cNvSpPr>
          <p:nvPr/>
        </p:nvSpPr>
        <p:spPr bwMode="auto">
          <a:xfrm>
            <a:off x="4191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8" name="Rectangle 58"/>
          <p:cNvSpPr>
            <a:spLocks noChangeArrowheads="1"/>
          </p:cNvSpPr>
          <p:nvPr/>
        </p:nvSpPr>
        <p:spPr bwMode="auto">
          <a:xfrm>
            <a:off x="43434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9" name="Rectangle 59"/>
          <p:cNvSpPr>
            <a:spLocks noChangeArrowheads="1"/>
          </p:cNvSpPr>
          <p:nvPr/>
        </p:nvSpPr>
        <p:spPr bwMode="auto">
          <a:xfrm>
            <a:off x="44958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0" name="Rectangle 60"/>
          <p:cNvSpPr>
            <a:spLocks noChangeArrowheads="1"/>
          </p:cNvSpPr>
          <p:nvPr/>
        </p:nvSpPr>
        <p:spPr bwMode="auto">
          <a:xfrm>
            <a:off x="46482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1" name="Rectangle 61"/>
          <p:cNvSpPr>
            <a:spLocks noChangeArrowheads="1"/>
          </p:cNvSpPr>
          <p:nvPr/>
        </p:nvSpPr>
        <p:spPr bwMode="auto">
          <a:xfrm>
            <a:off x="48006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2" name="Rectangle 62"/>
          <p:cNvSpPr>
            <a:spLocks noChangeArrowheads="1"/>
          </p:cNvSpPr>
          <p:nvPr/>
        </p:nvSpPr>
        <p:spPr bwMode="auto">
          <a:xfrm>
            <a:off x="4953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3" name="Rectangle 64"/>
          <p:cNvSpPr>
            <a:spLocks noChangeArrowheads="1"/>
          </p:cNvSpPr>
          <p:nvPr/>
        </p:nvSpPr>
        <p:spPr bwMode="auto">
          <a:xfrm>
            <a:off x="51054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4" name="Rectangle 65"/>
          <p:cNvSpPr>
            <a:spLocks noChangeArrowheads="1"/>
          </p:cNvSpPr>
          <p:nvPr/>
        </p:nvSpPr>
        <p:spPr bwMode="auto">
          <a:xfrm>
            <a:off x="52578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5" name="Rectangle 66"/>
          <p:cNvSpPr>
            <a:spLocks noChangeArrowheads="1"/>
          </p:cNvSpPr>
          <p:nvPr/>
        </p:nvSpPr>
        <p:spPr bwMode="auto">
          <a:xfrm>
            <a:off x="54102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6" name="Rectangle 67"/>
          <p:cNvSpPr>
            <a:spLocks noChangeArrowheads="1"/>
          </p:cNvSpPr>
          <p:nvPr/>
        </p:nvSpPr>
        <p:spPr bwMode="auto">
          <a:xfrm>
            <a:off x="55626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7" name="Rectangle 68"/>
          <p:cNvSpPr>
            <a:spLocks noChangeArrowheads="1"/>
          </p:cNvSpPr>
          <p:nvPr/>
        </p:nvSpPr>
        <p:spPr bwMode="auto">
          <a:xfrm>
            <a:off x="5715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8" name="Rectangle 72"/>
          <p:cNvSpPr>
            <a:spLocks noChangeArrowheads="1"/>
          </p:cNvSpPr>
          <p:nvPr/>
        </p:nvSpPr>
        <p:spPr bwMode="auto">
          <a:xfrm>
            <a:off x="5943600" y="2667000"/>
            <a:ext cx="1371600" cy="228600"/>
          </a:xfrm>
          <a:prstGeom prst="rect">
            <a:avLst/>
          </a:prstGeom>
          <a:solidFill>
            <a:schemeClr val="accent1"/>
          </a:solidFill>
          <a:ln w="9525">
            <a:solidFill>
              <a:schemeClr val="tx1"/>
            </a:solidFill>
            <a:miter lim="800000"/>
            <a:headEnd/>
            <a:tailEnd/>
          </a:ln>
        </p:spPr>
        <p:txBody>
          <a:bodyPr wrap="none" anchor="ctr"/>
          <a:lstStyle/>
          <a:p>
            <a:pPr algn="ctr"/>
            <a:r>
              <a:rPr lang="en-US">
                <a:solidFill>
                  <a:srgbClr val="FFFF00"/>
                </a:solidFill>
              </a:rPr>
              <a:t>L5 data</a:t>
            </a:r>
          </a:p>
        </p:txBody>
      </p:sp>
      <p:sp>
        <p:nvSpPr>
          <p:cNvPr id="26659" name="Rectangle 73"/>
          <p:cNvSpPr>
            <a:spLocks noChangeArrowheads="1"/>
          </p:cNvSpPr>
          <p:nvPr/>
        </p:nvSpPr>
        <p:spPr bwMode="auto">
          <a:xfrm>
            <a:off x="7315200" y="2667000"/>
            <a:ext cx="381000" cy="2286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bg1"/>
                </a:solidFill>
              </a:rPr>
              <a:t>H5</a:t>
            </a:r>
          </a:p>
        </p:txBody>
      </p:sp>
      <p:sp>
        <p:nvSpPr>
          <p:cNvPr id="26660" name="Rectangle 74"/>
          <p:cNvSpPr>
            <a:spLocks noChangeArrowheads="1"/>
          </p:cNvSpPr>
          <p:nvPr/>
        </p:nvSpPr>
        <p:spPr bwMode="auto">
          <a:xfrm>
            <a:off x="5943600" y="3200400"/>
            <a:ext cx="1752600" cy="228600"/>
          </a:xfrm>
          <a:prstGeom prst="rect">
            <a:avLst/>
          </a:prstGeom>
          <a:solidFill>
            <a:schemeClr val="accent2"/>
          </a:solidFill>
          <a:ln w="9525">
            <a:solidFill>
              <a:schemeClr val="tx1"/>
            </a:solidFill>
            <a:miter lim="800000"/>
            <a:headEnd/>
            <a:tailEnd/>
          </a:ln>
        </p:spPr>
        <p:txBody>
          <a:bodyPr wrap="none" anchor="ctr"/>
          <a:lstStyle/>
          <a:p>
            <a:pPr algn="ctr"/>
            <a:r>
              <a:rPr lang="en-US">
                <a:solidFill>
                  <a:srgbClr val="FFFF00"/>
                </a:solidFill>
              </a:rPr>
              <a:t>L4 data</a:t>
            </a:r>
          </a:p>
        </p:txBody>
      </p:sp>
      <p:sp>
        <p:nvSpPr>
          <p:cNvPr id="26661" name="Rectangle 75"/>
          <p:cNvSpPr>
            <a:spLocks noChangeArrowheads="1"/>
          </p:cNvSpPr>
          <p:nvPr/>
        </p:nvSpPr>
        <p:spPr bwMode="auto">
          <a:xfrm>
            <a:off x="7696200" y="32004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dirty="0">
                <a:solidFill>
                  <a:schemeClr val="bg1"/>
                </a:solidFill>
              </a:rPr>
              <a:t>H4</a:t>
            </a:r>
          </a:p>
        </p:txBody>
      </p:sp>
      <p:sp>
        <p:nvSpPr>
          <p:cNvPr id="26662" name="Rectangle 76"/>
          <p:cNvSpPr>
            <a:spLocks noChangeArrowheads="1"/>
          </p:cNvSpPr>
          <p:nvPr/>
        </p:nvSpPr>
        <p:spPr bwMode="auto">
          <a:xfrm>
            <a:off x="5943600" y="3733800"/>
            <a:ext cx="2133600" cy="228600"/>
          </a:xfrm>
          <a:prstGeom prst="rect">
            <a:avLst/>
          </a:prstGeom>
          <a:solidFill>
            <a:schemeClr val="accent2">
              <a:lumMod val="75000"/>
            </a:schemeClr>
          </a:solidFill>
          <a:ln w="9525">
            <a:solidFill>
              <a:schemeClr val="tx1"/>
            </a:solidFill>
            <a:miter lim="800000"/>
            <a:headEnd/>
            <a:tailEnd/>
          </a:ln>
        </p:spPr>
        <p:txBody>
          <a:bodyPr wrap="none" anchor="ctr"/>
          <a:lstStyle/>
          <a:p>
            <a:pPr algn="ctr"/>
            <a:r>
              <a:rPr lang="en-US">
                <a:solidFill>
                  <a:srgbClr val="FFFF00"/>
                </a:solidFill>
              </a:rPr>
              <a:t>L3 data</a:t>
            </a:r>
          </a:p>
        </p:txBody>
      </p:sp>
      <p:sp>
        <p:nvSpPr>
          <p:cNvPr id="26663" name="Rectangle 77"/>
          <p:cNvSpPr>
            <a:spLocks noChangeArrowheads="1"/>
          </p:cNvSpPr>
          <p:nvPr/>
        </p:nvSpPr>
        <p:spPr bwMode="auto">
          <a:xfrm>
            <a:off x="8077200" y="3733800"/>
            <a:ext cx="381000" cy="228600"/>
          </a:xfrm>
          <a:prstGeom prst="rect">
            <a:avLst/>
          </a:prstGeom>
          <a:solidFill>
            <a:schemeClr val="accent2">
              <a:lumMod val="75000"/>
            </a:schemeClr>
          </a:solidFill>
          <a:ln w="9525">
            <a:solidFill>
              <a:schemeClr val="tx1"/>
            </a:solidFill>
            <a:miter lim="800000"/>
            <a:headEnd/>
            <a:tailEnd/>
          </a:ln>
        </p:spPr>
        <p:txBody>
          <a:bodyPr wrap="none" anchor="ctr"/>
          <a:lstStyle/>
          <a:p>
            <a:pPr algn="ctr"/>
            <a:r>
              <a:rPr lang="en-US">
                <a:solidFill>
                  <a:schemeClr val="bg1"/>
                </a:solidFill>
              </a:rPr>
              <a:t>H3</a:t>
            </a:r>
          </a:p>
        </p:txBody>
      </p:sp>
      <p:sp>
        <p:nvSpPr>
          <p:cNvPr id="26664" name="Rectangle 78"/>
          <p:cNvSpPr>
            <a:spLocks noChangeArrowheads="1"/>
          </p:cNvSpPr>
          <p:nvPr/>
        </p:nvSpPr>
        <p:spPr bwMode="auto">
          <a:xfrm>
            <a:off x="5943600" y="4267200"/>
            <a:ext cx="25146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a:solidFill>
                  <a:srgbClr val="FFFF00"/>
                </a:solidFill>
              </a:rPr>
              <a:t>L2 data</a:t>
            </a:r>
          </a:p>
        </p:txBody>
      </p:sp>
      <p:sp>
        <p:nvSpPr>
          <p:cNvPr id="26665" name="Rectangle 79"/>
          <p:cNvSpPr>
            <a:spLocks noChangeArrowheads="1"/>
          </p:cNvSpPr>
          <p:nvPr/>
        </p:nvSpPr>
        <p:spPr bwMode="auto">
          <a:xfrm>
            <a:off x="5562600" y="4267200"/>
            <a:ext cx="3810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a:solidFill>
                  <a:schemeClr val="bg1"/>
                </a:solidFill>
              </a:rPr>
              <a:t>T2</a:t>
            </a:r>
          </a:p>
        </p:txBody>
      </p:sp>
      <p:sp>
        <p:nvSpPr>
          <p:cNvPr id="26666" name="Rectangle 80"/>
          <p:cNvSpPr>
            <a:spLocks noChangeArrowheads="1"/>
          </p:cNvSpPr>
          <p:nvPr/>
        </p:nvSpPr>
        <p:spPr bwMode="auto">
          <a:xfrm>
            <a:off x="8458200" y="4267200"/>
            <a:ext cx="381000" cy="228600"/>
          </a:xfrm>
          <a:prstGeom prst="rect">
            <a:avLst/>
          </a:prstGeom>
          <a:solidFill>
            <a:schemeClr val="accent2">
              <a:lumMod val="50000"/>
            </a:schemeClr>
          </a:solidFill>
          <a:ln w="9525">
            <a:solidFill>
              <a:schemeClr val="tx1"/>
            </a:solidFill>
            <a:miter lim="800000"/>
            <a:headEnd/>
            <a:tailEnd/>
          </a:ln>
        </p:spPr>
        <p:txBody>
          <a:bodyPr wrap="none" anchor="ctr"/>
          <a:lstStyle/>
          <a:p>
            <a:pPr algn="ctr"/>
            <a:r>
              <a:rPr lang="en-US">
                <a:solidFill>
                  <a:schemeClr val="bg1"/>
                </a:solidFill>
              </a:rPr>
              <a:t>H2</a:t>
            </a:r>
          </a:p>
        </p:txBody>
      </p:sp>
      <p:sp>
        <p:nvSpPr>
          <p:cNvPr id="26667" name="Rectangle 81"/>
          <p:cNvSpPr>
            <a:spLocks noChangeArrowheads="1"/>
          </p:cNvSpPr>
          <p:nvPr/>
        </p:nvSpPr>
        <p:spPr bwMode="auto">
          <a:xfrm>
            <a:off x="5562600" y="4800600"/>
            <a:ext cx="3276600" cy="228600"/>
          </a:xfrm>
          <a:prstGeom prst="rect">
            <a:avLst/>
          </a:prstGeom>
          <a:solidFill>
            <a:srgbClr val="080808"/>
          </a:solidFill>
          <a:ln w="9525">
            <a:solidFill>
              <a:schemeClr val="tx1"/>
            </a:solidFill>
            <a:miter lim="800000"/>
            <a:headEnd/>
            <a:tailEnd/>
          </a:ln>
        </p:spPr>
        <p:txBody>
          <a:bodyPr wrap="none" anchor="ctr"/>
          <a:lstStyle/>
          <a:p>
            <a:pPr algn="ctr"/>
            <a:r>
              <a:rPr lang="en-US" b="1">
                <a:solidFill>
                  <a:srgbClr val="FFFF00"/>
                </a:solidFill>
              </a:rPr>
              <a:t>0111010101010010101010101</a:t>
            </a:r>
          </a:p>
        </p:txBody>
      </p:sp>
      <p:sp>
        <p:nvSpPr>
          <p:cNvPr id="26668" name="Rectangle 82"/>
          <p:cNvSpPr>
            <a:spLocks noChangeArrowheads="1"/>
          </p:cNvSpPr>
          <p:nvPr/>
        </p:nvSpPr>
        <p:spPr bwMode="auto">
          <a:xfrm>
            <a:off x="3810000" y="25146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5</a:t>
            </a:r>
          </a:p>
        </p:txBody>
      </p:sp>
      <p:sp>
        <p:nvSpPr>
          <p:cNvPr id="26669" name="Rectangle 83"/>
          <p:cNvSpPr>
            <a:spLocks noChangeArrowheads="1"/>
          </p:cNvSpPr>
          <p:nvPr/>
        </p:nvSpPr>
        <p:spPr bwMode="auto">
          <a:xfrm>
            <a:off x="3810000" y="30480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4</a:t>
            </a:r>
          </a:p>
        </p:txBody>
      </p:sp>
      <p:sp>
        <p:nvSpPr>
          <p:cNvPr id="26670" name="Rectangle 84"/>
          <p:cNvSpPr>
            <a:spLocks noChangeArrowheads="1"/>
          </p:cNvSpPr>
          <p:nvPr/>
        </p:nvSpPr>
        <p:spPr bwMode="auto">
          <a:xfrm>
            <a:off x="3810000" y="35814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3</a:t>
            </a:r>
          </a:p>
        </p:txBody>
      </p:sp>
      <p:sp>
        <p:nvSpPr>
          <p:cNvPr id="26671" name="Rectangle 85"/>
          <p:cNvSpPr>
            <a:spLocks noChangeArrowheads="1"/>
          </p:cNvSpPr>
          <p:nvPr/>
        </p:nvSpPr>
        <p:spPr bwMode="auto">
          <a:xfrm>
            <a:off x="3810000" y="41148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2</a:t>
            </a:r>
          </a:p>
        </p:txBody>
      </p:sp>
      <p:sp>
        <p:nvSpPr>
          <p:cNvPr id="26672" name="Rectangle 86"/>
          <p:cNvSpPr>
            <a:spLocks noChangeArrowheads="1"/>
          </p:cNvSpPr>
          <p:nvPr/>
        </p:nvSpPr>
        <p:spPr bwMode="auto">
          <a:xfrm>
            <a:off x="3810000" y="46482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1</a:t>
            </a:r>
          </a:p>
        </p:txBody>
      </p:sp>
      <p:sp>
        <p:nvSpPr>
          <p:cNvPr id="26673" name="Rectangle 87"/>
          <p:cNvSpPr>
            <a:spLocks noChangeArrowheads="1"/>
          </p:cNvSpPr>
          <p:nvPr/>
        </p:nvSpPr>
        <p:spPr bwMode="auto">
          <a:xfrm>
            <a:off x="5105400" y="25146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5</a:t>
            </a:r>
          </a:p>
        </p:txBody>
      </p:sp>
      <p:sp>
        <p:nvSpPr>
          <p:cNvPr id="26674" name="Rectangle 88"/>
          <p:cNvSpPr>
            <a:spLocks noChangeArrowheads="1"/>
          </p:cNvSpPr>
          <p:nvPr/>
        </p:nvSpPr>
        <p:spPr bwMode="auto">
          <a:xfrm>
            <a:off x="5105400" y="30480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4</a:t>
            </a:r>
          </a:p>
        </p:txBody>
      </p:sp>
      <p:sp>
        <p:nvSpPr>
          <p:cNvPr id="26675" name="Rectangle 89"/>
          <p:cNvSpPr>
            <a:spLocks noChangeArrowheads="1"/>
          </p:cNvSpPr>
          <p:nvPr/>
        </p:nvSpPr>
        <p:spPr bwMode="auto">
          <a:xfrm>
            <a:off x="5105400" y="35814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3</a:t>
            </a:r>
          </a:p>
        </p:txBody>
      </p:sp>
      <p:sp>
        <p:nvSpPr>
          <p:cNvPr id="26676" name="Rectangle 90"/>
          <p:cNvSpPr>
            <a:spLocks noChangeArrowheads="1"/>
          </p:cNvSpPr>
          <p:nvPr/>
        </p:nvSpPr>
        <p:spPr bwMode="auto">
          <a:xfrm>
            <a:off x="5105400" y="41148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2</a:t>
            </a:r>
          </a:p>
        </p:txBody>
      </p:sp>
      <p:sp>
        <p:nvSpPr>
          <p:cNvPr id="26677" name="Rectangle 91"/>
          <p:cNvSpPr>
            <a:spLocks noChangeArrowheads="1"/>
          </p:cNvSpPr>
          <p:nvPr/>
        </p:nvSpPr>
        <p:spPr bwMode="auto">
          <a:xfrm>
            <a:off x="5105400" y="46482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1</a:t>
            </a:r>
          </a:p>
        </p:txBody>
      </p:sp>
      <p:sp>
        <p:nvSpPr>
          <p:cNvPr id="26678" name="AutoShape 93"/>
          <p:cNvSpPr>
            <a:spLocks noChangeArrowheads="1"/>
          </p:cNvSpPr>
          <p:nvPr/>
        </p:nvSpPr>
        <p:spPr bwMode="auto">
          <a:xfrm rot="10800000" flipH="1">
            <a:off x="2057400" y="5105400"/>
            <a:ext cx="838200" cy="838200"/>
          </a:xfrm>
          <a:custGeom>
            <a:avLst/>
            <a:gdLst>
              <a:gd name="T0" fmla="*/ 22777815 w 21600"/>
              <a:gd name="T1" fmla="*/ 0 h 21600"/>
              <a:gd name="T2" fmla="*/ 22777815 w 21600"/>
              <a:gd name="T3" fmla="*/ 18308382 h 21600"/>
              <a:gd name="T4" fmla="*/ 4874521 w 21600"/>
              <a:gd name="T5" fmla="*/ 32526815 h 21600"/>
              <a:gd name="T6" fmla="*/ 32526815 w 21600"/>
              <a:gd name="T7" fmla="*/ 915419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6679" name="AutoShape 94"/>
          <p:cNvSpPr>
            <a:spLocks noChangeArrowheads="1"/>
          </p:cNvSpPr>
          <p:nvPr/>
        </p:nvSpPr>
        <p:spPr bwMode="auto">
          <a:xfrm rot="5400000" flipH="1">
            <a:off x="6324600" y="5105400"/>
            <a:ext cx="762000" cy="762000"/>
          </a:xfrm>
          <a:custGeom>
            <a:avLst/>
            <a:gdLst>
              <a:gd name="T0" fmla="*/ 18824648 w 21600"/>
              <a:gd name="T1" fmla="*/ 0 h 21600"/>
              <a:gd name="T2" fmla="*/ 18824648 w 21600"/>
              <a:gd name="T3" fmla="*/ 15130885 h 21600"/>
              <a:gd name="T4" fmla="*/ 4028510 w 21600"/>
              <a:gd name="T5" fmla="*/ 26881666 h 21600"/>
              <a:gd name="T6" fmla="*/ 26881666 w 21600"/>
              <a:gd name="T7" fmla="*/ 756546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6680" name="Text Box 95"/>
          <p:cNvSpPr txBox="1">
            <a:spLocks noChangeArrowheads="1"/>
          </p:cNvSpPr>
          <p:nvPr/>
        </p:nvSpPr>
        <p:spPr bwMode="auto">
          <a:xfrm>
            <a:off x="3429000" y="5899150"/>
            <a:ext cx="2382838" cy="366713"/>
          </a:xfrm>
          <a:prstGeom prst="rect">
            <a:avLst/>
          </a:prstGeom>
          <a:noFill/>
          <a:ln w="9525">
            <a:noFill/>
            <a:miter lim="800000"/>
            <a:headEnd/>
            <a:tailEnd/>
          </a:ln>
        </p:spPr>
        <p:txBody>
          <a:bodyPr wrap="none">
            <a:spAutoFit/>
          </a:bodyPr>
          <a:lstStyle/>
          <a:p>
            <a:r>
              <a:rPr lang="en-US"/>
              <a:t>Transmission medium</a:t>
            </a:r>
          </a:p>
        </p:txBody>
      </p:sp>
      <p:sp>
        <p:nvSpPr>
          <p:cNvPr id="26681" name="Line 96"/>
          <p:cNvSpPr>
            <a:spLocks noChangeShapeType="1"/>
          </p:cNvSpPr>
          <p:nvPr/>
        </p:nvSpPr>
        <p:spPr bwMode="auto">
          <a:xfrm>
            <a:off x="2438400" y="2895600"/>
            <a:ext cx="0" cy="304800"/>
          </a:xfrm>
          <a:prstGeom prst="line">
            <a:avLst/>
          </a:prstGeom>
          <a:noFill/>
          <a:ln w="9525">
            <a:solidFill>
              <a:schemeClr val="tx1"/>
            </a:solidFill>
            <a:prstDash val="dash"/>
            <a:round/>
            <a:headEnd/>
            <a:tailEnd/>
          </a:ln>
        </p:spPr>
        <p:txBody>
          <a:bodyPr/>
          <a:lstStyle/>
          <a:p>
            <a:endParaRPr lang="en-US"/>
          </a:p>
        </p:txBody>
      </p:sp>
      <p:sp>
        <p:nvSpPr>
          <p:cNvPr id="26682" name="Line 97"/>
          <p:cNvSpPr>
            <a:spLocks noChangeShapeType="1"/>
          </p:cNvSpPr>
          <p:nvPr/>
        </p:nvSpPr>
        <p:spPr bwMode="auto">
          <a:xfrm>
            <a:off x="2819400" y="3429000"/>
            <a:ext cx="0" cy="304800"/>
          </a:xfrm>
          <a:prstGeom prst="line">
            <a:avLst/>
          </a:prstGeom>
          <a:noFill/>
          <a:ln w="9525">
            <a:solidFill>
              <a:schemeClr val="tx1"/>
            </a:solidFill>
            <a:prstDash val="dash"/>
            <a:round/>
            <a:headEnd/>
            <a:tailEnd/>
          </a:ln>
        </p:spPr>
        <p:txBody>
          <a:bodyPr/>
          <a:lstStyle/>
          <a:p>
            <a:endParaRPr lang="en-US"/>
          </a:p>
        </p:txBody>
      </p:sp>
      <p:sp>
        <p:nvSpPr>
          <p:cNvPr id="26683" name="Line 98"/>
          <p:cNvSpPr>
            <a:spLocks noChangeShapeType="1"/>
          </p:cNvSpPr>
          <p:nvPr/>
        </p:nvSpPr>
        <p:spPr bwMode="auto">
          <a:xfrm>
            <a:off x="685800" y="3962400"/>
            <a:ext cx="0" cy="304800"/>
          </a:xfrm>
          <a:prstGeom prst="line">
            <a:avLst/>
          </a:prstGeom>
          <a:noFill/>
          <a:ln w="9525">
            <a:solidFill>
              <a:schemeClr val="tx1"/>
            </a:solidFill>
            <a:prstDash val="dash"/>
            <a:round/>
            <a:headEnd/>
            <a:tailEnd/>
          </a:ln>
        </p:spPr>
        <p:txBody>
          <a:bodyPr/>
          <a:lstStyle/>
          <a:p>
            <a:endParaRPr lang="en-US"/>
          </a:p>
        </p:txBody>
      </p:sp>
      <p:sp>
        <p:nvSpPr>
          <p:cNvPr id="26684" name="Line 99"/>
          <p:cNvSpPr>
            <a:spLocks noChangeShapeType="1"/>
          </p:cNvSpPr>
          <p:nvPr/>
        </p:nvSpPr>
        <p:spPr bwMode="auto">
          <a:xfrm>
            <a:off x="3200400" y="3962400"/>
            <a:ext cx="0" cy="304800"/>
          </a:xfrm>
          <a:prstGeom prst="line">
            <a:avLst/>
          </a:prstGeom>
          <a:noFill/>
          <a:ln w="9525">
            <a:solidFill>
              <a:schemeClr val="tx1"/>
            </a:solidFill>
            <a:prstDash val="dash"/>
            <a:round/>
            <a:headEnd/>
            <a:tailEnd/>
          </a:ln>
        </p:spPr>
        <p:txBody>
          <a:bodyPr/>
          <a:lstStyle/>
          <a:p>
            <a:endParaRPr lang="en-US"/>
          </a:p>
        </p:txBody>
      </p:sp>
      <p:sp>
        <p:nvSpPr>
          <p:cNvPr id="26685" name="Line 100"/>
          <p:cNvSpPr>
            <a:spLocks noChangeShapeType="1"/>
          </p:cNvSpPr>
          <p:nvPr/>
        </p:nvSpPr>
        <p:spPr bwMode="auto">
          <a:xfrm>
            <a:off x="3581400" y="4495800"/>
            <a:ext cx="0" cy="304800"/>
          </a:xfrm>
          <a:prstGeom prst="line">
            <a:avLst/>
          </a:prstGeom>
          <a:noFill/>
          <a:ln w="9525">
            <a:solidFill>
              <a:schemeClr val="tx1"/>
            </a:solidFill>
            <a:prstDash val="dash"/>
            <a:round/>
            <a:headEnd/>
            <a:tailEnd/>
          </a:ln>
        </p:spPr>
        <p:txBody>
          <a:bodyPr/>
          <a:lstStyle/>
          <a:p>
            <a:endParaRPr lang="en-US"/>
          </a:p>
        </p:txBody>
      </p:sp>
      <p:sp>
        <p:nvSpPr>
          <p:cNvPr id="26686" name="Line 101"/>
          <p:cNvSpPr>
            <a:spLocks noChangeShapeType="1"/>
          </p:cNvSpPr>
          <p:nvPr/>
        </p:nvSpPr>
        <p:spPr bwMode="auto">
          <a:xfrm>
            <a:off x="304800" y="4495800"/>
            <a:ext cx="0" cy="304800"/>
          </a:xfrm>
          <a:prstGeom prst="line">
            <a:avLst/>
          </a:prstGeom>
          <a:noFill/>
          <a:ln w="9525">
            <a:solidFill>
              <a:schemeClr val="tx1"/>
            </a:solidFill>
            <a:prstDash val="dash"/>
            <a:round/>
            <a:headEnd/>
            <a:tailEnd/>
          </a:ln>
        </p:spPr>
        <p:txBody>
          <a:bodyPr/>
          <a:lstStyle/>
          <a:p>
            <a:endParaRPr lang="en-US"/>
          </a:p>
        </p:txBody>
      </p:sp>
      <p:sp>
        <p:nvSpPr>
          <p:cNvPr id="26687" name="Line 102"/>
          <p:cNvSpPr>
            <a:spLocks noChangeShapeType="1"/>
          </p:cNvSpPr>
          <p:nvPr/>
        </p:nvSpPr>
        <p:spPr bwMode="auto">
          <a:xfrm>
            <a:off x="685800" y="2895600"/>
            <a:ext cx="0" cy="304800"/>
          </a:xfrm>
          <a:prstGeom prst="line">
            <a:avLst/>
          </a:prstGeom>
          <a:noFill/>
          <a:ln w="9525">
            <a:solidFill>
              <a:schemeClr val="tx1"/>
            </a:solidFill>
            <a:prstDash val="dash"/>
            <a:round/>
            <a:headEnd/>
            <a:tailEnd/>
          </a:ln>
        </p:spPr>
        <p:txBody>
          <a:bodyPr/>
          <a:lstStyle/>
          <a:p>
            <a:endParaRPr lang="en-US"/>
          </a:p>
        </p:txBody>
      </p:sp>
      <p:sp>
        <p:nvSpPr>
          <p:cNvPr id="26688" name="Line 103"/>
          <p:cNvSpPr>
            <a:spLocks noChangeShapeType="1"/>
          </p:cNvSpPr>
          <p:nvPr/>
        </p:nvSpPr>
        <p:spPr bwMode="auto">
          <a:xfrm>
            <a:off x="685800" y="3429000"/>
            <a:ext cx="0" cy="304800"/>
          </a:xfrm>
          <a:prstGeom prst="line">
            <a:avLst/>
          </a:prstGeom>
          <a:noFill/>
          <a:ln w="9525">
            <a:solidFill>
              <a:schemeClr val="tx1"/>
            </a:solidFill>
            <a:prstDash val="dash"/>
            <a:round/>
            <a:headEnd/>
            <a:tailEnd/>
          </a:ln>
        </p:spPr>
        <p:txBody>
          <a:bodyPr/>
          <a:lstStyle/>
          <a:p>
            <a:endParaRPr lang="en-US"/>
          </a:p>
        </p:txBody>
      </p:sp>
      <p:sp>
        <p:nvSpPr>
          <p:cNvPr id="26689" name="Line 104"/>
          <p:cNvSpPr>
            <a:spLocks noChangeShapeType="1"/>
          </p:cNvSpPr>
          <p:nvPr/>
        </p:nvSpPr>
        <p:spPr bwMode="auto">
          <a:xfrm>
            <a:off x="7696200" y="2895600"/>
            <a:ext cx="0" cy="304800"/>
          </a:xfrm>
          <a:prstGeom prst="line">
            <a:avLst/>
          </a:prstGeom>
          <a:noFill/>
          <a:ln w="9525">
            <a:solidFill>
              <a:schemeClr val="tx1"/>
            </a:solidFill>
            <a:prstDash val="dash"/>
            <a:round/>
            <a:headEnd/>
            <a:tailEnd/>
          </a:ln>
        </p:spPr>
        <p:txBody>
          <a:bodyPr/>
          <a:lstStyle/>
          <a:p>
            <a:endParaRPr lang="en-US"/>
          </a:p>
        </p:txBody>
      </p:sp>
      <p:sp>
        <p:nvSpPr>
          <p:cNvPr id="26690" name="Line 105"/>
          <p:cNvSpPr>
            <a:spLocks noChangeShapeType="1"/>
          </p:cNvSpPr>
          <p:nvPr/>
        </p:nvSpPr>
        <p:spPr bwMode="auto">
          <a:xfrm>
            <a:off x="8077200" y="3429000"/>
            <a:ext cx="0" cy="304800"/>
          </a:xfrm>
          <a:prstGeom prst="line">
            <a:avLst/>
          </a:prstGeom>
          <a:noFill/>
          <a:ln w="9525">
            <a:solidFill>
              <a:schemeClr val="tx1"/>
            </a:solidFill>
            <a:prstDash val="dash"/>
            <a:round/>
            <a:headEnd/>
            <a:tailEnd/>
          </a:ln>
        </p:spPr>
        <p:txBody>
          <a:bodyPr/>
          <a:lstStyle/>
          <a:p>
            <a:endParaRPr lang="en-US"/>
          </a:p>
        </p:txBody>
      </p:sp>
      <p:sp>
        <p:nvSpPr>
          <p:cNvPr id="26691" name="Line 106"/>
          <p:cNvSpPr>
            <a:spLocks noChangeShapeType="1"/>
          </p:cNvSpPr>
          <p:nvPr/>
        </p:nvSpPr>
        <p:spPr bwMode="auto">
          <a:xfrm>
            <a:off x="5943600" y="3962400"/>
            <a:ext cx="0" cy="304800"/>
          </a:xfrm>
          <a:prstGeom prst="line">
            <a:avLst/>
          </a:prstGeom>
          <a:noFill/>
          <a:ln w="9525">
            <a:solidFill>
              <a:schemeClr val="tx1"/>
            </a:solidFill>
            <a:prstDash val="dash"/>
            <a:round/>
            <a:headEnd/>
            <a:tailEnd/>
          </a:ln>
        </p:spPr>
        <p:txBody>
          <a:bodyPr/>
          <a:lstStyle/>
          <a:p>
            <a:endParaRPr lang="en-US"/>
          </a:p>
        </p:txBody>
      </p:sp>
      <p:sp>
        <p:nvSpPr>
          <p:cNvPr id="26692" name="Line 107"/>
          <p:cNvSpPr>
            <a:spLocks noChangeShapeType="1"/>
          </p:cNvSpPr>
          <p:nvPr/>
        </p:nvSpPr>
        <p:spPr bwMode="auto">
          <a:xfrm>
            <a:off x="8458200" y="3962400"/>
            <a:ext cx="0" cy="304800"/>
          </a:xfrm>
          <a:prstGeom prst="line">
            <a:avLst/>
          </a:prstGeom>
          <a:noFill/>
          <a:ln w="9525">
            <a:solidFill>
              <a:schemeClr val="tx1"/>
            </a:solidFill>
            <a:prstDash val="dash"/>
            <a:round/>
            <a:headEnd/>
            <a:tailEnd/>
          </a:ln>
        </p:spPr>
        <p:txBody>
          <a:bodyPr/>
          <a:lstStyle/>
          <a:p>
            <a:endParaRPr lang="en-US"/>
          </a:p>
        </p:txBody>
      </p:sp>
      <p:sp>
        <p:nvSpPr>
          <p:cNvPr id="26693" name="Line 108"/>
          <p:cNvSpPr>
            <a:spLocks noChangeShapeType="1"/>
          </p:cNvSpPr>
          <p:nvPr/>
        </p:nvSpPr>
        <p:spPr bwMode="auto">
          <a:xfrm>
            <a:off x="8839200" y="4495800"/>
            <a:ext cx="0" cy="304800"/>
          </a:xfrm>
          <a:prstGeom prst="line">
            <a:avLst/>
          </a:prstGeom>
          <a:noFill/>
          <a:ln w="9525">
            <a:solidFill>
              <a:schemeClr val="tx1"/>
            </a:solidFill>
            <a:prstDash val="dash"/>
            <a:round/>
            <a:headEnd/>
            <a:tailEnd/>
          </a:ln>
        </p:spPr>
        <p:txBody>
          <a:bodyPr/>
          <a:lstStyle/>
          <a:p>
            <a:endParaRPr lang="en-US"/>
          </a:p>
        </p:txBody>
      </p:sp>
      <p:sp>
        <p:nvSpPr>
          <p:cNvPr id="26694" name="Line 109"/>
          <p:cNvSpPr>
            <a:spLocks noChangeShapeType="1"/>
          </p:cNvSpPr>
          <p:nvPr/>
        </p:nvSpPr>
        <p:spPr bwMode="auto">
          <a:xfrm>
            <a:off x="5562600" y="4495800"/>
            <a:ext cx="0" cy="304800"/>
          </a:xfrm>
          <a:prstGeom prst="line">
            <a:avLst/>
          </a:prstGeom>
          <a:noFill/>
          <a:ln w="9525">
            <a:solidFill>
              <a:schemeClr val="tx1"/>
            </a:solidFill>
            <a:prstDash val="dash"/>
            <a:round/>
            <a:headEnd/>
            <a:tailEnd/>
          </a:ln>
        </p:spPr>
        <p:txBody>
          <a:bodyPr/>
          <a:lstStyle/>
          <a:p>
            <a:endParaRPr lang="en-US"/>
          </a:p>
        </p:txBody>
      </p:sp>
      <p:sp>
        <p:nvSpPr>
          <p:cNvPr id="26695" name="Line 110"/>
          <p:cNvSpPr>
            <a:spLocks noChangeShapeType="1"/>
          </p:cNvSpPr>
          <p:nvPr/>
        </p:nvSpPr>
        <p:spPr bwMode="auto">
          <a:xfrm>
            <a:off x="5943600" y="2895600"/>
            <a:ext cx="0" cy="304800"/>
          </a:xfrm>
          <a:prstGeom prst="line">
            <a:avLst/>
          </a:prstGeom>
          <a:noFill/>
          <a:ln w="9525">
            <a:solidFill>
              <a:schemeClr val="tx1"/>
            </a:solidFill>
            <a:prstDash val="dash"/>
            <a:round/>
            <a:headEnd/>
            <a:tailEnd/>
          </a:ln>
        </p:spPr>
        <p:txBody>
          <a:bodyPr/>
          <a:lstStyle/>
          <a:p>
            <a:endParaRPr lang="en-US"/>
          </a:p>
        </p:txBody>
      </p:sp>
      <p:sp>
        <p:nvSpPr>
          <p:cNvPr id="26696" name="Line 111"/>
          <p:cNvSpPr>
            <a:spLocks noChangeShapeType="1"/>
          </p:cNvSpPr>
          <p:nvPr/>
        </p:nvSpPr>
        <p:spPr bwMode="auto">
          <a:xfrm>
            <a:off x="5943600" y="3429000"/>
            <a:ext cx="0" cy="304800"/>
          </a:xfrm>
          <a:prstGeom prst="line">
            <a:avLst/>
          </a:prstGeom>
          <a:noFill/>
          <a:ln w="9525">
            <a:solidFill>
              <a:schemeClr val="tx1"/>
            </a:solidFill>
            <a:prstDash val="dash"/>
            <a:round/>
            <a:headEnd/>
            <a:tailEnd/>
          </a:ln>
        </p:spPr>
        <p:txBody>
          <a:bodyPr/>
          <a:lstStyle/>
          <a:p>
            <a:endParaRPr lang="en-US"/>
          </a:p>
        </p:txBody>
      </p:sp>
      <p:sp>
        <p:nvSpPr>
          <p:cNvPr id="26697" name="AutoShape 112"/>
          <p:cNvSpPr>
            <a:spLocks noChangeArrowheads="1"/>
          </p:cNvSpPr>
          <p:nvPr/>
        </p:nvSpPr>
        <p:spPr bwMode="auto">
          <a:xfrm>
            <a:off x="6629400" y="2286000"/>
            <a:ext cx="228600" cy="304800"/>
          </a:xfrm>
          <a:prstGeom prst="upArrow">
            <a:avLst>
              <a:gd name="adj1" fmla="val 50000"/>
              <a:gd name="adj2" fmla="val 33333"/>
            </a:avLst>
          </a:prstGeom>
          <a:solidFill>
            <a:schemeClr val="folHlink"/>
          </a:solidFill>
          <a:ln w="9525">
            <a:solidFill>
              <a:schemeClr val="tx1"/>
            </a:solidFill>
            <a:miter lim="800000"/>
            <a:headEnd/>
            <a:tailEnd/>
          </a:ln>
        </p:spPr>
        <p:txBody>
          <a:bodyPr wrap="none" anchor="ctr"/>
          <a:lstStyle/>
          <a:p>
            <a:endParaRPr lang="en-US"/>
          </a:p>
        </p:txBody>
      </p:sp>
      <p:sp>
        <p:nvSpPr>
          <p:cNvPr id="26698" name="AutoShape 113"/>
          <p:cNvSpPr>
            <a:spLocks noChangeArrowheads="1"/>
          </p:cNvSpPr>
          <p:nvPr/>
        </p:nvSpPr>
        <p:spPr bwMode="auto">
          <a:xfrm flipV="1">
            <a:off x="1371600" y="2286000"/>
            <a:ext cx="228600" cy="304800"/>
          </a:xfrm>
          <a:prstGeom prst="upArrow">
            <a:avLst>
              <a:gd name="adj1" fmla="val 50000"/>
              <a:gd name="adj2" fmla="val 33333"/>
            </a:avLst>
          </a:prstGeom>
          <a:solidFill>
            <a:schemeClr val="fo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219809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3ED7-A0F4-4A76-A244-F0ABB0A090DC}"/>
              </a:ext>
            </a:extLst>
          </p:cNvPr>
          <p:cNvSpPr>
            <a:spLocks noGrp="1"/>
          </p:cNvSpPr>
          <p:nvPr>
            <p:ph type="title"/>
          </p:nvPr>
        </p:nvSpPr>
        <p:spPr/>
        <p:txBody>
          <a:bodyPr>
            <a:normAutofit/>
          </a:bodyPr>
          <a:lstStyle/>
          <a:p>
            <a:r>
              <a:rPr lang="en-US" sz="5400" dirty="0"/>
              <a:t>Layers and Addresses</a:t>
            </a:r>
          </a:p>
        </p:txBody>
      </p:sp>
      <p:pic>
        <p:nvPicPr>
          <p:cNvPr id="4" name="Picture 6">
            <a:extLst>
              <a:ext uri="{FF2B5EF4-FFF2-40B4-BE49-F238E27FC236}">
                <a16:creationId xmlns:a16="http://schemas.microsoft.com/office/drawing/2014/main" id="{089A1DAB-EACD-4813-8007-2FF26A447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299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pPr eaLnBrk="1" hangingPunct="1">
              <a:defRPr/>
            </a:pPr>
            <a:r>
              <a:rPr lang="en-US" sz="5400" dirty="0"/>
              <a:t>Layers and Types </a:t>
            </a:r>
            <a:r>
              <a:rPr lang="en-US" dirty="0"/>
              <a:t>of </a:t>
            </a:r>
            <a:r>
              <a:rPr lang="en-US" sz="5400" dirty="0"/>
              <a:t>Data Delivery</a:t>
            </a:r>
          </a:p>
        </p:txBody>
      </p:sp>
      <p:pic>
        <p:nvPicPr>
          <p:cNvPr id="28677" name="Picture 4"/>
          <p:cNvPicPr>
            <a:picLocks noChangeAspect="1" noChangeArrowheads="1"/>
          </p:cNvPicPr>
          <p:nvPr/>
        </p:nvPicPr>
        <p:blipFill>
          <a:blip r:embed="rId2" cstate="print"/>
          <a:srcRect/>
          <a:stretch>
            <a:fillRect/>
          </a:stretch>
        </p:blipFill>
        <p:spPr bwMode="auto">
          <a:xfrm>
            <a:off x="359424" y="1828800"/>
            <a:ext cx="8458200" cy="3338513"/>
          </a:xfrm>
          <a:prstGeom prst="rect">
            <a:avLst/>
          </a:prstGeom>
        </p:spPr>
      </p:pic>
    </p:spTree>
    <p:extLst>
      <p:ext uri="{BB962C8B-B14F-4D97-AF65-F5344CB8AC3E}">
        <p14:creationId xmlns:p14="http://schemas.microsoft.com/office/powerpoint/2010/main" val="204767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Group 78">
            <a:extLst>
              <a:ext uri="{FF2B5EF4-FFF2-40B4-BE49-F238E27FC236}">
                <a16:creationId xmlns:a16="http://schemas.microsoft.com/office/drawing/2014/main" id="{DAD94D8B-CEDB-48A6-AB43-67EA394C95D0}"/>
              </a:ext>
            </a:extLst>
          </p:cNvPr>
          <p:cNvGraphicFramePr>
            <a:graphicFrameLocks noGrp="1"/>
          </p:cNvGraphicFramePr>
          <p:nvPr>
            <p:extLst>
              <p:ext uri="{D42A27DB-BD31-4B8C-83A1-F6EECF244321}">
                <p14:modId xmlns:p14="http://schemas.microsoft.com/office/powerpoint/2010/main" val="1742131234"/>
              </p:ext>
            </p:extLst>
          </p:nvPr>
        </p:nvGraphicFramePr>
        <p:xfrm>
          <a:off x="556260" y="3229451"/>
          <a:ext cx="1676400" cy="2590801"/>
        </p:xfrm>
        <a:graphic>
          <a:graphicData uri="http://schemas.openxmlformats.org/drawingml/2006/table">
            <a:tbl>
              <a:tblPr/>
              <a:tblGrid>
                <a:gridCol w="1676400">
                  <a:extLst>
                    <a:ext uri="{9D8B030D-6E8A-4147-A177-3AD203B41FA5}">
                      <a16:colId xmlns:a16="http://schemas.microsoft.com/office/drawing/2014/main" val="20000"/>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grpSp>
        <p:nvGrpSpPr>
          <p:cNvPr id="2" name="Group 61"/>
          <p:cNvGrpSpPr>
            <a:grpSpLocks/>
          </p:cNvGrpSpPr>
          <p:nvPr/>
        </p:nvGrpSpPr>
        <p:grpSpPr bwMode="auto">
          <a:xfrm>
            <a:off x="4876800" y="4267200"/>
            <a:ext cx="1676400" cy="1555750"/>
            <a:chOff x="2743200" y="4343400"/>
            <a:chExt cx="1676400" cy="1555750"/>
          </a:xfrm>
        </p:grpSpPr>
        <p:sp>
          <p:nvSpPr>
            <p:cNvPr id="63" name="Rectangle 62"/>
            <p:cNvSpPr/>
            <p:nvPr/>
          </p:nvSpPr>
          <p:spPr>
            <a:xfrm>
              <a:off x="2743200" y="4343400"/>
              <a:ext cx="1676400" cy="520700"/>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Network</a:t>
              </a:r>
              <a:endParaRPr lang="en-US" dirty="0">
                <a:solidFill>
                  <a:schemeClr val="tx1"/>
                </a:solidFill>
              </a:endParaRPr>
            </a:p>
          </p:txBody>
        </p:sp>
        <p:sp>
          <p:nvSpPr>
            <p:cNvPr id="64" name="Rectangle 63"/>
            <p:cNvSpPr/>
            <p:nvPr/>
          </p:nvSpPr>
          <p:spPr>
            <a:xfrm>
              <a:off x="2743200" y="4864100"/>
              <a:ext cx="762000" cy="5143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D.L.</a:t>
              </a:r>
              <a:endParaRPr lang="en-US" dirty="0">
                <a:solidFill>
                  <a:schemeClr val="tx1"/>
                </a:solidFill>
              </a:endParaRPr>
            </a:p>
          </p:txBody>
        </p:sp>
        <p:sp>
          <p:nvSpPr>
            <p:cNvPr id="65" name="Rectangle 64"/>
            <p:cNvSpPr/>
            <p:nvPr/>
          </p:nvSpPr>
          <p:spPr>
            <a:xfrm>
              <a:off x="2743200" y="5365750"/>
              <a:ext cx="762000" cy="5334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P.L.</a:t>
              </a:r>
              <a:endParaRPr lang="en-US" dirty="0">
                <a:solidFill>
                  <a:schemeClr val="tx1"/>
                </a:solidFill>
              </a:endParaRPr>
            </a:p>
          </p:txBody>
        </p:sp>
        <p:sp>
          <p:nvSpPr>
            <p:cNvPr id="66" name="Rectangle 65"/>
            <p:cNvSpPr/>
            <p:nvPr/>
          </p:nvSpPr>
          <p:spPr>
            <a:xfrm>
              <a:off x="3657600" y="4864100"/>
              <a:ext cx="762000" cy="5143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D.L.</a:t>
              </a:r>
              <a:endParaRPr lang="en-US" dirty="0">
                <a:solidFill>
                  <a:schemeClr val="tx1"/>
                </a:solidFill>
              </a:endParaRPr>
            </a:p>
          </p:txBody>
        </p:sp>
        <p:sp>
          <p:nvSpPr>
            <p:cNvPr id="67" name="Rectangle 66"/>
            <p:cNvSpPr/>
            <p:nvPr/>
          </p:nvSpPr>
          <p:spPr>
            <a:xfrm>
              <a:off x="3657600" y="5365750"/>
              <a:ext cx="762000" cy="5334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P.L.</a:t>
              </a:r>
              <a:endParaRPr lang="en-US" dirty="0">
                <a:solidFill>
                  <a:schemeClr val="tx1"/>
                </a:solidFill>
              </a:endParaRPr>
            </a:p>
          </p:txBody>
        </p:sp>
      </p:grpSp>
      <p:grpSp>
        <p:nvGrpSpPr>
          <p:cNvPr id="3" name="Group 60"/>
          <p:cNvGrpSpPr>
            <a:grpSpLocks/>
          </p:cNvGrpSpPr>
          <p:nvPr/>
        </p:nvGrpSpPr>
        <p:grpSpPr bwMode="auto">
          <a:xfrm>
            <a:off x="2743200" y="4267200"/>
            <a:ext cx="1676400" cy="1555750"/>
            <a:chOff x="2743200" y="4343400"/>
            <a:chExt cx="1676400" cy="1555750"/>
          </a:xfrm>
        </p:grpSpPr>
        <p:sp>
          <p:nvSpPr>
            <p:cNvPr id="48" name="Rectangle 47"/>
            <p:cNvSpPr/>
            <p:nvPr/>
          </p:nvSpPr>
          <p:spPr>
            <a:xfrm>
              <a:off x="2743200" y="4343400"/>
              <a:ext cx="1676400" cy="520700"/>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Network</a:t>
              </a:r>
              <a:endParaRPr lang="en-US" dirty="0">
                <a:solidFill>
                  <a:schemeClr val="tx1"/>
                </a:solidFill>
              </a:endParaRPr>
            </a:p>
          </p:txBody>
        </p:sp>
        <p:sp>
          <p:nvSpPr>
            <p:cNvPr id="49" name="Rectangle 48"/>
            <p:cNvSpPr/>
            <p:nvPr/>
          </p:nvSpPr>
          <p:spPr>
            <a:xfrm>
              <a:off x="2743200" y="4864100"/>
              <a:ext cx="762000" cy="5143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D.L.</a:t>
              </a:r>
              <a:endParaRPr lang="en-US" dirty="0">
                <a:solidFill>
                  <a:schemeClr val="tx1"/>
                </a:solidFill>
              </a:endParaRPr>
            </a:p>
          </p:txBody>
        </p:sp>
        <p:sp>
          <p:nvSpPr>
            <p:cNvPr id="51" name="Rectangle 50"/>
            <p:cNvSpPr/>
            <p:nvPr/>
          </p:nvSpPr>
          <p:spPr>
            <a:xfrm>
              <a:off x="2743200" y="5365750"/>
              <a:ext cx="762000" cy="5334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P.L.</a:t>
              </a:r>
              <a:endParaRPr lang="en-US" dirty="0">
                <a:solidFill>
                  <a:schemeClr val="tx1"/>
                </a:solidFill>
              </a:endParaRPr>
            </a:p>
          </p:txBody>
        </p:sp>
        <p:sp>
          <p:nvSpPr>
            <p:cNvPr id="56" name="Rectangle 55"/>
            <p:cNvSpPr/>
            <p:nvPr/>
          </p:nvSpPr>
          <p:spPr>
            <a:xfrm>
              <a:off x="3657600" y="4864100"/>
              <a:ext cx="762000" cy="5143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D.L.</a:t>
              </a:r>
              <a:endParaRPr lang="en-US" dirty="0">
                <a:solidFill>
                  <a:schemeClr val="tx1"/>
                </a:solidFill>
              </a:endParaRPr>
            </a:p>
          </p:txBody>
        </p:sp>
        <p:sp>
          <p:nvSpPr>
            <p:cNvPr id="57" name="Rectangle 56"/>
            <p:cNvSpPr/>
            <p:nvPr/>
          </p:nvSpPr>
          <p:spPr>
            <a:xfrm>
              <a:off x="3657600" y="5365750"/>
              <a:ext cx="762000" cy="5334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P.L.</a:t>
              </a:r>
              <a:endParaRPr lang="en-US" dirty="0">
                <a:solidFill>
                  <a:schemeClr val="tx1"/>
                </a:solidFill>
              </a:endParaRPr>
            </a:p>
          </p:txBody>
        </p:sp>
      </p:grpSp>
      <p:sp>
        <p:nvSpPr>
          <p:cNvPr id="48264" name="Cloud"/>
          <p:cNvSpPr>
            <a:spLocks noChangeAspect="1" noEditPoints="1" noChangeArrowheads="1"/>
          </p:cNvSpPr>
          <p:nvPr/>
        </p:nvSpPr>
        <p:spPr bwMode="auto">
          <a:xfrm>
            <a:off x="2362200" y="1219200"/>
            <a:ext cx="4876800" cy="1981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00"/>
          </a:solidFill>
          <a:ln w="38100">
            <a:solidFill>
              <a:schemeClr val="tx1"/>
            </a:solidFill>
            <a:miter lim="800000"/>
            <a:headEnd/>
            <a:tailEnd/>
          </a:ln>
          <a:effectLst/>
        </p:spPr>
        <p:txBody>
          <a:bodyPr/>
          <a:lstStyle/>
          <a:p>
            <a:pPr>
              <a:defRPr/>
            </a:pPr>
            <a:endParaRPr lang="en-US"/>
          </a:p>
        </p:txBody>
      </p:sp>
      <p:sp>
        <p:nvSpPr>
          <p:cNvPr id="48257" name="Line 129"/>
          <p:cNvSpPr>
            <a:spLocks noChangeShapeType="1"/>
          </p:cNvSpPr>
          <p:nvPr/>
        </p:nvSpPr>
        <p:spPr bwMode="auto">
          <a:xfrm flipV="1">
            <a:off x="1447800" y="1828800"/>
            <a:ext cx="2209800" cy="762000"/>
          </a:xfrm>
          <a:prstGeom prst="line">
            <a:avLst/>
          </a:prstGeom>
          <a:noFill/>
          <a:ln w="57150">
            <a:solidFill>
              <a:schemeClr val="folHlink"/>
            </a:solidFill>
            <a:round/>
            <a:headEnd/>
            <a:tailEnd/>
          </a:ln>
        </p:spPr>
        <p:txBody>
          <a:bodyPr/>
          <a:lstStyle/>
          <a:p>
            <a:endParaRPr lang="en-US"/>
          </a:p>
        </p:txBody>
      </p:sp>
      <p:sp>
        <p:nvSpPr>
          <p:cNvPr id="48258" name="Line 130"/>
          <p:cNvSpPr>
            <a:spLocks noChangeShapeType="1"/>
          </p:cNvSpPr>
          <p:nvPr/>
        </p:nvSpPr>
        <p:spPr bwMode="auto">
          <a:xfrm>
            <a:off x="3657600" y="1828800"/>
            <a:ext cx="1905000" cy="533400"/>
          </a:xfrm>
          <a:prstGeom prst="line">
            <a:avLst/>
          </a:prstGeom>
          <a:noFill/>
          <a:ln w="57150">
            <a:solidFill>
              <a:schemeClr val="folHlink"/>
            </a:solidFill>
            <a:round/>
            <a:headEnd/>
            <a:tailEnd/>
          </a:ln>
        </p:spPr>
        <p:txBody>
          <a:bodyPr/>
          <a:lstStyle/>
          <a:p>
            <a:endParaRPr lang="en-US"/>
          </a:p>
        </p:txBody>
      </p:sp>
      <p:sp>
        <p:nvSpPr>
          <p:cNvPr id="48259" name="Line 131"/>
          <p:cNvSpPr>
            <a:spLocks noChangeShapeType="1"/>
          </p:cNvSpPr>
          <p:nvPr/>
        </p:nvSpPr>
        <p:spPr bwMode="auto">
          <a:xfrm>
            <a:off x="5562600" y="2362200"/>
            <a:ext cx="2286000" cy="304800"/>
          </a:xfrm>
          <a:prstGeom prst="line">
            <a:avLst/>
          </a:prstGeom>
          <a:noFill/>
          <a:ln w="57150">
            <a:solidFill>
              <a:schemeClr val="folHlink"/>
            </a:solidFill>
            <a:round/>
            <a:headEnd/>
            <a:tailEnd/>
          </a:ln>
        </p:spPr>
        <p:txBody>
          <a:bodyPr/>
          <a:lstStyle/>
          <a:p>
            <a:endParaRPr lang="en-US"/>
          </a:p>
        </p:txBody>
      </p:sp>
      <p:sp>
        <p:nvSpPr>
          <p:cNvPr id="48130" name="Rectangle 2"/>
          <p:cNvSpPr>
            <a:spLocks noGrp="1" noChangeArrowheads="1"/>
          </p:cNvSpPr>
          <p:nvPr>
            <p:ph type="title"/>
          </p:nvPr>
        </p:nvSpPr>
        <p:spPr/>
        <p:txBody>
          <a:bodyPr/>
          <a:lstStyle/>
          <a:p>
            <a:r>
              <a:rPr lang="en-US"/>
              <a:t>Internet Model</a:t>
            </a:r>
            <a:endParaRPr lang="en-US" dirty="0"/>
          </a:p>
        </p:txBody>
      </p:sp>
      <p:graphicFrame>
        <p:nvGraphicFramePr>
          <p:cNvPr id="48206" name="Group 78"/>
          <p:cNvGraphicFramePr>
            <a:graphicFrameLocks noGrp="1"/>
          </p:cNvGraphicFramePr>
          <p:nvPr>
            <p:extLst>
              <p:ext uri="{D42A27DB-BD31-4B8C-83A1-F6EECF244321}">
                <p14:modId xmlns:p14="http://schemas.microsoft.com/office/powerpoint/2010/main" val="2853421430"/>
              </p:ext>
            </p:extLst>
          </p:nvPr>
        </p:nvGraphicFramePr>
        <p:xfrm>
          <a:off x="7010400" y="3228975"/>
          <a:ext cx="1676400" cy="2590801"/>
        </p:xfrm>
        <a:graphic>
          <a:graphicData uri="http://schemas.openxmlformats.org/drawingml/2006/table">
            <a:tbl>
              <a:tblPr/>
              <a:tblGrid>
                <a:gridCol w="1676400">
                  <a:extLst>
                    <a:ext uri="{9D8B030D-6E8A-4147-A177-3AD203B41FA5}">
                      <a16:colId xmlns:a16="http://schemas.microsoft.com/office/drawing/2014/main" val="20000"/>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sp>
        <p:nvSpPr>
          <p:cNvPr id="48222" name="Rectangle 94"/>
          <p:cNvSpPr>
            <a:spLocks noChangeArrowheads="1"/>
          </p:cNvSpPr>
          <p:nvPr/>
        </p:nvSpPr>
        <p:spPr bwMode="auto">
          <a:xfrm>
            <a:off x="1143000" y="5715000"/>
            <a:ext cx="22098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a:defRPr/>
            </a:pPr>
            <a:endParaRPr lang="en-US">
              <a:cs typeface="Tahoma" pitchFamily="34" charset="0"/>
            </a:endParaRPr>
          </a:p>
        </p:txBody>
      </p:sp>
      <p:sp>
        <p:nvSpPr>
          <p:cNvPr id="48223" name="Rectangle 95"/>
          <p:cNvSpPr>
            <a:spLocks noChangeArrowheads="1"/>
          </p:cNvSpPr>
          <p:nvPr/>
        </p:nvSpPr>
        <p:spPr bwMode="auto">
          <a:xfrm>
            <a:off x="3733800" y="5715000"/>
            <a:ext cx="18288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48224" name="Rectangle 96"/>
          <p:cNvSpPr>
            <a:spLocks noChangeArrowheads="1"/>
          </p:cNvSpPr>
          <p:nvPr/>
        </p:nvSpPr>
        <p:spPr bwMode="auto">
          <a:xfrm>
            <a:off x="5867400" y="5715000"/>
            <a:ext cx="2362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48226" name="Line 98"/>
          <p:cNvSpPr>
            <a:spLocks noChangeShapeType="1"/>
          </p:cNvSpPr>
          <p:nvPr/>
        </p:nvSpPr>
        <p:spPr bwMode="auto">
          <a:xfrm>
            <a:off x="1447800" y="3076575"/>
            <a:ext cx="0" cy="2790825"/>
          </a:xfrm>
          <a:prstGeom prst="line">
            <a:avLst/>
          </a:prstGeom>
          <a:noFill/>
          <a:ln w="57150">
            <a:solidFill>
              <a:srgbClr val="00CCFF">
                <a:alpha val="59999"/>
              </a:srgbClr>
            </a:solidFill>
            <a:round/>
            <a:headEnd/>
            <a:tailEnd/>
          </a:ln>
        </p:spPr>
        <p:txBody>
          <a:bodyPr/>
          <a:lstStyle/>
          <a:p>
            <a:endParaRPr lang="en-US"/>
          </a:p>
        </p:txBody>
      </p:sp>
      <p:sp>
        <p:nvSpPr>
          <p:cNvPr id="48227" name="Line 99"/>
          <p:cNvSpPr>
            <a:spLocks noChangeShapeType="1"/>
          </p:cNvSpPr>
          <p:nvPr/>
        </p:nvSpPr>
        <p:spPr bwMode="auto">
          <a:xfrm>
            <a:off x="1447800" y="5867400"/>
            <a:ext cx="1752600" cy="0"/>
          </a:xfrm>
          <a:prstGeom prst="line">
            <a:avLst/>
          </a:prstGeom>
          <a:noFill/>
          <a:ln w="57150">
            <a:solidFill>
              <a:srgbClr val="00CCFF">
                <a:alpha val="59999"/>
              </a:srgbClr>
            </a:solidFill>
            <a:round/>
            <a:headEnd/>
            <a:tailEnd/>
          </a:ln>
        </p:spPr>
        <p:txBody>
          <a:bodyPr/>
          <a:lstStyle/>
          <a:p>
            <a:endParaRPr lang="en-US"/>
          </a:p>
        </p:txBody>
      </p:sp>
      <p:sp>
        <p:nvSpPr>
          <p:cNvPr id="48228" name="Line 100"/>
          <p:cNvSpPr>
            <a:spLocks noChangeShapeType="1"/>
          </p:cNvSpPr>
          <p:nvPr/>
        </p:nvSpPr>
        <p:spPr bwMode="auto">
          <a:xfrm flipV="1">
            <a:off x="3200400" y="4524374"/>
            <a:ext cx="0" cy="1343025"/>
          </a:xfrm>
          <a:prstGeom prst="line">
            <a:avLst/>
          </a:prstGeom>
          <a:noFill/>
          <a:ln w="57150">
            <a:solidFill>
              <a:srgbClr val="00CCFF">
                <a:alpha val="59999"/>
              </a:srgbClr>
            </a:solidFill>
            <a:round/>
            <a:headEnd/>
            <a:tailEnd/>
          </a:ln>
        </p:spPr>
        <p:txBody>
          <a:bodyPr/>
          <a:lstStyle/>
          <a:p>
            <a:endParaRPr lang="en-US"/>
          </a:p>
        </p:txBody>
      </p:sp>
      <p:sp>
        <p:nvSpPr>
          <p:cNvPr id="48229" name="Line 101"/>
          <p:cNvSpPr>
            <a:spLocks noChangeShapeType="1"/>
          </p:cNvSpPr>
          <p:nvPr/>
        </p:nvSpPr>
        <p:spPr bwMode="auto">
          <a:xfrm>
            <a:off x="3200400" y="4524375"/>
            <a:ext cx="838200" cy="0"/>
          </a:xfrm>
          <a:prstGeom prst="line">
            <a:avLst/>
          </a:prstGeom>
          <a:noFill/>
          <a:ln w="57150">
            <a:solidFill>
              <a:srgbClr val="00CCFF">
                <a:alpha val="59999"/>
              </a:srgbClr>
            </a:solidFill>
            <a:round/>
            <a:headEnd/>
            <a:tailEnd/>
          </a:ln>
        </p:spPr>
        <p:txBody>
          <a:bodyPr/>
          <a:lstStyle/>
          <a:p>
            <a:endParaRPr lang="en-US"/>
          </a:p>
        </p:txBody>
      </p:sp>
      <p:sp>
        <p:nvSpPr>
          <p:cNvPr id="48230" name="Line 102"/>
          <p:cNvSpPr>
            <a:spLocks noChangeShapeType="1"/>
          </p:cNvSpPr>
          <p:nvPr/>
        </p:nvSpPr>
        <p:spPr bwMode="auto">
          <a:xfrm>
            <a:off x="4038600" y="4524376"/>
            <a:ext cx="0" cy="1343024"/>
          </a:xfrm>
          <a:prstGeom prst="line">
            <a:avLst/>
          </a:prstGeom>
          <a:noFill/>
          <a:ln w="57150">
            <a:solidFill>
              <a:srgbClr val="00CCFF">
                <a:alpha val="59999"/>
              </a:srgbClr>
            </a:solidFill>
            <a:round/>
            <a:headEnd/>
            <a:tailEnd/>
          </a:ln>
        </p:spPr>
        <p:txBody>
          <a:bodyPr/>
          <a:lstStyle/>
          <a:p>
            <a:endParaRPr lang="en-US"/>
          </a:p>
        </p:txBody>
      </p:sp>
      <p:sp>
        <p:nvSpPr>
          <p:cNvPr id="48231" name="Line 103"/>
          <p:cNvSpPr>
            <a:spLocks noChangeShapeType="1"/>
          </p:cNvSpPr>
          <p:nvPr/>
        </p:nvSpPr>
        <p:spPr bwMode="auto">
          <a:xfrm>
            <a:off x="4038600" y="5867400"/>
            <a:ext cx="1295400" cy="0"/>
          </a:xfrm>
          <a:prstGeom prst="line">
            <a:avLst/>
          </a:prstGeom>
          <a:noFill/>
          <a:ln w="57150">
            <a:solidFill>
              <a:srgbClr val="00CCFF">
                <a:alpha val="59999"/>
              </a:srgbClr>
            </a:solidFill>
            <a:round/>
            <a:headEnd/>
            <a:tailEnd/>
          </a:ln>
        </p:spPr>
        <p:txBody>
          <a:bodyPr/>
          <a:lstStyle/>
          <a:p>
            <a:endParaRPr lang="en-US"/>
          </a:p>
        </p:txBody>
      </p:sp>
      <p:sp>
        <p:nvSpPr>
          <p:cNvPr id="48232" name="Line 104"/>
          <p:cNvSpPr>
            <a:spLocks noChangeShapeType="1"/>
          </p:cNvSpPr>
          <p:nvPr/>
        </p:nvSpPr>
        <p:spPr bwMode="auto">
          <a:xfrm flipV="1">
            <a:off x="5334000" y="4524375"/>
            <a:ext cx="0" cy="1343024"/>
          </a:xfrm>
          <a:prstGeom prst="line">
            <a:avLst/>
          </a:prstGeom>
          <a:noFill/>
          <a:ln w="57150">
            <a:solidFill>
              <a:srgbClr val="00CCFF">
                <a:alpha val="59999"/>
              </a:srgbClr>
            </a:solidFill>
            <a:round/>
            <a:headEnd/>
            <a:tailEnd/>
          </a:ln>
        </p:spPr>
        <p:txBody>
          <a:bodyPr/>
          <a:lstStyle/>
          <a:p>
            <a:endParaRPr lang="en-US"/>
          </a:p>
        </p:txBody>
      </p:sp>
      <p:sp>
        <p:nvSpPr>
          <p:cNvPr id="48233" name="Line 105"/>
          <p:cNvSpPr>
            <a:spLocks noChangeShapeType="1"/>
          </p:cNvSpPr>
          <p:nvPr/>
        </p:nvSpPr>
        <p:spPr bwMode="auto">
          <a:xfrm>
            <a:off x="5334000" y="4524375"/>
            <a:ext cx="914400" cy="0"/>
          </a:xfrm>
          <a:prstGeom prst="line">
            <a:avLst/>
          </a:prstGeom>
          <a:noFill/>
          <a:ln w="57150">
            <a:solidFill>
              <a:srgbClr val="00CCFF">
                <a:alpha val="59999"/>
              </a:srgbClr>
            </a:solidFill>
            <a:round/>
            <a:headEnd/>
            <a:tailEnd/>
          </a:ln>
        </p:spPr>
        <p:txBody>
          <a:bodyPr/>
          <a:lstStyle/>
          <a:p>
            <a:endParaRPr lang="en-US"/>
          </a:p>
        </p:txBody>
      </p:sp>
      <p:sp>
        <p:nvSpPr>
          <p:cNvPr id="48234" name="Line 106"/>
          <p:cNvSpPr>
            <a:spLocks noChangeShapeType="1"/>
          </p:cNvSpPr>
          <p:nvPr/>
        </p:nvSpPr>
        <p:spPr bwMode="auto">
          <a:xfrm>
            <a:off x="6248400" y="4524376"/>
            <a:ext cx="0" cy="1343024"/>
          </a:xfrm>
          <a:prstGeom prst="line">
            <a:avLst/>
          </a:prstGeom>
          <a:noFill/>
          <a:ln w="57150">
            <a:solidFill>
              <a:srgbClr val="00CCFF">
                <a:alpha val="59999"/>
              </a:srgbClr>
            </a:solidFill>
            <a:round/>
            <a:headEnd/>
            <a:tailEnd/>
          </a:ln>
        </p:spPr>
        <p:txBody>
          <a:bodyPr/>
          <a:lstStyle/>
          <a:p>
            <a:endParaRPr lang="en-US"/>
          </a:p>
        </p:txBody>
      </p:sp>
      <p:sp>
        <p:nvSpPr>
          <p:cNvPr id="48235" name="Line 107"/>
          <p:cNvSpPr>
            <a:spLocks noChangeShapeType="1"/>
          </p:cNvSpPr>
          <p:nvPr/>
        </p:nvSpPr>
        <p:spPr bwMode="auto">
          <a:xfrm>
            <a:off x="6248400" y="5867400"/>
            <a:ext cx="1600200" cy="0"/>
          </a:xfrm>
          <a:prstGeom prst="line">
            <a:avLst/>
          </a:prstGeom>
          <a:noFill/>
          <a:ln w="57150">
            <a:solidFill>
              <a:srgbClr val="00CCFF">
                <a:alpha val="59999"/>
              </a:srgbClr>
            </a:solidFill>
            <a:round/>
            <a:headEnd/>
            <a:tailEnd/>
          </a:ln>
        </p:spPr>
        <p:txBody>
          <a:bodyPr/>
          <a:lstStyle/>
          <a:p>
            <a:endParaRPr lang="en-US"/>
          </a:p>
        </p:txBody>
      </p:sp>
      <p:sp>
        <p:nvSpPr>
          <p:cNvPr id="48236" name="Line 108"/>
          <p:cNvSpPr>
            <a:spLocks noChangeShapeType="1"/>
          </p:cNvSpPr>
          <p:nvPr/>
        </p:nvSpPr>
        <p:spPr bwMode="auto">
          <a:xfrm flipV="1">
            <a:off x="7848600" y="3076575"/>
            <a:ext cx="0" cy="2790824"/>
          </a:xfrm>
          <a:prstGeom prst="line">
            <a:avLst/>
          </a:prstGeom>
          <a:noFill/>
          <a:ln w="57150">
            <a:solidFill>
              <a:srgbClr val="00CCFF">
                <a:alpha val="59999"/>
              </a:srgbClr>
            </a:solidFill>
            <a:round/>
            <a:headEnd/>
            <a:tailEnd type="triangle" w="med" len="med"/>
          </a:ln>
        </p:spPr>
        <p:txBody>
          <a:bodyPr/>
          <a:lstStyle/>
          <a:p>
            <a:endParaRPr lang="en-US"/>
          </a:p>
        </p:txBody>
      </p:sp>
      <p:grpSp>
        <p:nvGrpSpPr>
          <p:cNvPr id="4" name="Group 137"/>
          <p:cNvGrpSpPr>
            <a:grpSpLocks/>
          </p:cNvGrpSpPr>
          <p:nvPr/>
        </p:nvGrpSpPr>
        <p:grpSpPr bwMode="auto">
          <a:xfrm>
            <a:off x="2286000" y="3475038"/>
            <a:ext cx="4724400" cy="2076450"/>
            <a:chOff x="1440" y="2237"/>
            <a:chExt cx="2976" cy="1308"/>
          </a:xfrm>
        </p:grpSpPr>
        <p:sp>
          <p:nvSpPr>
            <p:cNvPr id="27710" name="Line 109"/>
            <p:cNvSpPr>
              <a:spLocks noChangeShapeType="1"/>
            </p:cNvSpPr>
            <p:nvPr/>
          </p:nvSpPr>
          <p:spPr bwMode="auto">
            <a:xfrm>
              <a:off x="1440"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1" name="Line 110"/>
            <p:cNvSpPr>
              <a:spLocks noChangeShapeType="1"/>
            </p:cNvSpPr>
            <p:nvPr/>
          </p:nvSpPr>
          <p:spPr bwMode="auto">
            <a:xfrm>
              <a:off x="1440"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2" name="Line 111"/>
            <p:cNvSpPr>
              <a:spLocks noChangeShapeType="1"/>
            </p:cNvSpPr>
            <p:nvPr/>
          </p:nvSpPr>
          <p:spPr bwMode="auto">
            <a:xfrm>
              <a:off x="1440"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3" name="Line 112"/>
            <p:cNvSpPr>
              <a:spLocks noChangeShapeType="1"/>
            </p:cNvSpPr>
            <p:nvPr/>
          </p:nvSpPr>
          <p:spPr bwMode="auto">
            <a:xfrm>
              <a:off x="2784"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4" name="Line 113"/>
            <p:cNvSpPr>
              <a:spLocks noChangeShapeType="1"/>
            </p:cNvSpPr>
            <p:nvPr/>
          </p:nvSpPr>
          <p:spPr bwMode="auto">
            <a:xfrm>
              <a:off x="2784"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5" name="Line 114"/>
            <p:cNvSpPr>
              <a:spLocks noChangeShapeType="1"/>
            </p:cNvSpPr>
            <p:nvPr/>
          </p:nvSpPr>
          <p:spPr bwMode="auto">
            <a:xfrm>
              <a:off x="2784"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6" name="Line 115"/>
            <p:cNvSpPr>
              <a:spLocks noChangeShapeType="1"/>
            </p:cNvSpPr>
            <p:nvPr/>
          </p:nvSpPr>
          <p:spPr bwMode="auto">
            <a:xfrm>
              <a:off x="4128"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7" name="Line 116"/>
            <p:cNvSpPr>
              <a:spLocks noChangeShapeType="1"/>
            </p:cNvSpPr>
            <p:nvPr/>
          </p:nvSpPr>
          <p:spPr bwMode="auto">
            <a:xfrm>
              <a:off x="4128"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8" name="Line 117"/>
            <p:cNvSpPr>
              <a:spLocks noChangeShapeType="1"/>
            </p:cNvSpPr>
            <p:nvPr/>
          </p:nvSpPr>
          <p:spPr bwMode="auto">
            <a:xfrm>
              <a:off x="4128"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9" name="Line 118"/>
            <p:cNvSpPr>
              <a:spLocks noChangeShapeType="1"/>
            </p:cNvSpPr>
            <p:nvPr/>
          </p:nvSpPr>
          <p:spPr bwMode="auto">
            <a:xfrm>
              <a:off x="1440" y="2579"/>
              <a:ext cx="2976"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20" name="Line 119"/>
            <p:cNvSpPr>
              <a:spLocks noChangeShapeType="1"/>
            </p:cNvSpPr>
            <p:nvPr/>
          </p:nvSpPr>
          <p:spPr bwMode="auto">
            <a:xfrm>
              <a:off x="1440" y="2237"/>
              <a:ext cx="2976" cy="0"/>
            </a:xfrm>
            <a:prstGeom prst="line">
              <a:avLst/>
            </a:prstGeom>
            <a:noFill/>
            <a:ln w="38100">
              <a:solidFill>
                <a:schemeClr val="tx1"/>
              </a:solidFill>
              <a:prstDash val="sysDot"/>
              <a:round/>
              <a:headEnd type="triangle" w="med" len="med"/>
              <a:tailEnd type="triangle" w="med" len="med"/>
            </a:ln>
          </p:spPr>
          <p:txBody>
            <a:bodyPr/>
            <a:lstStyle/>
            <a:p>
              <a:endParaRPr lang="en-US"/>
            </a:p>
          </p:txBody>
        </p:sp>
      </p:grpSp>
      <p:sp>
        <p:nvSpPr>
          <p:cNvPr id="48249" name="Text Box 121"/>
          <p:cNvSpPr txBox="1">
            <a:spLocks noChangeArrowheads="1"/>
          </p:cNvSpPr>
          <p:nvPr/>
        </p:nvSpPr>
        <p:spPr bwMode="auto">
          <a:xfrm>
            <a:off x="1066800" y="5955268"/>
            <a:ext cx="2267672" cy="369332"/>
          </a:xfrm>
          <a:prstGeom prst="rect">
            <a:avLst/>
          </a:prstGeom>
          <a:noFill/>
          <a:ln w="9525">
            <a:noFill/>
            <a:miter lim="800000"/>
            <a:headEnd/>
            <a:tailEnd/>
          </a:ln>
        </p:spPr>
        <p:txBody>
          <a:bodyPr wrap="none">
            <a:spAutoFit/>
          </a:bodyPr>
          <a:lstStyle/>
          <a:p>
            <a:r>
              <a:rPr lang="en-US" b="1" dirty="0">
                <a:solidFill>
                  <a:srgbClr val="C00000"/>
                </a:solidFill>
                <a:effectLst>
                  <a:glow rad="101600">
                    <a:srgbClr val="FFFF00">
                      <a:alpha val="60000"/>
                    </a:srgbClr>
                  </a:glow>
                </a:effectLst>
                <a:cs typeface="Tahoma" pitchFamily="34" charset="0"/>
              </a:rPr>
              <a:t>Transmission medium</a:t>
            </a:r>
          </a:p>
        </p:txBody>
      </p:sp>
      <p:sp>
        <p:nvSpPr>
          <p:cNvPr id="48250" name="computr1"/>
          <p:cNvSpPr>
            <a:spLocks noEditPoints="1" noChangeArrowheads="1"/>
          </p:cNvSpPr>
          <p:nvPr/>
        </p:nvSpPr>
        <p:spPr bwMode="auto">
          <a:xfrm>
            <a:off x="1066800" y="22098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48251" name="laptop"/>
          <p:cNvSpPr>
            <a:spLocks noEditPoints="1" noChangeArrowheads="1"/>
          </p:cNvSpPr>
          <p:nvPr/>
        </p:nvSpPr>
        <p:spPr bwMode="auto">
          <a:xfrm>
            <a:off x="7315200" y="2362200"/>
            <a:ext cx="990600" cy="685800"/>
          </a:xfrm>
          <a:custGeom>
            <a:avLst/>
            <a:gdLst>
              <a:gd name="T0" fmla="*/ 7071096 w 21600"/>
              <a:gd name="T1" fmla="*/ 0 h 21600"/>
              <a:gd name="T2" fmla="*/ 7071096 w 21600"/>
              <a:gd name="T3" fmla="*/ 7230840 h 21600"/>
              <a:gd name="T4" fmla="*/ 38546124 w 21600"/>
              <a:gd name="T5" fmla="*/ 0 h 21600"/>
              <a:gd name="T6" fmla="*/ 38546124 w 21600"/>
              <a:gd name="T7" fmla="*/ 7230840 h 21600"/>
              <a:gd name="T8" fmla="*/ 22715006 w 21600"/>
              <a:gd name="T9" fmla="*/ 0 h 21600"/>
              <a:gd name="T10" fmla="*/ 22715006 w 21600"/>
              <a:gd name="T11" fmla="*/ 21774150 h 21600"/>
              <a:gd name="T12" fmla="*/ 0 w 21600"/>
              <a:gd name="T13" fmla="*/ 21774150 h 21600"/>
              <a:gd name="T14" fmla="*/ 45430012 w 21600"/>
              <a:gd name="T15" fmla="*/ 2177415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adFill rotWithShape="1">
            <a:gsLst>
              <a:gs pos="0">
                <a:srgbClr val="C0C0C0"/>
              </a:gs>
              <a:gs pos="100000">
                <a:srgbClr val="595959"/>
              </a:gs>
            </a:gsLst>
            <a:lin ang="2700000" scaled="1"/>
          </a:gradFill>
          <a:ln w="9525">
            <a:solidFill>
              <a:srgbClr val="000000"/>
            </a:solidFill>
            <a:miter lim="800000"/>
            <a:headEnd/>
            <a:tailEnd/>
          </a:ln>
        </p:spPr>
        <p:txBody>
          <a:bodyPr/>
          <a:lstStyle/>
          <a:p>
            <a:endParaRPr lang="en-US"/>
          </a:p>
        </p:txBody>
      </p:sp>
      <p:sp>
        <p:nvSpPr>
          <p:cNvPr id="48260" name="Text Box 132"/>
          <p:cNvSpPr txBox="1">
            <a:spLocks noChangeArrowheads="1"/>
          </p:cNvSpPr>
          <p:nvPr/>
        </p:nvSpPr>
        <p:spPr bwMode="auto">
          <a:xfrm>
            <a:off x="1014375" y="1885890"/>
            <a:ext cx="878189" cy="400110"/>
          </a:xfrm>
          <a:prstGeom prst="rect">
            <a:avLst/>
          </a:prstGeom>
          <a:noFill/>
          <a:ln w="9525">
            <a:noFill/>
            <a:miter lim="800000"/>
            <a:headEnd/>
            <a:tailEnd/>
          </a:ln>
        </p:spPr>
        <p:txBody>
          <a:bodyPr wrap="none">
            <a:spAutoFit/>
          </a:bodyPr>
          <a:lstStyle/>
          <a:p>
            <a:r>
              <a:rPr lang="en-US" sz="2000" dirty="0"/>
              <a:t>source</a:t>
            </a:r>
          </a:p>
        </p:txBody>
      </p:sp>
      <p:sp>
        <p:nvSpPr>
          <p:cNvPr id="48261" name="Text Box 133"/>
          <p:cNvSpPr txBox="1">
            <a:spLocks noChangeArrowheads="1"/>
          </p:cNvSpPr>
          <p:nvPr/>
        </p:nvSpPr>
        <p:spPr bwMode="auto">
          <a:xfrm>
            <a:off x="3200400" y="1905000"/>
            <a:ext cx="841449" cy="400110"/>
          </a:xfrm>
          <a:prstGeom prst="rect">
            <a:avLst/>
          </a:prstGeom>
          <a:noFill/>
          <a:ln w="9525">
            <a:noFill/>
            <a:miter lim="800000"/>
            <a:headEnd/>
            <a:tailEnd/>
          </a:ln>
        </p:spPr>
        <p:txBody>
          <a:bodyPr wrap="none">
            <a:spAutoFit/>
          </a:bodyPr>
          <a:lstStyle/>
          <a:p>
            <a:pPr algn="ctr"/>
            <a:r>
              <a:rPr lang="en-US" sz="2000" dirty="0"/>
              <a:t>router</a:t>
            </a:r>
          </a:p>
        </p:txBody>
      </p:sp>
      <p:sp>
        <p:nvSpPr>
          <p:cNvPr id="48262" name="Text Box 134"/>
          <p:cNvSpPr txBox="1">
            <a:spLocks noChangeArrowheads="1"/>
          </p:cNvSpPr>
          <p:nvPr/>
        </p:nvSpPr>
        <p:spPr bwMode="auto">
          <a:xfrm>
            <a:off x="5166483" y="1828800"/>
            <a:ext cx="841449" cy="400110"/>
          </a:xfrm>
          <a:prstGeom prst="rect">
            <a:avLst/>
          </a:prstGeom>
          <a:noFill/>
          <a:ln w="9525">
            <a:noFill/>
            <a:miter lim="800000"/>
            <a:headEnd/>
            <a:tailEnd/>
          </a:ln>
        </p:spPr>
        <p:txBody>
          <a:bodyPr wrap="none">
            <a:spAutoFit/>
          </a:bodyPr>
          <a:lstStyle/>
          <a:p>
            <a:pPr algn="ctr"/>
            <a:r>
              <a:rPr lang="en-US" sz="2000" dirty="0"/>
              <a:t>router</a:t>
            </a:r>
          </a:p>
        </p:txBody>
      </p:sp>
      <p:sp>
        <p:nvSpPr>
          <p:cNvPr id="48263" name="Text Box 135"/>
          <p:cNvSpPr txBox="1">
            <a:spLocks noChangeArrowheads="1"/>
          </p:cNvSpPr>
          <p:nvPr/>
        </p:nvSpPr>
        <p:spPr bwMode="auto">
          <a:xfrm>
            <a:off x="7162800" y="2038290"/>
            <a:ext cx="1362424" cy="400110"/>
          </a:xfrm>
          <a:prstGeom prst="rect">
            <a:avLst/>
          </a:prstGeom>
          <a:noFill/>
          <a:ln w="9525">
            <a:noFill/>
            <a:miter lim="800000"/>
            <a:headEnd/>
            <a:tailEnd/>
          </a:ln>
        </p:spPr>
        <p:txBody>
          <a:bodyPr wrap="none">
            <a:spAutoFit/>
          </a:bodyPr>
          <a:lstStyle/>
          <a:p>
            <a:r>
              <a:rPr lang="en-US" sz="2000" dirty="0"/>
              <a:t>destination</a:t>
            </a:r>
          </a:p>
        </p:txBody>
      </p:sp>
      <p:pic>
        <p:nvPicPr>
          <p:cNvPr id="48270" name="Picture 142"/>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124200" y="1600200"/>
            <a:ext cx="942975" cy="409575"/>
          </a:xfrm>
          <a:prstGeom prst="rect">
            <a:avLst/>
          </a:prstGeom>
          <a:noFill/>
          <a:ln w="9525">
            <a:noFill/>
            <a:miter lim="800000"/>
            <a:headEnd/>
            <a:tailEnd/>
          </a:ln>
        </p:spPr>
      </p:pic>
      <p:pic>
        <p:nvPicPr>
          <p:cNvPr id="48271" name="Picture 143"/>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5105400" y="2133600"/>
            <a:ext cx="942975" cy="409575"/>
          </a:xfrm>
          <a:prstGeom prst="rect">
            <a:avLst/>
          </a:prstGeom>
          <a:noFill/>
          <a:ln w="9525">
            <a:noFill/>
            <a:miter lim="800000"/>
            <a:headEnd/>
            <a:tailEnd/>
          </a:ln>
        </p:spPr>
      </p:pic>
    </p:spTree>
    <p:extLst>
      <p:ext uri="{BB962C8B-B14F-4D97-AF65-F5344CB8AC3E}">
        <p14:creationId xmlns:p14="http://schemas.microsoft.com/office/powerpoint/2010/main" val="396241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50"/>
                                        </p:tgtEl>
                                        <p:attrNameLst>
                                          <p:attrName>style.visibility</p:attrName>
                                        </p:attrNameLst>
                                      </p:cBhvr>
                                      <p:to>
                                        <p:strVal val="visible"/>
                                      </p:to>
                                    </p:set>
                                    <p:anim calcmode="lin" valueType="num">
                                      <p:cBhvr additive="base">
                                        <p:cTn id="7" dur="500" fill="hold"/>
                                        <p:tgtEl>
                                          <p:spTgt spid="48250"/>
                                        </p:tgtEl>
                                        <p:attrNameLst>
                                          <p:attrName>ppt_x</p:attrName>
                                        </p:attrNameLst>
                                      </p:cBhvr>
                                      <p:tavLst>
                                        <p:tav tm="0">
                                          <p:val>
                                            <p:strVal val="0-#ppt_w/2"/>
                                          </p:val>
                                        </p:tav>
                                        <p:tav tm="100000">
                                          <p:val>
                                            <p:strVal val="#ppt_x"/>
                                          </p:val>
                                        </p:tav>
                                      </p:tavLst>
                                    </p:anim>
                                    <p:anim calcmode="lin" valueType="num">
                                      <p:cBhvr additive="base">
                                        <p:cTn id="8" dur="500" fill="hold"/>
                                        <p:tgtEl>
                                          <p:spTgt spid="4825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260"/>
                                        </p:tgtEl>
                                        <p:attrNameLst>
                                          <p:attrName>style.visibility</p:attrName>
                                        </p:attrNameLst>
                                      </p:cBhvr>
                                      <p:to>
                                        <p:strVal val="visible"/>
                                      </p:to>
                                    </p:set>
                                    <p:anim calcmode="lin" valueType="num">
                                      <p:cBhvr additive="base">
                                        <p:cTn id="11" dur="500" fill="hold"/>
                                        <p:tgtEl>
                                          <p:spTgt spid="48260"/>
                                        </p:tgtEl>
                                        <p:attrNameLst>
                                          <p:attrName>ppt_x</p:attrName>
                                        </p:attrNameLst>
                                      </p:cBhvr>
                                      <p:tavLst>
                                        <p:tav tm="0">
                                          <p:val>
                                            <p:strVal val="0-#ppt_w/2"/>
                                          </p:val>
                                        </p:tav>
                                        <p:tav tm="100000">
                                          <p:val>
                                            <p:strVal val="#ppt_x"/>
                                          </p:val>
                                        </p:tav>
                                      </p:tavLst>
                                    </p:anim>
                                    <p:anim calcmode="lin" valueType="num">
                                      <p:cBhvr additive="base">
                                        <p:cTn id="12" dur="500" fill="hold"/>
                                        <p:tgtEl>
                                          <p:spTgt spid="4826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8251"/>
                                        </p:tgtEl>
                                        <p:attrNameLst>
                                          <p:attrName>style.visibility</p:attrName>
                                        </p:attrNameLst>
                                      </p:cBhvr>
                                      <p:to>
                                        <p:strVal val="visible"/>
                                      </p:to>
                                    </p:set>
                                    <p:anim calcmode="lin" valueType="num">
                                      <p:cBhvr additive="base">
                                        <p:cTn id="15" dur="500" fill="hold"/>
                                        <p:tgtEl>
                                          <p:spTgt spid="48251"/>
                                        </p:tgtEl>
                                        <p:attrNameLst>
                                          <p:attrName>ppt_x</p:attrName>
                                        </p:attrNameLst>
                                      </p:cBhvr>
                                      <p:tavLst>
                                        <p:tav tm="0">
                                          <p:val>
                                            <p:strVal val="1+#ppt_w/2"/>
                                          </p:val>
                                        </p:tav>
                                        <p:tav tm="100000">
                                          <p:val>
                                            <p:strVal val="#ppt_x"/>
                                          </p:val>
                                        </p:tav>
                                      </p:tavLst>
                                    </p:anim>
                                    <p:anim calcmode="lin" valueType="num">
                                      <p:cBhvr additive="base">
                                        <p:cTn id="16" dur="500" fill="hold"/>
                                        <p:tgtEl>
                                          <p:spTgt spid="4825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8263"/>
                                        </p:tgtEl>
                                        <p:attrNameLst>
                                          <p:attrName>style.visibility</p:attrName>
                                        </p:attrNameLst>
                                      </p:cBhvr>
                                      <p:to>
                                        <p:strVal val="visible"/>
                                      </p:to>
                                    </p:set>
                                    <p:anim calcmode="lin" valueType="num">
                                      <p:cBhvr additive="base">
                                        <p:cTn id="19" dur="500" fill="hold"/>
                                        <p:tgtEl>
                                          <p:spTgt spid="48263"/>
                                        </p:tgtEl>
                                        <p:attrNameLst>
                                          <p:attrName>ppt_x</p:attrName>
                                        </p:attrNameLst>
                                      </p:cBhvr>
                                      <p:tavLst>
                                        <p:tav tm="0">
                                          <p:val>
                                            <p:strVal val="1+#ppt_w/2"/>
                                          </p:val>
                                        </p:tav>
                                        <p:tav tm="100000">
                                          <p:val>
                                            <p:strVal val="#ppt_x"/>
                                          </p:val>
                                        </p:tav>
                                      </p:tavLst>
                                    </p:anim>
                                    <p:anim calcmode="lin" valueType="num">
                                      <p:cBhvr additive="base">
                                        <p:cTn id="20" dur="500" fill="hold"/>
                                        <p:tgtEl>
                                          <p:spTgt spid="482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264"/>
                                        </p:tgtEl>
                                        <p:attrNameLst>
                                          <p:attrName>style.visibility</p:attrName>
                                        </p:attrNameLst>
                                      </p:cBhvr>
                                      <p:to>
                                        <p:strVal val="visible"/>
                                      </p:to>
                                    </p:set>
                                    <p:animEffect transition="in" filter="dissolve">
                                      <p:cBhvr>
                                        <p:cTn id="25" dur="500"/>
                                        <p:tgtEl>
                                          <p:spTgt spid="482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up)">
                                      <p:cBhvr>
                                        <p:cTn id="30" dur="500"/>
                                        <p:tgtEl>
                                          <p:spTgt spid="61"/>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8226"/>
                                        </p:tgtEl>
                                        <p:attrNameLst>
                                          <p:attrName>style.visibility</p:attrName>
                                        </p:attrNameLst>
                                      </p:cBhvr>
                                      <p:to>
                                        <p:strVal val="visible"/>
                                      </p:to>
                                    </p:set>
                                    <p:animEffect transition="in" filter="wipe(up)">
                                      <p:cBhvr>
                                        <p:cTn id="34" dur="500"/>
                                        <p:tgtEl>
                                          <p:spTgt spid="48226"/>
                                        </p:tgtEl>
                                      </p:cBhvr>
                                    </p:animEffect>
                                  </p:childTnLst>
                                </p:cTn>
                              </p:par>
                            </p:childTnLst>
                          </p:cTn>
                        </p:par>
                        <p:par>
                          <p:cTn id="35" fill="hold">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48249"/>
                                        </p:tgtEl>
                                        <p:attrNameLst>
                                          <p:attrName>style.visibility</p:attrName>
                                        </p:attrNameLst>
                                      </p:cBhvr>
                                      <p:to>
                                        <p:strVal val="visible"/>
                                      </p:to>
                                    </p:set>
                                    <p:animEffect transition="in" filter="dissolve">
                                      <p:cBhvr>
                                        <p:cTn id="38" dur="500"/>
                                        <p:tgtEl>
                                          <p:spTgt spid="4824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222"/>
                                        </p:tgtEl>
                                        <p:attrNameLst>
                                          <p:attrName>style.visibility</p:attrName>
                                        </p:attrNameLst>
                                      </p:cBhvr>
                                      <p:to>
                                        <p:strVal val="visible"/>
                                      </p:to>
                                    </p:set>
                                    <p:animEffect transition="in" filter="dissolve">
                                      <p:cBhvr>
                                        <p:cTn id="41" dur="500"/>
                                        <p:tgtEl>
                                          <p:spTgt spid="4822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8257"/>
                                        </p:tgtEl>
                                        <p:attrNameLst>
                                          <p:attrName>style.visibility</p:attrName>
                                        </p:attrNameLst>
                                      </p:cBhvr>
                                      <p:to>
                                        <p:strVal val="visible"/>
                                      </p:to>
                                    </p:set>
                                    <p:animEffect transition="in" filter="dissolve">
                                      <p:cBhvr>
                                        <p:cTn id="44" dur="500"/>
                                        <p:tgtEl>
                                          <p:spTgt spid="4825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8270"/>
                                        </p:tgtEl>
                                        <p:attrNameLst>
                                          <p:attrName>style.visibility</p:attrName>
                                        </p:attrNameLst>
                                      </p:cBhvr>
                                      <p:to>
                                        <p:strVal val="visible"/>
                                      </p:to>
                                    </p:set>
                                    <p:animEffect transition="in" filter="dissolve">
                                      <p:cBhvr>
                                        <p:cTn id="49" dur="500"/>
                                        <p:tgtEl>
                                          <p:spTgt spid="4827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8261"/>
                                        </p:tgtEl>
                                        <p:attrNameLst>
                                          <p:attrName>style.visibility</p:attrName>
                                        </p:attrNameLst>
                                      </p:cBhvr>
                                      <p:to>
                                        <p:strVal val="visible"/>
                                      </p:to>
                                    </p:set>
                                    <p:animEffect transition="in" filter="dissolve">
                                      <p:cBhvr>
                                        <p:cTn id="52" dur="500"/>
                                        <p:tgtEl>
                                          <p:spTgt spid="482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227"/>
                                        </p:tgtEl>
                                        <p:attrNameLst>
                                          <p:attrName>style.visibility</p:attrName>
                                        </p:attrNameLst>
                                      </p:cBhvr>
                                      <p:to>
                                        <p:strVal val="visible"/>
                                      </p:to>
                                    </p:set>
                                    <p:animEffect transition="in" filter="wipe(left)">
                                      <p:cBhvr>
                                        <p:cTn id="62" dur="500"/>
                                        <p:tgtEl>
                                          <p:spTgt spid="48227"/>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48228"/>
                                        </p:tgtEl>
                                        <p:attrNameLst>
                                          <p:attrName>style.visibility</p:attrName>
                                        </p:attrNameLst>
                                      </p:cBhvr>
                                      <p:to>
                                        <p:strVal val="visible"/>
                                      </p:to>
                                    </p:set>
                                    <p:animEffect transition="in" filter="wipe(down)">
                                      <p:cBhvr>
                                        <p:cTn id="66" dur="500"/>
                                        <p:tgtEl>
                                          <p:spTgt spid="48228"/>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48271"/>
                                        </p:tgtEl>
                                        <p:attrNameLst>
                                          <p:attrName>style.visibility</p:attrName>
                                        </p:attrNameLst>
                                      </p:cBhvr>
                                      <p:to>
                                        <p:strVal val="visible"/>
                                      </p:to>
                                    </p:set>
                                    <p:animEffect transition="in" filter="dissolve">
                                      <p:cBhvr>
                                        <p:cTn id="71" dur="500"/>
                                        <p:tgtEl>
                                          <p:spTgt spid="4827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8262"/>
                                        </p:tgtEl>
                                        <p:attrNameLst>
                                          <p:attrName>style.visibility</p:attrName>
                                        </p:attrNameLst>
                                      </p:cBhvr>
                                      <p:to>
                                        <p:strVal val="visible"/>
                                      </p:to>
                                    </p:set>
                                    <p:animEffect transition="in" filter="dissolve">
                                      <p:cBhvr>
                                        <p:cTn id="74" dur="500"/>
                                        <p:tgtEl>
                                          <p:spTgt spid="482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8229"/>
                                        </p:tgtEl>
                                        <p:attrNameLst>
                                          <p:attrName>style.visibility</p:attrName>
                                        </p:attrNameLst>
                                      </p:cBhvr>
                                      <p:to>
                                        <p:strVal val="visible"/>
                                      </p:to>
                                    </p:set>
                                    <p:animEffect transition="in" filter="wipe(left)">
                                      <p:cBhvr>
                                        <p:cTn id="79" dur="500"/>
                                        <p:tgtEl>
                                          <p:spTgt spid="48229"/>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48230"/>
                                        </p:tgtEl>
                                        <p:attrNameLst>
                                          <p:attrName>style.visibility</p:attrName>
                                        </p:attrNameLst>
                                      </p:cBhvr>
                                      <p:to>
                                        <p:strVal val="visible"/>
                                      </p:to>
                                    </p:set>
                                    <p:animEffect transition="in" filter="wipe(up)">
                                      <p:cBhvr>
                                        <p:cTn id="83" dur="500"/>
                                        <p:tgtEl>
                                          <p:spTgt spid="48230"/>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8223"/>
                                        </p:tgtEl>
                                        <p:attrNameLst>
                                          <p:attrName>style.visibility</p:attrName>
                                        </p:attrNameLst>
                                      </p:cBhvr>
                                      <p:to>
                                        <p:strVal val="visible"/>
                                      </p:to>
                                    </p:set>
                                    <p:animEffect transition="in" filter="wipe(left)">
                                      <p:cBhvr>
                                        <p:cTn id="87" dur="500"/>
                                        <p:tgtEl>
                                          <p:spTgt spid="4822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258"/>
                                        </p:tgtEl>
                                        <p:attrNameLst>
                                          <p:attrName>style.visibility</p:attrName>
                                        </p:attrNameLst>
                                      </p:cBhvr>
                                      <p:to>
                                        <p:strVal val="visible"/>
                                      </p:to>
                                    </p:set>
                                    <p:animEffect transition="in" filter="wipe(left)">
                                      <p:cBhvr>
                                        <p:cTn id="90" dur="500"/>
                                        <p:tgtEl>
                                          <p:spTgt spid="4825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8231"/>
                                        </p:tgtEl>
                                        <p:attrNameLst>
                                          <p:attrName>style.visibility</p:attrName>
                                        </p:attrNameLst>
                                      </p:cBhvr>
                                      <p:to>
                                        <p:strVal val="visible"/>
                                      </p:to>
                                    </p:set>
                                    <p:animEffect transition="in" filter="wipe(left)">
                                      <p:cBhvr>
                                        <p:cTn id="95" dur="500"/>
                                        <p:tgtEl>
                                          <p:spTgt spid="48231"/>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48232"/>
                                        </p:tgtEl>
                                        <p:attrNameLst>
                                          <p:attrName>style.visibility</p:attrName>
                                        </p:attrNameLst>
                                      </p:cBhvr>
                                      <p:to>
                                        <p:strVal val="visible"/>
                                      </p:to>
                                    </p:set>
                                    <p:animEffect transition="in" filter="wipe(down)">
                                      <p:cBhvr>
                                        <p:cTn id="99" dur="500"/>
                                        <p:tgtEl>
                                          <p:spTgt spid="48232"/>
                                        </p:tgtEl>
                                      </p:cBhvr>
                                    </p:animEffect>
                                  </p:childTnLst>
                                </p:cTn>
                              </p:par>
                              <p:par>
                                <p:cTn id="100" presetID="22" presetClass="entr" presetSubtype="4" fill="hold" nodeType="with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down)">
                                      <p:cBhvr>
                                        <p:cTn id="102" dur="5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8233"/>
                                        </p:tgtEl>
                                        <p:attrNameLst>
                                          <p:attrName>style.visibility</p:attrName>
                                        </p:attrNameLst>
                                      </p:cBhvr>
                                      <p:to>
                                        <p:strVal val="visible"/>
                                      </p:to>
                                    </p:set>
                                    <p:animEffect transition="in" filter="wipe(left)">
                                      <p:cBhvr>
                                        <p:cTn id="107" dur="500"/>
                                        <p:tgtEl>
                                          <p:spTgt spid="48233"/>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48234"/>
                                        </p:tgtEl>
                                        <p:attrNameLst>
                                          <p:attrName>style.visibility</p:attrName>
                                        </p:attrNameLst>
                                      </p:cBhvr>
                                      <p:to>
                                        <p:strVal val="visible"/>
                                      </p:to>
                                    </p:set>
                                    <p:animEffect transition="in" filter="wipe(up)">
                                      <p:cBhvr>
                                        <p:cTn id="111" dur="500"/>
                                        <p:tgtEl>
                                          <p:spTgt spid="48234"/>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48235"/>
                                        </p:tgtEl>
                                        <p:attrNameLst>
                                          <p:attrName>style.visibility</p:attrName>
                                        </p:attrNameLst>
                                      </p:cBhvr>
                                      <p:to>
                                        <p:strVal val="visible"/>
                                      </p:to>
                                    </p:set>
                                    <p:animEffect transition="in" filter="wipe(left)">
                                      <p:cBhvr>
                                        <p:cTn id="115" dur="500"/>
                                        <p:tgtEl>
                                          <p:spTgt spid="48235"/>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8224"/>
                                        </p:tgtEl>
                                        <p:attrNameLst>
                                          <p:attrName>style.visibility</p:attrName>
                                        </p:attrNameLst>
                                      </p:cBhvr>
                                      <p:to>
                                        <p:strVal val="visible"/>
                                      </p:to>
                                    </p:set>
                                    <p:animEffect transition="in" filter="dissolve">
                                      <p:cBhvr>
                                        <p:cTn id="118" dur="500"/>
                                        <p:tgtEl>
                                          <p:spTgt spid="4822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8259"/>
                                        </p:tgtEl>
                                        <p:attrNameLst>
                                          <p:attrName>style.visibility</p:attrName>
                                        </p:attrNameLst>
                                      </p:cBhvr>
                                      <p:to>
                                        <p:strVal val="visible"/>
                                      </p:to>
                                    </p:set>
                                    <p:animEffect transition="in" filter="wipe(left)">
                                      <p:cBhvr>
                                        <p:cTn id="121" dur="500"/>
                                        <p:tgtEl>
                                          <p:spTgt spid="48259"/>
                                        </p:tgtEl>
                                      </p:cBhvr>
                                    </p:animEffect>
                                  </p:childTnLst>
                                </p:cTn>
                              </p:par>
                            </p:childTnLst>
                          </p:cTn>
                        </p:par>
                        <p:par>
                          <p:cTn id="122" fill="hold">
                            <p:stCondLst>
                              <p:cond delay="1500"/>
                            </p:stCondLst>
                            <p:childTnLst>
                              <p:par>
                                <p:cTn id="123" presetID="22" presetClass="entr" presetSubtype="4" fill="hold" grpId="0" nodeType="afterEffect">
                                  <p:stCondLst>
                                    <p:cond delay="0"/>
                                  </p:stCondLst>
                                  <p:childTnLst>
                                    <p:set>
                                      <p:cBhvr>
                                        <p:cTn id="124" dur="1" fill="hold">
                                          <p:stCondLst>
                                            <p:cond delay="0"/>
                                          </p:stCondLst>
                                        </p:cTn>
                                        <p:tgtEl>
                                          <p:spTgt spid="48236"/>
                                        </p:tgtEl>
                                        <p:attrNameLst>
                                          <p:attrName>style.visibility</p:attrName>
                                        </p:attrNameLst>
                                      </p:cBhvr>
                                      <p:to>
                                        <p:strVal val="visible"/>
                                      </p:to>
                                    </p:set>
                                    <p:animEffect transition="in" filter="wipe(down)">
                                      <p:cBhvr>
                                        <p:cTn id="125" dur="500"/>
                                        <p:tgtEl>
                                          <p:spTgt spid="48236"/>
                                        </p:tgtEl>
                                      </p:cBhvr>
                                    </p:animEffect>
                                  </p:childTnLst>
                                </p:cTn>
                              </p:par>
                              <p:par>
                                <p:cTn id="126" presetID="22" presetClass="entr" presetSubtype="4" fill="hold" nodeType="withEffect">
                                  <p:stCondLst>
                                    <p:cond delay="0"/>
                                  </p:stCondLst>
                                  <p:childTnLst>
                                    <p:set>
                                      <p:cBhvr>
                                        <p:cTn id="127" dur="1" fill="hold">
                                          <p:stCondLst>
                                            <p:cond delay="0"/>
                                          </p:stCondLst>
                                        </p:cTn>
                                        <p:tgtEl>
                                          <p:spTgt spid="48206"/>
                                        </p:tgtEl>
                                        <p:attrNameLst>
                                          <p:attrName>style.visibility</p:attrName>
                                        </p:attrNameLst>
                                      </p:cBhvr>
                                      <p:to>
                                        <p:strVal val="visible"/>
                                      </p:to>
                                    </p:set>
                                    <p:animEffect transition="in" filter="wipe(down)">
                                      <p:cBhvr>
                                        <p:cTn id="128" dur="500"/>
                                        <p:tgtEl>
                                          <p:spTgt spid="4820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wipe(left)">
                                      <p:cBhvr>
                                        <p:cTn id="1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57" grpId="0" animBg="1"/>
      <p:bldP spid="48258" grpId="0" animBg="1"/>
      <p:bldP spid="48259" grpId="0" animBg="1"/>
      <p:bldP spid="48222" grpId="0" animBg="1"/>
      <p:bldP spid="48223" grpId="0" animBg="1"/>
      <p:bldP spid="48224" grpId="0" animBg="1"/>
      <p:bldP spid="48226" grpId="0" animBg="1"/>
      <p:bldP spid="48227" grpId="0" animBg="1"/>
      <p:bldP spid="48228" grpId="0" animBg="1"/>
      <p:bldP spid="48229" grpId="0" animBg="1"/>
      <p:bldP spid="48230" grpId="0" animBg="1"/>
      <p:bldP spid="48231" grpId="0" animBg="1"/>
      <p:bldP spid="48232" grpId="0" animBg="1"/>
      <p:bldP spid="48233" grpId="0" animBg="1"/>
      <p:bldP spid="48234" grpId="0" animBg="1"/>
      <p:bldP spid="48235" grpId="0" animBg="1"/>
      <p:bldP spid="48236" grpId="0" animBg="1"/>
      <p:bldP spid="48249" grpId="0"/>
      <p:bldP spid="48250" grpId="0" animBg="1"/>
      <p:bldP spid="48251" grpId="0" animBg="1"/>
      <p:bldP spid="48260" grpId="0"/>
      <p:bldP spid="48261" grpId="0"/>
      <p:bldP spid="48262" grpId="0"/>
      <p:bldP spid="482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a:bodyPr>
          <a:lstStyle/>
          <a:p>
            <a:pPr eaLnBrk="1" hangingPunct="1">
              <a:defRPr/>
            </a:pPr>
            <a:r>
              <a:rPr lang="en-US" sz="5400" dirty="0"/>
              <a:t>Protocol Suites</a:t>
            </a:r>
          </a:p>
        </p:txBody>
      </p:sp>
      <p:sp>
        <p:nvSpPr>
          <p:cNvPr id="75780" name="Rectangle 3"/>
          <p:cNvSpPr>
            <a:spLocks noGrp="1" noChangeArrowheads="1"/>
          </p:cNvSpPr>
          <p:nvPr>
            <p:ph type="body" idx="1"/>
          </p:nvPr>
        </p:nvSpPr>
        <p:spPr/>
        <p:txBody>
          <a:bodyPr/>
          <a:lstStyle/>
          <a:p>
            <a:pPr eaLnBrk="1" hangingPunct="1">
              <a:defRPr/>
            </a:pPr>
            <a:r>
              <a:rPr lang="en-US" dirty="0"/>
              <a:t>A set of protocols must be constructed</a:t>
            </a:r>
          </a:p>
          <a:p>
            <a:pPr lvl="1" eaLnBrk="1" hangingPunct="1">
              <a:defRPr/>
            </a:pPr>
            <a:r>
              <a:rPr lang="en-US" dirty="0"/>
              <a:t>to ensure that the resulting communication system is </a:t>
            </a:r>
            <a:r>
              <a:rPr lang="en-US" dirty="0">
                <a:solidFill>
                  <a:srgbClr val="FF3300"/>
                </a:solidFill>
              </a:rPr>
              <a:t>complete</a:t>
            </a:r>
            <a:r>
              <a:rPr lang="en-US" dirty="0"/>
              <a:t> and </a:t>
            </a:r>
            <a:r>
              <a:rPr lang="en-US" dirty="0">
                <a:solidFill>
                  <a:srgbClr val="FF3300"/>
                </a:solidFill>
              </a:rPr>
              <a:t>efficient</a:t>
            </a:r>
            <a:endParaRPr lang="en-US" dirty="0"/>
          </a:p>
          <a:p>
            <a:pPr eaLnBrk="1" hangingPunct="1">
              <a:defRPr/>
            </a:pPr>
            <a:r>
              <a:rPr lang="en-US" dirty="0"/>
              <a:t>Each protocol should handle a part of communication not handled by other protocols</a:t>
            </a:r>
          </a:p>
          <a:p>
            <a:pPr eaLnBrk="1" hangingPunct="1">
              <a:defRPr/>
            </a:pPr>
            <a:r>
              <a:rPr lang="en-US" dirty="0"/>
              <a:t>How can we guarantee that protocols work well together?</a:t>
            </a:r>
          </a:p>
          <a:p>
            <a:pPr lvl="1" eaLnBrk="1" hangingPunct="1">
              <a:defRPr/>
            </a:pPr>
            <a:r>
              <a:rPr lang="en-US" dirty="0"/>
              <a:t>Instead of creating each protocol in isolation, protocols are designed in complete, cooperative sets called </a:t>
            </a:r>
            <a:r>
              <a:rPr lang="en-US" dirty="0">
                <a:solidFill>
                  <a:srgbClr val="FF3300"/>
                </a:solidFill>
              </a:rPr>
              <a:t>suites</a:t>
            </a:r>
            <a:r>
              <a:rPr lang="en-US" dirty="0"/>
              <a:t> or </a:t>
            </a:r>
            <a:r>
              <a:rPr lang="en-US" dirty="0">
                <a:solidFill>
                  <a:srgbClr val="FF3300"/>
                </a:solidFill>
              </a:rPr>
              <a:t>families</a:t>
            </a:r>
            <a:endParaRPr lang="en-US" dirty="0"/>
          </a:p>
        </p:txBody>
      </p:sp>
    </p:spTree>
    <p:extLst>
      <p:ext uri="{BB962C8B-B14F-4D97-AF65-F5344CB8AC3E}">
        <p14:creationId xmlns:p14="http://schemas.microsoft.com/office/powerpoint/2010/main" val="2285104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pPr eaLnBrk="1" hangingPunct="1">
              <a:defRPr/>
            </a:pPr>
            <a:r>
              <a:rPr lang="en-US" sz="5400" dirty="0"/>
              <a:t>Internet Protocol Suite</a:t>
            </a:r>
          </a:p>
        </p:txBody>
      </p:sp>
      <p:graphicFrame>
        <p:nvGraphicFramePr>
          <p:cNvPr id="74755" name="Group 3"/>
          <p:cNvGraphicFramePr>
            <a:graphicFrameLocks noGrp="1"/>
          </p:cNvGraphicFramePr>
          <p:nvPr>
            <p:extLst>
              <p:ext uri="{D42A27DB-BD31-4B8C-83A1-F6EECF244321}">
                <p14:modId xmlns:p14="http://schemas.microsoft.com/office/powerpoint/2010/main" val="2818936063"/>
              </p:ext>
            </p:extLst>
          </p:nvPr>
        </p:nvGraphicFramePr>
        <p:xfrm>
          <a:off x="533400" y="1812925"/>
          <a:ext cx="8077200" cy="3749676"/>
        </p:xfrm>
        <a:graphic>
          <a:graphicData uri="http://schemas.openxmlformats.org/drawingml/2006/table">
            <a:tbl>
              <a:tblPr/>
              <a:tblGrid>
                <a:gridCol w="2667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dirty="0">
                          <a:ln>
                            <a:noFill/>
                          </a:ln>
                          <a:solidFill>
                            <a:schemeClr val="tx1"/>
                          </a:solidFill>
                          <a:effectLst/>
                          <a:latin typeface="+mn-lt"/>
                          <a:cs typeface="Arial" charset="0"/>
                        </a:rPr>
                        <a:t>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latin typeface="+mn-lt"/>
                          <a:cs typeface="Arial" charset="0"/>
                        </a:rPr>
                        <a:t>Protocols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latin typeface="+mn-lt"/>
                          <a:cs typeface="Arial" charset="0"/>
                        </a:rPr>
                        <a:t>HTTP, FTP, Telnet, SMTP,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latin typeface="+mn-lt"/>
                          <a:cs typeface="Arial" charset="0"/>
                        </a:rPr>
                        <a:t>TCP, UDP, SCTP,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latin typeface="+mn-lt"/>
                          <a:cs typeface="Arial" charset="0"/>
                        </a:rPr>
                        <a:t>IP (IPv4), IPv6, ICMP, IGMP,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latin typeface="+mn-lt"/>
                          <a:cs typeface="Arial" charset="0"/>
                        </a:rPr>
                        <a:t>Ethernet, Wi-Fi, PPP,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latin typeface="+mn-lt"/>
                          <a:cs typeface="Arial" charset="0"/>
                        </a:rPr>
                        <a:t>RS-232, DSL, 10Base-T,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6697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defRPr/>
            </a:pPr>
            <a:r>
              <a:rPr lang="en-US" sz="5400" dirty="0"/>
              <a:t>OSI Model</a:t>
            </a:r>
          </a:p>
        </p:txBody>
      </p:sp>
      <p:sp>
        <p:nvSpPr>
          <p:cNvPr id="25658" name="Rectangle 58"/>
          <p:cNvSpPr>
            <a:spLocks noGrp="1" noChangeArrowheads="1"/>
          </p:cNvSpPr>
          <p:nvPr>
            <p:ph type="body" sz="half" idx="2"/>
          </p:nvPr>
        </p:nvSpPr>
        <p:spPr>
          <a:xfrm>
            <a:off x="4038600" y="1752600"/>
            <a:ext cx="4800600" cy="4343400"/>
          </a:xfrm>
        </p:spPr>
        <p:txBody>
          <a:bodyPr>
            <a:normAutofit/>
          </a:bodyPr>
          <a:lstStyle/>
          <a:p>
            <a:pPr eaLnBrk="1" hangingPunct="1">
              <a:defRPr/>
            </a:pPr>
            <a:r>
              <a:rPr lang="en-US" dirty="0"/>
              <a:t>OSI – </a:t>
            </a:r>
            <a:r>
              <a:rPr lang="en-US" b="1" i="1" u="sng" dirty="0"/>
              <a:t>O</a:t>
            </a:r>
            <a:r>
              <a:rPr lang="en-US" i="1" dirty="0"/>
              <a:t>pen </a:t>
            </a:r>
            <a:r>
              <a:rPr lang="en-US" b="1" i="1" u="sng" dirty="0"/>
              <a:t>S</a:t>
            </a:r>
            <a:r>
              <a:rPr lang="en-US" i="1" dirty="0"/>
              <a:t>ystems </a:t>
            </a:r>
            <a:r>
              <a:rPr lang="en-US" b="1" i="1" u="sng" dirty="0"/>
              <a:t>I</a:t>
            </a:r>
            <a:r>
              <a:rPr lang="en-US" i="1" dirty="0"/>
              <a:t>nterconnection</a:t>
            </a:r>
          </a:p>
          <a:p>
            <a:pPr eaLnBrk="1" hangingPunct="1">
              <a:defRPr/>
            </a:pPr>
            <a:r>
              <a:rPr lang="en-US" dirty="0"/>
              <a:t>Developed by the </a:t>
            </a:r>
            <a:r>
              <a:rPr lang="en-US" b="1" i="1" u="sng" dirty="0"/>
              <a:t>I</a:t>
            </a:r>
            <a:r>
              <a:rPr lang="en-US" i="1" dirty="0"/>
              <a:t>nternational </a:t>
            </a:r>
            <a:r>
              <a:rPr lang="en-US" b="1" i="1" u="sng" dirty="0"/>
              <a:t>S</a:t>
            </a:r>
            <a:r>
              <a:rPr lang="en-US" i="1" dirty="0"/>
              <a:t>tandards </a:t>
            </a:r>
            <a:r>
              <a:rPr lang="en-US" b="1" i="1" u="sng" dirty="0"/>
              <a:t>O</a:t>
            </a:r>
            <a:r>
              <a:rPr lang="en-US" i="1" dirty="0"/>
              <a:t>rganizations  </a:t>
            </a:r>
            <a:r>
              <a:rPr lang="en-US" dirty="0"/>
              <a:t>(ISO)</a:t>
            </a:r>
          </a:p>
          <a:p>
            <a:pPr eaLnBrk="1" hangingPunct="1">
              <a:defRPr/>
            </a:pPr>
            <a:endParaRPr lang="en-US" dirty="0"/>
          </a:p>
          <a:p>
            <a:pPr eaLnBrk="1" hangingPunct="1">
              <a:defRPr/>
            </a:pPr>
            <a:endParaRPr lang="en-US" dirty="0"/>
          </a:p>
          <a:p>
            <a:pPr eaLnBrk="1" hangingPunct="1">
              <a:defRPr/>
            </a:pPr>
            <a:r>
              <a:rPr lang="en-US" dirty="0"/>
              <a:t>Two additional layers</a:t>
            </a:r>
          </a:p>
          <a:p>
            <a:pPr lvl="1" eaLnBrk="1" hangingPunct="1">
              <a:defRPr/>
            </a:pPr>
            <a:r>
              <a:rPr lang="en-US" dirty="0"/>
              <a:t>Presentation layer</a:t>
            </a:r>
          </a:p>
          <a:p>
            <a:pPr lvl="1" eaLnBrk="1" hangingPunct="1">
              <a:defRPr/>
            </a:pPr>
            <a:r>
              <a:rPr lang="en-US" dirty="0"/>
              <a:t>Session layer</a:t>
            </a:r>
          </a:p>
        </p:txBody>
      </p:sp>
      <p:graphicFrame>
        <p:nvGraphicFramePr>
          <p:cNvPr id="25654" name="Group 54"/>
          <p:cNvGraphicFramePr>
            <a:graphicFrameLocks noGrp="1"/>
          </p:cNvGraphicFramePr>
          <p:nvPr>
            <p:extLst>
              <p:ext uri="{D42A27DB-BD31-4B8C-83A1-F6EECF244321}">
                <p14:modId xmlns:p14="http://schemas.microsoft.com/office/powerpoint/2010/main" val="19333613"/>
              </p:ext>
            </p:extLst>
          </p:nvPr>
        </p:nvGraphicFramePr>
        <p:xfrm>
          <a:off x="533400" y="2133600"/>
          <a:ext cx="3276600" cy="3429002"/>
        </p:xfrm>
        <a:graphic>
          <a:graphicData uri="http://schemas.openxmlformats.org/drawingml/2006/table">
            <a:tbl>
              <a:tblPr/>
              <a:tblGrid>
                <a:gridCol w="3276600">
                  <a:extLst>
                    <a:ext uri="{9D8B030D-6E8A-4147-A177-3AD203B41FA5}">
                      <a16:colId xmlns:a16="http://schemas.microsoft.com/office/drawing/2014/main" val="20000"/>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7.Application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rgbClr val="FF0000"/>
                          </a:solidFill>
                          <a:effectLst/>
                          <a:latin typeface="+mn-lt"/>
                          <a:cs typeface="Arial" charset="0"/>
                        </a:rPr>
                        <a:t>6.Presentation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rgbClr val="FF0000"/>
                          </a:solidFill>
                          <a:effectLst/>
                          <a:latin typeface="+mn-lt"/>
                          <a:cs typeface="Arial" charset="0"/>
                        </a:rPr>
                        <a:t>5.Session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4.Transport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3.Network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2.Data 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5"/>
                  </a:ext>
                </a:extLst>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a:ln>
                            <a:noFill/>
                          </a:ln>
                          <a:solidFill>
                            <a:schemeClr val="tx1"/>
                          </a:solidFill>
                          <a:effectLst/>
                          <a:latin typeface="+mn-lt"/>
                          <a:cs typeface="Arial" charset="0"/>
                        </a:rPr>
                        <a:t>1.Physical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bl>
          </a:graphicData>
        </a:graphic>
      </p:graphicFrame>
      <p:sp>
        <p:nvSpPr>
          <p:cNvPr id="31767" name="Oval 55"/>
          <p:cNvSpPr>
            <a:spLocks noChangeArrowheads="1"/>
          </p:cNvSpPr>
          <p:nvPr/>
        </p:nvSpPr>
        <p:spPr bwMode="auto">
          <a:xfrm>
            <a:off x="533400" y="1447800"/>
            <a:ext cx="3200400" cy="609600"/>
          </a:xfrm>
          <a:prstGeom prst="ellipse">
            <a:avLst/>
          </a:prstGeom>
          <a:solidFill>
            <a:schemeClr val="tx1"/>
          </a:solidFill>
          <a:ln w="38100">
            <a:solidFill>
              <a:schemeClr val="folHlink"/>
            </a:solidFill>
            <a:round/>
            <a:headEnd/>
            <a:tailEnd/>
          </a:ln>
        </p:spPr>
        <p:txBody>
          <a:bodyPr wrap="none" anchor="ctr"/>
          <a:lstStyle/>
          <a:p>
            <a:pPr algn="ctr"/>
            <a:r>
              <a:rPr lang="en-US" sz="3200">
                <a:solidFill>
                  <a:schemeClr val="bg2"/>
                </a:solidFill>
              </a:rPr>
              <a:t>User</a:t>
            </a:r>
          </a:p>
        </p:txBody>
      </p:sp>
      <p:sp>
        <p:nvSpPr>
          <p:cNvPr id="31768" name="Oval 56"/>
          <p:cNvSpPr>
            <a:spLocks noChangeArrowheads="1"/>
          </p:cNvSpPr>
          <p:nvPr/>
        </p:nvSpPr>
        <p:spPr bwMode="auto">
          <a:xfrm>
            <a:off x="609600" y="5638800"/>
            <a:ext cx="3124200" cy="609600"/>
          </a:xfrm>
          <a:prstGeom prst="ellipse">
            <a:avLst/>
          </a:prstGeom>
          <a:solidFill>
            <a:schemeClr val="tx1"/>
          </a:solidFill>
          <a:ln w="38100">
            <a:solidFill>
              <a:schemeClr val="folHlink"/>
            </a:solidFill>
            <a:round/>
            <a:headEnd/>
            <a:tailEnd/>
          </a:ln>
        </p:spPr>
        <p:txBody>
          <a:bodyPr wrap="none" anchor="ctr"/>
          <a:lstStyle/>
          <a:p>
            <a:pPr algn="ctr"/>
            <a:r>
              <a:rPr lang="en-US">
                <a:solidFill>
                  <a:schemeClr val="bg2"/>
                </a:solidFill>
              </a:rPr>
              <a:t>Transmission</a:t>
            </a:r>
            <a:br>
              <a:rPr lang="en-US">
                <a:solidFill>
                  <a:schemeClr val="bg2"/>
                </a:solidFill>
              </a:rPr>
            </a:br>
            <a:r>
              <a:rPr lang="en-US">
                <a:solidFill>
                  <a:schemeClr val="bg2"/>
                </a:solidFill>
              </a:rPr>
              <a:t>Medium</a:t>
            </a:r>
          </a:p>
        </p:txBody>
      </p:sp>
    </p:spTree>
    <p:extLst>
      <p:ext uri="{BB962C8B-B14F-4D97-AF65-F5344CB8AC3E}">
        <p14:creationId xmlns:p14="http://schemas.microsoft.com/office/powerpoint/2010/main" val="32552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5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5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8"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Slide Number Placeholder 5"/>
          <p:cNvSpPr>
            <a:spLocks noGrp="1"/>
          </p:cNvSpPr>
          <p:nvPr>
            <p:ph type="sldNum" sz="quarter" idx="4294967295"/>
          </p:nvPr>
        </p:nvSpPr>
        <p:spPr/>
        <p:txBody>
          <a:bodyPr/>
          <a:lstStyle/>
          <a:p>
            <a:pPr>
              <a:defRPr/>
            </a:pPr>
            <a:fld id="{DE5EDB33-A4D7-4C3C-AC27-06477D8D395B}" type="slidenum">
              <a:rPr lang="en-US"/>
              <a:pPr>
                <a:defRPr/>
              </a:pPr>
              <a:t>38</a:t>
            </a:fld>
            <a:endParaRPr lang="en-US"/>
          </a:p>
        </p:txBody>
      </p:sp>
      <p:sp>
        <p:nvSpPr>
          <p:cNvPr id="37890" name="Rectangle 2"/>
          <p:cNvSpPr>
            <a:spLocks noGrp="1" noChangeArrowheads="1"/>
          </p:cNvSpPr>
          <p:nvPr>
            <p:ph type="title"/>
          </p:nvPr>
        </p:nvSpPr>
        <p:spPr/>
        <p:txBody>
          <a:bodyPr/>
          <a:lstStyle/>
          <a:p>
            <a:pPr eaLnBrk="1" hangingPunct="1">
              <a:defRPr/>
            </a:pPr>
            <a:r>
              <a:rPr lang="en-US" smtClean="0"/>
              <a:t>OSI Layers in Real World</a:t>
            </a:r>
          </a:p>
        </p:txBody>
      </p:sp>
      <p:pic>
        <p:nvPicPr>
          <p:cNvPr id="37902" name="Picture 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38600" y="5791200"/>
            <a:ext cx="1000125" cy="457200"/>
          </a:xfrm>
          <a:prstGeom prst="rect">
            <a:avLst/>
          </a:prstGeom>
          <a:noFill/>
          <a:ln w="9525">
            <a:noFill/>
            <a:miter lim="800000"/>
            <a:headEnd/>
            <a:tailEnd/>
          </a:ln>
        </p:spPr>
      </p:pic>
      <p:grpSp>
        <p:nvGrpSpPr>
          <p:cNvPr id="2" name="Group 52"/>
          <p:cNvGrpSpPr>
            <a:grpSpLocks/>
          </p:cNvGrpSpPr>
          <p:nvPr/>
        </p:nvGrpSpPr>
        <p:grpSpPr bwMode="auto">
          <a:xfrm>
            <a:off x="3352800" y="6019800"/>
            <a:ext cx="2325688" cy="519113"/>
            <a:chOff x="2112" y="3792"/>
            <a:chExt cx="1465" cy="327"/>
          </a:xfrm>
        </p:grpSpPr>
        <p:sp>
          <p:nvSpPr>
            <p:cNvPr id="34872" name="Line 29"/>
            <p:cNvSpPr>
              <a:spLocks noChangeShapeType="1"/>
            </p:cNvSpPr>
            <p:nvPr/>
          </p:nvSpPr>
          <p:spPr bwMode="auto">
            <a:xfrm>
              <a:off x="2352" y="3792"/>
              <a:ext cx="960" cy="0"/>
            </a:xfrm>
            <a:prstGeom prst="line">
              <a:avLst/>
            </a:prstGeom>
            <a:noFill/>
            <a:ln w="57150">
              <a:solidFill>
                <a:schemeClr val="folHlink"/>
              </a:solidFill>
              <a:round/>
              <a:headEnd/>
              <a:tailEnd type="triangle" w="med" len="med"/>
            </a:ln>
          </p:spPr>
          <p:txBody>
            <a:bodyPr/>
            <a:lstStyle/>
            <a:p>
              <a:endParaRPr lang="en-US"/>
            </a:p>
          </p:txBody>
        </p:sp>
        <p:sp>
          <p:nvSpPr>
            <p:cNvPr id="34873" name="Text Box 30"/>
            <p:cNvSpPr txBox="1">
              <a:spLocks noChangeArrowheads="1"/>
            </p:cNvSpPr>
            <p:nvPr/>
          </p:nvSpPr>
          <p:spPr bwMode="auto">
            <a:xfrm>
              <a:off x="2112" y="3888"/>
              <a:ext cx="1465" cy="231"/>
            </a:xfrm>
            <a:prstGeom prst="rect">
              <a:avLst/>
            </a:prstGeom>
            <a:noFill/>
            <a:ln w="9525">
              <a:noFill/>
              <a:miter lim="800000"/>
              <a:headEnd/>
              <a:tailEnd/>
            </a:ln>
          </p:spPr>
          <p:txBody>
            <a:bodyPr wrap="none">
              <a:spAutoFit/>
            </a:bodyPr>
            <a:lstStyle/>
            <a:p>
              <a:r>
                <a:rPr lang="en-US"/>
                <a:t>transmission medium</a:t>
              </a:r>
            </a:p>
          </p:txBody>
        </p:sp>
      </p:grpSp>
      <p:grpSp>
        <p:nvGrpSpPr>
          <p:cNvPr id="3" name="Group 59"/>
          <p:cNvGrpSpPr>
            <a:grpSpLocks/>
          </p:cNvGrpSpPr>
          <p:nvPr/>
        </p:nvGrpSpPr>
        <p:grpSpPr bwMode="auto">
          <a:xfrm>
            <a:off x="5673725" y="1219200"/>
            <a:ext cx="1725613" cy="692150"/>
            <a:chOff x="3574" y="768"/>
            <a:chExt cx="1087" cy="436"/>
          </a:xfrm>
        </p:grpSpPr>
        <p:pic>
          <p:nvPicPr>
            <p:cNvPr id="34870"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57" y="768"/>
              <a:ext cx="504" cy="360"/>
            </a:xfrm>
            <a:prstGeom prst="rect">
              <a:avLst/>
            </a:prstGeom>
            <a:noFill/>
            <a:ln w="9525">
              <a:noFill/>
              <a:miter lim="800000"/>
              <a:headEnd/>
              <a:tailEnd/>
            </a:ln>
          </p:spPr>
        </p:pic>
        <p:sp>
          <p:nvSpPr>
            <p:cNvPr id="34871" name="AutoShape 31"/>
            <p:cNvSpPr>
              <a:spLocks noChangeArrowheads="1"/>
            </p:cNvSpPr>
            <p:nvPr/>
          </p:nvSpPr>
          <p:spPr bwMode="auto">
            <a:xfrm>
              <a:off x="3574" y="799"/>
              <a:ext cx="657"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Reads the</a:t>
              </a:r>
              <a:br>
                <a:rPr lang="en-US" sz="1600">
                  <a:latin typeface="Times New Roman" pitchFamily="18" charset="0"/>
                </a:rPr>
              </a:br>
              <a:r>
                <a:rPr lang="en-US" sz="1600">
                  <a:latin typeface="Times New Roman" pitchFamily="18" charset="0"/>
                </a:rPr>
                <a:t>message</a:t>
              </a:r>
            </a:p>
          </p:txBody>
        </p:sp>
      </p:grpSp>
      <p:grpSp>
        <p:nvGrpSpPr>
          <p:cNvPr id="4" name="Group 58"/>
          <p:cNvGrpSpPr>
            <a:grpSpLocks/>
          </p:cNvGrpSpPr>
          <p:nvPr/>
        </p:nvGrpSpPr>
        <p:grpSpPr bwMode="auto">
          <a:xfrm>
            <a:off x="5227638" y="1922463"/>
            <a:ext cx="1928812" cy="674687"/>
            <a:chOff x="3293" y="1211"/>
            <a:chExt cx="1215" cy="425"/>
          </a:xfrm>
        </p:grpSpPr>
        <p:pic>
          <p:nvPicPr>
            <p:cNvPr id="34868"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310" y="1211"/>
              <a:ext cx="198" cy="390"/>
            </a:xfrm>
            <a:prstGeom prst="rect">
              <a:avLst/>
            </a:prstGeom>
            <a:noFill/>
            <a:ln w="9525">
              <a:noFill/>
              <a:miter lim="800000"/>
              <a:headEnd/>
              <a:tailEnd/>
            </a:ln>
          </p:spPr>
        </p:pic>
        <p:sp>
          <p:nvSpPr>
            <p:cNvPr id="34869" name="AutoShape 32"/>
            <p:cNvSpPr>
              <a:spLocks noChangeArrowheads="1"/>
            </p:cNvSpPr>
            <p:nvPr/>
          </p:nvSpPr>
          <p:spPr bwMode="auto">
            <a:xfrm>
              <a:off x="3293" y="1231"/>
              <a:ext cx="938"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Summarizes or</a:t>
              </a:r>
              <a:br>
                <a:rPr lang="en-US" sz="1600">
                  <a:latin typeface="Times New Roman" pitchFamily="18" charset="0"/>
                </a:rPr>
              </a:br>
              <a:r>
                <a:rPr lang="en-US" sz="1600">
                  <a:latin typeface="Times New Roman" pitchFamily="18" charset="0"/>
                </a:rPr>
                <a:t>translates letter</a:t>
              </a:r>
            </a:p>
          </p:txBody>
        </p:sp>
      </p:grpSp>
      <p:grpSp>
        <p:nvGrpSpPr>
          <p:cNvPr id="5" name="Group 57"/>
          <p:cNvGrpSpPr>
            <a:grpSpLocks/>
          </p:cNvGrpSpPr>
          <p:nvPr/>
        </p:nvGrpSpPr>
        <p:grpSpPr bwMode="auto">
          <a:xfrm>
            <a:off x="5492750" y="2652713"/>
            <a:ext cx="1858963" cy="620712"/>
            <a:chOff x="3460" y="1671"/>
            <a:chExt cx="1171" cy="391"/>
          </a:xfrm>
        </p:grpSpPr>
        <p:pic>
          <p:nvPicPr>
            <p:cNvPr id="34866"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87" y="1684"/>
              <a:ext cx="444" cy="378"/>
            </a:xfrm>
            <a:prstGeom prst="rect">
              <a:avLst/>
            </a:prstGeom>
            <a:noFill/>
            <a:ln w="9525">
              <a:noFill/>
              <a:miter lim="800000"/>
              <a:headEnd/>
              <a:tailEnd/>
            </a:ln>
          </p:spPr>
        </p:pic>
        <p:sp>
          <p:nvSpPr>
            <p:cNvPr id="34867" name="AutoShape 33"/>
            <p:cNvSpPr>
              <a:spLocks noChangeArrowheads="1"/>
            </p:cNvSpPr>
            <p:nvPr/>
          </p:nvSpPr>
          <p:spPr bwMode="auto">
            <a:xfrm>
              <a:off x="3460" y="1671"/>
              <a:ext cx="763" cy="23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Opens letter</a:t>
              </a:r>
            </a:p>
          </p:txBody>
        </p:sp>
      </p:grpSp>
      <p:grpSp>
        <p:nvGrpSpPr>
          <p:cNvPr id="6" name="Group 56"/>
          <p:cNvGrpSpPr>
            <a:grpSpLocks/>
          </p:cNvGrpSpPr>
          <p:nvPr/>
        </p:nvGrpSpPr>
        <p:grpSpPr bwMode="auto">
          <a:xfrm>
            <a:off x="5105400" y="3402013"/>
            <a:ext cx="2379663" cy="642937"/>
            <a:chOff x="3216" y="2143"/>
            <a:chExt cx="1499" cy="405"/>
          </a:xfrm>
        </p:grpSpPr>
        <p:pic>
          <p:nvPicPr>
            <p:cNvPr id="34864"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03" y="2145"/>
              <a:ext cx="612" cy="378"/>
            </a:xfrm>
            <a:prstGeom prst="rect">
              <a:avLst/>
            </a:prstGeom>
            <a:noFill/>
            <a:ln w="9525">
              <a:noFill/>
              <a:miter lim="800000"/>
              <a:headEnd/>
              <a:tailEnd/>
            </a:ln>
          </p:spPr>
        </p:pic>
        <p:sp>
          <p:nvSpPr>
            <p:cNvPr id="34865" name="AutoShape 34"/>
            <p:cNvSpPr>
              <a:spLocks noChangeArrowheads="1"/>
            </p:cNvSpPr>
            <p:nvPr/>
          </p:nvSpPr>
          <p:spPr bwMode="auto">
            <a:xfrm>
              <a:off x="3216" y="2143"/>
              <a:ext cx="1015"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Withdraws letter</a:t>
              </a:r>
              <a:br>
                <a:rPr lang="en-US" sz="1600">
                  <a:latin typeface="Times New Roman" pitchFamily="18" charset="0"/>
                </a:rPr>
              </a:br>
              <a:r>
                <a:rPr lang="en-US" sz="1600">
                  <a:latin typeface="Times New Roman" pitchFamily="18" charset="0"/>
                </a:rPr>
                <a:t>from mailbox</a:t>
              </a:r>
            </a:p>
          </p:txBody>
        </p:sp>
      </p:grpSp>
      <p:grpSp>
        <p:nvGrpSpPr>
          <p:cNvPr id="7" name="Group 55"/>
          <p:cNvGrpSpPr>
            <a:grpSpLocks/>
          </p:cNvGrpSpPr>
          <p:nvPr/>
        </p:nvGrpSpPr>
        <p:grpSpPr bwMode="auto">
          <a:xfrm>
            <a:off x="5210175" y="4137025"/>
            <a:ext cx="2179638" cy="669925"/>
            <a:chOff x="3282" y="2606"/>
            <a:chExt cx="1373" cy="422"/>
          </a:xfrm>
        </p:grpSpPr>
        <p:pic>
          <p:nvPicPr>
            <p:cNvPr id="34862" name="Picture 1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63" y="2606"/>
              <a:ext cx="492" cy="396"/>
            </a:xfrm>
            <a:prstGeom prst="rect">
              <a:avLst/>
            </a:prstGeom>
            <a:noFill/>
            <a:ln w="9525">
              <a:noFill/>
              <a:miter lim="800000"/>
              <a:headEnd/>
              <a:tailEnd/>
            </a:ln>
          </p:spPr>
        </p:pic>
        <p:sp>
          <p:nvSpPr>
            <p:cNvPr id="34863" name="AutoShape 35"/>
            <p:cNvSpPr>
              <a:spLocks noChangeArrowheads="1"/>
            </p:cNvSpPr>
            <p:nvPr/>
          </p:nvSpPr>
          <p:spPr bwMode="auto">
            <a:xfrm>
              <a:off x="3282" y="2623"/>
              <a:ext cx="949"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Checks address</a:t>
              </a:r>
              <a:br>
                <a:rPr lang="en-US" sz="1600">
                  <a:latin typeface="Times New Roman" pitchFamily="18" charset="0"/>
                </a:rPr>
              </a:br>
              <a:r>
                <a:rPr lang="en-US" sz="1600">
                  <a:latin typeface="Times New Roman" pitchFamily="18" charset="0"/>
                </a:rPr>
                <a:t>and sorts letter</a:t>
              </a:r>
            </a:p>
          </p:txBody>
        </p:sp>
      </p:grpSp>
      <p:grpSp>
        <p:nvGrpSpPr>
          <p:cNvPr id="8" name="Group 54"/>
          <p:cNvGrpSpPr>
            <a:grpSpLocks/>
          </p:cNvGrpSpPr>
          <p:nvPr/>
        </p:nvGrpSpPr>
        <p:grpSpPr bwMode="auto">
          <a:xfrm>
            <a:off x="5724525" y="4849813"/>
            <a:ext cx="1660525" cy="657225"/>
            <a:chOff x="3606" y="3055"/>
            <a:chExt cx="1046" cy="414"/>
          </a:xfrm>
        </p:grpSpPr>
        <p:pic>
          <p:nvPicPr>
            <p:cNvPr id="34860"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166" y="3085"/>
              <a:ext cx="486" cy="384"/>
            </a:xfrm>
            <a:prstGeom prst="rect">
              <a:avLst/>
            </a:prstGeom>
            <a:noFill/>
            <a:ln w="9525">
              <a:noFill/>
              <a:miter lim="800000"/>
              <a:headEnd/>
              <a:tailEnd/>
            </a:ln>
          </p:spPr>
        </p:pic>
        <p:sp>
          <p:nvSpPr>
            <p:cNvPr id="34861" name="AutoShape 36"/>
            <p:cNvSpPr>
              <a:spLocks noChangeArrowheads="1"/>
            </p:cNvSpPr>
            <p:nvPr/>
          </p:nvSpPr>
          <p:spPr bwMode="auto">
            <a:xfrm>
              <a:off x="3606" y="3055"/>
              <a:ext cx="625"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Unpacks</a:t>
              </a:r>
              <a:br>
                <a:rPr lang="en-US" sz="1600">
                  <a:latin typeface="Times New Roman" pitchFamily="18" charset="0"/>
                </a:rPr>
              </a:br>
              <a:r>
                <a:rPr lang="en-US" sz="1600">
                  <a:latin typeface="Times New Roman" pitchFamily="18" charset="0"/>
                </a:rPr>
                <a:t>packages</a:t>
              </a:r>
            </a:p>
          </p:txBody>
        </p:sp>
      </p:grpSp>
      <p:grpSp>
        <p:nvGrpSpPr>
          <p:cNvPr id="9" name="Group 53"/>
          <p:cNvGrpSpPr>
            <a:grpSpLocks/>
          </p:cNvGrpSpPr>
          <p:nvPr/>
        </p:nvGrpSpPr>
        <p:grpSpPr bwMode="auto">
          <a:xfrm>
            <a:off x="5616575" y="5638800"/>
            <a:ext cx="1658938" cy="714375"/>
            <a:chOff x="3538" y="3552"/>
            <a:chExt cx="1045" cy="450"/>
          </a:xfrm>
        </p:grpSpPr>
        <p:pic>
          <p:nvPicPr>
            <p:cNvPr id="34858"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235" y="3552"/>
              <a:ext cx="348" cy="450"/>
            </a:xfrm>
            <a:prstGeom prst="rect">
              <a:avLst/>
            </a:prstGeom>
            <a:noFill/>
            <a:ln w="9525">
              <a:noFill/>
              <a:miter lim="800000"/>
              <a:headEnd/>
              <a:tailEnd/>
            </a:ln>
          </p:spPr>
        </p:pic>
        <p:sp>
          <p:nvSpPr>
            <p:cNvPr id="34859" name="AutoShape 37"/>
            <p:cNvSpPr>
              <a:spLocks noChangeArrowheads="1"/>
            </p:cNvSpPr>
            <p:nvPr/>
          </p:nvSpPr>
          <p:spPr bwMode="auto">
            <a:xfrm>
              <a:off x="3538" y="3552"/>
              <a:ext cx="701"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Unloads</a:t>
              </a:r>
              <a:br>
                <a:rPr lang="en-US" sz="1600">
                  <a:latin typeface="Times New Roman" pitchFamily="18" charset="0"/>
                </a:rPr>
              </a:br>
              <a:r>
                <a:rPr lang="en-US" sz="1600">
                  <a:latin typeface="Times New Roman" pitchFamily="18" charset="0"/>
                </a:rPr>
                <a:t>from truck</a:t>
              </a:r>
            </a:p>
          </p:txBody>
        </p:sp>
      </p:grpSp>
      <p:grpSp>
        <p:nvGrpSpPr>
          <p:cNvPr id="10" name="Group 45"/>
          <p:cNvGrpSpPr>
            <a:grpSpLocks/>
          </p:cNvGrpSpPr>
          <p:nvPr/>
        </p:nvGrpSpPr>
        <p:grpSpPr bwMode="auto">
          <a:xfrm>
            <a:off x="365125" y="1219200"/>
            <a:ext cx="3001963" cy="692150"/>
            <a:chOff x="230" y="768"/>
            <a:chExt cx="1891" cy="436"/>
          </a:xfrm>
        </p:grpSpPr>
        <p:pic>
          <p:nvPicPr>
            <p:cNvPr id="34855" name="Picture 7"/>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918" y="768"/>
              <a:ext cx="504" cy="360"/>
            </a:xfrm>
            <a:prstGeom prst="rect">
              <a:avLst/>
            </a:prstGeom>
            <a:noFill/>
            <a:ln w="9525">
              <a:noFill/>
              <a:miter lim="800000"/>
              <a:headEnd/>
              <a:tailEnd/>
            </a:ln>
          </p:spPr>
        </p:pic>
        <p:sp>
          <p:nvSpPr>
            <p:cNvPr id="34856" name="AutoShape 22"/>
            <p:cNvSpPr>
              <a:spLocks noChangeArrowheads="1"/>
            </p:cNvSpPr>
            <p:nvPr/>
          </p:nvSpPr>
          <p:spPr bwMode="auto">
            <a:xfrm>
              <a:off x="1375" y="799"/>
              <a:ext cx="746"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Handwrites</a:t>
              </a:r>
              <a:br>
                <a:rPr lang="en-US" sz="1600">
                  <a:latin typeface="Times New Roman" pitchFamily="18" charset="0"/>
                </a:rPr>
              </a:br>
              <a:r>
                <a:rPr lang="en-US" sz="1600">
                  <a:latin typeface="Times New Roman" pitchFamily="18" charset="0"/>
                </a:rPr>
                <a:t>a message</a:t>
              </a:r>
            </a:p>
          </p:txBody>
        </p:sp>
        <p:sp>
          <p:nvSpPr>
            <p:cNvPr id="34857" name="Text Box 38"/>
            <p:cNvSpPr txBox="1">
              <a:spLocks noChangeArrowheads="1"/>
            </p:cNvSpPr>
            <p:nvPr/>
          </p:nvSpPr>
          <p:spPr bwMode="auto">
            <a:xfrm>
              <a:off x="230" y="868"/>
              <a:ext cx="638" cy="192"/>
            </a:xfrm>
            <a:prstGeom prst="rect">
              <a:avLst/>
            </a:prstGeom>
            <a:noFill/>
            <a:ln w="9525">
              <a:noFill/>
              <a:miter lim="800000"/>
              <a:headEnd/>
              <a:tailEnd/>
            </a:ln>
          </p:spPr>
          <p:txBody>
            <a:bodyPr wrap="none">
              <a:spAutoFit/>
            </a:bodyPr>
            <a:lstStyle/>
            <a:p>
              <a:r>
                <a:rPr lang="en-US" sz="1400">
                  <a:solidFill>
                    <a:schemeClr val="hlink"/>
                  </a:solidFill>
                </a:rPr>
                <a:t>7.Manager</a:t>
              </a:r>
            </a:p>
          </p:txBody>
        </p:sp>
      </p:grpSp>
      <p:grpSp>
        <p:nvGrpSpPr>
          <p:cNvPr id="11" name="Group 46"/>
          <p:cNvGrpSpPr>
            <a:grpSpLocks/>
          </p:cNvGrpSpPr>
          <p:nvPr/>
        </p:nvGrpSpPr>
        <p:grpSpPr bwMode="auto">
          <a:xfrm>
            <a:off x="365125" y="1922463"/>
            <a:ext cx="3089275" cy="674687"/>
            <a:chOff x="230" y="1211"/>
            <a:chExt cx="1946" cy="425"/>
          </a:xfrm>
        </p:grpSpPr>
        <p:pic>
          <p:nvPicPr>
            <p:cNvPr id="34852" name="Picture 8"/>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071" y="1211"/>
              <a:ext cx="198" cy="390"/>
            </a:xfrm>
            <a:prstGeom prst="rect">
              <a:avLst/>
            </a:prstGeom>
            <a:noFill/>
            <a:ln w="9525">
              <a:noFill/>
              <a:miter lim="800000"/>
              <a:headEnd/>
              <a:tailEnd/>
            </a:ln>
          </p:spPr>
        </p:pic>
        <p:sp>
          <p:nvSpPr>
            <p:cNvPr id="34853" name="AutoShape 23"/>
            <p:cNvSpPr>
              <a:spLocks noChangeArrowheads="1"/>
            </p:cNvSpPr>
            <p:nvPr/>
          </p:nvSpPr>
          <p:spPr bwMode="auto">
            <a:xfrm>
              <a:off x="1375" y="1231"/>
              <a:ext cx="801"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Prepares</a:t>
              </a:r>
              <a:br>
                <a:rPr lang="en-US" sz="1600">
                  <a:latin typeface="Times New Roman" pitchFamily="18" charset="0"/>
                </a:rPr>
              </a:br>
              <a:r>
                <a:rPr lang="en-US" sz="1600">
                  <a:latin typeface="Times New Roman" pitchFamily="18" charset="0"/>
                </a:rPr>
                <a:t>final version</a:t>
              </a:r>
            </a:p>
          </p:txBody>
        </p:sp>
        <p:sp>
          <p:nvSpPr>
            <p:cNvPr id="34854" name="Text Box 39"/>
            <p:cNvSpPr txBox="1">
              <a:spLocks noChangeArrowheads="1"/>
            </p:cNvSpPr>
            <p:nvPr/>
          </p:nvSpPr>
          <p:spPr bwMode="auto">
            <a:xfrm>
              <a:off x="230" y="1339"/>
              <a:ext cx="649" cy="192"/>
            </a:xfrm>
            <a:prstGeom prst="rect">
              <a:avLst/>
            </a:prstGeom>
            <a:noFill/>
            <a:ln w="9525">
              <a:noFill/>
              <a:miter lim="800000"/>
              <a:headEnd/>
              <a:tailEnd/>
            </a:ln>
          </p:spPr>
          <p:txBody>
            <a:bodyPr wrap="none">
              <a:spAutoFit/>
            </a:bodyPr>
            <a:lstStyle/>
            <a:p>
              <a:r>
                <a:rPr lang="en-US" sz="1400">
                  <a:solidFill>
                    <a:schemeClr val="hlink"/>
                  </a:solidFill>
                </a:rPr>
                <a:t>6.Assistant</a:t>
              </a:r>
            </a:p>
          </p:txBody>
        </p:sp>
      </p:grpSp>
      <p:grpSp>
        <p:nvGrpSpPr>
          <p:cNvPr id="12" name="Group 47"/>
          <p:cNvGrpSpPr>
            <a:grpSpLocks/>
          </p:cNvGrpSpPr>
          <p:nvPr/>
        </p:nvGrpSpPr>
        <p:grpSpPr bwMode="auto">
          <a:xfrm>
            <a:off x="365125" y="2640013"/>
            <a:ext cx="3438525" cy="642937"/>
            <a:chOff x="230" y="1663"/>
            <a:chExt cx="2166" cy="405"/>
          </a:xfrm>
        </p:grpSpPr>
        <p:pic>
          <p:nvPicPr>
            <p:cNvPr id="34849" name="Picture 9"/>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948" y="1684"/>
              <a:ext cx="444" cy="378"/>
            </a:xfrm>
            <a:prstGeom prst="rect">
              <a:avLst/>
            </a:prstGeom>
            <a:noFill/>
            <a:ln w="9525">
              <a:noFill/>
              <a:miter lim="800000"/>
              <a:headEnd/>
              <a:tailEnd/>
            </a:ln>
          </p:spPr>
        </p:pic>
        <p:sp>
          <p:nvSpPr>
            <p:cNvPr id="34850" name="AutoShape 24"/>
            <p:cNvSpPr>
              <a:spLocks noChangeArrowheads="1"/>
            </p:cNvSpPr>
            <p:nvPr/>
          </p:nvSpPr>
          <p:spPr bwMode="auto">
            <a:xfrm>
              <a:off x="1375" y="1663"/>
              <a:ext cx="1021"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Provides address</a:t>
              </a:r>
              <a:br>
                <a:rPr lang="en-US" sz="1600">
                  <a:latin typeface="Times New Roman" pitchFamily="18" charset="0"/>
                </a:rPr>
              </a:br>
              <a:r>
                <a:rPr lang="en-US" sz="1600">
                  <a:latin typeface="Times New Roman" pitchFamily="18" charset="0"/>
                </a:rPr>
                <a:t>and packs letter</a:t>
              </a:r>
            </a:p>
          </p:txBody>
        </p:sp>
        <p:sp>
          <p:nvSpPr>
            <p:cNvPr id="34851" name="Text Box 40"/>
            <p:cNvSpPr txBox="1">
              <a:spLocks noChangeArrowheads="1"/>
            </p:cNvSpPr>
            <p:nvPr/>
          </p:nvSpPr>
          <p:spPr bwMode="auto">
            <a:xfrm>
              <a:off x="230" y="1810"/>
              <a:ext cx="675" cy="192"/>
            </a:xfrm>
            <a:prstGeom prst="rect">
              <a:avLst/>
            </a:prstGeom>
            <a:noFill/>
            <a:ln w="9525">
              <a:noFill/>
              <a:miter lim="800000"/>
              <a:headEnd/>
              <a:tailEnd/>
            </a:ln>
          </p:spPr>
          <p:txBody>
            <a:bodyPr wrap="none">
              <a:spAutoFit/>
            </a:bodyPr>
            <a:lstStyle/>
            <a:p>
              <a:r>
                <a:rPr lang="en-US" sz="1400">
                  <a:solidFill>
                    <a:schemeClr val="hlink"/>
                  </a:solidFill>
                </a:rPr>
                <a:t>5.Secretary</a:t>
              </a:r>
            </a:p>
          </p:txBody>
        </p:sp>
      </p:grpSp>
      <p:grpSp>
        <p:nvGrpSpPr>
          <p:cNvPr id="13" name="Group 48"/>
          <p:cNvGrpSpPr>
            <a:grpSpLocks/>
          </p:cNvGrpSpPr>
          <p:nvPr/>
        </p:nvGrpSpPr>
        <p:grpSpPr bwMode="auto">
          <a:xfrm>
            <a:off x="365125" y="3402013"/>
            <a:ext cx="3225800" cy="642937"/>
            <a:chOff x="230" y="2143"/>
            <a:chExt cx="2032" cy="405"/>
          </a:xfrm>
        </p:grpSpPr>
        <p:pic>
          <p:nvPicPr>
            <p:cNvPr id="34846" name="Picture 10"/>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864" y="2145"/>
              <a:ext cx="612" cy="378"/>
            </a:xfrm>
            <a:prstGeom prst="rect">
              <a:avLst/>
            </a:prstGeom>
            <a:noFill/>
            <a:ln w="9525">
              <a:noFill/>
              <a:miter lim="800000"/>
              <a:headEnd/>
              <a:tailEnd/>
            </a:ln>
          </p:spPr>
        </p:pic>
        <p:sp>
          <p:nvSpPr>
            <p:cNvPr id="34847" name="AutoShape 25"/>
            <p:cNvSpPr>
              <a:spLocks noChangeArrowheads="1"/>
            </p:cNvSpPr>
            <p:nvPr/>
          </p:nvSpPr>
          <p:spPr bwMode="auto">
            <a:xfrm>
              <a:off x="1375" y="2143"/>
              <a:ext cx="887"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Delivers letter</a:t>
              </a:r>
              <a:br>
                <a:rPr lang="en-US" sz="1600">
                  <a:latin typeface="Times New Roman" pitchFamily="18" charset="0"/>
                </a:rPr>
              </a:br>
              <a:r>
                <a:rPr lang="en-US" sz="1600">
                  <a:latin typeface="Times New Roman" pitchFamily="18" charset="0"/>
                </a:rPr>
                <a:t>to post office</a:t>
              </a:r>
            </a:p>
          </p:txBody>
        </p:sp>
        <p:sp>
          <p:nvSpPr>
            <p:cNvPr id="34848" name="Text Box 41"/>
            <p:cNvSpPr txBox="1">
              <a:spLocks noChangeArrowheads="1"/>
            </p:cNvSpPr>
            <p:nvPr/>
          </p:nvSpPr>
          <p:spPr bwMode="auto">
            <a:xfrm>
              <a:off x="230" y="2282"/>
              <a:ext cx="508" cy="192"/>
            </a:xfrm>
            <a:prstGeom prst="rect">
              <a:avLst/>
            </a:prstGeom>
            <a:noFill/>
            <a:ln w="9525">
              <a:noFill/>
              <a:miter lim="800000"/>
              <a:headEnd/>
              <a:tailEnd/>
            </a:ln>
          </p:spPr>
          <p:txBody>
            <a:bodyPr wrap="none">
              <a:spAutoFit/>
            </a:bodyPr>
            <a:lstStyle/>
            <a:p>
              <a:r>
                <a:rPr lang="en-US" sz="1400">
                  <a:solidFill>
                    <a:schemeClr val="hlink"/>
                  </a:solidFill>
                </a:rPr>
                <a:t>4.Driver</a:t>
              </a:r>
            </a:p>
          </p:txBody>
        </p:sp>
      </p:grpSp>
      <p:grpSp>
        <p:nvGrpSpPr>
          <p:cNvPr id="14" name="Group 49"/>
          <p:cNvGrpSpPr>
            <a:grpSpLocks/>
          </p:cNvGrpSpPr>
          <p:nvPr/>
        </p:nvGrpSpPr>
        <p:grpSpPr bwMode="auto">
          <a:xfrm>
            <a:off x="365125" y="4137025"/>
            <a:ext cx="3324225" cy="669925"/>
            <a:chOff x="230" y="2606"/>
            <a:chExt cx="2094" cy="422"/>
          </a:xfrm>
        </p:grpSpPr>
        <p:pic>
          <p:nvPicPr>
            <p:cNvPr id="34843" name="Picture 1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924" y="2606"/>
              <a:ext cx="492" cy="396"/>
            </a:xfrm>
            <a:prstGeom prst="rect">
              <a:avLst/>
            </a:prstGeom>
            <a:noFill/>
            <a:ln w="9525">
              <a:noFill/>
              <a:miter lim="800000"/>
              <a:headEnd/>
              <a:tailEnd/>
            </a:ln>
          </p:spPr>
        </p:pic>
        <p:sp>
          <p:nvSpPr>
            <p:cNvPr id="34844" name="AutoShape 26"/>
            <p:cNvSpPr>
              <a:spLocks noChangeArrowheads="1"/>
            </p:cNvSpPr>
            <p:nvPr/>
          </p:nvSpPr>
          <p:spPr bwMode="auto">
            <a:xfrm>
              <a:off x="1375" y="2623"/>
              <a:ext cx="949"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Checks address</a:t>
              </a:r>
              <a:br>
                <a:rPr lang="en-US" sz="1600">
                  <a:latin typeface="Times New Roman" pitchFamily="18" charset="0"/>
                </a:rPr>
              </a:br>
              <a:r>
                <a:rPr lang="en-US" sz="1600">
                  <a:latin typeface="Times New Roman" pitchFamily="18" charset="0"/>
                </a:rPr>
                <a:t>and sorts letter</a:t>
              </a:r>
            </a:p>
          </p:txBody>
        </p:sp>
        <p:sp>
          <p:nvSpPr>
            <p:cNvPr id="34845" name="Text Box 42"/>
            <p:cNvSpPr txBox="1">
              <a:spLocks noChangeArrowheads="1"/>
            </p:cNvSpPr>
            <p:nvPr/>
          </p:nvSpPr>
          <p:spPr bwMode="auto">
            <a:xfrm>
              <a:off x="230" y="2753"/>
              <a:ext cx="759" cy="192"/>
            </a:xfrm>
            <a:prstGeom prst="rect">
              <a:avLst/>
            </a:prstGeom>
            <a:noFill/>
            <a:ln w="9525">
              <a:noFill/>
              <a:miter lim="800000"/>
              <a:headEnd/>
              <a:tailEnd/>
            </a:ln>
          </p:spPr>
          <p:txBody>
            <a:bodyPr wrap="none">
              <a:spAutoFit/>
            </a:bodyPr>
            <a:lstStyle/>
            <a:p>
              <a:r>
                <a:rPr lang="en-US" sz="1400">
                  <a:solidFill>
                    <a:schemeClr val="hlink"/>
                  </a:solidFill>
                </a:rPr>
                <a:t>3.Postal staff</a:t>
              </a:r>
            </a:p>
          </p:txBody>
        </p:sp>
      </p:grpSp>
      <p:grpSp>
        <p:nvGrpSpPr>
          <p:cNvPr id="15" name="Group 50"/>
          <p:cNvGrpSpPr>
            <a:grpSpLocks/>
          </p:cNvGrpSpPr>
          <p:nvPr/>
        </p:nvGrpSpPr>
        <p:grpSpPr bwMode="auto">
          <a:xfrm>
            <a:off x="365125" y="4849813"/>
            <a:ext cx="3763963" cy="657225"/>
            <a:chOff x="230" y="3055"/>
            <a:chExt cx="2371" cy="414"/>
          </a:xfrm>
        </p:grpSpPr>
        <p:pic>
          <p:nvPicPr>
            <p:cNvPr id="34840" name="Picture 1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927" y="3085"/>
              <a:ext cx="486" cy="384"/>
            </a:xfrm>
            <a:prstGeom prst="rect">
              <a:avLst/>
            </a:prstGeom>
            <a:noFill/>
            <a:ln w="9525">
              <a:noFill/>
              <a:miter lim="800000"/>
              <a:headEnd/>
              <a:tailEnd/>
            </a:ln>
          </p:spPr>
        </p:pic>
        <p:sp>
          <p:nvSpPr>
            <p:cNvPr id="34841" name="AutoShape 27"/>
            <p:cNvSpPr>
              <a:spLocks noChangeArrowheads="1"/>
            </p:cNvSpPr>
            <p:nvPr/>
          </p:nvSpPr>
          <p:spPr bwMode="auto">
            <a:xfrm>
              <a:off x="1375" y="3055"/>
              <a:ext cx="1226"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Packs letters</a:t>
              </a:r>
              <a:br>
                <a:rPr lang="en-US" sz="1600">
                  <a:latin typeface="Times New Roman" pitchFamily="18" charset="0"/>
                </a:rPr>
              </a:br>
              <a:r>
                <a:rPr lang="en-US" sz="1600">
                  <a:latin typeface="Times New Roman" pitchFamily="18" charset="0"/>
                </a:rPr>
                <a:t>for certain directions</a:t>
              </a:r>
            </a:p>
          </p:txBody>
        </p:sp>
        <p:sp>
          <p:nvSpPr>
            <p:cNvPr id="34842" name="Text Box 43"/>
            <p:cNvSpPr txBox="1">
              <a:spLocks noChangeArrowheads="1"/>
            </p:cNvSpPr>
            <p:nvPr/>
          </p:nvSpPr>
          <p:spPr bwMode="auto">
            <a:xfrm>
              <a:off x="230" y="3224"/>
              <a:ext cx="759" cy="192"/>
            </a:xfrm>
            <a:prstGeom prst="rect">
              <a:avLst/>
            </a:prstGeom>
            <a:noFill/>
            <a:ln w="9525">
              <a:noFill/>
              <a:miter lim="800000"/>
              <a:headEnd/>
              <a:tailEnd/>
            </a:ln>
          </p:spPr>
          <p:txBody>
            <a:bodyPr wrap="none">
              <a:spAutoFit/>
            </a:bodyPr>
            <a:lstStyle/>
            <a:p>
              <a:r>
                <a:rPr lang="en-US" sz="1400">
                  <a:solidFill>
                    <a:schemeClr val="hlink"/>
                  </a:solidFill>
                </a:rPr>
                <a:t>2.Postal staff</a:t>
              </a:r>
            </a:p>
          </p:txBody>
        </p:sp>
      </p:grpSp>
      <p:grpSp>
        <p:nvGrpSpPr>
          <p:cNvPr id="16" name="Group 51"/>
          <p:cNvGrpSpPr>
            <a:grpSpLocks/>
          </p:cNvGrpSpPr>
          <p:nvPr/>
        </p:nvGrpSpPr>
        <p:grpSpPr bwMode="auto">
          <a:xfrm>
            <a:off x="365125" y="5638800"/>
            <a:ext cx="3271838" cy="714375"/>
            <a:chOff x="230" y="3552"/>
            <a:chExt cx="2061" cy="450"/>
          </a:xfrm>
        </p:grpSpPr>
        <p:pic>
          <p:nvPicPr>
            <p:cNvPr id="34837"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96" y="3552"/>
              <a:ext cx="348" cy="450"/>
            </a:xfrm>
            <a:prstGeom prst="rect">
              <a:avLst/>
            </a:prstGeom>
            <a:noFill/>
            <a:ln w="9525">
              <a:noFill/>
              <a:miter lim="800000"/>
              <a:headEnd/>
              <a:tailEnd/>
            </a:ln>
          </p:spPr>
        </p:pic>
        <p:sp>
          <p:nvSpPr>
            <p:cNvPr id="34838" name="AutoShape 28"/>
            <p:cNvSpPr>
              <a:spLocks noChangeArrowheads="1"/>
            </p:cNvSpPr>
            <p:nvPr/>
          </p:nvSpPr>
          <p:spPr bwMode="auto">
            <a:xfrm>
              <a:off x="1383" y="3560"/>
              <a:ext cx="908" cy="23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Loads on truck</a:t>
              </a:r>
            </a:p>
          </p:txBody>
        </p:sp>
        <p:sp>
          <p:nvSpPr>
            <p:cNvPr id="34839" name="Text Box 44"/>
            <p:cNvSpPr txBox="1">
              <a:spLocks noChangeArrowheads="1"/>
            </p:cNvSpPr>
            <p:nvPr/>
          </p:nvSpPr>
          <p:spPr bwMode="auto">
            <a:xfrm>
              <a:off x="230" y="3696"/>
              <a:ext cx="759" cy="192"/>
            </a:xfrm>
            <a:prstGeom prst="rect">
              <a:avLst/>
            </a:prstGeom>
            <a:noFill/>
            <a:ln w="9525">
              <a:noFill/>
              <a:miter lim="800000"/>
              <a:headEnd/>
              <a:tailEnd/>
            </a:ln>
          </p:spPr>
          <p:txBody>
            <a:bodyPr wrap="none">
              <a:spAutoFit/>
            </a:bodyPr>
            <a:lstStyle/>
            <a:p>
              <a:r>
                <a:rPr lang="en-US" sz="1400">
                  <a:solidFill>
                    <a:schemeClr val="hlink"/>
                  </a:solidFill>
                </a:rPr>
                <a:t>1.Postal staff</a:t>
              </a:r>
            </a:p>
          </p:txBody>
        </p:sp>
      </p:grpSp>
      <p:sp>
        <p:nvSpPr>
          <p:cNvPr id="34836" name="Text Box 60"/>
          <p:cNvSpPr txBox="1">
            <a:spLocks noChangeArrowheads="1"/>
          </p:cNvSpPr>
          <p:nvPr/>
        </p:nvSpPr>
        <p:spPr bwMode="auto">
          <a:xfrm>
            <a:off x="6977063" y="6432550"/>
            <a:ext cx="2019300" cy="274638"/>
          </a:xfrm>
          <a:prstGeom prst="rect">
            <a:avLst/>
          </a:prstGeom>
          <a:noFill/>
          <a:ln w="9525">
            <a:noFill/>
            <a:miter lim="800000"/>
            <a:headEnd/>
            <a:tailEnd/>
          </a:ln>
        </p:spPr>
        <p:txBody>
          <a:bodyPr wrap="none">
            <a:spAutoFit/>
          </a:bodyPr>
          <a:lstStyle/>
          <a:p>
            <a:r>
              <a:rPr lang="en-US" sz="1200" b="1">
                <a:solidFill>
                  <a:schemeClr val="hlink"/>
                </a:solidFill>
              </a:rPr>
              <a:t>Pictures from </a:t>
            </a:r>
            <a:r>
              <a:rPr lang="en-US" sz="1200" b="1" i="1">
                <a:solidFill>
                  <a:schemeClr val="hlink"/>
                </a:solidFill>
              </a:rPr>
              <a:t>Wikipedia</a:t>
            </a:r>
          </a:p>
        </p:txBody>
      </p:sp>
    </p:spTree>
    <p:extLst>
      <p:ext uri="{BB962C8B-B14F-4D97-AF65-F5344CB8AC3E}">
        <p14:creationId xmlns:p14="http://schemas.microsoft.com/office/powerpoint/2010/main" val="2479448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902"/>
                                        </p:tgtEl>
                                        <p:attrNameLst>
                                          <p:attrName>style.visibility</p:attrName>
                                        </p:attrNameLst>
                                      </p:cBhvr>
                                      <p:to>
                                        <p:strVal val="visible"/>
                                      </p:to>
                                    </p:set>
                                    <p:animEffect transition="in" filter="wipe(left)">
                                      <p:cBhvr>
                                        <p:cTn id="42" dur="500"/>
                                        <p:tgtEl>
                                          <p:spTgt spid="37902"/>
                                        </p:tgtEl>
                                      </p:cBhvr>
                                    </p:animEffect>
                                  </p:childTnLst>
                                </p:cTn>
                              </p:par>
                              <p:par>
                                <p:cTn id="43" presetID="22" presetClass="entr" presetSubtype="8"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down)">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down)">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down)">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Session Layer</a:t>
            </a:r>
          </a:p>
        </p:txBody>
      </p:sp>
      <p:sp>
        <p:nvSpPr>
          <p:cNvPr id="31747" name="Rectangle 3"/>
          <p:cNvSpPr>
            <a:spLocks noGrp="1" noChangeArrowheads="1"/>
          </p:cNvSpPr>
          <p:nvPr>
            <p:ph type="body" idx="1"/>
          </p:nvPr>
        </p:nvSpPr>
        <p:spPr>
          <a:xfrm>
            <a:off x="457200" y="2590800"/>
            <a:ext cx="8229600" cy="3505200"/>
          </a:xfrm>
        </p:spPr>
        <p:txBody>
          <a:bodyPr/>
          <a:lstStyle/>
          <a:p>
            <a:pPr eaLnBrk="1" hangingPunct="1">
              <a:defRPr/>
            </a:pPr>
            <a:r>
              <a:rPr lang="en-US"/>
              <a:t>Duties/services</a:t>
            </a:r>
          </a:p>
          <a:p>
            <a:pPr lvl="1" eaLnBrk="1" hangingPunct="1">
              <a:defRPr/>
            </a:pPr>
            <a:r>
              <a:rPr lang="en-US"/>
              <a:t>Interaction management</a:t>
            </a:r>
          </a:p>
          <a:p>
            <a:pPr lvl="2" eaLnBrk="1" hangingPunct="1">
              <a:buFont typeface="Wingdings" pitchFamily="2" charset="2"/>
              <a:buNone/>
              <a:defRPr/>
            </a:pPr>
            <a:r>
              <a:rPr lang="en-US">
                <a:sym typeface="Wingdings" pitchFamily="2" charset="2"/>
              </a:rPr>
              <a:t> </a:t>
            </a:r>
            <a:r>
              <a:rPr lang="en-US"/>
              <a:t>Simplex, half-duplex, full-duplex</a:t>
            </a:r>
          </a:p>
          <a:p>
            <a:pPr lvl="1" eaLnBrk="1" hangingPunct="1">
              <a:defRPr/>
            </a:pPr>
            <a:r>
              <a:rPr lang="en-US"/>
              <a:t>Session recovery</a:t>
            </a:r>
          </a:p>
        </p:txBody>
      </p:sp>
      <p:sp>
        <p:nvSpPr>
          <p:cNvPr id="31748" name="Text Box 4"/>
          <p:cNvSpPr txBox="1">
            <a:spLocks noChangeArrowheads="1"/>
          </p:cNvSpPr>
          <p:nvPr/>
        </p:nvSpPr>
        <p:spPr bwMode="auto">
          <a:xfrm>
            <a:off x="1066800" y="1447800"/>
            <a:ext cx="70104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establishing, managing and terminating connections between applications</a:t>
            </a:r>
          </a:p>
        </p:txBody>
      </p:sp>
    </p:spTree>
    <p:extLst>
      <p:ext uri="{BB962C8B-B14F-4D97-AF65-F5344CB8AC3E}">
        <p14:creationId xmlns:p14="http://schemas.microsoft.com/office/powerpoint/2010/main" val="211898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t>2.</a:t>
            </a:r>
            <a:fld id="{553E5240-E15A-4EA8-B379-E42D0C64120D}" type="slidenum">
              <a:rPr lang="en-US"/>
              <a:pPr/>
              <a:t>4</a:t>
            </a:fld>
            <a:endParaRPr lang="en-US"/>
          </a:p>
        </p:txBody>
      </p:sp>
      <p:sp>
        <p:nvSpPr>
          <p:cNvPr id="27650" name="Rectangle 14"/>
          <p:cNvSpPr>
            <a:spLocks noChangeArrowheads="1"/>
          </p:cNvSpPr>
          <p:nvPr/>
        </p:nvSpPr>
        <p:spPr bwMode="auto">
          <a:xfrm>
            <a:off x="152400" y="76200"/>
            <a:ext cx="81534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eaLnBrk="0" hangingPunct="0"/>
            <a:r>
              <a:rPr lang="en-US" sz="2400">
                <a:solidFill>
                  <a:srgbClr val="FF0000"/>
                </a:solidFill>
                <a:latin typeface="Times-BoldItalic"/>
              </a:rPr>
              <a:t>Figure 2.1</a:t>
            </a:r>
            <a:r>
              <a:rPr lang="en-US" sz="2800">
                <a:solidFill>
                  <a:srgbClr val="0000CC"/>
                </a:solidFill>
                <a:latin typeface="Times-BoldItalic"/>
              </a:rPr>
              <a:t>: </a:t>
            </a:r>
            <a:r>
              <a:rPr lang="en-US" sz="2800">
                <a:latin typeface="Times-BoldItalic"/>
              </a:rPr>
              <a:t>A single-layer protocol</a:t>
            </a:r>
            <a:endParaRPr lang="en-US" sz="2800">
              <a:solidFill>
                <a:schemeClr val="bg2"/>
              </a:solidFill>
              <a:latin typeface="Times-BoldItalic"/>
            </a:endParaRPr>
          </a:p>
        </p:txBody>
      </p:sp>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1750"/>
            <a:ext cx="8116888"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3719513"/>
            <a:ext cx="51339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00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nodeType="clickEffect">
                                  <p:stCondLst>
                                    <p:cond delay="0"/>
                                  </p:stCondLst>
                                  <p:childTnLst>
                                    <p:set>
                                      <p:cBhvr>
                                        <p:cTn id="10" dur="1" fill="hold">
                                          <p:stCondLst>
                                            <p:cond delay="0"/>
                                          </p:stCondLst>
                                        </p:cTn>
                                        <p:tgtEl>
                                          <p:spTgt spid="31750"/>
                                        </p:tgtEl>
                                        <p:attrNameLst>
                                          <p:attrName>style.visibility</p:attrName>
                                        </p:attrNameLst>
                                      </p:cBhvr>
                                      <p:to>
                                        <p:strVal val="visible"/>
                                      </p:to>
                                    </p:set>
                                    <p:animEffect transition="in" filter="barn(inVertical)">
                                      <p:cBhvr>
                                        <p:cTn id="11" dur="30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Presentation Layer</a:t>
            </a:r>
          </a:p>
        </p:txBody>
      </p:sp>
      <p:sp>
        <p:nvSpPr>
          <p:cNvPr id="32771" name="Rectangle 3"/>
          <p:cNvSpPr>
            <a:spLocks noGrp="1" noChangeArrowheads="1"/>
          </p:cNvSpPr>
          <p:nvPr>
            <p:ph type="body" idx="1"/>
          </p:nvPr>
        </p:nvSpPr>
        <p:spPr>
          <a:xfrm>
            <a:off x="457200" y="2590800"/>
            <a:ext cx="8229600" cy="3505200"/>
          </a:xfrm>
        </p:spPr>
        <p:txBody>
          <a:bodyPr/>
          <a:lstStyle/>
          <a:p>
            <a:pPr eaLnBrk="1" hangingPunct="1">
              <a:defRPr/>
            </a:pPr>
            <a:r>
              <a:rPr lang="en-US" dirty="0"/>
              <a:t>Duties/services</a:t>
            </a:r>
          </a:p>
          <a:p>
            <a:pPr lvl="1" eaLnBrk="1" hangingPunct="1">
              <a:defRPr/>
            </a:pPr>
            <a:r>
              <a:rPr lang="en-US" dirty="0"/>
              <a:t>Data translation</a:t>
            </a:r>
          </a:p>
          <a:p>
            <a:pPr lvl="1" eaLnBrk="1" hangingPunct="1">
              <a:defRPr/>
            </a:pPr>
            <a:r>
              <a:rPr lang="en-US" dirty="0"/>
              <a:t>Encryption</a:t>
            </a:r>
          </a:p>
          <a:p>
            <a:pPr lvl="1" eaLnBrk="1" hangingPunct="1">
              <a:defRPr/>
            </a:pPr>
            <a:r>
              <a:rPr lang="en-US" dirty="0"/>
              <a:t>Decryption</a:t>
            </a:r>
          </a:p>
          <a:p>
            <a:pPr lvl="1" eaLnBrk="1" hangingPunct="1">
              <a:defRPr/>
            </a:pPr>
            <a:r>
              <a:rPr lang="en-US" dirty="0"/>
              <a:t>Compression</a:t>
            </a:r>
          </a:p>
        </p:txBody>
      </p:sp>
      <p:sp>
        <p:nvSpPr>
          <p:cNvPr id="32772" name="Text Box 4"/>
          <p:cNvSpPr txBox="1">
            <a:spLocks noChangeArrowheads="1"/>
          </p:cNvSpPr>
          <p:nvPr/>
        </p:nvSpPr>
        <p:spPr bwMode="auto">
          <a:xfrm>
            <a:off x="1066800" y="1416050"/>
            <a:ext cx="7010400" cy="946150"/>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FF0000"/>
                </a:solidFill>
                <a:effectLst>
                  <a:outerShdw blurRad="38100" dist="38100" dir="2700000" algn="tl">
                    <a:srgbClr val="000000"/>
                  </a:outerShdw>
                </a:effectLst>
                <a:latin typeface="+mj-lt"/>
              </a:defRPr>
            </a:lvl1pPr>
          </a:lstStyle>
          <a:p>
            <a:r>
              <a:rPr lang="en-US"/>
              <a:t>Responsible for handling differences in</a:t>
            </a:r>
            <a:br>
              <a:rPr lang="en-US"/>
            </a:br>
            <a:r>
              <a:rPr lang="en-US"/>
              <a:t>data representation to applications</a:t>
            </a:r>
          </a:p>
        </p:txBody>
      </p:sp>
    </p:spTree>
    <p:extLst>
      <p:ext uri="{BB962C8B-B14F-4D97-AF65-F5344CB8AC3E}">
        <p14:creationId xmlns:p14="http://schemas.microsoft.com/office/powerpoint/2010/main" val="3408846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EE56-7666-4A12-8FD7-75D80C660A1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4AAAA3F-0563-4C00-966D-A8F93684A8B7}"/>
              </a:ext>
            </a:extLst>
          </p:cNvPr>
          <p:cNvSpPr>
            <a:spLocks noGrp="1"/>
          </p:cNvSpPr>
          <p:nvPr>
            <p:ph idx="1"/>
          </p:nvPr>
        </p:nvSpPr>
        <p:spPr/>
        <p:txBody>
          <a:bodyPr>
            <a:normAutofit/>
          </a:bodyPr>
          <a:lstStyle/>
          <a:p>
            <a:r>
              <a:rPr lang="en-US" sz="3600" dirty="0"/>
              <a:t>Layered tasks are used for abstracting complex communication details</a:t>
            </a:r>
          </a:p>
          <a:p>
            <a:r>
              <a:rPr lang="en-US" sz="3600" dirty="0"/>
              <a:t>Layer models were created for reference</a:t>
            </a:r>
          </a:p>
          <a:p>
            <a:pPr lvl="1"/>
            <a:r>
              <a:rPr lang="en-US" sz="3200" dirty="0"/>
              <a:t>Internet model (5 layers)</a:t>
            </a:r>
          </a:p>
          <a:p>
            <a:pPr lvl="1"/>
            <a:r>
              <a:rPr lang="en-US" sz="3200" dirty="0"/>
              <a:t>ISO's OSI model (7 layers)</a:t>
            </a:r>
          </a:p>
          <a:p>
            <a:r>
              <a:rPr lang="en-US" sz="3600" dirty="0"/>
              <a:t>Protocol suite is a collection of protocols operating at various layers </a:t>
            </a:r>
          </a:p>
          <a:p>
            <a:pPr lvl="1"/>
            <a:endParaRPr lang="en-US" sz="3200" dirty="0"/>
          </a:p>
        </p:txBody>
      </p:sp>
    </p:spTree>
    <p:extLst>
      <p:ext uri="{BB962C8B-B14F-4D97-AF65-F5344CB8AC3E}">
        <p14:creationId xmlns:p14="http://schemas.microsoft.com/office/powerpoint/2010/main" val="404291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ChangeArrowheads="1"/>
          </p:cNvSpPr>
          <p:nvPr>
            <p:ph type="sldNum" sz="quarter" idx="10"/>
          </p:nvPr>
        </p:nvSpPr>
        <p:spPr>
          <a:ln/>
        </p:spPr>
        <p:txBody>
          <a:bodyPr/>
          <a:lstStyle/>
          <a:p>
            <a:r>
              <a:rPr lang="en-US"/>
              <a:t>2.</a:t>
            </a:r>
            <a:fld id="{D950FE42-8226-4893-BBD8-BBB32A0EAC58}" type="slidenum">
              <a:rPr lang="en-US"/>
              <a:pPr/>
              <a:t>5</a:t>
            </a:fld>
            <a:endParaRPr lang="en-US"/>
          </a:p>
        </p:txBody>
      </p:sp>
      <p:sp>
        <p:nvSpPr>
          <p:cNvPr id="29698" name="Rectangle 14"/>
          <p:cNvSpPr>
            <a:spLocks noChangeArrowheads="1"/>
          </p:cNvSpPr>
          <p:nvPr/>
        </p:nvSpPr>
        <p:spPr bwMode="auto">
          <a:xfrm>
            <a:off x="152400" y="76200"/>
            <a:ext cx="81534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eaLnBrk="0" hangingPunct="0"/>
            <a:r>
              <a:rPr lang="en-US" sz="2400">
                <a:solidFill>
                  <a:srgbClr val="FF0000"/>
                </a:solidFill>
                <a:latin typeface="Times-BoldItalic"/>
              </a:rPr>
              <a:t>Figure 2.2</a:t>
            </a:r>
            <a:r>
              <a:rPr lang="en-US" sz="2800">
                <a:solidFill>
                  <a:srgbClr val="0000CC"/>
                </a:solidFill>
                <a:latin typeface="Times-BoldItalic"/>
              </a:rPr>
              <a:t>: </a:t>
            </a:r>
            <a:r>
              <a:rPr lang="en-US" sz="2800">
                <a:latin typeface="Times-BoldItalic"/>
              </a:rPr>
              <a:t>A three-layer protocol</a:t>
            </a:r>
            <a:endParaRPr lang="en-US" sz="2800">
              <a:solidFill>
                <a:schemeClr val="bg2"/>
              </a:solidFill>
              <a:latin typeface="Times-BoldItalic"/>
            </a:endParaRPr>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20838"/>
            <a:ext cx="2209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59138"/>
            <a:ext cx="22098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575175"/>
            <a:ext cx="22098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325" y="1620838"/>
            <a:ext cx="22510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4325" y="4575175"/>
            <a:ext cx="225107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4325" y="3259138"/>
            <a:ext cx="22510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125" y="2078038"/>
            <a:ext cx="41798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9350" y="3346450"/>
            <a:ext cx="41798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5"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597400"/>
            <a:ext cx="4248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2536825"/>
            <a:ext cx="61722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60638" y="5486400"/>
            <a:ext cx="38957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15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33803"/>
                                        </p:tgtEl>
                                        <p:attrNameLst>
                                          <p:attrName>style.visibility</p:attrName>
                                        </p:attrNameLst>
                                      </p:cBhvr>
                                      <p:to>
                                        <p:strVal val="visible"/>
                                      </p:to>
                                    </p:set>
                                    <p:animEffect transition="in" filter="barn(inVertical)">
                                      <p:cBhvr>
                                        <p:cTn id="13" dur="1500"/>
                                        <p:tgtEl>
                                          <p:spTgt spid="338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379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80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33804"/>
                                        </p:tgtEl>
                                        <p:attrNameLst>
                                          <p:attrName>style.visibility</p:attrName>
                                        </p:attrNameLst>
                                      </p:cBhvr>
                                      <p:to>
                                        <p:strVal val="visible"/>
                                      </p:to>
                                    </p:set>
                                    <p:animEffect transition="in" filter="barn(inVertical)">
                                      <p:cBhvr>
                                        <p:cTn id="24" dur="500"/>
                                        <p:tgtEl>
                                          <p:spTgt spid="338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7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8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33805"/>
                                        </p:tgtEl>
                                        <p:attrNameLst>
                                          <p:attrName>style.visibility</p:attrName>
                                        </p:attrNameLst>
                                      </p:cBhvr>
                                      <p:to>
                                        <p:strVal val="visible"/>
                                      </p:to>
                                    </p:set>
                                    <p:animEffect transition="in" filter="barn(inVertical)">
                                      <p:cBhvr>
                                        <p:cTn id="35" dur="500"/>
                                        <p:tgtEl>
                                          <p:spTgt spid="3380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par>
                                <p:cTn id="41" presetID="16" presetClass="entr" presetSubtype="21" fill="hold" nodeType="withEffect">
                                  <p:stCondLst>
                                    <p:cond delay="0"/>
                                  </p:stCondLst>
                                  <p:childTnLst>
                                    <p:set>
                                      <p:cBhvr>
                                        <p:cTn id="42" dur="1" fill="hold">
                                          <p:stCondLst>
                                            <p:cond delay="0"/>
                                          </p:stCondLst>
                                        </p:cTn>
                                        <p:tgtEl>
                                          <p:spTgt spid="33806"/>
                                        </p:tgtEl>
                                        <p:attrNameLst>
                                          <p:attrName>style.visibility</p:attrName>
                                        </p:attrNameLst>
                                      </p:cBhvr>
                                      <p:to>
                                        <p:strVal val="visible"/>
                                      </p:to>
                                    </p:set>
                                    <p:animEffect transition="in" filter="barn(inVertical)">
                                      <p:cBhvr>
                                        <p:cTn id="43"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Grp="1" noChangeArrowheads="1"/>
          </p:cNvSpPr>
          <p:nvPr>
            <p:ph type="sldNum" sz="quarter" idx="10"/>
          </p:nvPr>
        </p:nvSpPr>
        <p:spPr>
          <a:ln/>
        </p:spPr>
        <p:txBody>
          <a:bodyPr/>
          <a:lstStyle/>
          <a:p>
            <a:r>
              <a:rPr lang="en-US"/>
              <a:t>2.</a:t>
            </a:r>
            <a:fld id="{85A19357-919D-4818-AA9E-5476522C3F4D}" type="slidenum">
              <a:rPr lang="en-US"/>
              <a:pPr/>
              <a:t>6</a:t>
            </a:fld>
            <a:endParaRPr lang="en-US"/>
          </a:p>
        </p:txBody>
      </p:sp>
      <p:sp>
        <p:nvSpPr>
          <p:cNvPr id="31746"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48"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51"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17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8202" name="Text Box 9"/>
          <p:cNvSpPr txBox="1">
            <a:spLocks noChangeArrowheads="1"/>
          </p:cNvSpPr>
          <p:nvPr/>
        </p:nvSpPr>
        <p:spPr bwMode="auto">
          <a:xfrm>
            <a:off x="1143000" y="0"/>
            <a:ext cx="7212013"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defRPr/>
            </a:pPr>
            <a:r>
              <a:rPr lang="en-US" sz="3600" dirty="0">
                <a:solidFill>
                  <a:schemeClr val="hlink"/>
                </a:solidFill>
                <a:effectLst>
                  <a:outerShdw blurRad="38100" dist="38100" dir="2700000" algn="tl">
                    <a:srgbClr val="000000">
                      <a:alpha val="43137"/>
                    </a:srgbClr>
                  </a:outerShdw>
                </a:effectLst>
                <a:latin typeface="Times New Roman" pitchFamily="18" charset="0"/>
              </a:rPr>
              <a:t>2.1.2 Principles of Protocol Layering</a:t>
            </a:r>
          </a:p>
        </p:txBody>
      </p:sp>
      <p:sp>
        <p:nvSpPr>
          <p:cNvPr id="31754" name="Rectangle 10"/>
          <p:cNvSpPr>
            <a:spLocks noChangeArrowheads="1"/>
          </p:cNvSpPr>
          <p:nvPr/>
        </p:nvSpPr>
        <p:spPr bwMode="auto">
          <a:xfrm>
            <a:off x="381000" y="1293813"/>
            <a:ext cx="7924800" cy="4400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just"/>
            <a:r>
              <a:rPr lang="en-US" sz="2800">
                <a:latin typeface="Times New Roman" panose="02020603050405020304" pitchFamily="18" charset="0"/>
              </a:rPr>
              <a:t>Let us discuss two principles of protocol layering.</a:t>
            </a:r>
          </a:p>
          <a:p>
            <a:pPr algn="just"/>
            <a:endParaRPr lang="en-US" sz="2800">
              <a:latin typeface="Times New Roman" panose="02020603050405020304" pitchFamily="18" charset="0"/>
            </a:endParaRPr>
          </a:p>
          <a:p>
            <a:pPr algn="just"/>
            <a:r>
              <a:rPr lang="en-US" sz="2800">
                <a:latin typeface="Times New Roman" panose="02020603050405020304" pitchFamily="18" charset="0"/>
              </a:rPr>
              <a:t>The first principle dictates that if we want bidirectional communication, we need to make each layer so that it is able to perform two opposite tasks, one in each direction.</a:t>
            </a:r>
          </a:p>
          <a:p>
            <a:pPr algn="just"/>
            <a:endParaRPr lang="en-US" sz="2800">
              <a:latin typeface="Times New Roman" panose="02020603050405020304" pitchFamily="18" charset="0"/>
            </a:endParaRPr>
          </a:p>
          <a:p>
            <a:pPr algn="just"/>
            <a:r>
              <a:rPr lang="en-US" sz="2800">
                <a:latin typeface="Times New Roman" panose="02020603050405020304" pitchFamily="18" charset="0"/>
              </a:rPr>
              <a:t>The second principle that we need to follow in protocol layering is that the two objects under each layer at both sites should be identical.</a:t>
            </a:r>
          </a:p>
        </p:txBody>
      </p:sp>
    </p:spTree>
    <p:extLst>
      <p:ext uri="{BB962C8B-B14F-4D97-AF65-F5344CB8AC3E}">
        <p14:creationId xmlns:p14="http://schemas.microsoft.com/office/powerpoint/2010/main" val="3326247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Grp="1" noChangeArrowheads="1"/>
          </p:cNvSpPr>
          <p:nvPr>
            <p:ph type="sldNum" sz="quarter" idx="10"/>
          </p:nvPr>
        </p:nvSpPr>
        <p:spPr>
          <a:ln/>
        </p:spPr>
        <p:txBody>
          <a:bodyPr/>
          <a:lstStyle/>
          <a:p>
            <a:r>
              <a:rPr lang="en-US"/>
              <a:t>2.</a:t>
            </a:r>
            <a:fld id="{A2192B0F-E03A-441E-98BA-741D0B06420B}" type="slidenum">
              <a:rPr lang="en-US"/>
              <a:pPr/>
              <a:t>7</a:t>
            </a:fld>
            <a:endParaRPr lang="en-US"/>
          </a:p>
        </p:txBody>
      </p:sp>
      <p:sp>
        <p:nvSpPr>
          <p:cNvPr id="33794"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7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796"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7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7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799"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338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ctr"/>
            <a:endParaRPr kumimoji="1" lang="en-US" sz="2400" b="0" i="0">
              <a:latin typeface="Tahoma" panose="020B0604030504040204" pitchFamily="34" charset="0"/>
            </a:endParaRPr>
          </a:p>
        </p:txBody>
      </p:sp>
      <p:sp>
        <p:nvSpPr>
          <p:cNvPr id="8202" name="Text Box 9"/>
          <p:cNvSpPr txBox="1">
            <a:spLocks noChangeArrowheads="1"/>
          </p:cNvSpPr>
          <p:nvPr/>
        </p:nvSpPr>
        <p:spPr bwMode="auto">
          <a:xfrm>
            <a:off x="1143000" y="0"/>
            <a:ext cx="5275263"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defRPr/>
            </a:pPr>
            <a:r>
              <a:rPr lang="en-US" sz="3600" dirty="0">
                <a:solidFill>
                  <a:schemeClr val="hlink"/>
                </a:solidFill>
                <a:effectLst>
                  <a:outerShdw blurRad="38100" dist="38100" dir="2700000" algn="tl">
                    <a:srgbClr val="000000">
                      <a:alpha val="43137"/>
                    </a:srgbClr>
                  </a:outerShdw>
                </a:effectLst>
                <a:latin typeface="Times New Roman" pitchFamily="18" charset="0"/>
              </a:rPr>
              <a:t>2.1.3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 Logical </a:t>
            </a:r>
            <a:r>
              <a:rPr lang="en-US" sz="3600" dirty="0">
                <a:solidFill>
                  <a:schemeClr val="hlink"/>
                </a:solidFill>
                <a:effectLst>
                  <a:outerShdw blurRad="38100" dist="38100" dir="2700000" algn="tl">
                    <a:srgbClr val="000000">
                      <a:alpha val="43137"/>
                    </a:srgbClr>
                  </a:outerShdw>
                </a:effectLst>
                <a:latin typeface="Times New Roman" pitchFamily="18" charset="0"/>
              </a:rPr>
              <a:t>Connections</a:t>
            </a:r>
          </a:p>
        </p:txBody>
      </p:sp>
      <p:sp>
        <p:nvSpPr>
          <p:cNvPr id="33802" name="Rectangle 10"/>
          <p:cNvSpPr>
            <a:spLocks noChangeArrowheads="1"/>
          </p:cNvSpPr>
          <p:nvPr/>
        </p:nvSpPr>
        <p:spPr bwMode="auto">
          <a:xfrm>
            <a:off x="381000" y="1293813"/>
            <a:ext cx="7924800" cy="4400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algn="just"/>
            <a:r>
              <a:rPr lang="en-US" sz="2800">
                <a:latin typeface="Times New Roman" panose="02020603050405020304" pitchFamily="18" charset="0"/>
              </a:rPr>
              <a:t>After following the above two principles, we can think about logical connection between each layer as shown in Figure 2.3. This means that we have layer-to-layer communication. Maria and Ann can think that there is a logical (imaginary) connection at each layer through which they can send the object created from that layer. We will see that the concept of logical connection will help us better understand the task of layering we encounter in data communication and networking.</a:t>
            </a:r>
          </a:p>
        </p:txBody>
      </p:sp>
    </p:spTree>
    <p:extLst>
      <p:ext uri="{BB962C8B-B14F-4D97-AF65-F5344CB8AC3E}">
        <p14:creationId xmlns:p14="http://schemas.microsoft.com/office/powerpoint/2010/main" val="3788449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sldNum" sz="quarter" idx="10"/>
          </p:nvPr>
        </p:nvSpPr>
        <p:spPr>
          <a:ln/>
        </p:spPr>
        <p:txBody>
          <a:bodyPr/>
          <a:lstStyle/>
          <a:p>
            <a:r>
              <a:rPr lang="en-US"/>
              <a:t>2.</a:t>
            </a:r>
            <a:fld id="{8077C8A2-135E-4DD6-8210-026D1FDA6546}" type="slidenum">
              <a:rPr lang="en-US"/>
              <a:pPr/>
              <a:t>8</a:t>
            </a:fld>
            <a:endParaRPr lang="en-US"/>
          </a:p>
        </p:txBody>
      </p:sp>
      <p:sp>
        <p:nvSpPr>
          <p:cNvPr id="35842" name="Rectangle 14"/>
          <p:cNvSpPr>
            <a:spLocks noChangeArrowheads="1"/>
          </p:cNvSpPr>
          <p:nvPr/>
        </p:nvSpPr>
        <p:spPr bwMode="auto">
          <a:xfrm>
            <a:off x="152400" y="76200"/>
            <a:ext cx="81534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cs typeface="Arial" panose="020B0604020202020204" pitchFamily="34" charset="0"/>
              </a:defRPr>
            </a:lvl1pPr>
            <a:lvl2pPr marL="742950" indent="-285750">
              <a:defRPr sz="3200" b="1" i="1">
                <a:solidFill>
                  <a:schemeClr val="tx1"/>
                </a:solidFill>
                <a:latin typeface="Baby Kruffy"/>
                <a:cs typeface="Arial" panose="020B0604020202020204" pitchFamily="34" charset="0"/>
              </a:defRPr>
            </a:lvl2pPr>
            <a:lvl3pPr marL="1143000" indent="-228600">
              <a:defRPr sz="3200" b="1" i="1">
                <a:solidFill>
                  <a:schemeClr val="tx1"/>
                </a:solidFill>
                <a:latin typeface="Baby Kruffy"/>
                <a:cs typeface="Arial" panose="020B0604020202020204" pitchFamily="34" charset="0"/>
              </a:defRPr>
            </a:lvl3pPr>
            <a:lvl4pPr marL="1600200" indent="-228600">
              <a:defRPr sz="3200" b="1" i="1">
                <a:solidFill>
                  <a:schemeClr val="tx1"/>
                </a:solidFill>
                <a:latin typeface="Baby Kruffy"/>
                <a:cs typeface="Arial" panose="020B0604020202020204" pitchFamily="34" charset="0"/>
              </a:defRPr>
            </a:lvl4pPr>
            <a:lvl5pPr marL="2057400" indent="-228600">
              <a:defRPr sz="3200" b="1" i="1">
                <a:solidFill>
                  <a:schemeClr val="tx1"/>
                </a:solidFill>
                <a:latin typeface="Baby Kruffy"/>
                <a:cs typeface="Arial" panose="020B0604020202020204" pitchFamily="34" charset="0"/>
              </a:defRPr>
            </a:lvl5pPr>
            <a:lvl6pPr marL="2514600" indent="-228600" fontAlgn="base">
              <a:spcBef>
                <a:spcPct val="0"/>
              </a:spcBef>
              <a:spcAft>
                <a:spcPct val="0"/>
              </a:spcAft>
              <a:defRPr sz="3200" b="1" i="1">
                <a:solidFill>
                  <a:schemeClr val="tx1"/>
                </a:solidFill>
                <a:latin typeface="Baby Kruffy"/>
                <a:cs typeface="Arial" panose="020B0604020202020204" pitchFamily="34" charset="0"/>
              </a:defRPr>
            </a:lvl6pPr>
            <a:lvl7pPr marL="2971800" indent="-228600" fontAlgn="base">
              <a:spcBef>
                <a:spcPct val="0"/>
              </a:spcBef>
              <a:spcAft>
                <a:spcPct val="0"/>
              </a:spcAft>
              <a:defRPr sz="3200" b="1" i="1">
                <a:solidFill>
                  <a:schemeClr val="tx1"/>
                </a:solidFill>
                <a:latin typeface="Baby Kruffy"/>
                <a:cs typeface="Arial" panose="020B0604020202020204" pitchFamily="34" charset="0"/>
              </a:defRPr>
            </a:lvl7pPr>
            <a:lvl8pPr marL="3429000" indent="-228600" fontAlgn="base">
              <a:spcBef>
                <a:spcPct val="0"/>
              </a:spcBef>
              <a:spcAft>
                <a:spcPct val="0"/>
              </a:spcAft>
              <a:defRPr sz="3200" b="1" i="1">
                <a:solidFill>
                  <a:schemeClr val="tx1"/>
                </a:solidFill>
                <a:latin typeface="Baby Kruffy"/>
                <a:cs typeface="Arial" panose="020B0604020202020204" pitchFamily="34" charset="0"/>
              </a:defRPr>
            </a:lvl8pPr>
            <a:lvl9pPr marL="3886200" indent="-228600" fontAlgn="base">
              <a:spcBef>
                <a:spcPct val="0"/>
              </a:spcBef>
              <a:spcAft>
                <a:spcPct val="0"/>
              </a:spcAft>
              <a:defRPr sz="3200" b="1" i="1">
                <a:solidFill>
                  <a:schemeClr val="tx1"/>
                </a:solidFill>
                <a:latin typeface="Baby Kruffy"/>
                <a:cs typeface="Arial" panose="020B0604020202020204" pitchFamily="34" charset="0"/>
              </a:defRPr>
            </a:lvl9pPr>
          </a:lstStyle>
          <a:p>
            <a:pPr eaLnBrk="0" hangingPunct="0"/>
            <a:r>
              <a:rPr lang="en-US" sz="2400">
                <a:solidFill>
                  <a:srgbClr val="FF0000"/>
                </a:solidFill>
                <a:latin typeface="Times-BoldItalic"/>
              </a:rPr>
              <a:t>Figure 2.3</a:t>
            </a:r>
            <a:r>
              <a:rPr lang="en-US" sz="2000">
                <a:solidFill>
                  <a:srgbClr val="0000CC"/>
                </a:solidFill>
                <a:latin typeface="Times-BoldItalic"/>
              </a:rPr>
              <a:t>:  </a:t>
            </a:r>
            <a:r>
              <a:rPr lang="en-US" sz="2000">
                <a:latin typeface="Times-BoldItalic"/>
              </a:rPr>
              <a:t>Logical connection between peer layers</a:t>
            </a:r>
            <a:endParaRPr lang="en-US" sz="2000">
              <a:solidFill>
                <a:schemeClr val="bg2"/>
              </a:solidFill>
              <a:latin typeface="Times-BoldItalic"/>
            </a:endParaRPr>
          </a:p>
        </p:txBody>
      </p:sp>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524000"/>
            <a:ext cx="84963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419475"/>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4876800"/>
            <a:ext cx="8496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92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arn(inVertical)">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barn(inVertical)">
                                      <p:cBhvr>
                                        <p:cTn id="12" dur="500"/>
                                        <p:tgtEl>
                                          <p:spTgt spid="36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71"/>
                                        </p:tgtEl>
                                        <p:attrNameLst>
                                          <p:attrName>style.visibility</p:attrName>
                                        </p:attrNameLst>
                                      </p:cBhvr>
                                      <p:to>
                                        <p:strVal val="visible"/>
                                      </p:to>
                                    </p:set>
                                    <p:animEffect transition="in" filter="barn(inVertical)">
                                      <p:cBhvr>
                                        <p:cTn id="1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5"/>
          <p:cNvGrpSpPr>
            <a:grpSpLocks/>
          </p:cNvGrpSpPr>
          <p:nvPr/>
        </p:nvGrpSpPr>
        <p:grpSpPr bwMode="auto">
          <a:xfrm>
            <a:off x="1752600" y="5791200"/>
            <a:ext cx="2362200" cy="152400"/>
            <a:chOff x="1104" y="3648"/>
            <a:chExt cx="1488" cy="96"/>
          </a:xfrm>
        </p:grpSpPr>
        <p:sp>
          <p:nvSpPr>
            <p:cNvPr id="10560" name="Line 332"/>
            <p:cNvSpPr>
              <a:spLocks noChangeShapeType="1"/>
            </p:cNvSpPr>
            <p:nvPr/>
          </p:nvSpPr>
          <p:spPr bwMode="auto">
            <a:xfrm>
              <a:off x="1152" y="3648"/>
              <a:ext cx="1440" cy="96"/>
            </a:xfrm>
            <a:prstGeom prst="line">
              <a:avLst/>
            </a:prstGeom>
            <a:noFill/>
            <a:ln w="76200">
              <a:solidFill>
                <a:srgbClr val="080808"/>
              </a:solidFill>
              <a:round/>
              <a:headEnd/>
              <a:tailEnd/>
            </a:ln>
          </p:spPr>
          <p:txBody>
            <a:bodyPr/>
            <a:lstStyle/>
            <a:p>
              <a:endParaRPr lang="en-US"/>
            </a:p>
          </p:txBody>
        </p:sp>
        <p:sp>
          <p:nvSpPr>
            <p:cNvPr id="10561" name="Line 329"/>
            <p:cNvSpPr>
              <a:spLocks noChangeShapeType="1"/>
            </p:cNvSpPr>
            <p:nvPr/>
          </p:nvSpPr>
          <p:spPr bwMode="auto">
            <a:xfrm>
              <a:off x="1104" y="3648"/>
              <a:ext cx="1440" cy="96"/>
            </a:xfrm>
            <a:prstGeom prst="line">
              <a:avLst/>
            </a:prstGeom>
            <a:noFill/>
            <a:ln w="9525">
              <a:solidFill>
                <a:schemeClr val="tx1"/>
              </a:solidFill>
              <a:prstDash val="dash"/>
              <a:round/>
              <a:headEnd/>
              <a:tailEnd/>
            </a:ln>
          </p:spPr>
          <p:txBody>
            <a:bodyPr/>
            <a:lstStyle/>
            <a:p>
              <a:endParaRPr lang="en-US"/>
            </a:p>
          </p:txBody>
        </p:sp>
      </p:grpSp>
      <p:grpSp>
        <p:nvGrpSpPr>
          <p:cNvPr id="3" name="Group 336"/>
          <p:cNvGrpSpPr>
            <a:grpSpLocks/>
          </p:cNvGrpSpPr>
          <p:nvPr/>
        </p:nvGrpSpPr>
        <p:grpSpPr bwMode="auto">
          <a:xfrm>
            <a:off x="4038600" y="5562600"/>
            <a:ext cx="1905000" cy="457200"/>
            <a:chOff x="2544" y="3504"/>
            <a:chExt cx="1200" cy="288"/>
          </a:xfrm>
        </p:grpSpPr>
        <p:sp>
          <p:nvSpPr>
            <p:cNvPr id="10558" name="Line 333"/>
            <p:cNvSpPr>
              <a:spLocks noChangeShapeType="1"/>
            </p:cNvSpPr>
            <p:nvPr/>
          </p:nvSpPr>
          <p:spPr bwMode="auto">
            <a:xfrm flipV="1">
              <a:off x="2592" y="3504"/>
              <a:ext cx="1152" cy="288"/>
            </a:xfrm>
            <a:prstGeom prst="line">
              <a:avLst/>
            </a:prstGeom>
            <a:noFill/>
            <a:ln w="76200">
              <a:solidFill>
                <a:srgbClr val="080808"/>
              </a:solidFill>
              <a:round/>
              <a:headEnd/>
              <a:tailEnd/>
            </a:ln>
          </p:spPr>
          <p:txBody>
            <a:bodyPr/>
            <a:lstStyle/>
            <a:p>
              <a:endParaRPr lang="en-US"/>
            </a:p>
          </p:txBody>
        </p:sp>
        <p:sp>
          <p:nvSpPr>
            <p:cNvPr id="10559" name="Line 330"/>
            <p:cNvSpPr>
              <a:spLocks noChangeShapeType="1"/>
            </p:cNvSpPr>
            <p:nvPr/>
          </p:nvSpPr>
          <p:spPr bwMode="auto">
            <a:xfrm flipV="1">
              <a:off x="2544" y="3504"/>
              <a:ext cx="1152" cy="288"/>
            </a:xfrm>
            <a:prstGeom prst="line">
              <a:avLst/>
            </a:prstGeom>
            <a:noFill/>
            <a:ln w="9525">
              <a:solidFill>
                <a:schemeClr val="tx1"/>
              </a:solidFill>
              <a:prstDash val="dash"/>
              <a:round/>
              <a:headEnd/>
              <a:tailEnd/>
            </a:ln>
          </p:spPr>
          <p:txBody>
            <a:bodyPr/>
            <a:lstStyle/>
            <a:p>
              <a:endParaRPr lang="en-US"/>
            </a:p>
          </p:txBody>
        </p:sp>
      </p:grpSp>
      <p:grpSp>
        <p:nvGrpSpPr>
          <p:cNvPr id="4" name="Group 337"/>
          <p:cNvGrpSpPr>
            <a:grpSpLocks/>
          </p:cNvGrpSpPr>
          <p:nvPr/>
        </p:nvGrpSpPr>
        <p:grpSpPr bwMode="auto">
          <a:xfrm>
            <a:off x="5867400" y="5562600"/>
            <a:ext cx="1981200" cy="304800"/>
            <a:chOff x="3696" y="3504"/>
            <a:chExt cx="1248" cy="192"/>
          </a:xfrm>
        </p:grpSpPr>
        <p:sp>
          <p:nvSpPr>
            <p:cNvPr id="10556" name="Line 334"/>
            <p:cNvSpPr>
              <a:spLocks noChangeShapeType="1"/>
            </p:cNvSpPr>
            <p:nvPr/>
          </p:nvSpPr>
          <p:spPr bwMode="auto">
            <a:xfrm>
              <a:off x="3744" y="3504"/>
              <a:ext cx="1200" cy="192"/>
            </a:xfrm>
            <a:prstGeom prst="line">
              <a:avLst/>
            </a:prstGeom>
            <a:noFill/>
            <a:ln w="76200">
              <a:solidFill>
                <a:srgbClr val="080808"/>
              </a:solidFill>
              <a:round/>
              <a:headEnd/>
              <a:tailEnd/>
            </a:ln>
          </p:spPr>
          <p:txBody>
            <a:bodyPr/>
            <a:lstStyle/>
            <a:p>
              <a:endParaRPr lang="en-US"/>
            </a:p>
          </p:txBody>
        </p:sp>
        <p:sp>
          <p:nvSpPr>
            <p:cNvPr id="10557" name="Line 331"/>
            <p:cNvSpPr>
              <a:spLocks noChangeShapeType="1"/>
            </p:cNvSpPr>
            <p:nvPr/>
          </p:nvSpPr>
          <p:spPr bwMode="auto">
            <a:xfrm>
              <a:off x="3696" y="3504"/>
              <a:ext cx="1200" cy="192"/>
            </a:xfrm>
            <a:prstGeom prst="line">
              <a:avLst/>
            </a:prstGeom>
            <a:noFill/>
            <a:ln w="9525">
              <a:solidFill>
                <a:schemeClr val="tx1"/>
              </a:solidFill>
              <a:prstDash val="dash"/>
              <a:round/>
              <a:headEnd/>
              <a:tailEnd/>
            </a:ln>
          </p:spPr>
          <p:txBody>
            <a:bodyPr/>
            <a:lstStyle/>
            <a:p>
              <a:endParaRPr lang="en-US"/>
            </a:p>
          </p:txBody>
        </p:sp>
      </p:grpSp>
      <p:sp>
        <p:nvSpPr>
          <p:cNvPr id="44034" name="Rectangle 2"/>
          <p:cNvSpPr>
            <a:spLocks noGrp="1" noChangeArrowheads="1"/>
          </p:cNvSpPr>
          <p:nvPr>
            <p:ph type="title"/>
          </p:nvPr>
        </p:nvSpPr>
        <p:spPr/>
        <p:txBody>
          <a:bodyPr/>
          <a:lstStyle/>
          <a:p>
            <a:pPr eaLnBrk="1" hangingPunct="1">
              <a:defRPr/>
            </a:pPr>
            <a:r>
              <a:rPr lang="en-US" dirty="0"/>
              <a:t>Real-Life Example</a:t>
            </a:r>
          </a:p>
        </p:txBody>
      </p:sp>
      <p:sp>
        <p:nvSpPr>
          <p:cNvPr id="44035" name="Rectangle 3"/>
          <p:cNvSpPr>
            <a:spLocks noGrp="1" noChangeArrowheads="1"/>
          </p:cNvSpPr>
          <p:nvPr>
            <p:ph type="body" idx="1"/>
          </p:nvPr>
        </p:nvSpPr>
        <p:spPr/>
        <p:txBody>
          <a:bodyPr/>
          <a:lstStyle/>
          <a:p>
            <a:pPr eaLnBrk="1" hangingPunct="1">
              <a:defRPr/>
            </a:pPr>
            <a:r>
              <a:rPr lang="en-US" sz="2800" dirty="0"/>
              <a:t>Communication takes place thru many entities</a:t>
            </a:r>
          </a:p>
        </p:txBody>
      </p:sp>
      <p:pic>
        <p:nvPicPr>
          <p:cNvPr id="10248" name="Picture 4" descr="j0213019"/>
          <p:cNvPicPr>
            <a:picLocks noChangeAspect="1" noChangeArrowheads="1"/>
          </p:cNvPicPr>
          <p:nvPr/>
        </p:nvPicPr>
        <p:blipFill>
          <a:blip r:embed="rId2" cstate="print"/>
          <a:srcRect/>
          <a:stretch>
            <a:fillRect/>
          </a:stretch>
        </p:blipFill>
        <p:spPr bwMode="auto">
          <a:xfrm>
            <a:off x="7391400" y="1752600"/>
            <a:ext cx="1066800" cy="846138"/>
          </a:xfrm>
          <a:prstGeom prst="rect">
            <a:avLst/>
          </a:prstGeom>
          <a:noFill/>
          <a:ln w="9525">
            <a:noFill/>
            <a:miter lim="800000"/>
            <a:headEnd/>
            <a:tailEnd/>
          </a:ln>
        </p:spPr>
      </p:pic>
      <p:pic>
        <p:nvPicPr>
          <p:cNvPr id="10249" name="Picture 5" descr="j0332528"/>
          <p:cNvPicPr>
            <a:picLocks noChangeAspect="1" noChangeArrowheads="1"/>
          </p:cNvPicPr>
          <p:nvPr/>
        </p:nvPicPr>
        <p:blipFill>
          <a:blip r:embed="rId3" cstate="print"/>
          <a:srcRect/>
          <a:stretch>
            <a:fillRect/>
          </a:stretch>
        </p:blipFill>
        <p:spPr bwMode="auto">
          <a:xfrm flipH="1">
            <a:off x="1143000" y="1752600"/>
            <a:ext cx="1295400" cy="873125"/>
          </a:xfrm>
          <a:prstGeom prst="rect">
            <a:avLst/>
          </a:prstGeom>
          <a:noFill/>
          <a:ln w="9525">
            <a:noFill/>
            <a:miter lim="800000"/>
            <a:headEnd/>
            <a:tailEnd/>
          </a:ln>
        </p:spPr>
      </p:pic>
      <p:sp>
        <p:nvSpPr>
          <p:cNvPr id="44038" name="Line 6"/>
          <p:cNvSpPr>
            <a:spLocks noChangeShapeType="1"/>
          </p:cNvSpPr>
          <p:nvPr/>
        </p:nvSpPr>
        <p:spPr bwMode="auto">
          <a:xfrm>
            <a:off x="2514600" y="2286000"/>
            <a:ext cx="4800600" cy="0"/>
          </a:xfrm>
          <a:prstGeom prst="line">
            <a:avLst/>
          </a:prstGeom>
          <a:noFill/>
          <a:ln w="57150">
            <a:solidFill>
              <a:schemeClr val="folHlink"/>
            </a:solidFill>
            <a:prstDash val="sysDot"/>
            <a:round/>
            <a:headEnd/>
            <a:tailEnd type="triangle" w="med" len="med"/>
          </a:ln>
        </p:spPr>
        <p:txBody>
          <a:bodyPr/>
          <a:lstStyle/>
          <a:p>
            <a:endParaRPr lang="en-US"/>
          </a:p>
        </p:txBody>
      </p:sp>
      <p:pic>
        <p:nvPicPr>
          <p:cNvPr id="44039" name="Picture 7" descr="PE02209_"/>
          <p:cNvPicPr>
            <a:picLocks noChangeAspect="1" noChangeArrowheads="1"/>
          </p:cNvPicPr>
          <p:nvPr/>
        </p:nvPicPr>
        <p:blipFill>
          <a:blip r:embed="rId4" cstate="print"/>
          <a:srcRect/>
          <a:stretch>
            <a:fillRect/>
          </a:stretch>
        </p:blipFill>
        <p:spPr bwMode="auto">
          <a:xfrm>
            <a:off x="7467600" y="2895600"/>
            <a:ext cx="735013" cy="914400"/>
          </a:xfrm>
          <a:prstGeom prst="rect">
            <a:avLst/>
          </a:prstGeom>
          <a:noFill/>
          <a:ln w="9525">
            <a:noFill/>
            <a:miter lim="800000"/>
            <a:headEnd/>
            <a:tailEnd/>
          </a:ln>
        </p:spPr>
      </p:pic>
      <p:pic>
        <p:nvPicPr>
          <p:cNvPr id="44041" name="Picture 9" descr="PE02209_"/>
          <p:cNvPicPr>
            <a:picLocks noChangeAspect="1" noChangeArrowheads="1"/>
          </p:cNvPicPr>
          <p:nvPr/>
        </p:nvPicPr>
        <p:blipFill>
          <a:blip r:embed="rId4" cstate="print"/>
          <a:srcRect/>
          <a:stretch>
            <a:fillRect/>
          </a:stretch>
        </p:blipFill>
        <p:spPr bwMode="auto">
          <a:xfrm flipH="1">
            <a:off x="1371600" y="2895600"/>
            <a:ext cx="735013" cy="914400"/>
          </a:xfrm>
          <a:prstGeom prst="rect">
            <a:avLst/>
          </a:prstGeom>
          <a:noFill/>
          <a:ln w="9525">
            <a:noFill/>
            <a:miter lim="800000"/>
            <a:headEnd/>
            <a:tailEnd/>
          </a:ln>
        </p:spPr>
      </p:pic>
      <p:sp>
        <p:nvSpPr>
          <p:cNvPr id="44042" name="Text Box 10"/>
          <p:cNvSpPr txBox="1">
            <a:spLocks noChangeArrowheads="1"/>
          </p:cNvSpPr>
          <p:nvPr/>
        </p:nvSpPr>
        <p:spPr bwMode="auto">
          <a:xfrm>
            <a:off x="3621088" y="1860550"/>
            <a:ext cx="2474912" cy="366713"/>
          </a:xfrm>
          <a:prstGeom prst="rect">
            <a:avLst/>
          </a:prstGeom>
          <a:noFill/>
          <a:ln w="9525">
            <a:noFill/>
            <a:miter lim="800000"/>
            <a:headEnd/>
            <a:tailEnd/>
          </a:ln>
        </p:spPr>
        <p:txBody>
          <a:bodyPr wrap="none">
            <a:spAutoFit/>
          </a:bodyPr>
          <a:lstStyle/>
          <a:p>
            <a:r>
              <a:rPr lang="en-US"/>
              <a:t>Logical communication</a:t>
            </a:r>
          </a:p>
        </p:txBody>
      </p:sp>
      <p:grpSp>
        <p:nvGrpSpPr>
          <p:cNvPr id="5" name="Group 89"/>
          <p:cNvGrpSpPr>
            <a:grpSpLocks/>
          </p:cNvGrpSpPr>
          <p:nvPr/>
        </p:nvGrpSpPr>
        <p:grpSpPr bwMode="auto">
          <a:xfrm rot="296180">
            <a:off x="2590800" y="5424488"/>
            <a:ext cx="533400" cy="442912"/>
            <a:chOff x="2112" y="3600"/>
            <a:chExt cx="560" cy="465"/>
          </a:xfrm>
        </p:grpSpPr>
        <p:sp>
          <p:nvSpPr>
            <p:cNvPr id="10493" name="AutoShape 23"/>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494" name="Freeform 27"/>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495" name="Freeform 28"/>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496" name="Freeform 29"/>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497" name="Freeform 30"/>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498" name="Freeform 31"/>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499" name="Freeform 32"/>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500" name="Freeform 33"/>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501" name="Freeform 34"/>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502" name="Freeform 35"/>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503" name="Freeform 36"/>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504" name="Freeform 37"/>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505" name="Freeform 38"/>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506" name="Freeform 39"/>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507" name="Freeform 40"/>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508" name="Freeform 41"/>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509" name="Freeform 42"/>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510" name="Freeform 43"/>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511" name="Freeform 44"/>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512" name="Freeform 45"/>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513" name="Freeform 46"/>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514" name="Freeform 47"/>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515" name="Freeform 48"/>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516" name="Freeform 49"/>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517" name="Freeform 50"/>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518" name="Freeform 51"/>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519" name="Freeform 52"/>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520" name="Freeform 53"/>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521" name="Freeform 54"/>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522" name="Freeform 55"/>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523" name="Rectangle 56"/>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524" name="Freeform 57"/>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525" name="Freeform 58"/>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526" name="Freeform 59"/>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527" name="Freeform 60"/>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528" name="Freeform 61"/>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529" name="Freeform 62"/>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530" name="Freeform 63"/>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531" name="Freeform 64"/>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532" name="Freeform 65"/>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533" name="Freeform 66"/>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534" name="Freeform 67"/>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535" name="Freeform 68"/>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536" name="Freeform 69"/>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537" name="Freeform 70"/>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538" name="Freeform 71"/>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539" name="Freeform 72"/>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540" name="Freeform 73"/>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541" name="Freeform 74"/>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542" name="Freeform 75"/>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543" name="Freeform 76"/>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544" name="Freeform 77"/>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545" name="Freeform 78"/>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546" name="Freeform 79"/>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547" name="Freeform 80"/>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548" name="Freeform 81"/>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549" name="Freeform 82"/>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550" name="Freeform 83"/>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551" name="Freeform 84"/>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552" name="Freeform 85"/>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553" name="Freeform 86"/>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554" name="Freeform 87"/>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555" name="Freeform 88"/>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grpSp>
        <p:nvGrpSpPr>
          <p:cNvPr id="6" name="Group 90"/>
          <p:cNvGrpSpPr>
            <a:grpSpLocks/>
          </p:cNvGrpSpPr>
          <p:nvPr/>
        </p:nvGrpSpPr>
        <p:grpSpPr bwMode="auto">
          <a:xfrm rot="-777679">
            <a:off x="4648200" y="5334000"/>
            <a:ext cx="533400" cy="442913"/>
            <a:chOff x="2112" y="3600"/>
            <a:chExt cx="560" cy="465"/>
          </a:xfrm>
        </p:grpSpPr>
        <p:sp>
          <p:nvSpPr>
            <p:cNvPr id="10430" name="AutoShape 91"/>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431" name="Freeform 92"/>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432" name="Freeform 93"/>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433" name="Freeform 94"/>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434" name="Freeform 95"/>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435" name="Freeform 96"/>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436" name="Freeform 97"/>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437" name="Freeform 98"/>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438" name="Freeform 99"/>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439" name="Freeform 100"/>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440" name="Freeform 101"/>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441" name="Freeform 102"/>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442" name="Freeform 103"/>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443" name="Freeform 104"/>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444" name="Freeform 105"/>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445" name="Freeform 106"/>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446" name="Freeform 107"/>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447" name="Freeform 108"/>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448" name="Freeform 109"/>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449" name="Freeform 110"/>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450" name="Freeform 111"/>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451" name="Freeform 112"/>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452" name="Freeform 113"/>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453" name="Freeform 114"/>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454" name="Freeform 115"/>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455" name="Freeform 116"/>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456" name="Freeform 117"/>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457" name="Freeform 118"/>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458" name="Freeform 119"/>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459" name="Freeform 120"/>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460" name="Rectangle 121"/>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461" name="Freeform 122"/>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462" name="Freeform 123"/>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463" name="Freeform 124"/>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464" name="Freeform 125"/>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465" name="Freeform 126"/>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466" name="Freeform 127"/>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467" name="Freeform 128"/>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468" name="Freeform 129"/>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69" name="Freeform 130"/>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470" name="Freeform 131"/>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71" name="Freeform 132"/>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472" name="Freeform 133"/>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473" name="Freeform 134"/>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474" name="Freeform 135"/>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475" name="Freeform 136"/>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476" name="Freeform 137"/>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477" name="Freeform 138"/>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478" name="Freeform 139"/>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479" name="Freeform 140"/>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480" name="Freeform 141"/>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481" name="Freeform 142"/>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482" name="Freeform 143"/>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83" name="Freeform 144"/>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84" name="Freeform 145"/>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485" name="Freeform 146"/>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486" name="Freeform 147"/>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487" name="Freeform 148"/>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488" name="Freeform 149"/>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489" name="Freeform 150"/>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490" name="Freeform 151"/>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491" name="Freeform 152"/>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492" name="Freeform 153"/>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grpSp>
        <p:nvGrpSpPr>
          <p:cNvPr id="7" name="Group 154"/>
          <p:cNvGrpSpPr>
            <a:grpSpLocks/>
          </p:cNvGrpSpPr>
          <p:nvPr/>
        </p:nvGrpSpPr>
        <p:grpSpPr bwMode="auto">
          <a:xfrm rot="444707">
            <a:off x="6629400" y="5257800"/>
            <a:ext cx="533400" cy="442913"/>
            <a:chOff x="2112" y="3600"/>
            <a:chExt cx="560" cy="465"/>
          </a:xfrm>
        </p:grpSpPr>
        <p:sp>
          <p:nvSpPr>
            <p:cNvPr id="10367" name="AutoShape 155"/>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368" name="Freeform 156"/>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369" name="Freeform 157"/>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370" name="Freeform 158"/>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371" name="Freeform 159"/>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372" name="Freeform 160"/>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373" name="Freeform 161"/>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374" name="Freeform 162"/>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375" name="Freeform 163"/>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376" name="Freeform 164"/>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377" name="Freeform 165"/>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378" name="Freeform 166"/>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379" name="Freeform 167"/>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380" name="Freeform 168"/>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381" name="Freeform 169"/>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382" name="Freeform 170"/>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383" name="Freeform 171"/>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384" name="Freeform 172"/>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385" name="Freeform 173"/>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386" name="Freeform 174"/>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387" name="Freeform 175"/>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388" name="Freeform 176"/>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389" name="Freeform 177"/>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390" name="Freeform 178"/>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391" name="Freeform 179"/>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392" name="Freeform 180"/>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393" name="Freeform 181"/>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394" name="Freeform 182"/>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395" name="Freeform 183"/>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396" name="Freeform 184"/>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397" name="Rectangle 185"/>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398" name="Freeform 186"/>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399" name="Freeform 187"/>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400" name="Freeform 188"/>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401" name="Freeform 189"/>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402" name="Freeform 190"/>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403" name="Freeform 191"/>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404" name="Freeform 192"/>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405" name="Freeform 193"/>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06" name="Freeform 194"/>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407" name="Freeform 195"/>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08" name="Freeform 196"/>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409" name="Freeform 197"/>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410" name="Freeform 198"/>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411" name="Freeform 199"/>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412" name="Freeform 200"/>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413" name="Freeform 201"/>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414" name="Freeform 202"/>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415" name="Freeform 203"/>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416" name="Freeform 204"/>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417" name="Freeform 205"/>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418" name="Freeform 206"/>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419" name="Freeform 207"/>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20" name="Freeform 208"/>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21" name="Freeform 209"/>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422" name="Freeform 210"/>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423" name="Freeform 211"/>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424" name="Freeform 212"/>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425" name="Freeform 213"/>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426" name="Freeform 214"/>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427" name="Freeform 215"/>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428" name="Freeform 216"/>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429" name="Freeform 217"/>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sp>
        <p:nvSpPr>
          <p:cNvPr id="44250" name="AutoShape 218"/>
          <p:cNvSpPr>
            <a:spLocks noChangeArrowheads="1"/>
          </p:cNvSpPr>
          <p:nvPr/>
        </p:nvSpPr>
        <p:spPr bwMode="auto">
          <a:xfrm flipH="1" flipV="1">
            <a:off x="8534400" y="22860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1" name="AutoShape 219"/>
          <p:cNvSpPr>
            <a:spLocks noChangeArrowheads="1"/>
          </p:cNvSpPr>
          <p:nvPr/>
        </p:nvSpPr>
        <p:spPr bwMode="auto">
          <a:xfrm>
            <a:off x="914400" y="3505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2" name="AutoShape 220"/>
          <p:cNvSpPr>
            <a:spLocks noChangeArrowheads="1"/>
          </p:cNvSpPr>
          <p:nvPr/>
        </p:nvSpPr>
        <p:spPr bwMode="auto">
          <a:xfrm>
            <a:off x="914400" y="4648200"/>
            <a:ext cx="381000" cy="1219200"/>
          </a:xfrm>
          <a:prstGeom prst="curvedRightArrow">
            <a:avLst>
              <a:gd name="adj1" fmla="val 47081"/>
              <a:gd name="adj2" fmla="val 92089"/>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3" name="Text Box 221"/>
          <p:cNvSpPr txBox="1">
            <a:spLocks noChangeArrowheads="1"/>
          </p:cNvSpPr>
          <p:nvPr/>
        </p:nvSpPr>
        <p:spPr bwMode="auto">
          <a:xfrm>
            <a:off x="2041525" y="3130550"/>
            <a:ext cx="1217613" cy="517525"/>
          </a:xfrm>
          <a:prstGeom prst="rect">
            <a:avLst/>
          </a:prstGeom>
          <a:noFill/>
          <a:ln w="9525">
            <a:noFill/>
            <a:miter lim="800000"/>
            <a:headEnd/>
            <a:tailEnd/>
          </a:ln>
        </p:spPr>
        <p:txBody>
          <a:bodyPr wrap="none">
            <a:spAutoFit/>
          </a:bodyPr>
          <a:lstStyle/>
          <a:p>
            <a:r>
              <a:rPr lang="en-US" sz="1400" i="1"/>
              <a:t>Secretary:</a:t>
            </a:r>
            <a:r>
              <a:rPr lang="en-US" sz="1400"/>
              <a:t/>
            </a:r>
            <a:br>
              <a:rPr lang="en-US" sz="1400"/>
            </a:br>
            <a:r>
              <a:rPr lang="en-US" sz="1400"/>
              <a:t>types a letter</a:t>
            </a:r>
          </a:p>
        </p:txBody>
      </p:sp>
      <p:sp>
        <p:nvSpPr>
          <p:cNvPr id="44254" name="Text Box 222"/>
          <p:cNvSpPr txBox="1">
            <a:spLocks noChangeArrowheads="1"/>
          </p:cNvSpPr>
          <p:nvPr/>
        </p:nvSpPr>
        <p:spPr bwMode="auto">
          <a:xfrm>
            <a:off x="2286000" y="4089400"/>
            <a:ext cx="1392238" cy="517525"/>
          </a:xfrm>
          <a:prstGeom prst="rect">
            <a:avLst/>
          </a:prstGeom>
          <a:noFill/>
          <a:ln w="9525">
            <a:noFill/>
            <a:miter lim="800000"/>
            <a:headEnd/>
            <a:tailEnd/>
          </a:ln>
        </p:spPr>
        <p:txBody>
          <a:bodyPr wrap="none">
            <a:spAutoFit/>
          </a:bodyPr>
          <a:lstStyle/>
          <a:p>
            <a:r>
              <a:rPr lang="en-US" sz="1400" i="1"/>
              <a:t>Delivery boy:</a:t>
            </a:r>
            <a:r>
              <a:rPr lang="en-US" sz="1400"/>
              <a:t/>
            </a:r>
            <a:br>
              <a:rPr lang="en-US" sz="1400"/>
            </a:br>
            <a:r>
              <a:rPr lang="en-US" sz="1400"/>
              <a:t>drops the letter</a:t>
            </a:r>
          </a:p>
        </p:txBody>
      </p:sp>
      <p:pic>
        <p:nvPicPr>
          <p:cNvPr id="44044" name="Picture 12" descr="j0089302"/>
          <p:cNvPicPr>
            <a:picLocks noChangeAspect="1" noChangeArrowheads="1"/>
          </p:cNvPicPr>
          <p:nvPr/>
        </p:nvPicPr>
        <p:blipFill>
          <a:blip r:embed="rId5" cstate="print"/>
          <a:srcRect/>
          <a:stretch>
            <a:fillRect/>
          </a:stretch>
        </p:blipFill>
        <p:spPr bwMode="auto">
          <a:xfrm>
            <a:off x="7315200" y="5245100"/>
            <a:ext cx="990600" cy="844550"/>
          </a:xfrm>
          <a:prstGeom prst="rect">
            <a:avLst/>
          </a:prstGeom>
          <a:noFill/>
          <a:ln w="9525">
            <a:noFill/>
            <a:miter lim="800000"/>
            <a:headEnd/>
            <a:tailEnd/>
          </a:ln>
        </p:spPr>
      </p:pic>
      <p:pic>
        <p:nvPicPr>
          <p:cNvPr id="44047" name="Picture 15" descr="j0089302"/>
          <p:cNvPicPr>
            <a:picLocks noChangeAspect="1" noChangeArrowheads="1"/>
          </p:cNvPicPr>
          <p:nvPr/>
        </p:nvPicPr>
        <p:blipFill>
          <a:blip r:embed="rId5" cstate="print"/>
          <a:srcRect/>
          <a:stretch>
            <a:fillRect/>
          </a:stretch>
        </p:blipFill>
        <p:spPr bwMode="auto">
          <a:xfrm flipH="1">
            <a:off x="1295400" y="5245100"/>
            <a:ext cx="990600" cy="844550"/>
          </a:xfrm>
          <a:prstGeom prst="rect">
            <a:avLst/>
          </a:prstGeom>
          <a:noFill/>
          <a:ln w="9525">
            <a:noFill/>
            <a:miter lim="800000"/>
            <a:headEnd/>
            <a:tailEnd/>
          </a:ln>
        </p:spPr>
      </p:pic>
      <p:pic>
        <p:nvPicPr>
          <p:cNvPr id="44048" name="Picture 16" descr="j0089302"/>
          <p:cNvPicPr>
            <a:picLocks noChangeAspect="1" noChangeArrowheads="1"/>
          </p:cNvPicPr>
          <p:nvPr/>
        </p:nvPicPr>
        <p:blipFill>
          <a:blip r:embed="rId5" cstate="print"/>
          <a:srcRect/>
          <a:stretch>
            <a:fillRect/>
          </a:stretch>
        </p:blipFill>
        <p:spPr bwMode="auto">
          <a:xfrm>
            <a:off x="3505200" y="5480050"/>
            <a:ext cx="990600" cy="844550"/>
          </a:xfrm>
          <a:prstGeom prst="rect">
            <a:avLst/>
          </a:prstGeom>
          <a:noFill/>
          <a:ln w="9525">
            <a:noFill/>
            <a:miter lim="800000"/>
            <a:headEnd/>
            <a:tailEnd/>
          </a:ln>
        </p:spPr>
      </p:pic>
      <p:pic>
        <p:nvPicPr>
          <p:cNvPr id="44049" name="Picture 17" descr="j0089302"/>
          <p:cNvPicPr>
            <a:picLocks noChangeAspect="1" noChangeArrowheads="1"/>
          </p:cNvPicPr>
          <p:nvPr/>
        </p:nvPicPr>
        <p:blipFill>
          <a:blip r:embed="rId5" cstate="print"/>
          <a:srcRect/>
          <a:stretch>
            <a:fillRect/>
          </a:stretch>
        </p:blipFill>
        <p:spPr bwMode="auto">
          <a:xfrm flipH="1">
            <a:off x="5334000" y="4940300"/>
            <a:ext cx="990600" cy="844550"/>
          </a:xfrm>
          <a:prstGeom prst="rect">
            <a:avLst/>
          </a:prstGeom>
          <a:noFill/>
          <a:ln w="9525">
            <a:noFill/>
            <a:miter lim="800000"/>
            <a:headEnd/>
            <a:tailEnd/>
          </a:ln>
        </p:spPr>
      </p:pic>
      <p:sp>
        <p:nvSpPr>
          <p:cNvPr id="44257" name="Text Box 225"/>
          <p:cNvSpPr txBox="1">
            <a:spLocks noChangeArrowheads="1"/>
          </p:cNvSpPr>
          <p:nvPr/>
        </p:nvSpPr>
        <p:spPr bwMode="auto">
          <a:xfrm>
            <a:off x="6019800" y="2971800"/>
            <a:ext cx="1568450" cy="730250"/>
          </a:xfrm>
          <a:prstGeom prst="rect">
            <a:avLst/>
          </a:prstGeom>
          <a:noFill/>
          <a:ln w="9525">
            <a:noFill/>
            <a:miter lim="800000"/>
            <a:headEnd/>
            <a:tailEnd/>
          </a:ln>
        </p:spPr>
        <p:txBody>
          <a:bodyPr wrap="none">
            <a:spAutoFit/>
          </a:bodyPr>
          <a:lstStyle/>
          <a:p>
            <a:r>
              <a:rPr lang="en-US" sz="1400" i="1"/>
              <a:t>Secretary:</a:t>
            </a:r>
            <a:r>
              <a:rPr lang="en-US" sz="1400"/>
              <a:t/>
            </a:r>
            <a:br>
              <a:rPr lang="en-US" sz="1400"/>
            </a:br>
            <a:r>
              <a:rPr lang="en-US" sz="1400"/>
              <a:t>reads and reports</a:t>
            </a:r>
            <a:br>
              <a:rPr lang="en-US" sz="1400"/>
            </a:br>
            <a:r>
              <a:rPr lang="en-US" sz="1400"/>
              <a:t>the message</a:t>
            </a:r>
          </a:p>
        </p:txBody>
      </p:sp>
      <p:sp>
        <p:nvSpPr>
          <p:cNvPr id="44258" name="Text Box 226"/>
          <p:cNvSpPr txBox="1">
            <a:spLocks noChangeArrowheads="1"/>
          </p:cNvSpPr>
          <p:nvPr/>
        </p:nvSpPr>
        <p:spPr bwMode="auto">
          <a:xfrm>
            <a:off x="5791200" y="4159250"/>
            <a:ext cx="1370013" cy="517525"/>
          </a:xfrm>
          <a:prstGeom prst="rect">
            <a:avLst/>
          </a:prstGeom>
          <a:noFill/>
          <a:ln w="9525">
            <a:noFill/>
            <a:miter lim="800000"/>
            <a:headEnd/>
            <a:tailEnd/>
          </a:ln>
        </p:spPr>
        <p:txBody>
          <a:bodyPr wrap="none">
            <a:spAutoFit/>
          </a:bodyPr>
          <a:lstStyle/>
          <a:p>
            <a:r>
              <a:rPr lang="en-US" sz="1400" i="1"/>
              <a:t>Delivery boy:</a:t>
            </a:r>
            <a:r>
              <a:rPr lang="en-US" sz="1400"/>
              <a:t/>
            </a:r>
            <a:br>
              <a:rPr lang="en-US" sz="1400"/>
            </a:br>
            <a:r>
              <a:rPr lang="en-US" sz="1400"/>
              <a:t>takes the letter</a:t>
            </a:r>
          </a:p>
        </p:txBody>
      </p:sp>
      <p:grpSp>
        <p:nvGrpSpPr>
          <p:cNvPr id="8" name="Group 319"/>
          <p:cNvGrpSpPr>
            <a:grpSpLocks/>
          </p:cNvGrpSpPr>
          <p:nvPr/>
        </p:nvGrpSpPr>
        <p:grpSpPr bwMode="auto">
          <a:xfrm>
            <a:off x="7086600" y="3962400"/>
            <a:ext cx="1295400" cy="914400"/>
            <a:chOff x="4704" y="2688"/>
            <a:chExt cx="816" cy="576"/>
          </a:xfrm>
        </p:grpSpPr>
        <p:pic>
          <p:nvPicPr>
            <p:cNvPr id="10321" name="Picture 13" descr="j0290531"/>
            <p:cNvPicPr>
              <a:picLocks noChangeAspect="1" noChangeArrowheads="1"/>
            </p:cNvPicPr>
            <p:nvPr/>
          </p:nvPicPr>
          <p:blipFill>
            <a:blip r:embed="rId6" cstate="print"/>
            <a:srcRect/>
            <a:stretch>
              <a:fillRect/>
            </a:stretch>
          </p:blipFill>
          <p:spPr bwMode="auto">
            <a:xfrm flipH="1">
              <a:off x="4704" y="2688"/>
              <a:ext cx="432" cy="528"/>
            </a:xfrm>
            <a:prstGeom prst="rect">
              <a:avLst/>
            </a:prstGeom>
            <a:noFill/>
            <a:ln w="9525">
              <a:noFill/>
              <a:miter lim="800000"/>
              <a:headEnd/>
              <a:tailEnd/>
            </a:ln>
          </p:spPr>
        </p:pic>
        <p:grpSp>
          <p:nvGrpSpPr>
            <p:cNvPr id="10322" name="Group 228"/>
            <p:cNvGrpSpPr>
              <a:grpSpLocks/>
            </p:cNvGrpSpPr>
            <p:nvPr/>
          </p:nvGrpSpPr>
          <p:grpSpPr bwMode="auto">
            <a:xfrm>
              <a:off x="5136" y="2736"/>
              <a:ext cx="384" cy="528"/>
              <a:chOff x="1536" y="1920"/>
              <a:chExt cx="1329" cy="1081"/>
            </a:xfrm>
          </p:grpSpPr>
          <p:sp>
            <p:nvSpPr>
              <p:cNvPr id="10323" name="AutoShape 229"/>
              <p:cNvSpPr>
                <a:spLocks noChangeAspect="1" noChangeArrowheads="1" noTextEdit="1"/>
              </p:cNvSpPr>
              <p:nvPr/>
            </p:nvSpPr>
            <p:spPr bwMode="auto">
              <a:xfrm>
                <a:off x="1536" y="1920"/>
                <a:ext cx="1329" cy="1081"/>
              </a:xfrm>
              <a:prstGeom prst="rect">
                <a:avLst/>
              </a:prstGeom>
              <a:noFill/>
              <a:ln w="9525">
                <a:noFill/>
                <a:miter lim="800000"/>
                <a:headEnd/>
                <a:tailEnd/>
              </a:ln>
            </p:spPr>
            <p:txBody>
              <a:bodyPr/>
              <a:lstStyle/>
              <a:p>
                <a:endParaRPr lang="en-US"/>
              </a:p>
            </p:txBody>
          </p:sp>
          <p:sp>
            <p:nvSpPr>
              <p:cNvPr id="10324" name="Freeform 230"/>
              <p:cNvSpPr>
                <a:spLocks/>
              </p:cNvSpPr>
              <p:nvPr/>
            </p:nvSpPr>
            <p:spPr bwMode="auto">
              <a:xfrm>
                <a:off x="2597" y="2119"/>
                <a:ext cx="203" cy="91"/>
              </a:xfrm>
              <a:custGeom>
                <a:avLst/>
                <a:gdLst>
                  <a:gd name="T0" fmla="*/ 52 w 407"/>
                  <a:gd name="T1" fmla="*/ 88 h 183"/>
                  <a:gd name="T2" fmla="*/ 61 w 407"/>
                  <a:gd name="T3" fmla="*/ 89 h 183"/>
                  <a:gd name="T4" fmla="*/ 71 w 407"/>
                  <a:gd name="T5" fmla="*/ 89 h 183"/>
                  <a:gd name="T6" fmla="*/ 84 w 407"/>
                  <a:gd name="T7" fmla="*/ 90 h 183"/>
                  <a:gd name="T8" fmla="*/ 98 w 407"/>
                  <a:gd name="T9" fmla="*/ 91 h 183"/>
                  <a:gd name="T10" fmla="*/ 110 w 407"/>
                  <a:gd name="T11" fmla="*/ 91 h 183"/>
                  <a:gd name="T12" fmla="*/ 122 w 407"/>
                  <a:gd name="T13" fmla="*/ 90 h 183"/>
                  <a:gd name="T14" fmla="*/ 131 w 407"/>
                  <a:gd name="T15" fmla="*/ 89 h 183"/>
                  <a:gd name="T16" fmla="*/ 137 w 407"/>
                  <a:gd name="T17" fmla="*/ 86 h 183"/>
                  <a:gd name="T18" fmla="*/ 134 w 407"/>
                  <a:gd name="T19" fmla="*/ 78 h 183"/>
                  <a:gd name="T20" fmla="*/ 127 w 407"/>
                  <a:gd name="T21" fmla="*/ 68 h 183"/>
                  <a:gd name="T22" fmla="*/ 122 w 407"/>
                  <a:gd name="T23" fmla="*/ 60 h 183"/>
                  <a:gd name="T24" fmla="*/ 120 w 407"/>
                  <a:gd name="T25" fmla="*/ 52 h 183"/>
                  <a:gd name="T26" fmla="*/ 118 w 407"/>
                  <a:gd name="T27" fmla="*/ 47 h 183"/>
                  <a:gd name="T28" fmla="*/ 122 w 407"/>
                  <a:gd name="T29" fmla="*/ 47 h 183"/>
                  <a:gd name="T30" fmla="*/ 131 w 407"/>
                  <a:gd name="T31" fmla="*/ 47 h 183"/>
                  <a:gd name="T32" fmla="*/ 142 w 407"/>
                  <a:gd name="T33" fmla="*/ 48 h 183"/>
                  <a:gd name="T34" fmla="*/ 156 w 407"/>
                  <a:gd name="T35" fmla="*/ 49 h 183"/>
                  <a:gd name="T36" fmla="*/ 169 w 407"/>
                  <a:gd name="T37" fmla="*/ 50 h 183"/>
                  <a:gd name="T38" fmla="*/ 181 w 407"/>
                  <a:gd name="T39" fmla="*/ 50 h 183"/>
                  <a:gd name="T40" fmla="*/ 192 w 407"/>
                  <a:gd name="T41" fmla="*/ 50 h 183"/>
                  <a:gd name="T42" fmla="*/ 201 w 407"/>
                  <a:gd name="T43" fmla="*/ 47 h 183"/>
                  <a:gd name="T44" fmla="*/ 198 w 407"/>
                  <a:gd name="T45" fmla="*/ 39 h 183"/>
                  <a:gd name="T46" fmla="*/ 189 w 407"/>
                  <a:gd name="T47" fmla="*/ 33 h 183"/>
                  <a:gd name="T48" fmla="*/ 178 w 407"/>
                  <a:gd name="T49" fmla="*/ 27 h 183"/>
                  <a:gd name="T50" fmla="*/ 167 w 407"/>
                  <a:gd name="T51" fmla="*/ 21 h 183"/>
                  <a:gd name="T52" fmla="*/ 155 w 407"/>
                  <a:gd name="T53" fmla="*/ 15 h 183"/>
                  <a:gd name="T54" fmla="*/ 142 w 407"/>
                  <a:gd name="T55" fmla="*/ 10 h 183"/>
                  <a:gd name="T56" fmla="*/ 130 w 407"/>
                  <a:gd name="T57" fmla="*/ 7 h 183"/>
                  <a:gd name="T58" fmla="*/ 118 w 407"/>
                  <a:gd name="T59" fmla="*/ 3 h 183"/>
                  <a:gd name="T60" fmla="*/ 107 w 407"/>
                  <a:gd name="T61" fmla="*/ 2 h 183"/>
                  <a:gd name="T62" fmla="*/ 96 w 407"/>
                  <a:gd name="T63" fmla="*/ 0 h 183"/>
                  <a:gd name="T64" fmla="*/ 88 w 407"/>
                  <a:gd name="T65" fmla="*/ 1 h 183"/>
                  <a:gd name="T66" fmla="*/ 80 w 407"/>
                  <a:gd name="T67" fmla="*/ 2 h 183"/>
                  <a:gd name="T68" fmla="*/ 74 w 407"/>
                  <a:gd name="T69" fmla="*/ 6 h 183"/>
                  <a:gd name="T70" fmla="*/ 64 w 407"/>
                  <a:gd name="T71" fmla="*/ 9 h 183"/>
                  <a:gd name="T72" fmla="*/ 54 w 407"/>
                  <a:gd name="T73" fmla="*/ 13 h 183"/>
                  <a:gd name="T74" fmla="*/ 43 w 407"/>
                  <a:gd name="T75" fmla="*/ 19 h 183"/>
                  <a:gd name="T76" fmla="*/ 33 w 407"/>
                  <a:gd name="T77" fmla="*/ 25 h 183"/>
                  <a:gd name="T78" fmla="*/ 22 w 407"/>
                  <a:gd name="T79" fmla="*/ 29 h 183"/>
                  <a:gd name="T80" fmla="*/ 14 w 407"/>
                  <a:gd name="T81" fmla="*/ 34 h 183"/>
                  <a:gd name="T82" fmla="*/ 4 w 407"/>
                  <a:gd name="T83" fmla="*/ 38 h 183"/>
                  <a:gd name="T84" fmla="*/ 0 w 407"/>
                  <a:gd name="T85" fmla="*/ 42 h 1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183"/>
                  <a:gd name="T131" fmla="*/ 407 w 407"/>
                  <a:gd name="T132" fmla="*/ 183 h 1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183">
                    <a:moveTo>
                      <a:pt x="97" y="177"/>
                    </a:moveTo>
                    <a:lnTo>
                      <a:pt x="99" y="177"/>
                    </a:lnTo>
                    <a:lnTo>
                      <a:pt x="104" y="177"/>
                    </a:lnTo>
                    <a:lnTo>
                      <a:pt x="108" y="177"/>
                    </a:lnTo>
                    <a:lnTo>
                      <a:pt x="116" y="177"/>
                    </a:lnTo>
                    <a:lnTo>
                      <a:pt x="122" y="179"/>
                    </a:lnTo>
                    <a:lnTo>
                      <a:pt x="129" y="179"/>
                    </a:lnTo>
                    <a:lnTo>
                      <a:pt x="135" y="179"/>
                    </a:lnTo>
                    <a:lnTo>
                      <a:pt x="142" y="179"/>
                    </a:lnTo>
                    <a:lnTo>
                      <a:pt x="152" y="181"/>
                    </a:lnTo>
                    <a:lnTo>
                      <a:pt x="160" y="181"/>
                    </a:lnTo>
                    <a:lnTo>
                      <a:pt x="169" y="181"/>
                    </a:lnTo>
                    <a:lnTo>
                      <a:pt x="179" y="181"/>
                    </a:lnTo>
                    <a:lnTo>
                      <a:pt x="186" y="183"/>
                    </a:lnTo>
                    <a:lnTo>
                      <a:pt x="196" y="183"/>
                    </a:lnTo>
                    <a:lnTo>
                      <a:pt x="205" y="183"/>
                    </a:lnTo>
                    <a:lnTo>
                      <a:pt x="213" y="183"/>
                    </a:lnTo>
                    <a:lnTo>
                      <a:pt x="220" y="183"/>
                    </a:lnTo>
                    <a:lnTo>
                      <a:pt x="230" y="183"/>
                    </a:lnTo>
                    <a:lnTo>
                      <a:pt x="237" y="181"/>
                    </a:lnTo>
                    <a:lnTo>
                      <a:pt x="245" y="181"/>
                    </a:lnTo>
                    <a:lnTo>
                      <a:pt x="251" y="181"/>
                    </a:lnTo>
                    <a:lnTo>
                      <a:pt x="258" y="181"/>
                    </a:lnTo>
                    <a:lnTo>
                      <a:pt x="262" y="179"/>
                    </a:lnTo>
                    <a:lnTo>
                      <a:pt x="268" y="177"/>
                    </a:lnTo>
                    <a:lnTo>
                      <a:pt x="270" y="175"/>
                    </a:lnTo>
                    <a:lnTo>
                      <a:pt x="274" y="173"/>
                    </a:lnTo>
                    <a:lnTo>
                      <a:pt x="276" y="170"/>
                    </a:lnTo>
                    <a:lnTo>
                      <a:pt x="274" y="164"/>
                    </a:lnTo>
                    <a:lnTo>
                      <a:pt x="268" y="156"/>
                    </a:lnTo>
                    <a:lnTo>
                      <a:pt x="262" y="151"/>
                    </a:lnTo>
                    <a:lnTo>
                      <a:pt x="257" y="143"/>
                    </a:lnTo>
                    <a:lnTo>
                      <a:pt x="255" y="137"/>
                    </a:lnTo>
                    <a:lnTo>
                      <a:pt x="251" y="132"/>
                    </a:lnTo>
                    <a:lnTo>
                      <a:pt x="247" y="124"/>
                    </a:lnTo>
                    <a:lnTo>
                      <a:pt x="245" y="120"/>
                    </a:lnTo>
                    <a:lnTo>
                      <a:pt x="243" y="115"/>
                    </a:lnTo>
                    <a:lnTo>
                      <a:pt x="241" y="109"/>
                    </a:lnTo>
                    <a:lnTo>
                      <a:pt x="241" y="105"/>
                    </a:lnTo>
                    <a:lnTo>
                      <a:pt x="239" y="101"/>
                    </a:lnTo>
                    <a:lnTo>
                      <a:pt x="239" y="97"/>
                    </a:lnTo>
                    <a:lnTo>
                      <a:pt x="237" y="94"/>
                    </a:lnTo>
                    <a:lnTo>
                      <a:pt x="239" y="94"/>
                    </a:lnTo>
                    <a:lnTo>
                      <a:pt x="245" y="94"/>
                    </a:lnTo>
                    <a:lnTo>
                      <a:pt x="249" y="94"/>
                    </a:lnTo>
                    <a:lnTo>
                      <a:pt x="257" y="95"/>
                    </a:lnTo>
                    <a:lnTo>
                      <a:pt x="262" y="95"/>
                    </a:lnTo>
                    <a:lnTo>
                      <a:pt x="270" y="97"/>
                    </a:lnTo>
                    <a:lnTo>
                      <a:pt x="277" y="97"/>
                    </a:lnTo>
                    <a:lnTo>
                      <a:pt x="285" y="97"/>
                    </a:lnTo>
                    <a:lnTo>
                      <a:pt x="295" y="97"/>
                    </a:lnTo>
                    <a:lnTo>
                      <a:pt x="302" y="99"/>
                    </a:lnTo>
                    <a:lnTo>
                      <a:pt x="312" y="99"/>
                    </a:lnTo>
                    <a:lnTo>
                      <a:pt x="319" y="101"/>
                    </a:lnTo>
                    <a:lnTo>
                      <a:pt x="329" y="101"/>
                    </a:lnTo>
                    <a:lnTo>
                      <a:pt x="338" y="101"/>
                    </a:lnTo>
                    <a:lnTo>
                      <a:pt x="348" y="101"/>
                    </a:lnTo>
                    <a:lnTo>
                      <a:pt x="355" y="101"/>
                    </a:lnTo>
                    <a:lnTo>
                      <a:pt x="363" y="101"/>
                    </a:lnTo>
                    <a:lnTo>
                      <a:pt x="372" y="101"/>
                    </a:lnTo>
                    <a:lnTo>
                      <a:pt x="378" y="101"/>
                    </a:lnTo>
                    <a:lnTo>
                      <a:pt x="384" y="101"/>
                    </a:lnTo>
                    <a:lnTo>
                      <a:pt x="390" y="99"/>
                    </a:lnTo>
                    <a:lnTo>
                      <a:pt x="397" y="99"/>
                    </a:lnTo>
                    <a:lnTo>
                      <a:pt x="403" y="95"/>
                    </a:lnTo>
                    <a:lnTo>
                      <a:pt x="407" y="92"/>
                    </a:lnTo>
                    <a:lnTo>
                      <a:pt x="403" y="86"/>
                    </a:lnTo>
                    <a:lnTo>
                      <a:pt x="397" y="78"/>
                    </a:lnTo>
                    <a:lnTo>
                      <a:pt x="392" y="75"/>
                    </a:lnTo>
                    <a:lnTo>
                      <a:pt x="384" y="71"/>
                    </a:lnTo>
                    <a:lnTo>
                      <a:pt x="378" y="67"/>
                    </a:lnTo>
                    <a:lnTo>
                      <a:pt x="372" y="63"/>
                    </a:lnTo>
                    <a:lnTo>
                      <a:pt x="365" y="57"/>
                    </a:lnTo>
                    <a:lnTo>
                      <a:pt x="357" y="54"/>
                    </a:lnTo>
                    <a:lnTo>
                      <a:pt x="350" y="50"/>
                    </a:lnTo>
                    <a:lnTo>
                      <a:pt x="342" y="46"/>
                    </a:lnTo>
                    <a:lnTo>
                      <a:pt x="334" y="42"/>
                    </a:lnTo>
                    <a:lnTo>
                      <a:pt x="325" y="38"/>
                    </a:lnTo>
                    <a:lnTo>
                      <a:pt x="317" y="35"/>
                    </a:lnTo>
                    <a:lnTo>
                      <a:pt x="310" y="31"/>
                    </a:lnTo>
                    <a:lnTo>
                      <a:pt x="302" y="27"/>
                    </a:lnTo>
                    <a:lnTo>
                      <a:pt x="295" y="25"/>
                    </a:lnTo>
                    <a:lnTo>
                      <a:pt x="285" y="21"/>
                    </a:lnTo>
                    <a:lnTo>
                      <a:pt x="277" y="19"/>
                    </a:lnTo>
                    <a:lnTo>
                      <a:pt x="268" y="16"/>
                    </a:lnTo>
                    <a:lnTo>
                      <a:pt x="260" y="14"/>
                    </a:lnTo>
                    <a:lnTo>
                      <a:pt x="251" y="12"/>
                    </a:lnTo>
                    <a:lnTo>
                      <a:pt x="243" y="10"/>
                    </a:lnTo>
                    <a:lnTo>
                      <a:pt x="236" y="6"/>
                    </a:lnTo>
                    <a:lnTo>
                      <a:pt x="228" y="6"/>
                    </a:lnTo>
                    <a:lnTo>
                      <a:pt x="220" y="4"/>
                    </a:lnTo>
                    <a:lnTo>
                      <a:pt x="215" y="4"/>
                    </a:lnTo>
                    <a:lnTo>
                      <a:pt x="205" y="2"/>
                    </a:lnTo>
                    <a:lnTo>
                      <a:pt x="199" y="0"/>
                    </a:lnTo>
                    <a:lnTo>
                      <a:pt x="192" y="0"/>
                    </a:lnTo>
                    <a:lnTo>
                      <a:pt x="186" y="0"/>
                    </a:lnTo>
                    <a:lnTo>
                      <a:pt x="182" y="0"/>
                    </a:lnTo>
                    <a:lnTo>
                      <a:pt x="177" y="2"/>
                    </a:lnTo>
                    <a:lnTo>
                      <a:pt x="171" y="2"/>
                    </a:lnTo>
                    <a:lnTo>
                      <a:pt x="167" y="4"/>
                    </a:lnTo>
                    <a:lnTo>
                      <a:pt x="161" y="4"/>
                    </a:lnTo>
                    <a:lnTo>
                      <a:pt x="158" y="6"/>
                    </a:lnTo>
                    <a:lnTo>
                      <a:pt x="152" y="8"/>
                    </a:lnTo>
                    <a:lnTo>
                      <a:pt x="148" y="12"/>
                    </a:lnTo>
                    <a:lnTo>
                      <a:pt x="141" y="14"/>
                    </a:lnTo>
                    <a:lnTo>
                      <a:pt x="135" y="16"/>
                    </a:lnTo>
                    <a:lnTo>
                      <a:pt x="129" y="18"/>
                    </a:lnTo>
                    <a:lnTo>
                      <a:pt x="123" y="21"/>
                    </a:lnTo>
                    <a:lnTo>
                      <a:pt x="116" y="25"/>
                    </a:lnTo>
                    <a:lnTo>
                      <a:pt x="108" y="27"/>
                    </a:lnTo>
                    <a:lnTo>
                      <a:pt x="101" y="31"/>
                    </a:lnTo>
                    <a:lnTo>
                      <a:pt x="95" y="35"/>
                    </a:lnTo>
                    <a:lnTo>
                      <a:pt x="87" y="38"/>
                    </a:lnTo>
                    <a:lnTo>
                      <a:pt x="80" y="42"/>
                    </a:lnTo>
                    <a:lnTo>
                      <a:pt x="74" y="44"/>
                    </a:lnTo>
                    <a:lnTo>
                      <a:pt x="66" y="50"/>
                    </a:lnTo>
                    <a:lnTo>
                      <a:pt x="59" y="52"/>
                    </a:lnTo>
                    <a:lnTo>
                      <a:pt x="53" y="56"/>
                    </a:lnTo>
                    <a:lnTo>
                      <a:pt x="45" y="59"/>
                    </a:lnTo>
                    <a:lnTo>
                      <a:pt x="40" y="63"/>
                    </a:lnTo>
                    <a:lnTo>
                      <a:pt x="34" y="65"/>
                    </a:lnTo>
                    <a:lnTo>
                      <a:pt x="28" y="69"/>
                    </a:lnTo>
                    <a:lnTo>
                      <a:pt x="23" y="71"/>
                    </a:lnTo>
                    <a:lnTo>
                      <a:pt x="19" y="73"/>
                    </a:lnTo>
                    <a:lnTo>
                      <a:pt x="9" y="76"/>
                    </a:lnTo>
                    <a:lnTo>
                      <a:pt x="4" y="80"/>
                    </a:lnTo>
                    <a:lnTo>
                      <a:pt x="0" y="82"/>
                    </a:lnTo>
                    <a:lnTo>
                      <a:pt x="0" y="84"/>
                    </a:lnTo>
                    <a:lnTo>
                      <a:pt x="97" y="177"/>
                    </a:lnTo>
                    <a:close/>
                  </a:path>
                </a:pathLst>
              </a:custGeom>
              <a:solidFill>
                <a:srgbClr val="FAC9B0"/>
              </a:solidFill>
              <a:ln w="9525">
                <a:noFill/>
                <a:round/>
                <a:headEnd/>
                <a:tailEnd/>
              </a:ln>
            </p:spPr>
            <p:txBody>
              <a:bodyPr/>
              <a:lstStyle/>
              <a:p>
                <a:endParaRPr lang="en-US"/>
              </a:p>
            </p:txBody>
          </p:sp>
          <p:sp>
            <p:nvSpPr>
              <p:cNvPr id="10325" name="Freeform 231"/>
              <p:cNvSpPr>
                <a:spLocks/>
              </p:cNvSpPr>
              <p:nvPr/>
            </p:nvSpPr>
            <p:spPr bwMode="auto">
              <a:xfrm>
                <a:off x="2621" y="2784"/>
                <a:ext cx="170" cy="78"/>
              </a:xfrm>
              <a:custGeom>
                <a:avLst/>
                <a:gdLst>
                  <a:gd name="T0" fmla="*/ 0 w 341"/>
                  <a:gd name="T1" fmla="*/ 14 h 156"/>
                  <a:gd name="T2" fmla="*/ 0 w 341"/>
                  <a:gd name="T3" fmla="*/ 78 h 156"/>
                  <a:gd name="T4" fmla="*/ 170 w 341"/>
                  <a:gd name="T5" fmla="*/ 45 h 156"/>
                  <a:gd name="T6" fmla="*/ 169 w 341"/>
                  <a:gd name="T7" fmla="*/ 44 h 156"/>
                  <a:gd name="T8" fmla="*/ 168 w 341"/>
                  <a:gd name="T9" fmla="*/ 43 h 156"/>
                  <a:gd name="T10" fmla="*/ 165 w 341"/>
                  <a:gd name="T11" fmla="*/ 41 h 156"/>
                  <a:gd name="T12" fmla="*/ 163 w 341"/>
                  <a:gd name="T13" fmla="*/ 39 h 156"/>
                  <a:gd name="T14" fmla="*/ 159 w 341"/>
                  <a:gd name="T15" fmla="*/ 35 h 156"/>
                  <a:gd name="T16" fmla="*/ 154 w 341"/>
                  <a:gd name="T17" fmla="*/ 31 h 156"/>
                  <a:gd name="T18" fmla="*/ 152 w 341"/>
                  <a:gd name="T19" fmla="*/ 29 h 156"/>
                  <a:gd name="T20" fmla="*/ 149 w 341"/>
                  <a:gd name="T21" fmla="*/ 28 h 156"/>
                  <a:gd name="T22" fmla="*/ 146 w 341"/>
                  <a:gd name="T23" fmla="*/ 26 h 156"/>
                  <a:gd name="T24" fmla="*/ 143 w 341"/>
                  <a:gd name="T25" fmla="*/ 24 h 156"/>
                  <a:gd name="T26" fmla="*/ 140 w 341"/>
                  <a:gd name="T27" fmla="*/ 21 h 156"/>
                  <a:gd name="T28" fmla="*/ 137 w 341"/>
                  <a:gd name="T29" fmla="*/ 19 h 156"/>
                  <a:gd name="T30" fmla="*/ 134 w 341"/>
                  <a:gd name="T31" fmla="*/ 18 h 156"/>
                  <a:gd name="T32" fmla="*/ 130 w 341"/>
                  <a:gd name="T33" fmla="*/ 15 h 156"/>
                  <a:gd name="T34" fmla="*/ 126 w 341"/>
                  <a:gd name="T35" fmla="*/ 13 h 156"/>
                  <a:gd name="T36" fmla="*/ 124 w 341"/>
                  <a:gd name="T37" fmla="*/ 11 h 156"/>
                  <a:gd name="T38" fmla="*/ 120 w 341"/>
                  <a:gd name="T39" fmla="*/ 10 h 156"/>
                  <a:gd name="T40" fmla="*/ 116 w 341"/>
                  <a:gd name="T41" fmla="*/ 9 h 156"/>
                  <a:gd name="T42" fmla="*/ 111 w 341"/>
                  <a:gd name="T43" fmla="*/ 7 h 156"/>
                  <a:gd name="T44" fmla="*/ 108 w 341"/>
                  <a:gd name="T45" fmla="*/ 5 h 156"/>
                  <a:gd name="T46" fmla="*/ 104 w 341"/>
                  <a:gd name="T47" fmla="*/ 4 h 156"/>
                  <a:gd name="T48" fmla="*/ 100 w 341"/>
                  <a:gd name="T49" fmla="*/ 3 h 156"/>
                  <a:gd name="T50" fmla="*/ 96 w 341"/>
                  <a:gd name="T51" fmla="*/ 2 h 156"/>
                  <a:gd name="T52" fmla="*/ 92 w 341"/>
                  <a:gd name="T53" fmla="*/ 1 h 156"/>
                  <a:gd name="T54" fmla="*/ 87 w 341"/>
                  <a:gd name="T55" fmla="*/ 1 h 156"/>
                  <a:gd name="T56" fmla="*/ 84 w 341"/>
                  <a:gd name="T57" fmla="*/ 1 h 156"/>
                  <a:gd name="T58" fmla="*/ 80 w 341"/>
                  <a:gd name="T59" fmla="*/ 0 h 156"/>
                  <a:gd name="T60" fmla="*/ 76 w 341"/>
                  <a:gd name="T61" fmla="*/ 0 h 156"/>
                  <a:gd name="T62" fmla="*/ 71 w 341"/>
                  <a:gd name="T63" fmla="*/ 0 h 156"/>
                  <a:gd name="T64" fmla="*/ 67 w 341"/>
                  <a:gd name="T65" fmla="*/ 0 h 156"/>
                  <a:gd name="T66" fmla="*/ 64 w 341"/>
                  <a:gd name="T67" fmla="*/ 0 h 156"/>
                  <a:gd name="T68" fmla="*/ 59 w 341"/>
                  <a:gd name="T69" fmla="*/ 0 h 156"/>
                  <a:gd name="T70" fmla="*/ 56 w 341"/>
                  <a:gd name="T71" fmla="*/ 1 h 156"/>
                  <a:gd name="T72" fmla="*/ 52 w 341"/>
                  <a:gd name="T73" fmla="*/ 1 h 156"/>
                  <a:gd name="T74" fmla="*/ 47 w 341"/>
                  <a:gd name="T75" fmla="*/ 1 h 156"/>
                  <a:gd name="T76" fmla="*/ 45 w 341"/>
                  <a:gd name="T77" fmla="*/ 2 h 156"/>
                  <a:gd name="T78" fmla="*/ 41 w 341"/>
                  <a:gd name="T79" fmla="*/ 3 h 156"/>
                  <a:gd name="T80" fmla="*/ 38 w 341"/>
                  <a:gd name="T81" fmla="*/ 4 h 156"/>
                  <a:gd name="T82" fmla="*/ 34 w 341"/>
                  <a:gd name="T83" fmla="*/ 4 h 156"/>
                  <a:gd name="T84" fmla="*/ 30 w 341"/>
                  <a:gd name="T85" fmla="*/ 5 h 156"/>
                  <a:gd name="T86" fmla="*/ 28 w 341"/>
                  <a:gd name="T87" fmla="*/ 6 h 156"/>
                  <a:gd name="T88" fmla="*/ 26 w 341"/>
                  <a:gd name="T89" fmla="*/ 7 h 156"/>
                  <a:gd name="T90" fmla="*/ 22 w 341"/>
                  <a:gd name="T91" fmla="*/ 7 h 156"/>
                  <a:gd name="T92" fmla="*/ 19 w 341"/>
                  <a:gd name="T93" fmla="*/ 8 h 156"/>
                  <a:gd name="T94" fmla="*/ 16 w 341"/>
                  <a:gd name="T95" fmla="*/ 8 h 156"/>
                  <a:gd name="T96" fmla="*/ 14 w 341"/>
                  <a:gd name="T97" fmla="*/ 9 h 156"/>
                  <a:gd name="T98" fmla="*/ 10 w 341"/>
                  <a:gd name="T99" fmla="*/ 10 h 156"/>
                  <a:gd name="T100" fmla="*/ 7 w 341"/>
                  <a:gd name="T101" fmla="*/ 11 h 156"/>
                  <a:gd name="T102" fmla="*/ 3 w 341"/>
                  <a:gd name="T103" fmla="*/ 12 h 156"/>
                  <a:gd name="T104" fmla="*/ 2 w 341"/>
                  <a:gd name="T105" fmla="*/ 13 h 156"/>
                  <a:gd name="T106" fmla="*/ 0 w 341"/>
                  <a:gd name="T107" fmla="*/ 14 h 156"/>
                  <a:gd name="T108" fmla="*/ 0 w 341"/>
                  <a:gd name="T109" fmla="*/ 14 h 156"/>
                  <a:gd name="T110" fmla="*/ 0 w 341"/>
                  <a:gd name="T111" fmla="*/ 14 h 1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1"/>
                  <a:gd name="T169" fmla="*/ 0 h 156"/>
                  <a:gd name="T170" fmla="*/ 341 w 341"/>
                  <a:gd name="T171" fmla="*/ 156 h 1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1" h="156">
                    <a:moveTo>
                      <a:pt x="0" y="29"/>
                    </a:moveTo>
                    <a:lnTo>
                      <a:pt x="0" y="156"/>
                    </a:lnTo>
                    <a:lnTo>
                      <a:pt x="341" y="90"/>
                    </a:lnTo>
                    <a:lnTo>
                      <a:pt x="339" y="88"/>
                    </a:lnTo>
                    <a:lnTo>
                      <a:pt x="337" y="86"/>
                    </a:lnTo>
                    <a:lnTo>
                      <a:pt x="331" y="82"/>
                    </a:lnTo>
                    <a:lnTo>
                      <a:pt x="327" y="77"/>
                    </a:lnTo>
                    <a:lnTo>
                      <a:pt x="318" y="69"/>
                    </a:lnTo>
                    <a:lnTo>
                      <a:pt x="308" y="63"/>
                    </a:lnTo>
                    <a:lnTo>
                      <a:pt x="305" y="59"/>
                    </a:lnTo>
                    <a:lnTo>
                      <a:pt x="299" y="56"/>
                    </a:lnTo>
                    <a:lnTo>
                      <a:pt x="293" y="52"/>
                    </a:lnTo>
                    <a:lnTo>
                      <a:pt x="287" y="48"/>
                    </a:lnTo>
                    <a:lnTo>
                      <a:pt x="280" y="42"/>
                    </a:lnTo>
                    <a:lnTo>
                      <a:pt x="274" y="38"/>
                    </a:lnTo>
                    <a:lnTo>
                      <a:pt x="268" y="35"/>
                    </a:lnTo>
                    <a:lnTo>
                      <a:pt x="261" y="31"/>
                    </a:lnTo>
                    <a:lnTo>
                      <a:pt x="253" y="27"/>
                    </a:lnTo>
                    <a:lnTo>
                      <a:pt x="248" y="23"/>
                    </a:lnTo>
                    <a:lnTo>
                      <a:pt x="240" y="19"/>
                    </a:lnTo>
                    <a:lnTo>
                      <a:pt x="232" y="18"/>
                    </a:lnTo>
                    <a:lnTo>
                      <a:pt x="223" y="14"/>
                    </a:lnTo>
                    <a:lnTo>
                      <a:pt x="217" y="10"/>
                    </a:lnTo>
                    <a:lnTo>
                      <a:pt x="208" y="8"/>
                    </a:lnTo>
                    <a:lnTo>
                      <a:pt x="200" y="6"/>
                    </a:lnTo>
                    <a:lnTo>
                      <a:pt x="192" y="4"/>
                    </a:lnTo>
                    <a:lnTo>
                      <a:pt x="185" y="2"/>
                    </a:lnTo>
                    <a:lnTo>
                      <a:pt x="175" y="2"/>
                    </a:lnTo>
                    <a:lnTo>
                      <a:pt x="168" y="2"/>
                    </a:lnTo>
                    <a:lnTo>
                      <a:pt x="160" y="0"/>
                    </a:lnTo>
                    <a:lnTo>
                      <a:pt x="152" y="0"/>
                    </a:lnTo>
                    <a:lnTo>
                      <a:pt x="143" y="0"/>
                    </a:lnTo>
                    <a:lnTo>
                      <a:pt x="135" y="0"/>
                    </a:lnTo>
                    <a:lnTo>
                      <a:pt x="128" y="0"/>
                    </a:lnTo>
                    <a:lnTo>
                      <a:pt x="118" y="0"/>
                    </a:lnTo>
                    <a:lnTo>
                      <a:pt x="113" y="2"/>
                    </a:lnTo>
                    <a:lnTo>
                      <a:pt x="105" y="2"/>
                    </a:lnTo>
                    <a:lnTo>
                      <a:pt x="95" y="2"/>
                    </a:lnTo>
                    <a:lnTo>
                      <a:pt x="90" y="4"/>
                    </a:lnTo>
                    <a:lnTo>
                      <a:pt x="82" y="6"/>
                    </a:lnTo>
                    <a:lnTo>
                      <a:pt x="76" y="8"/>
                    </a:lnTo>
                    <a:lnTo>
                      <a:pt x="69" y="8"/>
                    </a:lnTo>
                    <a:lnTo>
                      <a:pt x="61" y="10"/>
                    </a:lnTo>
                    <a:lnTo>
                      <a:pt x="57" y="12"/>
                    </a:lnTo>
                    <a:lnTo>
                      <a:pt x="52" y="14"/>
                    </a:lnTo>
                    <a:lnTo>
                      <a:pt x="44" y="14"/>
                    </a:lnTo>
                    <a:lnTo>
                      <a:pt x="38" y="16"/>
                    </a:lnTo>
                    <a:lnTo>
                      <a:pt x="33" y="16"/>
                    </a:lnTo>
                    <a:lnTo>
                      <a:pt x="29" y="18"/>
                    </a:lnTo>
                    <a:lnTo>
                      <a:pt x="21" y="21"/>
                    </a:lnTo>
                    <a:lnTo>
                      <a:pt x="14" y="23"/>
                    </a:lnTo>
                    <a:lnTo>
                      <a:pt x="6" y="25"/>
                    </a:lnTo>
                    <a:lnTo>
                      <a:pt x="4" y="27"/>
                    </a:lnTo>
                    <a:lnTo>
                      <a:pt x="0" y="29"/>
                    </a:lnTo>
                    <a:close/>
                  </a:path>
                </a:pathLst>
              </a:custGeom>
              <a:solidFill>
                <a:srgbClr val="85A19C"/>
              </a:solidFill>
              <a:ln w="9525">
                <a:noFill/>
                <a:round/>
                <a:headEnd/>
                <a:tailEnd/>
              </a:ln>
            </p:spPr>
            <p:txBody>
              <a:bodyPr/>
              <a:lstStyle/>
              <a:p>
                <a:endParaRPr lang="en-US"/>
              </a:p>
            </p:txBody>
          </p:sp>
          <p:sp>
            <p:nvSpPr>
              <p:cNvPr id="10326" name="Freeform 232"/>
              <p:cNvSpPr>
                <a:spLocks/>
              </p:cNvSpPr>
              <p:nvPr/>
            </p:nvSpPr>
            <p:spPr bwMode="auto">
              <a:xfrm>
                <a:off x="1878" y="2676"/>
                <a:ext cx="101" cy="184"/>
              </a:xfrm>
              <a:custGeom>
                <a:avLst/>
                <a:gdLst>
                  <a:gd name="T0" fmla="*/ 64 w 202"/>
                  <a:gd name="T1" fmla="*/ 0 h 369"/>
                  <a:gd name="T2" fmla="*/ 60 w 202"/>
                  <a:gd name="T3" fmla="*/ 9 h 369"/>
                  <a:gd name="T4" fmla="*/ 57 w 202"/>
                  <a:gd name="T5" fmla="*/ 14 h 369"/>
                  <a:gd name="T6" fmla="*/ 55 w 202"/>
                  <a:gd name="T7" fmla="*/ 20 h 369"/>
                  <a:gd name="T8" fmla="*/ 53 w 202"/>
                  <a:gd name="T9" fmla="*/ 25 h 369"/>
                  <a:gd name="T10" fmla="*/ 51 w 202"/>
                  <a:gd name="T11" fmla="*/ 32 h 369"/>
                  <a:gd name="T12" fmla="*/ 49 w 202"/>
                  <a:gd name="T13" fmla="*/ 39 h 369"/>
                  <a:gd name="T14" fmla="*/ 46 w 202"/>
                  <a:gd name="T15" fmla="*/ 46 h 369"/>
                  <a:gd name="T16" fmla="*/ 43 w 202"/>
                  <a:gd name="T17" fmla="*/ 53 h 369"/>
                  <a:gd name="T18" fmla="*/ 41 w 202"/>
                  <a:gd name="T19" fmla="*/ 61 h 369"/>
                  <a:gd name="T20" fmla="*/ 39 w 202"/>
                  <a:gd name="T21" fmla="*/ 68 h 369"/>
                  <a:gd name="T22" fmla="*/ 36 w 202"/>
                  <a:gd name="T23" fmla="*/ 77 h 369"/>
                  <a:gd name="T24" fmla="*/ 33 w 202"/>
                  <a:gd name="T25" fmla="*/ 84 h 369"/>
                  <a:gd name="T26" fmla="*/ 29 w 202"/>
                  <a:gd name="T27" fmla="*/ 92 h 369"/>
                  <a:gd name="T28" fmla="*/ 28 w 202"/>
                  <a:gd name="T29" fmla="*/ 99 h 369"/>
                  <a:gd name="T30" fmla="*/ 25 w 202"/>
                  <a:gd name="T31" fmla="*/ 108 h 369"/>
                  <a:gd name="T32" fmla="*/ 22 w 202"/>
                  <a:gd name="T33" fmla="*/ 116 h 369"/>
                  <a:gd name="T34" fmla="*/ 19 w 202"/>
                  <a:gd name="T35" fmla="*/ 122 h 369"/>
                  <a:gd name="T36" fmla="*/ 18 w 202"/>
                  <a:gd name="T37" fmla="*/ 130 h 369"/>
                  <a:gd name="T38" fmla="*/ 14 w 202"/>
                  <a:gd name="T39" fmla="*/ 137 h 369"/>
                  <a:gd name="T40" fmla="*/ 13 w 202"/>
                  <a:gd name="T41" fmla="*/ 143 h 369"/>
                  <a:gd name="T42" fmla="*/ 11 w 202"/>
                  <a:gd name="T43" fmla="*/ 150 h 369"/>
                  <a:gd name="T44" fmla="*/ 9 w 202"/>
                  <a:gd name="T45" fmla="*/ 156 h 369"/>
                  <a:gd name="T46" fmla="*/ 7 w 202"/>
                  <a:gd name="T47" fmla="*/ 161 h 369"/>
                  <a:gd name="T48" fmla="*/ 4 w 202"/>
                  <a:gd name="T49" fmla="*/ 171 h 369"/>
                  <a:gd name="T50" fmla="*/ 1 w 202"/>
                  <a:gd name="T51" fmla="*/ 178 h 369"/>
                  <a:gd name="T52" fmla="*/ 0 w 202"/>
                  <a:gd name="T53" fmla="*/ 182 h 369"/>
                  <a:gd name="T54" fmla="*/ 0 w 202"/>
                  <a:gd name="T55" fmla="*/ 184 h 369"/>
                  <a:gd name="T56" fmla="*/ 4 w 202"/>
                  <a:gd name="T57" fmla="*/ 181 h 369"/>
                  <a:gd name="T58" fmla="*/ 9 w 202"/>
                  <a:gd name="T59" fmla="*/ 178 h 369"/>
                  <a:gd name="T60" fmla="*/ 17 w 202"/>
                  <a:gd name="T61" fmla="*/ 174 h 369"/>
                  <a:gd name="T62" fmla="*/ 24 w 202"/>
                  <a:gd name="T63" fmla="*/ 168 h 369"/>
                  <a:gd name="T64" fmla="*/ 33 w 202"/>
                  <a:gd name="T65" fmla="*/ 162 h 369"/>
                  <a:gd name="T66" fmla="*/ 42 w 202"/>
                  <a:gd name="T67" fmla="*/ 156 h 369"/>
                  <a:gd name="T68" fmla="*/ 47 w 202"/>
                  <a:gd name="T69" fmla="*/ 152 h 369"/>
                  <a:gd name="T70" fmla="*/ 52 w 202"/>
                  <a:gd name="T71" fmla="*/ 149 h 369"/>
                  <a:gd name="T72" fmla="*/ 61 w 202"/>
                  <a:gd name="T73" fmla="*/ 140 h 369"/>
                  <a:gd name="T74" fmla="*/ 71 w 202"/>
                  <a:gd name="T75" fmla="*/ 133 h 369"/>
                  <a:gd name="T76" fmla="*/ 79 w 202"/>
                  <a:gd name="T77" fmla="*/ 125 h 369"/>
                  <a:gd name="T78" fmla="*/ 87 w 202"/>
                  <a:gd name="T79" fmla="*/ 117 h 369"/>
                  <a:gd name="T80" fmla="*/ 94 w 202"/>
                  <a:gd name="T81" fmla="*/ 110 h 369"/>
                  <a:gd name="T82" fmla="*/ 97 w 202"/>
                  <a:gd name="T83" fmla="*/ 103 h 369"/>
                  <a:gd name="T84" fmla="*/ 100 w 202"/>
                  <a:gd name="T85" fmla="*/ 96 h 369"/>
                  <a:gd name="T86" fmla="*/ 101 w 202"/>
                  <a:gd name="T87" fmla="*/ 91 h 369"/>
                  <a:gd name="T88" fmla="*/ 100 w 202"/>
                  <a:gd name="T89" fmla="*/ 85 h 369"/>
                  <a:gd name="T90" fmla="*/ 99 w 202"/>
                  <a:gd name="T91" fmla="*/ 80 h 369"/>
                  <a:gd name="T92" fmla="*/ 99 w 202"/>
                  <a:gd name="T93" fmla="*/ 71 h 369"/>
                  <a:gd name="T94" fmla="*/ 99 w 202"/>
                  <a:gd name="T95" fmla="*/ 62 h 369"/>
                  <a:gd name="T96" fmla="*/ 99 w 202"/>
                  <a:gd name="T97" fmla="*/ 56 h 369"/>
                  <a:gd name="T98" fmla="*/ 99 w 202"/>
                  <a:gd name="T99" fmla="*/ 50 h 369"/>
                  <a:gd name="T100" fmla="*/ 100 w 202"/>
                  <a:gd name="T101" fmla="*/ 46 h 369"/>
                  <a:gd name="T102" fmla="*/ 101 w 202"/>
                  <a:gd name="T103" fmla="*/ 42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2"/>
                  <a:gd name="T157" fmla="*/ 0 h 369"/>
                  <a:gd name="T158" fmla="*/ 202 w 202"/>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2" h="369">
                    <a:moveTo>
                      <a:pt x="202" y="85"/>
                    </a:moveTo>
                    <a:lnTo>
                      <a:pt x="128" y="0"/>
                    </a:lnTo>
                    <a:lnTo>
                      <a:pt x="124" y="7"/>
                    </a:lnTo>
                    <a:lnTo>
                      <a:pt x="120" y="19"/>
                    </a:lnTo>
                    <a:lnTo>
                      <a:pt x="116" y="23"/>
                    </a:lnTo>
                    <a:lnTo>
                      <a:pt x="115" y="28"/>
                    </a:lnTo>
                    <a:lnTo>
                      <a:pt x="113" y="34"/>
                    </a:lnTo>
                    <a:lnTo>
                      <a:pt x="111" y="40"/>
                    </a:lnTo>
                    <a:lnTo>
                      <a:pt x="109" y="45"/>
                    </a:lnTo>
                    <a:lnTo>
                      <a:pt x="107" y="51"/>
                    </a:lnTo>
                    <a:lnTo>
                      <a:pt x="103" y="57"/>
                    </a:lnTo>
                    <a:lnTo>
                      <a:pt x="101" y="64"/>
                    </a:lnTo>
                    <a:lnTo>
                      <a:pt x="99" y="72"/>
                    </a:lnTo>
                    <a:lnTo>
                      <a:pt x="97" y="78"/>
                    </a:lnTo>
                    <a:lnTo>
                      <a:pt x="94" y="85"/>
                    </a:lnTo>
                    <a:lnTo>
                      <a:pt x="92" y="93"/>
                    </a:lnTo>
                    <a:lnTo>
                      <a:pt x="90" y="100"/>
                    </a:lnTo>
                    <a:lnTo>
                      <a:pt x="86" y="106"/>
                    </a:lnTo>
                    <a:lnTo>
                      <a:pt x="84" y="114"/>
                    </a:lnTo>
                    <a:lnTo>
                      <a:pt x="82" y="123"/>
                    </a:lnTo>
                    <a:lnTo>
                      <a:pt x="78" y="131"/>
                    </a:lnTo>
                    <a:lnTo>
                      <a:pt x="77" y="137"/>
                    </a:lnTo>
                    <a:lnTo>
                      <a:pt x="73" y="144"/>
                    </a:lnTo>
                    <a:lnTo>
                      <a:pt x="71" y="154"/>
                    </a:lnTo>
                    <a:lnTo>
                      <a:pt x="69" y="161"/>
                    </a:lnTo>
                    <a:lnTo>
                      <a:pt x="65" y="169"/>
                    </a:lnTo>
                    <a:lnTo>
                      <a:pt x="63" y="177"/>
                    </a:lnTo>
                    <a:lnTo>
                      <a:pt x="59" y="184"/>
                    </a:lnTo>
                    <a:lnTo>
                      <a:pt x="58" y="192"/>
                    </a:lnTo>
                    <a:lnTo>
                      <a:pt x="56" y="199"/>
                    </a:lnTo>
                    <a:lnTo>
                      <a:pt x="52" y="209"/>
                    </a:lnTo>
                    <a:lnTo>
                      <a:pt x="50" y="216"/>
                    </a:lnTo>
                    <a:lnTo>
                      <a:pt x="48" y="222"/>
                    </a:lnTo>
                    <a:lnTo>
                      <a:pt x="44" y="232"/>
                    </a:lnTo>
                    <a:lnTo>
                      <a:pt x="42" y="237"/>
                    </a:lnTo>
                    <a:lnTo>
                      <a:pt x="38" y="245"/>
                    </a:lnTo>
                    <a:lnTo>
                      <a:pt x="37" y="253"/>
                    </a:lnTo>
                    <a:lnTo>
                      <a:pt x="35" y="260"/>
                    </a:lnTo>
                    <a:lnTo>
                      <a:pt x="33" y="268"/>
                    </a:lnTo>
                    <a:lnTo>
                      <a:pt x="29" y="275"/>
                    </a:lnTo>
                    <a:lnTo>
                      <a:pt x="27" y="281"/>
                    </a:lnTo>
                    <a:lnTo>
                      <a:pt x="25" y="287"/>
                    </a:lnTo>
                    <a:lnTo>
                      <a:pt x="23" y="294"/>
                    </a:lnTo>
                    <a:lnTo>
                      <a:pt x="21" y="300"/>
                    </a:lnTo>
                    <a:lnTo>
                      <a:pt x="19" y="306"/>
                    </a:lnTo>
                    <a:lnTo>
                      <a:pt x="18" y="312"/>
                    </a:lnTo>
                    <a:lnTo>
                      <a:pt x="16" y="317"/>
                    </a:lnTo>
                    <a:lnTo>
                      <a:pt x="14" y="323"/>
                    </a:lnTo>
                    <a:lnTo>
                      <a:pt x="10" y="332"/>
                    </a:lnTo>
                    <a:lnTo>
                      <a:pt x="8" y="342"/>
                    </a:lnTo>
                    <a:lnTo>
                      <a:pt x="4" y="350"/>
                    </a:lnTo>
                    <a:lnTo>
                      <a:pt x="2" y="357"/>
                    </a:lnTo>
                    <a:lnTo>
                      <a:pt x="0" y="361"/>
                    </a:lnTo>
                    <a:lnTo>
                      <a:pt x="0" y="365"/>
                    </a:lnTo>
                    <a:lnTo>
                      <a:pt x="0" y="367"/>
                    </a:lnTo>
                    <a:lnTo>
                      <a:pt x="0" y="369"/>
                    </a:lnTo>
                    <a:lnTo>
                      <a:pt x="0" y="367"/>
                    </a:lnTo>
                    <a:lnTo>
                      <a:pt x="8" y="363"/>
                    </a:lnTo>
                    <a:lnTo>
                      <a:pt x="12" y="359"/>
                    </a:lnTo>
                    <a:lnTo>
                      <a:pt x="18" y="357"/>
                    </a:lnTo>
                    <a:lnTo>
                      <a:pt x="23" y="351"/>
                    </a:lnTo>
                    <a:lnTo>
                      <a:pt x="33" y="348"/>
                    </a:lnTo>
                    <a:lnTo>
                      <a:pt x="38" y="342"/>
                    </a:lnTo>
                    <a:lnTo>
                      <a:pt x="48" y="336"/>
                    </a:lnTo>
                    <a:lnTo>
                      <a:pt x="56" y="331"/>
                    </a:lnTo>
                    <a:lnTo>
                      <a:pt x="65" y="325"/>
                    </a:lnTo>
                    <a:lnTo>
                      <a:pt x="75" y="317"/>
                    </a:lnTo>
                    <a:lnTo>
                      <a:pt x="84" y="312"/>
                    </a:lnTo>
                    <a:lnTo>
                      <a:pt x="88" y="308"/>
                    </a:lnTo>
                    <a:lnTo>
                      <a:pt x="94" y="304"/>
                    </a:lnTo>
                    <a:lnTo>
                      <a:pt x="99" y="300"/>
                    </a:lnTo>
                    <a:lnTo>
                      <a:pt x="105" y="298"/>
                    </a:lnTo>
                    <a:lnTo>
                      <a:pt x="113" y="289"/>
                    </a:lnTo>
                    <a:lnTo>
                      <a:pt x="122" y="281"/>
                    </a:lnTo>
                    <a:lnTo>
                      <a:pt x="132" y="274"/>
                    </a:lnTo>
                    <a:lnTo>
                      <a:pt x="141" y="266"/>
                    </a:lnTo>
                    <a:lnTo>
                      <a:pt x="151" y="258"/>
                    </a:lnTo>
                    <a:lnTo>
                      <a:pt x="158" y="251"/>
                    </a:lnTo>
                    <a:lnTo>
                      <a:pt x="166" y="243"/>
                    </a:lnTo>
                    <a:lnTo>
                      <a:pt x="173" y="235"/>
                    </a:lnTo>
                    <a:lnTo>
                      <a:pt x="179" y="228"/>
                    </a:lnTo>
                    <a:lnTo>
                      <a:pt x="187" y="220"/>
                    </a:lnTo>
                    <a:lnTo>
                      <a:pt x="191" y="213"/>
                    </a:lnTo>
                    <a:lnTo>
                      <a:pt x="194" y="207"/>
                    </a:lnTo>
                    <a:lnTo>
                      <a:pt x="198" y="199"/>
                    </a:lnTo>
                    <a:lnTo>
                      <a:pt x="200" y="192"/>
                    </a:lnTo>
                    <a:lnTo>
                      <a:pt x="202" y="188"/>
                    </a:lnTo>
                    <a:lnTo>
                      <a:pt x="202" y="182"/>
                    </a:lnTo>
                    <a:lnTo>
                      <a:pt x="200" y="177"/>
                    </a:lnTo>
                    <a:lnTo>
                      <a:pt x="200" y="171"/>
                    </a:lnTo>
                    <a:lnTo>
                      <a:pt x="198" y="165"/>
                    </a:lnTo>
                    <a:lnTo>
                      <a:pt x="198" y="161"/>
                    </a:lnTo>
                    <a:lnTo>
                      <a:pt x="198" y="150"/>
                    </a:lnTo>
                    <a:lnTo>
                      <a:pt x="198" y="142"/>
                    </a:lnTo>
                    <a:lnTo>
                      <a:pt x="198" y="133"/>
                    </a:lnTo>
                    <a:lnTo>
                      <a:pt x="198" y="125"/>
                    </a:lnTo>
                    <a:lnTo>
                      <a:pt x="198" y="118"/>
                    </a:lnTo>
                    <a:lnTo>
                      <a:pt x="198" y="112"/>
                    </a:lnTo>
                    <a:lnTo>
                      <a:pt x="198" y="104"/>
                    </a:lnTo>
                    <a:lnTo>
                      <a:pt x="198" y="100"/>
                    </a:lnTo>
                    <a:lnTo>
                      <a:pt x="200" y="95"/>
                    </a:lnTo>
                    <a:lnTo>
                      <a:pt x="200" y="93"/>
                    </a:lnTo>
                    <a:lnTo>
                      <a:pt x="202" y="87"/>
                    </a:lnTo>
                    <a:lnTo>
                      <a:pt x="202" y="85"/>
                    </a:lnTo>
                    <a:close/>
                  </a:path>
                </a:pathLst>
              </a:custGeom>
              <a:solidFill>
                <a:srgbClr val="85A19C"/>
              </a:solidFill>
              <a:ln w="9525">
                <a:noFill/>
                <a:round/>
                <a:headEnd/>
                <a:tailEnd/>
              </a:ln>
            </p:spPr>
            <p:txBody>
              <a:bodyPr/>
              <a:lstStyle/>
              <a:p>
                <a:endParaRPr lang="en-US"/>
              </a:p>
            </p:txBody>
          </p:sp>
          <p:sp>
            <p:nvSpPr>
              <p:cNvPr id="10327" name="Freeform 233"/>
              <p:cNvSpPr>
                <a:spLocks/>
              </p:cNvSpPr>
              <p:nvPr/>
            </p:nvSpPr>
            <p:spPr bwMode="auto">
              <a:xfrm>
                <a:off x="1644" y="2427"/>
                <a:ext cx="332" cy="300"/>
              </a:xfrm>
              <a:custGeom>
                <a:avLst/>
                <a:gdLst>
                  <a:gd name="T0" fmla="*/ 182 w 663"/>
                  <a:gd name="T1" fmla="*/ 0 h 601"/>
                  <a:gd name="T2" fmla="*/ 0 w 663"/>
                  <a:gd name="T3" fmla="*/ 84 h 601"/>
                  <a:gd name="T4" fmla="*/ 155 w 663"/>
                  <a:gd name="T5" fmla="*/ 300 h 601"/>
                  <a:gd name="T6" fmla="*/ 332 w 663"/>
                  <a:gd name="T7" fmla="*/ 194 h 601"/>
                  <a:gd name="T8" fmla="*/ 182 w 663"/>
                  <a:gd name="T9" fmla="*/ 0 h 601"/>
                  <a:gd name="T10" fmla="*/ 182 w 663"/>
                  <a:gd name="T11" fmla="*/ 0 h 601"/>
                  <a:gd name="T12" fmla="*/ 0 60000 65536"/>
                  <a:gd name="T13" fmla="*/ 0 60000 65536"/>
                  <a:gd name="T14" fmla="*/ 0 60000 65536"/>
                  <a:gd name="T15" fmla="*/ 0 60000 65536"/>
                  <a:gd name="T16" fmla="*/ 0 60000 65536"/>
                  <a:gd name="T17" fmla="*/ 0 60000 65536"/>
                  <a:gd name="T18" fmla="*/ 0 w 663"/>
                  <a:gd name="T19" fmla="*/ 0 h 601"/>
                  <a:gd name="T20" fmla="*/ 663 w 663"/>
                  <a:gd name="T21" fmla="*/ 601 h 601"/>
                </a:gdLst>
                <a:ahLst/>
                <a:cxnLst>
                  <a:cxn ang="T12">
                    <a:pos x="T0" y="T1"/>
                  </a:cxn>
                  <a:cxn ang="T13">
                    <a:pos x="T2" y="T3"/>
                  </a:cxn>
                  <a:cxn ang="T14">
                    <a:pos x="T4" y="T5"/>
                  </a:cxn>
                  <a:cxn ang="T15">
                    <a:pos x="T6" y="T7"/>
                  </a:cxn>
                  <a:cxn ang="T16">
                    <a:pos x="T8" y="T9"/>
                  </a:cxn>
                  <a:cxn ang="T17">
                    <a:pos x="T10" y="T11"/>
                  </a:cxn>
                </a:cxnLst>
                <a:rect l="T18" t="T19" r="T20" b="T21"/>
                <a:pathLst>
                  <a:path w="663" h="601">
                    <a:moveTo>
                      <a:pt x="363" y="0"/>
                    </a:moveTo>
                    <a:lnTo>
                      <a:pt x="0" y="168"/>
                    </a:lnTo>
                    <a:lnTo>
                      <a:pt x="310" y="601"/>
                    </a:lnTo>
                    <a:lnTo>
                      <a:pt x="663" y="388"/>
                    </a:lnTo>
                    <a:lnTo>
                      <a:pt x="363" y="0"/>
                    </a:lnTo>
                    <a:close/>
                  </a:path>
                </a:pathLst>
              </a:custGeom>
              <a:solidFill>
                <a:srgbClr val="FFFFFF"/>
              </a:solidFill>
              <a:ln w="9525">
                <a:noFill/>
                <a:round/>
                <a:headEnd/>
                <a:tailEnd/>
              </a:ln>
            </p:spPr>
            <p:txBody>
              <a:bodyPr/>
              <a:lstStyle/>
              <a:p>
                <a:endParaRPr lang="en-US"/>
              </a:p>
            </p:txBody>
          </p:sp>
          <p:sp>
            <p:nvSpPr>
              <p:cNvPr id="10328" name="Freeform 234"/>
              <p:cNvSpPr>
                <a:spLocks/>
              </p:cNvSpPr>
              <p:nvPr/>
            </p:nvSpPr>
            <p:spPr bwMode="auto">
              <a:xfrm>
                <a:off x="2179" y="2027"/>
                <a:ext cx="131" cy="197"/>
              </a:xfrm>
              <a:custGeom>
                <a:avLst/>
                <a:gdLst>
                  <a:gd name="T0" fmla="*/ 0 w 263"/>
                  <a:gd name="T1" fmla="*/ 0 h 393"/>
                  <a:gd name="T2" fmla="*/ 105 w 263"/>
                  <a:gd name="T3" fmla="*/ 22 h 393"/>
                  <a:gd name="T4" fmla="*/ 107 w 263"/>
                  <a:gd name="T5" fmla="*/ 24 h 393"/>
                  <a:gd name="T6" fmla="*/ 108 w 263"/>
                  <a:gd name="T7" fmla="*/ 26 h 393"/>
                  <a:gd name="T8" fmla="*/ 111 w 263"/>
                  <a:gd name="T9" fmla="*/ 29 h 393"/>
                  <a:gd name="T10" fmla="*/ 114 w 263"/>
                  <a:gd name="T11" fmla="*/ 33 h 393"/>
                  <a:gd name="T12" fmla="*/ 117 w 263"/>
                  <a:gd name="T13" fmla="*/ 37 h 393"/>
                  <a:gd name="T14" fmla="*/ 119 w 263"/>
                  <a:gd name="T15" fmla="*/ 39 h 393"/>
                  <a:gd name="T16" fmla="*/ 120 w 263"/>
                  <a:gd name="T17" fmla="*/ 42 h 393"/>
                  <a:gd name="T18" fmla="*/ 122 w 263"/>
                  <a:gd name="T19" fmla="*/ 44 h 393"/>
                  <a:gd name="T20" fmla="*/ 123 w 263"/>
                  <a:gd name="T21" fmla="*/ 47 h 393"/>
                  <a:gd name="T22" fmla="*/ 124 w 263"/>
                  <a:gd name="T23" fmla="*/ 50 h 393"/>
                  <a:gd name="T24" fmla="*/ 125 w 263"/>
                  <a:gd name="T25" fmla="*/ 52 h 393"/>
                  <a:gd name="T26" fmla="*/ 126 w 263"/>
                  <a:gd name="T27" fmla="*/ 55 h 393"/>
                  <a:gd name="T28" fmla="*/ 128 w 263"/>
                  <a:gd name="T29" fmla="*/ 57 h 393"/>
                  <a:gd name="T30" fmla="*/ 128 w 263"/>
                  <a:gd name="T31" fmla="*/ 60 h 393"/>
                  <a:gd name="T32" fmla="*/ 129 w 263"/>
                  <a:gd name="T33" fmla="*/ 63 h 393"/>
                  <a:gd name="T34" fmla="*/ 130 w 263"/>
                  <a:gd name="T35" fmla="*/ 66 h 393"/>
                  <a:gd name="T36" fmla="*/ 131 w 263"/>
                  <a:gd name="T37" fmla="*/ 69 h 393"/>
                  <a:gd name="T38" fmla="*/ 131 w 263"/>
                  <a:gd name="T39" fmla="*/ 71 h 393"/>
                  <a:gd name="T40" fmla="*/ 131 w 263"/>
                  <a:gd name="T41" fmla="*/ 73 h 393"/>
                  <a:gd name="T42" fmla="*/ 130 w 263"/>
                  <a:gd name="T43" fmla="*/ 76 h 393"/>
                  <a:gd name="T44" fmla="*/ 130 w 263"/>
                  <a:gd name="T45" fmla="*/ 79 h 393"/>
                  <a:gd name="T46" fmla="*/ 128 w 263"/>
                  <a:gd name="T47" fmla="*/ 84 h 393"/>
                  <a:gd name="T48" fmla="*/ 125 w 263"/>
                  <a:gd name="T49" fmla="*/ 89 h 393"/>
                  <a:gd name="T50" fmla="*/ 122 w 263"/>
                  <a:gd name="T51" fmla="*/ 92 h 393"/>
                  <a:gd name="T52" fmla="*/ 118 w 263"/>
                  <a:gd name="T53" fmla="*/ 96 h 393"/>
                  <a:gd name="T54" fmla="*/ 113 w 263"/>
                  <a:gd name="T55" fmla="*/ 100 h 393"/>
                  <a:gd name="T56" fmla="*/ 108 w 263"/>
                  <a:gd name="T57" fmla="*/ 104 h 393"/>
                  <a:gd name="T58" fmla="*/ 104 w 263"/>
                  <a:gd name="T59" fmla="*/ 107 h 393"/>
                  <a:gd name="T60" fmla="*/ 100 w 263"/>
                  <a:gd name="T61" fmla="*/ 110 h 393"/>
                  <a:gd name="T62" fmla="*/ 95 w 263"/>
                  <a:gd name="T63" fmla="*/ 112 h 393"/>
                  <a:gd name="T64" fmla="*/ 91 w 263"/>
                  <a:gd name="T65" fmla="*/ 116 h 393"/>
                  <a:gd name="T66" fmla="*/ 87 w 263"/>
                  <a:gd name="T67" fmla="*/ 118 h 393"/>
                  <a:gd name="T68" fmla="*/ 84 w 263"/>
                  <a:gd name="T69" fmla="*/ 120 h 393"/>
                  <a:gd name="T70" fmla="*/ 80 w 263"/>
                  <a:gd name="T71" fmla="*/ 122 h 393"/>
                  <a:gd name="T72" fmla="*/ 78 w 263"/>
                  <a:gd name="T73" fmla="*/ 124 h 393"/>
                  <a:gd name="T74" fmla="*/ 73 w 263"/>
                  <a:gd name="T75" fmla="*/ 126 h 393"/>
                  <a:gd name="T76" fmla="*/ 72 w 263"/>
                  <a:gd name="T77" fmla="*/ 127 h 393"/>
                  <a:gd name="T78" fmla="*/ 104 w 263"/>
                  <a:gd name="T79" fmla="*/ 188 h 393"/>
                  <a:gd name="T80" fmla="*/ 75 w 263"/>
                  <a:gd name="T81" fmla="*/ 197 h 393"/>
                  <a:gd name="T82" fmla="*/ 2 w 263"/>
                  <a:gd name="T83" fmla="*/ 197 h 393"/>
                  <a:gd name="T84" fmla="*/ 12 w 263"/>
                  <a:gd name="T85" fmla="*/ 111 h 393"/>
                  <a:gd name="T86" fmla="*/ 0 w 263"/>
                  <a:gd name="T87" fmla="*/ 0 h 393"/>
                  <a:gd name="T88" fmla="*/ 0 w 263"/>
                  <a:gd name="T89" fmla="*/ 0 h 3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393"/>
                  <a:gd name="T137" fmla="*/ 263 w 263"/>
                  <a:gd name="T138" fmla="*/ 393 h 3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393">
                    <a:moveTo>
                      <a:pt x="0" y="0"/>
                    </a:moveTo>
                    <a:lnTo>
                      <a:pt x="211" y="44"/>
                    </a:lnTo>
                    <a:lnTo>
                      <a:pt x="215" y="47"/>
                    </a:lnTo>
                    <a:lnTo>
                      <a:pt x="217" y="51"/>
                    </a:lnTo>
                    <a:lnTo>
                      <a:pt x="223" y="57"/>
                    </a:lnTo>
                    <a:lnTo>
                      <a:pt x="228" y="65"/>
                    </a:lnTo>
                    <a:lnTo>
                      <a:pt x="234" y="74"/>
                    </a:lnTo>
                    <a:lnTo>
                      <a:pt x="238" y="78"/>
                    </a:lnTo>
                    <a:lnTo>
                      <a:pt x="240" y="84"/>
                    </a:lnTo>
                    <a:lnTo>
                      <a:pt x="244" y="87"/>
                    </a:lnTo>
                    <a:lnTo>
                      <a:pt x="247" y="93"/>
                    </a:lnTo>
                    <a:lnTo>
                      <a:pt x="249" y="99"/>
                    </a:lnTo>
                    <a:lnTo>
                      <a:pt x="251" y="104"/>
                    </a:lnTo>
                    <a:lnTo>
                      <a:pt x="253" y="110"/>
                    </a:lnTo>
                    <a:lnTo>
                      <a:pt x="257" y="114"/>
                    </a:lnTo>
                    <a:lnTo>
                      <a:pt x="257" y="120"/>
                    </a:lnTo>
                    <a:lnTo>
                      <a:pt x="259" y="125"/>
                    </a:lnTo>
                    <a:lnTo>
                      <a:pt x="261" y="131"/>
                    </a:lnTo>
                    <a:lnTo>
                      <a:pt x="263" y="137"/>
                    </a:lnTo>
                    <a:lnTo>
                      <a:pt x="263" y="142"/>
                    </a:lnTo>
                    <a:lnTo>
                      <a:pt x="263" y="146"/>
                    </a:lnTo>
                    <a:lnTo>
                      <a:pt x="261" y="152"/>
                    </a:lnTo>
                    <a:lnTo>
                      <a:pt x="261" y="158"/>
                    </a:lnTo>
                    <a:lnTo>
                      <a:pt x="257" y="167"/>
                    </a:lnTo>
                    <a:lnTo>
                      <a:pt x="251" y="177"/>
                    </a:lnTo>
                    <a:lnTo>
                      <a:pt x="244" y="184"/>
                    </a:lnTo>
                    <a:lnTo>
                      <a:pt x="236" y="192"/>
                    </a:lnTo>
                    <a:lnTo>
                      <a:pt x="227" y="200"/>
                    </a:lnTo>
                    <a:lnTo>
                      <a:pt x="217" y="207"/>
                    </a:lnTo>
                    <a:lnTo>
                      <a:pt x="209" y="213"/>
                    </a:lnTo>
                    <a:lnTo>
                      <a:pt x="200" y="220"/>
                    </a:lnTo>
                    <a:lnTo>
                      <a:pt x="190" y="224"/>
                    </a:lnTo>
                    <a:lnTo>
                      <a:pt x="183" y="232"/>
                    </a:lnTo>
                    <a:lnTo>
                      <a:pt x="175" y="236"/>
                    </a:lnTo>
                    <a:lnTo>
                      <a:pt x="168" y="239"/>
                    </a:lnTo>
                    <a:lnTo>
                      <a:pt x="160" y="243"/>
                    </a:lnTo>
                    <a:lnTo>
                      <a:pt x="156" y="247"/>
                    </a:lnTo>
                    <a:lnTo>
                      <a:pt x="147" y="251"/>
                    </a:lnTo>
                    <a:lnTo>
                      <a:pt x="145" y="253"/>
                    </a:lnTo>
                    <a:lnTo>
                      <a:pt x="208" y="376"/>
                    </a:lnTo>
                    <a:lnTo>
                      <a:pt x="150" y="393"/>
                    </a:lnTo>
                    <a:lnTo>
                      <a:pt x="4" y="393"/>
                    </a:lnTo>
                    <a:lnTo>
                      <a:pt x="25" y="222"/>
                    </a:lnTo>
                    <a:lnTo>
                      <a:pt x="0" y="0"/>
                    </a:lnTo>
                    <a:close/>
                  </a:path>
                </a:pathLst>
              </a:custGeom>
              <a:solidFill>
                <a:srgbClr val="FAC9B0"/>
              </a:solidFill>
              <a:ln w="9525">
                <a:noFill/>
                <a:round/>
                <a:headEnd/>
                <a:tailEnd/>
              </a:ln>
            </p:spPr>
            <p:txBody>
              <a:bodyPr/>
              <a:lstStyle/>
              <a:p>
                <a:endParaRPr lang="en-US"/>
              </a:p>
            </p:txBody>
          </p:sp>
          <p:sp>
            <p:nvSpPr>
              <p:cNvPr id="10329" name="Freeform 235"/>
              <p:cNvSpPr>
                <a:spLocks/>
              </p:cNvSpPr>
              <p:nvPr/>
            </p:nvSpPr>
            <p:spPr bwMode="auto">
              <a:xfrm>
                <a:off x="1815" y="2502"/>
                <a:ext cx="144" cy="77"/>
              </a:xfrm>
              <a:custGeom>
                <a:avLst/>
                <a:gdLst>
                  <a:gd name="T0" fmla="*/ 139 w 287"/>
                  <a:gd name="T1" fmla="*/ 13 h 154"/>
                  <a:gd name="T2" fmla="*/ 139 w 287"/>
                  <a:gd name="T3" fmla="*/ 18 h 154"/>
                  <a:gd name="T4" fmla="*/ 140 w 287"/>
                  <a:gd name="T5" fmla="*/ 23 h 154"/>
                  <a:gd name="T6" fmla="*/ 141 w 287"/>
                  <a:gd name="T7" fmla="*/ 29 h 154"/>
                  <a:gd name="T8" fmla="*/ 142 w 287"/>
                  <a:gd name="T9" fmla="*/ 34 h 154"/>
                  <a:gd name="T10" fmla="*/ 143 w 287"/>
                  <a:gd name="T11" fmla="*/ 40 h 154"/>
                  <a:gd name="T12" fmla="*/ 143 w 287"/>
                  <a:gd name="T13" fmla="*/ 45 h 154"/>
                  <a:gd name="T14" fmla="*/ 144 w 287"/>
                  <a:gd name="T15" fmla="*/ 51 h 154"/>
                  <a:gd name="T16" fmla="*/ 144 w 287"/>
                  <a:gd name="T17" fmla="*/ 57 h 154"/>
                  <a:gd name="T18" fmla="*/ 144 w 287"/>
                  <a:gd name="T19" fmla="*/ 61 h 154"/>
                  <a:gd name="T20" fmla="*/ 144 w 287"/>
                  <a:gd name="T21" fmla="*/ 69 h 154"/>
                  <a:gd name="T22" fmla="*/ 142 w 287"/>
                  <a:gd name="T23" fmla="*/ 75 h 154"/>
                  <a:gd name="T24" fmla="*/ 138 w 287"/>
                  <a:gd name="T25" fmla="*/ 77 h 154"/>
                  <a:gd name="T26" fmla="*/ 131 w 287"/>
                  <a:gd name="T27" fmla="*/ 76 h 154"/>
                  <a:gd name="T28" fmla="*/ 123 w 287"/>
                  <a:gd name="T29" fmla="*/ 73 h 154"/>
                  <a:gd name="T30" fmla="*/ 114 w 287"/>
                  <a:gd name="T31" fmla="*/ 70 h 154"/>
                  <a:gd name="T32" fmla="*/ 105 w 287"/>
                  <a:gd name="T33" fmla="*/ 65 h 154"/>
                  <a:gd name="T34" fmla="*/ 95 w 287"/>
                  <a:gd name="T35" fmla="*/ 60 h 154"/>
                  <a:gd name="T36" fmla="*/ 90 w 287"/>
                  <a:gd name="T37" fmla="*/ 57 h 154"/>
                  <a:gd name="T38" fmla="*/ 85 w 287"/>
                  <a:gd name="T39" fmla="*/ 55 h 154"/>
                  <a:gd name="T40" fmla="*/ 1 w 287"/>
                  <a:gd name="T41" fmla="*/ 65 h 154"/>
                  <a:gd name="T42" fmla="*/ 0 w 287"/>
                  <a:gd name="T43" fmla="*/ 59 h 154"/>
                  <a:gd name="T44" fmla="*/ 1 w 287"/>
                  <a:gd name="T45" fmla="*/ 52 h 154"/>
                  <a:gd name="T46" fmla="*/ 1 w 287"/>
                  <a:gd name="T47" fmla="*/ 46 h 154"/>
                  <a:gd name="T48" fmla="*/ 2 w 287"/>
                  <a:gd name="T49" fmla="*/ 41 h 154"/>
                  <a:gd name="T50" fmla="*/ 4 w 287"/>
                  <a:gd name="T51" fmla="*/ 35 h 154"/>
                  <a:gd name="T52" fmla="*/ 7 w 287"/>
                  <a:gd name="T53" fmla="*/ 29 h 154"/>
                  <a:gd name="T54" fmla="*/ 10 w 287"/>
                  <a:gd name="T55" fmla="*/ 22 h 154"/>
                  <a:gd name="T56" fmla="*/ 14 w 287"/>
                  <a:gd name="T57" fmla="*/ 17 h 154"/>
                  <a:gd name="T58" fmla="*/ 20 w 287"/>
                  <a:gd name="T59" fmla="*/ 12 h 154"/>
                  <a:gd name="T60" fmla="*/ 27 w 287"/>
                  <a:gd name="T61" fmla="*/ 6 h 154"/>
                  <a:gd name="T62" fmla="*/ 34 w 287"/>
                  <a:gd name="T63" fmla="*/ 3 h 154"/>
                  <a:gd name="T64" fmla="*/ 42 w 287"/>
                  <a:gd name="T65" fmla="*/ 2 h 154"/>
                  <a:gd name="T66" fmla="*/ 48 w 287"/>
                  <a:gd name="T67" fmla="*/ 0 h 154"/>
                  <a:gd name="T68" fmla="*/ 53 w 287"/>
                  <a:gd name="T69" fmla="*/ 0 h 154"/>
                  <a:gd name="T70" fmla="*/ 59 w 287"/>
                  <a:gd name="T71" fmla="*/ 0 h 154"/>
                  <a:gd name="T72" fmla="*/ 66 w 287"/>
                  <a:gd name="T73" fmla="*/ 0 h 154"/>
                  <a:gd name="T74" fmla="*/ 72 w 287"/>
                  <a:gd name="T75" fmla="*/ 0 h 154"/>
                  <a:gd name="T76" fmla="*/ 78 w 287"/>
                  <a:gd name="T77" fmla="*/ 0 h 154"/>
                  <a:gd name="T78" fmla="*/ 84 w 287"/>
                  <a:gd name="T79" fmla="*/ 0 h 154"/>
                  <a:gd name="T80" fmla="*/ 91 w 287"/>
                  <a:gd name="T81" fmla="*/ 0 h 154"/>
                  <a:gd name="T82" fmla="*/ 100 w 287"/>
                  <a:gd name="T83" fmla="*/ 1 h 154"/>
                  <a:gd name="T84" fmla="*/ 108 w 287"/>
                  <a:gd name="T85" fmla="*/ 2 h 154"/>
                  <a:gd name="T86" fmla="*/ 115 w 287"/>
                  <a:gd name="T87" fmla="*/ 2 h 154"/>
                  <a:gd name="T88" fmla="*/ 120 w 287"/>
                  <a:gd name="T89" fmla="*/ 3 h 154"/>
                  <a:gd name="T90" fmla="*/ 126 w 287"/>
                  <a:gd name="T91" fmla="*/ 5 h 154"/>
                  <a:gd name="T92" fmla="*/ 130 w 287"/>
                  <a:gd name="T93" fmla="*/ 6 h 154"/>
                  <a:gd name="T94" fmla="*/ 134 w 287"/>
                  <a:gd name="T95" fmla="*/ 10 h 154"/>
                  <a:gd name="T96" fmla="*/ 138 w 287"/>
                  <a:gd name="T97" fmla="*/ 12 h 154"/>
                  <a:gd name="T98" fmla="*/ 139 w 287"/>
                  <a:gd name="T99" fmla="*/ 13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154"/>
                  <a:gd name="T152" fmla="*/ 287 w 287"/>
                  <a:gd name="T153" fmla="*/ 154 h 1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154">
                    <a:moveTo>
                      <a:pt x="278" y="26"/>
                    </a:moveTo>
                    <a:lnTo>
                      <a:pt x="278" y="26"/>
                    </a:lnTo>
                    <a:lnTo>
                      <a:pt x="278" y="30"/>
                    </a:lnTo>
                    <a:lnTo>
                      <a:pt x="278" y="36"/>
                    </a:lnTo>
                    <a:lnTo>
                      <a:pt x="279" y="43"/>
                    </a:lnTo>
                    <a:lnTo>
                      <a:pt x="279" y="47"/>
                    </a:lnTo>
                    <a:lnTo>
                      <a:pt x="281" y="53"/>
                    </a:lnTo>
                    <a:lnTo>
                      <a:pt x="281" y="59"/>
                    </a:lnTo>
                    <a:lnTo>
                      <a:pt x="283" y="62"/>
                    </a:lnTo>
                    <a:lnTo>
                      <a:pt x="283" y="68"/>
                    </a:lnTo>
                    <a:lnTo>
                      <a:pt x="283" y="74"/>
                    </a:lnTo>
                    <a:lnTo>
                      <a:pt x="285" y="80"/>
                    </a:lnTo>
                    <a:lnTo>
                      <a:pt x="285" y="85"/>
                    </a:lnTo>
                    <a:lnTo>
                      <a:pt x="285" y="91"/>
                    </a:lnTo>
                    <a:lnTo>
                      <a:pt x="287" y="97"/>
                    </a:lnTo>
                    <a:lnTo>
                      <a:pt x="287" y="102"/>
                    </a:lnTo>
                    <a:lnTo>
                      <a:pt x="287" y="108"/>
                    </a:lnTo>
                    <a:lnTo>
                      <a:pt x="287" y="114"/>
                    </a:lnTo>
                    <a:lnTo>
                      <a:pt x="287" y="118"/>
                    </a:lnTo>
                    <a:lnTo>
                      <a:pt x="287" y="123"/>
                    </a:lnTo>
                    <a:lnTo>
                      <a:pt x="287" y="129"/>
                    </a:lnTo>
                    <a:lnTo>
                      <a:pt x="287" y="137"/>
                    </a:lnTo>
                    <a:lnTo>
                      <a:pt x="285" y="144"/>
                    </a:lnTo>
                    <a:lnTo>
                      <a:pt x="283" y="150"/>
                    </a:lnTo>
                    <a:lnTo>
                      <a:pt x="281" y="154"/>
                    </a:lnTo>
                    <a:lnTo>
                      <a:pt x="276" y="154"/>
                    </a:lnTo>
                    <a:lnTo>
                      <a:pt x="270" y="154"/>
                    </a:lnTo>
                    <a:lnTo>
                      <a:pt x="262" y="152"/>
                    </a:lnTo>
                    <a:lnTo>
                      <a:pt x="257" y="150"/>
                    </a:lnTo>
                    <a:lnTo>
                      <a:pt x="245" y="146"/>
                    </a:lnTo>
                    <a:lnTo>
                      <a:pt x="236" y="142"/>
                    </a:lnTo>
                    <a:lnTo>
                      <a:pt x="228" y="139"/>
                    </a:lnTo>
                    <a:lnTo>
                      <a:pt x="219" y="135"/>
                    </a:lnTo>
                    <a:lnTo>
                      <a:pt x="209" y="129"/>
                    </a:lnTo>
                    <a:lnTo>
                      <a:pt x="200" y="125"/>
                    </a:lnTo>
                    <a:lnTo>
                      <a:pt x="190" y="120"/>
                    </a:lnTo>
                    <a:lnTo>
                      <a:pt x="184" y="118"/>
                    </a:lnTo>
                    <a:lnTo>
                      <a:pt x="179" y="114"/>
                    </a:lnTo>
                    <a:lnTo>
                      <a:pt x="173" y="112"/>
                    </a:lnTo>
                    <a:lnTo>
                      <a:pt x="169" y="110"/>
                    </a:lnTo>
                    <a:lnTo>
                      <a:pt x="2" y="131"/>
                    </a:lnTo>
                    <a:lnTo>
                      <a:pt x="2" y="129"/>
                    </a:lnTo>
                    <a:lnTo>
                      <a:pt x="2" y="125"/>
                    </a:lnTo>
                    <a:lnTo>
                      <a:pt x="0" y="118"/>
                    </a:lnTo>
                    <a:lnTo>
                      <a:pt x="2" y="110"/>
                    </a:lnTo>
                    <a:lnTo>
                      <a:pt x="2" y="104"/>
                    </a:lnTo>
                    <a:lnTo>
                      <a:pt x="2" y="99"/>
                    </a:lnTo>
                    <a:lnTo>
                      <a:pt x="2" y="93"/>
                    </a:lnTo>
                    <a:lnTo>
                      <a:pt x="4" y="89"/>
                    </a:lnTo>
                    <a:lnTo>
                      <a:pt x="4" y="83"/>
                    </a:lnTo>
                    <a:lnTo>
                      <a:pt x="6" y="78"/>
                    </a:lnTo>
                    <a:lnTo>
                      <a:pt x="8" y="70"/>
                    </a:lnTo>
                    <a:lnTo>
                      <a:pt x="11" y="64"/>
                    </a:lnTo>
                    <a:lnTo>
                      <a:pt x="13" y="59"/>
                    </a:lnTo>
                    <a:lnTo>
                      <a:pt x="15" y="53"/>
                    </a:lnTo>
                    <a:lnTo>
                      <a:pt x="19" y="45"/>
                    </a:lnTo>
                    <a:lnTo>
                      <a:pt x="23" y="40"/>
                    </a:lnTo>
                    <a:lnTo>
                      <a:pt x="28" y="34"/>
                    </a:lnTo>
                    <a:lnTo>
                      <a:pt x="34" y="30"/>
                    </a:lnTo>
                    <a:lnTo>
                      <a:pt x="40" y="24"/>
                    </a:lnTo>
                    <a:lnTo>
                      <a:pt x="48" y="19"/>
                    </a:lnTo>
                    <a:lnTo>
                      <a:pt x="53" y="13"/>
                    </a:lnTo>
                    <a:lnTo>
                      <a:pt x="61" y="9"/>
                    </a:lnTo>
                    <a:lnTo>
                      <a:pt x="68" y="7"/>
                    </a:lnTo>
                    <a:lnTo>
                      <a:pt x="78" y="4"/>
                    </a:lnTo>
                    <a:lnTo>
                      <a:pt x="84" y="4"/>
                    </a:lnTo>
                    <a:lnTo>
                      <a:pt x="89" y="2"/>
                    </a:lnTo>
                    <a:lnTo>
                      <a:pt x="95" y="0"/>
                    </a:lnTo>
                    <a:lnTo>
                      <a:pt x="99" y="0"/>
                    </a:lnTo>
                    <a:lnTo>
                      <a:pt x="105" y="0"/>
                    </a:lnTo>
                    <a:lnTo>
                      <a:pt x="112" y="0"/>
                    </a:lnTo>
                    <a:lnTo>
                      <a:pt x="118" y="0"/>
                    </a:lnTo>
                    <a:lnTo>
                      <a:pt x="125" y="0"/>
                    </a:lnTo>
                    <a:lnTo>
                      <a:pt x="131" y="0"/>
                    </a:lnTo>
                    <a:lnTo>
                      <a:pt x="137" y="0"/>
                    </a:lnTo>
                    <a:lnTo>
                      <a:pt x="144" y="0"/>
                    </a:lnTo>
                    <a:lnTo>
                      <a:pt x="150" y="0"/>
                    </a:lnTo>
                    <a:lnTo>
                      <a:pt x="156" y="0"/>
                    </a:lnTo>
                    <a:lnTo>
                      <a:pt x="162" y="0"/>
                    </a:lnTo>
                    <a:lnTo>
                      <a:pt x="167" y="0"/>
                    </a:lnTo>
                    <a:lnTo>
                      <a:pt x="173" y="0"/>
                    </a:lnTo>
                    <a:lnTo>
                      <a:pt x="181" y="0"/>
                    </a:lnTo>
                    <a:lnTo>
                      <a:pt x="192" y="0"/>
                    </a:lnTo>
                    <a:lnTo>
                      <a:pt x="200" y="2"/>
                    </a:lnTo>
                    <a:lnTo>
                      <a:pt x="209" y="4"/>
                    </a:lnTo>
                    <a:lnTo>
                      <a:pt x="215" y="4"/>
                    </a:lnTo>
                    <a:lnTo>
                      <a:pt x="222" y="4"/>
                    </a:lnTo>
                    <a:lnTo>
                      <a:pt x="230" y="4"/>
                    </a:lnTo>
                    <a:lnTo>
                      <a:pt x="236" y="5"/>
                    </a:lnTo>
                    <a:lnTo>
                      <a:pt x="240" y="7"/>
                    </a:lnTo>
                    <a:lnTo>
                      <a:pt x="245" y="9"/>
                    </a:lnTo>
                    <a:lnTo>
                      <a:pt x="251" y="9"/>
                    </a:lnTo>
                    <a:lnTo>
                      <a:pt x="255" y="11"/>
                    </a:lnTo>
                    <a:lnTo>
                      <a:pt x="260" y="13"/>
                    </a:lnTo>
                    <a:lnTo>
                      <a:pt x="266" y="17"/>
                    </a:lnTo>
                    <a:lnTo>
                      <a:pt x="268" y="19"/>
                    </a:lnTo>
                    <a:lnTo>
                      <a:pt x="272" y="21"/>
                    </a:lnTo>
                    <a:lnTo>
                      <a:pt x="276" y="24"/>
                    </a:lnTo>
                    <a:lnTo>
                      <a:pt x="278" y="26"/>
                    </a:lnTo>
                    <a:close/>
                  </a:path>
                </a:pathLst>
              </a:custGeom>
              <a:solidFill>
                <a:srgbClr val="FAC9B0"/>
              </a:solidFill>
              <a:ln w="9525">
                <a:noFill/>
                <a:round/>
                <a:headEnd/>
                <a:tailEnd/>
              </a:ln>
            </p:spPr>
            <p:txBody>
              <a:bodyPr/>
              <a:lstStyle/>
              <a:p>
                <a:endParaRPr lang="en-US"/>
              </a:p>
            </p:txBody>
          </p:sp>
          <p:sp>
            <p:nvSpPr>
              <p:cNvPr id="10330" name="Freeform 236"/>
              <p:cNvSpPr>
                <a:spLocks/>
              </p:cNvSpPr>
              <p:nvPr/>
            </p:nvSpPr>
            <p:spPr bwMode="auto">
              <a:xfrm>
                <a:off x="2098" y="1996"/>
                <a:ext cx="142" cy="145"/>
              </a:xfrm>
              <a:custGeom>
                <a:avLst/>
                <a:gdLst>
                  <a:gd name="T0" fmla="*/ 140 w 285"/>
                  <a:gd name="T1" fmla="*/ 30 h 289"/>
                  <a:gd name="T2" fmla="*/ 130 w 285"/>
                  <a:gd name="T3" fmla="*/ 21 h 289"/>
                  <a:gd name="T4" fmla="*/ 119 w 285"/>
                  <a:gd name="T5" fmla="*/ 15 h 289"/>
                  <a:gd name="T6" fmla="*/ 110 w 285"/>
                  <a:gd name="T7" fmla="*/ 10 h 289"/>
                  <a:gd name="T8" fmla="*/ 99 w 285"/>
                  <a:gd name="T9" fmla="*/ 5 h 289"/>
                  <a:gd name="T10" fmla="*/ 89 w 285"/>
                  <a:gd name="T11" fmla="*/ 2 h 289"/>
                  <a:gd name="T12" fmla="*/ 77 w 285"/>
                  <a:gd name="T13" fmla="*/ 0 h 289"/>
                  <a:gd name="T14" fmla="*/ 64 w 285"/>
                  <a:gd name="T15" fmla="*/ 1 h 289"/>
                  <a:gd name="T16" fmla="*/ 53 w 285"/>
                  <a:gd name="T17" fmla="*/ 5 h 289"/>
                  <a:gd name="T18" fmla="*/ 41 w 285"/>
                  <a:gd name="T19" fmla="*/ 12 h 289"/>
                  <a:gd name="T20" fmla="*/ 31 w 285"/>
                  <a:gd name="T21" fmla="*/ 21 h 289"/>
                  <a:gd name="T22" fmla="*/ 21 w 285"/>
                  <a:gd name="T23" fmla="*/ 34 h 289"/>
                  <a:gd name="T24" fmla="*/ 13 w 285"/>
                  <a:gd name="T25" fmla="*/ 47 h 289"/>
                  <a:gd name="T26" fmla="*/ 10 w 285"/>
                  <a:gd name="T27" fmla="*/ 55 h 289"/>
                  <a:gd name="T28" fmla="*/ 7 w 285"/>
                  <a:gd name="T29" fmla="*/ 62 h 289"/>
                  <a:gd name="T30" fmla="*/ 3 w 285"/>
                  <a:gd name="T31" fmla="*/ 73 h 289"/>
                  <a:gd name="T32" fmla="*/ 1 w 285"/>
                  <a:gd name="T33" fmla="*/ 83 h 289"/>
                  <a:gd name="T34" fmla="*/ 0 w 285"/>
                  <a:gd name="T35" fmla="*/ 93 h 289"/>
                  <a:gd name="T36" fmla="*/ 0 w 285"/>
                  <a:gd name="T37" fmla="*/ 103 h 289"/>
                  <a:gd name="T38" fmla="*/ 1 w 285"/>
                  <a:gd name="T39" fmla="*/ 112 h 289"/>
                  <a:gd name="T40" fmla="*/ 5 w 285"/>
                  <a:gd name="T41" fmla="*/ 124 h 289"/>
                  <a:gd name="T42" fmla="*/ 12 w 285"/>
                  <a:gd name="T43" fmla="*/ 133 h 289"/>
                  <a:gd name="T44" fmla="*/ 22 w 285"/>
                  <a:gd name="T45" fmla="*/ 140 h 289"/>
                  <a:gd name="T46" fmla="*/ 32 w 285"/>
                  <a:gd name="T47" fmla="*/ 143 h 289"/>
                  <a:gd name="T48" fmla="*/ 42 w 285"/>
                  <a:gd name="T49" fmla="*/ 145 h 289"/>
                  <a:gd name="T50" fmla="*/ 52 w 285"/>
                  <a:gd name="T51" fmla="*/ 145 h 289"/>
                  <a:gd name="T52" fmla="*/ 61 w 285"/>
                  <a:gd name="T53" fmla="*/ 144 h 289"/>
                  <a:gd name="T54" fmla="*/ 72 w 285"/>
                  <a:gd name="T55" fmla="*/ 142 h 289"/>
                  <a:gd name="T56" fmla="*/ 84 w 285"/>
                  <a:gd name="T57" fmla="*/ 137 h 289"/>
                  <a:gd name="T58" fmla="*/ 91 w 285"/>
                  <a:gd name="T59" fmla="*/ 133 h 289"/>
                  <a:gd name="T60" fmla="*/ 91 w 285"/>
                  <a:gd name="T61" fmla="*/ 131 h 289"/>
                  <a:gd name="T62" fmla="*/ 90 w 285"/>
                  <a:gd name="T63" fmla="*/ 121 h 289"/>
                  <a:gd name="T64" fmla="*/ 90 w 285"/>
                  <a:gd name="T65" fmla="*/ 112 h 289"/>
                  <a:gd name="T66" fmla="*/ 90 w 285"/>
                  <a:gd name="T67" fmla="*/ 103 h 289"/>
                  <a:gd name="T68" fmla="*/ 90 w 285"/>
                  <a:gd name="T69" fmla="*/ 93 h 289"/>
                  <a:gd name="T70" fmla="*/ 92 w 285"/>
                  <a:gd name="T71" fmla="*/ 82 h 289"/>
                  <a:gd name="T72" fmla="*/ 95 w 285"/>
                  <a:gd name="T73" fmla="*/ 73 h 289"/>
                  <a:gd name="T74" fmla="*/ 98 w 285"/>
                  <a:gd name="T75" fmla="*/ 63 h 289"/>
                  <a:gd name="T76" fmla="*/ 104 w 285"/>
                  <a:gd name="T77" fmla="*/ 55 h 289"/>
                  <a:gd name="T78" fmla="*/ 114 w 285"/>
                  <a:gd name="T79" fmla="*/ 48 h 289"/>
                  <a:gd name="T80" fmla="*/ 125 w 285"/>
                  <a:gd name="T81" fmla="*/ 40 h 289"/>
                  <a:gd name="T82" fmla="*/ 133 w 285"/>
                  <a:gd name="T83" fmla="*/ 35 h 289"/>
                  <a:gd name="T84" fmla="*/ 140 w 285"/>
                  <a:gd name="T85" fmla="*/ 32 h 289"/>
                  <a:gd name="T86" fmla="*/ 142 w 285"/>
                  <a:gd name="T87" fmla="*/ 32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5"/>
                  <a:gd name="T133" fmla="*/ 0 h 289"/>
                  <a:gd name="T134" fmla="*/ 285 w 285"/>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5" h="289">
                    <a:moveTo>
                      <a:pt x="285" y="63"/>
                    </a:moveTo>
                    <a:lnTo>
                      <a:pt x="283" y="61"/>
                    </a:lnTo>
                    <a:lnTo>
                      <a:pt x="281" y="59"/>
                    </a:lnTo>
                    <a:lnTo>
                      <a:pt x="275" y="53"/>
                    </a:lnTo>
                    <a:lnTo>
                      <a:pt x="268" y="50"/>
                    </a:lnTo>
                    <a:lnTo>
                      <a:pt x="260" y="42"/>
                    </a:lnTo>
                    <a:lnTo>
                      <a:pt x="251" y="36"/>
                    </a:lnTo>
                    <a:lnTo>
                      <a:pt x="243" y="32"/>
                    </a:lnTo>
                    <a:lnTo>
                      <a:pt x="239" y="29"/>
                    </a:lnTo>
                    <a:lnTo>
                      <a:pt x="234" y="25"/>
                    </a:lnTo>
                    <a:lnTo>
                      <a:pt x="228" y="23"/>
                    </a:lnTo>
                    <a:lnTo>
                      <a:pt x="220" y="19"/>
                    </a:lnTo>
                    <a:lnTo>
                      <a:pt x="213" y="15"/>
                    </a:lnTo>
                    <a:lnTo>
                      <a:pt x="207" y="12"/>
                    </a:lnTo>
                    <a:lnTo>
                      <a:pt x="199" y="10"/>
                    </a:lnTo>
                    <a:lnTo>
                      <a:pt x="192" y="6"/>
                    </a:lnTo>
                    <a:lnTo>
                      <a:pt x="184" y="6"/>
                    </a:lnTo>
                    <a:lnTo>
                      <a:pt x="178" y="4"/>
                    </a:lnTo>
                    <a:lnTo>
                      <a:pt x="171" y="2"/>
                    </a:lnTo>
                    <a:lnTo>
                      <a:pt x="161" y="0"/>
                    </a:lnTo>
                    <a:lnTo>
                      <a:pt x="154" y="0"/>
                    </a:lnTo>
                    <a:lnTo>
                      <a:pt x="146" y="0"/>
                    </a:lnTo>
                    <a:lnTo>
                      <a:pt x="138" y="2"/>
                    </a:lnTo>
                    <a:lnTo>
                      <a:pt x="129" y="2"/>
                    </a:lnTo>
                    <a:lnTo>
                      <a:pt x="123" y="4"/>
                    </a:lnTo>
                    <a:lnTo>
                      <a:pt x="114" y="6"/>
                    </a:lnTo>
                    <a:lnTo>
                      <a:pt x="106" y="10"/>
                    </a:lnTo>
                    <a:lnTo>
                      <a:pt x="99" y="13"/>
                    </a:lnTo>
                    <a:lnTo>
                      <a:pt x="91" y="17"/>
                    </a:lnTo>
                    <a:lnTo>
                      <a:pt x="83" y="23"/>
                    </a:lnTo>
                    <a:lnTo>
                      <a:pt x="76" y="29"/>
                    </a:lnTo>
                    <a:lnTo>
                      <a:pt x="68" y="34"/>
                    </a:lnTo>
                    <a:lnTo>
                      <a:pt x="62" y="42"/>
                    </a:lnTo>
                    <a:lnTo>
                      <a:pt x="55" y="50"/>
                    </a:lnTo>
                    <a:lnTo>
                      <a:pt x="51" y="59"/>
                    </a:lnTo>
                    <a:lnTo>
                      <a:pt x="43" y="67"/>
                    </a:lnTo>
                    <a:lnTo>
                      <a:pt x="38" y="74"/>
                    </a:lnTo>
                    <a:lnTo>
                      <a:pt x="32" y="84"/>
                    </a:lnTo>
                    <a:lnTo>
                      <a:pt x="26" y="93"/>
                    </a:lnTo>
                    <a:lnTo>
                      <a:pt x="24" y="99"/>
                    </a:lnTo>
                    <a:lnTo>
                      <a:pt x="22" y="105"/>
                    </a:lnTo>
                    <a:lnTo>
                      <a:pt x="21" y="109"/>
                    </a:lnTo>
                    <a:lnTo>
                      <a:pt x="19" y="114"/>
                    </a:lnTo>
                    <a:lnTo>
                      <a:pt x="15" y="120"/>
                    </a:lnTo>
                    <a:lnTo>
                      <a:pt x="15" y="124"/>
                    </a:lnTo>
                    <a:lnTo>
                      <a:pt x="13" y="129"/>
                    </a:lnTo>
                    <a:lnTo>
                      <a:pt x="11" y="135"/>
                    </a:lnTo>
                    <a:lnTo>
                      <a:pt x="7" y="145"/>
                    </a:lnTo>
                    <a:lnTo>
                      <a:pt x="5" y="154"/>
                    </a:lnTo>
                    <a:lnTo>
                      <a:pt x="3" y="160"/>
                    </a:lnTo>
                    <a:lnTo>
                      <a:pt x="2" y="166"/>
                    </a:lnTo>
                    <a:lnTo>
                      <a:pt x="2" y="169"/>
                    </a:lnTo>
                    <a:lnTo>
                      <a:pt x="2" y="175"/>
                    </a:lnTo>
                    <a:lnTo>
                      <a:pt x="0" y="185"/>
                    </a:lnTo>
                    <a:lnTo>
                      <a:pt x="0" y="194"/>
                    </a:lnTo>
                    <a:lnTo>
                      <a:pt x="0" y="200"/>
                    </a:lnTo>
                    <a:lnTo>
                      <a:pt x="0" y="205"/>
                    </a:lnTo>
                    <a:lnTo>
                      <a:pt x="0" y="209"/>
                    </a:lnTo>
                    <a:lnTo>
                      <a:pt x="2" y="215"/>
                    </a:lnTo>
                    <a:lnTo>
                      <a:pt x="2" y="223"/>
                    </a:lnTo>
                    <a:lnTo>
                      <a:pt x="5" y="232"/>
                    </a:lnTo>
                    <a:lnTo>
                      <a:pt x="7" y="238"/>
                    </a:lnTo>
                    <a:lnTo>
                      <a:pt x="11" y="247"/>
                    </a:lnTo>
                    <a:lnTo>
                      <a:pt x="15" y="253"/>
                    </a:lnTo>
                    <a:lnTo>
                      <a:pt x="21" y="261"/>
                    </a:lnTo>
                    <a:lnTo>
                      <a:pt x="24" y="266"/>
                    </a:lnTo>
                    <a:lnTo>
                      <a:pt x="32" y="272"/>
                    </a:lnTo>
                    <a:lnTo>
                      <a:pt x="38" y="276"/>
                    </a:lnTo>
                    <a:lnTo>
                      <a:pt x="45" y="280"/>
                    </a:lnTo>
                    <a:lnTo>
                      <a:pt x="51" y="282"/>
                    </a:lnTo>
                    <a:lnTo>
                      <a:pt x="59" y="285"/>
                    </a:lnTo>
                    <a:lnTo>
                      <a:pt x="64" y="285"/>
                    </a:lnTo>
                    <a:lnTo>
                      <a:pt x="72" y="287"/>
                    </a:lnTo>
                    <a:lnTo>
                      <a:pt x="78" y="287"/>
                    </a:lnTo>
                    <a:lnTo>
                      <a:pt x="85" y="289"/>
                    </a:lnTo>
                    <a:lnTo>
                      <a:pt x="91" y="289"/>
                    </a:lnTo>
                    <a:lnTo>
                      <a:pt x="99" y="289"/>
                    </a:lnTo>
                    <a:lnTo>
                      <a:pt x="104" y="289"/>
                    </a:lnTo>
                    <a:lnTo>
                      <a:pt x="110" y="289"/>
                    </a:lnTo>
                    <a:lnTo>
                      <a:pt x="116" y="289"/>
                    </a:lnTo>
                    <a:lnTo>
                      <a:pt x="123" y="287"/>
                    </a:lnTo>
                    <a:lnTo>
                      <a:pt x="129" y="287"/>
                    </a:lnTo>
                    <a:lnTo>
                      <a:pt x="135" y="287"/>
                    </a:lnTo>
                    <a:lnTo>
                      <a:pt x="144" y="283"/>
                    </a:lnTo>
                    <a:lnTo>
                      <a:pt x="154" y="282"/>
                    </a:lnTo>
                    <a:lnTo>
                      <a:pt x="161" y="278"/>
                    </a:lnTo>
                    <a:lnTo>
                      <a:pt x="169" y="274"/>
                    </a:lnTo>
                    <a:lnTo>
                      <a:pt x="175" y="270"/>
                    </a:lnTo>
                    <a:lnTo>
                      <a:pt x="178" y="268"/>
                    </a:lnTo>
                    <a:lnTo>
                      <a:pt x="182" y="266"/>
                    </a:lnTo>
                    <a:lnTo>
                      <a:pt x="184" y="266"/>
                    </a:lnTo>
                    <a:lnTo>
                      <a:pt x="182" y="264"/>
                    </a:lnTo>
                    <a:lnTo>
                      <a:pt x="182" y="261"/>
                    </a:lnTo>
                    <a:lnTo>
                      <a:pt x="180" y="255"/>
                    </a:lnTo>
                    <a:lnTo>
                      <a:pt x="180" y="247"/>
                    </a:lnTo>
                    <a:lnTo>
                      <a:pt x="180" y="242"/>
                    </a:lnTo>
                    <a:lnTo>
                      <a:pt x="180" y="236"/>
                    </a:lnTo>
                    <a:lnTo>
                      <a:pt x="180" y="230"/>
                    </a:lnTo>
                    <a:lnTo>
                      <a:pt x="180" y="224"/>
                    </a:lnTo>
                    <a:lnTo>
                      <a:pt x="180" y="219"/>
                    </a:lnTo>
                    <a:lnTo>
                      <a:pt x="180" y="211"/>
                    </a:lnTo>
                    <a:lnTo>
                      <a:pt x="180" y="205"/>
                    </a:lnTo>
                    <a:lnTo>
                      <a:pt x="180" y="200"/>
                    </a:lnTo>
                    <a:lnTo>
                      <a:pt x="180" y="192"/>
                    </a:lnTo>
                    <a:lnTo>
                      <a:pt x="180" y="185"/>
                    </a:lnTo>
                    <a:lnTo>
                      <a:pt x="182" y="177"/>
                    </a:lnTo>
                    <a:lnTo>
                      <a:pt x="184" y="171"/>
                    </a:lnTo>
                    <a:lnTo>
                      <a:pt x="184" y="164"/>
                    </a:lnTo>
                    <a:lnTo>
                      <a:pt x="184" y="158"/>
                    </a:lnTo>
                    <a:lnTo>
                      <a:pt x="186" y="150"/>
                    </a:lnTo>
                    <a:lnTo>
                      <a:pt x="190" y="145"/>
                    </a:lnTo>
                    <a:lnTo>
                      <a:pt x="192" y="139"/>
                    </a:lnTo>
                    <a:lnTo>
                      <a:pt x="194" y="131"/>
                    </a:lnTo>
                    <a:lnTo>
                      <a:pt x="197" y="126"/>
                    </a:lnTo>
                    <a:lnTo>
                      <a:pt x="201" y="120"/>
                    </a:lnTo>
                    <a:lnTo>
                      <a:pt x="205" y="116"/>
                    </a:lnTo>
                    <a:lnTo>
                      <a:pt x="209" y="110"/>
                    </a:lnTo>
                    <a:lnTo>
                      <a:pt x="213" y="107"/>
                    </a:lnTo>
                    <a:lnTo>
                      <a:pt x="218" y="103"/>
                    </a:lnTo>
                    <a:lnTo>
                      <a:pt x="228" y="95"/>
                    </a:lnTo>
                    <a:lnTo>
                      <a:pt x="237" y="89"/>
                    </a:lnTo>
                    <a:lnTo>
                      <a:pt x="243" y="84"/>
                    </a:lnTo>
                    <a:lnTo>
                      <a:pt x="251" y="80"/>
                    </a:lnTo>
                    <a:lnTo>
                      <a:pt x="256" y="74"/>
                    </a:lnTo>
                    <a:lnTo>
                      <a:pt x="262" y="72"/>
                    </a:lnTo>
                    <a:lnTo>
                      <a:pt x="266" y="69"/>
                    </a:lnTo>
                    <a:lnTo>
                      <a:pt x="272" y="67"/>
                    </a:lnTo>
                    <a:lnTo>
                      <a:pt x="277" y="65"/>
                    </a:lnTo>
                    <a:lnTo>
                      <a:pt x="281" y="63"/>
                    </a:lnTo>
                    <a:lnTo>
                      <a:pt x="285" y="63"/>
                    </a:lnTo>
                    <a:close/>
                  </a:path>
                </a:pathLst>
              </a:custGeom>
              <a:solidFill>
                <a:srgbClr val="999999"/>
              </a:solidFill>
              <a:ln w="9525">
                <a:noFill/>
                <a:round/>
                <a:headEnd/>
                <a:tailEnd/>
              </a:ln>
            </p:spPr>
            <p:txBody>
              <a:bodyPr/>
              <a:lstStyle/>
              <a:p>
                <a:endParaRPr lang="en-US"/>
              </a:p>
            </p:txBody>
          </p:sp>
          <p:sp>
            <p:nvSpPr>
              <p:cNvPr id="10331" name="Freeform 237"/>
              <p:cNvSpPr>
                <a:spLocks/>
              </p:cNvSpPr>
              <p:nvPr/>
            </p:nvSpPr>
            <p:spPr bwMode="auto">
              <a:xfrm>
                <a:off x="1873" y="2157"/>
                <a:ext cx="807" cy="417"/>
              </a:xfrm>
              <a:custGeom>
                <a:avLst/>
                <a:gdLst>
                  <a:gd name="T0" fmla="*/ 198 w 1614"/>
                  <a:gd name="T1" fmla="*/ 79 h 835"/>
                  <a:gd name="T2" fmla="*/ 225 w 1614"/>
                  <a:gd name="T3" fmla="*/ 74 h 835"/>
                  <a:gd name="T4" fmla="*/ 243 w 1614"/>
                  <a:gd name="T5" fmla="*/ 72 h 835"/>
                  <a:gd name="T6" fmla="*/ 263 w 1614"/>
                  <a:gd name="T7" fmla="*/ 70 h 835"/>
                  <a:gd name="T8" fmla="*/ 281 w 1614"/>
                  <a:gd name="T9" fmla="*/ 70 h 835"/>
                  <a:gd name="T10" fmla="*/ 309 w 1614"/>
                  <a:gd name="T11" fmla="*/ 73 h 835"/>
                  <a:gd name="T12" fmla="*/ 335 w 1614"/>
                  <a:gd name="T13" fmla="*/ 87 h 835"/>
                  <a:gd name="T14" fmla="*/ 361 w 1614"/>
                  <a:gd name="T15" fmla="*/ 112 h 835"/>
                  <a:gd name="T16" fmla="*/ 384 w 1614"/>
                  <a:gd name="T17" fmla="*/ 140 h 835"/>
                  <a:gd name="T18" fmla="*/ 399 w 1614"/>
                  <a:gd name="T19" fmla="*/ 161 h 835"/>
                  <a:gd name="T20" fmla="*/ 400 w 1614"/>
                  <a:gd name="T21" fmla="*/ 154 h 835"/>
                  <a:gd name="T22" fmla="*/ 398 w 1614"/>
                  <a:gd name="T23" fmla="*/ 128 h 835"/>
                  <a:gd name="T24" fmla="*/ 398 w 1614"/>
                  <a:gd name="T25" fmla="*/ 108 h 835"/>
                  <a:gd name="T26" fmla="*/ 400 w 1614"/>
                  <a:gd name="T27" fmla="*/ 87 h 835"/>
                  <a:gd name="T28" fmla="*/ 408 w 1614"/>
                  <a:gd name="T29" fmla="*/ 67 h 835"/>
                  <a:gd name="T30" fmla="*/ 426 w 1614"/>
                  <a:gd name="T31" fmla="*/ 46 h 835"/>
                  <a:gd name="T32" fmla="*/ 447 w 1614"/>
                  <a:gd name="T33" fmla="*/ 35 h 835"/>
                  <a:gd name="T34" fmla="*/ 476 w 1614"/>
                  <a:gd name="T35" fmla="*/ 31 h 835"/>
                  <a:gd name="T36" fmla="*/ 510 w 1614"/>
                  <a:gd name="T37" fmla="*/ 28 h 835"/>
                  <a:gd name="T38" fmla="*/ 549 w 1614"/>
                  <a:gd name="T39" fmla="*/ 24 h 835"/>
                  <a:gd name="T40" fmla="*/ 589 w 1614"/>
                  <a:gd name="T41" fmla="*/ 22 h 835"/>
                  <a:gd name="T42" fmla="*/ 628 w 1614"/>
                  <a:gd name="T43" fmla="*/ 19 h 835"/>
                  <a:gd name="T44" fmla="*/ 662 w 1614"/>
                  <a:gd name="T45" fmla="*/ 17 h 835"/>
                  <a:gd name="T46" fmla="*/ 693 w 1614"/>
                  <a:gd name="T47" fmla="*/ 14 h 835"/>
                  <a:gd name="T48" fmla="*/ 716 w 1614"/>
                  <a:gd name="T49" fmla="*/ 13 h 835"/>
                  <a:gd name="T50" fmla="*/ 733 w 1614"/>
                  <a:gd name="T51" fmla="*/ 13 h 835"/>
                  <a:gd name="T52" fmla="*/ 330 w 1614"/>
                  <a:gd name="T53" fmla="*/ 415 h 835"/>
                  <a:gd name="T54" fmla="*/ 334 w 1614"/>
                  <a:gd name="T55" fmla="*/ 395 h 835"/>
                  <a:gd name="T56" fmla="*/ 335 w 1614"/>
                  <a:gd name="T57" fmla="*/ 369 h 835"/>
                  <a:gd name="T58" fmla="*/ 333 w 1614"/>
                  <a:gd name="T59" fmla="*/ 349 h 835"/>
                  <a:gd name="T60" fmla="*/ 328 w 1614"/>
                  <a:gd name="T61" fmla="*/ 328 h 835"/>
                  <a:gd name="T62" fmla="*/ 320 w 1614"/>
                  <a:gd name="T63" fmla="*/ 307 h 835"/>
                  <a:gd name="T64" fmla="*/ 305 w 1614"/>
                  <a:gd name="T65" fmla="*/ 287 h 835"/>
                  <a:gd name="T66" fmla="*/ 285 w 1614"/>
                  <a:gd name="T67" fmla="*/ 268 h 835"/>
                  <a:gd name="T68" fmla="*/ 262 w 1614"/>
                  <a:gd name="T69" fmla="*/ 254 h 835"/>
                  <a:gd name="T70" fmla="*/ 237 w 1614"/>
                  <a:gd name="T71" fmla="*/ 245 h 835"/>
                  <a:gd name="T72" fmla="*/ 213 w 1614"/>
                  <a:gd name="T73" fmla="*/ 240 h 835"/>
                  <a:gd name="T74" fmla="*/ 189 w 1614"/>
                  <a:gd name="T75" fmla="*/ 240 h 835"/>
                  <a:gd name="T76" fmla="*/ 166 w 1614"/>
                  <a:gd name="T77" fmla="*/ 243 h 835"/>
                  <a:gd name="T78" fmla="*/ 145 w 1614"/>
                  <a:gd name="T79" fmla="*/ 250 h 835"/>
                  <a:gd name="T80" fmla="*/ 126 w 1614"/>
                  <a:gd name="T81" fmla="*/ 260 h 835"/>
                  <a:gd name="T82" fmla="*/ 103 w 1614"/>
                  <a:gd name="T83" fmla="*/ 287 h 835"/>
                  <a:gd name="T84" fmla="*/ 87 w 1614"/>
                  <a:gd name="T85" fmla="*/ 313 h 835"/>
                  <a:gd name="T86" fmla="*/ 69 w 1614"/>
                  <a:gd name="T87" fmla="*/ 335 h 835"/>
                  <a:gd name="T88" fmla="*/ 0 w 1614"/>
                  <a:gd name="T89" fmla="*/ 311 h 835"/>
                  <a:gd name="T90" fmla="*/ 10 w 1614"/>
                  <a:gd name="T91" fmla="*/ 291 h 835"/>
                  <a:gd name="T92" fmla="*/ 22 w 1614"/>
                  <a:gd name="T93" fmla="*/ 270 h 835"/>
                  <a:gd name="T94" fmla="*/ 39 w 1614"/>
                  <a:gd name="T95" fmla="*/ 243 h 835"/>
                  <a:gd name="T96" fmla="*/ 58 w 1614"/>
                  <a:gd name="T97" fmla="*/ 215 h 835"/>
                  <a:gd name="T98" fmla="*/ 78 w 1614"/>
                  <a:gd name="T99" fmla="*/ 186 h 835"/>
                  <a:gd name="T100" fmla="*/ 99 w 1614"/>
                  <a:gd name="T101" fmla="*/ 161 h 835"/>
                  <a:gd name="T102" fmla="*/ 117 w 1614"/>
                  <a:gd name="T103" fmla="*/ 140 h 835"/>
                  <a:gd name="T104" fmla="*/ 147 w 1614"/>
                  <a:gd name="T105" fmla="*/ 124 h 835"/>
                  <a:gd name="T106" fmla="*/ 169 w 1614"/>
                  <a:gd name="T107" fmla="*/ 109 h 835"/>
                  <a:gd name="T108" fmla="*/ 183 w 1614"/>
                  <a:gd name="T109" fmla="*/ 87 h 8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4"/>
                  <a:gd name="T166" fmla="*/ 0 h 835"/>
                  <a:gd name="T167" fmla="*/ 1614 w 1614"/>
                  <a:gd name="T168" fmla="*/ 835 h 8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4" h="835">
                    <a:moveTo>
                      <a:pt x="367" y="164"/>
                    </a:moveTo>
                    <a:lnTo>
                      <a:pt x="369" y="164"/>
                    </a:lnTo>
                    <a:lnTo>
                      <a:pt x="375" y="162"/>
                    </a:lnTo>
                    <a:lnTo>
                      <a:pt x="378" y="162"/>
                    </a:lnTo>
                    <a:lnTo>
                      <a:pt x="384" y="160"/>
                    </a:lnTo>
                    <a:lnTo>
                      <a:pt x="390" y="160"/>
                    </a:lnTo>
                    <a:lnTo>
                      <a:pt x="396" y="158"/>
                    </a:lnTo>
                    <a:lnTo>
                      <a:pt x="403" y="156"/>
                    </a:lnTo>
                    <a:lnTo>
                      <a:pt x="411" y="156"/>
                    </a:lnTo>
                    <a:lnTo>
                      <a:pt x="418" y="154"/>
                    </a:lnTo>
                    <a:lnTo>
                      <a:pt x="428" y="153"/>
                    </a:lnTo>
                    <a:lnTo>
                      <a:pt x="435" y="151"/>
                    </a:lnTo>
                    <a:lnTo>
                      <a:pt x="447" y="151"/>
                    </a:lnTo>
                    <a:lnTo>
                      <a:pt x="451" y="149"/>
                    </a:lnTo>
                    <a:lnTo>
                      <a:pt x="456" y="149"/>
                    </a:lnTo>
                    <a:lnTo>
                      <a:pt x="462" y="149"/>
                    </a:lnTo>
                    <a:lnTo>
                      <a:pt x="468" y="149"/>
                    </a:lnTo>
                    <a:lnTo>
                      <a:pt x="472" y="147"/>
                    </a:lnTo>
                    <a:lnTo>
                      <a:pt x="477" y="147"/>
                    </a:lnTo>
                    <a:lnTo>
                      <a:pt x="481" y="145"/>
                    </a:lnTo>
                    <a:lnTo>
                      <a:pt x="487" y="145"/>
                    </a:lnTo>
                    <a:lnTo>
                      <a:pt x="492" y="145"/>
                    </a:lnTo>
                    <a:lnTo>
                      <a:pt x="498" y="143"/>
                    </a:lnTo>
                    <a:lnTo>
                      <a:pt x="504" y="143"/>
                    </a:lnTo>
                    <a:lnTo>
                      <a:pt x="510" y="143"/>
                    </a:lnTo>
                    <a:lnTo>
                      <a:pt x="513" y="143"/>
                    </a:lnTo>
                    <a:lnTo>
                      <a:pt x="519" y="141"/>
                    </a:lnTo>
                    <a:lnTo>
                      <a:pt x="525" y="141"/>
                    </a:lnTo>
                    <a:lnTo>
                      <a:pt x="531" y="141"/>
                    </a:lnTo>
                    <a:lnTo>
                      <a:pt x="534" y="141"/>
                    </a:lnTo>
                    <a:lnTo>
                      <a:pt x="540" y="141"/>
                    </a:lnTo>
                    <a:lnTo>
                      <a:pt x="546" y="141"/>
                    </a:lnTo>
                    <a:lnTo>
                      <a:pt x="551" y="141"/>
                    </a:lnTo>
                    <a:lnTo>
                      <a:pt x="557" y="141"/>
                    </a:lnTo>
                    <a:lnTo>
                      <a:pt x="561" y="141"/>
                    </a:lnTo>
                    <a:lnTo>
                      <a:pt x="567" y="141"/>
                    </a:lnTo>
                    <a:lnTo>
                      <a:pt x="572" y="141"/>
                    </a:lnTo>
                    <a:lnTo>
                      <a:pt x="580" y="141"/>
                    </a:lnTo>
                    <a:lnTo>
                      <a:pt x="591" y="143"/>
                    </a:lnTo>
                    <a:lnTo>
                      <a:pt x="601" y="143"/>
                    </a:lnTo>
                    <a:lnTo>
                      <a:pt x="608" y="145"/>
                    </a:lnTo>
                    <a:lnTo>
                      <a:pt x="618" y="147"/>
                    </a:lnTo>
                    <a:lnTo>
                      <a:pt x="626" y="149"/>
                    </a:lnTo>
                    <a:lnTo>
                      <a:pt x="633" y="151"/>
                    </a:lnTo>
                    <a:lnTo>
                      <a:pt x="639" y="154"/>
                    </a:lnTo>
                    <a:lnTo>
                      <a:pt x="646" y="158"/>
                    </a:lnTo>
                    <a:lnTo>
                      <a:pt x="654" y="162"/>
                    </a:lnTo>
                    <a:lnTo>
                      <a:pt x="662" y="168"/>
                    </a:lnTo>
                    <a:lnTo>
                      <a:pt x="669" y="174"/>
                    </a:lnTo>
                    <a:lnTo>
                      <a:pt x="677" y="179"/>
                    </a:lnTo>
                    <a:lnTo>
                      <a:pt x="686" y="187"/>
                    </a:lnTo>
                    <a:lnTo>
                      <a:pt x="692" y="193"/>
                    </a:lnTo>
                    <a:lnTo>
                      <a:pt x="700" y="200"/>
                    </a:lnTo>
                    <a:lnTo>
                      <a:pt x="707" y="208"/>
                    </a:lnTo>
                    <a:lnTo>
                      <a:pt x="715" y="215"/>
                    </a:lnTo>
                    <a:lnTo>
                      <a:pt x="721" y="225"/>
                    </a:lnTo>
                    <a:lnTo>
                      <a:pt x="728" y="232"/>
                    </a:lnTo>
                    <a:lnTo>
                      <a:pt x="736" y="242"/>
                    </a:lnTo>
                    <a:lnTo>
                      <a:pt x="743" y="250"/>
                    </a:lnTo>
                    <a:lnTo>
                      <a:pt x="749" y="257"/>
                    </a:lnTo>
                    <a:lnTo>
                      <a:pt x="755" y="265"/>
                    </a:lnTo>
                    <a:lnTo>
                      <a:pt x="761" y="272"/>
                    </a:lnTo>
                    <a:lnTo>
                      <a:pt x="768" y="280"/>
                    </a:lnTo>
                    <a:lnTo>
                      <a:pt x="772" y="286"/>
                    </a:lnTo>
                    <a:lnTo>
                      <a:pt x="778" y="293"/>
                    </a:lnTo>
                    <a:lnTo>
                      <a:pt x="781" y="301"/>
                    </a:lnTo>
                    <a:lnTo>
                      <a:pt x="787" y="307"/>
                    </a:lnTo>
                    <a:lnTo>
                      <a:pt x="789" y="312"/>
                    </a:lnTo>
                    <a:lnTo>
                      <a:pt x="793" y="318"/>
                    </a:lnTo>
                    <a:lnTo>
                      <a:pt x="797" y="322"/>
                    </a:lnTo>
                    <a:lnTo>
                      <a:pt x="800" y="326"/>
                    </a:lnTo>
                    <a:lnTo>
                      <a:pt x="802" y="329"/>
                    </a:lnTo>
                    <a:lnTo>
                      <a:pt x="804" y="333"/>
                    </a:lnTo>
                    <a:lnTo>
                      <a:pt x="802" y="329"/>
                    </a:lnTo>
                    <a:lnTo>
                      <a:pt x="800" y="322"/>
                    </a:lnTo>
                    <a:lnTo>
                      <a:pt x="800" y="316"/>
                    </a:lnTo>
                    <a:lnTo>
                      <a:pt x="800" y="309"/>
                    </a:lnTo>
                    <a:lnTo>
                      <a:pt x="797" y="301"/>
                    </a:lnTo>
                    <a:lnTo>
                      <a:pt x="797" y="293"/>
                    </a:lnTo>
                    <a:lnTo>
                      <a:pt x="797" y="284"/>
                    </a:lnTo>
                    <a:lnTo>
                      <a:pt x="795" y="274"/>
                    </a:lnTo>
                    <a:lnTo>
                      <a:pt x="795" y="269"/>
                    </a:lnTo>
                    <a:lnTo>
                      <a:pt x="795" y="263"/>
                    </a:lnTo>
                    <a:lnTo>
                      <a:pt x="795" y="257"/>
                    </a:lnTo>
                    <a:lnTo>
                      <a:pt x="795" y="251"/>
                    </a:lnTo>
                    <a:lnTo>
                      <a:pt x="795" y="246"/>
                    </a:lnTo>
                    <a:lnTo>
                      <a:pt x="795" y="240"/>
                    </a:lnTo>
                    <a:lnTo>
                      <a:pt x="795" y="234"/>
                    </a:lnTo>
                    <a:lnTo>
                      <a:pt x="795" y="229"/>
                    </a:lnTo>
                    <a:lnTo>
                      <a:pt x="795" y="223"/>
                    </a:lnTo>
                    <a:lnTo>
                      <a:pt x="795" y="217"/>
                    </a:lnTo>
                    <a:lnTo>
                      <a:pt x="797" y="212"/>
                    </a:lnTo>
                    <a:lnTo>
                      <a:pt x="797" y="206"/>
                    </a:lnTo>
                    <a:lnTo>
                      <a:pt x="797" y="200"/>
                    </a:lnTo>
                    <a:lnTo>
                      <a:pt x="797" y="193"/>
                    </a:lnTo>
                    <a:lnTo>
                      <a:pt x="799" y="187"/>
                    </a:lnTo>
                    <a:lnTo>
                      <a:pt x="800" y="181"/>
                    </a:lnTo>
                    <a:lnTo>
                      <a:pt x="800" y="175"/>
                    </a:lnTo>
                    <a:lnTo>
                      <a:pt x="802" y="168"/>
                    </a:lnTo>
                    <a:lnTo>
                      <a:pt x="804" y="162"/>
                    </a:lnTo>
                    <a:lnTo>
                      <a:pt x="806" y="158"/>
                    </a:lnTo>
                    <a:lnTo>
                      <a:pt x="808" y="153"/>
                    </a:lnTo>
                    <a:lnTo>
                      <a:pt x="810" y="147"/>
                    </a:lnTo>
                    <a:lnTo>
                      <a:pt x="814" y="141"/>
                    </a:lnTo>
                    <a:lnTo>
                      <a:pt x="816" y="135"/>
                    </a:lnTo>
                    <a:lnTo>
                      <a:pt x="820" y="130"/>
                    </a:lnTo>
                    <a:lnTo>
                      <a:pt x="821" y="124"/>
                    </a:lnTo>
                    <a:lnTo>
                      <a:pt x="825" y="120"/>
                    </a:lnTo>
                    <a:lnTo>
                      <a:pt x="829" y="115"/>
                    </a:lnTo>
                    <a:lnTo>
                      <a:pt x="837" y="105"/>
                    </a:lnTo>
                    <a:lnTo>
                      <a:pt x="846" y="97"/>
                    </a:lnTo>
                    <a:lnTo>
                      <a:pt x="852" y="92"/>
                    </a:lnTo>
                    <a:lnTo>
                      <a:pt x="856" y="88"/>
                    </a:lnTo>
                    <a:lnTo>
                      <a:pt x="861" y="84"/>
                    </a:lnTo>
                    <a:lnTo>
                      <a:pt x="869" y="82"/>
                    </a:lnTo>
                    <a:lnTo>
                      <a:pt x="875" y="78"/>
                    </a:lnTo>
                    <a:lnTo>
                      <a:pt x="880" y="77"/>
                    </a:lnTo>
                    <a:lnTo>
                      <a:pt x="886" y="73"/>
                    </a:lnTo>
                    <a:lnTo>
                      <a:pt x="894" y="71"/>
                    </a:lnTo>
                    <a:lnTo>
                      <a:pt x="901" y="69"/>
                    </a:lnTo>
                    <a:lnTo>
                      <a:pt x="909" y="69"/>
                    </a:lnTo>
                    <a:lnTo>
                      <a:pt x="916" y="67"/>
                    </a:lnTo>
                    <a:lnTo>
                      <a:pt x="926" y="67"/>
                    </a:lnTo>
                    <a:lnTo>
                      <a:pt x="934" y="65"/>
                    </a:lnTo>
                    <a:lnTo>
                      <a:pt x="943" y="63"/>
                    </a:lnTo>
                    <a:lnTo>
                      <a:pt x="953" y="63"/>
                    </a:lnTo>
                    <a:lnTo>
                      <a:pt x="960" y="61"/>
                    </a:lnTo>
                    <a:lnTo>
                      <a:pt x="970" y="59"/>
                    </a:lnTo>
                    <a:lnTo>
                      <a:pt x="981" y="59"/>
                    </a:lnTo>
                    <a:lnTo>
                      <a:pt x="989" y="58"/>
                    </a:lnTo>
                    <a:lnTo>
                      <a:pt x="1000" y="58"/>
                    </a:lnTo>
                    <a:lnTo>
                      <a:pt x="1012" y="56"/>
                    </a:lnTo>
                    <a:lnTo>
                      <a:pt x="1021" y="56"/>
                    </a:lnTo>
                    <a:lnTo>
                      <a:pt x="1032" y="54"/>
                    </a:lnTo>
                    <a:lnTo>
                      <a:pt x="1042" y="54"/>
                    </a:lnTo>
                    <a:lnTo>
                      <a:pt x="1053" y="52"/>
                    </a:lnTo>
                    <a:lnTo>
                      <a:pt x="1065" y="52"/>
                    </a:lnTo>
                    <a:lnTo>
                      <a:pt x="1076" y="52"/>
                    </a:lnTo>
                    <a:lnTo>
                      <a:pt x="1088" y="52"/>
                    </a:lnTo>
                    <a:lnTo>
                      <a:pt x="1097" y="48"/>
                    </a:lnTo>
                    <a:lnTo>
                      <a:pt x="1109" y="48"/>
                    </a:lnTo>
                    <a:lnTo>
                      <a:pt x="1120" y="48"/>
                    </a:lnTo>
                    <a:lnTo>
                      <a:pt x="1131" y="48"/>
                    </a:lnTo>
                    <a:lnTo>
                      <a:pt x="1143" y="46"/>
                    </a:lnTo>
                    <a:lnTo>
                      <a:pt x="1154" y="46"/>
                    </a:lnTo>
                    <a:lnTo>
                      <a:pt x="1166" y="44"/>
                    </a:lnTo>
                    <a:lnTo>
                      <a:pt x="1177" y="44"/>
                    </a:lnTo>
                    <a:lnTo>
                      <a:pt x="1188" y="44"/>
                    </a:lnTo>
                    <a:lnTo>
                      <a:pt x="1200" y="42"/>
                    </a:lnTo>
                    <a:lnTo>
                      <a:pt x="1209" y="42"/>
                    </a:lnTo>
                    <a:lnTo>
                      <a:pt x="1221" y="42"/>
                    </a:lnTo>
                    <a:lnTo>
                      <a:pt x="1232" y="40"/>
                    </a:lnTo>
                    <a:lnTo>
                      <a:pt x="1243" y="40"/>
                    </a:lnTo>
                    <a:lnTo>
                      <a:pt x="1255" y="39"/>
                    </a:lnTo>
                    <a:lnTo>
                      <a:pt x="1264" y="39"/>
                    </a:lnTo>
                    <a:lnTo>
                      <a:pt x="1274" y="39"/>
                    </a:lnTo>
                    <a:lnTo>
                      <a:pt x="1285" y="37"/>
                    </a:lnTo>
                    <a:lnTo>
                      <a:pt x="1295" y="37"/>
                    </a:lnTo>
                    <a:lnTo>
                      <a:pt x="1306" y="37"/>
                    </a:lnTo>
                    <a:lnTo>
                      <a:pt x="1314" y="35"/>
                    </a:lnTo>
                    <a:lnTo>
                      <a:pt x="1323" y="35"/>
                    </a:lnTo>
                    <a:lnTo>
                      <a:pt x="1333" y="33"/>
                    </a:lnTo>
                    <a:lnTo>
                      <a:pt x="1342" y="33"/>
                    </a:lnTo>
                    <a:lnTo>
                      <a:pt x="1352" y="33"/>
                    </a:lnTo>
                    <a:lnTo>
                      <a:pt x="1361" y="31"/>
                    </a:lnTo>
                    <a:lnTo>
                      <a:pt x="1369" y="31"/>
                    </a:lnTo>
                    <a:lnTo>
                      <a:pt x="1378" y="31"/>
                    </a:lnTo>
                    <a:lnTo>
                      <a:pt x="1386" y="29"/>
                    </a:lnTo>
                    <a:lnTo>
                      <a:pt x="1394" y="29"/>
                    </a:lnTo>
                    <a:lnTo>
                      <a:pt x="1401" y="29"/>
                    </a:lnTo>
                    <a:lnTo>
                      <a:pt x="1409" y="29"/>
                    </a:lnTo>
                    <a:lnTo>
                      <a:pt x="1415" y="29"/>
                    </a:lnTo>
                    <a:lnTo>
                      <a:pt x="1420" y="29"/>
                    </a:lnTo>
                    <a:lnTo>
                      <a:pt x="1426" y="27"/>
                    </a:lnTo>
                    <a:lnTo>
                      <a:pt x="1432" y="27"/>
                    </a:lnTo>
                    <a:lnTo>
                      <a:pt x="1437" y="27"/>
                    </a:lnTo>
                    <a:lnTo>
                      <a:pt x="1443" y="27"/>
                    </a:lnTo>
                    <a:lnTo>
                      <a:pt x="1447" y="27"/>
                    </a:lnTo>
                    <a:lnTo>
                      <a:pt x="1451" y="27"/>
                    </a:lnTo>
                    <a:lnTo>
                      <a:pt x="1458" y="27"/>
                    </a:lnTo>
                    <a:lnTo>
                      <a:pt x="1464" y="27"/>
                    </a:lnTo>
                    <a:lnTo>
                      <a:pt x="1466" y="27"/>
                    </a:lnTo>
                    <a:lnTo>
                      <a:pt x="1468" y="27"/>
                    </a:lnTo>
                    <a:lnTo>
                      <a:pt x="1548" y="0"/>
                    </a:lnTo>
                    <a:lnTo>
                      <a:pt x="1614" y="134"/>
                    </a:lnTo>
                    <a:lnTo>
                      <a:pt x="1067" y="347"/>
                    </a:lnTo>
                    <a:lnTo>
                      <a:pt x="1122" y="491"/>
                    </a:lnTo>
                    <a:lnTo>
                      <a:pt x="660" y="835"/>
                    </a:lnTo>
                    <a:lnTo>
                      <a:pt x="660" y="831"/>
                    </a:lnTo>
                    <a:lnTo>
                      <a:pt x="662" y="826"/>
                    </a:lnTo>
                    <a:lnTo>
                      <a:pt x="662" y="822"/>
                    </a:lnTo>
                    <a:lnTo>
                      <a:pt x="664" y="816"/>
                    </a:lnTo>
                    <a:lnTo>
                      <a:pt x="664" y="811"/>
                    </a:lnTo>
                    <a:lnTo>
                      <a:pt x="666" y="805"/>
                    </a:lnTo>
                    <a:lnTo>
                      <a:pt x="666" y="797"/>
                    </a:lnTo>
                    <a:lnTo>
                      <a:pt x="667" y="790"/>
                    </a:lnTo>
                    <a:lnTo>
                      <a:pt x="667" y="780"/>
                    </a:lnTo>
                    <a:lnTo>
                      <a:pt x="669" y="772"/>
                    </a:lnTo>
                    <a:lnTo>
                      <a:pt x="669" y="763"/>
                    </a:lnTo>
                    <a:lnTo>
                      <a:pt x="669" y="753"/>
                    </a:lnTo>
                    <a:lnTo>
                      <a:pt x="669" y="748"/>
                    </a:lnTo>
                    <a:lnTo>
                      <a:pt x="669" y="744"/>
                    </a:lnTo>
                    <a:lnTo>
                      <a:pt x="669" y="738"/>
                    </a:lnTo>
                    <a:lnTo>
                      <a:pt x="671" y="733"/>
                    </a:lnTo>
                    <a:lnTo>
                      <a:pt x="669" y="727"/>
                    </a:lnTo>
                    <a:lnTo>
                      <a:pt x="669" y="721"/>
                    </a:lnTo>
                    <a:lnTo>
                      <a:pt x="667" y="715"/>
                    </a:lnTo>
                    <a:lnTo>
                      <a:pt x="667" y="710"/>
                    </a:lnTo>
                    <a:lnTo>
                      <a:pt x="667" y="704"/>
                    </a:lnTo>
                    <a:lnTo>
                      <a:pt x="666" y="698"/>
                    </a:lnTo>
                    <a:lnTo>
                      <a:pt x="666" y="693"/>
                    </a:lnTo>
                    <a:lnTo>
                      <a:pt x="664" y="687"/>
                    </a:lnTo>
                    <a:lnTo>
                      <a:pt x="664" y="681"/>
                    </a:lnTo>
                    <a:lnTo>
                      <a:pt x="662" y="674"/>
                    </a:lnTo>
                    <a:lnTo>
                      <a:pt x="660" y="668"/>
                    </a:lnTo>
                    <a:lnTo>
                      <a:pt x="660" y="664"/>
                    </a:lnTo>
                    <a:lnTo>
                      <a:pt x="656" y="656"/>
                    </a:lnTo>
                    <a:lnTo>
                      <a:pt x="654" y="651"/>
                    </a:lnTo>
                    <a:lnTo>
                      <a:pt x="652" y="645"/>
                    </a:lnTo>
                    <a:lnTo>
                      <a:pt x="650" y="639"/>
                    </a:lnTo>
                    <a:lnTo>
                      <a:pt x="646" y="634"/>
                    </a:lnTo>
                    <a:lnTo>
                      <a:pt x="645" y="626"/>
                    </a:lnTo>
                    <a:lnTo>
                      <a:pt x="641" y="620"/>
                    </a:lnTo>
                    <a:lnTo>
                      <a:pt x="639" y="615"/>
                    </a:lnTo>
                    <a:lnTo>
                      <a:pt x="635" y="609"/>
                    </a:lnTo>
                    <a:lnTo>
                      <a:pt x="631" y="603"/>
                    </a:lnTo>
                    <a:lnTo>
                      <a:pt x="627" y="598"/>
                    </a:lnTo>
                    <a:lnTo>
                      <a:pt x="624" y="592"/>
                    </a:lnTo>
                    <a:lnTo>
                      <a:pt x="620" y="586"/>
                    </a:lnTo>
                    <a:lnTo>
                      <a:pt x="614" y="580"/>
                    </a:lnTo>
                    <a:lnTo>
                      <a:pt x="610" y="575"/>
                    </a:lnTo>
                    <a:lnTo>
                      <a:pt x="607" y="569"/>
                    </a:lnTo>
                    <a:lnTo>
                      <a:pt x="601" y="563"/>
                    </a:lnTo>
                    <a:lnTo>
                      <a:pt x="595" y="558"/>
                    </a:lnTo>
                    <a:lnTo>
                      <a:pt x="589" y="554"/>
                    </a:lnTo>
                    <a:lnTo>
                      <a:pt x="584" y="548"/>
                    </a:lnTo>
                    <a:lnTo>
                      <a:pt x="576" y="542"/>
                    </a:lnTo>
                    <a:lnTo>
                      <a:pt x="570" y="537"/>
                    </a:lnTo>
                    <a:lnTo>
                      <a:pt x="563" y="531"/>
                    </a:lnTo>
                    <a:lnTo>
                      <a:pt x="557" y="527"/>
                    </a:lnTo>
                    <a:lnTo>
                      <a:pt x="550" y="523"/>
                    </a:lnTo>
                    <a:lnTo>
                      <a:pt x="544" y="520"/>
                    </a:lnTo>
                    <a:lnTo>
                      <a:pt x="536" y="516"/>
                    </a:lnTo>
                    <a:lnTo>
                      <a:pt x="531" y="512"/>
                    </a:lnTo>
                    <a:lnTo>
                      <a:pt x="523" y="508"/>
                    </a:lnTo>
                    <a:lnTo>
                      <a:pt x="517" y="504"/>
                    </a:lnTo>
                    <a:lnTo>
                      <a:pt x="510" y="501"/>
                    </a:lnTo>
                    <a:lnTo>
                      <a:pt x="502" y="499"/>
                    </a:lnTo>
                    <a:lnTo>
                      <a:pt x="496" y="497"/>
                    </a:lnTo>
                    <a:lnTo>
                      <a:pt x="489" y="493"/>
                    </a:lnTo>
                    <a:lnTo>
                      <a:pt x="481" y="491"/>
                    </a:lnTo>
                    <a:lnTo>
                      <a:pt x="475" y="491"/>
                    </a:lnTo>
                    <a:lnTo>
                      <a:pt x="468" y="487"/>
                    </a:lnTo>
                    <a:lnTo>
                      <a:pt x="460" y="485"/>
                    </a:lnTo>
                    <a:lnTo>
                      <a:pt x="453" y="483"/>
                    </a:lnTo>
                    <a:lnTo>
                      <a:pt x="447" y="483"/>
                    </a:lnTo>
                    <a:lnTo>
                      <a:pt x="439" y="482"/>
                    </a:lnTo>
                    <a:lnTo>
                      <a:pt x="434" y="482"/>
                    </a:lnTo>
                    <a:lnTo>
                      <a:pt x="426" y="480"/>
                    </a:lnTo>
                    <a:lnTo>
                      <a:pt x="420" y="480"/>
                    </a:lnTo>
                    <a:lnTo>
                      <a:pt x="413" y="480"/>
                    </a:lnTo>
                    <a:lnTo>
                      <a:pt x="405" y="480"/>
                    </a:lnTo>
                    <a:lnTo>
                      <a:pt x="397" y="480"/>
                    </a:lnTo>
                    <a:lnTo>
                      <a:pt x="392" y="480"/>
                    </a:lnTo>
                    <a:lnTo>
                      <a:pt x="384" y="480"/>
                    </a:lnTo>
                    <a:lnTo>
                      <a:pt x="378" y="480"/>
                    </a:lnTo>
                    <a:lnTo>
                      <a:pt x="371" y="480"/>
                    </a:lnTo>
                    <a:lnTo>
                      <a:pt x="365" y="482"/>
                    </a:lnTo>
                    <a:lnTo>
                      <a:pt x="357" y="482"/>
                    </a:lnTo>
                    <a:lnTo>
                      <a:pt x="352" y="483"/>
                    </a:lnTo>
                    <a:lnTo>
                      <a:pt x="344" y="483"/>
                    </a:lnTo>
                    <a:lnTo>
                      <a:pt x="337" y="485"/>
                    </a:lnTo>
                    <a:lnTo>
                      <a:pt x="331" y="487"/>
                    </a:lnTo>
                    <a:lnTo>
                      <a:pt x="325" y="489"/>
                    </a:lnTo>
                    <a:lnTo>
                      <a:pt x="319" y="489"/>
                    </a:lnTo>
                    <a:lnTo>
                      <a:pt x="314" y="493"/>
                    </a:lnTo>
                    <a:lnTo>
                      <a:pt x="308" y="495"/>
                    </a:lnTo>
                    <a:lnTo>
                      <a:pt x="300" y="497"/>
                    </a:lnTo>
                    <a:lnTo>
                      <a:pt x="295" y="499"/>
                    </a:lnTo>
                    <a:lnTo>
                      <a:pt x="289" y="501"/>
                    </a:lnTo>
                    <a:lnTo>
                      <a:pt x="283" y="502"/>
                    </a:lnTo>
                    <a:lnTo>
                      <a:pt x="280" y="506"/>
                    </a:lnTo>
                    <a:lnTo>
                      <a:pt x="274" y="508"/>
                    </a:lnTo>
                    <a:lnTo>
                      <a:pt x="268" y="512"/>
                    </a:lnTo>
                    <a:lnTo>
                      <a:pt x="262" y="516"/>
                    </a:lnTo>
                    <a:lnTo>
                      <a:pt x="259" y="518"/>
                    </a:lnTo>
                    <a:lnTo>
                      <a:pt x="253" y="521"/>
                    </a:lnTo>
                    <a:lnTo>
                      <a:pt x="249" y="525"/>
                    </a:lnTo>
                    <a:lnTo>
                      <a:pt x="240" y="531"/>
                    </a:lnTo>
                    <a:lnTo>
                      <a:pt x="232" y="539"/>
                    </a:lnTo>
                    <a:lnTo>
                      <a:pt x="224" y="548"/>
                    </a:lnTo>
                    <a:lnTo>
                      <a:pt x="219" y="556"/>
                    </a:lnTo>
                    <a:lnTo>
                      <a:pt x="211" y="563"/>
                    </a:lnTo>
                    <a:lnTo>
                      <a:pt x="207" y="575"/>
                    </a:lnTo>
                    <a:lnTo>
                      <a:pt x="202" y="582"/>
                    </a:lnTo>
                    <a:lnTo>
                      <a:pt x="196" y="590"/>
                    </a:lnTo>
                    <a:lnTo>
                      <a:pt x="192" y="598"/>
                    </a:lnTo>
                    <a:lnTo>
                      <a:pt x="186" y="607"/>
                    </a:lnTo>
                    <a:lnTo>
                      <a:pt x="181" y="613"/>
                    </a:lnTo>
                    <a:lnTo>
                      <a:pt x="177" y="620"/>
                    </a:lnTo>
                    <a:lnTo>
                      <a:pt x="173" y="626"/>
                    </a:lnTo>
                    <a:lnTo>
                      <a:pt x="169" y="634"/>
                    </a:lnTo>
                    <a:lnTo>
                      <a:pt x="164" y="639"/>
                    </a:lnTo>
                    <a:lnTo>
                      <a:pt x="160" y="643"/>
                    </a:lnTo>
                    <a:lnTo>
                      <a:pt x="154" y="649"/>
                    </a:lnTo>
                    <a:lnTo>
                      <a:pt x="150" y="655"/>
                    </a:lnTo>
                    <a:lnTo>
                      <a:pt x="145" y="662"/>
                    </a:lnTo>
                    <a:lnTo>
                      <a:pt x="137" y="670"/>
                    </a:lnTo>
                    <a:lnTo>
                      <a:pt x="129" y="676"/>
                    </a:lnTo>
                    <a:lnTo>
                      <a:pt x="124" y="681"/>
                    </a:lnTo>
                    <a:lnTo>
                      <a:pt x="120" y="685"/>
                    </a:lnTo>
                    <a:lnTo>
                      <a:pt x="116" y="689"/>
                    </a:lnTo>
                    <a:lnTo>
                      <a:pt x="108" y="693"/>
                    </a:lnTo>
                    <a:lnTo>
                      <a:pt x="107" y="695"/>
                    </a:lnTo>
                    <a:lnTo>
                      <a:pt x="0" y="622"/>
                    </a:lnTo>
                    <a:lnTo>
                      <a:pt x="0" y="620"/>
                    </a:lnTo>
                    <a:lnTo>
                      <a:pt x="2" y="617"/>
                    </a:lnTo>
                    <a:lnTo>
                      <a:pt x="4" y="613"/>
                    </a:lnTo>
                    <a:lnTo>
                      <a:pt x="8" y="607"/>
                    </a:lnTo>
                    <a:lnTo>
                      <a:pt x="11" y="598"/>
                    </a:lnTo>
                    <a:lnTo>
                      <a:pt x="15" y="588"/>
                    </a:lnTo>
                    <a:lnTo>
                      <a:pt x="19" y="582"/>
                    </a:lnTo>
                    <a:lnTo>
                      <a:pt x="21" y="579"/>
                    </a:lnTo>
                    <a:lnTo>
                      <a:pt x="25" y="573"/>
                    </a:lnTo>
                    <a:lnTo>
                      <a:pt x="30" y="567"/>
                    </a:lnTo>
                    <a:lnTo>
                      <a:pt x="32" y="560"/>
                    </a:lnTo>
                    <a:lnTo>
                      <a:pt x="36" y="554"/>
                    </a:lnTo>
                    <a:lnTo>
                      <a:pt x="40" y="548"/>
                    </a:lnTo>
                    <a:lnTo>
                      <a:pt x="44" y="540"/>
                    </a:lnTo>
                    <a:lnTo>
                      <a:pt x="48" y="533"/>
                    </a:lnTo>
                    <a:lnTo>
                      <a:pt x="53" y="527"/>
                    </a:lnTo>
                    <a:lnTo>
                      <a:pt x="57" y="520"/>
                    </a:lnTo>
                    <a:lnTo>
                      <a:pt x="63" y="512"/>
                    </a:lnTo>
                    <a:lnTo>
                      <a:pt x="67" y="502"/>
                    </a:lnTo>
                    <a:lnTo>
                      <a:pt x="72" y="497"/>
                    </a:lnTo>
                    <a:lnTo>
                      <a:pt x="78" y="487"/>
                    </a:lnTo>
                    <a:lnTo>
                      <a:pt x="84" y="480"/>
                    </a:lnTo>
                    <a:lnTo>
                      <a:pt x="89" y="472"/>
                    </a:lnTo>
                    <a:lnTo>
                      <a:pt x="95" y="464"/>
                    </a:lnTo>
                    <a:lnTo>
                      <a:pt x="99" y="455"/>
                    </a:lnTo>
                    <a:lnTo>
                      <a:pt x="105" y="447"/>
                    </a:lnTo>
                    <a:lnTo>
                      <a:pt x="110" y="440"/>
                    </a:lnTo>
                    <a:lnTo>
                      <a:pt x="116" y="430"/>
                    </a:lnTo>
                    <a:lnTo>
                      <a:pt x="122" y="423"/>
                    </a:lnTo>
                    <a:lnTo>
                      <a:pt x="127" y="415"/>
                    </a:lnTo>
                    <a:lnTo>
                      <a:pt x="133" y="405"/>
                    </a:lnTo>
                    <a:lnTo>
                      <a:pt x="139" y="398"/>
                    </a:lnTo>
                    <a:lnTo>
                      <a:pt x="145" y="388"/>
                    </a:lnTo>
                    <a:lnTo>
                      <a:pt x="150" y="381"/>
                    </a:lnTo>
                    <a:lnTo>
                      <a:pt x="156" y="373"/>
                    </a:lnTo>
                    <a:lnTo>
                      <a:pt x="162" y="364"/>
                    </a:lnTo>
                    <a:lnTo>
                      <a:pt x="167" y="358"/>
                    </a:lnTo>
                    <a:lnTo>
                      <a:pt x="173" y="350"/>
                    </a:lnTo>
                    <a:lnTo>
                      <a:pt x="179" y="341"/>
                    </a:lnTo>
                    <a:lnTo>
                      <a:pt x="184" y="335"/>
                    </a:lnTo>
                    <a:lnTo>
                      <a:pt x="190" y="328"/>
                    </a:lnTo>
                    <a:lnTo>
                      <a:pt x="198" y="322"/>
                    </a:lnTo>
                    <a:lnTo>
                      <a:pt x="202" y="314"/>
                    </a:lnTo>
                    <a:lnTo>
                      <a:pt x="207" y="309"/>
                    </a:lnTo>
                    <a:lnTo>
                      <a:pt x="213" y="301"/>
                    </a:lnTo>
                    <a:lnTo>
                      <a:pt x="219" y="297"/>
                    </a:lnTo>
                    <a:lnTo>
                      <a:pt x="224" y="291"/>
                    </a:lnTo>
                    <a:lnTo>
                      <a:pt x="228" y="286"/>
                    </a:lnTo>
                    <a:lnTo>
                      <a:pt x="234" y="280"/>
                    </a:lnTo>
                    <a:lnTo>
                      <a:pt x="240" y="276"/>
                    </a:lnTo>
                    <a:lnTo>
                      <a:pt x="249" y="267"/>
                    </a:lnTo>
                    <a:lnTo>
                      <a:pt x="259" y="261"/>
                    </a:lnTo>
                    <a:lnTo>
                      <a:pt x="268" y="255"/>
                    </a:lnTo>
                    <a:lnTo>
                      <a:pt x="278" y="253"/>
                    </a:lnTo>
                    <a:lnTo>
                      <a:pt x="285" y="250"/>
                    </a:lnTo>
                    <a:lnTo>
                      <a:pt x="293" y="248"/>
                    </a:lnTo>
                    <a:lnTo>
                      <a:pt x="299" y="244"/>
                    </a:lnTo>
                    <a:lnTo>
                      <a:pt x="306" y="240"/>
                    </a:lnTo>
                    <a:lnTo>
                      <a:pt x="312" y="236"/>
                    </a:lnTo>
                    <a:lnTo>
                      <a:pt x="318" y="232"/>
                    </a:lnTo>
                    <a:lnTo>
                      <a:pt x="323" y="229"/>
                    </a:lnTo>
                    <a:lnTo>
                      <a:pt x="329" y="227"/>
                    </a:lnTo>
                    <a:lnTo>
                      <a:pt x="337" y="219"/>
                    </a:lnTo>
                    <a:lnTo>
                      <a:pt x="344" y="212"/>
                    </a:lnTo>
                    <a:lnTo>
                      <a:pt x="350" y="204"/>
                    </a:lnTo>
                    <a:lnTo>
                      <a:pt x="356" y="198"/>
                    </a:lnTo>
                    <a:lnTo>
                      <a:pt x="359" y="191"/>
                    </a:lnTo>
                    <a:lnTo>
                      <a:pt x="363" y="185"/>
                    </a:lnTo>
                    <a:lnTo>
                      <a:pt x="365" y="179"/>
                    </a:lnTo>
                    <a:lnTo>
                      <a:pt x="365" y="174"/>
                    </a:lnTo>
                    <a:lnTo>
                      <a:pt x="367" y="166"/>
                    </a:lnTo>
                    <a:lnTo>
                      <a:pt x="367" y="164"/>
                    </a:lnTo>
                    <a:close/>
                  </a:path>
                </a:pathLst>
              </a:custGeom>
              <a:solidFill>
                <a:srgbClr val="A6BFFF"/>
              </a:solidFill>
              <a:ln w="9525">
                <a:noFill/>
                <a:round/>
                <a:headEnd/>
                <a:tailEnd/>
              </a:ln>
            </p:spPr>
            <p:txBody>
              <a:bodyPr/>
              <a:lstStyle/>
              <a:p>
                <a:endParaRPr lang="en-US"/>
              </a:p>
            </p:txBody>
          </p:sp>
          <p:sp>
            <p:nvSpPr>
              <p:cNvPr id="10332" name="Freeform 238"/>
              <p:cNvSpPr>
                <a:spLocks/>
              </p:cNvSpPr>
              <p:nvPr/>
            </p:nvSpPr>
            <p:spPr bwMode="auto">
              <a:xfrm>
                <a:off x="1950" y="2448"/>
                <a:ext cx="713" cy="393"/>
              </a:xfrm>
              <a:custGeom>
                <a:avLst/>
                <a:gdLst>
                  <a:gd name="T0" fmla="*/ 293 w 1424"/>
                  <a:gd name="T1" fmla="*/ 84 h 788"/>
                  <a:gd name="T2" fmla="*/ 322 w 1424"/>
                  <a:gd name="T3" fmla="*/ 65 h 788"/>
                  <a:gd name="T4" fmla="*/ 361 w 1424"/>
                  <a:gd name="T5" fmla="*/ 44 h 788"/>
                  <a:gd name="T6" fmla="*/ 402 w 1424"/>
                  <a:gd name="T7" fmla="*/ 23 h 788"/>
                  <a:gd name="T8" fmla="*/ 444 w 1424"/>
                  <a:gd name="T9" fmla="*/ 7 h 788"/>
                  <a:gd name="T10" fmla="*/ 482 w 1424"/>
                  <a:gd name="T11" fmla="*/ 0 h 788"/>
                  <a:gd name="T12" fmla="*/ 514 w 1424"/>
                  <a:gd name="T13" fmla="*/ 3 h 788"/>
                  <a:gd name="T14" fmla="*/ 547 w 1424"/>
                  <a:gd name="T15" fmla="*/ 12 h 788"/>
                  <a:gd name="T16" fmla="*/ 583 w 1424"/>
                  <a:gd name="T17" fmla="*/ 25 h 788"/>
                  <a:gd name="T18" fmla="*/ 618 w 1424"/>
                  <a:gd name="T19" fmla="*/ 43 h 788"/>
                  <a:gd name="T20" fmla="*/ 650 w 1424"/>
                  <a:gd name="T21" fmla="*/ 66 h 788"/>
                  <a:gd name="T22" fmla="*/ 676 w 1424"/>
                  <a:gd name="T23" fmla="*/ 94 h 788"/>
                  <a:gd name="T24" fmla="*/ 695 w 1424"/>
                  <a:gd name="T25" fmla="*/ 130 h 788"/>
                  <a:gd name="T26" fmla="*/ 703 w 1424"/>
                  <a:gd name="T27" fmla="*/ 172 h 788"/>
                  <a:gd name="T28" fmla="*/ 708 w 1424"/>
                  <a:gd name="T29" fmla="*/ 214 h 788"/>
                  <a:gd name="T30" fmla="*/ 711 w 1424"/>
                  <a:gd name="T31" fmla="*/ 255 h 788"/>
                  <a:gd name="T32" fmla="*/ 712 w 1424"/>
                  <a:gd name="T33" fmla="*/ 293 h 788"/>
                  <a:gd name="T34" fmla="*/ 712 w 1424"/>
                  <a:gd name="T35" fmla="*/ 325 h 788"/>
                  <a:gd name="T36" fmla="*/ 712 w 1424"/>
                  <a:gd name="T37" fmla="*/ 349 h 788"/>
                  <a:gd name="T38" fmla="*/ 637 w 1424"/>
                  <a:gd name="T39" fmla="*/ 352 h 788"/>
                  <a:gd name="T40" fmla="*/ 627 w 1424"/>
                  <a:gd name="T41" fmla="*/ 326 h 788"/>
                  <a:gd name="T42" fmla="*/ 616 w 1424"/>
                  <a:gd name="T43" fmla="*/ 293 h 788"/>
                  <a:gd name="T44" fmla="*/ 603 w 1424"/>
                  <a:gd name="T45" fmla="*/ 255 h 788"/>
                  <a:gd name="T46" fmla="*/ 591 w 1424"/>
                  <a:gd name="T47" fmla="*/ 215 h 788"/>
                  <a:gd name="T48" fmla="*/ 582 w 1424"/>
                  <a:gd name="T49" fmla="*/ 179 h 788"/>
                  <a:gd name="T50" fmla="*/ 576 w 1424"/>
                  <a:gd name="T51" fmla="*/ 148 h 788"/>
                  <a:gd name="T52" fmla="*/ 565 w 1424"/>
                  <a:gd name="T53" fmla="*/ 123 h 788"/>
                  <a:gd name="T54" fmla="*/ 536 w 1424"/>
                  <a:gd name="T55" fmla="*/ 112 h 788"/>
                  <a:gd name="T56" fmla="*/ 508 w 1424"/>
                  <a:gd name="T57" fmla="*/ 111 h 788"/>
                  <a:gd name="T58" fmla="*/ 481 w 1424"/>
                  <a:gd name="T59" fmla="*/ 114 h 788"/>
                  <a:gd name="T60" fmla="*/ 454 w 1424"/>
                  <a:gd name="T61" fmla="*/ 118 h 788"/>
                  <a:gd name="T62" fmla="*/ 439 w 1424"/>
                  <a:gd name="T63" fmla="*/ 126 h 788"/>
                  <a:gd name="T64" fmla="*/ 440 w 1424"/>
                  <a:gd name="T65" fmla="*/ 150 h 788"/>
                  <a:gd name="T66" fmla="*/ 437 w 1424"/>
                  <a:gd name="T67" fmla="*/ 184 h 788"/>
                  <a:gd name="T68" fmla="*/ 430 w 1424"/>
                  <a:gd name="T69" fmla="*/ 226 h 788"/>
                  <a:gd name="T70" fmla="*/ 415 w 1424"/>
                  <a:gd name="T71" fmla="*/ 270 h 788"/>
                  <a:gd name="T72" fmla="*/ 390 w 1424"/>
                  <a:gd name="T73" fmla="*/ 314 h 788"/>
                  <a:gd name="T74" fmla="*/ 352 w 1424"/>
                  <a:gd name="T75" fmla="*/ 350 h 788"/>
                  <a:gd name="T76" fmla="*/ 299 w 1424"/>
                  <a:gd name="T77" fmla="*/ 376 h 788"/>
                  <a:gd name="T78" fmla="*/ 239 w 1424"/>
                  <a:gd name="T79" fmla="*/ 389 h 788"/>
                  <a:gd name="T80" fmla="*/ 176 w 1424"/>
                  <a:gd name="T81" fmla="*/ 393 h 788"/>
                  <a:gd name="T82" fmla="*/ 116 w 1424"/>
                  <a:gd name="T83" fmla="*/ 389 h 788"/>
                  <a:gd name="T84" fmla="*/ 63 w 1424"/>
                  <a:gd name="T85" fmla="*/ 383 h 788"/>
                  <a:gd name="T86" fmla="*/ 24 w 1424"/>
                  <a:gd name="T87" fmla="*/ 375 h 788"/>
                  <a:gd name="T88" fmla="*/ 0 w 1424"/>
                  <a:gd name="T89" fmla="*/ 370 h 788"/>
                  <a:gd name="T90" fmla="*/ 54 w 1424"/>
                  <a:gd name="T91" fmla="*/ 228 h 788"/>
                  <a:gd name="T92" fmla="*/ 78 w 1424"/>
                  <a:gd name="T93" fmla="*/ 251 h 788"/>
                  <a:gd name="T94" fmla="*/ 111 w 1424"/>
                  <a:gd name="T95" fmla="*/ 274 h 788"/>
                  <a:gd name="T96" fmla="*/ 151 w 1424"/>
                  <a:gd name="T97" fmla="*/ 293 h 788"/>
                  <a:gd name="T98" fmla="*/ 199 w 1424"/>
                  <a:gd name="T99" fmla="*/ 303 h 788"/>
                  <a:gd name="T100" fmla="*/ 251 w 1424"/>
                  <a:gd name="T101" fmla="*/ 298 h 788"/>
                  <a:gd name="T102" fmla="*/ 290 w 1424"/>
                  <a:gd name="T103" fmla="*/ 277 h 788"/>
                  <a:gd name="T104" fmla="*/ 308 w 1424"/>
                  <a:gd name="T105" fmla="*/ 244 h 788"/>
                  <a:gd name="T106" fmla="*/ 311 w 1424"/>
                  <a:gd name="T107" fmla="*/ 206 h 788"/>
                  <a:gd name="T108" fmla="*/ 303 w 1424"/>
                  <a:gd name="T109" fmla="*/ 166 h 788"/>
                  <a:gd name="T110" fmla="*/ 291 w 1424"/>
                  <a:gd name="T111" fmla="*/ 131 h 788"/>
                  <a:gd name="T112" fmla="*/ 276 w 1424"/>
                  <a:gd name="T113" fmla="*/ 102 h 7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24"/>
                  <a:gd name="T172" fmla="*/ 0 h 788"/>
                  <a:gd name="T173" fmla="*/ 1424 w 1424"/>
                  <a:gd name="T174" fmla="*/ 788 h 7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24" h="788">
                    <a:moveTo>
                      <a:pt x="548" y="196"/>
                    </a:moveTo>
                    <a:lnTo>
                      <a:pt x="548" y="194"/>
                    </a:lnTo>
                    <a:lnTo>
                      <a:pt x="551" y="194"/>
                    </a:lnTo>
                    <a:lnTo>
                      <a:pt x="555" y="190"/>
                    </a:lnTo>
                    <a:lnTo>
                      <a:pt x="561" y="187"/>
                    </a:lnTo>
                    <a:lnTo>
                      <a:pt x="568" y="181"/>
                    </a:lnTo>
                    <a:lnTo>
                      <a:pt x="576" y="175"/>
                    </a:lnTo>
                    <a:lnTo>
                      <a:pt x="582" y="171"/>
                    </a:lnTo>
                    <a:lnTo>
                      <a:pt x="586" y="168"/>
                    </a:lnTo>
                    <a:lnTo>
                      <a:pt x="591" y="164"/>
                    </a:lnTo>
                    <a:lnTo>
                      <a:pt x="599" y="162"/>
                    </a:lnTo>
                    <a:lnTo>
                      <a:pt x="605" y="156"/>
                    </a:lnTo>
                    <a:lnTo>
                      <a:pt x="610" y="152"/>
                    </a:lnTo>
                    <a:lnTo>
                      <a:pt x="616" y="149"/>
                    </a:lnTo>
                    <a:lnTo>
                      <a:pt x="624" y="145"/>
                    </a:lnTo>
                    <a:lnTo>
                      <a:pt x="629" y="139"/>
                    </a:lnTo>
                    <a:lnTo>
                      <a:pt x="637" y="135"/>
                    </a:lnTo>
                    <a:lnTo>
                      <a:pt x="644" y="130"/>
                    </a:lnTo>
                    <a:lnTo>
                      <a:pt x="652" y="126"/>
                    </a:lnTo>
                    <a:lnTo>
                      <a:pt x="660" y="120"/>
                    </a:lnTo>
                    <a:lnTo>
                      <a:pt x="667" y="116"/>
                    </a:lnTo>
                    <a:lnTo>
                      <a:pt x="677" y="113"/>
                    </a:lnTo>
                    <a:lnTo>
                      <a:pt x="684" y="107"/>
                    </a:lnTo>
                    <a:lnTo>
                      <a:pt x="694" y="103"/>
                    </a:lnTo>
                    <a:lnTo>
                      <a:pt x="702" y="97"/>
                    </a:lnTo>
                    <a:lnTo>
                      <a:pt x="711" y="94"/>
                    </a:lnTo>
                    <a:lnTo>
                      <a:pt x="721" y="88"/>
                    </a:lnTo>
                    <a:lnTo>
                      <a:pt x="728" y="84"/>
                    </a:lnTo>
                    <a:lnTo>
                      <a:pt x="738" y="78"/>
                    </a:lnTo>
                    <a:lnTo>
                      <a:pt x="747" y="74"/>
                    </a:lnTo>
                    <a:lnTo>
                      <a:pt x="757" y="69"/>
                    </a:lnTo>
                    <a:lnTo>
                      <a:pt x="766" y="63"/>
                    </a:lnTo>
                    <a:lnTo>
                      <a:pt x="776" y="59"/>
                    </a:lnTo>
                    <a:lnTo>
                      <a:pt x="783" y="55"/>
                    </a:lnTo>
                    <a:lnTo>
                      <a:pt x="795" y="52"/>
                    </a:lnTo>
                    <a:lnTo>
                      <a:pt x="802" y="46"/>
                    </a:lnTo>
                    <a:lnTo>
                      <a:pt x="812" y="42"/>
                    </a:lnTo>
                    <a:lnTo>
                      <a:pt x="821" y="36"/>
                    </a:lnTo>
                    <a:lnTo>
                      <a:pt x="833" y="35"/>
                    </a:lnTo>
                    <a:lnTo>
                      <a:pt x="840" y="31"/>
                    </a:lnTo>
                    <a:lnTo>
                      <a:pt x="850" y="27"/>
                    </a:lnTo>
                    <a:lnTo>
                      <a:pt x="859" y="23"/>
                    </a:lnTo>
                    <a:lnTo>
                      <a:pt x="869" y="21"/>
                    </a:lnTo>
                    <a:lnTo>
                      <a:pt x="878" y="17"/>
                    </a:lnTo>
                    <a:lnTo>
                      <a:pt x="886" y="14"/>
                    </a:lnTo>
                    <a:lnTo>
                      <a:pt x="895" y="12"/>
                    </a:lnTo>
                    <a:lnTo>
                      <a:pt x="905" y="10"/>
                    </a:lnTo>
                    <a:lnTo>
                      <a:pt x="913" y="6"/>
                    </a:lnTo>
                    <a:lnTo>
                      <a:pt x="922" y="4"/>
                    </a:lnTo>
                    <a:lnTo>
                      <a:pt x="930" y="4"/>
                    </a:lnTo>
                    <a:lnTo>
                      <a:pt x="939" y="2"/>
                    </a:lnTo>
                    <a:lnTo>
                      <a:pt x="947" y="0"/>
                    </a:lnTo>
                    <a:lnTo>
                      <a:pt x="954" y="0"/>
                    </a:lnTo>
                    <a:lnTo>
                      <a:pt x="962" y="0"/>
                    </a:lnTo>
                    <a:lnTo>
                      <a:pt x="970" y="0"/>
                    </a:lnTo>
                    <a:lnTo>
                      <a:pt x="977" y="0"/>
                    </a:lnTo>
                    <a:lnTo>
                      <a:pt x="985" y="0"/>
                    </a:lnTo>
                    <a:lnTo>
                      <a:pt x="992" y="0"/>
                    </a:lnTo>
                    <a:lnTo>
                      <a:pt x="1000" y="2"/>
                    </a:lnTo>
                    <a:lnTo>
                      <a:pt x="1006" y="2"/>
                    </a:lnTo>
                    <a:lnTo>
                      <a:pt x="1013" y="4"/>
                    </a:lnTo>
                    <a:lnTo>
                      <a:pt x="1019" y="4"/>
                    </a:lnTo>
                    <a:lnTo>
                      <a:pt x="1027" y="6"/>
                    </a:lnTo>
                    <a:lnTo>
                      <a:pt x="1032" y="8"/>
                    </a:lnTo>
                    <a:lnTo>
                      <a:pt x="1040" y="10"/>
                    </a:lnTo>
                    <a:lnTo>
                      <a:pt x="1048" y="12"/>
                    </a:lnTo>
                    <a:lnTo>
                      <a:pt x="1055" y="14"/>
                    </a:lnTo>
                    <a:lnTo>
                      <a:pt x="1063" y="16"/>
                    </a:lnTo>
                    <a:lnTo>
                      <a:pt x="1070" y="17"/>
                    </a:lnTo>
                    <a:lnTo>
                      <a:pt x="1078" y="19"/>
                    </a:lnTo>
                    <a:lnTo>
                      <a:pt x="1086" y="21"/>
                    </a:lnTo>
                    <a:lnTo>
                      <a:pt x="1093" y="25"/>
                    </a:lnTo>
                    <a:lnTo>
                      <a:pt x="1101" y="27"/>
                    </a:lnTo>
                    <a:lnTo>
                      <a:pt x="1108" y="31"/>
                    </a:lnTo>
                    <a:lnTo>
                      <a:pt x="1118" y="33"/>
                    </a:lnTo>
                    <a:lnTo>
                      <a:pt x="1126" y="35"/>
                    </a:lnTo>
                    <a:lnTo>
                      <a:pt x="1133" y="36"/>
                    </a:lnTo>
                    <a:lnTo>
                      <a:pt x="1141" y="40"/>
                    </a:lnTo>
                    <a:lnTo>
                      <a:pt x="1148" y="44"/>
                    </a:lnTo>
                    <a:lnTo>
                      <a:pt x="1156" y="46"/>
                    </a:lnTo>
                    <a:lnTo>
                      <a:pt x="1164" y="50"/>
                    </a:lnTo>
                    <a:lnTo>
                      <a:pt x="1173" y="54"/>
                    </a:lnTo>
                    <a:lnTo>
                      <a:pt x="1181" y="57"/>
                    </a:lnTo>
                    <a:lnTo>
                      <a:pt x="1188" y="59"/>
                    </a:lnTo>
                    <a:lnTo>
                      <a:pt x="1196" y="63"/>
                    </a:lnTo>
                    <a:lnTo>
                      <a:pt x="1203" y="67"/>
                    </a:lnTo>
                    <a:lnTo>
                      <a:pt x="1211" y="73"/>
                    </a:lnTo>
                    <a:lnTo>
                      <a:pt x="1219" y="76"/>
                    </a:lnTo>
                    <a:lnTo>
                      <a:pt x="1226" y="80"/>
                    </a:lnTo>
                    <a:lnTo>
                      <a:pt x="1234" y="86"/>
                    </a:lnTo>
                    <a:lnTo>
                      <a:pt x="1242" y="90"/>
                    </a:lnTo>
                    <a:lnTo>
                      <a:pt x="1249" y="94"/>
                    </a:lnTo>
                    <a:lnTo>
                      <a:pt x="1257" y="99"/>
                    </a:lnTo>
                    <a:lnTo>
                      <a:pt x="1264" y="105"/>
                    </a:lnTo>
                    <a:lnTo>
                      <a:pt x="1270" y="111"/>
                    </a:lnTo>
                    <a:lnTo>
                      <a:pt x="1278" y="114"/>
                    </a:lnTo>
                    <a:lnTo>
                      <a:pt x="1285" y="120"/>
                    </a:lnTo>
                    <a:lnTo>
                      <a:pt x="1291" y="126"/>
                    </a:lnTo>
                    <a:lnTo>
                      <a:pt x="1299" y="132"/>
                    </a:lnTo>
                    <a:lnTo>
                      <a:pt x="1304" y="137"/>
                    </a:lnTo>
                    <a:lnTo>
                      <a:pt x="1310" y="143"/>
                    </a:lnTo>
                    <a:lnTo>
                      <a:pt x="1318" y="149"/>
                    </a:lnTo>
                    <a:lnTo>
                      <a:pt x="1323" y="156"/>
                    </a:lnTo>
                    <a:lnTo>
                      <a:pt x="1329" y="162"/>
                    </a:lnTo>
                    <a:lnTo>
                      <a:pt x="1335" y="168"/>
                    </a:lnTo>
                    <a:lnTo>
                      <a:pt x="1340" y="175"/>
                    </a:lnTo>
                    <a:lnTo>
                      <a:pt x="1346" y="183"/>
                    </a:lnTo>
                    <a:lnTo>
                      <a:pt x="1350" y="189"/>
                    </a:lnTo>
                    <a:lnTo>
                      <a:pt x="1356" y="196"/>
                    </a:lnTo>
                    <a:lnTo>
                      <a:pt x="1359" y="202"/>
                    </a:lnTo>
                    <a:lnTo>
                      <a:pt x="1365" y="211"/>
                    </a:lnTo>
                    <a:lnTo>
                      <a:pt x="1369" y="219"/>
                    </a:lnTo>
                    <a:lnTo>
                      <a:pt x="1373" y="227"/>
                    </a:lnTo>
                    <a:lnTo>
                      <a:pt x="1376" y="234"/>
                    </a:lnTo>
                    <a:lnTo>
                      <a:pt x="1380" y="244"/>
                    </a:lnTo>
                    <a:lnTo>
                      <a:pt x="1384" y="253"/>
                    </a:lnTo>
                    <a:lnTo>
                      <a:pt x="1388" y="261"/>
                    </a:lnTo>
                    <a:lnTo>
                      <a:pt x="1390" y="268"/>
                    </a:lnTo>
                    <a:lnTo>
                      <a:pt x="1394" y="278"/>
                    </a:lnTo>
                    <a:lnTo>
                      <a:pt x="1396" y="286"/>
                    </a:lnTo>
                    <a:lnTo>
                      <a:pt x="1397" y="297"/>
                    </a:lnTo>
                    <a:lnTo>
                      <a:pt x="1401" y="306"/>
                    </a:lnTo>
                    <a:lnTo>
                      <a:pt x="1403" y="316"/>
                    </a:lnTo>
                    <a:lnTo>
                      <a:pt x="1403" y="325"/>
                    </a:lnTo>
                    <a:lnTo>
                      <a:pt x="1405" y="335"/>
                    </a:lnTo>
                    <a:lnTo>
                      <a:pt x="1405" y="345"/>
                    </a:lnTo>
                    <a:lnTo>
                      <a:pt x="1407" y="354"/>
                    </a:lnTo>
                    <a:lnTo>
                      <a:pt x="1409" y="364"/>
                    </a:lnTo>
                    <a:lnTo>
                      <a:pt x="1409" y="373"/>
                    </a:lnTo>
                    <a:lnTo>
                      <a:pt x="1411" y="383"/>
                    </a:lnTo>
                    <a:lnTo>
                      <a:pt x="1413" y="394"/>
                    </a:lnTo>
                    <a:lnTo>
                      <a:pt x="1413" y="402"/>
                    </a:lnTo>
                    <a:lnTo>
                      <a:pt x="1413" y="411"/>
                    </a:lnTo>
                    <a:lnTo>
                      <a:pt x="1415" y="421"/>
                    </a:lnTo>
                    <a:lnTo>
                      <a:pt x="1415" y="430"/>
                    </a:lnTo>
                    <a:lnTo>
                      <a:pt x="1415" y="440"/>
                    </a:lnTo>
                    <a:lnTo>
                      <a:pt x="1416" y="449"/>
                    </a:lnTo>
                    <a:lnTo>
                      <a:pt x="1416" y="459"/>
                    </a:lnTo>
                    <a:lnTo>
                      <a:pt x="1418" y="468"/>
                    </a:lnTo>
                    <a:lnTo>
                      <a:pt x="1418" y="478"/>
                    </a:lnTo>
                    <a:lnTo>
                      <a:pt x="1418" y="485"/>
                    </a:lnTo>
                    <a:lnTo>
                      <a:pt x="1418" y="495"/>
                    </a:lnTo>
                    <a:lnTo>
                      <a:pt x="1420" y="504"/>
                    </a:lnTo>
                    <a:lnTo>
                      <a:pt x="1420" y="512"/>
                    </a:lnTo>
                    <a:lnTo>
                      <a:pt x="1420" y="521"/>
                    </a:lnTo>
                    <a:lnTo>
                      <a:pt x="1420" y="531"/>
                    </a:lnTo>
                    <a:lnTo>
                      <a:pt x="1422" y="538"/>
                    </a:lnTo>
                    <a:lnTo>
                      <a:pt x="1422" y="548"/>
                    </a:lnTo>
                    <a:lnTo>
                      <a:pt x="1422" y="556"/>
                    </a:lnTo>
                    <a:lnTo>
                      <a:pt x="1422" y="563"/>
                    </a:lnTo>
                    <a:lnTo>
                      <a:pt x="1422" y="573"/>
                    </a:lnTo>
                    <a:lnTo>
                      <a:pt x="1422" y="580"/>
                    </a:lnTo>
                    <a:lnTo>
                      <a:pt x="1422" y="588"/>
                    </a:lnTo>
                    <a:lnTo>
                      <a:pt x="1422" y="595"/>
                    </a:lnTo>
                    <a:lnTo>
                      <a:pt x="1424" y="603"/>
                    </a:lnTo>
                    <a:lnTo>
                      <a:pt x="1422" y="611"/>
                    </a:lnTo>
                    <a:lnTo>
                      <a:pt x="1422" y="618"/>
                    </a:lnTo>
                    <a:lnTo>
                      <a:pt x="1422" y="624"/>
                    </a:lnTo>
                    <a:lnTo>
                      <a:pt x="1422" y="632"/>
                    </a:lnTo>
                    <a:lnTo>
                      <a:pt x="1422" y="637"/>
                    </a:lnTo>
                    <a:lnTo>
                      <a:pt x="1422" y="645"/>
                    </a:lnTo>
                    <a:lnTo>
                      <a:pt x="1422" y="651"/>
                    </a:lnTo>
                    <a:lnTo>
                      <a:pt x="1422" y="656"/>
                    </a:lnTo>
                    <a:lnTo>
                      <a:pt x="1422" y="662"/>
                    </a:lnTo>
                    <a:lnTo>
                      <a:pt x="1422" y="668"/>
                    </a:lnTo>
                    <a:lnTo>
                      <a:pt x="1422" y="673"/>
                    </a:lnTo>
                    <a:lnTo>
                      <a:pt x="1422" y="679"/>
                    </a:lnTo>
                    <a:lnTo>
                      <a:pt x="1422" y="683"/>
                    </a:lnTo>
                    <a:lnTo>
                      <a:pt x="1422" y="689"/>
                    </a:lnTo>
                    <a:lnTo>
                      <a:pt x="1422" y="694"/>
                    </a:lnTo>
                    <a:lnTo>
                      <a:pt x="1422" y="700"/>
                    </a:lnTo>
                    <a:lnTo>
                      <a:pt x="1420" y="706"/>
                    </a:lnTo>
                    <a:lnTo>
                      <a:pt x="1420" y="713"/>
                    </a:lnTo>
                    <a:lnTo>
                      <a:pt x="1420" y="719"/>
                    </a:lnTo>
                    <a:lnTo>
                      <a:pt x="1420" y="727"/>
                    </a:lnTo>
                    <a:lnTo>
                      <a:pt x="1420" y="732"/>
                    </a:lnTo>
                    <a:lnTo>
                      <a:pt x="1420" y="736"/>
                    </a:lnTo>
                    <a:lnTo>
                      <a:pt x="1274" y="711"/>
                    </a:lnTo>
                    <a:lnTo>
                      <a:pt x="1274" y="710"/>
                    </a:lnTo>
                    <a:lnTo>
                      <a:pt x="1272" y="706"/>
                    </a:lnTo>
                    <a:lnTo>
                      <a:pt x="1270" y="702"/>
                    </a:lnTo>
                    <a:lnTo>
                      <a:pt x="1268" y="696"/>
                    </a:lnTo>
                    <a:lnTo>
                      <a:pt x="1264" y="689"/>
                    </a:lnTo>
                    <a:lnTo>
                      <a:pt x="1262" y="681"/>
                    </a:lnTo>
                    <a:lnTo>
                      <a:pt x="1261" y="675"/>
                    </a:lnTo>
                    <a:lnTo>
                      <a:pt x="1259" y="670"/>
                    </a:lnTo>
                    <a:lnTo>
                      <a:pt x="1257" y="664"/>
                    </a:lnTo>
                    <a:lnTo>
                      <a:pt x="1255" y="660"/>
                    </a:lnTo>
                    <a:lnTo>
                      <a:pt x="1253" y="653"/>
                    </a:lnTo>
                    <a:lnTo>
                      <a:pt x="1251" y="647"/>
                    </a:lnTo>
                    <a:lnTo>
                      <a:pt x="1247" y="641"/>
                    </a:lnTo>
                    <a:lnTo>
                      <a:pt x="1245" y="634"/>
                    </a:lnTo>
                    <a:lnTo>
                      <a:pt x="1243" y="626"/>
                    </a:lnTo>
                    <a:lnTo>
                      <a:pt x="1240" y="620"/>
                    </a:lnTo>
                    <a:lnTo>
                      <a:pt x="1238" y="613"/>
                    </a:lnTo>
                    <a:lnTo>
                      <a:pt x="1236" y="605"/>
                    </a:lnTo>
                    <a:lnTo>
                      <a:pt x="1234" y="597"/>
                    </a:lnTo>
                    <a:lnTo>
                      <a:pt x="1230" y="588"/>
                    </a:lnTo>
                    <a:lnTo>
                      <a:pt x="1228" y="580"/>
                    </a:lnTo>
                    <a:lnTo>
                      <a:pt x="1224" y="573"/>
                    </a:lnTo>
                    <a:lnTo>
                      <a:pt x="1222" y="565"/>
                    </a:lnTo>
                    <a:lnTo>
                      <a:pt x="1219" y="557"/>
                    </a:lnTo>
                    <a:lnTo>
                      <a:pt x="1217" y="548"/>
                    </a:lnTo>
                    <a:lnTo>
                      <a:pt x="1215" y="540"/>
                    </a:lnTo>
                    <a:lnTo>
                      <a:pt x="1211" y="531"/>
                    </a:lnTo>
                    <a:lnTo>
                      <a:pt x="1209" y="521"/>
                    </a:lnTo>
                    <a:lnTo>
                      <a:pt x="1205" y="512"/>
                    </a:lnTo>
                    <a:lnTo>
                      <a:pt x="1203" y="504"/>
                    </a:lnTo>
                    <a:lnTo>
                      <a:pt x="1200" y="495"/>
                    </a:lnTo>
                    <a:lnTo>
                      <a:pt x="1198" y="485"/>
                    </a:lnTo>
                    <a:lnTo>
                      <a:pt x="1194" y="478"/>
                    </a:lnTo>
                    <a:lnTo>
                      <a:pt x="1192" y="468"/>
                    </a:lnTo>
                    <a:lnTo>
                      <a:pt x="1188" y="459"/>
                    </a:lnTo>
                    <a:lnTo>
                      <a:pt x="1186" y="449"/>
                    </a:lnTo>
                    <a:lnTo>
                      <a:pt x="1183" y="441"/>
                    </a:lnTo>
                    <a:lnTo>
                      <a:pt x="1181" y="432"/>
                    </a:lnTo>
                    <a:lnTo>
                      <a:pt x="1179" y="422"/>
                    </a:lnTo>
                    <a:lnTo>
                      <a:pt x="1177" y="415"/>
                    </a:lnTo>
                    <a:lnTo>
                      <a:pt x="1175" y="407"/>
                    </a:lnTo>
                    <a:lnTo>
                      <a:pt x="1173" y="398"/>
                    </a:lnTo>
                    <a:lnTo>
                      <a:pt x="1169" y="390"/>
                    </a:lnTo>
                    <a:lnTo>
                      <a:pt x="1167" y="381"/>
                    </a:lnTo>
                    <a:lnTo>
                      <a:pt x="1165" y="373"/>
                    </a:lnTo>
                    <a:lnTo>
                      <a:pt x="1164" y="365"/>
                    </a:lnTo>
                    <a:lnTo>
                      <a:pt x="1162" y="358"/>
                    </a:lnTo>
                    <a:lnTo>
                      <a:pt x="1160" y="348"/>
                    </a:lnTo>
                    <a:lnTo>
                      <a:pt x="1158" y="341"/>
                    </a:lnTo>
                    <a:lnTo>
                      <a:pt x="1158" y="335"/>
                    </a:lnTo>
                    <a:lnTo>
                      <a:pt x="1154" y="327"/>
                    </a:lnTo>
                    <a:lnTo>
                      <a:pt x="1154" y="322"/>
                    </a:lnTo>
                    <a:lnTo>
                      <a:pt x="1152" y="314"/>
                    </a:lnTo>
                    <a:lnTo>
                      <a:pt x="1152" y="308"/>
                    </a:lnTo>
                    <a:lnTo>
                      <a:pt x="1152" y="303"/>
                    </a:lnTo>
                    <a:lnTo>
                      <a:pt x="1150" y="297"/>
                    </a:lnTo>
                    <a:lnTo>
                      <a:pt x="1150" y="291"/>
                    </a:lnTo>
                    <a:lnTo>
                      <a:pt x="1150" y="286"/>
                    </a:lnTo>
                    <a:lnTo>
                      <a:pt x="1148" y="280"/>
                    </a:lnTo>
                    <a:lnTo>
                      <a:pt x="1148" y="276"/>
                    </a:lnTo>
                    <a:lnTo>
                      <a:pt x="1146" y="270"/>
                    </a:lnTo>
                    <a:lnTo>
                      <a:pt x="1145" y="267"/>
                    </a:lnTo>
                    <a:lnTo>
                      <a:pt x="1139" y="259"/>
                    </a:lnTo>
                    <a:lnTo>
                      <a:pt x="1135" y="253"/>
                    </a:lnTo>
                    <a:lnTo>
                      <a:pt x="1129" y="246"/>
                    </a:lnTo>
                    <a:lnTo>
                      <a:pt x="1122" y="242"/>
                    </a:lnTo>
                    <a:lnTo>
                      <a:pt x="1112" y="236"/>
                    </a:lnTo>
                    <a:lnTo>
                      <a:pt x="1103" y="232"/>
                    </a:lnTo>
                    <a:lnTo>
                      <a:pt x="1099" y="230"/>
                    </a:lnTo>
                    <a:lnTo>
                      <a:pt x="1093" y="229"/>
                    </a:lnTo>
                    <a:lnTo>
                      <a:pt x="1087" y="227"/>
                    </a:lnTo>
                    <a:lnTo>
                      <a:pt x="1082" y="227"/>
                    </a:lnTo>
                    <a:lnTo>
                      <a:pt x="1076" y="227"/>
                    </a:lnTo>
                    <a:lnTo>
                      <a:pt x="1070" y="225"/>
                    </a:lnTo>
                    <a:lnTo>
                      <a:pt x="1065" y="225"/>
                    </a:lnTo>
                    <a:lnTo>
                      <a:pt x="1059" y="225"/>
                    </a:lnTo>
                    <a:lnTo>
                      <a:pt x="1051" y="223"/>
                    </a:lnTo>
                    <a:lnTo>
                      <a:pt x="1046" y="223"/>
                    </a:lnTo>
                    <a:lnTo>
                      <a:pt x="1040" y="223"/>
                    </a:lnTo>
                    <a:lnTo>
                      <a:pt x="1034" y="223"/>
                    </a:lnTo>
                    <a:lnTo>
                      <a:pt x="1027" y="223"/>
                    </a:lnTo>
                    <a:lnTo>
                      <a:pt x="1021" y="223"/>
                    </a:lnTo>
                    <a:lnTo>
                      <a:pt x="1015" y="223"/>
                    </a:lnTo>
                    <a:lnTo>
                      <a:pt x="1010" y="225"/>
                    </a:lnTo>
                    <a:lnTo>
                      <a:pt x="1002" y="225"/>
                    </a:lnTo>
                    <a:lnTo>
                      <a:pt x="996" y="225"/>
                    </a:lnTo>
                    <a:lnTo>
                      <a:pt x="991" y="225"/>
                    </a:lnTo>
                    <a:lnTo>
                      <a:pt x="985" y="225"/>
                    </a:lnTo>
                    <a:lnTo>
                      <a:pt x="977" y="225"/>
                    </a:lnTo>
                    <a:lnTo>
                      <a:pt x="972" y="227"/>
                    </a:lnTo>
                    <a:lnTo>
                      <a:pt x="966" y="227"/>
                    </a:lnTo>
                    <a:lnTo>
                      <a:pt x="960" y="229"/>
                    </a:lnTo>
                    <a:lnTo>
                      <a:pt x="953" y="229"/>
                    </a:lnTo>
                    <a:lnTo>
                      <a:pt x="947" y="229"/>
                    </a:lnTo>
                    <a:lnTo>
                      <a:pt x="941" y="230"/>
                    </a:lnTo>
                    <a:lnTo>
                      <a:pt x="937" y="230"/>
                    </a:lnTo>
                    <a:lnTo>
                      <a:pt x="932" y="232"/>
                    </a:lnTo>
                    <a:lnTo>
                      <a:pt x="926" y="232"/>
                    </a:lnTo>
                    <a:lnTo>
                      <a:pt x="920" y="234"/>
                    </a:lnTo>
                    <a:lnTo>
                      <a:pt x="916" y="236"/>
                    </a:lnTo>
                    <a:lnTo>
                      <a:pt x="907" y="236"/>
                    </a:lnTo>
                    <a:lnTo>
                      <a:pt x="899" y="238"/>
                    </a:lnTo>
                    <a:lnTo>
                      <a:pt x="892" y="240"/>
                    </a:lnTo>
                    <a:lnTo>
                      <a:pt x="886" y="242"/>
                    </a:lnTo>
                    <a:lnTo>
                      <a:pt x="882" y="242"/>
                    </a:lnTo>
                    <a:lnTo>
                      <a:pt x="878" y="244"/>
                    </a:lnTo>
                    <a:lnTo>
                      <a:pt x="876" y="244"/>
                    </a:lnTo>
                    <a:lnTo>
                      <a:pt x="876" y="246"/>
                    </a:lnTo>
                    <a:lnTo>
                      <a:pt x="876" y="248"/>
                    </a:lnTo>
                    <a:lnTo>
                      <a:pt x="876" y="253"/>
                    </a:lnTo>
                    <a:lnTo>
                      <a:pt x="876" y="259"/>
                    </a:lnTo>
                    <a:lnTo>
                      <a:pt x="876" y="263"/>
                    </a:lnTo>
                    <a:lnTo>
                      <a:pt x="876" y="267"/>
                    </a:lnTo>
                    <a:lnTo>
                      <a:pt x="876" y="272"/>
                    </a:lnTo>
                    <a:lnTo>
                      <a:pt x="876" y="278"/>
                    </a:lnTo>
                    <a:lnTo>
                      <a:pt x="876" y="282"/>
                    </a:lnTo>
                    <a:lnTo>
                      <a:pt x="876" y="287"/>
                    </a:lnTo>
                    <a:lnTo>
                      <a:pt x="876" y="293"/>
                    </a:lnTo>
                    <a:lnTo>
                      <a:pt x="878" y="301"/>
                    </a:lnTo>
                    <a:lnTo>
                      <a:pt x="876" y="306"/>
                    </a:lnTo>
                    <a:lnTo>
                      <a:pt x="876" y="314"/>
                    </a:lnTo>
                    <a:lnTo>
                      <a:pt x="876" y="320"/>
                    </a:lnTo>
                    <a:lnTo>
                      <a:pt x="876" y="327"/>
                    </a:lnTo>
                    <a:lnTo>
                      <a:pt x="876" y="335"/>
                    </a:lnTo>
                    <a:lnTo>
                      <a:pt x="876" y="343"/>
                    </a:lnTo>
                    <a:lnTo>
                      <a:pt x="875" y="352"/>
                    </a:lnTo>
                    <a:lnTo>
                      <a:pt x="875" y="362"/>
                    </a:lnTo>
                    <a:lnTo>
                      <a:pt x="873" y="369"/>
                    </a:lnTo>
                    <a:lnTo>
                      <a:pt x="873" y="377"/>
                    </a:lnTo>
                    <a:lnTo>
                      <a:pt x="871" y="386"/>
                    </a:lnTo>
                    <a:lnTo>
                      <a:pt x="871" y="396"/>
                    </a:lnTo>
                    <a:lnTo>
                      <a:pt x="869" y="405"/>
                    </a:lnTo>
                    <a:lnTo>
                      <a:pt x="867" y="415"/>
                    </a:lnTo>
                    <a:lnTo>
                      <a:pt x="865" y="424"/>
                    </a:lnTo>
                    <a:lnTo>
                      <a:pt x="865" y="434"/>
                    </a:lnTo>
                    <a:lnTo>
                      <a:pt x="861" y="443"/>
                    </a:lnTo>
                    <a:lnTo>
                      <a:pt x="859" y="453"/>
                    </a:lnTo>
                    <a:lnTo>
                      <a:pt x="856" y="462"/>
                    </a:lnTo>
                    <a:lnTo>
                      <a:pt x="856" y="474"/>
                    </a:lnTo>
                    <a:lnTo>
                      <a:pt x="852" y="481"/>
                    </a:lnTo>
                    <a:lnTo>
                      <a:pt x="848" y="493"/>
                    </a:lnTo>
                    <a:lnTo>
                      <a:pt x="846" y="502"/>
                    </a:lnTo>
                    <a:lnTo>
                      <a:pt x="842" y="514"/>
                    </a:lnTo>
                    <a:lnTo>
                      <a:pt x="838" y="523"/>
                    </a:lnTo>
                    <a:lnTo>
                      <a:pt x="833" y="533"/>
                    </a:lnTo>
                    <a:lnTo>
                      <a:pt x="829" y="542"/>
                    </a:lnTo>
                    <a:lnTo>
                      <a:pt x="825" y="554"/>
                    </a:lnTo>
                    <a:lnTo>
                      <a:pt x="821" y="561"/>
                    </a:lnTo>
                    <a:lnTo>
                      <a:pt x="816" y="573"/>
                    </a:lnTo>
                    <a:lnTo>
                      <a:pt x="810" y="582"/>
                    </a:lnTo>
                    <a:lnTo>
                      <a:pt x="806" y="592"/>
                    </a:lnTo>
                    <a:lnTo>
                      <a:pt x="800" y="601"/>
                    </a:lnTo>
                    <a:lnTo>
                      <a:pt x="793" y="611"/>
                    </a:lnTo>
                    <a:lnTo>
                      <a:pt x="787" y="620"/>
                    </a:lnTo>
                    <a:lnTo>
                      <a:pt x="779" y="630"/>
                    </a:lnTo>
                    <a:lnTo>
                      <a:pt x="774" y="637"/>
                    </a:lnTo>
                    <a:lnTo>
                      <a:pt x="766" y="647"/>
                    </a:lnTo>
                    <a:lnTo>
                      <a:pt x="757" y="654"/>
                    </a:lnTo>
                    <a:lnTo>
                      <a:pt x="749" y="664"/>
                    </a:lnTo>
                    <a:lnTo>
                      <a:pt x="741" y="672"/>
                    </a:lnTo>
                    <a:lnTo>
                      <a:pt x="732" y="679"/>
                    </a:lnTo>
                    <a:lnTo>
                      <a:pt x="722" y="687"/>
                    </a:lnTo>
                    <a:lnTo>
                      <a:pt x="713" y="696"/>
                    </a:lnTo>
                    <a:lnTo>
                      <a:pt x="703" y="702"/>
                    </a:lnTo>
                    <a:lnTo>
                      <a:pt x="694" y="710"/>
                    </a:lnTo>
                    <a:lnTo>
                      <a:pt x="683" y="717"/>
                    </a:lnTo>
                    <a:lnTo>
                      <a:pt x="671" y="725"/>
                    </a:lnTo>
                    <a:lnTo>
                      <a:pt x="660" y="729"/>
                    </a:lnTo>
                    <a:lnTo>
                      <a:pt x="648" y="734"/>
                    </a:lnTo>
                    <a:lnTo>
                      <a:pt x="635" y="740"/>
                    </a:lnTo>
                    <a:lnTo>
                      <a:pt x="624" y="746"/>
                    </a:lnTo>
                    <a:lnTo>
                      <a:pt x="610" y="750"/>
                    </a:lnTo>
                    <a:lnTo>
                      <a:pt x="597" y="753"/>
                    </a:lnTo>
                    <a:lnTo>
                      <a:pt x="586" y="759"/>
                    </a:lnTo>
                    <a:lnTo>
                      <a:pt x="572" y="763"/>
                    </a:lnTo>
                    <a:lnTo>
                      <a:pt x="559" y="765"/>
                    </a:lnTo>
                    <a:lnTo>
                      <a:pt x="546" y="769"/>
                    </a:lnTo>
                    <a:lnTo>
                      <a:pt x="532" y="770"/>
                    </a:lnTo>
                    <a:lnTo>
                      <a:pt x="519" y="774"/>
                    </a:lnTo>
                    <a:lnTo>
                      <a:pt x="506" y="776"/>
                    </a:lnTo>
                    <a:lnTo>
                      <a:pt x="490" y="778"/>
                    </a:lnTo>
                    <a:lnTo>
                      <a:pt x="477" y="780"/>
                    </a:lnTo>
                    <a:lnTo>
                      <a:pt x="464" y="782"/>
                    </a:lnTo>
                    <a:lnTo>
                      <a:pt x="451" y="784"/>
                    </a:lnTo>
                    <a:lnTo>
                      <a:pt x="435" y="784"/>
                    </a:lnTo>
                    <a:lnTo>
                      <a:pt x="422" y="786"/>
                    </a:lnTo>
                    <a:lnTo>
                      <a:pt x="407" y="786"/>
                    </a:lnTo>
                    <a:lnTo>
                      <a:pt x="394" y="786"/>
                    </a:lnTo>
                    <a:lnTo>
                      <a:pt x="380" y="788"/>
                    </a:lnTo>
                    <a:lnTo>
                      <a:pt x="367" y="788"/>
                    </a:lnTo>
                    <a:lnTo>
                      <a:pt x="352" y="788"/>
                    </a:lnTo>
                    <a:lnTo>
                      <a:pt x="338" y="788"/>
                    </a:lnTo>
                    <a:lnTo>
                      <a:pt x="325" y="786"/>
                    </a:lnTo>
                    <a:lnTo>
                      <a:pt x="312" y="786"/>
                    </a:lnTo>
                    <a:lnTo>
                      <a:pt x="297" y="786"/>
                    </a:lnTo>
                    <a:lnTo>
                      <a:pt x="283" y="784"/>
                    </a:lnTo>
                    <a:lnTo>
                      <a:pt x="270" y="784"/>
                    </a:lnTo>
                    <a:lnTo>
                      <a:pt x="257" y="782"/>
                    </a:lnTo>
                    <a:lnTo>
                      <a:pt x="245" y="782"/>
                    </a:lnTo>
                    <a:lnTo>
                      <a:pt x="232" y="780"/>
                    </a:lnTo>
                    <a:lnTo>
                      <a:pt x="219" y="778"/>
                    </a:lnTo>
                    <a:lnTo>
                      <a:pt x="205" y="776"/>
                    </a:lnTo>
                    <a:lnTo>
                      <a:pt x="194" y="776"/>
                    </a:lnTo>
                    <a:lnTo>
                      <a:pt x="181" y="774"/>
                    </a:lnTo>
                    <a:lnTo>
                      <a:pt x="169" y="772"/>
                    </a:lnTo>
                    <a:lnTo>
                      <a:pt x="158" y="770"/>
                    </a:lnTo>
                    <a:lnTo>
                      <a:pt x="148" y="770"/>
                    </a:lnTo>
                    <a:lnTo>
                      <a:pt x="137" y="767"/>
                    </a:lnTo>
                    <a:lnTo>
                      <a:pt x="125" y="767"/>
                    </a:lnTo>
                    <a:lnTo>
                      <a:pt x="116" y="763"/>
                    </a:lnTo>
                    <a:lnTo>
                      <a:pt x="106" y="763"/>
                    </a:lnTo>
                    <a:lnTo>
                      <a:pt x="97" y="761"/>
                    </a:lnTo>
                    <a:lnTo>
                      <a:pt x="87" y="759"/>
                    </a:lnTo>
                    <a:lnTo>
                      <a:pt x="78" y="759"/>
                    </a:lnTo>
                    <a:lnTo>
                      <a:pt x="70" y="757"/>
                    </a:lnTo>
                    <a:lnTo>
                      <a:pt x="63" y="755"/>
                    </a:lnTo>
                    <a:lnTo>
                      <a:pt x="53" y="753"/>
                    </a:lnTo>
                    <a:lnTo>
                      <a:pt x="47" y="751"/>
                    </a:lnTo>
                    <a:lnTo>
                      <a:pt x="40" y="750"/>
                    </a:lnTo>
                    <a:lnTo>
                      <a:pt x="32" y="748"/>
                    </a:lnTo>
                    <a:lnTo>
                      <a:pt x="27" y="748"/>
                    </a:lnTo>
                    <a:lnTo>
                      <a:pt x="21" y="746"/>
                    </a:lnTo>
                    <a:lnTo>
                      <a:pt x="19" y="746"/>
                    </a:lnTo>
                    <a:lnTo>
                      <a:pt x="9" y="742"/>
                    </a:lnTo>
                    <a:lnTo>
                      <a:pt x="4" y="742"/>
                    </a:lnTo>
                    <a:lnTo>
                      <a:pt x="0" y="742"/>
                    </a:lnTo>
                    <a:lnTo>
                      <a:pt x="63" y="400"/>
                    </a:lnTo>
                    <a:lnTo>
                      <a:pt x="65" y="402"/>
                    </a:lnTo>
                    <a:lnTo>
                      <a:pt x="70" y="411"/>
                    </a:lnTo>
                    <a:lnTo>
                      <a:pt x="72" y="417"/>
                    </a:lnTo>
                    <a:lnTo>
                      <a:pt x="78" y="422"/>
                    </a:lnTo>
                    <a:lnTo>
                      <a:pt x="84" y="430"/>
                    </a:lnTo>
                    <a:lnTo>
                      <a:pt x="93" y="440"/>
                    </a:lnTo>
                    <a:lnTo>
                      <a:pt x="99" y="447"/>
                    </a:lnTo>
                    <a:lnTo>
                      <a:pt x="108" y="457"/>
                    </a:lnTo>
                    <a:lnTo>
                      <a:pt x="112" y="460"/>
                    </a:lnTo>
                    <a:lnTo>
                      <a:pt x="118" y="466"/>
                    </a:lnTo>
                    <a:lnTo>
                      <a:pt x="124" y="472"/>
                    </a:lnTo>
                    <a:lnTo>
                      <a:pt x="127" y="478"/>
                    </a:lnTo>
                    <a:lnTo>
                      <a:pt x="133" y="481"/>
                    </a:lnTo>
                    <a:lnTo>
                      <a:pt x="139" y="487"/>
                    </a:lnTo>
                    <a:lnTo>
                      <a:pt x="144" y="493"/>
                    </a:lnTo>
                    <a:lnTo>
                      <a:pt x="152" y="499"/>
                    </a:lnTo>
                    <a:lnTo>
                      <a:pt x="156" y="504"/>
                    </a:lnTo>
                    <a:lnTo>
                      <a:pt x="163" y="510"/>
                    </a:lnTo>
                    <a:lnTo>
                      <a:pt x="171" y="516"/>
                    </a:lnTo>
                    <a:lnTo>
                      <a:pt x="179" y="521"/>
                    </a:lnTo>
                    <a:lnTo>
                      <a:pt x="184" y="525"/>
                    </a:lnTo>
                    <a:lnTo>
                      <a:pt x="192" y="531"/>
                    </a:lnTo>
                    <a:lnTo>
                      <a:pt x="200" y="535"/>
                    </a:lnTo>
                    <a:lnTo>
                      <a:pt x="207" y="540"/>
                    </a:lnTo>
                    <a:lnTo>
                      <a:pt x="215" y="546"/>
                    </a:lnTo>
                    <a:lnTo>
                      <a:pt x="222" y="550"/>
                    </a:lnTo>
                    <a:lnTo>
                      <a:pt x="232" y="556"/>
                    </a:lnTo>
                    <a:lnTo>
                      <a:pt x="240" y="561"/>
                    </a:lnTo>
                    <a:lnTo>
                      <a:pt x="247" y="563"/>
                    </a:lnTo>
                    <a:lnTo>
                      <a:pt x="257" y="569"/>
                    </a:lnTo>
                    <a:lnTo>
                      <a:pt x="264" y="573"/>
                    </a:lnTo>
                    <a:lnTo>
                      <a:pt x="274" y="578"/>
                    </a:lnTo>
                    <a:lnTo>
                      <a:pt x="283" y="582"/>
                    </a:lnTo>
                    <a:lnTo>
                      <a:pt x="293" y="586"/>
                    </a:lnTo>
                    <a:lnTo>
                      <a:pt x="302" y="588"/>
                    </a:lnTo>
                    <a:lnTo>
                      <a:pt x="314" y="592"/>
                    </a:lnTo>
                    <a:lnTo>
                      <a:pt x="321" y="594"/>
                    </a:lnTo>
                    <a:lnTo>
                      <a:pt x="333" y="597"/>
                    </a:lnTo>
                    <a:lnTo>
                      <a:pt x="342" y="599"/>
                    </a:lnTo>
                    <a:lnTo>
                      <a:pt x="354" y="603"/>
                    </a:lnTo>
                    <a:lnTo>
                      <a:pt x="363" y="603"/>
                    </a:lnTo>
                    <a:lnTo>
                      <a:pt x="375" y="605"/>
                    </a:lnTo>
                    <a:lnTo>
                      <a:pt x="386" y="605"/>
                    </a:lnTo>
                    <a:lnTo>
                      <a:pt x="397" y="607"/>
                    </a:lnTo>
                    <a:lnTo>
                      <a:pt x="407" y="607"/>
                    </a:lnTo>
                    <a:lnTo>
                      <a:pt x="418" y="607"/>
                    </a:lnTo>
                    <a:lnTo>
                      <a:pt x="430" y="607"/>
                    </a:lnTo>
                    <a:lnTo>
                      <a:pt x="441" y="607"/>
                    </a:lnTo>
                    <a:lnTo>
                      <a:pt x="452" y="605"/>
                    </a:lnTo>
                    <a:lnTo>
                      <a:pt x="466" y="603"/>
                    </a:lnTo>
                    <a:lnTo>
                      <a:pt x="477" y="601"/>
                    </a:lnTo>
                    <a:lnTo>
                      <a:pt x="490" y="601"/>
                    </a:lnTo>
                    <a:lnTo>
                      <a:pt x="502" y="597"/>
                    </a:lnTo>
                    <a:lnTo>
                      <a:pt x="511" y="594"/>
                    </a:lnTo>
                    <a:lnTo>
                      <a:pt x="523" y="590"/>
                    </a:lnTo>
                    <a:lnTo>
                      <a:pt x="534" y="586"/>
                    </a:lnTo>
                    <a:lnTo>
                      <a:pt x="542" y="582"/>
                    </a:lnTo>
                    <a:lnTo>
                      <a:pt x="551" y="576"/>
                    </a:lnTo>
                    <a:lnTo>
                      <a:pt x="559" y="571"/>
                    </a:lnTo>
                    <a:lnTo>
                      <a:pt x="567" y="567"/>
                    </a:lnTo>
                    <a:lnTo>
                      <a:pt x="574" y="561"/>
                    </a:lnTo>
                    <a:lnTo>
                      <a:pt x="580" y="556"/>
                    </a:lnTo>
                    <a:lnTo>
                      <a:pt x="586" y="548"/>
                    </a:lnTo>
                    <a:lnTo>
                      <a:pt x="591" y="542"/>
                    </a:lnTo>
                    <a:lnTo>
                      <a:pt x="595" y="535"/>
                    </a:lnTo>
                    <a:lnTo>
                      <a:pt x="601" y="527"/>
                    </a:lnTo>
                    <a:lnTo>
                      <a:pt x="605" y="519"/>
                    </a:lnTo>
                    <a:lnTo>
                      <a:pt x="608" y="514"/>
                    </a:lnTo>
                    <a:lnTo>
                      <a:pt x="612" y="506"/>
                    </a:lnTo>
                    <a:lnTo>
                      <a:pt x="614" y="497"/>
                    </a:lnTo>
                    <a:lnTo>
                      <a:pt x="616" y="489"/>
                    </a:lnTo>
                    <a:lnTo>
                      <a:pt x="618" y="481"/>
                    </a:lnTo>
                    <a:lnTo>
                      <a:pt x="618" y="472"/>
                    </a:lnTo>
                    <a:lnTo>
                      <a:pt x="620" y="464"/>
                    </a:lnTo>
                    <a:lnTo>
                      <a:pt x="622" y="455"/>
                    </a:lnTo>
                    <a:lnTo>
                      <a:pt x="622" y="447"/>
                    </a:lnTo>
                    <a:lnTo>
                      <a:pt x="622" y="438"/>
                    </a:lnTo>
                    <a:lnTo>
                      <a:pt x="622" y="428"/>
                    </a:lnTo>
                    <a:lnTo>
                      <a:pt x="622" y="421"/>
                    </a:lnTo>
                    <a:lnTo>
                      <a:pt x="622" y="413"/>
                    </a:lnTo>
                    <a:lnTo>
                      <a:pt x="620" y="403"/>
                    </a:lnTo>
                    <a:lnTo>
                      <a:pt x="618" y="394"/>
                    </a:lnTo>
                    <a:lnTo>
                      <a:pt x="618" y="386"/>
                    </a:lnTo>
                    <a:lnTo>
                      <a:pt x="616" y="377"/>
                    </a:lnTo>
                    <a:lnTo>
                      <a:pt x="614" y="367"/>
                    </a:lnTo>
                    <a:lnTo>
                      <a:pt x="612" y="360"/>
                    </a:lnTo>
                    <a:lnTo>
                      <a:pt x="610" y="350"/>
                    </a:lnTo>
                    <a:lnTo>
                      <a:pt x="608" y="341"/>
                    </a:lnTo>
                    <a:lnTo>
                      <a:pt x="605" y="333"/>
                    </a:lnTo>
                    <a:lnTo>
                      <a:pt x="603" y="325"/>
                    </a:lnTo>
                    <a:lnTo>
                      <a:pt x="599" y="316"/>
                    </a:lnTo>
                    <a:lnTo>
                      <a:pt x="597" y="308"/>
                    </a:lnTo>
                    <a:lnTo>
                      <a:pt x="595" y="301"/>
                    </a:lnTo>
                    <a:lnTo>
                      <a:pt x="591" y="291"/>
                    </a:lnTo>
                    <a:lnTo>
                      <a:pt x="589" y="284"/>
                    </a:lnTo>
                    <a:lnTo>
                      <a:pt x="586" y="278"/>
                    </a:lnTo>
                    <a:lnTo>
                      <a:pt x="584" y="270"/>
                    </a:lnTo>
                    <a:lnTo>
                      <a:pt x="582" y="263"/>
                    </a:lnTo>
                    <a:lnTo>
                      <a:pt x="578" y="257"/>
                    </a:lnTo>
                    <a:lnTo>
                      <a:pt x="576" y="251"/>
                    </a:lnTo>
                    <a:lnTo>
                      <a:pt x="572" y="244"/>
                    </a:lnTo>
                    <a:lnTo>
                      <a:pt x="568" y="238"/>
                    </a:lnTo>
                    <a:lnTo>
                      <a:pt x="567" y="232"/>
                    </a:lnTo>
                    <a:lnTo>
                      <a:pt x="563" y="227"/>
                    </a:lnTo>
                    <a:lnTo>
                      <a:pt x="559" y="219"/>
                    </a:lnTo>
                    <a:lnTo>
                      <a:pt x="555" y="211"/>
                    </a:lnTo>
                    <a:lnTo>
                      <a:pt x="551" y="204"/>
                    </a:lnTo>
                    <a:lnTo>
                      <a:pt x="549" y="198"/>
                    </a:lnTo>
                    <a:lnTo>
                      <a:pt x="548" y="196"/>
                    </a:lnTo>
                    <a:close/>
                  </a:path>
                </a:pathLst>
              </a:custGeom>
              <a:solidFill>
                <a:srgbClr val="B5667A"/>
              </a:solidFill>
              <a:ln w="9525">
                <a:noFill/>
                <a:round/>
                <a:headEnd/>
                <a:tailEnd/>
              </a:ln>
            </p:spPr>
            <p:txBody>
              <a:bodyPr/>
              <a:lstStyle/>
              <a:p>
                <a:endParaRPr lang="en-US"/>
              </a:p>
            </p:txBody>
          </p:sp>
          <p:sp>
            <p:nvSpPr>
              <p:cNvPr id="10333" name="Freeform 239"/>
              <p:cNvSpPr>
                <a:spLocks/>
              </p:cNvSpPr>
              <p:nvPr/>
            </p:nvSpPr>
            <p:spPr bwMode="auto">
              <a:xfrm>
                <a:off x="2199" y="2024"/>
                <a:ext cx="110" cy="114"/>
              </a:xfrm>
              <a:custGeom>
                <a:avLst/>
                <a:gdLst>
                  <a:gd name="T0" fmla="*/ 31 w 221"/>
                  <a:gd name="T1" fmla="*/ 0 h 228"/>
                  <a:gd name="T2" fmla="*/ 40 w 221"/>
                  <a:gd name="T3" fmla="*/ 3 h 228"/>
                  <a:gd name="T4" fmla="*/ 48 w 221"/>
                  <a:gd name="T5" fmla="*/ 6 h 228"/>
                  <a:gd name="T6" fmla="*/ 58 w 221"/>
                  <a:gd name="T7" fmla="*/ 10 h 228"/>
                  <a:gd name="T8" fmla="*/ 67 w 221"/>
                  <a:gd name="T9" fmla="*/ 14 h 228"/>
                  <a:gd name="T10" fmla="*/ 75 w 221"/>
                  <a:gd name="T11" fmla="*/ 20 h 228"/>
                  <a:gd name="T12" fmla="*/ 84 w 221"/>
                  <a:gd name="T13" fmla="*/ 26 h 228"/>
                  <a:gd name="T14" fmla="*/ 91 w 221"/>
                  <a:gd name="T15" fmla="*/ 33 h 228"/>
                  <a:gd name="T16" fmla="*/ 98 w 221"/>
                  <a:gd name="T17" fmla="*/ 38 h 228"/>
                  <a:gd name="T18" fmla="*/ 103 w 221"/>
                  <a:gd name="T19" fmla="*/ 46 h 228"/>
                  <a:gd name="T20" fmla="*/ 106 w 221"/>
                  <a:gd name="T21" fmla="*/ 54 h 228"/>
                  <a:gd name="T22" fmla="*/ 109 w 221"/>
                  <a:gd name="T23" fmla="*/ 61 h 228"/>
                  <a:gd name="T24" fmla="*/ 109 w 221"/>
                  <a:gd name="T25" fmla="*/ 70 h 228"/>
                  <a:gd name="T26" fmla="*/ 107 w 221"/>
                  <a:gd name="T27" fmla="*/ 78 h 228"/>
                  <a:gd name="T28" fmla="*/ 104 w 221"/>
                  <a:gd name="T29" fmla="*/ 87 h 228"/>
                  <a:gd name="T30" fmla="*/ 99 w 221"/>
                  <a:gd name="T31" fmla="*/ 95 h 228"/>
                  <a:gd name="T32" fmla="*/ 91 w 221"/>
                  <a:gd name="T33" fmla="*/ 103 h 228"/>
                  <a:gd name="T34" fmla="*/ 84 w 221"/>
                  <a:gd name="T35" fmla="*/ 108 h 228"/>
                  <a:gd name="T36" fmla="*/ 75 w 221"/>
                  <a:gd name="T37" fmla="*/ 112 h 228"/>
                  <a:gd name="T38" fmla="*/ 65 w 221"/>
                  <a:gd name="T39" fmla="*/ 114 h 228"/>
                  <a:gd name="T40" fmla="*/ 57 w 221"/>
                  <a:gd name="T41" fmla="*/ 114 h 228"/>
                  <a:gd name="T42" fmla="*/ 47 w 221"/>
                  <a:gd name="T43" fmla="*/ 114 h 228"/>
                  <a:gd name="T44" fmla="*/ 40 w 221"/>
                  <a:gd name="T45" fmla="*/ 113 h 228"/>
                  <a:gd name="T46" fmla="*/ 34 w 221"/>
                  <a:gd name="T47" fmla="*/ 110 h 228"/>
                  <a:gd name="T48" fmla="*/ 36 w 221"/>
                  <a:gd name="T49" fmla="*/ 108 h 228"/>
                  <a:gd name="T50" fmla="*/ 44 w 221"/>
                  <a:gd name="T51" fmla="*/ 106 h 228"/>
                  <a:gd name="T52" fmla="*/ 51 w 221"/>
                  <a:gd name="T53" fmla="*/ 104 h 228"/>
                  <a:gd name="T54" fmla="*/ 59 w 221"/>
                  <a:gd name="T55" fmla="*/ 102 h 228"/>
                  <a:gd name="T56" fmla="*/ 66 w 221"/>
                  <a:gd name="T57" fmla="*/ 98 h 228"/>
                  <a:gd name="T58" fmla="*/ 72 w 221"/>
                  <a:gd name="T59" fmla="*/ 95 h 228"/>
                  <a:gd name="T60" fmla="*/ 79 w 221"/>
                  <a:gd name="T61" fmla="*/ 90 h 228"/>
                  <a:gd name="T62" fmla="*/ 84 w 221"/>
                  <a:gd name="T63" fmla="*/ 86 h 228"/>
                  <a:gd name="T64" fmla="*/ 87 w 221"/>
                  <a:gd name="T65" fmla="*/ 80 h 228"/>
                  <a:gd name="T66" fmla="*/ 91 w 221"/>
                  <a:gd name="T67" fmla="*/ 75 h 228"/>
                  <a:gd name="T68" fmla="*/ 93 w 221"/>
                  <a:gd name="T69" fmla="*/ 69 h 228"/>
                  <a:gd name="T70" fmla="*/ 93 w 221"/>
                  <a:gd name="T71" fmla="*/ 62 h 228"/>
                  <a:gd name="T72" fmla="*/ 91 w 221"/>
                  <a:gd name="T73" fmla="*/ 56 h 228"/>
                  <a:gd name="T74" fmla="*/ 88 w 221"/>
                  <a:gd name="T75" fmla="*/ 50 h 228"/>
                  <a:gd name="T76" fmla="*/ 84 w 221"/>
                  <a:gd name="T77" fmla="*/ 44 h 228"/>
                  <a:gd name="T78" fmla="*/ 77 w 221"/>
                  <a:gd name="T79" fmla="*/ 37 h 228"/>
                  <a:gd name="T80" fmla="*/ 69 w 221"/>
                  <a:gd name="T81" fmla="*/ 31 h 228"/>
                  <a:gd name="T82" fmla="*/ 60 w 221"/>
                  <a:gd name="T83" fmla="*/ 27 h 228"/>
                  <a:gd name="T84" fmla="*/ 51 w 221"/>
                  <a:gd name="T85" fmla="*/ 24 h 228"/>
                  <a:gd name="T86" fmla="*/ 43 w 221"/>
                  <a:gd name="T87" fmla="*/ 22 h 228"/>
                  <a:gd name="T88" fmla="*/ 33 w 221"/>
                  <a:gd name="T89" fmla="*/ 20 h 228"/>
                  <a:gd name="T90" fmla="*/ 24 w 221"/>
                  <a:gd name="T91" fmla="*/ 19 h 228"/>
                  <a:gd name="T92" fmla="*/ 17 w 221"/>
                  <a:gd name="T93" fmla="*/ 18 h 228"/>
                  <a:gd name="T94" fmla="*/ 11 w 221"/>
                  <a:gd name="T95" fmla="*/ 18 h 228"/>
                  <a:gd name="T96" fmla="*/ 5 w 221"/>
                  <a:gd name="T97" fmla="*/ 17 h 228"/>
                  <a:gd name="T98" fmla="*/ 26 w 221"/>
                  <a:gd name="T99" fmla="*/ 0 h 2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228"/>
                  <a:gd name="T152" fmla="*/ 221 w 221"/>
                  <a:gd name="T153" fmla="*/ 228 h 2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228">
                    <a:moveTo>
                      <a:pt x="53" y="0"/>
                    </a:moveTo>
                    <a:lnTo>
                      <a:pt x="63" y="0"/>
                    </a:lnTo>
                    <a:lnTo>
                      <a:pt x="71" y="4"/>
                    </a:lnTo>
                    <a:lnTo>
                      <a:pt x="80" y="6"/>
                    </a:lnTo>
                    <a:lnTo>
                      <a:pt x="90" y="10"/>
                    </a:lnTo>
                    <a:lnTo>
                      <a:pt x="97" y="12"/>
                    </a:lnTo>
                    <a:lnTo>
                      <a:pt x="109" y="15"/>
                    </a:lnTo>
                    <a:lnTo>
                      <a:pt x="116" y="19"/>
                    </a:lnTo>
                    <a:lnTo>
                      <a:pt x="126" y="25"/>
                    </a:lnTo>
                    <a:lnTo>
                      <a:pt x="135" y="29"/>
                    </a:lnTo>
                    <a:lnTo>
                      <a:pt x="143" y="34"/>
                    </a:lnTo>
                    <a:lnTo>
                      <a:pt x="150" y="40"/>
                    </a:lnTo>
                    <a:lnTo>
                      <a:pt x="160" y="46"/>
                    </a:lnTo>
                    <a:lnTo>
                      <a:pt x="168" y="52"/>
                    </a:lnTo>
                    <a:lnTo>
                      <a:pt x="175" y="57"/>
                    </a:lnTo>
                    <a:lnTo>
                      <a:pt x="183" y="65"/>
                    </a:lnTo>
                    <a:lnTo>
                      <a:pt x="190" y="71"/>
                    </a:lnTo>
                    <a:lnTo>
                      <a:pt x="196" y="76"/>
                    </a:lnTo>
                    <a:lnTo>
                      <a:pt x="202" y="84"/>
                    </a:lnTo>
                    <a:lnTo>
                      <a:pt x="206" y="92"/>
                    </a:lnTo>
                    <a:lnTo>
                      <a:pt x="211" y="99"/>
                    </a:lnTo>
                    <a:lnTo>
                      <a:pt x="213" y="107"/>
                    </a:lnTo>
                    <a:lnTo>
                      <a:pt x="217" y="114"/>
                    </a:lnTo>
                    <a:lnTo>
                      <a:pt x="219" y="122"/>
                    </a:lnTo>
                    <a:lnTo>
                      <a:pt x="221" y="131"/>
                    </a:lnTo>
                    <a:lnTo>
                      <a:pt x="219" y="139"/>
                    </a:lnTo>
                    <a:lnTo>
                      <a:pt x="219" y="147"/>
                    </a:lnTo>
                    <a:lnTo>
                      <a:pt x="215" y="156"/>
                    </a:lnTo>
                    <a:lnTo>
                      <a:pt x="213" y="164"/>
                    </a:lnTo>
                    <a:lnTo>
                      <a:pt x="209" y="173"/>
                    </a:lnTo>
                    <a:lnTo>
                      <a:pt x="204" y="181"/>
                    </a:lnTo>
                    <a:lnTo>
                      <a:pt x="198" y="190"/>
                    </a:lnTo>
                    <a:lnTo>
                      <a:pt x="190" y="202"/>
                    </a:lnTo>
                    <a:lnTo>
                      <a:pt x="183" y="206"/>
                    </a:lnTo>
                    <a:lnTo>
                      <a:pt x="175" y="211"/>
                    </a:lnTo>
                    <a:lnTo>
                      <a:pt x="168" y="215"/>
                    </a:lnTo>
                    <a:lnTo>
                      <a:pt x="160" y="219"/>
                    </a:lnTo>
                    <a:lnTo>
                      <a:pt x="150" y="223"/>
                    </a:lnTo>
                    <a:lnTo>
                      <a:pt x="143" y="225"/>
                    </a:lnTo>
                    <a:lnTo>
                      <a:pt x="131" y="227"/>
                    </a:lnTo>
                    <a:lnTo>
                      <a:pt x="124" y="228"/>
                    </a:lnTo>
                    <a:lnTo>
                      <a:pt x="114" y="228"/>
                    </a:lnTo>
                    <a:lnTo>
                      <a:pt x="105" y="228"/>
                    </a:lnTo>
                    <a:lnTo>
                      <a:pt x="95" y="228"/>
                    </a:lnTo>
                    <a:lnTo>
                      <a:pt x="88" y="228"/>
                    </a:lnTo>
                    <a:lnTo>
                      <a:pt x="80" y="225"/>
                    </a:lnTo>
                    <a:lnTo>
                      <a:pt x="74" y="223"/>
                    </a:lnTo>
                    <a:lnTo>
                      <a:pt x="69" y="219"/>
                    </a:lnTo>
                    <a:lnTo>
                      <a:pt x="65" y="217"/>
                    </a:lnTo>
                    <a:lnTo>
                      <a:pt x="72" y="215"/>
                    </a:lnTo>
                    <a:lnTo>
                      <a:pt x="80" y="213"/>
                    </a:lnTo>
                    <a:lnTo>
                      <a:pt x="88" y="211"/>
                    </a:lnTo>
                    <a:lnTo>
                      <a:pt x="95" y="211"/>
                    </a:lnTo>
                    <a:lnTo>
                      <a:pt x="103" y="208"/>
                    </a:lnTo>
                    <a:lnTo>
                      <a:pt x="110" y="206"/>
                    </a:lnTo>
                    <a:lnTo>
                      <a:pt x="118" y="204"/>
                    </a:lnTo>
                    <a:lnTo>
                      <a:pt x="126" y="202"/>
                    </a:lnTo>
                    <a:lnTo>
                      <a:pt x="133" y="196"/>
                    </a:lnTo>
                    <a:lnTo>
                      <a:pt x="139" y="192"/>
                    </a:lnTo>
                    <a:lnTo>
                      <a:pt x="145" y="189"/>
                    </a:lnTo>
                    <a:lnTo>
                      <a:pt x="152" y="185"/>
                    </a:lnTo>
                    <a:lnTo>
                      <a:pt x="158" y="179"/>
                    </a:lnTo>
                    <a:lnTo>
                      <a:pt x="164" y="175"/>
                    </a:lnTo>
                    <a:lnTo>
                      <a:pt x="168" y="171"/>
                    </a:lnTo>
                    <a:lnTo>
                      <a:pt x="173" y="166"/>
                    </a:lnTo>
                    <a:lnTo>
                      <a:pt x="175" y="160"/>
                    </a:lnTo>
                    <a:lnTo>
                      <a:pt x="179" y="154"/>
                    </a:lnTo>
                    <a:lnTo>
                      <a:pt x="183" y="149"/>
                    </a:lnTo>
                    <a:lnTo>
                      <a:pt x="185" y="143"/>
                    </a:lnTo>
                    <a:lnTo>
                      <a:pt x="187" y="137"/>
                    </a:lnTo>
                    <a:lnTo>
                      <a:pt x="187" y="130"/>
                    </a:lnTo>
                    <a:lnTo>
                      <a:pt x="187" y="124"/>
                    </a:lnTo>
                    <a:lnTo>
                      <a:pt x="187" y="118"/>
                    </a:lnTo>
                    <a:lnTo>
                      <a:pt x="183" y="112"/>
                    </a:lnTo>
                    <a:lnTo>
                      <a:pt x="181" y="105"/>
                    </a:lnTo>
                    <a:lnTo>
                      <a:pt x="177" y="99"/>
                    </a:lnTo>
                    <a:lnTo>
                      <a:pt x="173" y="93"/>
                    </a:lnTo>
                    <a:lnTo>
                      <a:pt x="168" y="88"/>
                    </a:lnTo>
                    <a:lnTo>
                      <a:pt x="162" y="80"/>
                    </a:lnTo>
                    <a:lnTo>
                      <a:pt x="154" y="74"/>
                    </a:lnTo>
                    <a:lnTo>
                      <a:pt x="148" y="69"/>
                    </a:lnTo>
                    <a:lnTo>
                      <a:pt x="139" y="63"/>
                    </a:lnTo>
                    <a:lnTo>
                      <a:pt x="129" y="57"/>
                    </a:lnTo>
                    <a:lnTo>
                      <a:pt x="120" y="54"/>
                    </a:lnTo>
                    <a:lnTo>
                      <a:pt x="112" y="50"/>
                    </a:lnTo>
                    <a:lnTo>
                      <a:pt x="103" y="48"/>
                    </a:lnTo>
                    <a:lnTo>
                      <a:pt x="93" y="46"/>
                    </a:lnTo>
                    <a:lnTo>
                      <a:pt x="86" y="44"/>
                    </a:lnTo>
                    <a:lnTo>
                      <a:pt x="76" y="42"/>
                    </a:lnTo>
                    <a:lnTo>
                      <a:pt x="67" y="40"/>
                    </a:lnTo>
                    <a:lnTo>
                      <a:pt x="57" y="40"/>
                    </a:lnTo>
                    <a:lnTo>
                      <a:pt x="48" y="38"/>
                    </a:lnTo>
                    <a:lnTo>
                      <a:pt x="38" y="38"/>
                    </a:lnTo>
                    <a:lnTo>
                      <a:pt x="34" y="36"/>
                    </a:lnTo>
                    <a:lnTo>
                      <a:pt x="29" y="36"/>
                    </a:lnTo>
                    <a:lnTo>
                      <a:pt x="23" y="36"/>
                    </a:lnTo>
                    <a:lnTo>
                      <a:pt x="19" y="34"/>
                    </a:lnTo>
                    <a:lnTo>
                      <a:pt x="10" y="33"/>
                    </a:lnTo>
                    <a:lnTo>
                      <a:pt x="0" y="33"/>
                    </a:lnTo>
                    <a:lnTo>
                      <a:pt x="53" y="0"/>
                    </a:lnTo>
                    <a:close/>
                  </a:path>
                </a:pathLst>
              </a:custGeom>
              <a:solidFill>
                <a:srgbClr val="000000"/>
              </a:solidFill>
              <a:ln w="9525">
                <a:noFill/>
                <a:round/>
                <a:headEnd/>
                <a:tailEnd/>
              </a:ln>
            </p:spPr>
            <p:txBody>
              <a:bodyPr/>
              <a:lstStyle/>
              <a:p>
                <a:endParaRPr lang="en-US"/>
              </a:p>
            </p:txBody>
          </p:sp>
          <p:sp>
            <p:nvSpPr>
              <p:cNvPr id="10334" name="Freeform 240"/>
              <p:cNvSpPr>
                <a:spLocks/>
              </p:cNvSpPr>
              <p:nvPr/>
            </p:nvSpPr>
            <p:spPr bwMode="auto">
              <a:xfrm>
                <a:off x="2306" y="2159"/>
                <a:ext cx="318" cy="33"/>
              </a:xfrm>
              <a:custGeom>
                <a:avLst/>
                <a:gdLst>
                  <a:gd name="T0" fmla="*/ 304 w 635"/>
                  <a:gd name="T1" fmla="*/ 3 h 67"/>
                  <a:gd name="T2" fmla="*/ 313 w 635"/>
                  <a:gd name="T3" fmla="*/ 12 h 67"/>
                  <a:gd name="T4" fmla="*/ 318 w 635"/>
                  <a:gd name="T5" fmla="*/ 22 h 67"/>
                  <a:gd name="T6" fmla="*/ 302 w 635"/>
                  <a:gd name="T7" fmla="*/ 22 h 67"/>
                  <a:gd name="T8" fmla="*/ 285 w 635"/>
                  <a:gd name="T9" fmla="*/ 22 h 67"/>
                  <a:gd name="T10" fmla="*/ 270 w 635"/>
                  <a:gd name="T11" fmla="*/ 22 h 67"/>
                  <a:gd name="T12" fmla="*/ 255 w 635"/>
                  <a:gd name="T13" fmla="*/ 22 h 67"/>
                  <a:gd name="T14" fmla="*/ 241 w 635"/>
                  <a:gd name="T15" fmla="*/ 21 h 67"/>
                  <a:gd name="T16" fmla="*/ 227 w 635"/>
                  <a:gd name="T17" fmla="*/ 20 h 67"/>
                  <a:gd name="T18" fmla="*/ 212 w 635"/>
                  <a:gd name="T19" fmla="*/ 19 h 67"/>
                  <a:gd name="T20" fmla="*/ 199 w 635"/>
                  <a:gd name="T21" fmla="*/ 19 h 67"/>
                  <a:gd name="T22" fmla="*/ 185 w 635"/>
                  <a:gd name="T23" fmla="*/ 17 h 67"/>
                  <a:gd name="T24" fmla="*/ 171 w 635"/>
                  <a:gd name="T25" fmla="*/ 17 h 67"/>
                  <a:gd name="T26" fmla="*/ 158 w 635"/>
                  <a:gd name="T27" fmla="*/ 16 h 67"/>
                  <a:gd name="T28" fmla="*/ 144 w 635"/>
                  <a:gd name="T29" fmla="*/ 16 h 67"/>
                  <a:gd name="T30" fmla="*/ 130 w 635"/>
                  <a:gd name="T31" fmla="*/ 16 h 67"/>
                  <a:gd name="T32" fmla="*/ 116 w 635"/>
                  <a:gd name="T33" fmla="*/ 16 h 67"/>
                  <a:gd name="T34" fmla="*/ 101 w 635"/>
                  <a:gd name="T35" fmla="*/ 16 h 67"/>
                  <a:gd name="T36" fmla="*/ 87 w 635"/>
                  <a:gd name="T37" fmla="*/ 18 h 67"/>
                  <a:gd name="T38" fmla="*/ 72 w 635"/>
                  <a:gd name="T39" fmla="*/ 19 h 67"/>
                  <a:gd name="T40" fmla="*/ 56 w 635"/>
                  <a:gd name="T41" fmla="*/ 22 h 67"/>
                  <a:gd name="T42" fmla="*/ 40 w 635"/>
                  <a:gd name="T43" fmla="*/ 24 h 67"/>
                  <a:gd name="T44" fmla="*/ 23 w 635"/>
                  <a:gd name="T45" fmla="*/ 27 h 67"/>
                  <a:gd name="T46" fmla="*/ 6 w 635"/>
                  <a:gd name="T47" fmla="*/ 31 h 67"/>
                  <a:gd name="T48" fmla="*/ 0 w 635"/>
                  <a:gd name="T49" fmla="*/ 26 h 67"/>
                  <a:gd name="T50" fmla="*/ 5 w 635"/>
                  <a:gd name="T51" fmla="*/ 16 h 67"/>
                  <a:gd name="T52" fmla="*/ 19 w 635"/>
                  <a:gd name="T53" fmla="*/ 15 h 67"/>
                  <a:gd name="T54" fmla="*/ 34 w 635"/>
                  <a:gd name="T55" fmla="*/ 14 h 67"/>
                  <a:gd name="T56" fmla="*/ 47 w 635"/>
                  <a:gd name="T57" fmla="*/ 13 h 67"/>
                  <a:gd name="T58" fmla="*/ 61 w 635"/>
                  <a:gd name="T59" fmla="*/ 12 h 67"/>
                  <a:gd name="T60" fmla="*/ 75 w 635"/>
                  <a:gd name="T61" fmla="*/ 12 h 67"/>
                  <a:gd name="T62" fmla="*/ 89 w 635"/>
                  <a:gd name="T63" fmla="*/ 11 h 67"/>
                  <a:gd name="T64" fmla="*/ 103 w 635"/>
                  <a:gd name="T65" fmla="*/ 10 h 67"/>
                  <a:gd name="T66" fmla="*/ 117 w 635"/>
                  <a:gd name="T67" fmla="*/ 10 h 67"/>
                  <a:gd name="T68" fmla="*/ 131 w 635"/>
                  <a:gd name="T69" fmla="*/ 10 h 67"/>
                  <a:gd name="T70" fmla="*/ 146 w 635"/>
                  <a:gd name="T71" fmla="*/ 9 h 67"/>
                  <a:gd name="T72" fmla="*/ 160 w 635"/>
                  <a:gd name="T73" fmla="*/ 8 h 67"/>
                  <a:gd name="T74" fmla="*/ 174 w 635"/>
                  <a:gd name="T75" fmla="*/ 8 h 67"/>
                  <a:gd name="T76" fmla="*/ 188 w 635"/>
                  <a:gd name="T77" fmla="*/ 7 h 67"/>
                  <a:gd name="T78" fmla="*/ 203 w 635"/>
                  <a:gd name="T79" fmla="*/ 7 h 67"/>
                  <a:gd name="T80" fmla="*/ 217 w 635"/>
                  <a:gd name="T81" fmla="*/ 7 h 67"/>
                  <a:gd name="T82" fmla="*/ 230 w 635"/>
                  <a:gd name="T83" fmla="*/ 6 h 67"/>
                  <a:gd name="T84" fmla="*/ 246 w 635"/>
                  <a:gd name="T85" fmla="*/ 5 h 67"/>
                  <a:gd name="T86" fmla="*/ 259 w 635"/>
                  <a:gd name="T87" fmla="*/ 4 h 67"/>
                  <a:gd name="T88" fmla="*/ 273 w 635"/>
                  <a:gd name="T89" fmla="*/ 3 h 67"/>
                  <a:gd name="T90" fmla="*/ 287 w 635"/>
                  <a:gd name="T91" fmla="*/ 1 h 67"/>
                  <a:gd name="T92" fmla="*/ 303 w 635"/>
                  <a:gd name="T93" fmla="*/ 0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5"/>
                  <a:gd name="T142" fmla="*/ 0 h 67"/>
                  <a:gd name="T143" fmla="*/ 635 w 635"/>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5" h="67">
                    <a:moveTo>
                      <a:pt x="605" y="0"/>
                    </a:moveTo>
                    <a:lnTo>
                      <a:pt x="607" y="2"/>
                    </a:lnTo>
                    <a:lnTo>
                      <a:pt x="608" y="6"/>
                    </a:lnTo>
                    <a:lnTo>
                      <a:pt x="614" y="12"/>
                    </a:lnTo>
                    <a:lnTo>
                      <a:pt x="620" y="17"/>
                    </a:lnTo>
                    <a:lnTo>
                      <a:pt x="626" y="25"/>
                    </a:lnTo>
                    <a:lnTo>
                      <a:pt x="631" y="33"/>
                    </a:lnTo>
                    <a:lnTo>
                      <a:pt x="633" y="40"/>
                    </a:lnTo>
                    <a:lnTo>
                      <a:pt x="635" y="44"/>
                    </a:lnTo>
                    <a:lnTo>
                      <a:pt x="624" y="44"/>
                    </a:lnTo>
                    <a:lnTo>
                      <a:pt x="612" y="44"/>
                    </a:lnTo>
                    <a:lnTo>
                      <a:pt x="603" y="44"/>
                    </a:lnTo>
                    <a:lnTo>
                      <a:pt x="591" y="44"/>
                    </a:lnTo>
                    <a:lnTo>
                      <a:pt x="580" y="44"/>
                    </a:lnTo>
                    <a:lnTo>
                      <a:pt x="570" y="44"/>
                    </a:lnTo>
                    <a:lnTo>
                      <a:pt x="559" y="44"/>
                    </a:lnTo>
                    <a:lnTo>
                      <a:pt x="551" y="44"/>
                    </a:lnTo>
                    <a:lnTo>
                      <a:pt x="540" y="44"/>
                    </a:lnTo>
                    <a:lnTo>
                      <a:pt x="529" y="44"/>
                    </a:lnTo>
                    <a:lnTo>
                      <a:pt x="519" y="44"/>
                    </a:lnTo>
                    <a:lnTo>
                      <a:pt x="510" y="44"/>
                    </a:lnTo>
                    <a:lnTo>
                      <a:pt x="500" y="42"/>
                    </a:lnTo>
                    <a:lnTo>
                      <a:pt x="491" y="42"/>
                    </a:lnTo>
                    <a:lnTo>
                      <a:pt x="481" y="42"/>
                    </a:lnTo>
                    <a:lnTo>
                      <a:pt x="472" y="42"/>
                    </a:lnTo>
                    <a:lnTo>
                      <a:pt x="462" y="42"/>
                    </a:lnTo>
                    <a:lnTo>
                      <a:pt x="453" y="40"/>
                    </a:lnTo>
                    <a:lnTo>
                      <a:pt x="443" y="40"/>
                    </a:lnTo>
                    <a:lnTo>
                      <a:pt x="434" y="40"/>
                    </a:lnTo>
                    <a:lnTo>
                      <a:pt x="424" y="38"/>
                    </a:lnTo>
                    <a:lnTo>
                      <a:pt x="416" y="38"/>
                    </a:lnTo>
                    <a:lnTo>
                      <a:pt x="407" y="38"/>
                    </a:lnTo>
                    <a:lnTo>
                      <a:pt x="397" y="38"/>
                    </a:lnTo>
                    <a:lnTo>
                      <a:pt x="388" y="36"/>
                    </a:lnTo>
                    <a:lnTo>
                      <a:pt x="378" y="36"/>
                    </a:lnTo>
                    <a:lnTo>
                      <a:pt x="369" y="35"/>
                    </a:lnTo>
                    <a:lnTo>
                      <a:pt x="361" y="35"/>
                    </a:lnTo>
                    <a:lnTo>
                      <a:pt x="352" y="35"/>
                    </a:lnTo>
                    <a:lnTo>
                      <a:pt x="342" y="35"/>
                    </a:lnTo>
                    <a:lnTo>
                      <a:pt x="335" y="35"/>
                    </a:lnTo>
                    <a:lnTo>
                      <a:pt x="325" y="35"/>
                    </a:lnTo>
                    <a:lnTo>
                      <a:pt x="316" y="33"/>
                    </a:lnTo>
                    <a:lnTo>
                      <a:pt x="306" y="33"/>
                    </a:lnTo>
                    <a:lnTo>
                      <a:pt x="297" y="33"/>
                    </a:lnTo>
                    <a:lnTo>
                      <a:pt x="287" y="33"/>
                    </a:lnTo>
                    <a:lnTo>
                      <a:pt x="278" y="33"/>
                    </a:lnTo>
                    <a:lnTo>
                      <a:pt x="270" y="33"/>
                    </a:lnTo>
                    <a:lnTo>
                      <a:pt x="259" y="33"/>
                    </a:lnTo>
                    <a:lnTo>
                      <a:pt x="251" y="33"/>
                    </a:lnTo>
                    <a:lnTo>
                      <a:pt x="242" y="33"/>
                    </a:lnTo>
                    <a:lnTo>
                      <a:pt x="232" y="33"/>
                    </a:lnTo>
                    <a:lnTo>
                      <a:pt x="222" y="33"/>
                    </a:lnTo>
                    <a:lnTo>
                      <a:pt x="213" y="33"/>
                    </a:lnTo>
                    <a:lnTo>
                      <a:pt x="202" y="33"/>
                    </a:lnTo>
                    <a:lnTo>
                      <a:pt x="194" y="35"/>
                    </a:lnTo>
                    <a:lnTo>
                      <a:pt x="183" y="35"/>
                    </a:lnTo>
                    <a:lnTo>
                      <a:pt x="173" y="36"/>
                    </a:lnTo>
                    <a:lnTo>
                      <a:pt x="164" y="36"/>
                    </a:lnTo>
                    <a:lnTo>
                      <a:pt x="152" y="38"/>
                    </a:lnTo>
                    <a:lnTo>
                      <a:pt x="143" y="38"/>
                    </a:lnTo>
                    <a:lnTo>
                      <a:pt x="133" y="40"/>
                    </a:lnTo>
                    <a:lnTo>
                      <a:pt x="122" y="42"/>
                    </a:lnTo>
                    <a:lnTo>
                      <a:pt x="112" y="44"/>
                    </a:lnTo>
                    <a:lnTo>
                      <a:pt x="101" y="44"/>
                    </a:lnTo>
                    <a:lnTo>
                      <a:pt x="91" y="48"/>
                    </a:lnTo>
                    <a:lnTo>
                      <a:pt x="80" y="48"/>
                    </a:lnTo>
                    <a:lnTo>
                      <a:pt x="68" y="50"/>
                    </a:lnTo>
                    <a:lnTo>
                      <a:pt x="57" y="52"/>
                    </a:lnTo>
                    <a:lnTo>
                      <a:pt x="46" y="55"/>
                    </a:lnTo>
                    <a:lnTo>
                      <a:pt x="34" y="57"/>
                    </a:lnTo>
                    <a:lnTo>
                      <a:pt x="23" y="61"/>
                    </a:lnTo>
                    <a:lnTo>
                      <a:pt x="11" y="63"/>
                    </a:lnTo>
                    <a:lnTo>
                      <a:pt x="0" y="67"/>
                    </a:lnTo>
                    <a:lnTo>
                      <a:pt x="0" y="59"/>
                    </a:lnTo>
                    <a:lnTo>
                      <a:pt x="0" y="52"/>
                    </a:lnTo>
                    <a:lnTo>
                      <a:pt x="0" y="42"/>
                    </a:lnTo>
                    <a:lnTo>
                      <a:pt x="2" y="35"/>
                    </a:lnTo>
                    <a:lnTo>
                      <a:pt x="10" y="33"/>
                    </a:lnTo>
                    <a:lnTo>
                      <a:pt x="19" y="33"/>
                    </a:lnTo>
                    <a:lnTo>
                      <a:pt x="29" y="31"/>
                    </a:lnTo>
                    <a:lnTo>
                      <a:pt x="38" y="31"/>
                    </a:lnTo>
                    <a:lnTo>
                      <a:pt x="48" y="31"/>
                    </a:lnTo>
                    <a:lnTo>
                      <a:pt x="57" y="29"/>
                    </a:lnTo>
                    <a:lnTo>
                      <a:pt x="67" y="29"/>
                    </a:lnTo>
                    <a:lnTo>
                      <a:pt x="76" y="29"/>
                    </a:lnTo>
                    <a:lnTo>
                      <a:pt x="84" y="27"/>
                    </a:lnTo>
                    <a:lnTo>
                      <a:pt x="93" y="27"/>
                    </a:lnTo>
                    <a:lnTo>
                      <a:pt x="103" y="27"/>
                    </a:lnTo>
                    <a:lnTo>
                      <a:pt x="112" y="27"/>
                    </a:lnTo>
                    <a:lnTo>
                      <a:pt x="122" y="25"/>
                    </a:lnTo>
                    <a:lnTo>
                      <a:pt x="131" y="25"/>
                    </a:lnTo>
                    <a:lnTo>
                      <a:pt x="141" y="25"/>
                    </a:lnTo>
                    <a:lnTo>
                      <a:pt x="150" y="25"/>
                    </a:lnTo>
                    <a:lnTo>
                      <a:pt x="160" y="23"/>
                    </a:lnTo>
                    <a:lnTo>
                      <a:pt x="169" y="23"/>
                    </a:lnTo>
                    <a:lnTo>
                      <a:pt x="177" y="23"/>
                    </a:lnTo>
                    <a:lnTo>
                      <a:pt x="188" y="23"/>
                    </a:lnTo>
                    <a:lnTo>
                      <a:pt x="198" y="21"/>
                    </a:lnTo>
                    <a:lnTo>
                      <a:pt x="205" y="21"/>
                    </a:lnTo>
                    <a:lnTo>
                      <a:pt x="215" y="21"/>
                    </a:lnTo>
                    <a:lnTo>
                      <a:pt x="226" y="21"/>
                    </a:lnTo>
                    <a:lnTo>
                      <a:pt x="234" y="21"/>
                    </a:lnTo>
                    <a:lnTo>
                      <a:pt x="243" y="21"/>
                    </a:lnTo>
                    <a:lnTo>
                      <a:pt x="253" y="21"/>
                    </a:lnTo>
                    <a:lnTo>
                      <a:pt x="262" y="21"/>
                    </a:lnTo>
                    <a:lnTo>
                      <a:pt x="272" y="19"/>
                    </a:lnTo>
                    <a:lnTo>
                      <a:pt x="281" y="19"/>
                    </a:lnTo>
                    <a:lnTo>
                      <a:pt x="291" y="19"/>
                    </a:lnTo>
                    <a:lnTo>
                      <a:pt x="302" y="19"/>
                    </a:lnTo>
                    <a:lnTo>
                      <a:pt x="310" y="17"/>
                    </a:lnTo>
                    <a:lnTo>
                      <a:pt x="319" y="17"/>
                    </a:lnTo>
                    <a:lnTo>
                      <a:pt x="329" y="17"/>
                    </a:lnTo>
                    <a:lnTo>
                      <a:pt x="338" y="17"/>
                    </a:lnTo>
                    <a:lnTo>
                      <a:pt x="348" y="17"/>
                    </a:lnTo>
                    <a:lnTo>
                      <a:pt x="357" y="17"/>
                    </a:lnTo>
                    <a:lnTo>
                      <a:pt x="367" y="15"/>
                    </a:lnTo>
                    <a:lnTo>
                      <a:pt x="376" y="15"/>
                    </a:lnTo>
                    <a:lnTo>
                      <a:pt x="386" y="15"/>
                    </a:lnTo>
                    <a:lnTo>
                      <a:pt x="396" y="15"/>
                    </a:lnTo>
                    <a:lnTo>
                      <a:pt x="405" y="14"/>
                    </a:lnTo>
                    <a:lnTo>
                      <a:pt x="415" y="14"/>
                    </a:lnTo>
                    <a:lnTo>
                      <a:pt x="422" y="14"/>
                    </a:lnTo>
                    <a:lnTo>
                      <a:pt x="434" y="14"/>
                    </a:lnTo>
                    <a:lnTo>
                      <a:pt x="443" y="14"/>
                    </a:lnTo>
                    <a:lnTo>
                      <a:pt x="453" y="14"/>
                    </a:lnTo>
                    <a:lnTo>
                      <a:pt x="460" y="12"/>
                    </a:lnTo>
                    <a:lnTo>
                      <a:pt x="470" y="12"/>
                    </a:lnTo>
                    <a:lnTo>
                      <a:pt x="479" y="10"/>
                    </a:lnTo>
                    <a:lnTo>
                      <a:pt x="491" y="10"/>
                    </a:lnTo>
                    <a:lnTo>
                      <a:pt x="498" y="10"/>
                    </a:lnTo>
                    <a:lnTo>
                      <a:pt x="508" y="8"/>
                    </a:lnTo>
                    <a:lnTo>
                      <a:pt x="517" y="8"/>
                    </a:lnTo>
                    <a:lnTo>
                      <a:pt x="527" y="8"/>
                    </a:lnTo>
                    <a:lnTo>
                      <a:pt x="536" y="6"/>
                    </a:lnTo>
                    <a:lnTo>
                      <a:pt x="546" y="6"/>
                    </a:lnTo>
                    <a:lnTo>
                      <a:pt x="555" y="4"/>
                    </a:lnTo>
                    <a:lnTo>
                      <a:pt x="565" y="4"/>
                    </a:lnTo>
                    <a:lnTo>
                      <a:pt x="574" y="2"/>
                    </a:lnTo>
                    <a:lnTo>
                      <a:pt x="584" y="2"/>
                    </a:lnTo>
                    <a:lnTo>
                      <a:pt x="593" y="0"/>
                    </a:lnTo>
                    <a:lnTo>
                      <a:pt x="605" y="0"/>
                    </a:lnTo>
                    <a:close/>
                  </a:path>
                </a:pathLst>
              </a:custGeom>
              <a:solidFill>
                <a:srgbClr val="000000"/>
              </a:solidFill>
              <a:ln w="9525">
                <a:noFill/>
                <a:round/>
                <a:headEnd/>
                <a:tailEnd/>
              </a:ln>
            </p:spPr>
            <p:txBody>
              <a:bodyPr/>
              <a:lstStyle/>
              <a:p>
                <a:endParaRPr lang="en-US"/>
              </a:p>
            </p:txBody>
          </p:sp>
          <p:sp>
            <p:nvSpPr>
              <p:cNvPr id="10335" name="Freeform 241"/>
              <p:cNvSpPr>
                <a:spLocks/>
              </p:cNvSpPr>
              <p:nvPr/>
            </p:nvSpPr>
            <p:spPr bwMode="auto">
              <a:xfrm>
                <a:off x="2107" y="2278"/>
                <a:ext cx="136" cy="274"/>
              </a:xfrm>
              <a:custGeom>
                <a:avLst/>
                <a:gdLst>
                  <a:gd name="T0" fmla="*/ 14 w 272"/>
                  <a:gd name="T1" fmla="*/ 3 h 547"/>
                  <a:gd name="T2" fmla="*/ 15 w 272"/>
                  <a:gd name="T3" fmla="*/ 11 h 547"/>
                  <a:gd name="T4" fmla="*/ 17 w 272"/>
                  <a:gd name="T5" fmla="*/ 19 h 547"/>
                  <a:gd name="T6" fmla="*/ 20 w 272"/>
                  <a:gd name="T7" fmla="*/ 28 h 547"/>
                  <a:gd name="T8" fmla="*/ 22 w 272"/>
                  <a:gd name="T9" fmla="*/ 37 h 547"/>
                  <a:gd name="T10" fmla="*/ 25 w 272"/>
                  <a:gd name="T11" fmla="*/ 47 h 547"/>
                  <a:gd name="T12" fmla="*/ 28 w 272"/>
                  <a:gd name="T13" fmla="*/ 54 h 547"/>
                  <a:gd name="T14" fmla="*/ 30 w 272"/>
                  <a:gd name="T15" fmla="*/ 59 h 547"/>
                  <a:gd name="T16" fmla="*/ 32 w 272"/>
                  <a:gd name="T17" fmla="*/ 64 h 547"/>
                  <a:gd name="T18" fmla="*/ 35 w 272"/>
                  <a:gd name="T19" fmla="*/ 70 h 547"/>
                  <a:gd name="T20" fmla="*/ 39 w 272"/>
                  <a:gd name="T21" fmla="*/ 76 h 547"/>
                  <a:gd name="T22" fmla="*/ 41 w 272"/>
                  <a:gd name="T23" fmla="*/ 84 h 547"/>
                  <a:gd name="T24" fmla="*/ 44 w 272"/>
                  <a:gd name="T25" fmla="*/ 89 h 547"/>
                  <a:gd name="T26" fmla="*/ 47 w 272"/>
                  <a:gd name="T27" fmla="*/ 94 h 547"/>
                  <a:gd name="T28" fmla="*/ 50 w 272"/>
                  <a:gd name="T29" fmla="*/ 99 h 547"/>
                  <a:gd name="T30" fmla="*/ 53 w 272"/>
                  <a:gd name="T31" fmla="*/ 104 h 547"/>
                  <a:gd name="T32" fmla="*/ 56 w 272"/>
                  <a:gd name="T33" fmla="*/ 110 h 547"/>
                  <a:gd name="T34" fmla="*/ 60 w 272"/>
                  <a:gd name="T35" fmla="*/ 116 h 547"/>
                  <a:gd name="T36" fmla="*/ 68 w 272"/>
                  <a:gd name="T37" fmla="*/ 126 h 547"/>
                  <a:gd name="T38" fmla="*/ 74 w 272"/>
                  <a:gd name="T39" fmla="*/ 134 h 547"/>
                  <a:gd name="T40" fmla="*/ 81 w 272"/>
                  <a:gd name="T41" fmla="*/ 143 h 547"/>
                  <a:gd name="T42" fmla="*/ 89 w 272"/>
                  <a:gd name="T43" fmla="*/ 151 h 547"/>
                  <a:gd name="T44" fmla="*/ 96 w 272"/>
                  <a:gd name="T45" fmla="*/ 158 h 547"/>
                  <a:gd name="T46" fmla="*/ 101 w 272"/>
                  <a:gd name="T47" fmla="*/ 166 h 547"/>
                  <a:gd name="T48" fmla="*/ 108 w 272"/>
                  <a:gd name="T49" fmla="*/ 173 h 547"/>
                  <a:gd name="T50" fmla="*/ 113 w 272"/>
                  <a:gd name="T51" fmla="*/ 181 h 547"/>
                  <a:gd name="T52" fmla="*/ 117 w 272"/>
                  <a:gd name="T53" fmla="*/ 187 h 547"/>
                  <a:gd name="T54" fmla="*/ 122 w 272"/>
                  <a:gd name="T55" fmla="*/ 195 h 547"/>
                  <a:gd name="T56" fmla="*/ 126 w 272"/>
                  <a:gd name="T57" fmla="*/ 202 h 547"/>
                  <a:gd name="T58" fmla="*/ 129 w 272"/>
                  <a:gd name="T59" fmla="*/ 209 h 547"/>
                  <a:gd name="T60" fmla="*/ 131 w 272"/>
                  <a:gd name="T61" fmla="*/ 217 h 547"/>
                  <a:gd name="T62" fmla="*/ 133 w 272"/>
                  <a:gd name="T63" fmla="*/ 225 h 547"/>
                  <a:gd name="T64" fmla="*/ 135 w 272"/>
                  <a:gd name="T65" fmla="*/ 233 h 547"/>
                  <a:gd name="T66" fmla="*/ 136 w 272"/>
                  <a:gd name="T67" fmla="*/ 241 h 547"/>
                  <a:gd name="T68" fmla="*/ 136 w 272"/>
                  <a:gd name="T69" fmla="*/ 249 h 547"/>
                  <a:gd name="T70" fmla="*/ 135 w 272"/>
                  <a:gd name="T71" fmla="*/ 259 h 547"/>
                  <a:gd name="T72" fmla="*/ 135 w 272"/>
                  <a:gd name="T73" fmla="*/ 266 h 547"/>
                  <a:gd name="T74" fmla="*/ 134 w 272"/>
                  <a:gd name="T75" fmla="*/ 271 h 547"/>
                  <a:gd name="T76" fmla="*/ 0 w 272"/>
                  <a:gd name="T77" fmla="*/ 29 h 547"/>
                  <a:gd name="T78" fmla="*/ 14 w 272"/>
                  <a:gd name="T79" fmla="*/ 0 h 5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547"/>
                  <a:gd name="T122" fmla="*/ 272 w 272"/>
                  <a:gd name="T123" fmla="*/ 547 h 5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547">
                    <a:moveTo>
                      <a:pt x="28" y="0"/>
                    </a:moveTo>
                    <a:lnTo>
                      <a:pt x="28" y="6"/>
                    </a:lnTo>
                    <a:lnTo>
                      <a:pt x="28" y="13"/>
                    </a:lnTo>
                    <a:lnTo>
                      <a:pt x="30" y="21"/>
                    </a:lnTo>
                    <a:lnTo>
                      <a:pt x="32" y="30"/>
                    </a:lnTo>
                    <a:lnTo>
                      <a:pt x="34" y="38"/>
                    </a:lnTo>
                    <a:lnTo>
                      <a:pt x="36" y="45"/>
                    </a:lnTo>
                    <a:lnTo>
                      <a:pt x="40" y="55"/>
                    </a:lnTo>
                    <a:lnTo>
                      <a:pt x="42" y="65"/>
                    </a:lnTo>
                    <a:lnTo>
                      <a:pt x="45" y="74"/>
                    </a:lnTo>
                    <a:lnTo>
                      <a:pt x="47" y="84"/>
                    </a:lnTo>
                    <a:lnTo>
                      <a:pt x="51" y="93"/>
                    </a:lnTo>
                    <a:lnTo>
                      <a:pt x="57" y="103"/>
                    </a:lnTo>
                    <a:lnTo>
                      <a:pt x="57" y="108"/>
                    </a:lnTo>
                    <a:lnTo>
                      <a:pt x="59" y="112"/>
                    </a:lnTo>
                    <a:lnTo>
                      <a:pt x="61" y="118"/>
                    </a:lnTo>
                    <a:lnTo>
                      <a:pt x="62" y="123"/>
                    </a:lnTo>
                    <a:lnTo>
                      <a:pt x="64" y="127"/>
                    </a:lnTo>
                    <a:lnTo>
                      <a:pt x="68" y="133"/>
                    </a:lnTo>
                    <a:lnTo>
                      <a:pt x="70" y="139"/>
                    </a:lnTo>
                    <a:lnTo>
                      <a:pt x="74" y="142"/>
                    </a:lnTo>
                    <a:lnTo>
                      <a:pt x="78" y="152"/>
                    </a:lnTo>
                    <a:lnTo>
                      <a:pt x="81" y="163"/>
                    </a:lnTo>
                    <a:lnTo>
                      <a:pt x="83" y="167"/>
                    </a:lnTo>
                    <a:lnTo>
                      <a:pt x="87" y="173"/>
                    </a:lnTo>
                    <a:lnTo>
                      <a:pt x="89" y="177"/>
                    </a:lnTo>
                    <a:lnTo>
                      <a:pt x="93" y="182"/>
                    </a:lnTo>
                    <a:lnTo>
                      <a:pt x="95" y="188"/>
                    </a:lnTo>
                    <a:lnTo>
                      <a:pt x="99" y="194"/>
                    </a:lnTo>
                    <a:lnTo>
                      <a:pt x="100" y="198"/>
                    </a:lnTo>
                    <a:lnTo>
                      <a:pt x="104" y="203"/>
                    </a:lnTo>
                    <a:lnTo>
                      <a:pt x="106" y="207"/>
                    </a:lnTo>
                    <a:lnTo>
                      <a:pt x="110" y="213"/>
                    </a:lnTo>
                    <a:lnTo>
                      <a:pt x="112" y="219"/>
                    </a:lnTo>
                    <a:lnTo>
                      <a:pt x="116" y="224"/>
                    </a:lnTo>
                    <a:lnTo>
                      <a:pt x="121" y="232"/>
                    </a:lnTo>
                    <a:lnTo>
                      <a:pt x="129" y="241"/>
                    </a:lnTo>
                    <a:lnTo>
                      <a:pt x="135" y="251"/>
                    </a:lnTo>
                    <a:lnTo>
                      <a:pt x="142" y="260"/>
                    </a:lnTo>
                    <a:lnTo>
                      <a:pt x="148" y="268"/>
                    </a:lnTo>
                    <a:lnTo>
                      <a:pt x="156" y="277"/>
                    </a:lnTo>
                    <a:lnTo>
                      <a:pt x="163" y="285"/>
                    </a:lnTo>
                    <a:lnTo>
                      <a:pt x="171" y="295"/>
                    </a:lnTo>
                    <a:lnTo>
                      <a:pt x="178" y="302"/>
                    </a:lnTo>
                    <a:lnTo>
                      <a:pt x="184" y="310"/>
                    </a:lnTo>
                    <a:lnTo>
                      <a:pt x="192" y="316"/>
                    </a:lnTo>
                    <a:lnTo>
                      <a:pt x="197" y="325"/>
                    </a:lnTo>
                    <a:lnTo>
                      <a:pt x="203" y="331"/>
                    </a:lnTo>
                    <a:lnTo>
                      <a:pt x="211" y="338"/>
                    </a:lnTo>
                    <a:lnTo>
                      <a:pt x="216" y="346"/>
                    </a:lnTo>
                    <a:lnTo>
                      <a:pt x="222" y="354"/>
                    </a:lnTo>
                    <a:lnTo>
                      <a:pt x="226" y="361"/>
                    </a:lnTo>
                    <a:lnTo>
                      <a:pt x="232" y="369"/>
                    </a:lnTo>
                    <a:lnTo>
                      <a:pt x="235" y="374"/>
                    </a:lnTo>
                    <a:lnTo>
                      <a:pt x="241" y="382"/>
                    </a:lnTo>
                    <a:lnTo>
                      <a:pt x="245" y="390"/>
                    </a:lnTo>
                    <a:lnTo>
                      <a:pt x="249" y="395"/>
                    </a:lnTo>
                    <a:lnTo>
                      <a:pt x="253" y="403"/>
                    </a:lnTo>
                    <a:lnTo>
                      <a:pt x="256" y="412"/>
                    </a:lnTo>
                    <a:lnTo>
                      <a:pt x="258" y="418"/>
                    </a:lnTo>
                    <a:lnTo>
                      <a:pt x="260" y="426"/>
                    </a:lnTo>
                    <a:lnTo>
                      <a:pt x="262" y="433"/>
                    </a:lnTo>
                    <a:lnTo>
                      <a:pt x="266" y="441"/>
                    </a:lnTo>
                    <a:lnTo>
                      <a:pt x="266" y="449"/>
                    </a:lnTo>
                    <a:lnTo>
                      <a:pt x="268" y="456"/>
                    </a:lnTo>
                    <a:lnTo>
                      <a:pt x="270" y="466"/>
                    </a:lnTo>
                    <a:lnTo>
                      <a:pt x="272" y="473"/>
                    </a:lnTo>
                    <a:lnTo>
                      <a:pt x="272" y="481"/>
                    </a:lnTo>
                    <a:lnTo>
                      <a:pt x="272" y="490"/>
                    </a:lnTo>
                    <a:lnTo>
                      <a:pt x="272" y="498"/>
                    </a:lnTo>
                    <a:lnTo>
                      <a:pt x="272" y="509"/>
                    </a:lnTo>
                    <a:lnTo>
                      <a:pt x="270" y="517"/>
                    </a:lnTo>
                    <a:lnTo>
                      <a:pt x="270" y="527"/>
                    </a:lnTo>
                    <a:lnTo>
                      <a:pt x="270" y="532"/>
                    </a:lnTo>
                    <a:lnTo>
                      <a:pt x="270" y="536"/>
                    </a:lnTo>
                    <a:lnTo>
                      <a:pt x="268" y="542"/>
                    </a:lnTo>
                    <a:lnTo>
                      <a:pt x="268" y="547"/>
                    </a:lnTo>
                    <a:lnTo>
                      <a:pt x="0" y="57"/>
                    </a:lnTo>
                    <a:lnTo>
                      <a:pt x="28" y="0"/>
                    </a:lnTo>
                    <a:close/>
                  </a:path>
                </a:pathLst>
              </a:custGeom>
              <a:solidFill>
                <a:srgbClr val="000000"/>
              </a:solidFill>
              <a:ln w="9525">
                <a:noFill/>
                <a:round/>
                <a:headEnd/>
                <a:tailEnd/>
              </a:ln>
            </p:spPr>
            <p:txBody>
              <a:bodyPr/>
              <a:lstStyle/>
              <a:p>
                <a:endParaRPr lang="en-US"/>
              </a:p>
            </p:txBody>
          </p:sp>
          <p:sp>
            <p:nvSpPr>
              <p:cNvPr id="10336" name="Freeform 242"/>
              <p:cNvSpPr>
                <a:spLocks/>
              </p:cNvSpPr>
              <p:nvPr/>
            </p:nvSpPr>
            <p:spPr bwMode="auto">
              <a:xfrm>
                <a:off x="2220" y="2195"/>
                <a:ext cx="114" cy="199"/>
              </a:xfrm>
              <a:custGeom>
                <a:avLst/>
                <a:gdLst>
                  <a:gd name="T0" fmla="*/ 16 w 226"/>
                  <a:gd name="T1" fmla="*/ 4 h 399"/>
                  <a:gd name="T2" fmla="*/ 10 w 226"/>
                  <a:gd name="T3" fmla="*/ 14 h 399"/>
                  <a:gd name="T4" fmla="*/ 3 w 226"/>
                  <a:gd name="T5" fmla="*/ 24 h 399"/>
                  <a:gd name="T6" fmla="*/ 0 w 226"/>
                  <a:gd name="T7" fmla="*/ 35 h 399"/>
                  <a:gd name="T8" fmla="*/ 7 w 226"/>
                  <a:gd name="T9" fmla="*/ 42 h 399"/>
                  <a:gd name="T10" fmla="*/ 16 w 226"/>
                  <a:gd name="T11" fmla="*/ 46 h 399"/>
                  <a:gd name="T12" fmla="*/ 25 w 226"/>
                  <a:gd name="T13" fmla="*/ 53 h 399"/>
                  <a:gd name="T14" fmla="*/ 33 w 226"/>
                  <a:gd name="T15" fmla="*/ 61 h 399"/>
                  <a:gd name="T16" fmla="*/ 38 w 226"/>
                  <a:gd name="T17" fmla="*/ 68 h 399"/>
                  <a:gd name="T18" fmla="*/ 34 w 226"/>
                  <a:gd name="T19" fmla="*/ 72 h 399"/>
                  <a:gd name="T20" fmla="*/ 31 w 226"/>
                  <a:gd name="T21" fmla="*/ 80 h 399"/>
                  <a:gd name="T22" fmla="*/ 27 w 226"/>
                  <a:gd name="T23" fmla="*/ 88 h 399"/>
                  <a:gd name="T24" fmla="*/ 24 w 226"/>
                  <a:gd name="T25" fmla="*/ 98 h 399"/>
                  <a:gd name="T26" fmla="*/ 21 w 226"/>
                  <a:gd name="T27" fmla="*/ 108 h 399"/>
                  <a:gd name="T28" fmla="*/ 20 w 226"/>
                  <a:gd name="T29" fmla="*/ 118 h 399"/>
                  <a:gd name="T30" fmla="*/ 20 w 226"/>
                  <a:gd name="T31" fmla="*/ 130 h 399"/>
                  <a:gd name="T32" fmla="*/ 23 w 226"/>
                  <a:gd name="T33" fmla="*/ 141 h 399"/>
                  <a:gd name="T34" fmla="*/ 30 w 226"/>
                  <a:gd name="T35" fmla="*/ 153 h 399"/>
                  <a:gd name="T36" fmla="*/ 38 w 226"/>
                  <a:gd name="T37" fmla="*/ 163 h 399"/>
                  <a:gd name="T38" fmla="*/ 47 w 226"/>
                  <a:gd name="T39" fmla="*/ 172 h 399"/>
                  <a:gd name="T40" fmla="*/ 58 w 226"/>
                  <a:gd name="T41" fmla="*/ 179 h 399"/>
                  <a:gd name="T42" fmla="*/ 67 w 226"/>
                  <a:gd name="T43" fmla="*/ 184 h 399"/>
                  <a:gd name="T44" fmla="*/ 78 w 226"/>
                  <a:gd name="T45" fmla="*/ 189 h 399"/>
                  <a:gd name="T46" fmla="*/ 87 w 226"/>
                  <a:gd name="T47" fmla="*/ 193 h 399"/>
                  <a:gd name="T48" fmla="*/ 96 w 226"/>
                  <a:gd name="T49" fmla="*/ 195 h 399"/>
                  <a:gd name="T50" fmla="*/ 108 w 226"/>
                  <a:gd name="T51" fmla="*/ 198 h 399"/>
                  <a:gd name="T52" fmla="*/ 114 w 226"/>
                  <a:gd name="T53" fmla="*/ 199 h 399"/>
                  <a:gd name="T54" fmla="*/ 110 w 226"/>
                  <a:gd name="T55" fmla="*/ 193 h 399"/>
                  <a:gd name="T56" fmla="*/ 106 w 226"/>
                  <a:gd name="T57" fmla="*/ 187 h 399"/>
                  <a:gd name="T58" fmla="*/ 101 w 226"/>
                  <a:gd name="T59" fmla="*/ 177 h 399"/>
                  <a:gd name="T60" fmla="*/ 96 w 226"/>
                  <a:gd name="T61" fmla="*/ 167 h 399"/>
                  <a:gd name="T62" fmla="*/ 90 w 226"/>
                  <a:gd name="T63" fmla="*/ 154 h 399"/>
                  <a:gd name="T64" fmla="*/ 83 w 226"/>
                  <a:gd name="T65" fmla="*/ 143 h 399"/>
                  <a:gd name="T66" fmla="*/ 79 w 226"/>
                  <a:gd name="T67" fmla="*/ 132 h 399"/>
                  <a:gd name="T68" fmla="*/ 74 w 226"/>
                  <a:gd name="T69" fmla="*/ 122 h 399"/>
                  <a:gd name="T70" fmla="*/ 70 w 226"/>
                  <a:gd name="T71" fmla="*/ 114 h 399"/>
                  <a:gd name="T72" fmla="*/ 69 w 226"/>
                  <a:gd name="T73" fmla="*/ 108 h 399"/>
                  <a:gd name="T74" fmla="*/ 66 w 226"/>
                  <a:gd name="T75" fmla="*/ 97 h 399"/>
                  <a:gd name="T76" fmla="*/ 64 w 226"/>
                  <a:gd name="T77" fmla="*/ 89 h 399"/>
                  <a:gd name="T78" fmla="*/ 61 w 226"/>
                  <a:gd name="T79" fmla="*/ 79 h 399"/>
                  <a:gd name="T80" fmla="*/ 56 w 226"/>
                  <a:gd name="T81" fmla="*/ 69 h 399"/>
                  <a:gd name="T82" fmla="*/ 52 w 226"/>
                  <a:gd name="T83" fmla="*/ 58 h 399"/>
                  <a:gd name="T84" fmla="*/ 49 w 226"/>
                  <a:gd name="T85" fmla="*/ 48 h 399"/>
                  <a:gd name="T86" fmla="*/ 45 w 226"/>
                  <a:gd name="T87" fmla="*/ 39 h 399"/>
                  <a:gd name="T88" fmla="*/ 41 w 226"/>
                  <a:gd name="T89" fmla="*/ 30 h 399"/>
                  <a:gd name="T90" fmla="*/ 38 w 226"/>
                  <a:gd name="T91" fmla="*/ 22 h 399"/>
                  <a:gd name="T92" fmla="*/ 31 w 226"/>
                  <a:gd name="T93" fmla="*/ 11 h 399"/>
                  <a:gd name="T94" fmla="*/ 23 w 226"/>
                  <a:gd name="T95" fmla="*/ 0 h 3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6"/>
                  <a:gd name="T145" fmla="*/ 0 h 399"/>
                  <a:gd name="T146" fmla="*/ 226 w 226"/>
                  <a:gd name="T147" fmla="*/ 399 h 3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6" h="399">
                    <a:moveTo>
                      <a:pt x="44" y="0"/>
                    </a:moveTo>
                    <a:lnTo>
                      <a:pt x="40" y="1"/>
                    </a:lnTo>
                    <a:lnTo>
                      <a:pt x="32" y="9"/>
                    </a:lnTo>
                    <a:lnTo>
                      <a:pt x="28" y="15"/>
                    </a:lnTo>
                    <a:lnTo>
                      <a:pt x="23" y="20"/>
                    </a:lnTo>
                    <a:lnTo>
                      <a:pt x="19" y="28"/>
                    </a:lnTo>
                    <a:lnTo>
                      <a:pt x="15" y="36"/>
                    </a:lnTo>
                    <a:lnTo>
                      <a:pt x="9" y="41"/>
                    </a:lnTo>
                    <a:lnTo>
                      <a:pt x="6" y="49"/>
                    </a:lnTo>
                    <a:lnTo>
                      <a:pt x="2" y="57"/>
                    </a:lnTo>
                    <a:lnTo>
                      <a:pt x="2" y="64"/>
                    </a:lnTo>
                    <a:lnTo>
                      <a:pt x="0" y="70"/>
                    </a:lnTo>
                    <a:lnTo>
                      <a:pt x="4" y="76"/>
                    </a:lnTo>
                    <a:lnTo>
                      <a:pt x="8" y="79"/>
                    </a:lnTo>
                    <a:lnTo>
                      <a:pt x="13" y="85"/>
                    </a:lnTo>
                    <a:lnTo>
                      <a:pt x="21" y="87"/>
                    </a:lnTo>
                    <a:lnTo>
                      <a:pt x="27" y="89"/>
                    </a:lnTo>
                    <a:lnTo>
                      <a:pt x="32" y="93"/>
                    </a:lnTo>
                    <a:lnTo>
                      <a:pt x="38" y="98"/>
                    </a:lnTo>
                    <a:lnTo>
                      <a:pt x="44" y="102"/>
                    </a:lnTo>
                    <a:lnTo>
                      <a:pt x="49" y="106"/>
                    </a:lnTo>
                    <a:lnTo>
                      <a:pt x="53" y="112"/>
                    </a:lnTo>
                    <a:lnTo>
                      <a:pt x="59" y="116"/>
                    </a:lnTo>
                    <a:lnTo>
                      <a:pt x="65" y="123"/>
                    </a:lnTo>
                    <a:lnTo>
                      <a:pt x="72" y="129"/>
                    </a:lnTo>
                    <a:lnTo>
                      <a:pt x="74" y="135"/>
                    </a:lnTo>
                    <a:lnTo>
                      <a:pt x="76" y="136"/>
                    </a:lnTo>
                    <a:lnTo>
                      <a:pt x="74" y="136"/>
                    </a:lnTo>
                    <a:lnTo>
                      <a:pt x="72" y="138"/>
                    </a:lnTo>
                    <a:lnTo>
                      <a:pt x="68" y="144"/>
                    </a:lnTo>
                    <a:lnTo>
                      <a:pt x="65" y="152"/>
                    </a:lnTo>
                    <a:lnTo>
                      <a:pt x="63" y="155"/>
                    </a:lnTo>
                    <a:lnTo>
                      <a:pt x="61" y="161"/>
                    </a:lnTo>
                    <a:lnTo>
                      <a:pt x="57" y="167"/>
                    </a:lnTo>
                    <a:lnTo>
                      <a:pt x="55" y="171"/>
                    </a:lnTo>
                    <a:lnTo>
                      <a:pt x="53" y="176"/>
                    </a:lnTo>
                    <a:lnTo>
                      <a:pt x="49" y="182"/>
                    </a:lnTo>
                    <a:lnTo>
                      <a:pt x="49" y="190"/>
                    </a:lnTo>
                    <a:lnTo>
                      <a:pt x="47" y="197"/>
                    </a:lnTo>
                    <a:lnTo>
                      <a:pt x="46" y="201"/>
                    </a:lnTo>
                    <a:lnTo>
                      <a:pt x="44" y="209"/>
                    </a:lnTo>
                    <a:lnTo>
                      <a:pt x="42" y="216"/>
                    </a:lnTo>
                    <a:lnTo>
                      <a:pt x="42" y="224"/>
                    </a:lnTo>
                    <a:lnTo>
                      <a:pt x="40" y="230"/>
                    </a:lnTo>
                    <a:lnTo>
                      <a:pt x="40" y="237"/>
                    </a:lnTo>
                    <a:lnTo>
                      <a:pt x="40" y="245"/>
                    </a:lnTo>
                    <a:lnTo>
                      <a:pt x="40" y="252"/>
                    </a:lnTo>
                    <a:lnTo>
                      <a:pt x="40" y="260"/>
                    </a:lnTo>
                    <a:lnTo>
                      <a:pt x="42" y="268"/>
                    </a:lnTo>
                    <a:lnTo>
                      <a:pt x="44" y="275"/>
                    </a:lnTo>
                    <a:lnTo>
                      <a:pt x="46" y="283"/>
                    </a:lnTo>
                    <a:lnTo>
                      <a:pt x="49" y="290"/>
                    </a:lnTo>
                    <a:lnTo>
                      <a:pt x="53" y="298"/>
                    </a:lnTo>
                    <a:lnTo>
                      <a:pt x="59" y="306"/>
                    </a:lnTo>
                    <a:lnTo>
                      <a:pt x="65" y="313"/>
                    </a:lnTo>
                    <a:lnTo>
                      <a:pt x="70" y="321"/>
                    </a:lnTo>
                    <a:lnTo>
                      <a:pt x="76" y="327"/>
                    </a:lnTo>
                    <a:lnTo>
                      <a:pt x="80" y="332"/>
                    </a:lnTo>
                    <a:lnTo>
                      <a:pt x="87" y="338"/>
                    </a:lnTo>
                    <a:lnTo>
                      <a:pt x="93" y="344"/>
                    </a:lnTo>
                    <a:lnTo>
                      <a:pt x="101" y="349"/>
                    </a:lnTo>
                    <a:lnTo>
                      <a:pt x="106" y="353"/>
                    </a:lnTo>
                    <a:lnTo>
                      <a:pt x="114" y="359"/>
                    </a:lnTo>
                    <a:lnTo>
                      <a:pt x="120" y="363"/>
                    </a:lnTo>
                    <a:lnTo>
                      <a:pt x="127" y="367"/>
                    </a:lnTo>
                    <a:lnTo>
                      <a:pt x="133" y="368"/>
                    </a:lnTo>
                    <a:lnTo>
                      <a:pt x="141" y="372"/>
                    </a:lnTo>
                    <a:lnTo>
                      <a:pt x="146" y="376"/>
                    </a:lnTo>
                    <a:lnTo>
                      <a:pt x="154" y="378"/>
                    </a:lnTo>
                    <a:lnTo>
                      <a:pt x="160" y="382"/>
                    </a:lnTo>
                    <a:lnTo>
                      <a:pt x="167" y="386"/>
                    </a:lnTo>
                    <a:lnTo>
                      <a:pt x="173" y="386"/>
                    </a:lnTo>
                    <a:lnTo>
                      <a:pt x="179" y="387"/>
                    </a:lnTo>
                    <a:lnTo>
                      <a:pt x="182" y="389"/>
                    </a:lnTo>
                    <a:lnTo>
                      <a:pt x="190" y="391"/>
                    </a:lnTo>
                    <a:lnTo>
                      <a:pt x="200" y="393"/>
                    </a:lnTo>
                    <a:lnTo>
                      <a:pt x="209" y="395"/>
                    </a:lnTo>
                    <a:lnTo>
                      <a:pt x="215" y="397"/>
                    </a:lnTo>
                    <a:lnTo>
                      <a:pt x="220" y="397"/>
                    </a:lnTo>
                    <a:lnTo>
                      <a:pt x="224" y="397"/>
                    </a:lnTo>
                    <a:lnTo>
                      <a:pt x="226" y="399"/>
                    </a:lnTo>
                    <a:lnTo>
                      <a:pt x="224" y="395"/>
                    </a:lnTo>
                    <a:lnTo>
                      <a:pt x="220" y="391"/>
                    </a:lnTo>
                    <a:lnTo>
                      <a:pt x="219" y="387"/>
                    </a:lnTo>
                    <a:lnTo>
                      <a:pt x="217" y="384"/>
                    </a:lnTo>
                    <a:lnTo>
                      <a:pt x="213" y="378"/>
                    </a:lnTo>
                    <a:lnTo>
                      <a:pt x="211" y="374"/>
                    </a:lnTo>
                    <a:lnTo>
                      <a:pt x="209" y="367"/>
                    </a:lnTo>
                    <a:lnTo>
                      <a:pt x="205" y="361"/>
                    </a:lnTo>
                    <a:lnTo>
                      <a:pt x="201" y="355"/>
                    </a:lnTo>
                    <a:lnTo>
                      <a:pt x="198" y="348"/>
                    </a:lnTo>
                    <a:lnTo>
                      <a:pt x="194" y="340"/>
                    </a:lnTo>
                    <a:lnTo>
                      <a:pt x="190" y="334"/>
                    </a:lnTo>
                    <a:lnTo>
                      <a:pt x="186" y="327"/>
                    </a:lnTo>
                    <a:lnTo>
                      <a:pt x="182" y="319"/>
                    </a:lnTo>
                    <a:lnTo>
                      <a:pt x="179" y="309"/>
                    </a:lnTo>
                    <a:lnTo>
                      <a:pt x="175" y="302"/>
                    </a:lnTo>
                    <a:lnTo>
                      <a:pt x="169" y="294"/>
                    </a:lnTo>
                    <a:lnTo>
                      <a:pt x="165" y="287"/>
                    </a:lnTo>
                    <a:lnTo>
                      <a:pt x="162" y="279"/>
                    </a:lnTo>
                    <a:lnTo>
                      <a:pt x="158" y="271"/>
                    </a:lnTo>
                    <a:lnTo>
                      <a:pt x="156" y="264"/>
                    </a:lnTo>
                    <a:lnTo>
                      <a:pt x="152" y="258"/>
                    </a:lnTo>
                    <a:lnTo>
                      <a:pt x="148" y="251"/>
                    </a:lnTo>
                    <a:lnTo>
                      <a:pt x="146" y="245"/>
                    </a:lnTo>
                    <a:lnTo>
                      <a:pt x="143" y="237"/>
                    </a:lnTo>
                    <a:lnTo>
                      <a:pt x="143" y="233"/>
                    </a:lnTo>
                    <a:lnTo>
                      <a:pt x="139" y="228"/>
                    </a:lnTo>
                    <a:lnTo>
                      <a:pt x="139" y="224"/>
                    </a:lnTo>
                    <a:lnTo>
                      <a:pt x="137" y="220"/>
                    </a:lnTo>
                    <a:lnTo>
                      <a:pt x="137" y="216"/>
                    </a:lnTo>
                    <a:lnTo>
                      <a:pt x="135" y="209"/>
                    </a:lnTo>
                    <a:lnTo>
                      <a:pt x="133" y="199"/>
                    </a:lnTo>
                    <a:lnTo>
                      <a:pt x="131" y="195"/>
                    </a:lnTo>
                    <a:lnTo>
                      <a:pt x="129" y="190"/>
                    </a:lnTo>
                    <a:lnTo>
                      <a:pt x="127" y="184"/>
                    </a:lnTo>
                    <a:lnTo>
                      <a:pt x="127" y="178"/>
                    </a:lnTo>
                    <a:lnTo>
                      <a:pt x="124" y="173"/>
                    </a:lnTo>
                    <a:lnTo>
                      <a:pt x="122" y="167"/>
                    </a:lnTo>
                    <a:lnTo>
                      <a:pt x="120" y="159"/>
                    </a:lnTo>
                    <a:lnTo>
                      <a:pt x="118" y="154"/>
                    </a:lnTo>
                    <a:lnTo>
                      <a:pt x="114" y="146"/>
                    </a:lnTo>
                    <a:lnTo>
                      <a:pt x="112" y="138"/>
                    </a:lnTo>
                    <a:lnTo>
                      <a:pt x="110" y="133"/>
                    </a:lnTo>
                    <a:lnTo>
                      <a:pt x="108" y="125"/>
                    </a:lnTo>
                    <a:lnTo>
                      <a:pt x="104" y="117"/>
                    </a:lnTo>
                    <a:lnTo>
                      <a:pt x="103" y="112"/>
                    </a:lnTo>
                    <a:lnTo>
                      <a:pt x="101" y="104"/>
                    </a:lnTo>
                    <a:lnTo>
                      <a:pt x="97" y="97"/>
                    </a:lnTo>
                    <a:lnTo>
                      <a:pt x="95" y="91"/>
                    </a:lnTo>
                    <a:lnTo>
                      <a:pt x="91" y="85"/>
                    </a:lnTo>
                    <a:lnTo>
                      <a:pt x="89" y="79"/>
                    </a:lnTo>
                    <a:lnTo>
                      <a:pt x="87" y="74"/>
                    </a:lnTo>
                    <a:lnTo>
                      <a:pt x="84" y="66"/>
                    </a:lnTo>
                    <a:lnTo>
                      <a:pt x="82" y="60"/>
                    </a:lnTo>
                    <a:lnTo>
                      <a:pt x="80" y="57"/>
                    </a:lnTo>
                    <a:lnTo>
                      <a:pt x="78" y="53"/>
                    </a:lnTo>
                    <a:lnTo>
                      <a:pt x="76" y="45"/>
                    </a:lnTo>
                    <a:lnTo>
                      <a:pt x="72" y="39"/>
                    </a:lnTo>
                    <a:lnTo>
                      <a:pt x="66" y="30"/>
                    </a:lnTo>
                    <a:lnTo>
                      <a:pt x="61" y="22"/>
                    </a:lnTo>
                    <a:lnTo>
                      <a:pt x="55" y="15"/>
                    </a:lnTo>
                    <a:lnTo>
                      <a:pt x="51" y="9"/>
                    </a:lnTo>
                    <a:lnTo>
                      <a:pt x="46" y="1"/>
                    </a:lnTo>
                    <a:lnTo>
                      <a:pt x="44" y="0"/>
                    </a:lnTo>
                    <a:close/>
                  </a:path>
                </a:pathLst>
              </a:custGeom>
              <a:solidFill>
                <a:srgbClr val="FF1FC7"/>
              </a:solidFill>
              <a:ln w="9525">
                <a:noFill/>
                <a:round/>
                <a:headEnd/>
                <a:tailEnd/>
              </a:ln>
            </p:spPr>
            <p:txBody>
              <a:bodyPr/>
              <a:lstStyle/>
              <a:p>
                <a:endParaRPr lang="en-US"/>
              </a:p>
            </p:txBody>
          </p:sp>
          <p:sp>
            <p:nvSpPr>
              <p:cNvPr id="10337" name="Freeform 243"/>
              <p:cNvSpPr>
                <a:spLocks/>
              </p:cNvSpPr>
              <p:nvPr/>
            </p:nvSpPr>
            <p:spPr bwMode="auto">
              <a:xfrm>
                <a:off x="1968" y="2505"/>
                <a:ext cx="442" cy="336"/>
              </a:xfrm>
              <a:custGeom>
                <a:avLst/>
                <a:gdLst>
                  <a:gd name="T0" fmla="*/ 440 w 884"/>
                  <a:gd name="T1" fmla="*/ 39 h 674"/>
                  <a:gd name="T2" fmla="*/ 442 w 884"/>
                  <a:gd name="T3" fmla="*/ 58 h 674"/>
                  <a:gd name="T4" fmla="*/ 442 w 884"/>
                  <a:gd name="T5" fmla="*/ 79 h 674"/>
                  <a:gd name="T6" fmla="*/ 440 w 884"/>
                  <a:gd name="T7" fmla="*/ 101 h 674"/>
                  <a:gd name="T8" fmla="*/ 437 w 884"/>
                  <a:gd name="T9" fmla="*/ 124 h 674"/>
                  <a:gd name="T10" fmla="*/ 430 w 884"/>
                  <a:gd name="T11" fmla="*/ 146 h 674"/>
                  <a:gd name="T12" fmla="*/ 422 w 884"/>
                  <a:gd name="T13" fmla="*/ 168 h 674"/>
                  <a:gd name="T14" fmla="*/ 414 w 884"/>
                  <a:gd name="T15" fmla="*/ 192 h 674"/>
                  <a:gd name="T16" fmla="*/ 402 w 884"/>
                  <a:gd name="T17" fmla="*/ 213 h 674"/>
                  <a:gd name="T18" fmla="*/ 389 w 884"/>
                  <a:gd name="T19" fmla="*/ 234 h 674"/>
                  <a:gd name="T20" fmla="*/ 374 w 884"/>
                  <a:gd name="T21" fmla="*/ 254 h 674"/>
                  <a:gd name="T22" fmla="*/ 358 w 884"/>
                  <a:gd name="T23" fmla="*/ 273 h 674"/>
                  <a:gd name="T24" fmla="*/ 341 w 884"/>
                  <a:gd name="T25" fmla="*/ 289 h 674"/>
                  <a:gd name="T26" fmla="*/ 321 w 884"/>
                  <a:gd name="T27" fmla="*/ 304 h 674"/>
                  <a:gd name="T28" fmla="*/ 301 w 884"/>
                  <a:gd name="T29" fmla="*/ 316 h 674"/>
                  <a:gd name="T30" fmla="*/ 279 w 884"/>
                  <a:gd name="T31" fmla="*/ 326 h 674"/>
                  <a:gd name="T32" fmla="*/ 264 w 884"/>
                  <a:gd name="T33" fmla="*/ 329 h 674"/>
                  <a:gd name="T34" fmla="*/ 249 w 884"/>
                  <a:gd name="T35" fmla="*/ 332 h 674"/>
                  <a:gd name="T36" fmla="*/ 232 w 884"/>
                  <a:gd name="T37" fmla="*/ 334 h 674"/>
                  <a:gd name="T38" fmla="*/ 213 w 884"/>
                  <a:gd name="T39" fmla="*/ 335 h 674"/>
                  <a:gd name="T40" fmla="*/ 193 w 884"/>
                  <a:gd name="T41" fmla="*/ 336 h 674"/>
                  <a:gd name="T42" fmla="*/ 172 w 884"/>
                  <a:gd name="T43" fmla="*/ 336 h 674"/>
                  <a:gd name="T44" fmla="*/ 151 w 884"/>
                  <a:gd name="T45" fmla="*/ 335 h 674"/>
                  <a:gd name="T46" fmla="*/ 129 w 884"/>
                  <a:gd name="T47" fmla="*/ 335 h 674"/>
                  <a:gd name="T48" fmla="*/ 108 w 884"/>
                  <a:gd name="T49" fmla="*/ 333 h 674"/>
                  <a:gd name="T50" fmla="*/ 87 w 884"/>
                  <a:gd name="T51" fmla="*/ 332 h 674"/>
                  <a:gd name="T52" fmla="*/ 67 w 884"/>
                  <a:gd name="T53" fmla="*/ 331 h 674"/>
                  <a:gd name="T54" fmla="*/ 50 w 884"/>
                  <a:gd name="T55" fmla="*/ 330 h 674"/>
                  <a:gd name="T56" fmla="*/ 35 w 884"/>
                  <a:gd name="T57" fmla="*/ 328 h 674"/>
                  <a:gd name="T58" fmla="*/ 21 w 884"/>
                  <a:gd name="T59" fmla="*/ 327 h 674"/>
                  <a:gd name="T60" fmla="*/ 12 w 884"/>
                  <a:gd name="T61" fmla="*/ 327 h 674"/>
                  <a:gd name="T62" fmla="*/ 0 w 884"/>
                  <a:gd name="T63" fmla="*/ 307 h 674"/>
                  <a:gd name="T64" fmla="*/ 315 w 884"/>
                  <a:gd name="T65" fmla="*/ 296 h 674"/>
                  <a:gd name="T66" fmla="*/ 329 w 884"/>
                  <a:gd name="T67" fmla="*/ 284 h 674"/>
                  <a:gd name="T68" fmla="*/ 343 w 884"/>
                  <a:gd name="T69" fmla="*/ 269 h 674"/>
                  <a:gd name="T70" fmla="*/ 354 w 884"/>
                  <a:gd name="T71" fmla="*/ 253 h 674"/>
                  <a:gd name="T72" fmla="*/ 363 w 884"/>
                  <a:gd name="T73" fmla="*/ 235 h 674"/>
                  <a:gd name="T74" fmla="*/ 372 w 884"/>
                  <a:gd name="T75" fmla="*/ 214 h 674"/>
                  <a:gd name="T76" fmla="*/ 379 w 884"/>
                  <a:gd name="T77" fmla="*/ 194 h 674"/>
                  <a:gd name="T78" fmla="*/ 385 w 884"/>
                  <a:gd name="T79" fmla="*/ 172 h 674"/>
                  <a:gd name="T80" fmla="*/ 390 w 884"/>
                  <a:gd name="T81" fmla="*/ 150 h 674"/>
                  <a:gd name="T82" fmla="*/ 395 w 884"/>
                  <a:gd name="T83" fmla="*/ 127 h 674"/>
                  <a:gd name="T84" fmla="*/ 399 w 884"/>
                  <a:gd name="T85" fmla="*/ 105 h 674"/>
                  <a:gd name="T86" fmla="*/ 402 w 884"/>
                  <a:gd name="T87" fmla="*/ 83 h 674"/>
                  <a:gd name="T88" fmla="*/ 404 w 884"/>
                  <a:gd name="T89" fmla="*/ 62 h 674"/>
                  <a:gd name="T90" fmla="*/ 407 w 884"/>
                  <a:gd name="T91" fmla="*/ 41 h 674"/>
                  <a:gd name="T92" fmla="*/ 409 w 884"/>
                  <a:gd name="T93" fmla="*/ 21 h 674"/>
                  <a:gd name="T94" fmla="*/ 411 w 884"/>
                  <a:gd name="T95" fmla="*/ 4 h 6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84"/>
                  <a:gd name="T145" fmla="*/ 0 h 674"/>
                  <a:gd name="T146" fmla="*/ 884 w 884"/>
                  <a:gd name="T147" fmla="*/ 674 h 6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84" h="674">
                    <a:moveTo>
                      <a:pt x="875" y="52"/>
                    </a:moveTo>
                    <a:lnTo>
                      <a:pt x="877" y="59"/>
                    </a:lnTo>
                    <a:lnTo>
                      <a:pt x="877" y="69"/>
                    </a:lnTo>
                    <a:lnTo>
                      <a:pt x="879" y="78"/>
                    </a:lnTo>
                    <a:lnTo>
                      <a:pt x="880" y="88"/>
                    </a:lnTo>
                    <a:lnTo>
                      <a:pt x="882" y="95"/>
                    </a:lnTo>
                    <a:lnTo>
                      <a:pt x="882" y="107"/>
                    </a:lnTo>
                    <a:lnTo>
                      <a:pt x="884" y="116"/>
                    </a:lnTo>
                    <a:lnTo>
                      <a:pt x="884" y="128"/>
                    </a:lnTo>
                    <a:lnTo>
                      <a:pt x="884" y="137"/>
                    </a:lnTo>
                    <a:lnTo>
                      <a:pt x="884" y="147"/>
                    </a:lnTo>
                    <a:lnTo>
                      <a:pt x="884" y="158"/>
                    </a:lnTo>
                    <a:lnTo>
                      <a:pt x="884" y="168"/>
                    </a:lnTo>
                    <a:lnTo>
                      <a:pt x="882" y="179"/>
                    </a:lnTo>
                    <a:lnTo>
                      <a:pt x="880" y="191"/>
                    </a:lnTo>
                    <a:lnTo>
                      <a:pt x="880" y="202"/>
                    </a:lnTo>
                    <a:lnTo>
                      <a:pt x="879" y="213"/>
                    </a:lnTo>
                    <a:lnTo>
                      <a:pt x="877" y="225"/>
                    </a:lnTo>
                    <a:lnTo>
                      <a:pt x="875" y="236"/>
                    </a:lnTo>
                    <a:lnTo>
                      <a:pt x="873" y="248"/>
                    </a:lnTo>
                    <a:lnTo>
                      <a:pt x="871" y="257"/>
                    </a:lnTo>
                    <a:lnTo>
                      <a:pt x="867" y="269"/>
                    </a:lnTo>
                    <a:lnTo>
                      <a:pt x="863" y="280"/>
                    </a:lnTo>
                    <a:lnTo>
                      <a:pt x="860" y="293"/>
                    </a:lnTo>
                    <a:lnTo>
                      <a:pt x="858" y="305"/>
                    </a:lnTo>
                    <a:lnTo>
                      <a:pt x="852" y="316"/>
                    </a:lnTo>
                    <a:lnTo>
                      <a:pt x="850" y="327"/>
                    </a:lnTo>
                    <a:lnTo>
                      <a:pt x="844" y="337"/>
                    </a:lnTo>
                    <a:lnTo>
                      <a:pt x="841" y="350"/>
                    </a:lnTo>
                    <a:lnTo>
                      <a:pt x="837" y="362"/>
                    </a:lnTo>
                    <a:lnTo>
                      <a:pt x="831" y="373"/>
                    </a:lnTo>
                    <a:lnTo>
                      <a:pt x="827" y="385"/>
                    </a:lnTo>
                    <a:lnTo>
                      <a:pt x="822" y="396"/>
                    </a:lnTo>
                    <a:lnTo>
                      <a:pt x="816" y="405"/>
                    </a:lnTo>
                    <a:lnTo>
                      <a:pt x="810" y="417"/>
                    </a:lnTo>
                    <a:lnTo>
                      <a:pt x="804" y="428"/>
                    </a:lnTo>
                    <a:lnTo>
                      <a:pt x="799" y="440"/>
                    </a:lnTo>
                    <a:lnTo>
                      <a:pt x="791" y="449"/>
                    </a:lnTo>
                    <a:lnTo>
                      <a:pt x="784" y="461"/>
                    </a:lnTo>
                    <a:lnTo>
                      <a:pt x="778" y="470"/>
                    </a:lnTo>
                    <a:lnTo>
                      <a:pt x="770" y="481"/>
                    </a:lnTo>
                    <a:lnTo>
                      <a:pt x="765" y="491"/>
                    </a:lnTo>
                    <a:lnTo>
                      <a:pt x="757" y="501"/>
                    </a:lnTo>
                    <a:lnTo>
                      <a:pt x="747" y="510"/>
                    </a:lnTo>
                    <a:lnTo>
                      <a:pt x="742" y="520"/>
                    </a:lnTo>
                    <a:lnTo>
                      <a:pt x="732" y="529"/>
                    </a:lnTo>
                    <a:lnTo>
                      <a:pt x="725" y="539"/>
                    </a:lnTo>
                    <a:lnTo>
                      <a:pt x="715" y="548"/>
                    </a:lnTo>
                    <a:lnTo>
                      <a:pt x="709" y="558"/>
                    </a:lnTo>
                    <a:lnTo>
                      <a:pt x="698" y="563"/>
                    </a:lnTo>
                    <a:lnTo>
                      <a:pt x="690" y="573"/>
                    </a:lnTo>
                    <a:lnTo>
                      <a:pt x="681" y="580"/>
                    </a:lnTo>
                    <a:lnTo>
                      <a:pt x="671" y="588"/>
                    </a:lnTo>
                    <a:lnTo>
                      <a:pt x="662" y="596"/>
                    </a:lnTo>
                    <a:lnTo>
                      <a:pt x="652" y="603"/>
                    </a:lnTo>
                    <a:lnTo>
                      <a:pt x="641" y="609"/>
                    </a:lnTo>
                    <a:lnTo>
                      <a:pt x="633" y="617"/>
                    </a:lnTo>
                    <a:lnTo>
                      <a:pt x="622" y="622"/>
                    </a:lnTo>
                    <a:lnTo>
                      <a:pt x="610" y="628"/>
                    </a:lnTo>
                    <a:lnTo>
                      <a:pt x="601" y="634"/>
                    </a:lnTo>
                    <a:lnTo>
                      <a:pt x="590" y="639"/>
                    </a:lnTo>
                    <a:lnTo>
                      <a:pt x="578" y="645"/>
                    </a:lnTo>
                    <a:lnTo>
                      <a:pt x="569" y="649"/>
                    </a:lnTo>
                    <a:lnTo>
                      <a:pt x="557" y="653"/>
                    </a:lnTo>
                    <a:lnTo>
                      <a:pt x="546" y="658"/>
                    </a:lnTo>
                    <a:lnTo>
                      <a:pt x="540" y="658"/>
                    </a:lnTo>
                    <a:lnTo>
                      <a:pt x="533" y="660"/>
                    </a:lnTo>
                    <a:lnTo>
                      <a:pt x="527" y="660"/>
                    </a:lnTo>
                    <a:lnTo>
                      <a:pt x="521" y="662"/>
                    </a:lnTo>
                    <a:lnTo>
                      <a:pt x="514" y="664"/>
                    </a:lnTo>
                    <a:lnTo>
                      <a:pt x="506" y="664"/>
                    </a:lnTo>
                    <a:lnTo>
                      <a:pt x="498" y="666"/>
                    </a:lnTo>
                    <a:lnTo>
                      <a:pt x="491" y="668"/>
                    </a:lnTo>
                    <a:lnTo>
                      <a:pt x="481" y="668"/>
                    </a:lnTo>
                    <a:lnTo>
                      <a:pt x="474" y="668"/>
                    </a:lnTo>
                    <a:lnTo>
                      <a:pt x="464" y="670"/>
                    </a:lnTo>
                    <a:lnTo>
                      <a:pt x="455" y="670"/>
                    </a:lnTo>
                    <a:lnTo>
                      <a:pt x="445" y="670"/>
                    </a:lnTo>
                    <a:lnTo>
                      <a:pt x="436" y="672"/>
                    </a:lnTo>
                    <a:lnTo>
                      <a:pt x="426" y="672"/>
                    </a:lnTo>
                    <a:lnTo>
                      <a:pt x="418" y="674"/>
                    </a:lnTo>
                    <a:lnTo>
                      <a:pt x="407" y="674"/>
                    </a:lnTo>
                    <a:lnTo>
                      <a:pt x="396" y="674"/>
                    </a:lnTo>
                    <a:lnTo>
                      <a:pt x="386" y="674"/>
                    </a:lnTo>
                    <a:lnTo>
                      <a:pt x="377" y="674"/>
                    </a:lnTo>
                    <a:lnTo>
                      <a:pt x="365" y="674"/>
                    </a:lnTo>
                    <a:lnTo>
                      <a:pt x="356" y="674"/>
                    </a:lnTo>
                    <a:lnTo>
                      <a:pt x="344" y="674"/>
                    </a:lnTo>
                    <a:lnTo>
                      <a:pt x="335" y="674"/>
                    </a:lnTo>
                    <a:lnTo>
                      <a:pt x="323" y="672"/>
                    </a:lnTo>
                    <a:lnTo>
                      <a:pt x="312" y="672"/>
                    </a:lnTo>
                    <a:lnTo>
                      <a:pt x="301" y="672"/>
                    </a:lnTo>
                    <a:lnTo>
                      <a:pt x="289" y="672"/>
                    </a:lnTo>
                    <a:lnTo>
                      <a:pt x="280" y="672"/>
                    </a:lnTo>
                    <a:lnTo>
                      <a:pt x="268" y="672"/>
                    </a:lnTo>
                    <a:lnTo>
                      <a:pt x="257" y="672"/>
                    </a:lnTo>
                    <a:lnTo>
                      <a:pt x="247" y="672"/>
                    </a:lnTo>
                    <a:lnTo>
                      <a:pt x="236" y="670"/>
                    </a:lnTo>
                    <a:lnTo>
                      <a:pt x="226" y="670"/>
                    </a:lnTo>
                    <a:lnTo>
                      <a:pt x="215" y="668"/>
                    </a:lnTo>
                    <a:lnTo>
                      <a:pt x="204" y="668"/>
                    </a:lnTo>
                    <a:lnTo>
                      <a:pt x="194" y="668"/>
                    </a:lnTo>
                    <a:lnTo>
                      <a:pt x="183" y="666"/>
                    </a:lnTo>
                    <a:lnTo>
                      <a:pt x="173" y="666"/>
                    </a:lnTo>
                    <a:lnTo>
                      <a:pt x="164" y="666"/>
                    </a:lnTo>
                    <a:lnTo>
                      <a:pt x="152" y="666"/>
                    </a:lnTo>
                    <a:lnTo>
                      <a:pt x="145" y="664"/>
                    </a:lnTo>
                    <a:lnTo>
                      <a:pt x="133" y="664"/>
                    </a:lnTo>
                    <a:lnTo>
                      <a:pt x="126" y="664"/>
                    </a:lnTo>
                    <a:lnTo>
                      <a:pt x="116" y="662"/>
                    </a:lnTo>
                    <a:lnTo>
                      <a:pt x="109" y="662"/>
                    </a:lnTo>
                    <a:lnTo>
                      <a:pt x="99" y="662"/>
                    </a:lnTo>
                    <a:lnTo>
                      <a:pt x="93" y="662"/>
                    </a:lnTo>
                    <a:lnTo>
                      <a:pt x="84" y="660"/>
                    </a:lnTo>
                    <a:lnTo>
                      <a:pt x="76" y="660"/>
                    </a:lnTo>
                    <a:lnTo>
                      <a:pt x="69" y="658"/>
                    </a:lnTo>
                    <a:lnTo>
                      <a:pt x="63" y="658"/>
                    </a:lnTo>
                    <a:lnTo>
                      <a:pt x="55" y="658"/>
                    </a:lnTo>
                    <a:lnTo>
                      <a:pt x="48" y="658"/>
                    </a:lnTo>
                    <a:lnTo>
                      <a:pt x="42" y="656"/>
                    </a:lnTo>
                    <a:lnTo>
                      <a:pt x="38" y="656"/>
                    </a:lnTo>
                    <a:lnTo>
                      <a:pt x="33" y="656"/>
                    </a:lnTo>
                    <a:lnTo>
                      <a:pt x="27" y="656"/>
                    </a:lnTo>
                    <a:lnTo>
                      <a:pt x="23" y="656"/>
                    </a:lnTo>
                    <a:lnTo>
                      <a:pt x="19" y="656"/>
                    </a:lnTo>
                    <a:lnTo>
                      <a:pt x="13" y="656"/>
                    </a:lnTo>
                    <a:lnTo>
                      <a:pt x="10" y="656"/>
                    </a:lnTo>
                    <a:lnTo>
                      <a:pt x="0" y="615"/>
                    </a:lnTo>
                    <a:lnTo>
                      <a:pt x="607" y="609"/>
                    </a:lnTo>
                    <a:lnTo>
                      <a:pt x="614" y="603"/>
                    </a:lnTo>
                    <a:lnTo>
                      <a:pt x="622" y="599"/>
                    </a:lnTo>
                    <a:lnTo>
                      <a:pt x="630" y="594"/>
                    </a:lnTo>
                    <a:lnTo>
                      <a:pt x="637" y="588"/>
                    </a:lnTo>
                    <a:lnTo>
                      <a:pt x="645" y="582"/>
                    </a:lnTo>
                    <a:lnTo>
                      <a:pt x="652" y="577"/>
                    </a:lnTo>
                    <a:lnTo>
                      <a:pt x="658" y="569"/>
                    </a:lnTo>
                    <a:lnTo>
                      <a:pt x="666" y="563"/>
                    </a:lnTo>
                    <a:lnTo>
                      <a:pt x="671" y="556"/>
                    </a:lnTo>
                    <a:lnTo>
                      <a:pt x="677" y="548"/>
                    </a:lnTo>
                    <a:lnTo>
                      <a:pt x="685" y="540"/>
                    </a:lnTo>
                    <a:lnTo>
                      <a:pt x="690" y="533"/>
                    </a:lnTo>
                    <a:lnTo>
                      <a:pt x="696" y="525"/>
                    </a:lnTo>
                    <a:lnTo>
                      <a:pt x="702" y="516"/>
                    </a:lnTo>
                    <a:lnTo>
                      <a:pt x="707" y="508"/>
                    </a:lnTo>
                    <a:lnTo>
                      <a:pt x="713" y="501"/>
                    </a:lnTo>
                    <a:lnTo>
                      <a:pt x="715" y="489"/>
                    </a:lnTo>
                    <a:lnTo>
                      <a:pt x="721" y="480"/>
                    </a:lnTo>
                    <a:lnTo>
                      <a:pt x="725" y="472"/>
                    </a:lnTo>
                    <a:lnTo>
                      <a:pt x="730" y="462"/>
                    </a:lnTo>
                    <a:lnTo>
                      <a:pt x="734" y="451"/>
                    </a:lnTo>
                    <a:lnTo>
                      <a:pt x="740" y="442"/>
                    </a:lnTo>
                    <a:lnTo>
                      <a:pt x="744" y="430"/>
                    </a:lnTo>
                    <a:lnTo>
                      <a:pt x="747" y="421"/>
                    </a:lnTo>
                    <a:lnTo>
                      <a:pt x="749" y="411"/>
                    </a:lnTo>
                    <a:lnTo>
                      <a:pt x="753" y="400"/>
                    </a:lnTo>
                    <a:lnTo>
                      <a:pt x="757" y="390"/>
                    </a:lnTo>
                    <a:lnTo>
                      <a:pt x="761" y="379"/>
                    </a:lnTo>
                    <a:lnTo>
                      <a:pt x="765" y="367"/>
                    </a:lnTo>
                    <a:lnTo>
                      <a:pt x="768" y="358"/>
                    </a:lnTo>
                    <a:lnTo>
                      <a:pt x="770" y="346"/>
                    </a:lnTo>
                    <a:lnTo>
                      <a:pt x="774" y="335"/>
                    </a:lnTo>
                    <a:lnTo>
                      <a:pt x="776" y="324"/>
                    </a:lnTo>
                    <a:lnTo>
                      <a:pt x="778" y="312"/>
                    </a:lnTo>
                    <a:lnTo>
                      <a:pt x="780" y="301"/>
                    </a:lnTo>
                    <a:lnTo>
                      <a:pt x="784" y="289"/>
                    </a:lnTo>
                    <a:lnTo>
                      <a:pt x="785" y="278"/>
                    </a:lnTo>
                    <a:lnTo>
                      <a:pt x="787" y="267"/>
                    </a:lnTo>
                    <a:lnTo>
                      <a:pt x="789" y="255"/>
                    </a:lnTo>
                    <a:lnTo>
                      <a:pt x="793" y="246"/>
                    </a:lnTo>
                    <a:lnTo>
                      <a:pt x="793" y="232"/>
                    </a:lnTo>
                    <a:lnTo>
                      <a:pt x="797" y="221"/>
                    </a:lnTo>
                    <a:lnTo>
                      <a:pt x="797" y="211"/>
                    </a:lnTo>
                    <a:lnTo>
                      <a:pt x="799" y="200"/>
                    </a:lnTo>
                    <a:lnTo>
                      <a:pt x="801" y="189"/>
                    </a:lnTo>
                    <a:lnTo>
                      <a:pt x="803" y="177"/>
                    </a:lnTo>
                    <a:lnTo>
                      <a:pt x="804" y="166"/>
                    </a:lnTo>
                    <a:lnTo>
                      <a:pt x="806" y="156"/>
                    </a:lnTo>
                    <a:lnTo>
                      <a:pt x="806" y="145"/>
                    </a:lnTo>
                    <a:lnTo>
                      <a:pt x="808" y="135"/>
                    </a:lnTo>
                    <a:lnTo>
                      <a:pt x="808" y="124"/>
                    </a:lnTo>
                    <a:lnTo>
                      <a:pt x="810" y="113"/>
                    </a:lnTo>
                    <a:lnTo>
                      <a:pt x="812" y="103"/>
                    </a:lnTo>
                    <a:lnTo>
                      <a:pt x="812" y="92"/>
                    </a:lnTo>
                    <a:lnTo>
                      <a:pt x="814" y="82"/>
                    </a:lnTo>
                    <a:lnTo>
                      <a:pt x="816" y="73"/>
                    </a:lnTo>
                    <a:lnTo>
                      <a:pt x="816" y="61"/>
                    </a:lnTo>
                    <a:lnTo>
                      <a:pt x="818" y="54"/>
                    </a:lnTo>
                    <a:lnTo>
                      <a:pt x="818" y="42"/>
                    </a:lnTo>
                    <a:lnTo>
                      <a:pt x="820" y="35"/>
                    </a:lnTo>
                    <a:lnTo>
                      <a:pt x="820" y="25"/>
                    </a:lnTo>
                    <a:lnTo>
                      <a:pt x="822" y="18"/>
                    </a:lnTo>
                    <a:lnTo>
                      <a:pt x="822" y="8"/>
                    </a:lnTo>
                    <a:lnTo>
                      <a:pt x="823" y="0"/>
                    </a:lnTo>
                    <a:lnTo>
                      <a:pt x="875" y="52"/>
                    </a:lnTo>
                    <a:close/>
                  </a:path>
                </a:pathLst>
              </a:custGeom>
              <a:solidFill>
                <a:srgbClr val="000000"/>
              </a:solidFill>
              <a:ln w="9525">
                <a:noFill/>
                <a:round/>
                <a:headEnd/>
                <a:tailEnd/>
              </a:ln>
            </p:spPr>
            <p:txBody>
              <a:bodyPr/>
              <a:lstStyle/>
              <a:p>
                <a:endParaRPr lang="en-US"/>
              </a:p>
            </p:txBody>
          </p:sp>
          <p:sp>
            <p:nvSpPr>
              <p:cNvPr id="10338" name="Freeform 244"/>
              <p:cNvSpPr>
                <a:spLocks/>
              </p:cNvSpPr>
              <p:nvPr/>
            </p:nvSpPr>
            <p:spPr bwMode="auto">
              <a:xfrm>
                <a:off x="1969" y="2525"/>
                <a:ext cx="294" cy="228"/>
              </a:xfrm>
              <a:custGeom>
                <a:avLst/>
                <a:gdLst>
                  <a:gd name="T0" fmla="*/ 291 w 587"/>
                  <a:gd name="T1" fmla="*/ 12 h 457"/>
                  <a:gd name="T2" fmla="*/ 292 w 587"/>
                  <a:gd name="T3" fmla="*/ 22 h 457"/>
                  <a:gd name="T4" fmla="*/ 293 w 587"/>
                  <a:gd name="T5" fmla="*/ 33 h 457"/>
                  <a:gd name="T6" fmla="*/ 293 w 587"/>
                  <a:gd name="T7" fmla="*/ 44 h 457"/>
                  <a:gd name="T8" fmla="*/ 294 w 587"/>
                  <a:gd name="T9" fmla="*/ 55 h 457"/>
                  <a:gd name="T10" fmla="*/ 293 w 587"/>
                  <a:gd name="T11" fmla="*/ 66 h 457"/>
                  <a:gd name="T12" fmla="*/ 292 w 587"/>
                  <a:gd name="T13" fmla="*/ 79 h 457"/>
                  <a:gd name="T14" fmla="*/ 291 w 587"/>
                  <a:gd name="T15" fmla="*/ 90 h 457"/>
                  <a:gd name="T16" fmla="*/ 289 w 587"/>
                  <a:gd name="T17" fmla="*/ 103 h 457"/>
                  <a:gd name="T18" fmla="*/ 287 w 587"/>
                  <a:gd name="T19" fmla="*/ 114 h 457"/>
                  <a:gd name="T20" fmla="*/ 286 w 587"/>
                  <a:gd name="T21" fmla="*/ 125 h 457"/>
                  <a:gd name="T22" fmla="*/ 283 w 587"/>
                  <a:gd name="T23" fmla="*/ 136 h 457"/>
                  <a:gd name="T24" fmla="*/ 280 w 587"/>
                  <a:gd name="T25" fmla="*/ 147 h 457"/>
                  <a:gd name="T26" fmla="*/ 276 w 587"/>
                  <a:gd name="T27" fmla="*/ 158 h 457"/>
                  <a:gd name="T28" fmla="*/ 272 w 587"/>
                  <a:gd name="T29" fmla="*/ 168 h 457"/>
                  <a:gd name="T30" fmla="*/ 268 w 587"/>
                  <a:gd name="T31" fmla="*/ 178 h 457"/>
                  <a:gd name="T32" fmla="*/ 263 w 587"/>
                  <a:gd name="T33" fmla="*/ 187 h 457"/>
                  <a:gd name="T34" fmla="*/ 258 w 587"/>
                  <a:gd name="T35" fmla="*/ 195 h 457"/>
                  <a:gd name="T36" fmla="*/ 253 w 587"/>
                  <a:gd name="T37" fmla="*/ 202 h 457"/>
                  <a:gd name="T38" fmla="*/ 241 w 587"/>
                  <a:gd name="T39" fmla="*/ 215 h 457"/>
                  <a:gd name="T40" fmla="*/ 231 w 587"/>
                  <a:gd name="T41" fmla="*/ 220 h 457"/>
                  <a:gd name="T42" fmla="*/ 221 w 587"/>
                  <a:gd name="T43" fmla="*/ 223 h 457"/>
                  <a:gd name="T44" fmla="*/ 211 w 587"/>
                  <a:gd name="T45" fmla="*/ 226 h 457"/>
                  <a:gd name="T46" fmla="*/ 200 w 587"/>
                  <a:gd name="T47" fmla="*/ 227 h 457"/>
                  <a:gd name="T48" fmla="*/ 188 w 587"/>
                  <a:gd name="T49" fmla="*/ 227 h 457"/>
                  <a:gd name="T50" fmla="*/ 175 w 587"/>
                  <a:gd name="T51" fmla="*/ 227 h 457"/>
                  <a:gd name="T52" fmla="*/ 162 w 587"/>
                  <a:gd name="T53" fmla="*/ 226 h 457"/>
                  <a:gd name="T54" fmla="*/ 148 w 587"/>
                  <a:gd name="T55" fmla="*/ 224 h 457"/>
                  <a:gd name="T56" fmla="*/ 134 w 587"/>
                  <a:gd name="T57" fmla="*/ 221 h 457"/>
                  <a:gd name="T58" fmla="*/ 120 w 587"/>
                  <a:gd name="T59" fmla="*/ 219 h 457"/>
                  <a:gd name="T60" fmla="*/ 107 w 587"/>
                  <a:gd name="T61" fmla="*/ 216 h 457"/>
                  <a:gd name="T62" fmla="*/ 92 w 587"/>
                  <a:gd name="T63" fmla="*/ 212 h 457"/>
                  <a:gd name="T64" fmla="*/ 79 w 587"/>
                  <a:gd name="T65" fmla="*/ 207 h 457"/>
                  <a:gd name="T66" fmla="*/ 66 w 587"/>
                  <a:gd name="T67" fmla="*/ 203 h 457"/>
                  <a:gd name="T68" fmla="*/ 54 w 587"/>
                  <a:gd name="T69" fmla="*/ 199 h 457"/>
                  <a:gd name="T70" fmla="*/ 42 w 587"/>
                  <a:gd name="T71" fmla="*/ 194 h 457"/>
                  <a:gd name="T72" fmla="*/ 32 w 587"/>
                  <a:gd name="T73" fmla="*/ 190 h 457"/>
                  <a:gd name="T74" fmla="*/ 22 w 587"/>
                  <a:gd name="T75" fmla="*/ 185 h 457"/>
                  <a:gd name="T76" fmla="*/ 15 w 587"/>
                  <a:gd name="T77" fmla="*/ 181 h 457"/>
                  <a:gd name="T78" fmla="*/ 7 w 587"/>
                  <a:gd name="T79" fmla="*/ 177 h 457"/>
                  <a:gd name="T80" fmla="*/ 0 w 587"/>
                  <a:gd name="T81" fmla="*/ 170 h 457"/>
                  <a:gd name="T82" fmla="*/ 240 w 587"/>
                  <a:gd name="T83" fmla="*/ 198 h 457"/>
                  <a:gd name="T84" fmla="*/ 247 w 587"/>
                  <a:gd name="T85" fmla="*/ 187 h 457"/>
                  <a:gd name="T86" fmla="*/ 253 w 587"/>
                  <a:gd name="T87" fmla="*/ 174 h 457"/>
                  <a:gd name="T88" fmla="*/ 257 w 587"/>
                  <a:gd name="T89" fmla="*/ 163 h 457"/>
                  <a:gd name="T90" fmla="*/ 260 w 587"/>
                  <a:gd name="T91" fmla="*/ 156 h 457"/>
                  <a:gd name="T92" fmla="*/ 263 w 587"/>
                  <a:gd name="T93" fmla="*/ 147 h 457"/>
                  <a:gd name="T94" fmla="*/ 265 w 587"/>
                  <a:gd name="T95" fmla="*/ 138 h 457"/>
                  <a:gd name="T96" fmla="*/ 266 w 587"/>
                  <a:gd name="T97" fmla="*/ 128 h 457"/>
                  <a:gd name="T98" fmla="*/ 268 w 587"/>
                  <a:gd name="T99" fmla="*/ 119 h 457"/>
                  <a:gd name="T100" fmla="*/ 270 w 587"/>
                  <a:gd name="T101" fmla="*/ 108 h 457"/>
                  <a:gd name="T102" fmla="*/ 272 w 587"/>
                  <a:gd name="T103" fmla="*/ 98 h 457"/>
                  <a:gd name="T104" fmla="*/ 273 w 587"/>
                  <a:gd name="T105" fmla="*/ 86 h 457"/>
                  <a:gd name="T106" fmla="*/ 274 w 587"/>
                  <a:gd name="T107" fmla="*/ 76 h 457"/>
                  <a:gd name="T108" fmla="*/ 276 w 587"/>
                  <a:gd name="T109" fmla="*/ 65 h 457"/>
                  <a:gd name="T110" fmla="*/ 277 w 587"/>
                  <a:gd name="T111" fmla="*/ 52 h 457"/>
                  <a:gd name="T112" fmla="*/ 278 w 587"/>
                  <a:gd name="T113" fmla="*/ 41 h 457"/>
                  <a:gd name="T114" fmla="*/ 279 w 587"/>
                  <a:gd name="T115" fmla="*/ 28 h 457"/>
                  <a:gd name="T116" fmla="*/ 281 w 587"/>
                  <a:gd name="T117" fmla="*/ 16 h 457"/>
                  <a:gd name="T118" fmla="*/ 282 w 587"/>
                  <a:gd name="T119" fmla="*/ 4 h 457"/>
                  <a:gd name="T120" fmla="*/ 290 w 587"/>
                  <a:gd name="T121" fmla="*/ 7 h 4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87"/>
                  <a:gd name="T184" fmla="*/ 0 h 457"/>
                  <a:gd name="T185" fmla="*/ 587 w 587"/>
                  <a:gd name="T186" fmla="*/ 457 h 4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87" h="457">
                    <a:moveTo>
                      <a:pt x="580" y="14"/>
                    </a:moveTo>
                    <a:lnTo>
                      <a:pt x="580" y="17"/>
                    </a:lnTo>
                    <a:lnTo>
                      <a:pt x="582" y="25"/>
                    </a:lnTo>
                    <a:lnTo>
                      <a:pt x="582" y="31"/>
                    </a:lnTo>
                    <a:lnTo>
                      <a:pt x="584" y="38"/>
                    </a:lnTo>
                    <a:lnTo>
                      <a:pt x="584" y="44"/>
                    </a:lnTo>
                    <a:lnTo>
                      <a:pt x="584" y="52"/>
                    </a:lnTo>
                    <a:lnTo>
                      <a:pt x="586" y="57"/>
                    </a:lnTo>
                    <a:lnTo>
                      <a:pt x="586" y="67"/>
                    </a:lnTo>
                    <a:lnTo>
                      <a:pt x="586" y="73"/>
                    </a:lnTo>
                    <a:lnTo>
                      <a:pt x="586" y="80"/>
                    </a:lnTo>
                    <a:lnTo>
                      <a:pt x="586" y="88"/>
                    </a:lnTo>
                    <a:lnTo>
                      <a:pt x="587" y="95"/>
                    </a:lnTo>
                    <a:lnTo>
                      <a:pt x="587" y="103"/>
                    </a:lnTo>
                    <a:lnTo>
                      <a:pt x="587" y="111"/>
                    </a:lnTo>
                    <a:lnTo>
                      <a:pt x="587" y="118"/>
                    </a:lnTo>
                    <a:lnTo>
                      <a:pt x="587" y="126"/>
                    </a:lnTo>
                    <a:lnTo>
                      <a:pt x="586" y="133"/>
                    </a:lnTo>
                    <a:lnTo>
                      <a:pt x="586" y="141"/>
                    </a:lnTo>
                    <a:lnTo>
                      <a:pt x="584" y="149"/>
                    </a:lnTo>
                    <a:lnTo>
                      <a:pt x="584" y="158"/>
                    </a:lnTo>
                    <a:lnTo>
                      <a:pt x="584" y="164"/>
                    </a:lnTo>
                    <a:lnTo>
                      <a:pt x="582" y="173"/>
                    </a:lnTo>
                    <a:lnTo>
                      <a:pt x="582" y="181"/>
                    </a:lnTo>
                    <a:lnTo>
                      <a:pt x="582" y="189"/>
                    </a:lnTo>
                    <a:lnTo>
                      <a:pt x="580" y="196"/>
                    </a:lnTo>
                    <a:lnTo>
                      <a:pt x="578" y="206"/>
                    </a:lnTo>
                    <a:lnTo>
                      <a:pt x="578" y="211"/>
                    </a:lnTo>
                    <a:lnTo>
                      <a:pt x="578" y="221"/>
                    </a:lnTo>
                    <a:lnTo>
                      <a:pt x="574" y="229"/>
                    </a:lnTo>
                    <a:lnTo>
                      <a:pt x="574" y="236"/>
                    </a:lnTo>
                    <a:lnTo>
                      <a:pt x="572" y="244"/>
                    </a:lnTo>
                    <a:lnTo>
                      <a:pt x="572" y="251"/>
                    </a:lnTo>
                    <a:lnTo>
                      <a:pt x="568" y="259"/>
                    </a:lnTo>
                    <a:lnTo>
                      <a:pt x="567" y="267"/>
                    </a:lnTo>
                    <a:lnTo>
                      <a:pt x="565" y="272"/>
                    </a:lnTo>
                    <a:lnTo>
                      <a:pt x="563" y="282"/>
                    </a:lnTo>
                    <a:lnTo>
                      <a:pt x="561" y="287"/>
                    </a:lnTo>
                    <a:lnTo>
                      <a:pt x="559" y="295"/>
                    </a:lnTo>
                    <a:lnTo>
                      <a:pt x="557" y="303"/>
                    </a:lnTo>
                    <a:lnTo>
                      <a:pt x="555" y="310"/>
                    </a:lnTo>
                    <a:lnTo>
                      <a:pt x="551" y="316"/>
                    </a:lnTo>
                    <a:lnTo>
                      <a:pt x="549" y="324"/>
                    </a:lnTo>
                    <a:lnTo>
                      <a:pt x="548" y="329"/>
                    </a:lnTo>
                    <a:lnTo>
                      <a:pt x="544" y="337"/>
                    </a:lnTo>
                    <a:lnTo>
                      <a:pt x="542" y="343"/>
                    </a:lnTo>
                    <a:lnTo>
                      <a:pt x="538" y="350"/>
                    </a:lnTo>
                    <a:lnTo>
                      <a:pt x="536" y="356"/>
                    </a:lnTo>
                    <a:lnTo>
                      <a:pt x="532" y="364"/>
                    </a:lnTo>
                    <a:lnTo>
                      <a:pt x="529" y="369"/>
                    </a:lnTo>
                    <a:lnTo>
                      <a:pt x="525" y="375"/>
                    </a:lnTo>
                    <a:lnTo>
                      <a:pt x="523" y="381"/>
                    </a:lnTo>
                    <a:lnTo>
                      <a:pt x="519" y="384"/>
                    </a:lnTo>
                    <a:lnTo>
                      <a:pt x="515" y="390"/>
                    </a:lnTo>
                    <a:lnTo>
                      <a:pt x="511" y="396"/>
                    </a:lnTo>
                    <a:lnTo>
                      <a:pt x="508" y="400"/>
                    </a:lnTo>
                    <a:lnTo>
                      <a:pt x="506" y="405"/>
                    </a:lnTo>
                    <a:lnTo>
                      <a:pt x="496" y="413"/>
                    </a:lnTo>
                    <a:lnTo>
                      <a:pt x="489" y="422"/>
                    </a:lnTo>
                    <a:lnTo>
                      <a:pt x="481" y="430"/>
                    </a:lnTo>
                    <a:lnTo>
                      <a:pt x="473" y="438"/>
                    </a:lnTo>
                    <a:lnTo>
                      <a:pt x="468" y="438"/>
                    </a:lnTo>
                    <a:lnTo>
                      <a:pt x="462" y="441"/>
                    </a:lnTo>
                    <a:lnTo>
                      <a:pt x="454" y="443"/>
                    </a:lnTo>
                    <a:lnTo>
                      <a:pt x="449" y="445"/>
                    </a:lnTo>
                    <a:lnTo>
                      <a:pt x="441" y="447"/>
                    </a:lnTo>
                    <a:lnTo>
                      <a:pt x="435" y="449"/>
                    </a:lnTo>
                    <a:lnTo>
                      <a:pt x="430" y="451"/>
                    </a:lnTo>
                    <a:lnTo>
                      <a:pt x="422" y="453"/>
                    </a:lnTo>
                    <a:lnTo>
                      <a:pt x="414" y="453"/>
                    </a:lnTo>
                    <a:lnTo>
                      <a:pt x="407" y="455"/>
                    </a:lnTo>
                    <a:lnTo>
                      <a:pt x="399" y="455"/>
                    </a:lnTo>
                    <a:lnTo>
                      <a:pt x="392" y="455"/>
                    </a:lnTo>
                    <a:lnTo>
                      <a:pt x="384" y="455"/>
                    </a:lnTo>
                    <a:lnTo>
                      <a:pt x="376" y="455"/>
                    </a:lnTo>
                    <a:lnTo>
                      <a:pt x="367" y="455"/>
                    </a:lnTo>
                    <a:lnTo>
                      <a:pt x="359" y="457"/>
                    </a:lnTo>
                    <a:lnTo>
                      <a:pt x="350" y="455"/>
                    </a:lnTo>
                    <a:lnTo>
                      <a:pt x="340" y="455"/>
                    </a:lnTo>
                    <a:lnTo>
                      <a:pt x="333" y="453"/>
                    </a:lnTo>
                    <a:lnTo>
                      <a:pt x="323" y="453"/>
                    </a:lnTo>
                    <a:lnTo>
                      <a:pt x="314" y="451"/>
                    </a:lnTo>
                    <a:lnTo>
                      <a:pt x="304" y="451"/>
                    </a:lnTo>
                    <a:lnTo>
                      <a:pt x="295" y="449"/>
                    </a:lnTo>
                    <a:lnTo>
                      <a:pt x="287" y="447"/>
                    </a:lnTo>
                    <a:lnTo>
                      <a:pt x="278" y="445"/>
                    </a:lnTo>
                    <a:lnTo>
                      <a:pt x="268" y="443"/>
                    </a:lnTo>
                    <a:lnTo>
                      <a:pt x="259" y="441"/>
                    </a:lnTo>
                    <a:lnTo>
                      <a:pt x="249" y="440"/>
                    </a:lnTo>
                    <a:lnTo>
                      <a:pt x="240" y="438"/>
                    </a:lnTo>
                    <a:lnTo>
                      <a:pt x="230" y="436"/>
                    </a:lnTo>
                    <a:lnTo>
                      <a:pt x="221" y="434"/>
                    </a:lnTo>
                    <a:lnTo>
                      <a:pt x="213" y="432"/>
                    </a:lnTo>
                    <a:lnTo>
                      <a:pt x="202" y="430"/>
                    </a:lnTo>
                    <a:lnTo>
                      <a:pt x="194" y="426"/>
                    </a:lnTo>
                    <a:lnTo>
                      <a:pt x="184" y="424"/>
                    </a:lnTo>
                    <a:lnTo>
                      <a:pt x="175" y="421"/>
                    </a:lnTo>
                    <a:lnTo>
                      <a:pt x="165" y="419"/>
                    </a:lnTo>
                    <a:lnTo>
                      <a:pt x="158" y="415"/>
                    </a:lnTo>
                    <a:lnTo>
                      <a:pt x="148" y="413"/>
                    </a:lnTo>
                    <a:lnTo>
                      <a:pt x="141" y="409"/>
                    </a:lnTo>
                    <a:lnTo>
                      <a:pt x="131" y="407"/>
                    </a:lnTo>
                    <a:lnTo>
                      <a:pt x="124" y="403"/>
                    </a:lnTo>
                    <a:lnTo>
                      <a:pt x="116" y="402"/>
                    </a:lnTo>
                    <a:lnTo>
                      <a:pt x="108" y="398"/>
                    </a:lnTo>
                    <a:lnTo>
                      <a:pt x="99" y="394"/>
                    </a:lnTo>
                    <a:lnTo>
                      <a:pt x="91" y="392"/>
                    </a:lnTo>
                    <a:lnTo>
                      <a:pt x="84" y="388"/>
                    </a:lnTo>
                    <a:lnTo>
                      <a:pt x="78" y="386"/>
                    </a:lnTo>
                    <a:lnTo>
                      <a:pt x="68" y="383"/>
                    </a:lnTo>
                    <a:lnTo>
                      <a:pt x="63" y="381"/>
                    </a:lnTo>
                    <a:lnTo>
                      <a:pt x="55" y="377"/>
                    </a:lnTo>
                    <a:lnTo>
                      <a:pt x="49" y="373"/>
                    </a:lnTo>
                    <a:lnTo>
                      <a:pt x="44" y="371"/>
                    </a:lnTo>
                    <a:lnTo>
                      <a:pt x="38" y="367"/>
                    </a:lnTo>
                    <a:lnTo>
                      <a:pt x="34" y="365"/>
                    </a:lnTo>
                    <a:lnTo>
                      <a:pt x="29" y="362"/>
                    </a:lnTo>
                    <a:lnTo>
                      <a:pt x="23" y="360"/>
                    </a:lnTo>
                    <a:lnTo>
                      <a:pt x="19" y="356"/>
                    </a:lnTo>
                    <a:lnTo>
                      <a:pt x="13" y="354"/>
                    </a:lnTo>
                    <a:lnTo>
                      <a:pt x="9" y="352"/>
                    </a:lnTo>
                    <a:lnTo>
                      <a:pt x="4" y="346"/>
                    </a:lnTo>
                    <a:lnTo>
                      <a:pt x="0" y="341"/>
                    </a:lnTo>
                    <a:lnTo>
                      <a:pt x="25" y="348"/>
                    </a:lnTo>
                    <a:lnTo>
                      <a:pt x="473" y="403"/>
                    </a:lnTo>
                    <a:lnTo>
                      <a:pt x="479" y="396"/>
                    </a:lnTo>
                    <a:lnTo>
                      <a:pt x="485" y="390"/>
                    </a:lnTo>
                    <a:lnTo>
                      <a:pt x="489" y="383"/>
                    </a:lnTo>
                    <a:lnTo>
                      <a:pt x="494" y="375"/>
                    </a:lnTo>
                    <a:lnTo>
                      <a:pt x="496" y="365"/>
                    </a:lnTo>
                    <a:lnTo>
                      <a:pt x="502" y="358"/>
                    </a:lnTo>
                    <a:lnTo>
                      <a:pt x="506" y="348"/>
                    </a:lnTo>
                    <a:lnTo>
                      <a:pt x="511" y="339"/>
                    </a:lnTo>
                    <a:lnTo>
                      <a:pt x="511" y="333"/>
                    </a:lnTo>
                    <a:lnTo>
                      <a:pt x="513" y="327"/>
                    </a:lnTo>
                    <a:lnTo>
                      <a:pt x="515" y="324"/>
                    </a:lnTo>
                    <a:lnTo>
                      <a:pt x="517" y="318"/>
                    </a:lnTo>
                    <a:lnTo>
                      <a:pt x="519" y="312"/>
                    </a:lnTo>
                    <a:lnTo>
                      <a:pt x="521" y="306"/>
                    </a:lnTo>
                    <a:lnTo>
                      <a:pt x="523" y="301"/>
                    </a:lnTo>
                    <a:lnTo>
                      <a:pt x="525" y="295"/>
                    </a:lnTo>
                    <a:lnTo>
                      <a:pt x="525" y="289"/>
                    </a:lnTo>
                    <a:lnTo>
                      <a:pt x="527" y="282"/>
                    </a:lnTo>
                    <a:lnTo>
                      <a:pt x="529" y="276"/>
                    </a:lnTo>
                    <a:lnTo>
                      <a:pt x="530" y="270"/>
                    </a:lnTo>
                    <a:lnTo>
                      <a:pt x="530" y="265"/>
                    </a:lnTo>
                    <a:lnTo>
                      <a:pt x="532" y="257"/>
                    </a:lnTo>
                    <a:lnTo>
                      <a:pt x="534" y="251"/>
                    </a:lnTo>
                    <a:lnTo>
                      <a:pt x="536" y="246"/>
                    </a:lnTo>
                    <a:lnTo>
                      <a:pt x="536" y="238"/>
                    </a:lnTo>
                    <a:lnTo>
                      <a:pt x="538" y="230"/>
                    </a:lnTo>
                    <a:lnTo>
                      <a:pt x="538" y="223"/>
                    </a:lnTo>
                    <a:lnTo>
                      <a:pt x="540" y="217"/>
                    </a:lnTo>
                    <a:lnTo>
                      <a:pt x="542" y="210"/>
                    </a:lnTo>
                    <a:lnTo>
                      <a:pt x="542" y="204"/>
                    </a:lnTo>
                    <a:lnTo>
                      <a:pt x="544" y="196"/>
                    </a:lnTo>
                    <a:lnTo>
                      <a:pt x="546" y="189"/>
                    </a:lnTo>
                    <a:lnTo>
                      <a:pt x="546" y="181"/>
                    </a:lnTo>
                    <a:lnTo>
                      <a:pt x="546" y="173"/>
                    </a:lnTo>
                    <a:lnTo>
                      <a:pt x="548" y="166"/>
                    </a:lnTo>
                    <a:lnTo>
                      <a:pt x="548" y="158"/>
                    </a:lnTo>
                    <a:lnTo>
                      <a:pt x="548" y="152"/>
                    </a:lnTo>
                    <a:lnTo>
                      <a:pt x="549" y="145"/>
                    </a:lnTo>
                    <a:lnTo>
                      <a:pt x="551" y="137"/>
                    </a:lnTo>
                    <a:lnTo>
                      <a:pt x="551" y="130"/>
                    </a:lnTo>
                    <a:lnTo>
                      <a:pt x="551" y="122"/>
                    </a:lnTo>
                    <a:lnTo>
                      <a:pt x="553" y="113"/>
                    </a:lnTo>
                    <a:lnTo>
                      <a:pt x="553" y="105"/>
                    </a:lnTo>
                    <a:lnTo>
                      <a:pt x="555" y="97"/>
                    </a:lnTo>
                    <a:lnTo>
                      <a:pt x="555" y="90"/>
                    </a:lnTo>
                    <a:lnTo>
                      <a:pt x="555" y="82"/>
                    </a:lnTo>
                    <a:lnTo>
                      <a:pt x="557" y="73"/>
                    </a:lnTo>
                    <a:lnTo>
                      <a:pt x="557" y="67"/>
                    </a:lnTo>
                    <a:lnTo>
                      <a:pt x="557" y="57"/>
                    </a:lnTo>
                    <a:lnTo>
                      <a:pt x="559" y="50"/>
                    </a:lnTo>
                    <a:lnTo>
                      <a:pt x="559" y="40"/>
                    </a:lnTo>
                    <a:lnTo>
                      <a:pt x="561" y="33"/>
                    </a:lnTo>
                    <a:lnTo>
                      <a:pt x="561" y="25"/>
                    </a:lnTo>
                    <a:lnTo>
                      <a:pt x="563" y="17"/>
                    </a:lnTo>
                    <a:lnTo>
                      <a:pt x="563" y="8"/>
                    </a:lnTo>
                    <a:lnTo>
                      <a:pt x="565" y="0"/>
                    </a:lnTo>
                    <a:lnTo>
                      <a:pt x="580" y="14"/>
                    </a:lnTo>
                    <a:close/>
                  </a:path>
                </a:pathLst>
              </a:custGeom>
              <a:solidFill>
                <a:srgbClr val="000000"/>
              </a:solidFill>
              <a:ln w="9525">
                <a:noFill/>
                <a:round/>
                <a:headEnd/>
                <a:tailEnd/>
              </a:ln>
            </p:spPr>
            <p:txBody>
              <a:bodyPr/>
              <a:lstStyle/>
              <a:p>
                <a:endParaRPr lang="en-US"/>
              </a:p>
            </p:txBody>
          </p:sp>
          <p:sp>
            <p:nvSpPr>
              <p:cNvPr id="10339" name="Freeform 245"/>
              <p:cNvSpPr>
                <a:spLocks/>
              </p:cNvSpPr>
              <p:nvPr/>
            </p:nvSpPr>
            <p:spPr bwMode="auto">
              <a:xfrm>
                <a:off x="1861" y="2747"/>
                <a:ext cx="123" cy="118"/>
              </a:xfrm>
              <a:custGeom>
                <a:avLst/>
                <a:gdLst>
                  <a:gd name="T0" fmla="*/ 34 w 246"/>
                  <a:gd name="T1" fmla="*/ 11 h 236"/>
                  <a:gd name="T2" fmla="*/ 31 w 246"/>
                  <a:gd name="T3" fmla="*/ 17 h 236"/>
                  <a:gd name="T4" fmla="*/ 31 w 246"/>
                  <a:gd name="T5" fmla="*/ 20 h 236"/>
                  <a:gd name="T6" fmla="*/ 31 w 246"/>
                  <a:gd name="T7" fmla="*/ 26 h 236"/>
                  <a:gd name="T8" fmla="*/ 29 w 246"/>
                  <a:gd name="T9" fmla="*/ 33 h 236"/>
                  <a:gd name="T10" fmla="*/ 28 w 246"/>
                  <a:gd name="T11" fmla="*/ 39 h 236"/>
                  <a:gd name="T12" fmla="*/ 27 w 246"/>
                  <a:gd name="T13" fmla="*/ 47 h 236"/>
                  <a:gd name="T14" fmla="*/ 26 w 246"/>
                  <a:gd name="T15" fmla="*/ 55 h 236"/>
                  <a:gd name="T16" fmla="*/ 24 w 246"/>
                  <a:gd name="T17" fmla="*/ 61 h 236"/>
                  <a:gd name="T18" fmla="*/ 23 w 246"/>
                  <a:gd name="T19" fmla="*/ 69 h 236"/>
                  <a:gd name="T20" fmla="*/ 21 w 246"/>
                  <a:gd name="T21" fmla="*/ 76 h 236"/>
                  <a:gd name="T22" fmla="*/ 20 w 246"/>
                  <a:gd name="T23" fmla="*/ 82 h 236"/>
                  <a:gd name="T24" fmla="*/ 19 w 246"/>
                  <a:gd name="T25" fmla="*/ 87 h 236"/>
                  <a:gd name="T26" fmla="*/ 18 w 246"/>
                  <a:gd name="T27" fmla="*/ 92 h 236"/>
                  <a:gd name="T28" fmla="*/ 17 w 246"/>
                  <a:gd name="T29" fmla="*/ 97 h 236"/>
                  <a:gd name="T30" fmla="*/ 24 w 246"/>
                  <a:gd name="T31" fmla="*/ 96 h 236"/>
                  <a:gd name="T32" fmla="*/ 31 w 246"/>
                  <a:gd name="T33" fmla="*/ 95 h 236"/>
                  <a:gd name="T34" fmla="*/ 37 w 246"/>
                  <a:gd name="T35" fmla="*/ 94 h 236"/>
                  <a:gd name="T36" fmla="*/ 44 w 246"/>
                  <a:gd name="T37" fmla="*/ 93 h 236"/>
                  <a:gd name="T38" fmla="*/ 49 w 246"/>
                  <a:gd name="T39" fmla="*/ 90 h 236"/>
                  <a:gd name="T40" fmla="*/ 54 w 246"/>
                  <a:gd name="T41" fmla="*/ 88 h 236"/>
                  <a:gd name="T42" fmla="*/ 63 w 246"/>
                  <a:gd name="T43" fmla="*/ 81 h 236"/>
                  <a:gd name="T44" fmla="*/ 72 w 246"/>
                  <a:gd name="T45" fmla="*/ 73 h 236"/>
                  <a:gd name="T46" fmla="*/ 75 w 246"/>
                  <a:gd name="T47" fmla="*/ 68 h 236"/>
                  <a:gd name="T48" fmla="*/ 80 w 246"/>
                  <a:gd name="T49" fmla="*/ 62 h 236"/>
                  <a:gd name="T50" fmla="*/ 85 w 246"/>
                  <a:gd name="T51" fmla="*/ 56 h 236"/>
                  <a:gd name="T52" fmla="*/ 90 w 246"/>
                  <a:gd name="T53" fmla="*/ 49 h 236"/>
                  <a:gd name="T54" fmla="*/ 94 w 246"/>
                  <a:gd name="T55" fmla="*/ 40 h 236"/>
                  <a:gd name="T56" fmla="*/ 100 w 246"/>
                  <a:gd name="T57" fmla="*/ 33 h 236"/>
                  <a:gd name="T58" fmla="*/ 123 w 246"/>
                  <a:gd name="T59" fmla="*/ 45 h 236"/>
                  <a:gd name="T60" fmla="*/ 120 w 246"/>
                  <a:gd name="T61" fmla="*/ 54 h 236"/>
                  <a:gd name="T62" fmla="*/ 116 w 246"/>
                  <a:gd name="T63" fmla="*/ 63 h 236"/>
                  <a:gd name="T64" fmla="*/ 112 w 246"/>
                  <a:gd name="T65" fmla="*/ 71 h 236"/>
                  <a:gd name="T66" fmla="*/ 105 w 246"/>
                  <a:gd name="T67" fmla="*/ 79 h 236"/>
                  <a:gd name="T68" fmla="*/ 97 w 246"/>
                  <a:gd name="T69" fmla="*/ 86 h 236"/>
                  <a:gd name="T70" fmla="*/ 88 w 246"/>
                  <a:gd name="T71" fmla="*/ 93 h 236"/>
                  <a:gd name="T72" fmla="*/ 79 w 246"/>
                  <a:gd name="T73" fmla="*/ 98 h 236"/>
                  <a:gd name="T74" fmla="*/ 72 w 246"/>
                  <a:gd name="T75" fmla="*/ 102 h 236"/>
                  <a:gd name="T76" fmla="*/ 66 w 246"/>
                  <a:gd name="T77" fmla="*/ 104 h 236"/>
                  <a:gd name="T78" fmla="*/ 61 w 246"/>
                  <a:gd name="T79" fmla="*/ 107 h 236"/>
                  <a:gd name="T80" fmla="*/ 56 w 246"/>
                  <a:gd name="T81" fmla="*/ 109 h 236"/>
                  <a:gd name="T82" fmla="*/ 51 w 246"/>
                  <a:gd name="T83" fmla="*/ 111 h 236"/>
                  <a:gd name="T84" fmla="*/ 45 w 246"/>
                  <a:gd name="T85" fmla="*/ 112 h 236"/>
                  <a:gd name="T86" fmla="*/ 38 w 246"/>
                  <a:gd name="T87" fmla="*/ 114 h 236"/>
                  <a:gd name="T88" fmla="*/ 29 w 246"/>
                  <a:gd name="T89" fmla="*/ 116 h 236"/>
                  <a:gd name="T90" fmla="*/ 19 w 246"/>
                  <a:gd name="T91" fmla="*/ 118 h 236"/>
                  <a:gd name="T92" fmla="*/ 11 w 246"/>
                  <a:gd name="T93" fmla="*/ 118 h 236"/>
                  <a:gd name="T94" fmla="*/ 3 w 246"/>
                  <a:gd name="T95" fmla="*/ 118 h 236"/>
                  <a:gd name="T96" fmla="*/ 27 w 246"/>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236"/>
                  <a:gd name="T149" fmla="*/ 246 w 246"/>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236">
                    <a:moveTo>
                      <a:pt x="53" y="0"/>
                    </a:moveTo>
                    <a:lnTo>
                      <a:pt x="67" y="21"/>
                    </a:lnTo>
                    <a:lnTo>
                      <a:pt x="67" y="25"/>
                    </a:lnTo>
                    <a:lnTo>
                      <a:pt x="63" y="33"/>
                    </a:lnTo>
                    <a:lnTo>
                      <a:pt x="63" y="36"/>
                    </a:lnTo>
                    <a:lnTo>
                      <a:pt x="63" y="40"/>
                    </a:lnTo>
                    <a:lnTo>
                      <a:pt x="61" y="46"/>
                    </a:lnTo>
                    <a:lnTo>
                      <a:pt x="61" y="52"/>
                    </a:lnTo>
                    <a:lnTo>
                      <a:pt x="59" y="57"/>
                    </a:lnTo>
                    <a:lnTo>
                      <a:pt x="57" y="65"/>
                    </a:lnTo>
                    <a:lnTo>
                      <a:pt x="55" y="71"/>
                    </a:lnTo>
                    <a:lnTo>
                      <a:pt x="55" y="78"/>
                    </a:lnTo>
                    <a:lnTo>
                      <a:pt x="53" y="86"/>
                    </a:lnTo>
                    <a:lnTo>
                      <a:pt x="53" y="93"/>
                    </a:lnTo>
                    <a:lnTo>
                      <a:pt x="52" y="101"/>
                    </a:lnTo>
                    <a:lnTo>
                      <a:pt x="52" y="109"/>
                    </a:lnTo>
                    <a:lnTo>
                      <a:pt x="50" y="114"/>
                    </a:lnTo>
                    <a:lnTo>
                      <a:pt x="48" y="122"/>
                    </a:lnTo>
                    <a:lnTo>
                      <a:pt x="46" y="130"/>
                    </a:lnTo>
                    <a:lnTo>
                      <a:pt x="46" y="137"/>
                    </a:lnTo>
                    <a:lnTo>
                      <a:pt x="44" y="143"/>
                    </a:lnTo>
                    <a:lnTo>
                      <a:pt x="42" y="151"/>
                    </a:lnTo>
                    <a:lnTo>
                      <a:pt x="40" y="156"/>
                    </a:lnTo>
                    <a:lnTo>
                      <a:pt x="40" y="164"/>
                    </a:lnTo>
                    <a:lnTo>
                      <a:pt x="38" y="168"/>
                    </a:lnTo>
                    <a:lnTo>
                      <a:pt x="38" y="173"/>
                    </a:lnTo>
                    <a:lnTo>
                      <a:pt x="36" y="179"/>
                    </a:lnTo>
                    <a:lnTo>
                      <a:pt x="36" y="183"/>
                    </a:lnTo>
                    <a:lnTo>
                      <a:pt x="34" y="190"/>
                    </a:lnTo>
                    <a:lnTo>
                      <a:pt x="34" y="194"/>
                    </a:lnTo>
                    <a:lnTo>
                      <a:pt x="40" y="192"/>
                    </a:lnTo>
                    <a:lnTo>
                      <a:pt x="48" y="192"/>
                    </a:lnTo>
                    <a:lnTo>
                      <a:pt x="55" y="190"/>
                    </a:lnTo>
                    <a:lnTo>
                      <a:pt x="63" y="190"/>
                    </a:lnTo>
                    <a:lnTo>
                      <a:pt x="69" y="189"/>
                    </a:lnTo>
                    <a:lnTo>
                      <a:pt x="74" y="187"/>
                    </a:lnTo>
                    <a:lnTo>
                      <a:pt x="80" y="185"/>
                    </a:lnTo>
                    <a:lnTo>
                      <a:pt x="88" y="185"/>
                    </a:lnTo>
                    <a:lnTo>
                      <a:pt x="92" y="181"/>
                    </a:lnTo>
                    <a:lnTo>
                      <a:pt x="97" y="179"/>
                    </a:lnTo>
                    <a:lnTo>
                      <a:pt x="101" y="177"/>
                    </a:lnTo>
                    <a:lnTo>
                      <a:pt x="107" y="175"/>
                    </a:lnTo>
                    <a:lnTo>
                      <a:pt x="116" y="168"/>
                    </a:lnTo>
                    <a:lnTo>
                      <a:pt x="126" y="162"/>
                    </a:lnTo>
                    <a:lnTo>
                      <a:pt x="135" y="154"/>
                    </a:lnTo>
                    <a:lnTo>
                      <a:pt x="143" y="145"/>
                    </a:lnTo>
                    <a:lnTo>
                      <a:pt x="147" y="139"/>
                    </a:lnTo>
                    <a:lnTo>
                      <a:pt x="150" y="135"/>
                    </a:lnTo>
                    <a:lnTo>
                      <a:pt x="156" y="130"/>
                    </a:lnTo>
                    <a:lnTo>
                      <a:pt x="160" y="124"/>
                    </a:lnTo>
                    <a:lnTo>
                      <a:pt x="164" y="116"/>
                    </a:lnTo>
                    <a:lnTo>
                      <a:pt x="169" y="111"/>
                    </a:lnTo>
                    <a:lnTo>
                      <a:pt x="173" y="103"/>
                    </a:lnTo>
                    <a:lnTo>
                      <a:pt x="179" y="97"/>
                    </a:lnTo>
                    <a:lnTo>
                      <a:pt x="183" y="88"/>
                    </a:lnTo>
                    <a:lnTo>
                      <a:pt x="188" y="80"/>
                    </a:lnTo>
                    <a:lnTo>
                      <a:pt x="194" y="73"/>
                    </a:lnTo>
                    <a:lnTo>
                      <a:pt x="200" y="65"/>
                    </a:lnTo>
                    <a:lnTo>
                      <a:pt x="246" y="80"/>
                    </a:lnTo>
                    <a:lnTo>
                      <a:pt x="246" y="90"/>
                    </a:lnTo>
                    <a:lnTo>
                      <a:pt x="244" y="99"/>
                    </a:lnTo>
                    <a:lnTo>
                      <a:pt x="240" y="107"/>
                    </a:lnTo>
                    <a:lnTo>
                      <a:pt x="238" y="116"/>
                    </a:lnTo>
                    <a:lnTo>
                      <a:pt x="232" y="126"/>
                    </a:lnTo>
                    <a:lnTo>
                      <a:pt x="226" y="133"/>
                    </a:lnTo>
                    <a:lnTo>
                      <a:pt x="223" y="141"/>
                    </a:lnTo>
                    <a:lnTo>
                      <a:pt x="217" y="151"/>
                    </a:lnTo>
                    <a:lnTo>
                      <a:pt x="209" y="158"/>
                    </a:lnTo>
                    <a:lnTo>
                      <a:pt x="202" y="164"/>
                    </a:lnTo>
                    <a:lnTo>
                      <a:pt x="194" y="171"/>
                    </a:lnTo>
                    <a:lnTo>
                      <a:pt x="185" y="179"/>
                    </a:lnTo>
                    <a:lnTo>
                      <a:pt x="175" y="185"/>
                    </a:lnTo>
                    <a:lnTo>
                      <a:pt x="168" y="190"/>
                    </a:lnTo>
                    <a:lnTo>
                      <a:pt x="158" y="196"/>
                    </a:lnTo>
                    <a:lnTo>
                      <a:pt x="149" y="202"/>
                    </a:lnTo>
                    <a:lnTo>
                      <a:pt x="143" y="204"/>
                    </a:lnTo>
                    <a:lnTo>
                      <a:pt x="137" y="206"/>
                    </a:lnTo>
                    <a:lnTo>
                      <a:pt x="131" y="208"/>
                    </a:lnTo>
                    <a:lnTo>
                      <a:pt x="128" y="211"/>
                    </a:lnTo>
                    <a:lnTo>
                      <a:pt x="122" y="213"/>
                    </a:lnTo>
                    <a:lnTo>
                      <a:pt x="118" y="215"/>
                    </a:lnTo>
                    <a:lnTo>
                      <a:pt x="112" y="217"/>
                    </a:lnTo>
                    <a:lnTo>
                      <a:pt x="107" y="219"/>
                    </a:lnTo>
                    <a:lnTo>
                      <a:pt x="101" y="221"/>
                    </a:lnTo>
                    <a:lnTo>
                      <a:pt x="95" y="223"/>
                    </a:lnTo>
                    <a:lnTo>
                      <a:pt x="90" y="223"/>
                    </a:lnTo>
                    <a:lnTo>
                      <a:pt x="86" y="225"/>
                    </a:lnTo>
                    <a:lnTo>
                      <a:pt x="76" y="228"/>
                    </a:lnTo>
                    <a:lnTo>
                      <a:pt x="67" y="232"/>
                    </a:lnTo>
                    <a:lnTo>
                      <a:pt x="57" y="232"/>
                    </a:lnTo>
                    <a:lnTo>
                      <a:pt x="48" y="234"/>
                    </a:lnTo>
                    <a:lnTo>
                      <a:pt x="38" y="236"/>
                    </a:lnTo>
                    <a:lnTo>
                      <a:pt x="31" y="236"/>
                    </a:lnTo>
                    <a:lnTo>
                      <a:pt x="21" y="236"/>
                    </a:lnTo>
                    <a:lnTo>
                      <a:pt x="14" y="236"/>
                    </a:lnTo>
                    <a:lnTo>
                      <a:pt x="6" y="236"/>
                    </a:lnTo>
                    <a:lnTo>
                      <a:pt x="0" y="236"/>
                    </a:lnTo>
                    <a:lnTo>
                      <a:pt x="53" y="0"/>
                    </a:lnTo>
                    <a:close/>
                  </a:path>
                </a:pathLst>
              </a:custGeom>
              <a:solidFill>
                <a:srgbClr val="000000"/>
              </a:solidFill>
              <a:ln w="9525">
                <a:noFill/>
                <a:round/>
                <a:headEnd/>
                <a:tailEnd/>
              </a:ln>
            </p:spPr>
            <p:txBody>
              <a:bodyPr/>
              <a:lstStyle/>
              <a:p>
                <a:endParaRPr lang="en-US"/>
              </a:p>
            </p:txBody>
          </p:sp>
          <p:sp>
            <p:nvSpPr>
              <p:cNvPr id="10340" name="Freeform 246"/>
              <p:cNvSpPr>
                <a:spLocks/>
              </p:cNvSpPr>
              <p:nvPr/>
            </p:nvSpPr>
            <p:spPr bwMode="auto">
              <a:xfrm>
                <a:off x="2374" y="2533"/>
                <a:ext cx="207" cy="70"/>
              </a:xfrm>
              <a:custGeom>
                <a:avLst/>
                <a:gdLst>
                  <a:gd name="T0" fmla="*/ 206 w 413"/>
                  <a:gd name="T1" fmla="*/ 64 h 139"/>
                  <a:gd name="T2" fmla="*/ 202 w 413"/>
                  <a:gd name="T3" fmla="*/ 69 h 139"/>
                  <a:gd name="T4" fmla="*/ 194 w 413"/>
                  <a:gd name="T5" fmla="*/ 69 h 139"/>
                  <a:gd name="T6" fmla="*/ 185 w 413"/>
                  <a:gd name="T7" fmla="*/ 69 h 139"/>
                  <a:gd name="T8" fmla="*/ 177 w 413"/>
                  <a:gd name="T9" fmla="*/ 68 h 139"/>
                  <a:gd name="T10" fmla="*/ 168 w 413"/>
                  <a:gd name="T11" fmla="*/ 67 h 139"/>
                  <a:gd name="T12" fmla="*/ 159 w 413"/>
                  <a:gd name="T13" fmla="*/ 66 h 139"/>
                  <a:gd name="T14" fmla="*/ 150 w 413"/>
                  <a:gd name="T15" fmla="*/ 65 h 139"/>
                  <a:gd name="T16" fmla="*/ 141 w 413"/>
                  <a:gd name="T17" fmla="*/ 64 h 139"/>
                  <a:gd name="T18" fmla="*/ 133 w 413"/>
                  <a:gd name="T19" fmla="*/ 63 h 139"/>
                  <a:gd name="T20" fmla="*/ 128 w 413"/>
                  <a:gd name="T21" fmla="*/ 62 h 139"/>
                  <a:gd name="T22" fmla="*/ 123 w 413"/>
                  <a:gd name="T23" fmla="*/ 60 h 139"/>
                  <a:gd name="T24" fmla="*/ 118 w 413"/>
                  <a:gd name="T25" fmla="*/ 59 h 139"/>
                  <a:gd name="T26" fmla="*/ 113 w 413"/>
                  <a:gd name="T27" fmla="*/ 58 h 139"/>
                  <a:gd name="T28" fmla="*/ 108 w 413"/>
                  <a:gd name="T29" fmla="*/ 58 h 139"/>
                  <a:gd name="T30" fmla="*/ 102 w 413"/>
                  <a:gd name="T31" fmla="*/ 57 h 139"/>
                  <a:gd name="T32" fmla="*/ 97 w 413"/>
                  <a:gd name="T33" fmla="*/ 56 h 139"/>
                  <a:gd name="T34" fmla="*/ 91 w 413"/>
                  <a:gd name="T35" fmla="*/ 55 h 139"/>
                  <a:gd name="T36" fmla="*/ 86 w 413"/>
                  <a:gd name="T37" fmla="*/ 53 h 139"/>
                  <a:gd name="T38" fmla="*/ 79 w 413"/>
                  <a:gd name="T39" fmla="*/ 51 h 139"/>
                  <a:gd name="T40" fmla="*/ 73 w 413"/>
                  <a:gd name="T41" fmla="*/ 50 h 139"/>
                  <a:gd name="T42" fmla="*/ 68 w 413"/>
                  <a:gd name="T43" fmla="*/ 48 h 139"/>
                  <a:gd name="T44" fmla="*/ 61 w 413"/>
                  <a:gd name="T45" fmla="*/ 46 h 139"/>
                  <a:gd name="T46" fmla="*/ 55 w 413"/>
                  <a:gd name="T47" fmla="*/ 44 h 139"/>
                  <a:gd name="T48" fmla="*/ 49 w 413"/>
                  <a:gd name="T49" fmla="*/ 42 h 139"/>
                  <a:gd name="T50" fmla="*/ 43 w 413"/>
                  <a:gd name="T51" fmla="*/ 40 h 139"/>
                  <a:gd name="T52" fmla="*/ 36 w 413"/>
                  <a:gd name="T53" fmla="*/ 39 h 139"/>
                  <a:gd name="T54" fmla="*/ 32 w 413"/>
                  <a:gd name="T55" fmla="*/ 37 h 139"/>
                  <a:gd name="T56" fmla="*/ 26 w 413"/>
                  <a:gd name="T57" fmla="*/ 35 h 139"/>
                  <a:gd name="T58" fmla="*/ 20 w 413"/>
                  <a:gd name="T59" fmla="*/ 33 h 139"/>
                  <a:gd name="T60" fmla="*/ 14 w 413"/>
                  <a:gd name="T61" fmla="*/ 30 h 139"/>
                  <a:gd name="T62" fmla="*/ 8 w 413"/>
                  <a:gd name="T63" fmla="*/ 27 h 139"/>
                  <a:gd name="T64" fmla="*/ 4 w 413"/>
                  <a:gd name="T65" fmla="*/ 25 h 139"/>
                  <a:gd name="T66" fmla="*/ 1 w 413"/>
                  <a:gd name="T67" fmla="*/ 21 h 139"/>
                  <a:gd name="T68" fmla="*/ 0 w 413"/>
                  <a:gd name="T69" fmla="*/ 16 h 139"/>
                  <a:gd name="T70" fmla="*/ 5 w 413"/>
                  <a:gd name="T71" fmla="*/ 9 h 139"/>
                  <a:gd name="T72" fmla="*/ 8 w 413"/>
                  <a:gd name="T73" fmla="*/ 2 h 139"/>
                  <a:gd name="T74" fmla="*/ 10 w 413"/>
                  <a:gd name="T75" fmla="*/ 0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3"/>
                  <a:gd name="T115" fmla="*/ 0 h 139"/>
                  <a:gd name="T116" fmla="*/ 413 w 413"/>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3" h="139">
                    <a:moveTo>
                      <a:pt x="19" y="0"/>
                    </a:moveTo>
                    <a:lnTo>
                      <a:pt x="411" y="128"/>
                    </a:lnTo>
                    <a:lnTo>
                      <a:pt x="413" y="139"/>
                    </a:lnTo>
                    <a:lnTo>
                      <a:pt x="403" y="137"/>
                    </a:lnTo>
                    <a:lnTo>
                      <a:pt x="395" y="137"/>
                    </a:lnTo>
                    <a:lnTo>
                      <a:pt x="388" y="137"/>
                    </a:lnTo>
                    <a:lnTo>
                      <a:pt x="378" y="137"/>
                    </a:lnTo>
                    <a:lnTo>
                      <a:pt x="369" y="137"/>
                    </a:lnTo>
                    <a:lnTo>
                      <a:pt x="361" y="137"/>
                    </a:lnTo>
                    <a:lnTo>
                      <a:pt x="354" y="135"/>
                    </a:lnTo>
                    <a:lnTo>
                      <a:pt x="344" y="135"/>
                    </a:lnTo>
                    <a:lnTo>
                      <a:pt x="335" y="134"/>
                    </a:lnTo>
                    <a:lnTo>
                      <a:pt x="327" y="134"/>
                    </a:lnTo>
                    <a:lnTo>
                      <a:pt x="317" y="132"/>
                    </a:lnTo>
                    <a:lnTo>
                      <a:pt x="310" y="132"/>
                    </a:lnTo>
                    <a:lnTo>
                      <a:pt x="300" y="130"/>
                    </a:lnTo>
                    <a:lnTo>
                      <a:pt x="291" y="130"/>
                    </a:lnTo>
                    <a:lnTo>
                      <a:pt x="281" y="128"/>
                    </a:lnTo>
                    <a:lnTo>
                      <a:pt x="272" y="128"/>
                    </a:lnTo>
                    <a:lnTo>
                      <a:pt x="266" y="126"/>
                    </a:lnTo>
                    <a:lnTo>
                      <a:pt x="260" y="124"/>
                    </a:lnTo>
                    <a:lnTo>
                      <a:pt x="255" y="124"/>
                    </a:lnTo>
                    <a:lnTo>
                      <a:pt x="251" y="122"/>
                    </a:lnTo>
                    <a:lnTo>
                      <a:pt x="245" y="120"/>
                    </a:lnTo>
                    <a:lnTo>
                      <a:pt x="241" y="120"/>
                    </a:lnTo>
                    <a:lnTo>
                      <a:pt x="236" y="118"/>
                    </a:lnTo>
                    <a:lnTo>
                      <a:pt x="230" y="118"/>
                    </a:lnTo>
                    <a:lnTo>
                      <a:pt x="226" y="116"/>
                    </a:lnTo>
                    <a:lnTo>
                      <a:pt x="220" y="116"/>
                    </a:lnTo>
                    <a:lnTo>
                      <a:pt x="215" y="115"/>
                    </a:lnTo>
                    <a:lnTo>
                      <a:pt x="209" y="115"/>
                    </a:lnTo>
                    <a:lnTo>
                      <a:pt x="203" y="113"/>
                    </a:lnTo>
                    <a:lnTo>
                      <a:pt x="200" y="111"/>
                    </a:lnTo>
                    <a:lnTo>
                      <a:pt x="194" y="111"/>
                    </a:lnTo>
                    <a:lnTo>
                      <a:pt x="188" y="109"/>
                    </a:lnTo>
                    <a:lnTo>
                      <a:pt x="182" y="109"/>
                    </a:lnTo>
                    <a:lnTo>
                      <a:pt x="177" y="107"/>
                    </a:lnTo>
                    <a:lnTo>
                      <a:pt x="171" y="105"/>
                    </a:lnTo>
                    <a:lnTo>
                      <a:pt x="165" y="103"/>
                    </a:lnTo>
                    <a:lnTo>
                      <a:pt x="158" y="101"/>
                    </a:lnTo>
                    <a:lnTo>
                      <a:pt x="152" y="101"/>
                    </a:lnTo>
                    <a:lnTo>
                      <a:pt x="146" y="99"/>
                    </a:lnTo>
                    <a:lnTo>
                      <a:pt x="143" y="97"/>
                    </a:lnTo>
                    <a:lnTo>
                      <a:pt x="135" y="96"/>
                    </a:lnTo>
                    <a:lnTo>
                      <a:pt x="129" y="94"/>
                    </a:lnTo>
                    <a:lnTo>
                      <a:pt x="122" y="92"/>
                    </a:lnTo>
                    <a:lnTo>
                      <a:pt x="118" y="90"/>
                    </a:lnTo>
                    <a:lnTo>
                      <a:pt x="110" y="88"/>
                    </a:lnTo>
                    <a:lnTo>
                      <a:pt x="105" y="86"/>
                    </a:lnTo>
                    <a:lnTo>
                      <a:pt x="97" y="84"/>
                    </a:lnTo>
                    <a:lnTo>
                      <a:pt x="91" y="82"/>
                    </a:lnTo>
                    <a:lnTo>
                      <a:pt x="85" y="80"/>
                    </a:lnTo>
                    <a:lnTo>
                      <a:pt x="78" y="78"/>
                    </a:lnTo>
                    <a:lnTo>
                      <a:pt x="72" y="77"/>
                    </a:lnTo>
                    <a:lnTo>
                      <a:pt x="66" y="75"/>
                    </a:lnTo>
                    <a:lnTo>
                      <a:pt x="63" y="73"/>
                    </a:lnTo>
                    <a:lnTo>
                      <a:pt x="57" y="71"/>
                    </a:lnTo>
                    <a:lnTo>
                      <a:pt x="51" y="69"/>
                    </a:lnTo>
                    <a:lnTo>
                      <a:pt x="47" y="69"/>
                    </a:lnTo>
                    <a:lnTo>
                      <a:pt x="40" y="65"/>
                    </a:lnTo>
                    <a:lnTo>
                      <a:pt x="32" y="61"/>
                    </a:lnTo>
                    <a:lnTo>
                      <a:pt x="27" y="59"/>
                    </a:lnTo>
                    <a:lnTo>
                      <a:pt x="21" y="56"/>
                    </a:lnTo>
                    <a:lnTo>
                      <a:pt x="15" y="54"/>
                    </a:lnTo>
                    <a:lnTo>
                      <a:pt x="11" y="52"/>
                    </a:lnTo>
                    <a:lnTo>
                      <a:pt x="8" y="50"/>
                    </a:lnTo>
                    <a:lnTo>
                      <a:pt x="6" y="48"/>
                    </a:lnTo>
                    <a:lnTo>
                      <a:pt x="2" y="42"/>
                    </a:lnTo>
                    <a:lnTo>
                      <a:pt x="0" y="38"/>
                    </a:lnTo>
                    <a:lnTo>
                      <a:pt x="0" y="31"/>
                    </a:lnTo>
                    <a:lnTo>
                      <a:pt x="8" y="23"/>
                    </a:lnTo>
                    <a:lnTo>
                      <a:pt x="9" y="18"/>
                    </a:lnTo>
                    <a:lnTo>
                      <a:pt x="13" y="12"/>
                    </a:lnTo>
                    <a:lnTo>
                      <a:pt x="15" y="4"/>
                    </a:lnTo>
                    <a:lnTo>
                      <a:pt x="19" y="0"/>
                    </a:lnTo>
                    <a:close/>
                  </a:path>
                </a:pathLst>
              </a:custGeom>
              <a:solidFill>
                <a:srgbClr val="000000"/>
              </a:solidFill>
              <a:ln w="9525">
                <a:noFill/>
                <a:round/>
                <a:headEnd/>
                <a:tailEnd/>
              </a:ln>
            </p:spPr>
            <p:txBody>
              <a:bodyPr/>
              <a:lstStyle/>
              <a:p>
                <a:endParaRPr lang="en-US"/>
              </a:p>
            </p:txBody>
          </p:sp>
          <p:sp>
            <p:nvSpPr>
              <p:cNvPr id="10341" name="Freeform 247"/>
              <p:cNvSpPr>
                <a:spLocks/>
              </p:cNvSpPr>
              <p:nvPr/>
            </p:nvSpPr>
            <p:spPr bwMode="auto">
              <a:xfrm>
                <a:off x="2432" y="2445"/>
                <a:ext cx="238" cy="353"/>
              </a:xfrm>
              <a:custGeom>
                <a:avLst/>
                <a:gdLst>
                  <a:gd name="T0" fmla="*/ 181 w 477"/>
                  <a:gd name="T1" fmla="*/ 70 h 705"/>
                  <a:gd name="T2" fmla="*/ 195 w 477"/>
                  <a:gd name="T3" fmla="*/ 86 h 705"/>
                  <a:gd name="T4" fmla="*/ 205 w 477"/>
                  <a:gd name="T5" fmla="*/ 100 h 705"/>
                  <a:gd name="T6" fmla="*/ 216 w 477"/>
                  <a:gd name="T7" fmla="*/ 116 h 705"/>
                  <a:gd name="T8" fmla="*/ 222 w 477"/>
                  <a:gd name="T9" fmla="*/ 130 h 705"/>
                  <a:gd name="T10" fmla="*/ 228 w 477"/>
                  <a:gd name="T11" fmla="*/ 145 h 705"/>
                  <a:gd name="T12" fmla="*/ 232 w 477"/>
                  <a:gd name="T13" fmla="*/ 160 h 705"/>
                  <a:gd name="T14" fmla="*/ 236 w 477"/>
                  <a:gd name="T15" fmla="*/ 174 h 705"/>
                  <a:gd name="T16" fmla="*/ 237 w 477"/>
                  <a:gd name="T17" fmla="*/ 189 h 705"/>
                  <a:gd name="T18" fmla="*/ 238 w 477"/>
                  <a:gd name="T19" fmla="*/ 204 h 705"/>
                  <a:gd name="T20" fmla="*/ 238 w 477"/>
                  <a:gd name="T21" fmla="*/ 219 h 705"/>
                  <a:gd name="T22" fmla="*/ 238 w 477"/>
                  <a:gd name="T23" fmla="*/ 234 h 705"/>
                  <a:gd name="T24" fmla="*/ 237 w 477"/>
                  <a:gd name="T25" fmla="*/ 249 h 705"/>
                  <a:gd name="T26" fmla="*/ 237 w 477"/>
                  <a:gd name="T27" fmla="*/ 264 h 705"/>
                  <a:gd name="T28" fmla="*/ 237 w 477"/>
                  <a:gd name="T29" fmla="*/ 281 h 705"/>
                  <a:gd name="T30" fmla="*/ 237 w 477"/>
                  <a:gd name="T31" fmla="*/ 297 h 705"/>
                  <a:gd name="T32" fmla="*/ 216 w 477"/>
                  <a:gd name="T33" fmla="*/ 346 h 705"/>
                  <a:gd name="T34" fmla="*/ 217 w 477"/>
                  <a:gd name="T35" fmla="*/ 337 h 705"/>
                  <a:gd name="T36" fmla="*/ 219 w 477"/>
                  <a:gd name="T37" fmla="*/ 324 h 705"/>
                  <a:gd name="T38" fmla="*/ 223 w 477"/>
                  <a:gd name="T39" fmla="*/ 308 h 705"/>
                  <a:gd name="T40" fmla="*/ 224 w 477"/>
                  <a:gd name="T41" fmla="*/ 298 h 705"/>
                  <a:gd name="T42" fmla="*/ 225 w 477"/>
                  <a:gd name="T43" fmla="*/ 286 h 705"/>
                  <a:gd name="T44" fmla="*/ 225 w 477"/>
                  <a:gd name="T45" fmla="*/ 275 h 705"/>
                  <a:gd name="T46" fmla="*/ 226 w 477"/>
                  <a:gd name="T47" fmla="*/ 262 h 705"/>
                  <a:gd name="T48" fmla="*/ 225 w 477"/>
                  <a:gd name="T49" fmla="*/ 247 h 705"/>
                  <a:gd name="T50" fmla="*/ 224 w 477"/>
                  <a:gd name="T51" fmla="*/ 231 h 705"/>
                  <a:gd name="T52" fmla="*/ 222 w 477"/>
                  <a:gd name="T53" fmla="*/ 214 h 705"/>
                  <a:gd name="T54" fmla="*/ 220 w 477"/>
                  <a:gd name="T55" fmla="*/ 196 h 705"/>
                  <a:gd name="T56" fmla="*/ 217 w 477"/>
                  <a:gd name="T57" fmla="*/ 177 h 705"/>
                  <a:gd name="T58" fmla="*/ 211 w 477"/>
                  <a:gd name="T59" fmla="*/ 160 h 705"/>
                  <a:gd name="T60" fmla="*/ 205 w 477"/>
                  <a:gd name="T61" fmla="*/ 143 h 705"/>
                  <a:gd name="T62" fmla="*/ 197 w 477"/>
                  <a:gd name="T63" fmla="*/ 128 h 705"/>
                  <a:gd name="T64" fmla="*/ 187 w 477"/>
                  <a:gd name="T65" fmla="*/ 114 h 705"/>
                  <a:gd name="T66" fmla="*/ 177 w 477"/>
                  <a:gd name="T67" fmla="*/ 101 h 705"/>
                  <a:gd name="T68" fmla="*/ 164 w 477"/>
                  <a:gd name="T69" fmla="*/ 88 h 705"/>
                  <a:gd name="T70" fmla="*/ 152 w 477"/>
                  <a:gd name="T71" fmla="*/ 77 h 705"/>
                  <a:gd name="T72" fmla="*/ 137 w 477"/>
                  <a:gd name="T73" fmla="*/ 67 h 705"/>
                  <a:gd name="T74" fmla="*/ 121 w 477"/>
                  <a:gd name="T75" fmla="*/ 56 h 705"/>
                  <a:gd name="T76" fmla="*/ 103 w 477"/>
                  <a:gd name="T77" fmla="*/ 46 h 705"/>
                  <a:gd name="T78" fmla="*/ 85 w 477"/>
                  <a:gd name="T79" fmla="*/ 37 h 705"/>
                  <a:gd name="T80" fmla="*/ 66 w 477"/>
                  <a:gd name="T81" fmla="*/ 29 h 705"/>
                  <a:gd name="T82" fmla="*/ 44 w 477"/>
                  <a:gd name="T83" fmla="*/ 20 h 705"/>
                  <a:gd name="T84" fmla="*/ 23 w 477"/>
                  <a:gd name="T85" fmla="*/ 12 h 705"/>
                  <a:gd name="T86" fmla="*/ 0 w 477"/>
                  <a:gd name="T87" fmla="*/ 5 h 705"/>
                  <a:gd name="T88" fmla="*/ 7 w 477"/>
                  <a:gd name="T89" fmla="*/ 3 h 705"/>
                  <a:gd name="T90" fmla="*/ 21 w 477"/>
                  <a:gd name="T91" fmla="*/ 0 h 705"/>
                  <a:gd name="T92" fmla="*/ 34 w 477"/>
                  <a:gd name="T93" fmla="*/ 0 h 705"/>
                  <a:gd name="T94" fmla="*/ 44 w 477"/>
                  <a:gd name="T95" fmla="*/ 0 h 705"/>
                  <a:gd name="T96" fmla="*/ 57 w 477"/>
                  <a:gd name="T97" fmla="*/ 2 h 705"/>
                  <a:gd name="T98" fmla="*/ 69 w 477"/>
                  <a:gd name="T99" fmla="*/ 4 h 705"/>
                  <a:gd name="T100" fmla="*/ 83 w 477"/>
                  <a:gd name="T101" fmla="*/ 7 h 705"/>
                  <a:gd name="T102" fmla="*/ 98 w 477"/>
                  <a:gd name="T103" fmla="*/ 12 h 705"/>
                  <a:gd name="T104" fmla="*/ 112 w 477"/>
                  <a:gd name="T105" fmla="*/ 19 h 705"/>
                  <a:gd name="T106" fmla="*/ 128 w 477"/>
                  <a:gd name="T107" fmla="*/ 29 h 705"/>
                  <a:gd name="T108" fmla="*/ 144 w 477"/>
                  <a:gd name="T109" fmla="*/ 39 h 705"/>
                  <a:gd name="T110" fmla="*/ 161 w 477"/>
                  <a:gd name="T111" fmla="*/ 52 h 7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7"/>
                  <a:gd name="T169" fmla="*/ 0 h 705"/>
                  <a:gd name="T170" fmla="*/ 477 w 477"/>
                  <a:gd name="T171" fmla="*/ 705 h 7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7" h="705">
                    <a:moveTo>
                      <a:pt x="340" y="119"/>
                    </a:moveTo>
                    <a:lnTo>
                      <a:pt x="348" y="125"/>
                    </a:lnTo>
                    <a:lnTo>
                      <a:pt x="356" y="135"/>
                    </a:lnTo>
                    <a:lnTo>
                      <a:pt x="363" y="140"/>
                    </a:lnTo>
                    <a:lnTo>
                      <a:pt x="371" y="148"/>
                    </a:lnTo>
                    <a:lnTo>
                      <a:pt x="376" y="156"/>
                    </a:lnTo>
                    <a:lnTo>
                      <a:pt x="384" y="163"/>
                    </a:lnTo>
                    <a:lnTo>
                      <a:pt x="390" y="171"/>
                    </a:lnTo>
                    <a:lnTo>
                      <a:pt x="395" y="178"/>
                    </a:lnTo>
                    <a:lnTo>
                      <a:pt x="401" y="186"/>
                    </a:lnTo>
                    <a:lnTo>
                      <a:pt x="407" y="194"/>
                    </a:lnTo>
                    <a:lnTo>
                      <a:pt x="411" y="199"/>
                    </a:lnTo>
                    <a:lnTo>
                      <a:pt x="416" y="209"/>
                    </a:lnTo>
                    <a:lnTo>
                      <a:pt x="422" y="216"/>
                    </a:lnTo>
                    <a:lnTo>
                      <a:pt x="426" y="224"/>
                    </a:lnTo>
                    <a:lnTo>
                      <a:pt x="432" y="232"/>
                    </a:lnTo>
                    <a:lnTo>
                      <a:pt x="435" y="239"/>
                    </a:lnTo>
                    <a:lnTo>
                      <a:pt x="439" y="245"/>
                    </a:lnTo>
                    <a:lnTo>
                      <a:pt x="441" y="253"/>
                    </a:lnTo>
                    <a:lnTo>
                      <a:pt x="445" y="260"/>
                    </a:lnTo>
                    <a:lnTo>
                      <a:pt x="449" y="268"/>
                    </a:lnTo>
                    <a:lnTo>
                      <a:pt x="451" y="275"/>
                    </a:lnTo>
                    <a:lnTo>
                      <a:pt x="454" y="283"/>
                    </a:lnTo>
                    <a:lnTo>
                      <a:pt x="456" y="289"/>
                    </a:lnTo>
                    <a:lnTo>
                      <a:pt x="460" y="298"/>
                    </a:lnTo>
                    <a:lnTo>
                      <a:pt x="462" y="304"/>
                    </a:lnTo>
                    <a:lnTo>
                      <a:pt x="462" y="311"/>
                    </a:lnTo>
                    <a:lnTo>
                      <a:pt x="464" y="319"/>
                    </a:lnTo>
                    <a:lnTo>
                      <a:pt x="468" y="327"/>
                    </a:lnTo>
                    <a:lnTo>
                      <a:pt x="468" y="334"/>
                    </a:lnTo>
                    <a:lnTo>
                      <a:pt x="470" y="340"/>
                    </a:lnTo>
                    <a:lnTo>
                      <a:pt x="472" y="348"/>
                    </a:lnTo>
                    <a:lnTo>
                      <a:pt x="473" y="357"/>
                    </a:lnTo>
                    <a:lnTo>
                      <a:pt x="473" y="363"/>
                    </a:lnTo>
                    <a:lnTo>
                      <a:pt x="473" y="370"/>
                    </a:lnTo>
                    <a:lnTo>
                      <a:pt x="475" y="378"/>
                    </a:lnTo>
                    <a:lnTo>
                      <a:pt x="475" y="386"/>
                    </a:lnTo>
                    <a:lnTo>
                      <a:pt x="475" y="391"/>
                    </a:lnTo>
                    <a:lnTo>
                      <a:pt x="477" y="399"/>
                    </a:lnTo>
                    <a:lnTo>
                      <a:pt x="477" y="407"/>
                    </a:lnTo>
                    <a:lnTo>
                      <a:pt x="477" y="414"/>
                    </a:lnTo>
                    <a:lnTo>
                      <a:pt x="477" y="422"/>
                    </a:lnTo>
                    <a:lnTo>
                      <a:pt x="477" y="429"/>
                    </a:lnTo>
                    <a:lnTo>
                      <a:pt x="477" y="437"/>
                    </a:lnTo>
                    <a:lnTo>
                      <a:pt x="477" y="445"/>
                    </a:lnTo>
                    <a:lnTo>
                      <a:pt x="477" y="452"/>
                    </a:lnTo>
                    <a:lnTo>
                      <a:pt x="477" y="460"/>
                    </a:lnTo>
                    <a:lnTo>
                      <a:pt x="477" y="467"/>
                    </a:lnTo>
                    <a:lnTo>
                      <a:pt x="477" y="475"/>
                    </a:lnTo>
                    <a:lnTo>
                      <a:pt x="477" y="483"/>
                    </a:lnTo>
                    <a:lnTo>
                      <a:pt x="477" y="490"/>
                    </a:lnTo>
                    <a:lnTo>
                      <a:pt x="475" y="498"/>
                    </a:lnTo>
                    <a:lnTo>
                      <a:pt x="475" y="505"/>
                    </a:lnTo>
                    <a:lnTo>
                      <a:pt x="475" y="513"/>
                    </a:lnTo>
                    <a:lnTo>
                      <a:pt x="475" y="521"/>
                    </a:lnTo>
                    <a:lnTo>
                      <a:pt x="475" y="528"/>
                    </a:lnTo>
                    <a:lnTo>
                      <a:pt x="475" y="538"/>
                    </a:lnTo>
                    <a:lnTo>
                      <a:pt x="475" y="543"/>
                    </a:lnTo>
                    <a:lnTo>
                      <a:pt x="475" y="553"/>
                    </a:lnTo>
                    <a:lnTo>
                      <a:pt x="475" y="561"/>
                    </a:lnTo>
                    <a:lnTo>
                      <a:pt x="475" y="568"/>
                    </a:lnTo>
                    <a:lnTo>
                      <a:pt x="475" y="578"/>
                    </a:lnTo>
                    <a:lnTo>
                      <a:pt x="475" y="585"/>
                    </a:lnTo>
                    <a:lnTo>
                      <a:pt x="475" y="593"/>
                    </a:lnTo>
                    <a:lnTo>
                      <a:pt x="477" y="602"/>
                    </a:lnTo>
                    <a:lnTo>
                      <a:pt x="430" y="705"/>
                    </a:lnTo>
                    <a:lnTo>
                      <a:pt x="430" y="697"/>
                    </a:lnTo>
                    <a:lnTo>
                      <a:pt x="432" y="692"/>
                    </a:lnTo>
                    <a:lnTo>
                      <a:pt x="432" y="686"/>
                    </a:lnTo>
                    <a:lnTo>
                      <a:pt x="432" y="682"/>
                    </a:lnTo>
                    <a:lnTo>
                      <a:pt x="434" y="678"/>
                    </a:lnTo>
                    <a:lnTo>
                      <a:pt x="435" y="673"/>
                    </a:lnTo>
                    <a:lnTo>
                      <a:pt x="435" y="667"/>
                    </a:lnTo>
                    <a:lnTo>
                      <a:pt x="437" y="661"/>
                    </a:lnTo>
                    <a:lnTo>
                      <a:pt x="439" y="654"/>
                    </a:lnTo>
                    <a:lnTo>
                      <a:pt x="439" y="648"/>
                    </a:lnTo>
                    <a:lnTo>
                      <a:pt x="441" y="640"/>
                    </a:lnTo>
                    <a:lnTo>
                      <a:pt x="443" y="631"/>
                    </a:lnTo>
                    <a:lnTo>
                      <a:pt x="445" y="623"/>
                    </a:lnTo>
                    <a:lnTo>
                      <a:pt x="447" y="616"/>
                    </a:lnTo>
                    <a:lnTo>
                      <a:pt x="447" y="610"/>
                    </a:lnTo>
                    <a:lnTo>
                      <a:pt x="447" y="604"/>
                    </a:lnTo>
                    <a:lnTo>
                      <a:pt x="447" y="599"/>
                    </a:lnTo>
                    <a:lnTo>
                      <a:pt x="449" y="595"/>
                    </a:lnTo>
                    <a:lnTo>
                      <a:pt x="449" y="589"/>
                    </a:lnTo>
                    <a:lnTo>
                      <a:pt x="449" y="583"/>
                    </a:lnTo>
                    <a:lnTo>
                      <a:pt x="449" y="578"/>
                    </a:lnTo>
                    <a:lnTo>
                      <a:pt x="451" y="572"/>
                    </a:lnTo>
                    <a:lnTo>
                      <a:pt x="451" y="566"/>
                    </a:lnTo>
                    <a:lnTo>
                      <a:pt x="451" y="561"/>
                    </a:lnTo>
                    <a:lnTo>
                      <a:pt x="451" y="555"/>
                    </a:lnTo>
                    <a:lnTo>
                      <a:pt x="451" y="549"/>
                    </a:lnTo>
                    <a:lnTo>
                      <a:pt x="451" y="542"/>
                    </a:lnTo>
                    <a:lnTo>
                      <a:pt x="451" y="536"/>
                    </a:lnTo>
                    <a:lnTo>
                      <a:pt x="451" y="530"/>
                    </a:lnTo>
                    <a:lnTo>
                      <a:pt x="453" y="523"/>
                    </a:lnTo>
                    <a:lnTo>
                      <a:pt x="451" y="515"/>
                    </a:lnTo>
                    <a:lnTo>
                      <a:pt x="451" y="509"/>
                    </a:lnTo>
                    <a:lnTo>
                      <a:pt x="451" y="502"/>
                    </a:lnTo>
                    <a:lnTo>
                      <a:pt x="451" y="494"/>
                    </a:lnTo>
                    <a:lnTo>
                      <a:pt x="449" y="485"/>
                    </a:lnTo>
                    <a:lnTo>
                      <a:pt x="449" y="479"/>
                    </a:lnTo>
                    <a:lnTo>
                      <a:pt x="449" y="469"/>
                    </a:lnTo>
                    <a:lnTo>
                      <a:pt x="449" y="462"/>
                    </a:lnTo>
                    <a:lnTo>
                      <a:pt x="447" y="454"/>
                    </a:lnTo>
                    <a:lnTo>
                      <a:pt x="447" y="445"/>
                    </a:lnTo>
                    <a:lnTo>
                      <a:pt x="445" y="435"/>
                    </a:lnTo>
                    <a:lnTo>
                      <a:pt x="445" y="427"/>
                    </a:lnTo>
                    <a:lnTo>
                      <a:pt x="443" y="418"/>
                    </a:lnTo>
                    <a:lnTo>
                      <a:pt x="443" y="408"/>
                    </a:lnTo>
                    <a:lnTo>
                      <a:pt x="441" y="399"/>
                    </a:lnTo>
                    <a:lnTo>
                      <a:pt x="441" y="391"/>
                    </a:lnTo>
                    <a:lnTo>
                      <a:pt x="439" y="382"/>
                    </a:lnTo>
                    <a:lnTo>
                      <a:pt x="435" y="372"/>
                    </a:lnTo>
                    <a:lnTo>
                      <a:pt x="435" y="363"/>
                    </a:lnTo>
                    <a:lnTo>
                      <a:pt x="434" y="353"/>
                    </a:lnTo>
                    <a:lnTo>
                      <a:pt x="430" y="344"/>
                    </a:lnTo>
                    <a:lnTo>
                      <a:pt x="428" y="336"/>
                    </a:lnTo>
                    <a:lnTo>
                      <a:pt x="424" y="327"/>
                    </a:lnTo>
                    <a:lnTo>
                      <a:pt x="422" y="319"/>
                    </a:lnTo>
                    <a:lnTo>
                      <a:pt x="418" y="311"/>
                    </a:lnTo>
                    <a:lnTo>
                      <a:pt x="416" y="302"/>
                    </a:lnTo>
                    <a:lnTo>
                      <a:pt x="413" y="294"/>
                    </a:lnTo>
                    <a:lnTo>
                      <a:pt x="411" y="285"/>
                    </a:lnTo>
                    <a:lnTo>
                      <a:pt x="405" y="277"/>
                    </a:lnTo>
                    <a:lnTo>
                      <a:pt x="401" y="270"/>
                    </a:lnTo>
                    <a:lnTo>
                      <a:pt x="397" y="262"/>
                    </a:lnTo>
                    <a:lnTo>
                      <a:pt x="394" y="256"/>
                    </a:lnTo>
                    <a:lnTo>
                      <a:pt x="388" y="249"/>
                    </a:lnTo>
                    <a:lnTo>
                      <a:pt x="384" y="241"/>
                    </a:lnTo>
                    <a:lnTo>
                      <a:pt x="380" y="234"/>
                    </a:lnTo>
                    <a:lnTo>
                      <a:pt x="375" y="228"/>
                    </a:lnTo>
                    <a:lnTo>
                      <a:pt x="369" y="220"/>
                    </a:lnTo>
                    <a:lnTo>
                      <a:pt x="363" y="214"/>
                    </a:lnTo>
                    <a:lnTo>
                      <a:pt x="357" y="207"/>
                    </a:lnTo>
                    <a:lnTo>
                      <a:pt x="354" y="201"/>
                    </a:lnTo>
                    <a:lnTo>
                      <a:pt x="348" y="195"/>
                    </a:lnTo>
                    <a:lnTo>
                      <a:pt x="342" y="188"/>
                    </a:lnTo>
                    <a:lnTo>
                      <a:pt x="335" y="182"/>
                    </a:lnTo>
                    <a:lnTo>
                      <a:pt x="329" y="176"/>
                    </a:lnTo>
                    <a:lnTo>
                      <a:pt x="323" y="171"/>
                    </a:lnTo>
                    <a:lnTo>
                      <a:pt x="318" y="165"/>
                    </a:lnTo>
                    <a:lnTo>
                      <a:pt x="310" y="159"/>
                    </a:lnTo>
                    <a:lnTo>
                      <a:pt x="304" y="154"/>
                    </a:lnTo>
                    <a:lnTo>
                      <a:pt x="297" y="148"/>
                    </a:lnTo>
                    <a:lnTo>
                      <a:pt x="289" y="144"/>
                    </a:lnTo>
                    <a:lnTo>
                      <a:pt x="281" y="138"/>
                    </a:lnTo>
                    <a:lnTo>
                      <a:pt x="274" y="133"/>
                    </a:lnTo>
                    <a:lnTo>
                      <a:pt x="266" y="127"/>
                    </a:lnTo>
                    <a:lnTo>
                      <a:pt x="259" y="121"/>
                    </a:lnTo>
                    <a:lnTo>
                      <a:pt x="249" y="118"/>
                    </a:lnTo>
                    <a:lnTo>
                      <a:pt x="243" y="112"/>
                    </a:lnTo>
                    <a:lnTo>
                      <a:pt x="234" y="106"/>
                    </a:lnTo>
                    <a:lnTo>
                      <a:pt x="224" y="100"/>
                    </a:lnTo>
                    <a:lnTo>
                      <a:pt x="217" y="97"/>
                    </a:lnTo>
                    <a:lnTo>
                      <a:pt x="207" y="91"/>
                    </a:lnTo>
                    <a:lnTo>
                      <a:pt x="198" y="87"/>
                    </a:lnTo>
                    <a:lnTo>
                      <a:pt x="190" y="83"/>
                    </a:lnTo>
                    <a:lnTo>
                      <a:pt x="181" y="78"/>
                    </a:lnTo>
                    <a:lnTo>
                      <a:pt x="171" y="74"/>
                    </a:lnTo>
                    <a:lnTo>
                      <a:pt x="162" y="68"/>
                    </a:lnTo>
                    <a:lnTo>
                      <a:pt x="152" y="64"/>
                    </a:lnTo>
                    <a:lnTo>
                      <a:pt x="141" y="60"/>
                    </a:lnTo>
                    <a:lnTo>
                      <a:pt x="133" y="57"/>
                    </a:lnTo>
                    <a:lnTo>
                      <a:pt x="122" y="53"/>
                    </a:lnTo>
                    <a:lnTo>
                      <a:pt x="112" y="49"/>
                    </a:lnTo>
                    <a:lnTo>
                      <a:pt x="101" y="43"/>
                    </a:lnTo>
                    <a:lnTo>
                      <a:pt x="89" y="40"/>
                    </a:lnTo>
                    <a:lnTo>
                      <a:pt x="80" y="36"/>
                    </a:lnTo>
                    <a:lnTo>
                      <a:pt x="68" y="32"/>
                    </a:lnTo>
                    <a:lnTo>
                      <a:pt x="57" y="28"/>
                    </a:lnTo>
                    <a:lnTo>
                      <a:pt x="46" y="24"/>
                    </a:lnTo>
                    <a:lnTo>
                      <a:pt x="34" y="19"/>
                    </a:lnTo>
                    <a:lnTo>
                      <a:pt x="23" y="17"/>
                    </a:lnTo>
                    <a:lnTo>
                      <a:pt x="11" y="11"/>
                    </a:lnTo>
                    <a:lnTo>
                      <a:pt x="0" y="9"/>
                    </a:lnTo>
                    <a:lnTo>
                      <a:pt x="2" y="9"/>
                    </a:lnTo>
                    <a:lnTo>
                      <a:pt x="6" y="5"/>
                    </a:lnTo>
                    <a:lnTo>
                      <a:pt x="10" y="5"/>
                    </a:lnTo>
                    <a:lnTo>
                      <a:pt x="15" y="5"/>
                    </a:lnTo>
                    <a:lnTo>
                      <a:pt x="21" y="3"/>
                    </a:lnTo>
                    <a:lnTo>
                      <a:pt x="29" y="3"/>
                    </a:lnTo>
                    <a:lnTo>
                      <a:pt x="32" y="2"/>
                    </a:lnTo>
                    <a:lnTo>
                      <a:pt x="42" y="0"/>
                    </a:lnTo>
                    <a:lnTo>
                      <a:pt x="49" y="0"/>
                    </a:lnTo>
                    <a:lnTo>
                      <a:pt x="59" y="0"/>
                    </a:lnTo>
                    <a:lnTo>
                      <a:pt x="63" y="0"/>
                    </a:lnTo>
                    <a:lnTo>
                      <a:pt x="68" y="0"/>
                    </a:lnTo>
                    <a:lnTo>
                      <a:pt x="74" y="0"/>
                    </a:lnTo>
                    <a:lnTo>
                      <a:pt x="80" y="0"/>
                    </a:lnTo>
                    <a:lnTo>
                      <a:pt x="86" y="0"/>
                    </a:lnTo>
                    <a:lnTo>
                      <a:pt x="89" y="0"/>
                    </a:lnTo>
                    <a:lnTo>
                      <a:pt x="95" y="2"/>
                    </a:lnTo>
                    <a:lnTo>
                      <a:pt x="103" y="2"/>
                    </a:lnTo>
                    <a:lnTo>
                      <a:pt x="108" y="2"/>
                    </a:lnTo>
                    <a:lnTo>
                      <a:pt x="114" y="3"/>
                    </a:lnTo>
                    <a:lnTo>
                      <a:pt x="120" y="3"/>
                    </a:lnTo>
                    <a:lnTo>
                      <a:pt x="125" y="5"/>
                    </a:lnTo>
                    <a:lnTo>
                      <a:pt x="131" y="5"/>
                    </a:lnTo>
                    <a:lnTo>
                      <a:pt x="139" y="7"/>
                    </a:lnTo>
                    <a:lnTo>
                      <a:pt x="145" y="9"/>
                    </a:lnTo>
                    <a:lnTo>
                      <a:pt x="152" y="11"/>
                    </a:lnTo>
                    <a:lnTo>
                      <a:pt x="160" y="11"/>
                    </a:lnTo>
                    <a:lnTo>
                      <a:pt x="167" y="13"/>
                    </a:lnTo>
                    <a:lnTo>
                      <a:pt x="173" y="17"/>
                    </a:lnTo>
                    <a:lnTo>
                      <a:pt x="181" y="19"/>
                    </a:lnTo>
                    <a:lnTo>
                      <a:pt x="188" y="22"/>
                    </a:lnTo>
                    <a:lnTo>
                      <a:pt x="196" y="24"/>
                    </a:lnTo>
                    <a:lnTo>
                      <a:pt x="202" y="28"/>
                    </a:lnTo>
                    <a:lnTo>
                      <a:pt x="211" y="32"/>
                    </a:lnTo>
                    <a:lnTo>
                      <a:pt x="219" y="36"/>
                    </a:lnTo>
                    <a:lnTo>
                      <a:pt x="224" y="38"/>
                    </a:lnTo>
                    <a:lnTo>
                      <a:pt x="232" y="41"/>
                    </a:lnTo>
                    <a:lnTo>
                      <a:pt x="241" y="47"/>
                    </a:lnTo>
                    <a:lnTo>
                      <a:pt x="247" y="51"/>
                    </a:lnTo>
                    <a:lnTo>
                      <a:pt x="257" y="57"/>
                    </a:lnTo>
                    <a:lnTo>
                      <a:pt x="264" y="62"/>
                    </a:lnTo>
                    <a:lnTo>
                      <a:pt x="274" y="66"/>
                    </a:lnTo>
                    <a:lnTo>
                      <a:pt x="281" y="72"/>
                    </a:lnTo>
                    <a:lnTo>
                      <a:pt x="289" y="78"/>
                    </a:lnTo>
                    <a:lnTo>
                      <a:pt x="299" y="83"/>
                    </a:lnTo>
                    <a:lnTo>
                      <a:pt x="306" y="91"/>
                    </a:lnTo>
                    <a:lnTo>
                      <a:pt x="314" y="97"/>
                    </a:lnTo>
                    <a:lnTo>
                      <a:pt x="323" y="104"/>
                    </a:lnTo>
                    <a:lnTo>
                      <a:pt x="331" y="112"/>
                    </a:lnTo>
                    <a:lnTo>
                      <a:pt x="340" y="119"/>
                    </a:lnTo>
                    <a:close/>
                  </a:path>
                </a:pathLst>
              </a:custGeom>
              <a:solidFill>
                <a:srgbClr val="000000"/>
              </a:solidFill>
              <a:ln w="9525">
                <a:noFill/>
                <a:round/>
                <a:headEnd/>
                <a:tailEnd/>
              </a:ln>
            </p:spPr>
            <p:txBody>
              <a:bodyPr/>
              <a:lstStyle/>
              <a:p>
                <a:endParaRPr lang="en-US"/>
              </a:p>
            </p:txBody>
          </p:sp>
          <p:sp>
            <p:nvSpPr>
              <p:cNvPr id="10342" name="Freeform 248"/>
              <p:cNvSpPr>
                <a:spLocks/>
              </p:cNvSpPr>
              <p:nvPr/>
            </p:nvSpPr>
            <p:spPr bwMode="auto">
              <a:xfrm>
                <a:off x="2133" y="2011"/>
                <a:ext cx="70" cy="17"/>
              </a:xfrm>
              <a:custGeom>
                <a:avLst/>
                <a:gdLst>
                  <a:gd name="T0" fmla="*/ 22 w 141"/>
                  <a:gd name="T1" fmla="*/ 3 h 34"/>
                  <a:gd name="T2" fmla="*/ 25 w 141"/>
                  <a:gd name="T3" fmla="*/ 2 h 34"/>
                  <a:gd name="T4" fmla="*/ 29 w 141"/>
                  <a:gd name="T5" fmla="*/ 1 h 34"/>
                  <a:gd name="T6" fmla="*/ 32 w 141"/>
                  <a:gd name="T7" fmla="*/ 1 h 34"/>
                  <a:gd name="T8" fmla="*/ 36 w 141"/>
                  <a:gd name="T9" fmla="*/ 1 h 34"/>
                  <a:gd name="T10" fmla="*/ 39 w 141"/>
                  <a:gd name="T11" fmla="*/ 0 h 34"/>
                  <a:gd name="T12" fmla="*/ 42 w 141"/>
                  <a:gd name="T13" fmla="*/ 0 h 34"/>
                  <a:gd name="T14" fmla="*/ 44 w 141"/>
                  <a:gd name="T15" fmla="*/ 0 h 34"/>
                  <a:gd name="T16" fmla="*/ 47 w 141"/>
                  <a:gd name="T17" fmla="*/ 1 h 34"/>
                  <a:gd name="T18" fmla="*/ 50 w 141"/>
                  <a:gd name="T19" fmla="*/ 1 h 34"/>
                  <a:gd name="T20" fmla="*/ 53 w 141"/>
                  <a:gd name="T21" fmla="*/ 1 h 34"/>
                  <a:gd name="T22" fmla="*/ 56 w 141"/>
                  <a:gd name="T23" fmla="*/ 1 h 34"/>
                  <a:gd name="T24" fmla="*/ 59 w 141"/>
                  <a:gd name="T25" fmla="*/ 1 h 34"/>
                  <a:gd name="T26" fmla="*/ 62 w 141"/>
                  <a:gd name="T27" fmla="*/ 2 h 34"/>
                  <a:gd name="T28" fmla="*/ 64 w 141"/>
                  <a:gd name="T29" fmla="*/ 3 h 34"/>
                  <a:gd name="T30" fmla="*/ 67 w 141"/>
                  <a:gd name="T31" fmla="*/ 4 h 34"/>
                  <a:gd name="T32" fmla="*/ 70 w 141"/>
                  <a:gd name="T33" fmla="*/ 6 h 34"/>
                  <a:gd name="T34" fmla="*/ 69 w 141"/>
                  <a:gd name="T35" fmla="*/ 7 h 34"/>
                  <a:gd name="T36" fmla="*/ 67 w 141"/>
                  <a:gd name="T37" fmla="*/ 9 h 34"/>
                  <a:gd name="T38" fmla="*/ 64 w 141"/>
                  <a:gd name="T39" fmla="*/ 10 h 34"/>
                  <a:gd name="T40" fmla="*/ 62 w 141"/>
                  <a:gd name="T41" fmla="*/ 12 h 34"/>
                  <a:gd name="T42" fmla="*/ 60 w 141"/>
                  <a:gd name="T43" fmla="*/ 13 h 34"/>
                  <a:gd name="T44" fmla="*/ 57 w 141"/>
                  <a:gd name="T45" fmla="*/ 14 h 34"/>
                  <a:gd name="T46" fmla="*/ 56 w 141"/>
                  <a:gd name="T47" fmla="*/ 15 h 34"/>
                  <a:gd name="T48" fmla="*/ 55 w 141"/>
                  <a:gd name="T49" fmla="*/ 17 h 34"/>
                  <a:gd name="T50" fmla="*/ 0 w 141"/>
                  <a:gd name="T51" fmla="*/ 17 h 34"/>
                  <a:gd name="T52" fmla="*/ 1 w 141"/>
                  <a:gd name="T53" fmla="*/ 14 h 34"/>
                  <a:gd name="T54" fmla="*/ 4 w 141"/>
                  <a:gd name="T55" fmla="*/ 11 h 34"/>
                  <a:gd name="T56" fmla="*/ 5 w 141"/>
                  <a:gd name="T57" fmla="*/ 9 h 34"/>
                  <a:gd name="T58" fmla="*/ 9 w 141"/>
                  <a:gd name="T59" fmla="*/ 9 h 34"/>
                  <a:gd name="T60" fmla="*/ 12 w 141"/>
                  <a:gd name="T61" fmla="*/ 6 h 34"/>
                  <a:gd name="T62" fmla="*/ 15 w 141"/>
                  <a:gd name="T63" fmla="*/ 5 h 34"/>
                  <a:gd name="T64" fmla="*/ 18 w 141"/>
                  <a:gd name="T65" fmla="*/ 4 h 34"/>
                  <a:gd name="T66" fmla="*/ 22 w 141"/>
                  <a:gd name="T67" fmla="*/ 3 h 34"/>
                  <a:gd name="T68" fmla="*/ 22 w 141"/>
                  <a:gd name="T69" fmla="*/ 3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
                  <a:gd name="T106" fmla="*/ 0 h 34"/>
                  <a:gd name="T107" fmla="*/ 141 w 141"/>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 h="34">
                    <a:moveTo>
                      <a:pt x="44" y="7"/>
                    </a:moveTo>
                    <a:lnTo>
                      <a:pt x="51" y="5"/>
                    </a:lnTo>
                    <a:lnTo>
                      <a:pt x="59" y="3"/>
                    </a:lnTo>
                    <a:lnTo>
                      <a:pt x="65" y="1"/>
                    </a:lnTo>
                    <a:lnTo>
                      <a:pt x="72" y="1"/>
                    </a:lnTo>
                    <a:lnTo>
                      <a:pt x="78" y="0"/>
                    </a:lnTo>
                    <a:lnTo>
                      <a:pt x="84" y="0"/>
                    </a:lnTo>
                    <a:lnTo>
                      <a:pt x="89" y="0"/>
                    </a:lnTo>
                    <a:lnTo>
                      <a:pt x="95" y="1"/>
                    </a:lnTo>
                    <a:lnTo>
                      <a:pt x="101" y="1"/>
                    </a:lnTo>
                    <a:lnTo>
                      <a:pt x="106" y="1"/>
                    </a:lnTo>
                    <a:lnTo>
                      <a:pt x="112" y="3"/>
                    </a:lnTo>
                    <a:lnTo>
                      <a:pt x="118" y="3"/>
                    </a:lnTo>
                    <a:lnTo>
                      <a:pt x="124" y="5"/>
                    </a:lnTo>
                    <a:lnTo>
                      <a:pt x="129" y="7"/>
                    </a:lnTo>
                    <a:lnTo>
                      <a:pt x="135" y="9"/>
                    </a:lnTo>
                    <a:lnTo>
                      <a:pt x="141" y="13"/>
                    </a:lnTo>
                    <a:lnTo>
                      <a:pt x="139" y="15"/>
                    </a:lnTo>
                    <a:lnTo>
                      <a:pt x="135" y="19"/>
                    </a:lnTo>
                    <a:lnTo>
                      <a:pt x="129" y="20"/>
                    </a:lnTo>
                    <a:lnTo>
                      <a:pt x="125" y="24"/>
                    </a:lnTo>
                    <a:lnTo>
                      <a:pt x="120" y="26"/>
                    </a:lnTo>
                    <a:lnTo>
                      <a:pt x="114" y="28"/>
                    </a:lnTo>
                    <a:lnTo>
                      <a:pt x="112" y="30"/>
                    </a:lnTo>
                    <a:lnTo>
                      <a:pt x="110" y="34"/>
                    </a:lnTo>
                    <a:lnTo>
                      <a:pt x="0" y="34"/>
                    </a:lnTo>
                    <a:lnTo>
                      <a:pt x="2" y="28"/>
                    </a:lnTo>
                    <a:lnTo>
                      <a:pt x="8" y="22"/>
                    </a:lnTo>
                    <a:lnTo>
                      <a:pt x="11" y="19"/>
                    </a:lnTo>
                    <a:lnTo>
                      <a:pt x="19" y="17"/>
                    </a:lnTo>
                    <a:lnTo>
                      <a:pt x="25" y="13"/>
                    </a:lnTo>
                    <a:lnTo>
                      <a:pt x="30" y="11"/>
                    </a:lnTo>
                    <a:lnTo>
                      <a:pt x="36" y="9"/>
                    </a:lnTo>
                    <a:lnTo>
                      <a:pt x="44" y="7"/>
                    </a:lnTo>
                    <a:close/>
                  </a:path>
                </a:pathLst>
              </a:custGeom>
              <a:solidFill>
                <a:srgbClr val="000000"/>
              </a:solidFill>
              <a:ln w="9525">
                <a:noFill/>
                <a:round/>
                <a:headEnd/>
                <a:tailEnd/>
              </a:ln>
            </p:spPr>
            <p:txBody>
              <a:bodyPr/>
              <a:lstStyle/>
              <a:p>
                <a:endParaRPr lang="en-US"/>
              </a:p>
            </p:txBody>
          </p:sp>
          <p:sp>
            <p:nvSpPr>
              <p:cNvPr id="10343" name="Freeform 249"/>
              <p:cNvSpPr>
                <a:spLocks/>
              </p:cNvSpPr>
              <p:nvPr/>
            </p:nvSpPr>
            <p:spPr bwMode="auto">
              <a:xfrm>
                <a:off x="2108" y="2041"/>
                <a:ext cx="80" cy="23"/>
              </a:xfrm>
              <a:custGeom>
                <a:avLst/>
                <a:gdLst>
                  <a:gd name="T0" fmla="*/ 80 w 159"/>
                  <a:gd name="T1" fmla="*/ 0 h 46"/>
                  <a:gd name="T2" fmla="*/ 72 w 159"/>
                  <a:gd name="T3" fmla="*/ 15 h 46"/>
                  <a:gd name="T4" fmla="*/ 69 w 159"/>
                  <a:gd name="T5" fmla="*/ 17 h 46"/>
                  <a:gd name="T6" fmla="*/ 68 w 159"/>
                  <a:gd name="T7" fmla="*/ 17 h 46"/>
                  <a:gd name="T8" fmla="*/ 65 w 159"/>
                  <a:gd name="T9" fmla="*/ 18 h 46"/>
                  <a:gd name="T10" fmla="*/ 63 w 159"/>
                  <a:gd name="T11" fmla="*/ 19 h 46"/>
                  <a:gd name="T12" fmla="*/ 59 w 159"/>
                  <a:gd name="T13" fmla="*/ 19 h 46"/>
                  <a:gd name="T14" fmla="*/ 56 w 159"/>
                  <a:gd name="T15" fmla="*/ 20 h 46"/>
                  <a:gd name="T16" fmla="*/ 53 w 159"/>
                  <a:gd name="T17" fmla="*/ 20 h 46"/>
                  <a:gd name="T18" fmla="*/ 50 w 159"/>
                  <a:gd name="T19" fmla="*/ 20 h 46"/>
                  <a:gd name="T20" fmla="*/ 47 w 159"/>
                  <a:gd name="T21" fmla="*/ 20 h 46"/>
                  <a:gd name="T22" fmla="*/ 43 w 159"/>
                  <a:gd name="T23" fmla="*/ 21 h 46"/>
                  <a:gd name="T24" fmla="*/ 40 w 159"/>
                  <a:gd name="T25" fmla="*/ 21 h 46"/>
                  <a:gd name="T26" fmla="*/ 36 w 159"/>
                  <a:gd name="T27" fmla="*/ 22 h 46"/>
                  <a:gd name="T28" fmla="*/ 32 w 159"/>
                  <a:gd name="T29" fmla="*/ 22 h 46"/>
                  <a:gd name="T30" fmla="*/ 30 w 159"/>
                  <a:gd name="T31" fmla="*/ 22 h 46"/>
                  <a:gd name="T32" fmla="*/ 27 w 159"/>
                  <a:gd name="T33" fmla="*/ 22 h 46"/>
                  <a:gd name="T34" fmla="*/ 24 w 159"/>
                  <a:gd name="T35" fmla="*/ 23 h 46"/>
                  <a:gd name="T36" fmla="*/ 20 w 159"/>
                  <a:gd name="T37" fmla="*/ 22 h 46"/>
                  <a:gd name="T38" fmla="*/ 17 w 159"/>
                  <a:gd name="T39" fmla="*/ 22 h 46"/>
                  <a:gd name="T40" fmla="*/ 14 w 159"/>
                  <a:gd name="T41" fmla="*/ 22 h 46"/>
                  <a:gd name="T42" fmla="*/ 12 w 159"/>
                  <a:gd name="T43" fmla="*/ 22 h 46"/>
                  <a:gd name="T44" fmla="*/ 10 w 159"/>
                  <a:gd name="T45" fmla="*/ 22 h 46"/>
                  <a:gd name="T46" fmla="*/ 7 w 159"/>
                  <a:gd name="T47" fmla="*/ 22 h 46"/>
                  <a:gd name="T48" fmla="*/ 5 w 159"/>
                  <a:gd name="T49" fmla="*/ 21 h 46"/>
                  <a:gd name="T50" fmla="*/ 4 w 159"/>
                  <a:gd name="T51" fmla="*/ 21 h 46"/>
                  <a:gd name="T52" fmla="*/ 1 w 159"/>
                  <a:gd name="T53" fmla="*/ 20 h 46"/>
                  <a:gd name="T54" fmla="*/ 0 w 159"/>
                  <a:gd name="T55" fmla="*/ 20 h 46"/>
                  <a:gd name="T56" fmla="*/ 0 w 159"/>
                  <a:gd name="T57" fmla="*/ 19 h 46"/>
                  <a:gd name="T58" fmla="*/ 3 w 159"/>
                  <a:gd name="T59" fmla="*/ 18 h 46"/>
                  <a:gd name="T60" fmla="*/ 5 w 159"/>
                  <a:gd name="T61" fmla="*/ 13 h 46"/>
                  <a:gd name="T62" fmla="*/ 8 w 159"/>
                  <a:gd name="T63" fmla="*/ 10 h 46"/>
                  <a:gd name="T64" fmla="*/ 11 w 159"/>
                  <a:gd name="T65" fmla="*/ 7 h 46"/>
                  <a:gd name="T66" fmla="*/ 16 w 159"/>
                  <a:gd name="T67" fmla="*/ 6 h 46"/>
                  <a:gd name="T68" fmla="*/ 18 w 159"/>
                  <a:gd name="T69" fmla="*/ 4 h 46"/>
                  <a:gd name="T70" fmla="*/ 21 w 159"/>
                  <a:gd name="T71" fmla="*/ 4 h 46"/>
                  <a:gd name="T72" fmla="*/ 24 w 159"/>
                  <a:gd name="T73" fmla="*/ 3 h 46"/>
                  <a:gd name="T74" fmla="*/ 27 w 159"/>
                  <a:gd name="T75" fmla="*/ 3 h 46"/>
                  <a:gd name="T76" fmla="*/ 29 w 159"/>
                  <a:gd name="T77" fmla="*/ 2 h 46"/>
                  <a:gd name="T78" fmla="*/ 31 w 159"/>
                  <a:gd name="T79" fmla="*/ 2 h 46"/>
                  <a:gd name="T80" fmla="*/ 35 w 159"/>
                  <a:gd name="T81" fmla="*/ 2 h 46"/>
                  <a:gd name="T82" fmla="*/ 38 w 159"/>
                  <a:gd name="T83" fmla="*/ 2 h 46"/>
                  <a:gd name="T84" fmla="*/ 41 w 159"/>
                  <a:gd name="T85" fmla="*/ 1 h 46"/>
                  <a:gd name="T86" fmla="*/ 44 w 159"/>
                  <a:gd name="T87" fmla="*/ 1 h 46"/>
                  <a:gd name="T88" fmla="*/ 47 w 159"/>
                  <a:gd name="T89" fmla="*/ 1 h 46"/>
                  <a:gd name="T90" fmla="*/ 49 w 159"/>
                  <a:gd name="T91" fmla="*/ 1 h 46"/>
                  <a:gd name="T92" fmla="*/ 52 w 159"/>
                  <a:gd name="T93" fmla="*/ 1 h 46"/>
                  <a:gd name="T94" fmla="*/ 55 w 159"/>
                  <a:gd name="T95" fmla="*/ 1 h 46"/>
                  <a:gd name="T96" fmla="*/ 58 w 159"/>
                  <a:gd name="T97" fmla="*/ 1 h 46"/>
                  <a:gd name="T98" fmla="*/ 62 w 159"/>
                  <a:gd name="T99" fmla="*/ 1 h 46"/>
                  <a:gd name="T100" fmla="*/ 64 w 159"/>
                  <a:gd name="T101" fmla="*/ 1 h 46"/>
                  <a:gd name="T102" fmla="*/ 67 w 159"/>
                  <a:gd name="T103" fmla="*/ 1 h 46"/>
                  <a:gd name="T104" fmla="*/ 68 w 159"/>
                  <a:gd name="T105" fmla="*/ 1 h 46"/>
                  <a:gd name="T106" fmla="*/ 71 w 159"/>
                  <a:gd name="T107" fmla="*/ 1 h 46"/>
                  <a:gd name="T108" fmla="*/ 76 w 159"/>
                  <a:gd name="T109" fmla="*/ 0 h 46"/>
                  <a:gd name="T110" fmla="*/ 80 w 159"/>
                  <a:gd name="T111" fmla="*/ 0 h 46"/>
                  <a:gd name="T112" fmla="*/ 80 w 159"/>
                  <a:gd name="T113" fmla="*/ 0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
                  <a:gd name="T172" fmla="*/ 0 h 46"/>
                  <a:gd name="T173" fmla="*/ 159 w 159"/>
                  <a:gd name="T174" fmla="*/ 46 h 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 h="46">
                    <a:moveTo>
                      <a:pt x="159" y="0"/>
                    </a:moveTo>
                    <a:lnTo>
                      <a:pt x="144" y="31"/>
                    </a:lnTo>
                    <a:lnTo>
                      <a:pt x="138" y="33"/>
                    </a:lnTo>
                    <a:lnTo>
                      <a:pt x="135" y="33"/>
                    </a:lnTo>
                    <a:lnTo>
                      <a:pt x="129" y="35"/>
                    </a:lnTo>
                    <a:lnTo>
                      <a:pt x="125" y="37"/>
                    </a:lnTo>
                    <a:lnTo>
                      <a:pt x="117" y="37"/>
                    </a:lnTo>
                    <a:lnTo>
                      <a:pt x="112" y="39"/>
                    </a:lnTo>
                    <a:lnTo>
                      <a:pt x="106" y="39"/>
                    </a:lnTo>
                    <a:lnTo>
                      <a:pt x="100" y="40"/>
                    </a:lnTo>
                    <a:lnTo>
                      <a:pt x="93" y="40"/>
                    </a:lnTo>
                    <a:lnTo>
                      <a:pt x="85" y="42"/>
                    </a:lnTo>
                    <a:lnTo>
                      <a:pt x="79" y="42"/>
                    </a:lnTo>
                    <a:lnTo>
                      <a:pt x="72" y="44"/>
                    </a:lnTo>
                    <a:lnTo>
                      <a:pt x="64" y="44"/>
                    </a:lnTo>
                    <a:lnTo>
                      <a:pt x="59" y="44"/>
                    </a:lnTo>
                    <a:lnTo>
                      <a:pt x="53" y="44"/>
                    </a:lnTo>
                    <a:lnTo>
                      <a:pt x="47" y="46"/>
                    </a:lnTo>
                    <a:lnTo>
                      <a:pt x="40" y="44"/>
                    </a:lnTo>
                    <a:lnTo>
                      <a:pt x="34" y="44"/>
                    </a:lnTo>
                    <a:lnTo>
                      <a:pt x="28" y="44"/>
                    </a:lnTo>
                    <a:lnTo>
                      <a:pt x="24" y="44"/>
                    </a:lnTo>
                    <a:lnTo>
                      <a:pt x="19" y="44"/>
                    </a:lnTo>
                    <a:lnTo>
                      <a:pt x="13" y="44"/>
                    </a:lnTo>
                    <a:lnTo>
                      <a:pt x="9" y="42"/>
                    </a:lnTo>
                    <a:lnTo>
                      <a:pt x="7" y="42"/>
                    </a:lnTo>
                    <a:lnTo>
                      <a:pt x="1" y="40"/>
                    </a:lnTo>
                    <a:lnTo>
                      <a:pt x="0" y="39"/>
                    </a:lnTo>
                    <a:lnTo>
                      <a:pt x="0" y="37"/>
                    </a:lnTo>
                    <a:lnTo>
                      <a:pt x="5" y="35"/>
                    </a:lnTo>
                    <a:lnTo>
                      <a:pt x="9" y="27"/>
                    </a:lnTo>
                    <a:lnTo>
                      <a:pt x="15" y="20"/>
                    </a:lnTo>
                    <a:lnTo>
                      <a:pt x="22" y="14"/>
                    </a:lnTo>
                    <a:lnTo>
                      <a:pt x="32" y="12"/>
                    </a:lnTo>
                    <a:lnTo>
                      <a:pt x="36" y="8"/>
                    </a:lnTo>
                    <a:lnTo>
                      <a:pt x="41" y="8"/>
                    </a:lnTo>
                    <a:lnTo>
                      <a:pt x="47" y="6"/>
                    </a:lnTo>
                    <a:lnTo>
                      <a:pt x="53" y="6"/>
                    </a:lnTo>
                    <a:lnTo>
                      <a:pt x="57" y="4"/>
                    </a:lnTo>
                    <a:lnTo>
                      <a:pt x="62" y="4"/>
                    </a:lnTo>
                    <a:lnTo>
                      <a:pt x="70" y="4"/>
                    </a:lnTo>
                    <a:lnTo>
                      <a:pt x="76" y="4"/>
                    </a:lnTo>
                    <a:lnTo>
                      <a:pt x="81" y="2"/>
                    </a:lnTo>
                    <a:lnTo>
                      <a:pt x="87" y="2"/>
                    </a:lnTo>
                    <a:lnTo>
                      <a:pt x="93" y="2"/>
                    </a:lnTo>
                    <a:lnTo>
                      <a:pt x="98" y="2"/>
                    </a:lnTo>
                    <a:lnTo>
                      <a:pt x="104" y="2"/>
                    </a:lnTo>
                    <a:lnTo>
                      <a:pt x="110" y="2"/>
                    </a:lnTo>
                    <a:lnTo>
                      <a:pt x="116" y="2"/>
                    </a:lnTo>
                    <a:lnTo>
                      <a:pt x="123" y="2"/>
                    </a:lnTo>
                    <a:lnTo>
                      <a:pt x="127" y="2"/>
                    </a:lnTo>
                    <a:lnTo>
                      <a:pt x="133" y="2"/>
                    </a:lnTo>
                    <a:lnTo>
                      <a:pt x="136" y="2"/>
                    </a:lnTo>
                    <a:lnTo>
                      <a:pt x="142" y="2"/>
                    </a:lnTo>
                    <a:lnTo>
                      <a:pt x="152" y="0"/>
                    </a:lnTo>
                    <a:lnTo>
                      <a:pt x="159" y="0"/>
                    </a:lnTo>
                    <a:close/>
                  </a:path>
                </a:pathLst>
              </a:custGeom>
              <a:solidFill>
                <a:srgbClr val="000000"/>
              </a:solidFill>
              <a:ln w="9525">
                <a:noFill/>
                <a:round/>
                <a:headEnd/>
                <a:tailEnd/>
              </a:ln>
            </p:spPr>
            <p:txBody>
              <a:bodyPr/>
              <a:lstStyle/>
              <a:p>
                <a:endParaRPr lang="en-US"/>
              </a:p>
            </p:txBody>
          </p:sp>
          <p:sp>
            <p:nvSpPr>
              <p:cNvPr id="10344" name="Freeform 250"/>
              <p:cNvSpPr>
                <a:spLocks/>
              </p:cNvSpPr>
              <p:nvPr/>
            </p:nvSpPr>
            <p:spPr bwMode="auto">
              <a:xfrm>
                <a:off x="2122" y="2071"/>
                <a:ext cx="76" cy="33"/>
              </a:xfrm>
              <a:custGeom>
                <a:avLst/>
                <a:gdLst>
                  <a:gd name="T0" fmla="*/ 61 w 152"/>
                  <a:gd name="T1" fmla="*/ 0 h 67"/>
                  <a:gd name="T2" fmla="*/ 63 w 152"/>
                  <a:gd name="T3" fmla="*/ 2 h 67"/>
                  <a:gd name="T4" fmla="*/ 65 w 152"/>
                  <a:gd name="T5" fmla="*/ 5 h 67"/>
                  <a:gd name="T6" fmla="*/ 68 w 152"/>
                  <a:gd name="T7" fmla="*/ 8 h 67"/>
                  <a:gd name="T8" fmla="*/ 70 w 152"/>
                  <a:gd name="T9" fmla="*/ 9 h 67"/>
                  <a:gd name="T10" fmla="*/ 73 w 152"/>
                  <a:gd name="T11" fmla="*/ 12 h 67"/>
                  <a:gd name="T12" fmla="*/ 74 w 152"/>
                  <a:gd name="T13" fmla="*/ 14 h 67"/>
                  <a:gd name="T14" fmla="*/ 76 w 152"/>
                  <a:gd name="T15" fmla="*/ 16 h 67"/>
                  <a:gd name="T16" fmla="*/ 0 w 152"/>
                  <a:gd name="T17" fmla="*/ 33 h 67"/>
                  <a:gd name="T18" fmla="*/ 0 w 152"/>
                  <a:gd name="T19" fmla="*/ 30 h 67"/>
                  <a:gd name="T20" fmla="*/ 1 w 152"/>
                  <a:gd name="T21" fmla="*/ 28 h 67"/>
                  <a:gd name="T22" fmla="*/ 2 w 152"/>
                  <a:gd name="T23" fmla="*/ 26 h 67"/>
                  <a:gd name="T24" fmla="*/ 3 w 152"/>
                  <a:gd name="T25" fmla="*/ 25 h 67"/>
                  <a:gd name="T26" fmla="*/ 5 w 152"/>
                  <a:gd name="T27" fmla="*/ 21 h 67"/>
                  <a:gd name="T28" fmla="*/ 7 w 152"/>
                  <a:gd name="T29" fmla="*/ 18 h 67"/>
                  <a:gd name="T30" fmla="*/ 10 w 152"/>
                  <a:gd name="T31" fmla="*/ 15 h 67"/>
                  <a:gd name="T32" fmla="*/ 14 w 152"/>
                  <a:gd name="T33" fmla="*/ 12 h 67"/>
                  <a:gd name="T34" fmla="*/ 19 w 152"/>
                  <a:gd name="T35" fmla="*/ 11 h 67"/>
                  <a:gd name="T36" fmla="*/ 24 w 152"/>
                  <a:gd name="T37" fmla="*/ 9 h 67"/>
                  <a:gd name="T38" fmla="*/ 27 w 152"/>
                  <a:gd name="T39" fmla="*/ 8 h 67"/>
                  <a:gd name="T40" fmla="*/ 33 w 152"/>
                  <a:gd name="T41" fmla="*/ 7 h 67"/>
                  <a:gd name="T42" fmla="*/ 36 w 152"/>
                  <a:gd name="T43" fmla="*/ 6 h 67"/>
                  <a:gd name="T44" fmla="*/ 38 w 152"/>
                  <a:gd name="T45" fmla="*/ 6 h 67"/>
                  <a:gd name="T46" fmla="*/ 40 w 152"/>
                  <a:gd name="T47" fmla="*/ 5 h 67"/>
                  <a:gd name="T48" fmla="*/ 43 w 152"/>
                  <a:gd name="T49" fmla="*/ 5 h 67"/>
                  <a:gd name="T50" fmla="*/ 47 w 152"/>
                  <a:gd name="T51" fmla="*/ 4 h 67"/>
                  <a:gd name="T52" fmla="*/ 52 w 152"/>
                  <a:gd name="T53" fmla="*/ 3 h 67"/>
                  <a:gd name="T54" fmla="*/ 56 w 152"/>
                  <a:gd name="T55" fmla="*/ 1 h 67"/>
                  <a:gd name="T56" fmla="*/ 61 w 152"/>
                  <a:gd name="T57" fmla="*/ 0 h 67"/>
                  <a:gd name="T58" fmla="*/ 61 w 152"/>
                  <a:gd name="T59" fmla="*/ 0 h 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2"/>
                  <a:gd name="T91" fmla="*/ 0 h 67"/>
                  <a:gd name="T92" fmla="*/ 152 w 152"/>
                  <a:gd name="T93" fmla="*/ 67 h 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2" h="67">
                    <a:moveTo>
                      <a:pt x="122" y="0"/>
                    </a:moveTo>
                    <a:lnTo>
                      <a:pt x="126" y="4"/>
                    </a:lnTo>
                    <a:lnTo>
                      <a:pt x="129" y="10"/>
                    </a:lnTo>
                    <a:lnTo>
                      <a:pt x="135" y="16"/>
                    </a:lnTo>
                    <a:lnTo>
                      <a:pt x="139" y="19"/>
                    </a:lnTo>
                    <a:lnTo>
                      <a:pt x="145" y="25"/>
                    </a:lnTo>
                    <a:lnTo>
                      <a:pt x="148" y="29"/>
                    </a:lnTo>
                    <a:lnTo>
                      <a:pt x="152" y="33"/>
                    </a:lnTo>
                    <a:lnTo>
                      <a:pt x="0" y="67"/>
                    </a:lnTo>
                    <a:lnTo>
                      <a:pt x="0" y="61"/>
                    </a:lnTo>
                    <a:lnTo>
                      <a:pt x="2" y="57"/>
                    </a:lnTo>
                    <a:lnTo>
                      <a:pt x="4" y="52"/>
                    </a:lnTo>
                    <a:lnTo>
                      <a:pt x="6" y="50"/>
                    </a:lnTo>
                    <a:lnTo>
                      <a:pt x="10" y="42"/>
                    </a:lnTo>
                    <a:lnTo>
                      <a:pt x="15" y="36"/>
                    </a:lnTo>
                    <a:lnTo>
                      <a:pt x="21" y="31"/>
                    </a:lnTo>
                    <a:lnTo>
                      <a:pt x="29" y="25"/>
                    </a:lnTo>
                    <a:lnTo>
                      <a:pt x="38" y="23"/>
                    </a:lnTo>
                    <a:lnTo>
                      <a:pt x="48" y="19"/>
                    </a:lnTo>
                    <a:lnTo>
                      <a:pt x="55" y="17"/>
                    </a:lnTo>
                    <a:lnTo>
                      <a:pt x="65" y="14"/>
                    </a:lnTo>
                    <a:lnTo>
                      <a:pt x="71" y="12"/>
                    </a:lnTo>
                    <a:lnTo>
                      <a:pt x="76" y="12"/>
                    </a:lnTo>
                    <a:lnTo>
                      <a:pt x="80" y="10"/>
                    </a:lnTo>
                    <a:lnTo>
                      <a:pt x="86" y="10"/>
                    </a:lnTo>
                    <a:lnTo>
                      <a:pt x="95" y="8"/>
                    </a:lnTo>
                    <a:lnTo>
                      <a:pt x="105" y="6"/>
                    </a:lnTo>
                    <a:lnTo>
                      <a:pt x="112" y="2"/>
                    </a:lnTo>
                    <a:lnTo>
                      <a:pt x="122" y="0"/>
                    </a:lnTo>
                    <a:close/>
                  </a:path>
                </a:pathLst>
              </a:custGeom>
              <a:solidFill>
                <a:srgbClr val="000000"/>
              </a:solidFill>
              <a:ln w="9525">
                <a:noFill/>
                <a:round/>
                <a:headEnd/>
                <a:tailEnd/>
              </a:ln>
            </p:spPr>
            <p:txBody>
              <a:bodyPr/>
              <a:lstStyle/>
              <a:p>
                <a:endParaRPr lang="en-US"/>
              </a:p>
            </p:txBody>
          </p:sp>
          <p:sp>
            <p:nvSpPr>
              <p:cNvPr id="10345" name="Freeform 251"/>
              <p:cNvSpPr>
                <a:spLocks/>
              </p:cNvSpPr>
              <p:nvPr/>
            </p:nvSpPr>
            <p:spPr bwMode="auto">
              <a:xfrm>
                <a:off x="2121" y="2102"/>
                <a:ext cx="86" cy="38"/>
              </a:xfrm>
              <a:custGeom>
                <a:avLst/>
                <a:gdLst>
                  <a:gd name="T0" fmla="*/ 66 w 173"/>
                  <a:gd name="T1" fmla="*/ 0 h 76"/>
                  <a:gd name="T2" fmla="*/ 71 w 173"/>
                  <a:gd name="T3" fmla="*/ 3 h 76"/>
                  <a:gd name="T4" fmla="*/ 78 w 173"/>
                  <a:gd name="T5" fmla="*/ 7 h 76"/>
                  <a:gd name="T6" fmla="*/ 84 w 173"/>
                  <a:gd name="T7" fmla="*/ 11 h 76"/>
                  <a:gd name="T8" fmla="*/ 84 w 173"/>
                  <a:gd name="T9" fmla="*/ 14 h 76"/>
                  <a:gd name="T10" fmla="*/ 78 w 173"/>
                  <a:gd name="T11" fmla="*/ 15 h 76"/>
                  <a:gd name="T12" fmla="*/ 72 w 173"/>
                  <a:gd name="T13" fmla="*/ 17 h 76"/>
                  <a:gd name="T14" fmla="*/ 66 w 173"/>
                  <a:gd name="T15" fmla="*/ 17 h 76"/>
                  <a:gd name="T16" fmla="*/ 61 w 173"/>
                  <a:gd name="T17" fmla="*/ 19 h 76"/>
                  <a:gd name="T18" fmla="*/ 56 w 173"/>
                  <a:gd name="T19" fmla="*/ 21 h 76"/>
                  <a:gd name="T20" fmla="*/ 50 w 173"/>
                  <a:gd name="T21" fmla="*/ 22 h 76"/>
                  <a:gd name="T22" fmla="*/ 45 w 173"/>
                  <a:gd name="T23" fmla="*/ 24 h 76"/>
                  <a:gd name="T24" fmla="*/ 40 w 173"/>
                  <a:gd name="T25" fmla="*/ 26 h 76"/>
                  <a:gd name="T26" fmla="*/ 34 w 173"/>
                  <a:gd name="T27" fmla="*/ 27 h 76"/>
                  <a:gd name="T28" fmla="*/ 28 w 173"/>
                  <a:gd name="T29" fmla="*/ 28 h 76"/>
                  <a:gd name="T30" fmla="*/ 24 w 173"/>
                  <a:gd name="T31" fmla="*/ 30 h 76"/>
                  <a:gd name="T32" fmla="*/ 19 w 173"/>
                  <a:gd name="T33" fmla="*/ 33 h 76"/>
                  <a:gd name="T34" fmla="*/ 13 w 173"/>
                  <a:gd name="T35" fmla="*/ 35 h 76"/>
                  <a:gd name="T36" fmla="*/ 8 w 173"/>
                  <a:gd name="T37" fmla="*/ 36 h 76"/>
                  <a:gd name="T38" fmla="*/ 3 w 173"/>
                  <a:gd name="T39" fmla="*/ 37 h 76"/>
                  <a:gd name="T40" fmla="*/ 0 w 173"/>
                  <a:gd name="T41" fmla="*/ 36 h 76"/>
                  <a:gd name="T42" fmla="*/ 0 w 173"/>
                  <a:gd name="T43" fmla="*/ 29 h 76"/>
                  <a:gd name="T44" fmla="*/ 3 w 173"/>
                  <a:gd name="T45" fmla="*/ 23 h 76"/>
                  <a:gd name="T46" fmla="*/ 9 w 173"/>
                  <a:gd name="T47" fmla="*/ 17 h 76"/>
                  <a:gd name="T48" fmla="*/ 16 w 173"/>
                  <a:gd name="T49" fmla="*/ 12 h 76"/>
                  <a:gd name="T50" fmla="*/ 21 w 173"/>
                  <a:gd name="T51" fmla="*/ 11 h 76"/>
                  <a:gd name="T52" fmla="*/ 27 w 173"/>
                  <a:gd name="T53" fmla="*/ 10 h 76"/>
                  <a:gd name="T54" fmla="*/ 31 w 173"/>
                  <a:gd name="T55" fmla="*/ 9 h 76"/>
                  <a:gd name="T56" fmla="*/ 37 w 173"/>
                  <a:gd name="T57" fmla="*/ 6 h 76"/>
                  <a:gd name="T58" fmla="*/ 43 w 173"/>
                  <a:gd name="T59" fmla="*/ 6 h 76"/>
                  <a:gd name="T60" fmla="*/ 47 w 173"/>
                  <a:gd name="T61" fmla="*/ 5 h 76"/>
                  <a:gd name="T62" fmla="*/ 53 w 173"/>
                  <a:gd name="T63" fmla="*/ 4 h 76"/>
                  <a:gd name="T64" fmla="*/ 58 w 173"/>
                  <a:gd name="T65" fmla="*/ 3 h 76"/>
                  <a:gd name="T66" fmla="*/ 63 w 173"/>
                  <a:gd name="T67" fmla="*/ 1 h 76"/>
                  <a:gd name="T68" fmla="*/ 65 w 173"/>
                  <a:gd name="T69" fmla="*/ 0 h 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3"/>
                  <a:gd name="T106" fmla="*/ 0 h 76"/>
                  <a:gd name="T107" fmla="*/ 173 w 173"/>
                  <a:gd name="T108" fmla="*/ 76 h 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3" h="76">
                    <a:moveTo>
                      <a:pt x="130" y="0"/>
                    </a:moveTo>
                    <a:lnTo>
                      <a:pt x="133" y="0"/>
                    </a:lnTo>
                    <a:lnTo>
                      <a:pt x="139" y="2"/>
                    </a:lnTo>
                    <a:lnTo>
                      <a:pt x="143" y="6"/>
                    </a:lnTo>
                    <a:lnTo>
                      <a:pt x="150" y="10"/>
                    </a:lnTo>
                    <a:lnTo>
                      <a:pt x="156" y="15"/>
                    </a:lnTo>
                    <a:lnTo>
                      <a:pt x="164" y="19"/>
                    </a:lnTo>
                    <a:lnTo>
                      <a:pt x="168" y="23"/>
                    </a:lnTo>
                    <a:lnTo>
                      <a:pt x="173" y="29"/>
                    </a:lnTo>
                    <a:lnTo>
                      <a:pt x="168" y="29"/>
                    </a:lnTo>
                    <a:lnTo>
                      <a:pt x="162" y="29"/>
                    </a:lnTo>
                    <a:lnTo>
                      <a:pt x="156" y="31"/>
                    </a:lnTo>
                    <a:lnTo>
                      <a:pt x="150" y="31"/>
                    </a:lnTo>
                    <a:lnTo>
                      <a:pt x="145" y="33"/>
                    </a:lnTo>
                    <a:lnTo>
                      <a:pt x="139" y="34"/>
                    </a:lnTo>
                    <a:lnTo>
                      <a:pt x="133" y="34"/>
                    </a:lnTo>
                    <a:lnTo>
                      <a:pt x="128" y="36"/>
                    </a:lnTo>
                    <a:lnTo>
                      <a:pt x="122" y="38"/>
                    </a:lnTo>
                    <a:lnTo>
                      <a:pt x="116" y="40"/>
                    </a:lnTo>
                    <a:lnTo>
                      <a:pt x="112" y="42"/>
                    </a:lnTo>
                    <a:lnTo>
                      <a:pt x="107" y="44"/>
                    </a:lnTo>
                    <a:lnTo>
                      <a:pt x="101" y="44"/>
                    </a:lnTo>
                    <a:lnTo>
                      <a:pt x="95" y="48"/>
                    </a:lnTo>
                    <a:lnTo>
                      <a:pt x="90" y="48"/>
                    </a:lnTo>
                    <a:lnTo>
                      <a:pt x="86" y="50"/>
                    </a:lnTo>
                    <a:lnTo>
                      <a:pt x="80" y="52"/>
                    </a:lnTo>
                    <a:lnTo>
                      <a:pt x="74" y="53"/>
                    </a:lnTo>
                    <a:lnTo>
                      <a:pt x="69" y="55"/>
                    </a:lnTo>
                    <a:lnTo>
                      <a:pt x="63" y="57"/>
                    </a:lnTo>
                    <a:lnTo>
                      <a:pt x="57" y="57"/>
                    </a:lnTo>
                    <a:lnTo>
                      <a:pt x="54" y="61"/>
                    </a:lnTo>
                    <a:lnTo>
                      <a:pt x="48" y="61"/>
                    </a:lnTo>
                    <a:lnTo>
                      <a:pt x="44" y="65"/>
                    </a:lnTo>
                    <a:lnTo>
                      <a:pt x="38" y="65"/>
                    </a:lnTo>
                    <a:lnTo>
                      <a:pt x="33" y="67"/>
                    </a:lnTo>
                    <a:lnTo>
                      <a:pt x="27" y="69"/>
                    </a:lnTo>
                    <a:lnTo>
                      <a:pt x="21" y="71"/>
                    </a:lnTo>
                    <a:lnTo>
                      <a:pt x="16" y="71"/>
                    </a:lnTo>
                    <a:lnTo>
                      <a:pt x="12" y="72"/>
                    </a:lnTo>
                    <a:lnTo>
                      <a:pt x="6" y="74"/>
                    </a:lnTo>
                    <a:lnTo>
                      <a:pt x="2" y="76"/>
                    </a:lnTo>
                    <a:lnTo>
                      <a:pt x="0" y="71"/>
                    </a:lnTo>
                    <a:lnTo>
                      <a:pt x="0" y="65"/>
                    </a:lnTo>
                    <a:lnTo>
                      <a:pt x="0" y="59"/>
                    </a:lnTo>
                    <a:lnTo>
                      <a:pt x="2" y="53"/>
                    </a:lnTo>
                    <a:lnTo>
                      <a:pt x="6" y="46"/>
                    </a:lnTo>
                    <a:lnTo>
                      <a:pt x="14" y="40"/>
                    </a:lnTo>
                    <a:lnTo>
                      <a:pt x="19" y="33"/>
                    </a:lnTo>
                    <a:lnTo>
                      <a:pt x="29" y="29"/>
                    </a:lnTo>
                    <a:lnTo>
                      <a:pt x="33" y="25"/>
                    </a:lnTo>
                    <a:lnTo>
                      <a:pt x="36" y="25"/>
                    </a:lnTo>
                    <a:lnTo>
                      <a:pt x="42" y="23"/>
                    </a:lnTo>
                    <a:lnTo>
                      <a:pt x="48" y="21"/>
                    </a:lnTo>
                    <a:lnTo>
                      <a:pt x="54" y="19"/>
                    </a:lnTo>
                    <a:lnTo>
                      <a:pt x="57" y="17"/>
                    </a:lnTo>
                    <a:lnTo>
                      <a:pt x="63" y="17"/>
                    </a:lnTo>
                    <a:lnTo>
                      <a:pt x="69" y="15"/>
                    </a:lnTo>
                    <a:lnTo>
                      <a:pt x="74" y="13"/>
                    </a:lnTo>
                    <a:lnTo>
                      <a:pt x="80" y="13"/>
                    </a:lnTo>
                    <a:lnTo>
                      <a:pt x="86" y="12"/>
                    </a:lnTo>
                    <a:lnTo>
                      <a:pt x="92" y="12"/>
                    </a:lnTo>
                    <a:lnTo>
                      <a:pt x="95" y="10"/>
                    </a:lnTo>
                    <a:lnTo>
                      <a:pt x="101" y="10"/>
                    </a:lnTo>
                    <a:lnTo>
                      <a:pt x="107" y="8"/>
                    </a:lnTo>
                    <a:lnTo>
                      <a:pt x="112" y="8"/>
                    </a:lnTo>
                    <a:lnTo>
                      <a:pt x="116" y="6"/>
                    </a:lnTo>
                    <a:lnTo>
                      <a:pt x="120" y="4"/>
                    </a:lnTo>
                    <a:lnTo>
                      <a:pt x="126" y="2"/>
                    </a:lnTo>
                    <a:lnTo>
                      <a:pt x="130" y="0"/>
                    </a:lnTo>
                    <a:close/>
                  </a:path>
                </a:pathLst>
              </a:custGeom>
              <a:solidFill>
                <a:srgbClr val="000000"/>
              </a:solidFill>
              <a:ln w="9525">
                <a:noFill/>
                <a:round/>
                <a:headEnd/>
                <a:tailEnd/>
              </a:ln>
            </p:spPr>
            <p:txBody>
              <a:bodyPr/>
              <a:lstStyle/>
              <a:p>
                <a:endParaRPr lang="en-US"/>
              </a:p>
            </p:txBody>
          </p:sp>
          <p:sp>
            <p:nvSpPr>
              <p:cNvPr id="10346" name="Freeform 252"/>
              <p:cNvSpPr>
                <a:spLocks/>
              </p:cNvSpPr>
              <p:nvPr/>
            </p:nvSpPr>
            <p:spPr bwMode="auto">
              <a:xfrm>
                <a:off x="2270" y="2181"/>
                <a:ext cx="37" cy="138"/>
              </a:xfrm>
              <a:custGeom>
                <a:avLst/>
                <a:gdLst>
                  <a:gd name="T0" fmla="*/ 14 w 74"/>
                  <a:gd name="T1" fmla="*/ 3 h 278"/>
                  <a:gd name="T2" fmla="*/ 18 w 74"/>
                  <a:gd name="T3" fmla="*/ 9 h 278"/>
                  <a:gd name="T4" fmla="*/ 20 w 74"/>
                  <a:gd name="T5" fmla="*/ 17 h 278"/>
                  <a:gd name="T6" fmla="*/ 22 w 74"/>
                  <a:gd name="T7" fmla="*/ 24 h 278"/>
                  <a:gd name="T8" fmla="*/ 22 w 74"/>
                  <a:gd name="T9" fmla="*/ 32 h 278"/>
                  <a:gd name="T10" fmla="*/ 21 w 74"/>
                  <a:gd name="T11" fmla="*/ 41 h 278"/>
                  <a:gd name="T12" fmla="*/ 20 w 74"/>
                  <a:gd name="T13" fmla="*/ 49 h 278"/>
                  <a:gd name="T14" fmla="*/ 19 w 74"/>
                  <a:gd name="T15" fmla="*/ 58 h 278"/>
                  <a:gd name="T16" fmla="*/ 18 w 74"/>
                  <a:gd name="T17" fmla="*/ 66 h 278"/>
                  <a:gd name="T18" fmla="*/ 16 w 74"/>
                  <a:gd name="T19" fmla="*/ 74 h 278"/>
                  <a:gd name="T20" fmla="*/ 16 w 74"/>
                  <a:gd name="T21" fmla="*/ 83 h 278"/>
                  <a:gd name="T22" fmla="*/ 16 w 74"/>
                  <a:gd name="T23" fmla="*/ 91 h 278"/>
                  <a:gd name="T24" fmla="*/ 17 w 74"/>
                  <a:gd name="T25" fmla="*/ 99 h 278"/>
                  <a:gd name="T26" fmla="*/ 19 w 74"/>
                  <a:gd name="T27" fmla="*/ 106 h 278"/>
                  <a:gd name="T28" fmla="*/ 22 w 74"/>
                  <a:gd name="T29" fmla="*/ 113 h 278"/>
                  <a:gd name="T30" fmla="*/ 28 w 74"/>
                  <a:gd name="T31" fmla="*/ 120 h 278"/>
                  <a:gd name="T32" fmla="*/ 33 w 74"/>
                  <a:gd name="T33" fmla="*/ 127 h 278"/>
                  <a:gd name="T34" fmla="*/ 35 w 74"/>
                  <a:gd name="T35" fmla="*/ 134 h 278"/>
                  <a:gd name="T36" fmla="*/ 32 w 74"/>
                  <a:gd name="T37" fmla="*/ 137 h 278"/>
                  <a:gd name="T38" fmla="*/ 24 w 74"/>
                  <a:gd name="T39" fmla="*/ 135 h 278"/>
                  <a:gd name="T40" fmla="*/ 19 w 74"/>
                  <a:gd name="T41" fmla="*/ 132 h 278"/>
                  <a:gd name="T42" fmla="*/ 14 w 74"/>
                  <a:gd name="T43" fmla="*/ 128 h 278"/>
                  <a:gd name="T44" fmla="*/ 9 w 74"/>
                  <a:gd name="T45" fmla="*/ 123 h 278"/>
                  <a:gd name="T46" fmla="*/ 6 w 74"/>
                  <a:gd name="T47" fmla="*/ 117 h 278"/>
                  <a:gd name="T48" fmla="*/ 3 w 74"/>
                  <a:gd name="T49" fmla="*/ 110 h 278"/>
                  <a:gd name="T50" fmla="*/ 2 w 74"/>
                  <a:gd name="T51" fmla="*/ 103 h 278"/>
                  <a:gd name="T52" fmla="*/ 1 w 74"/>
                  <a:gd name="T53" fmla="*/ 95 h 278"/>
                  <a:gd name="T54" fmla="*/ 0 w 74"/>
                  <a:gd name="T55" fmla="*/ 87 h 278"/>
                  <a:gd name="T56" fmla="*/ 0 w 74"/>
                  <a:gd name="T57" fmla="*/ 78 h 278"/>
                  <a:gd name="T58" fmla="*/ 0 w 74"/>
                  <a:gd name="T59" fmla="*/ 70 h 278"/>
                  <a:gd name="T60" fmla="*/ 1 w 74"/>
                  <a:gd name="T61" fmla="*/ 63 h 278"/>
                  <a:gd name="T62" fmla="*/ 1 w 74"/>
                  <a:gd name="T63" fmla="*/ 55 h 278"/>
                  <a:gd name="T64" fmla="*/ 2 w 74"/>
                  <a:gd name="T65" fmla="*/ 47 h 278"/>
                  <a:gd name="T66" fmla="*/ 2 w 74"/>
                  <a:gd name="T67" fmla="*/ 42 h 278"/>
                  <a:gd name="T68" fmla="*/ 3 w 74"/>
                  <a:gd name="T69" fmla="*/ 36 h 278"/>
                  <a:gd name="T70" fmla="*/ 5 w 74"/>
                  <a:gd name="T71" fmla="*/ 31 h 278"/>
                  <a:gd name="T72" fmla="*/ 5 w 74"/>
                  <a:gd name="T73" fmla="*/ 25 h 278"/>
                  <a:gd name="T74" fmla="*/ 6 w 74"/>
                  <a:gd name="T75" fmla="*/ 20 h 278"/>
                  <a:gd name="T76" fmla="*/ 9 w 74"/>
                  <a:gd name="T77" fmla="*/ 14 h 278"/>
                  <a:gd name="T78" fmla="*/ 9 w 74"/>
                  <a:gd name="T79" fmla="*/ 8 h 278"/>
                  <a:gd name="T80" fmla="*/ 11 w 74"/>
                  <a:gd name="T81" fmla="*/ 3 h 278"/>
                  <a:gd name="T82" fmla="*/ 12 w 74"/>
                  <a:gd name="T83" fmla="*/ 0 h 2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278"/>
                  <a:gd name="T128" fmla="*/ 74 w 74"/>
                  <a:gd name="T129" fmla="*/ 278 h 2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278">
                    <a:moveTo>
                      <a:pt x="25" y="0"/>
                    </a:moveTo>
                    <a:lnTo>
                      <a:pt x="28" y="6"/>
                    </a:lnTo>
                    <a:lnTo>
                      <a:pt x="32" y="13"/>
                    </a:lnTo>
                    <a:lnTo>
                      <a:pt x="36" y="19"/>
                    </a:lnTo>
                    <a:lnTo>
                      <a:pt x="38" y="29"/>
                    </a:lnTo>
                    <a:lnTo>
                      <a:pt x="40" y="34"/>
                    </a:lnTo>
                    <a:lnTo>
                      <a:pt x="42" y="42"/>
                    </a:lnTo>
                    <a:lnTo>
                      <a:pt x="44" y="49"/>
                    </a:lnTo>
                    <a:lnTo>
                      <a:pt x="44" y="59"/>
                    </a:lnTo>
                    <a:lnTo>
                      <a:pt x="44" y="65"/>
                    </a:lnTo>
                    <a:lnTo>
                      <a:pt x="44" y="74"/>
                    </a:lnTo>
                    <a:lnTo>
                      <a:pt x="42" y="82"/>
                    </a:lnTo>
                    <a:lnTo>
                      <a:pt x="42" y="89"/>
                    </a:lnTo>
                    <a:lnTo>
                      <a:pt x="40" y="99"/>
                    </a:lnTo>
                    <a:lnTo>
                      <a:pt x="40" y="108"/>
                    </a:lnTo>
                    <a:lnTo>
                      <a:pt x="38" y="116"/>
                    </a:lnTo>
                    <a:lnTo>
                      <a:pt x="38" y="126"/>
                    </a:lnTo>
                    <a:lnTo>
                      <a:pt x="36" y="133"/>
                    </a:lnTo>
                    <a:lnTo>
                      <a:pt x="34" y="141"/>
                    </a:lnTo>
                    <a:lnTo>
                      <a:pt x="32" y="150"/>
                    </a:lnTo>
                    <a:lnTo>
                      <a:pt x="32" y="158"/>
                    </a:lnTo>
                    <a:lnTo>
                      <a:pt x="32" y="167"/>
                    </a:lnTo>
                    <a:lnTo>
                      <a:pt x="32" y="175"/>
                    </a:lnTo>
                    <a:lnTo>
                      <a:pt x="32" y="183"/>
                    </a:lnTo>
                    <a:lnTo>
                      <a:pt x="34" y="192"/>
                    </a:lnTo>
                    <a:lnTo>
                      <a:pt x="34" y="200"/>
                    </a:lnTo>
                    <a:lnTo>
                      <a:pt x="36" y="205"/>
                    </a:lnTo>
                    <a:lnTo>
                      <a:pt x="38" y="213"/>
                    </a:lnTo>
                    <a:lnTo>
                      <a:pt x="44" y="222"/>
                    </a:lnTo>
                    <a:lnTo>
                      <a:pt x="45" y="228"/>
                    </a:lnTo>
                    <a:lnTo>
                      <a:pt x="51" y="236"/>
                    </a:lnTo>
                    <a:lnTo>
                      <a:pt x="57" y="241"/>
                    </a:lnTo>
                    <a:lnTo>
                      <a:pt x="64" y="249"/>
                    </a:lnTo>
                    <a:lnTo>
                      <a:pt x="66" y="255"/>
                    </a:lnTo>
                    <a:lnTo>
                      <a:pt x="68" y="262"/>
                    </a:lnTo>
                    <a:lnTo>
                      <a:pt x="70" y="270"/>
                    </a:lnTo>
                    <a:lnTo>
                      <a:pt x="74" y="278"/>
                    </a:lnTo>
                    <a:lnTo>
                      <a:pt x="64" y="276"/>
                    </a:lnTo>
                    <a:lnTo>
                      <a:pt x="57" y="276"/>
                    </a:lnTo>
                    <a:lnTo>
                      <a:pt x="49" y="272"/>
                    </a:lnTo>
                    <a:lnTo>
                      <a:pt x="44" y="270"/>
                    </a:lnTo>
                    <a:lnTo>
                      <a:pt x="38" y="266"/>
                    </a:lnTo>
                    <a:lnTo>
                      <a:pt x="32" y="262"/>
                    </a:lnTo>
                    <a:lnTo>
                      <a:pt x="28" y="257"/>
                    </a:lnTo>
                    <a:lnTo>
                      <a:pt x="25" y="253"/>
                    </a:lnTo>
                    <a:lnTo>
                      <a:pt x="19" y="247"/>
                    </a:lnTo>
                    <a:lnTo>
                      <a:pt x="15" y="241"/>
                    </a:lnTo>
                    <a:lnTo>
                      <a:pt x="13" y="236"/>
                    </a:lnTo>
                    <a:lnTo>
                      <a:pt x="9" y="228"/>
                    </a:lnTo>
                    <a:lnTo>
                      <a:pt x="7" y="222"/>
                    </a:lnTo>
                    <a:lnTo>
                      <a:pt x="5" y="215"/>
                    </a:lnTo>
                    <a:lnTo>
                      <a:pt x="4" y="207"/>
                    </a:lnTo>
                    <a:lnTo>
                      <a:pt x="4" y="200"/>
                    </a:lnTo>
                    <a:lnTo>
                      <a:pt x="2" y="192"/>
                    </a:lnTo>
                    <a:lnTo>
                      <a:pt x="2" y="183"/>
                    </a:lnTo>
                    <a:lnTo>
                      <a:pt x="0" y="175"/>
                    </a:lnTo>
                    <a:lnTo>
                      <a:pt x="0" y="167"/>
                    </a:lnTo>
                    <a:lnTo>
                      <a:pt x="0" y="158"/>
                    </a:lnTo>
                    <a:lnTo>
                      <a:pt x="0" y="150"/>
                    </a:lnTo>
                    <a:lnTo>
                      <a:pt x="0" y="141"/>
                    </a:lnTo>
                    <a:lnTo>
                      <a:pt x="2" y="133"/>
                    </a:lnTo>
                    <a:lnTo>
                      <a:pt x="2" y="126"/>
                    </a:lnTo>
                    <a:lnTo>
                      <a:pt x="2" y="116"/>
                    </a:lnTo>
                    <a:lnTo>
                      <a:pt x="2" y="110"/>
                    </a:lnTo>
                    <a:lnTo>
                      <a:pt x="2" y="103"/>
                    </a:lnTo>
                    <a:lnTo>
                      <a:pt x="4" y="95"/>
                    </a:lnTo>
                    <a:lnTo>
                      <a:pt x="5" y="87"/>
                    </a:lnTo>
                    <a:lnTo>
                      <a:pt x="5" y="84"/>
                    </a:lnTo>
                    <a:lnTo>
                      <a:pt x="7" y="78"/>
                    </a:lnTo>
                    <a:lnTo>
                      <a:pt x="7" y="72"/>
                    </a:lnTo>
                    <a:lnTo>
                      <a:pt x="7" y="68"/>
                    </a:lnTo>
                    <a:lnTo>
                      <a:pt x="9" y="63"/>
                    </a:lnTo>
                    <a:lnTo>
                      <a:pt x="9" y="59"/>
                    </a:lnTo>
                    <a:lnTo>
                      <a:pt x="11" y="51"/>
                    </a:lnTo>
                    <a:lnTo>
                      <a:pt x="13" y="46"/>
                    </a:lnTo>
                    <a:lnTo>
                      <a:pt x="13" y="40"/>
                    </a:lnTo>
                    <a:lnTo>
                      <a:pt x="15" y="34"/>
                    </a:lnTo>
                    <a:lnTo>
                      <a:pt x="17" y="29"/>
                    </a:lnTo>
                    <a:lnTo>
                      <a:pt x="17" y="23"/>
                    </a:lnTo>
                    <a:lnTo>
                      <a:pt x="19" y="17"/>
                    </a:lnTo>
                    <a:lnTo>
                      <a:pt x="21" y="13"/>
                    </a:lnTo>
                    <a:lnTo>
                      <a:pt x="23" y="6"/>
                    </a:lnTo>
                    <a:lnTo>
                      <a:pt x="25" y="0"/>
                    </a:lnTo>
                    <a:close/>
                  </a:path>
                </a:pathLst>
              </a:custGeom>
              <a:solidFill>
                <a:srgbClr val="000000"/>
              </a:solidFill>
              <a:ln w="9525">
                <a:noFill/>
                <a:round/>
                <a:headEnd/>
                <a:tailEnd/>
              </a:ln>
            </p:spPr>
            <p:txBody>
              <a:bodyPr/>
              <a:lstStyle/>
              <a:p>
                <a:endParaRPr lang="en-US"/>
              </a:p>
            </p:txBody>
          </p:sp>
          <p:sp>
            <p:nvSpPr>
              <p:cNvPr id="10347" name="Freeform 253"/>
              <p:cNvSpPr>
                <a:spLocks/>
              </p:cNvSpPr>
              <p:nvPr/>
            </p:nvSpPr>
            <p:spPr bwMode="auto">
              <a:xfrm>
                <a:off x="1873" y="2459"/>
                <a:ext cx="82" cy="88"/>
              </a:xfrm>
              <a:custGeom>
                <a:avLst/>
                <a:gdLst>
                  <a:gd name="T0" fmla="*/ 0 w 163"/>
                  <a:gd name="T1" fmla="*/ 0 h 177"/>
                  <a:gd name="T2" fmla="*/ 82 w 163"/>
                  <a:gd name="T3" fmla="*/ 28 h 177"/>
                  <a:gd name="T4" fmla="*/ 75 w 163"/>
                  <a:gd name="T5" fmla="*/ 88 h 177"/>
                  <a:gd name="T6" fmla="*/ 0 w 163"/>
                  <a:gd name="T7" fmla="*/ 17 h 177"/>
                  <a:gd name="T8" fmla="*/ 0 w 163"/>
                  <a:gd name="T9" fmla="*/ 0 h 177"/>
                  <a:gd name="T10" fmla="*/ 0 w 163"/>
                  <a:gd name="T11" fmla="*/ 0 h 177"/>
                  <a:gd name="T12" fmla="*/ 0 60000 65536"/>
                  <a:gd name="T13" fmla="*/ 0 60000 65536"/>
                  <a:gd name="T14" fmla="*/ 0 60000 65536"/>
                  <a:gd name="T15" fmla="*/ 0 60000 65536"/>
                  <a:gd name="T16" fmla="*/ 0 60000 65536"/>
                  <a:gd name="T17" fmla="*/ 0 60000 65536"/>
                  <a:gd name="T18" fmla="*/ 0 w 163"/>
                  <a:gd name="T19" fmla="*/ 0 h 177"/>
                  <a:gd name="T20" fmla="*/ 163 w 163"/>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63" h="177">
                    <a:moveTo>
                      <a:pt x="0" y="0"/>
                    </a:moveTo>
                    <a:lnTo>
                      <a:pt x="163" y="57"/>
                    </a:lnTo>
                    <a:lnTo>
                      <a:pt x="150" y="177"/>
                    </a:lnTo>
                    <a:lnTo>
                      <a:pt x="0" y="34"/>
                    </a:lnTo>
                    <a:lnTo>
                      <a:pt x="0" y="0"/>
                    </a:lnTo>
                    <a:close/>
                  </a:path>
                </a:pathLst>
              </a:custGeom>
              <a:solidFill>
                <a:srgbClr val="FFFFFF"/>
              </a:solidFill>
              <a:ln w="9525">
                <a:noFill/>
                <a:round/>
                <a:headEnd/>
                <a:tailEnd/>
              </a:ln>
            </p:spPr>
            <p:txBody>
              <a:bodyPr/>
              <a:lstStyle/>
              <a:p>
                <a:endParaRPr lang="en-US"/>
              </a:p>
            </p:txBody>
          </p:sp>
          <p:sp>
            <p:nvSpPr>
              <p:cNvPr id="10348" name="Freeform 254"/>
              <p:cNvSpPr>
                <a:spLocks/>
              </p:cNvSpPr>
              <p:nvPr/>
            </p:nvSpPr>
            <p:spPr bwMode="auto">
              <a:xfrm>
                <a:off x="2180" y="2219"/>
                <a:ext cx="62" cy="155"/>
              </a:xfrm>
              <a:custGeom>
                <a:avLst/>
                <a:gdLst>
                  <a:gd name="T0" fmla="*/ 9 w 126"/>
                  <a:gd name="T1" fmla="*/ 0 h 310"/>
                  <a:gd name="T2" fmla="*/ 16 w 126"/>
                  <a:gd name="T3" fmla="*/ 2 h 310"/>
                  <a:gd name="T4" fmla="*/ 23 w 126"/>
                  <a:gd name="T5" fmla="*/ 4 h 310"/>
                  <a:gd name="T6" fmla="*/ 27 w 126"/>
                  <a:gd name="T7" fmla="*/ 5 h 310"/>
                  <a:gd name="T8" fmla="*/ 35 w 126"/>
                  <a:gd name="T9" fmla="*/ 9 h 310"/>
                  <a:gd name="T10" fmla="*/ 43 w 126"/>
                  <a:gd name="T11" fmla="*/ 14 h 310"/>
                  <a:gd name="T12" fmla="*/ 50 w 126"/>
                  <a:gd name="T13" fmla="*/ 20 h 310"/>
                  <a:gd name="T14" fmla="*/ 54 w 126"/>
                  <a:gd name="T15" fmla="*/ 25 h 310"/>
                  <a:gd name="T16" fmla="*/ 58 w 126"/>
                  <a:gd name="T17" fmla="*/ 34 h 310"/>
                  <a:gd name="T18" fmla="*/ 61 w 126"/>
                  <a:gd name="T19" fmla="*/ 41 h 310"/>
                  <a:gd name="T20" fmla="*/ 58 w 126"/>
                  <a:gd name="T21" fmla="*/ 155 h 310"/>
                  <a:gd name="T22" fmla="*/ 52 w 126"/>
                  <a:gd name="T23" fmla="*/ 147 h 310"/>
                  <a:gd name="T24" fmla="*/ 48 w 126"/>
                  <a:gd name="T25" fmla="*/ 139 h 310"/>
                  <a:gd name="T26" fmla="*/ 44 w 126"/>
                  <a:gd name="T27" fmla="*/ 130 h 310"/>
                  <a:gd name="T28" fmla="*/ 42 w 126"/>
                  <a:gd name="T29" fmla="*/ 120 h 310"/>
                  <a:gd name="T30" fmla="*/ 41 w 126"/>
                  <a:gd name="T31" fmla="*/ 115 h 310"/>
                  <a:gd name="T32" fmla="*/ 41 w 126"/>
                  <a:gd name="T33" fmla="*/ 110 h 310"/>
                  <a:gd name="T34" fmla="*/ 40 w 126"/>
                  <a:gd name="T35" fmla="*/ 104 h 310"/>
                  <a:gd name="T36" fmla="*/ 40 w 126"/>
                  <a:gd name="T37" fmla="*/ 100 h 310"/>
                  <a:gd name="T38" fmla="*/ 40 w 126"/>
                  <a:gd name="T39" fmla="*/ 95 h 310"/>
                  <a:gd name="T40" fmla="*/ 40 w 126"/>
                  <a:gd name="T41" fmla="*/ 89 h 310"/>
                  <a:gd name="T42" fmla="*/ 39 w 126"/>
                  <a:gd name="T43" fmla="*/ 80 h 310"/>
                  <a:gd name="T44" fmla="*/ 38 w 126"/>
                  <a:gd name="T45" fmla="*/ 74 h 310"/>
                  <a:gd name="T46" fmla="*/ 38 w 126"/>
                  <a:gd name="T47" fmla="*/ 70 h 310"/>
                  <a:gd name="T48" fmla="*/ 37 w 126"/>
                  <a:gd name="T49" fmla="*/ 60 h 310"/>
                  <a:gd name="T50" fmla="*/ 35 w 126"/>
                  <a:gd name="T51" fmla="*/ 50 h 310"/>
                  <a:gd name="T52" fmla="*/ 33 w 126"/>
                  <a:gd name="T53" fmla="*/ 42 h 310"/>
                  <a:gd name="T54" fmla="*/ 27 w 126"/>
                  <a:gd name="T55" fmla="*/ 34 h 310"/>
                  <a:gd name="T56" fmla="*/ 22 w 126"/>
                  <a:gd name="T57" fmla="*/ 24 h 310"/>
                  <a:gd name="T58" fmla="*/ 14 w 126"/>
                  <a:gd name="T59" fmla="*/ 18 h 310"/>
                  <a:gd name="T60" fmla="*/ 9 w 126"/>
                  <a:gd name="T61" fmla="*/ 15 h 310"/>
                  <a:gd name="T62" fmla="*/ 5 w 126"/>
                  <a:gd name="T63" fmla="*/ 12 h 310"/>
                  <a:gd name="T64" fmla="*/ 1 w 126"/>
                  <a:gd name="T65" fmla="*/ 10 h 310"/>
                  <a:gd name="T66" fmla="*/ 1 w 126"/>
                  <a:gd name="T67" fmla="*/ 6 h 310"/>
                  <a:gd name="T68" fmla="*/ 6 w 126"/>
                  <a:gd name="T69" fmla="*/ 0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310"/>
                  <a:gd name="T107" fmla="*/ 126 w 126"/>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310">
                    <a:moveTo>
                      <a:pt x="12" y="0"/>
                    </a:moveTo>
                    <a:lnTo>
                      <a:pt x="19" y="0"/>
                    </a:lnTo>
                    <a:lnTo>
                      <a:pt x="25" y="2"/>
                    </a:lnTo>
                    <a:lnTo>
                      <a:pt x="32" y="4"/>
                    </a:lnTo>
                    <a:lnTo>
                      <a:pt x="40" y="6"/>
                    </a:lnTo>
                    <a:lnTo>
                      <a:pt x="46" y="8"/>
                    </a:lnTo>
                    <a:lnTo>
                      <a:pt x="50" y="9"/>
                    </a:lnTo>
                    <a:lnTo>
                      <a:pt x="55" y="11"/>
                    </a:lnTo>
                    <a:lnTo>
                      <a:pt x="63" y="13"/>
                    </a:lnTo>
                    <a:lnTo>
                      <a:pt x="72" y="17"/>
                    </a:lnTo>
                    <a:lnTo>
                      <a:pt x="80" y="23"/>
                    </a:lnTo>
                    <a:lnTo>
                      <a:pt x="88" y="28"/>
                    </a:lnTo>
                    <a:lnTo>
                      <a:pt x="97" y="34"/>
                    </a:lnTo>
                    <a:lnTo>
                      <a:pt x="101" y="40"/>
                    </a:lnTo>
                    <a:lnTo>
                      <a:pt x="107" y="46"/>
                    </a:lnTo>
                    <a:lnTo>
                      <a:pt x="110" y="51"/>
                    </a:lnTo>
                    <a:lnTo>
                      <a:pt x="114" y="59"/>
                    </a:lnTo>
                    <a:lnTo>
                      <a:pt x="118" y="67"/>
                    </a:lnTo>
                    <a:lnTo>
                      <a:pt x="120" y="72"/>
                    </a:lnTo>
                    <a:lnTo>
                      <a:pt x="124" y="82"/>
                    </a:lnTo>
                    <a:lnTo>
                      <a:pt x="126" y="89"/>
                    </a:lnTo>
                    <a:lnTo>
                      <a:pt x="118" y="310"/>
                    </a:lnTo>
                    <a:lnTo>
                      <a:pt x="110" y="300"/>
                    </a:lnTo>
                    <a:lnTo>
                      <a:pt x="105" y="293"/>
                    </a:lnTo>
                    <a:lnTo>
                      <a:pt x="99" y="285"/>
                    </a:lnTo>
                    <a:lnTo>
                      <a:pt x="97" y="278"/>
                    </a:lnTo>
                    <a:lnTo>
                      <a:pt x="93" y="268"/>
                    </a:lnTo>
                    <a:lnTo>
                      <a:pt x="90" y="259"/>
                    </a:lnTo>
                    <a:lnTo>
                      <a:pt x="88" y="249"/>
                    </a:lnTo>
                    <a:lnTo>
                      <a:pt x="86" y="240"/>
                    </a:lnTo>
                    <a:lnTo>
                      <a:pt x="86" y="234"/>
                    </a:lnTo>
                    <a:lnTo>
                      <a:pt x="84" y="230"/>
                    </a:lnTo>
                    <a:lnTo>
                      <a:pt x="84" y="224"/>
                    </a:lnTo>
                    <a:lnTo>
                      <a:pt x="84" y="221"/>
                    </a:lnTo>
                    <a:lnTo>
                      <a:pt x="82" y="215"/>
                    </a:lnTo>
                    <a:lnTo>
                      <a:pt x="82" y="209"/>
                    </a:lnTo>
                    <a:lnTo>
                      <a:pt x="82" y="203"/>
                    </a:lnTo>
                    <a:lnTo>
                      <a:pt x="82" y="200"/>
                    </a:lnTo>
                    <a:lnTo>
                      <a:pt x="82" y="194"/>
                    </a:lnTo>
                    <a:lnTo>
                      <a:pt x="82" y="190"/>
                    </a:lnTo>
                    <a:lnTo>
                      <a:pt x="82" y="184"/>
                    </a:lnTo>
                    <a:lnTo>
                      <a:pt x="82" y="179"/>
                    </a:lnTo>
                    <a:lnTo>
                      <a:pt x="80" y="169"/>
                    </a:lnTo>
                    <a:lnTo>
                      <a:pt x="80" y="160"/>
                    </a:lnTo>
                    <a:lnTo>
                      <a:pt x="80" y="154"/>
                    </a:lnTo>
                    <a:lnTo>
                      <a:pt x="78" y="148"/>
                    </a:lnTo>
                    <a:lnTo>
                      <a:pt x="78" y="144"/>
                    </a:lnTo>
                    <a:lnTo>
                      <a:pt x="78" y="139"/>
                    </a:lnTo>
                    <a:lnTo>
                      <a:pt x="76" y="129"/>
                    </a:lnTo>
                    <a:lnTo>
                      <a:pt x="76" y="120"/>
                    </a:lnTo>
                    <a:lnTo>
                      <a:pt x="74" y="110"/>
                    </a:lnTo>
                    <a:lnTo>
                      <a:pt x="72" y="101"/>
                    </a:lnTo>
                    <a:lnTo>
                      <a:pt x="69" y="91"/>
                    </a:lnTo>
                    <a:lnTo>
                      <a:pt x="67" y="84"/>
                    </a:lnTo>
                    <a:lnTo>
                      <a:pt x="61" y="74"/>
                    </a:lnTo>
                    <a:lnTo>
                      <a:pt x="55" y="67"/>
                    </a:lnTo>
                    <a:lnTo>
                      <a:pt x="50" y="57"/>
                    </a:lnTo>
                    <a:lnTo>
                      <a:pt x="44" y="49"/>
                    </a:lnTo>
                    <a:lnTo>
                      <a:pt x="36" y="42"/>
                    </a:lnTo>
                    <a:lnTo>
                      <a:pt x="29" y="36"/>
                    </a:lnTo>
                    <a:lnTo>
                      <a:pt x="23" y="32"/>
                    </a:lnTo>
                    <a:lnTo>
                      <a:pt x="19" y="30"/>
                    </a:lnTo>
                    <a:lnTo>
                      <a:pt x="13" y="27"/>
                    </a:lnTo>
                    <a:lnTo>
                      <a:pt x="10" y="25"/>
                    </a:lnTo>
                    <a:lnTo>
                      <a:pt x="4" y="21"/>
                    </a:lnTo>
                    <a:lnTo>
                      <a:pt x="2" y="19"/>
                    </a:lnTo>
                    <a:lnTo>
                      <a:pt x="0" y="15"/>
                    </a:lnTo>
                    <a:lnTo>
                      <a:pt x="2" y="13"/>
                    </a:lnTo>
                    <a:lnTo>
                      <a:pt x="6" y="6"/>
                    </a:lnTo>
                    <a:lnTo>
                      <a:pt x="12" y="0"/>
                    </a:lnTo>
                    <a:close/>
                  </a:path>
                </a:pathLst>
              </a:custGeom>
              <a:solidFill>
                <a:srgbClr val="000000"/>
              </a:solidFill>
              <a:ln w="9525">
                <a:noFill/>
                <a:round/>
                <a:headEnd/>
                <a:tailEnd/>
              </a:ln>
            </p:spPr>
            <p:txBody>
              <a:bodyPr/>
              <a:lstStyle/>
              <a:p>
                <a:endParaRPr lang="en-US"/>
              </a:p>
            </p:txBody>
          </p:sp>
          <p:sp>
            <p:nvSpPr>
              <p:cNvPr id="10349" name="Freeform 255"/>
              <p:cNvSpPr>
                <a:spLocks/>
              </p:cNvSpPr>
              <p:nvPr/>
            </p:nvSpPr>
            <p:spPr bwMode="auto">
              <a:xfrm>
                <a:off x="2612" y="2132"/>
                <a:ext cx="75" cy="102"/>
              </a:xfrm>
              <a:custGeom>
                <a:avLst/>
                <a:gdLst>
                  <a:gd name="T0" fmla="*/ 9 w 150"/>
                  <a:gd name="T1" fmla="*/ 0 h 203"/>
                  <a:gd name="T2" fmla="*/ 75 w 150"/>
                  <a:gd name="T3" fmla="*/ 84 h 203"/>
                  <a:gd name="T4" fmla="*/ 42 w 150"/>
                  <a:gd name="T5" fmla="*/ 102 h 203"/>
                  <a:gd name="T6" fmla="*/ 0 w 150"/>
                  <a:gd name="T7" fmla="*/ 44 h 203"/>
                  <a:gd name="T8" fmla="*/ 9 w 150"/>
                  <a:gd name="T9" fmla="*/ 0 h 203"/>
                  <a:gd name="T10" fmla="*/ 9 w 150"/>
                  <a:gd name="T11" fmla="*/ 0 h 203"/>
                  <a:gd name="T12" fmla="*/ 0 60000 65536"/>
                  <a:gd name="T13" fmla="*/ 0 60000 65536"/>
                  <a:gd name="T14" fmla="*/ 0 60000 65536"/>
                  <a:gd name="T15" fmla="*/ 0 60000 65536"/>
                  <a:gd name="T16" fmla="*/ 0 60000 65536"/>
                  <a:gd name="T17" fmla="*/ 0 60000 65536"/>
                  <a:gd name="T18" fmla="*/ 0 w 150"/>
                  <a:gd name="T19" fmla="*/ 0 h 203"/>
                  <a:gd name="T20" fmla="*/ 150 w 150"/>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150" h="203">
                    <a:moveTo>
                      <a:pt x="17" y="0"/>
                    </a:moveTo>
                    <a:lnTo>
                      <a:pt x="150" y="167"/>
                    </a:lnTo>
                    <a:lnTo>
                      <a:pt x="84" y="203"/>
                    </a:lnTo>
                    <a:lnTo>
                      <a:pt x="0" y="88"/>
                    </a:lnTo>
                    <a:lnTo>
                      <a:pt x="17" y="0"/>
                    </a:lnTo>
                    <a:close/>
                  </a:path>
                </a:pathLst>
              </a:custGeom>
              <a:solidFill>
                <a:srgbClr val="FFFFFF"/>
              </a:solidFill>
              <a:ln w="9525">
                <a:noFill/>
                <a:round/>
                <a:headEnd/>
                <a:tailEnd/>
              </a:ln>
            </p:spPr>
            <p:txBody>
              <a:bodyPr/>
              <a:lstStyle/>
              <a:p>
                <a:endParaRPr lang="en-US"/>
              </a:p>
            </p:txBody>
          </p:sp>
          <p:sp>
            <p:nvSpPr>
              <p:cNvPr id="10350" name="Freeform 256"/>
              <p:cNvSpPr>
                <a:spLocks/>
              </p:cNvSpPr>
              <p:nvPr/>
            </p:nvSpPr>
            <p:spPr bwMode="auto">
              <a:xfrm>
                <a:off x="2546" y="2606"/>
                <a:ext cx="88" cy="195"/>
              </a:xfrm>
              <a:custGeom>
                <a:avLst/>
                <a:gdLst>
                  <a:gd name="T0" fmla="*/ 88 w 177"/>
                  <a:gd name="T1" fmla="*/ 195 h 390"/>
                  <a:gd name="T2" fmla="*/ 81 w 177"/>
                  <a:gd name="T3" fmla="*/ 194 h 390"/>
                  <a:gd name="T4" fmla="*/ 75 w 177"/>
                  <a:gd name="T5" fmla="*/ 192 h 390"/>
                  <a:gd name="T6" fmla="*/ 69 w 177"/>
                  <a:gd name="T7" fmla="*/ 189 h 390"/>
                  <a:gd name="T8" fmla="*/ 64 w 177"/>
                  <a:gd name="T9" fmla="*/ 187 h 390"/>
                  <a:gd name="T10" fmla="*/ 59 w 177"/>
                  <a:gd name="T11" fmla="*/ 182 h 390"/>
                  <a:gd name="T12" fmla="*/ 53 w 177"/>
                  <a:gd name="T13" fmla="*/ 178 h 390"/>
                  <a:gd name="T14" fmla="*/ 48 w 177"/>
                  <a:gd name="T15" fmla="*/ 172 h 390"/>
                  <a:gd name="T16" fmla="*/ 45 w 177"/>
                  <a:gd name="T17" fmla="*/ 168 h 390"/>
                  <a:gd name="T18" fmla="*/ 40 w 177"/>
                  <a:gd name="T19" fmla="*/ 161 h 390"/>
                  <a:gd name="T20" fmla="*/ 36 w 177"/>
                  <a:gd name="T21" fmla="*/ 154 h 390"/>
                  <a:gd name="T22" fmla="*/ 31 w 177"/>
                  <a:gd name="T23" fmla="*/ 148 h 390"/>
                  <a:gd name="T24" fmla="*/ 28 w 177"/>
                  <a:gd name="T25" fmla="*/ 141 h 390"/>
                  <a:gd name="T26" fmla="*/ 25 w 177"/>
                  <a:gd name="T27" fmla="*/ 133 h 390"/>
                  <a:gd name="T28" fmla="*/ 22 w 177"/>
                  <a:gd name="T29" fmla="*/ 125 h 390"/>
                  <a:gd name="T30" fmla="*/ 19 w 177"/>
                  <a:gd name="T31" fmla="*/ 118 h 390"/>
                  <a:gd name="T32" fmla="*/ 16 w 177"/>
                  <a:gd name="T33" fmla="*/ 109 h 390"/>
                  <a:gd name="T34" fmla="*/ 13 w 177"/>
                  <a:gd name="T35" fmla="*/ 101 h 390"/>
                  <a:gd name="T36" fmla="*/ 11 w 177"/>
                  <a:gd name="T37" fmla="*/ 93 h 390"/>
                  <a:gd name="T38" fmla="*/ 9 w 177"/>
                  <a:gd name="T39" fmla="*/ 85 h 390"/>
                  <a:gd name="T40" fmla="*/ 7 w 177"/>
                  <a:gd name="T41" fmla="*/ 77 h 390"/>
                  <a:gd name="T42" fmla="*/ 6 w 177"/>
                  <a:gd name="T43" fmla="*/ 69 h 390"/>
                  <a:gd name="T44" fmla="*/ 5 w 177"/>
                  <a:gd name="T45" fmla="*/ 61 h 390"/>
                  <a:gd name="T46" fmla="*/ 3 w 177"/>
                  <a:gd name="T47" fmla="*/ 53 h 390"/>
                  <a:gd name="T48" fmla="*/ 2 w 177"/>
                  <a:gd name="T49" fmla="*/ 47 h 390"/>
                  <a:gd name="T50" fmla="*/ 1 w 177"/>
                  <a:gd name="T51" fmla="*/ 39 h 390"/>
                  <a:gd name="T52" fmla="*/ 0 w 177"/>
                  <a:gd name="T53" fmla="*/ 33 h 390"/>
                  <a:gd name="T54" fmla="*/ 0 w 177"/>
                  <a:gd name="T55" fmla="*/ 25 h 390"/>
                  <a:gd name="T56" fmla="*/ 0 w 177"/>
                  <a:gd name="T57" fmla="*/ 21 h 390"/>
                  <a:gd name="T58" fmla="*/ 0 w 177"/>
                  <a:gd name="T59" fmla="*/ 15 h 390"/>
                  <a:gd name="T60" fmla="*/ 0 w 177"/>
                  <a:gd name="T61" fmla="*/ 11 h 390"/>
                  <a:gd name="T62" fmla="*/ 1 w 177"/>
                  <a:gd name="T63" fmla="*/ 3 h 390"/>
                  <a:gd name="T64" fmla="*/ 6 w 177"/>
                  <a:gd name="T65" fmla="*/ 0 h 3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390"/>
                  <a:gd name="T101" fmla="*/ 177 w 177"/>
                  <a:gd name="T102" fmla="*/ 390 h 3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390">
                    <a:moveTo>
                      <a:pt x="13" y="0"/>
                    </a:moveTo>
                    <a:lnTo>
                      <a:pt x="177" y="390"/>
                    </a:lnTo>
                    <a:lnTo>
                      <a:pt x="169" y="388"/>
                    </a:lnTo>
                    <a:lnTo>
                      <a:pt x="162" y="388"/>
                    </a:lnTo>
                    <a:lnTo>
                      <a:pt x="156" y="384"/>
                    </a:lnTo>
                    <a:lnTo>
                      <a:pt x="150" y="384"/>
                    </a:lnTo>
                    <a:lnTo>
                      <a:pt x="145" y="380"/>
                    </a:lnTo>
                    <a:lnTo>
                      <a:pt x="139" y="378"/>
                    </a:lnTo>
                    <a:lnTo>
                      <a:pt x="133" y="374"/>
                    </a:lnTo>
                    <a:lnTo>
                      <a:pt x="128" y="373"/>
                    </a:lnTo>
                    <a:lnTo>
                      <a:pt x="124" y="367"/>
                    </a:lnTo>
                    <a:lnTo>
                      <a:pt x="118" y="363"/>
                    </a:lnTo>
                    <a:lnTo>
                      <a:pt x="112" y="359"/>
                    </a:lnTo>
                    <a:lnTo>
                      <a:pt x="107" y="355"/>
                    </a:lnTo>
                    <a:lnTo>
                      <a:pt x="101" y="350"/>
                    </a:lnTo>
                    <a:lnTo>
                      <a:pt x="97" y="344"/>
                    </a:lnTo>
                    <a:lnTo>
                      <a:pt x="93" y="338"/>
                    </a:lnTo>
                    <a:lnTo>
                      <a:pt x="90" y="335"/>
                    </a:lnTo>
                    <a:lnTo>
                      <a:pt x="84" y="329"/>
                    </a:lnTo>
                    <a:lnTo>
                      <a:pt x="80" y="321"/>
                    </a:lnTo>
                    <a:lnTo>
                      <a:pt x="74" y="316"/>
                    </a:lnTo>
                    <a:lnTo>
                      <a:pt x="72" y="308"/>
                    </a:lnTo>
                    <a:lnTo>
                      <a:pt x="67" y="302"/>
                    </a:lnTo>
                    <a:lnTo>
                      <a:pt x="63" y="295"/>
                    </a:lnTo>
                    <a:lnTo>
                      <a:pt x="59" y="287"/>
                    </a:lnTo>
                    <a:lnTo>
                      <a:pt x="57" y="281"/>
                    </a:lnTo>
                    <a:lnTo>
                      <a:pt x="53" y="274"/>
                    </a:lnTo>
                    <a:lnTo>
                      <a:pt x="50" y="266"/>
                    </a:lnTo>
                    <a:lnTo>
                      <a:pt x="46" y="258"/>
                    </a:lnTo>
                    <a:lnTo>
                      <a:pt x="44" y="251"/>
                    </a:lnTo>
                    <a:lnTo>
                      <a:pt x="40" y="243"/>
                    </a:lnTo>
                    <a:lnTo>
                      <a:pt x="38" y="236"/>
                    </a:lnTo>
                    <a:lnTo>
                      <a:pt x="34" y="226"/>
                    </a:lnTo>
                    <a:lnTo>
                      <a:pt x="32" y="219"/>
                    </a:lnTo>
                    <a:lnTo>
                      <a:pt x="31" y="211"/>
                    </a:lnTo>
                    <a:lnTo>
                      <a:pt x="27" y="203"/>
                    </a:lnTo>
                    <a:lnTo>
                      <a:pt x="25" y="194"/>
                    </a:lnTo>
                    <a:lnTo>
                      <a:pt x="23" y="186"/>
                    </a:lnTo>
                    <a:lnTo>
                      <a:pt x="19" y="179"/>
                    </a:lnTo>
                    <a:lnTo>
                      <a:pt x="19" y="169"/>
                    </a:lnTo>
                    <a:lnTo>
                      <a:pt x="17" y="162"/>
                    </a:lnTo>
                    <a:lnTo>
                      <a:pt x="15" y="154"/>
                    </a:lnTo>
                    <a:lnTo>
                      <a:pt x="13" y="146"/>
                    </a:lnTo>
                    <a:lnTo>
                      <a:pt x="12" y="137"/>
                    </a:lnTo>
                    <a:lnTo>
                      <a:pt x="10" y="129"/>
                    </a:lnTo>
                    <a:lnTo>
                      <a:pt x="10" y="122"/>
                    </a:lnTo>
                    <a:lnTo>
                      <a:pt x="8" y="114"/>
                    </a:lnTo>
                    <a:lnTo>
                      <a:pt x="6" y="106"/>
                    </a:lnTo>
                    <a:lnTo>
                      <a:pt x="4" y="99"/>
                    </a:lnTo>
                    <a:lnTo>
                      <a:pt x="4" y="93"/>
                    </a:lnTo>
                    <a:lnTo>
                      <a:pt x="2" y="84"/>
                    </a:lnTo>
                    <a:lnTo>
                      <a:pt x="2" y="78"/>
                    </a:lnTo>
                    <a:lnTo>
                      <a:pt x="0" y="70"/>
                    </a:lnTo>
                    <a:lnTo>
                      <a:pt x="0" y="65"/>
                    </a:lnTo>
                    <a:lnTo>
                      <a:pt x="0" y="57"/>
                    </a:lnTo>
                    <a:lnTo>
                      <a:pt x="0" y="51"/>
                    </a:lnTo>
                    <a:lnTo>
                      <a:pt x="0" y="47"/>
                    </a:lnTo>
                    <a:lnTo>
                      <a:pt x="0" y="42"/>
                    </a:lnTo>
                    <a:lnTo>
                      <a:pt x="0" y="36"/>
                    </a:lnTo>
                    <a:lnTo>
                      <a:pt x="0" y="30"/>
                    </a:lnTo>
                    <a:lnTo>
                      <a:pt x="0" y="25"/>
                    </a:lnTo>
                    <a:lnTo>
                      <a:pt x="0" y="21"/>
                    </a:lnTo>
                    <a:lnTo>
                      <a:pt x="0" y="13"/>
                    </a:lnTo>
                    <a:lnTo>
                      <a:pt x="2" y="7"/>
                    </a:lnTo>
                    <a:lnTo>
                      <a:pt x="13" y="0"/>
                    </a:lnTo>
                    <a:close/>
                  </a:path>
                </a:pathLst>
              </a:custGeom>
              <a:solidFill>
                <a:srgbClr val="000000"/>
              </a:solidFill>
              <a:ln w="9525">
                <a:noFill/>
                <a:round/>
                <a:headEnd/>
                <a:tailEnd/>
              </a:ln>
            </p:spPr>
            <p:txBody>
              <a:bodyPr/>
              <a:lstStyle/>
              <a:p>
                <a:endParaRPr lang="en-US"/>
              </a:p>
            </p:txBody>
          </p:sp>
          <p:sp>
            <p:nvSpPr>
              <p:cNvPr id="10351" name="Freeform 257"/>
              <p:cNvSpPr>
                <a:spLocks/>
              </p:cNvSpPr>
              <p:nvPr/>
            </p:nvSpPr>
            <p:spPr bwMode="auto">
              <a:xfrm>
                <a:off x="2636" y="2777"/>
                <a:ext cx="129" cy="86"/>
              </a:xfrm>
              <a:custGeom>
                <a:avLst/>
                <a:gdLst>
                  <a:gd name="T0" fmla="*/ 27 w 258"/>
                  <a:gd name="T1" fmla="*/ 4 h 173"/>
                  <a:gd name="T2" fmla="*/ 33 w 258"/>
                  <a:gd name="T3" fmla="*/ 1 h 173"/>
                  <a:gd name="T4" fmla="*/ 40 w 258"/>
                  <a:gd name="T5" fmla="*/ 0 h 173"/>
                  <a:gd name="T6" fmla="*/ 47 w 258"/>
                  <a:gd name="T7" fmla="*/ 0 h 173"/>
                  <a:gd name="T8" fmla="*/ 55 w 258"/>
                  <a:gd name="T9" fmla="*/ 0 h 173"/>
                  <a:gd name="T10" fmla="*/ 63 w 258"/>
                  <a:gd name="T11" fmla="*/ 2 h 173"/>
                  <a:gd name="T12" fmla="*/ 72 w 258"/>
                  <a:gd name="T13" fmla="*/ 5 h 173"/>
                  <a:gd name="T14" fmla="*/ 81 w 258"/>
                  <a:gd name="T15" fmla="*/ 7 h 173"/>
                  <a:gd name="T16" fmla="*/ 89 w 258"/>
                  <a:gd name="T17" fmla="*/ 10 h 173"/>
                  <a:gd name="T18" fmla="*/ 98 w 258"/>
                  <a:gd name="T19" fmla="*/ 15 h 173"/>
                  <a:gd name="T20" fmla="*/ 105 w 258"/>
                  <a:gd name="T21" fmla="*/ 20 h 173"/>
                  <a:gd name="T22" fmla="*/ 112 w 258"/>
                  <a:gd name="T23" fmla="*/ 26 h 173"/>
                  <a:gd name="T24" fmla="*/ 118 w 258"/>
                  <a:gd name="T25" fmla="*/ 31 h 173"/>
                  <a:gd name="T26" fmla="*/ 122 w 258"/>
                  <a:gd name="T27" fmla="*/ 37 h 173"/>
                  <a:gd name="T28" fmla="*/ 126 w 258"/>
                  <a:gd name="T29" fmla="*/ 43 h 173"/>
                  <a:gd name="T30" fmla="*/ 128 w 258"/>
                  <a:gd name="T31" fmla="*/ 49 h 173"/>
                  <a:gd name="T32" fmla="*/ 0 w 258"/>
                  <a:gd name="T33" fmla="*/ 86 h 173"/>
                  <a:gd name="T34" fmla="*/ 3 w 258"/>
                  <a:gd name="T35" fmla="*/ 82 h 173"/>
                  <a:gd name="T36" fmla="*/ 10 w 258"/>
                  <a:gd name="T37" fmla="*/ 78 h 173"/>
                  <a:gd name="T38" fmla="*/ 16 w 258"/>
                  <a:gd name="T39" fmla="*/ 74 h 173"/>
                  <a:gd name="T40" fmla="*/ 24 w 258"/>
                  <a:gd name="T41" fmla="*/ 70 h 173"/>
                  <a:gd name="T42" fmla="*/ 31 w 258"/>
                  <a:gd name="T43" fmla="*/ 67 h 173"/>
                  <a:gd name="T44" fmla="*/ 40 w 258"/>
                  <a:gd name="T45" fmla="*/ 65 h 173"/>
                  <a:gd name="T46" fmla="*/ 48 w 258"/>
                  <a:gd name="T47" fmla="*/ 62 h 173"/>
                  <a:gd name="T48" fmla="*/ 57 w 258"/>
                  <a:gd name="T49" fmla="*/ 59 h 173"/>
                  <a:gd name="T50" fmla="*/ 65 w 258"/>
                  <a:gd name="T51" fmla="*/ 56 h 173"/>
                  <a:gd name="T52" fmla="*/ 72 w 258"/>
                  <a:gd name="T53" fmla="*/ 54 h 173"/>
                  <a:gd name="T54" fmla="*/ 79 w 258"/>
                  <a:gd name="T55" fmla="*/ 51 h 173"/>
                  <a:gd name="T56" fmla="*/ 86 w 258"/>
                  <a:gd name="T57" fmla="*/ 50 h 173"/>
                  <a:gd name="T58" fmla="*/ 92 w 258"/>
                  <a:gd name="T59" fmla="*/ 48 h 173"/>
                  <a:gd name="T60" fmla="*/ 98 w 258"/>
                  <a:gd name="T61" fmla="*/ 46 h 173"/>
                  <a:gd name="T62" fmla="*/ 104 w 258"/>
                  <a:gd name="T63" fmla="*/ 44 h 173"/>
                  <a:gd name="T64" fmla="*/ 25 w 258"/>
                  <a:gd name="T65" fmla="*/ 6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3"/>
                  <a:gd name="T101" fmla="*/ 258 w 258"/>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3">
                    <a:moveTo>
                      <a:pt x="51" y="12"/>
                    </a:moveTo>
                    <a:lnTo>
                      <a:pt x="55" y="8"/>
                    </a:lnTo>
                    <a:lnTo>
                      <a:pt x="61" y="4"/>
                    </a:lnTo>
                    <a:lnTo>
                      <a:pt x="66" y="2"/>
                    </a:lnTo>
                    <a:lnTo>
                      <a:pt x="72" y="2"/>
                    </a:lnTo>
                    <a:lnTo>
                      <a:pt x="80" y="0"/>
                    </a:lnTo>
                    <a:lnTo>
                      <a:pt x="85" y="0"/>
                    </a:lnTo>
                    <a:lnTo>
                      <a:pt x="95" y="0"/>
                    </a:lnTo>
                    <a:lnTo>
                      <a:pt x="102" y="0"/>
                    </a:lnTo>
                    <a:lnTo>
                      <a:pt x="110" y="0"/>
                    </a:lnTo>
                    <a:lnTo>
                      <a:pt x="118" y="2"/>
                    </a:lnTo>
                    <a:lnTo>
                      <a:pt x="127" y="4"/>
                    </a:lnTo>
                    <a:lnTo>
                      <a:pt x="137" y="6"/>
                    </a:lnTo>
                    <a:lnTo>
                      <a:pt x="144" y="10"/>
                    </a:lnTo>
                    <a:lnTo>
                      <a:pt x="154" y="12"/>
                    </a:lnTo>
                    <a:lnTo>
                      <a:pt x="163" y="15"/>
                    </a:lnTo>
                    <a:lnTo>
                      <a:pt x="171" y="19"/>
                    </a:lnTo>
                    <a:lnTo>
                      <a:pt x="179" y="21"/>
                    </a:lnTo>
                    <a:lnTo>
                      <a:pt x="188" y="27"/>
                    </a:lnTo>
                    <a:lnTo>
                      <a:pt x="196" y="31"/>
                    </a:lnTo>
                    <a:lnTo>
                      <a:pt x="203" y="36"/>
                    </a:lnTo>
                    <a:lnTo>
                      <a:pt x="211" y="40"/>
                    </a:lnTo>
                    <a:lnTo>
                      <a:pt x="218" y="46"/>
                    </a:lnTo>
                    <a:lnTo>
                      <a:pt x="224" y="52"/>
                    </a:lnTo>
                    <a:lnTo>
                      <a:pt x="232" y="57"/>
                    </a:lnTo>
                    <a:lnTo>
                      <a:pt x="237" y="63"/>
                    </a:lnTo>
                    <a:lnTo>
                      <a:pt x="241" y="69"/>
                    </a:lnTo>
                    <a:lnTo>
                      <a:pt x="245" y="74"/>
                    </a:lnTo>
                    <a:lnTo>
                      <a:pt x="251" y="80"/>
                    </a:lnTo>
                    <a:lnTo>
                      <a:pt x="253" y="86"/>
                    </a:lnTo>
                    <a:lnTo>
                      <a:pt x="255" y="93"/>
                    </a:lnTo>
                    <a:lnTo>
                      <a:pt x="256" y="99"/>
                    </a:lnTo>
                    <a:lnTo>
                      <a:pt x="258" y="105"/>
                    </a:lnTo>
                    <a:lnTo>
                      <a:pt x="0" y="173"/>
                    </a:lnTo>
                    <a:lnTo>
                      <a:pt x="4" y="168"/>
                    </a:lnTo>
                    <a:lnTo>
                      <a:pt x="7" y="164"/>
                    </a:lnTo>
                    <a:lnTo>
                      <a:pt x="13" y="160"/>
                    </a:lnTo>
                    <a:lnTo>
                      <a:pt x="21" y="156"/>
                    </a:lnTo>
                    <a:lnTo>
                      <a:pt x="26" y="152"/>
                    </a:lnTo>
                    <a:lnTo>
                      <a:pt x="32" y="149"/>
                    </a:lnTo>
                    <a:lnTo>
                      <a:pt x="40" y="145"/>
                    </a:lnTo>
                    <a:lnTo>
                      <a:pt x="49" y="141"/>
                    </a:lnTo>
                    <a:lnTo>
                      <a:pt x="55" y="137"/>
                    </a:lnTo>
                    <a:lnTo>
                      <a:pt x="63" y="135"/>
                    </a:lnTo>
                    <a:lnTo>
                      <a:pt x="72" y="131"/>
                    </a:lnTo>
                    <a:lnTo>
                      <a:pt x="80" y="130"/>
                    </a:lnTo>
                    <a:lnTo>
                      <a:pt x="87" y="126"/>
                    </a:lnTo>
                    <a:lnTo>
                      <a:pt x="97" y="124"/>
                    </a:lnTo>
                    <a:lnTo>
                      <a:pt x="104" y="120"/>
                    </a:lnTo>
                    <a:lnTo>
                      <a:pt x="114" y="118"/>
                    </a:lnTo>
                    <a:lnTo>
                      <a:pt x="121" y="116"/>
                    </a:lnTo>
                    <a:lnTo>
                      <a:pt x="129" y="112"/>
                    </a:lnTo>
                    <a:lnTo>
                      <a:pt x="137" y="111"/>
                    </a:lnTo>
                    <a:lnTo>
                      <a:pt x="144" y="109"/>
                    </a:lnTo>
                    <a:lnTo>
                      <a:pt x="152" y="105"/>
                    </a:lnTo>
                    <a:lnTo>
                      <a:pt x="159" y="103"/>
                    </a:lnTo>
                    <a:lnTo>
                      <a:pt x="165" y="101"/>
                    </a:lnTo>
                    <a:lnTo>
                      <a:pt x="173" y="101"/>
                    </a:lnTo>
                    <a:lnTo>
                      <a:pt x="179" y="97"/>
                    </a:lnTo>
                    <a:lnTo>
                      <a:pt x="184" y="97"/>
                    </a:lnTo>
                    <a:lnTo>
                      <a:pt x="190" y="93"/>
                    </a:lnTo>
                    <a:lnTo>
                      <a:pt x="196" y="93"/>
                    </a:lnTo>
                    <a:lnTo>
                      <a:pt x="203" y="90"/>
                    </a:lnTo>
                    <a:lnTo>
                      <a:pt x="209" y="88"/>
                    </a:lnTo>
                    <a:lnTo>
                      <a:pt x="51" y="12"/>
                    </a:lnTo>
                    <a:close/>
                  </a:path>
                </a:pathLst>
              </a:custGeom>
              <a:solidFill>
                <a:srgbClr val="000000"/>
              </a:solidFill>
              <a:ln w="9525">
                <a:noFill/>
                <a:round/>
                <a:headEnd/>
                <a:tailEnd/>
              </a:ln>
            </p:spPr>
            <p:txBody>
              <a:bodyPr/>
              <a:lstStyle/>
              <a:p>
                <a:endParaRPr lang="en-US"/>
              </a:p>
            </p:txBody>
          </p:sp>
          <p:sp>
            <p:nvSpPr>
              <p:cNvPr id="10352" name="Freeform 258"/>
              <p:cNvSpPr>
                <a:spLocks/>
              </p:cNvSpPr>
              <p:nvPr/>
            </p:nvSpPr>
            <p:spPr bwMode="auto">
              <a:xfrm>
                <a:off x="2400" y="2216"/>
                <a:ext cx="43" cy="242"/>
              </a:xfrm>
              <a:custGeom>
                <a:avLst/>
                <a:gdLst>
                  <a:gd name="T0" fmla="*/ 4 w 86"/>
                  <a:gd name="T1" fmla="*/ 4 h 485"/>
                  <a:gd name="T2" fmla="*/ 5 w 86"/>
                  <a:gd name="T3" fmla="*/ 10 h 485"/>
                  <a:gd name="T4" fmla="*/ 7 w 86"/>
                  <a:gd name="T5" fmla="*/ 22 h 485"/>
                  <a:gd name="T6" fmla="*/ 11 w 86"/>
                  <a:gd name="T7" fmla="*/ 35 h 485"/>
                  <a:gd name="T8" fmla="*/ 13 w 86"/>
                  <a:gd name="T9" fmla="*/ 46 h 485"/>
                  <a:gd name="T10" fmla="*/ 15 w 86"/>
                  <a:gd name="T11" fmla="*/ 54 h 485"/>
                  <a:gd name="T12" fmla="*/ 17 w 86"/>
                  <a:gd name="T13" fmla="*/ 63 h 485"/>
                  <a:gd name="T14" fmla="*/ 19 w 86"/>
                  <a:gd name="T15" fmla="*/ 71 h 485"/>
                  <a:gd name="T16" fmla="*/ 21 w 86"/>
                  <a:gd name="T17" fmla="*/ 80 h 485"/>
                  <a:gd name="T18" fmla="*/ 23 w 86"/>
                  <a:gd name="T19" fmla="*/ 89 h 485"/>
                  <a:gd name="T20" fmla="*/ 26 w 86"/>
                  <a:gd name="T21" fmla="*/ 99 h 485"/>
                  <a:gd name="T22" fmla="*/ 27 w 86"/>
                  <a:gd name="T23" fmla="*/ 108 h 485"/>
                  <a:gd name="T24" fmla="*/ 29 w 86"/>
                  <a:gd name="T25" fmla="*/ 118 h 485"/>
                  <a:gd name="T26" fmla="*/ 31 w 86"/>
                  <a:gd name="T27" fmla="*/ 127 h 485"/>
                  <a:gd name="T28" fmla="*/ 34 w 86"/>
                  <a:gd name="T29" fmla="*/ 136 h 485"/>
                  <a:gd name="T30" fmla="*/ 35 w 86"/>
                  <a:gd name="T31" fmla="*/ 145 h 485"/>
                  <a:gd name="T32" fmla="*/ 37 w 86"/>
                  <a:gd name="T33" fmla="*/ 154 h 485"/>
                  <a:gd name="T34" fmla="*/ 38 w 86"/>
                  <a:gd name="T35" fmla="*/ 163 h 485"/>
                  <a:gd name="T36" fmla="*/ 40 w 86"/>
                  <a:gd name="T37" fmla="*/ 177 h 485"/>
                  <a:gd name="T38" fmla="*/ 41 w 86"/>
                  <a:gd name="T39" fmla="*/ 187 h 485"/>
                  <a:gd name="T40" fmla="*/ 42 w 86"/>
                  <a:gd name="T41" fmla="*/ 197 h 485"/>
                  <a:gd name="T42" fmla="*/ 42 w 86"/>
                  <a:gd name="T43" fmla="*/ 204 h 485"/>
                  <a:gd name="T44" fmla="*/ 42 w 86"/>
                  <a:gd name="T45" fmla="*/ 215 h 485"/>
                  <a:gd name="T46" fmla="*/ 40 w 86"/>
                  <a:gd name="T47" fmla="*/ 227 h 485"/>
                  <a:gd name="T48" fmla="*/ 38 w 86"/>
                  <a:gd name="T49" fmla="*/ 237 h 485"/>
                  <a:gd name="T50" fmla="*/ 35 w 86"/>
                  <a:gd name="T51" fmla="*/ 242 h 485"/>
                  <a:gd name="T52" fmla="*/ 25 w 86"/>
                  <a:gd name="T53" fmla="*/ 242 h 485"/>
                  <a:gd name="T54" fmla="*/ 23 w 86"/>
                  <a:gd name="T55" fmla="*/ 231 h 485"/>
                  <a:gd name="T56" fmla="*/ 22 w 86"/>
                  <a:gd name="T57" fmla="*/ 221 h 485"/>
                  <a:gd name="T58" fmla="*/ 21 w 86"/>
                  <a:gd name="T59" fmla="*/ 209 h 485"/>
                  <a:gd name="T60" fmla="*/ 20 w 86"/>
                  <a:gd name="T61" fmla="*/ 199 h 485"/>
                  <a:gd name="T62" fmla="*/ 19 w 86"/>
                  <a:gd name="T63" fmla="*/ 188 h 485"/>
                  <a:gd name="T64" fmla="*/ 18 w 86"/>
                  <a:gd name="T65" fmla="*/ 177 h 485"/>
                  <a:gd name="T66" fmla="*/ 17 w 86"/>
                  <a:gd name="T67" fmla="*/ 166 h 485"/>
                  <a:gd name="T68" fmla="*/ 17 w 86"/>
                  <a:gd name="T69" fmla="*/ 156 h 485"/>
                  <a:gd name="T70" fmla="*/ 15 w 86"/>
                  <a:gd name="T71" fmla="*/ 144 h 485"/>
                  <a:gd name="T72" fmla="*/ 14 w 86"/>
                  <a:gd name="T73" fmla="*/ 134 h 485"/>
                  <a:gd name="T74" fmla="*/ 14 w 86"/>
                  <a:gd name="T75" fmla="*/ 123 h 485"/>
                  <a:gd name="T76" fmla="*/ 12 w 86"/>
                  <a:gd name="T77" fmla="*/ 112 h 485"/>
                  <a:gd name="T78" fmla="*/ 11 w 86"/>
                  <a:gd name="T79" fmla="*/ 102 h 485"/>
                  <a:gd name="T80" fmla="*/ 11 w 86"/>
                  <a:gd name="T81" fmla="*/ 91 h 485"/>
                  <a:gd name="T82" fmla="*/ 10 w 86"/>
                  <a:gd name="T83" fmla="*/ 80 h 485"/>
                  <a:gd name="T84" fmla="*/ 9 w 86"/>
                  <a:gd name="T85" fmla="*/ 70 h 485"/>
                  <a:gd name="T86" fmla="*/ 7 w 86"/>
                  <a:gd name="T87" fmla="*/ 60 h 485"/>
                  <a:gd name="T88" fmla="*/ 6 w 86"/>
                  <a:gd name="T89" fmla="*/ 49 h 485"/>
                  <a:gd name="T90" fmla="*/ 4 w 86"/>
                  <a:gd name="T91" fmla="*/ 39 h 485"/>
                  <a:gd name="T92" fmla="*/ 3 w 86"/>
                  <a:gd name="T93" fmla="*/ 29 h 485"/>
                  <a:gd name="T94" fmla="*/ 1 w 86"/>
                  <a:gd name="T95" fmla="*/ 19 h 485"/>
                  <a:gd name="T96" fmla="*/ 0 w 86"/>
                  <a:gd name="T97" fmla="*/ 11 h 485"/>
                  <a:gd name="T98" fmla="*/ 2 w 86"/>
                  <a:gd name="T99" fmla="*/ 4 h 4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6"/>
                  <a:gd name="T151" fmla="*/ 0 h 485"/>
                  <a:gd name="T152" fmla="*/ 86 w 86"/>
                  <a:gd name="T153" fmla="*/ 485 h 4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6" h="485">
                    <a:moveTo>
                      <a:pt x="6" y="0"/>
                    </a:moveTo>
                    <a:lnTo>
                      <a:pt x="6" y="2"/>
                    </a:lnTo>
                    <a:lnTo>
                      <a:pt x="8" y="8"/>
                    </a:lnTo>
                    <a:lnTo>
                      <a:pt x="8" y="12"/>
                    </a:lnTo>
                    <a:lnTo>
                      <a:pt x="10" y="16"/>
                    </a:lnTo>
                    <a:lnTo>
                      <a:pt x="10" y="21"/>
                    </a:lnTo>
                    <a:lnTo>
                      <a:pt x="12" y="29"/>
                    </a:lnTo>
                    <a:lnTo>
                      <a:pt x="12" y="36"/>
                    </a:lnTo>
                    <a:lnTo>
                      <a:pt x="14" y="44"/>
                    </a:lnTo>
                    <a:lnTo>
                      <a:pt x="15" y="52"/>
                    </a:lnTo>
                    <a:lnTo>
                      <a:pt x="19" y="61"/>
                    </a:lnTo>
                    <a:lnTo>
                      <a:pt x="21" y="71"/>
                    </a:lnTo>
                    <a:lnTo>
                      <a:pt x="25" y="80"/>
                    </a:lnTo>
                    <a:lnTo>
                      <a:pt x="25" y="86"/>
                    </a:lnTo>
                    <a:lnTo>
                      <a:pt x="27" y="92"/>
                    </a:lnTo>
                    <a:lnTo>
                      <a:pt x="29" y="97"/>
                    </a:lnTo>
                    <a:lnTo>
                      <a:pt x="31" y="103"/>
                    </a:lnTo>
                    <a:lnTo>
                      <a:pt x="31" y="109"/>
                    </a:lnTo>
                    <a:lnTo>
                      <a:pt x="33" y="114"/>
                    </a:lnTo>
                    <a:lnTo>
                      <a:pt x="33" y="120"/>
                    </a:lnTo>
                    <a:lnTo>
                      <a:pt x="34" y="126"/>
                    </a:lnTo>
                    <a:lnTo>
                      <a:pt x="36" y="130"/>
                    </a:lnTo>
                    <a:lnTo>
                      <a:pt x="38" y="137"/>
                    </a:lnTo>
                    <a:lnTo>
                      <a:pt x="38" y="143"/>
                    </a:lnTo>
                    <a:lnTo>
                      <a:pt x="40" y="149"/>
                    </a:lnTo>
                    <a:lnTo>
                      <a:pt x="40" y="154"/>
                    </a:lnTo>
                    <a:lnTo>
                      <a:pt x="42" y="160"/>
                    </a:lnTo>
                    <a:lnTo>
                      <a:pt x="44" y="168"/>
                    </a:lnTo>
                    <a:lnTo>
                      <a:pt x="46" y="173"/>
                    </a:lnTo>
                    <a:lnTo>
                      <a:pt x="46" y="179"/>
                    </a:lnTo>
                    <a:lnTo>
                      <a:pt x="48" y="185"/>
                    </a:lnTo>
                    <a:lnTo>
                      <a:pt x="50" y="192"/>
                    </a:lnTo>
                    <a:lnTo>
                      <a:pt x="52" y="198"/>
                    </a:lnTo>
                    <a:lnTo>
                      <a:pt x="52" y="204"/>
                    </a:lnTo>
                    <a:lnTo>
                      <a:pt x="54" y="211"/>
                    </a:lnTo>
                    <a:lnTo>
                      <a:pt x="54" y="217"/>
                    </a:lnTo>
                    <a:lnTo>
                      <a:pt x="55" y="223"/>
                    </a:lnTo>
                    <a:lnTo>
                      <a:pt x="57" y="229"/>
                    </a:lnTo>
                    <a:lnTo>
                      <a:pt x="59" y="236"/>
                    </a:lnTo>
                    <a:lnTo>
                      <a:pt x="59" y="242"/>
                    </a:lnTo>
                    <a:lnTo>
                      <a:pt x="61" y="249"/>
                    </a:lnTo>
                    <a:lnTo>
                      <a:pt x="63" y="255"/>
                    </a:lnTo>
                    <a:lnTo>
                      <a:pt x="63" y="261"/>
                    </a:lnTo>
                    <a:lnTo>
                      <a:pt x="65" y="267"/>
                    </a:lnTo>
                    <a:lnTo>
                      <a:pt x="67" y="272"/>
                    </a:lnTo>
                    <a:lnTo>
                      <a:pt x="67" y="278"/>
                    </a:lnTo>
                    <a:lnTo>
                      <a:pt x="69" y="286"/>
                    </a:lnTo>
                    <a:lnTo>
                      <a:pt x="69" y="291"/>
                    </a:lnTo>
                    <a:lnTo>
                      <a:pt x="71" y="297"/>
                    </a:lnTo>
                    <a:lnTo>
                      <a:pt x="71" y="303"/>
                    </a:lnTo>
                    <a:lnTo>
                      <a:pt x="73" y="308"/>
                    </a:lnTo>
                    <a:lnTo>
                      <a:pt x="73" y="314"/>
                    </a:lnTo>
                    <a:lnTo>
                      <a:pt x="74" y="320"/>
                    </a:lnTo>
                    <a:lnTo>
                      <a:pt x="76" y="327"/>
                    </a:lnTo>
                    <a:lnTo>
                      <a:pt x="78" y="337"/>
                    </a:lnTo>
                    <a:lnTo>
                      <a:pt x="78" y="346"/>
                    </a:lnTo>
                    <a:lnTo>
                      <a:pt x="80" y="354"/>
                    </a:lnTo>
                    <a:lnTo>
                      <a:pt x="80" y="362"/>
                    </a:lnTo>
                    <a:lnTo>
                      <a:pt x="82" y="369"/>
                    </a:lnTo>
                    <a:lnTo>
                      <a:pt x="82" y="375"/>
                    </a:lnTo>
                    <a:lnTo>
                      <a:pt x="84" y="383"/>
                    </a:lnTo>
                    <a:lnTo>
                      <a:pt x="84" y="386"/>
                    </a:lnTo>
                    <a:lnTo>
                      <a:pt x="84" y="394"/>
                    </a:lnTo>
                    <a:lnTo>
                      <a:pt x="84" y="398"/>
                    </a:lnTo>
                    <a:lnTo>
                      <a:pt x="84" y="403"/>
                    </a:lnTo>
                    <a:lnTo>
                      <a:pt x="84" y="409"/>
                    </a:lnTo>
                    <a:lnTo>
                      <a:pt x="86" y="413"/>
                    </a:lnTo>
                    <a:lnTo>
                      <a:pt x="84" y="421"/>
                    </a:lnTo>
                    <a:lnTo>
                      <a:pt x="84" y="430"/>
                    </a:lnTo>
                    <a:lnTo>
                      <a:pt x="82" y="438"/>
                    </a:lnTo>
                    <a:lnTo>
                      <a:pt x="82" y="445"/>
                    </a:lnTo>
                    <a:lnTo>
                      <a:pt x="80" y="455"/>
                    </a:lnTo>
                    <a:lnTo>
                      <a:pt x="78" y="464"/>
                    </a:lnTo>
                    <a:lnTo>
                      <a:pt x="76" y="468"/>
                    </a:lnTo>
                    <a:lnTo>
                      <a:pt x="76" y="474"/>
                    </a:lnTo>
                    <a:lnTo>
                      <a:pt x="74" y="480"/>
                    </a:lnTo>
                    <a:lnTo>
                      <a:pt x="74" y="485"/>
                    </a:lnTo>
                    <a:lnTo>
                      <a:pt x="69" y="485"/>
                    </a:lnTo>
                    <a:lnTo>
                      <a:pt x="63" y="485"/>
                    </a:lnTo>
                    <a:lnTo>
                      <a:pt x="55" y="485"/>
                    </a:lnTo>
                    <a:lnTo>
                      <a:pt x="50" y="485"/>
                    </a:lnTo>
                    <a:lnTo>
                      <a:pt x="48" y="478"/>
                    </a:lnTo>
                    <a:lnTo>
                      <a:pt x="46" y="470"/>
                    </a:lnTo>
                    <a:lnTo>
                      <a:pt x="46" y="462"/>
                    </a:lnTo>
                    <a:lnTo>
                      <a:pt x="46" y="457"/>
                    </a:lnTo>
                    <a:lnTo>
                      <a:pt x="44" y="449"/>
                    </a:lnTo>
                    <a:lnTo>
                      <a:pt x="44" y="442"/>
                    </a:lnTo>
                    <a:lnTo>
                      <a:pt x="42" y="434"/>
                    </a:lnTo>
                    <a:lnTo>
                      <a:pt x="42" y="428"/>
                    </a:lnTo>
                    <a:lnTo>
                      <a:pt x="42" y="419"/>
                    </a:lnTo>
                    <a:lnTo>
                      <a:pt x="40" y="413"/>
                    </a:lnTo>
                    <a:lnTo>
                      <a:pt x="40" y="405"/>
                    </a:lnTo>
                    <a:lnTo>
                      <a:pt x="40" y="398"/>
                    </a:lnTo>
                    <a:lnTo>
                      <a:pt x="40" y="390"/>
                    </a:lnTo>
                    <a:lnTo>
                      <a:pt x="38" y="383"/>
                    </a:lnTo>
                    <a:lnTo>
                      <a:pt x="38" y="377"/>
                    </a:lnTo>
                    <a:lnTo>
                      <a:pt x="38" y="369"/>
                    </a:lnTo>
                    <a:lnTo>
                      <a:pt x="36" y="362"/>
                    </a:lnTo>
                    <a:lnTo>
                      <a:pt x="36" y="354"/>
                    </a:lnTo>
                    <a:lnTo>
                      <a:pt x="34" y="346"/>
                    </a:lnTo>
                    <a:lnTo>
                      <a:pt x="34" y="341"/>
                    </a:lnTo>
                    <a:lnTo>
                      <a:pt x="34" y="333"/>
                    </a:lnTo>
                    <a:lnTo>
                      <a:pt x="34" y="326"/>
                    </a:lnTo>
                    <a:lnTo>
                      <a:pt x="33" y="318"/>
                    </a:lnTo>
                    <a:lnTo>
                      <a:pt x="33" y="312"/>
                    </a:lnTo>
                    <a:lnTo>
                      <a:pt x="33" y="303"/>
                    </a:lnTo>
                    <a:lnTo>
                      <a:pt x="31" y="297"/>
                    </a:lnTo>
                    <a:lnTo>
                      <a:pt x="31" y="289"/>
                    </a:lnTo>
                    <a:lnTo>
                      <a:pt x="31" y="282"/>
                    </a:lnTo>
                    <a:lnTo>
                      <a:pt x="31" y="274"/>
                    </a:lnTo>
                    <a:lnTo>
                      <a:pt x="29" y="268"/>
                    </a:lnTo>
                    <a:lnTo>
                      <a:pt x="29" y="261"/>
                    </a:lnTo>
                    <a:lnTo>
                      <a:pt x="29" y="255"/>
                    </a:lnTo>
                    <a:lnTo>
                      <a:pt x="29" y="246"/>
                    </a:lnTo>
                    <a:lnTo>
                      <a:pt x="27" y="240"/>
                    </a:lnTo>
                    <a:lnTo>
                      <a:pt x="27" y="232"/>
                    </a:lnTo>
                    <a:lnTo>
                      <a:pt x="25" y="225"/>
                    </a:lnTo>
                    <a:lnTo>
                      <a:pt x="25" y="217"/>
                    </a:lnTo>
                    <a:lnTo>
                      <a:pt x="23" y="211"/>
                    </a:lnTo>
                    <a:lnTo>
                      <a:pt x="23" y="204"/>
                    </a:lnTo>
                    <a:lnTo>
                      <a:pt x="23" y="196"/>
                    </a:lnTo>
                    <a:lnTo>
                      <a:pt x="21" y="189"/>
                    </a:lnTo>
                    <a:lnTo>
                      <a:pt x="21" y="183"/>
                    </a:lnTo>
                    <a:lnTo>
                      <a:pt x="19" y="175"/>
                    </a:lnTo>
                    <a:lnTo>
                      <a:pt x="19" y="168"/>
                    </a:lnTo>
                    <a:lnTo>
                      <a:pt x="19" y="160"/>
                    </a:lnTo>
                    <a:lnTo>
                      <a:pt x="17" y="154"/>
                    </a:lnTo>
                    <a:lnTo>
                      <a:pt x="17" y="147"/>
                    </a:lnTo>
                    <a:lnTo>
                      <a:pt x="17" y="141"/>
                    </a:lnTo>
                    <a:lnTo>
                      <a:pt x="15" y="133"/>
                    </a:lnTo>
                    <a:lnTo>
                      <a:pt x="15" y="128"/>
                    </a:lnTo>
                    <a:lnTo>
                      <a:pt x="14" y="120"/>
                    </a:lnTo>
                    <a:lnTo>
                      <a:pt x="14" y="113"/>
                    </a:lnTo>
                    <a:lnTo>
                      <a:pt x="12" y="105"/>
                    </a:lnTo>
                    <a:lnTo>
                      <a:pt x="12" y="99"/>
                    </a:lnTo>
                    <a:lnTo>
                      <a:pt x="10" y="92"/>
                    </a:lnTo>
                    <a:lnTo>
                      <a:pt x="10" y="86"/>
                    </a:lnTo>
                    <a:lnTo>
                      <a:pt x="8" y="78"/>
                    </a:lnTo>
                    <a:lnTo>
                      <a:pt x="8" y="71"/>
                    </a:lnTo>
                    <a:lnTo>
                      <a:pt x="6" y="65"/>
                    </a:lnTo>
                    <a:lnTo>
                      <a:pt x="6" y="59"/>
                    </a:lnTo>
                    <a:lnTo>
                      <a:pt x="4" y="52"/>
                    </a:lnTo>
                    <a:lnTo>
                      <a:pt x="2" y="46"/>
                    </a:lnTo>
                    <a:lnTo>
                      <a:pt x="2" y="38"/>
                    </a:lnTo>
                    <a:lnTo>
                      <a:pt x="0" y="33"/>
                    </a:lnTo>
                    <a:lnTo>
                      <a:pt x="0" y="27"/>
                    </a:lnTo>
                    <a:lnTo>
                      <a:pt x="0" y="23"/>
                    </a:lnTo>
                    <a:lnTo>
                      <a:pt x="2" y="17"/>
                    </a:lnTo>
                    <a:lnTo>
                      <a:pt x="2" y="16"/>
                    </a:lnTo>
                    <a:lnTo>
                      <a:pt x="4" y="8"/>
                    </a:lnTo>
                    <a:lnTo>
                      <a:pt x="6" y="0"/>
                    </a:lnTo>
                    <a:close/>
                  </a:path>
                </a:pathLst>
              </a:custGeom>
              <a:solidFill>
                <a:srgbClr val="000000"/>
              </a:solidFill>
              <a:ln w="9525">
                <a:noFill/>
                <a:round/>
                <a:headEnd/>
                <a:tailEnd/>
              </a:ln>
            </p:spPr>
            <p:txBody>
              <a:bodyPr/>
              <a:lstStyle/>
              <a:p>
                <a:endParaRPr lang="en-US"/>
              </a:p>
            </p:txBody>
          </p:sp>
          <p:sp>
            <p:nvSpPr>
              <p:cNvPr id="10353" name="Freeform 259"/>
              <p:cNvSpPr>
                <a:spLocks/>
              </p:cNvSpPr>
              <p:nvPr/>
            </p:nvSpPr>
            <p:spPr bwMode="auto">
              <a:xfrm>
                <a:off x="1827" y="2492"/>
                <a:ext cx="120" cy="102"/>
              </a:xfrm>
              <a:custGeom>
                <a:avLst/>
                <a:gdLst>
                  <a:gd name="T0" fmla="*/ 36 w 239"/>
                  <a:gd name="T1" fmla="*/ 0 h 203"/>
                  <a:gd name="T2" fmla="*/ 41 w 239"/>
                  <a:gd name="T3" fmla="*/ 0 h 203"/>
                  <a:gd name="T4" fmla="*/ 48 w 239"/>
                  <a:gd name="T5" fmla="*/ 0 h 203"/>
                  <a:gd name="T6" fmla="*/ 52 w 239"/>
                  <a:gd name="T7" fmla="*/ 1 h 203"/>
                  <a:gd name="T8" fmla="*/ 58 w 239"/>
                  <a:gd name="T9" fmla="*/ 1 h 203"/>
                  <a:gd name="T10" fmla="*/ 64 w 239"/>
                  <a:gd name="T11" fmla="*/ 3 h 203"/>
                  <a:gd name="T12" fmla="*/ 70 w 239"/>
                  <a:gd name="T13" fmla="*/ 4 h 203"/>
                  <a:gd name="T14" fmla="*/ 75 w 239"/>
                  <a:gd name="T15" fmla="*/ 6 h 203"/>
                  <a:gd name="T16" fmla="*/ 80 w 239"/>
                  <a:gd name="T17" fmla="*/ 8 h 203"/>
                  <a:gd name="T18" fmla="*/ 85 w 239"/>
                  <a:gd name="T19" fmla="*/ 10 h 203"/>
                  <a:gd name="T20" fmla="*/ 90 w 239"/>
                  <a:gd name="T21" fmla="*/ 12 h 203"/>
                  <a:gd name="T22" fmla="*/ 95 w 239"/>
                  <a:gd name="T23" fmla="*/ 14 h 203"/>
                  <a:gd name="T24" fmla="*/ 100 w 239"/>
                  <a:gd name="T25" fmla="*/ 16 h 203"/>
                  <a:gd name="T26" fmla="*/ 106 w 239"/>
                  <a:gd name="T27" fmla="*/ 18 h 203"/>
                  <a:gd name="T28" fmla="*/ 111 w 239"/>
                  <a:gd name="T29" fmla="*/ 20 h 203"/>
                  <a:gd name="T30" fmla="*/ 117 w 239"/>
                  <a:gd name="T31" fmla="*/ 22 h 203"/>
                  <a:gd name="T32" fmla="*/ 120 w 239"/>
                  <a:gd name="T33" fmla="*/ 26 h 203"/>
                  <a:gd name="T34" fmla="*/ 120 w 239"/>
                  <a:gd name="T35" fmla="*/ 31 h 203"/>
                  <a:gd name="T36" fmla="*/ 115 w 239"/>
                  <a:gd name="T37" fmla="*/ 35 h 203"/>
                  <a:gd name="T38" fmla="*/ 107 w 239"/>
                  <a:gd name="T39" fmla="*/ 36 h 203"/>
                  <a:gd name="T40" fmla="*/ 99 w 239"/>
                  <a:gd name="T41" fmla="*/ 35 h 203"/>
                  <a:gd name="T42" fmla="*/ 91 w 239"/>
                  <a:gd name="T43" fmla="*/ 33 h 203"/>
                  <a:gd name="T44" fmla="*/ 83 w 239"/>
                  <a:gd name="T45" fmla="*/ 31 h 203"/>
                  <a:gd name="T46" fmla="*/ 74 w 239"/>
                  <a:gd name="T47" fmla="*/ 28 h 203"/>
                  <a:gd name="T48" fmla="*/ 66 w 239"/>
                  <a:gd name="T49" fmla="*/ 26 h 203"/>
                  <a:gd name="T50" fmla="*/ 59 w 239"/>
                  <a:gd name="T51" fmla="*/ 23 h 203"/>
                  <a:gd name="T52" fmla="*/ 51 w 239"/>
                  <a:gd name="T53" fmla="*/ 21 h 203"/>
                  <a:gd name="T54" fmla="*/ 45 w 239"/>
                  <a:gd name="T55" fmla="*/ 20 h 203"/>
                  <a:gd name="T56" fmla="*/ 38 w 239"/>
                  <a:gd name="T57" fmla="*/ 21 h 203"/>
                  <a:gd name="T58" fmla="*/ 33 w 239"/>
                  <a:gd name="T59" fmla="*/ 24 h 203"/>
                  <a:gd name="T60" fmla="*/ 29 w 239"/>
                  <a:gd name="T61" fmla="*/ 28 h 203"/>
                  <a:gd name="T62" fmla="*/ 26 w 239"/>
                  <a:gd name="T63" fmla="*/ 33 h 203"/>
                  <a:gd name="T64" fmla="*/ 25 w 239"/>
                  <a:gd name="T65" fmla="*/ 38 h 203"/>
                  <a:gd name="T66" fmla="*/ 24 w 239"/>
                  <a:gd name="T67" fmla="*/ 43 h 203"/>
                  <a:gd name="T68" fmla="*/ 23 w 239"/>
                  <a:gd name="T69" fmla="*/ 49 h 203"/>
                  <a:gd name="T70" fmla="*/ 22 w 239"/>
                  <a:gd name="T71" fmla="*/ 55 h 203"/>
                  <a:gd name="T72" fmla="*/ 22 w 239"/>
                  <a:gd name="T73" fmla="*/ 63 h 203"/>
                  <a:gd name="T74" fmla="*/ 79 w 239"/>
                  <a:gd name="T75" fmla="*/ 61 h 203"/>
                  <a:gd name="T76" fmla="*/ 85 w 239"/>
                  <a:gd name="T77" fmla="*/ 61 h 203"/>
                  <a:gd name="T78" fmla="*/ 90 w 239"/>
                  <a:gd name="T79" fmla="*/ 61 h 203"/>
                  <a:gd name="T80" fmla="*/ 99 w 239"/>
                  <a:gd name="T81" fmla="*/ 61 h 203"/>
                  <a:gd name="T82" fmla="*/ 7 w 239"/>
                  <a:gd name="T83" fmla="*/ 97 h 203"/>
                  <a:gd name="T84" fmla="*/ 4 w 239"/>
                  <a:gd name="T85" fmla="*/ 90 h 203"/>
                  <a:gd name="T86" fmla="*/ 2 w 239"/>
                  <a:gd name="T87" fmla="*/ 83 h 203"/>
                  <a:gd name="T88" fmla="*/ 1 w 239"/>
                  <a:gd name="T89" fmla="*/ 75 h 203"/>
                  <a:gd name="T90" fmla="*/ 0 w 239"/>
                  <a:gd name="T91" fmla="*/ 68 h 203"/>
                  <a:gd name="T92" fmla="*/ 1 w 239"/>
                  <a:gd name="T93" fmla="*/ 60 h 203"/>
                  <a:gd name="T94" fmla="*/ 1 w 239"/>
                  <a:gd name="T95" fmla="*/ 53 h 203"/>
                  <a:gd name="T96" fmla="*/ 3 w 239"/>
                  <a:gd name="T97" fmla="*/ 47 h 203"/>
                  <a:gd name="T98" fmla="*/ 6 w 239"/>
                  <a:gd name="T99" fmla="*/ 40 h 203"/>
                  <a:gd name="T100" fmla="*/ 8 w 239"/>
                  <a:gd name="T101" fmla="*/ 33 h 203"/>
                  <a:gd name="T102" fmla="*/ 12 w 239"/>
                  <a:gd name="T103" fmla="*/ 27 h 203"/>
                  <a:gd name="T104" fmla="*/ 14 w 239"/>
                  <a:gd name="T105" fmla="*/ 22 h 203"/>
                  <a:gd name="T106" fmla="*/ 17 w 239"/>
                  <a:gd name="T107" fmla="*/ 16 h 203"/>
                  <a:gd name="T108" fmla="*/ 22 w 239"/>
                  <a:gd name="T109" fmla="*/ 11 h 203"/>
                  <a:gd name="T110" fmla="*/ 29 w 239"/>
                  <a:gd name="T111" fmla="*/ 5 h 203"/>
                  <a:gd name="T112" fmla="*/ 33 w 239"/>
                  <a:gd name="T113" fmla="*/ 1 h 2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9"/>
                  <a:gd name="T172" fmla="*/ 0 h 203"/>
                  <a:gd name="T173" fmla="*/ 239 w 239"/>
                  <a:gd name="T174" fmla="*/ 203 h 2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9" h="203">
                    <a:moveTo>
                      <a:pt x="66" y="2"/>
                    </a:moveTo>
                    <a:lnTo>
                      <a:pt x="72" y="0"/>
                    </a:lnTo>
                    <a:lnTo>
                      <a:pt x="76" y="0"/>
                    </a:lnTo>
                    <a:lnTo>
                      <a:pt x="82" y="0"/>
                    </a:lnTo>
                    <a:lnTo>
                      <a:pt x="89" y="0"/>
                    </a:lnTo>
                    <a:lnTo>
                      <a:pt x="95" y="0"/>
                    </a:lnTo>
                    <a:lnTo>
                      <a:pt x="101" y="0"/>
                    </a:lnTo>
                    <a:lnTo>
                      <a:pt x="104" y="2"/>
                    </a:lnTo>
                    <a:lnTo>
                      <a:pt x="112" y="2"/>
                    </a:lnTo>
                    <a:lnTo>
                      <a:pt x="116" y="2"/>
                    </a:lnTo>
                    <a:lnTo>
                      <a:pt x="121" y="4"/>
                    </a:lnTo>
                    <a:lnTo>
                      <a:pt x="127" y="5"/>
                    </a:lnTo>
                    <a:lnTo>
                      <a:pt x="133" y="7"/>
                    </a:lnTo>
                    <a:lnTo>
                      <a:pt x="139" y="7"/>
                    </a:lnTo>
                    <a:lnTo>
                      <a:pt x="144" y="11"/>
                    </a:lnTo>
                    <a:lnTo>
                      <a:pt x="150" y="11"/>
                    </a:lnTo>
                    <a:lnTo>
                      <a:pt x="156" y="15"/>
                    </a:lnTo>
                    <a:lnTo>
                      <a:pt x="160" y="15"/>
                    </a:lnTo>
                    <a:lnTo>
                      <a:pt x="163" y="17"/>
                    </a:lnTo>
                    <a:lnTo>
                      <a:pt x="169" y="19"/>
                    </a:lnTo>
                    <a:lnTo>
                      <a:pt x="175" y="23"/>
                    </a:lnTo>
                    <a:lnTo>
                      <a:pt x="180" y="23"/>
                    </a:lnTo>
                    <a:lnTo>
                      <a:pt x="184" y="26"/>
                    </a:lnTo>
                    <a:lnTo>
                      <a:pt x="190" y="28"/>
                    </a:lnTo>
                    <a:lnTo>
                      <a:pt x="196" y="30"/>
                    </a:lnTo>
                    <a:lnTo>
                      <a:pt x="199" y="32"/>
                    </a:lnTo>
                    <a:lnTo>
                      <a:pt x="205" y="34"/>
                    </a:lnTo>
                    <a:lnTo>
                      <a:pt x="211" y="36"/>
                    </a:lnTo>
                    <a:lnTo>
                      <a:pt x="217" y="38"/>
                    </a:lnTo>
                    <a:lnTo>
                      <a:pt x="222" y="40"/>
                    </a:lnTo>
                    <a:lnTo>
                      <a:pt x="228" y="42"/>
                    </a:lnTo>
                    <a:lnTo>
                      <a:pt x="234" y="43"/>
                    </a:lnTo>
                    <a:lnTo>
                      <a:pt x="239" y="47"/>
                    </a:lnTo>
                    <a:lnTo>
                      <a:pt x="239" y="51"/>
                    </a:lnTo>
                    <a:lnTo>
                      <a:pt x="239" y="57"/>
                    </a:lnTo>
                    <a:lnTo>
                      <a:pt x="239" y="62"/>
                    </a:lnTo>
                    <a:lnTo>
                      <a:pt x="239" y="68"/>
                    </a:lnTo>
                    <a:lnTo>
                      <a:pt x="230" y="70"/>
                    </a:lnTo>
                    <a:lnTo>
                      <a:pt x="222" y="72"/>
                    </a:lnTo>
                    <a:lnTo>
                      <a:pt x="213" y="72"/>
                    </a:lnTo>
                    <a:lnTo>
                      <a:pt x="207" y="72"/>
                    </a:lnTo>
                    <a:lnTo>
                      <a:pt x="198" y="70"/>
                    </a:lnTo>
                    <a:lnTo>
                      <a:pt x="190" y="68"/>
                    </a:lnTo>
                    <a:lnTo>
                      <a:pt x="182" y="66"/>
                    </a:lnTo>
                    <a:lnTo>
                      <a:pt x="173" y="64"/>
                    </a:lnTo>
                    <a:lnTo>
                      <a:pt x="165" y="61"/>
                    </a:lnTo>
                    <a:lnTo>
                      <a:pt x="158" y="59"/>
                    </a:lnTo>
                    <a:lnTo>
                      <a:pt x="148" y="55"/>
                    </a:lnTo>
                    <a:lnTo>
                      <a:pt x="140" y="53"/>
                    </a:lnTo>
                    <a:lnTo>
                      <a:pt x="131" y="51"/>
                    </a:lnTo>
                    <a:lnTo>
                      <a:pt x="125" y="47"/>
                    </a:lnTo>
                    <a:lnTo>
                      <a:pt x="118" y="45"/>
                    </a:lnTo>
                    <a:lnTo>
                      <a:pt x="110" y="43"/>
                    </a:lnTo>
                    <a:lnTo>
                      <a:pt x="102" y="42"/>
                    </a:lnTo>
                    <a:lnTo>
                      <a:pt x="97" y="42"/>
                    </a:lnTo>
                    <a:lnTo>
                      <a:pt x="89" y="40"/>
                    </a:lnTo>
                    <a:lnTo>
                      <a:pt x="83" y="42"/>
                    </a:lnTo>
                    <a:lnTo>
                      <a:pt x="76" y="42"/>
                    </a:lnTo>
                    <a:lnTo>
                      <a:pt x="72" y="43"/>
                    </a:lnTo>
                    <a:lnTo>
                      <a:pt x="66" y="47"/>
                    </a:lnTo>
                    <a:lnTo>
                      <a:pt x="63" y="51"/>
                    </a:lnTo>
                    <a:lnTo>
                      <a:pt x="57" y="55"/>
                    </a:lnTo>
                    <a:lnTo>
                      <a:pt x="53" y="62"/>
                    </a:lnTo>
                    <a:lnTo>
                      <a:pt x="51" y="66"/>
                    </a:lnTo>
                    <a:lnTo>
                      <a:pt x="51" y="70"/>
                    </a:lnTo>
                    <a:lnTo>
                      <a:pt x="49" y="76"/>
                    </a:lnTo>
                    <a:lnTo>
                      <a:pt x="49" y="81"/>
                    </a:lnTo>
                    <a:lnTo>
                      <a:pt x="47" y="85"/>
                    </a:lnTo>
                    <a:lnTo>
                      <a:pt x="45" y="91"/>
                    </a:lnTo>
                    <a:lnTo>
                      <a:pt x="45" y="97"/>
                    </a:lnTo>
                    <a:lnTo>
                      <a:pt x="45" y="104"/>
                    </a:lnTo>
                    <a:lnTo>
                      <a:pt x="44" y="110"/>
                    </a:lnTo>
                    <a:lnTo>
                      <a:pt x="44" y="118"/>
                    </a:lnTo>
                    <a:lnTo>
                      <a:pt x="44" y="125"/>
                    </a:lnTo>
                    <a:lnTo>
                      <a:pt x="44" y="135"/>
                    </a:lnTo>
                    <a:lnTo>
                      <a:pt x="158" y="121"/>
                    </a:lnTo>
                    <a:lnTo>
                      <a:pt x="163" y="121"/>
                    </a:lnTo>
                    <a:lnTo>
                      <a:pt x="169" y="121"/>
                    </a:lnTo>
                    <a:lnTo>
                      <a:pt x="173" y="121"/>
                    </a:lnTo>
                    <a:lnTo>
                      <a:pt x="179" y="121"/>
                    </a:lnTo>
                    <a:lnTo>
                      <a:pt x="188" y="121"/>
                    </a:lnTo>
                    <a:lnTo>
                      <a:pt x="198" y="121"/>
                    </a:lnTo>
                    <a:lnTo>
                      <a:pt x="19" y="203"/>
                    </a:lnTo>
                    <a:lnTo>
                      <a:pt x="13" y="194"/>
                    </a:lnTo>
                    <a:lnTo>
                      <a:pt x="11" y="188"/>
                    </a:lnTo>
                    <a:lnTo>
                      <a:pt x="7" y="180"/>
                    </a:lnTo>
                    <a:lnTo>
                      <a:pt x="5" y="173"/>
                    </a:lnTo>
                    <a:lnTo>
                      <a:pt x="4" y="165"/>
                    </a:lnTo>
                    <a:lnTo>
                      <a:pt x="2" y="158"/>
                    </a:lnTo>
                    <a:lnTo>
                      <a:pt x="2" y="150"/>
                    </a:lnTo>
                    <a:lnTo>
                      <a:pt x="2" y="142"/>
                    </a:lnTo>
                    <a:lnTo>
                      <a:pt x="0" y="135"/>
                    </a:lnTo>
                    <a:lnTo>
                      <a:pt x="0" y="129"/>
                    </a:lnTo>
                    <a:lnTo>
                      <a:pt x="2" y="119"/>
                    </a:lnTo>
                    <a:lnTo>
                      <a:pt x="2" y="114"/>
                    </a:lnTo>
                    <a:lnTo>
                      <a:pt x="2" y="106"/>
                    </a:lnTo>
                    <a:lnTo>
                      <a:pt x="4" y="100"/>
                    </a:lnTo>
                    <a:lnTo>
                      <a:pt x="5" y="93"/>
                    </a:lnTo>
                    <a:lnTo>
                      <a:pt x="9" y="87"/>
                    </a:lnTo>
                    <a:lnTo>
                      <a:pt x="11" y="80"/>
                    </a:lnTo>
                    <a:lnTo>
                      <a:pt x="13" y="74"/>
                    </a:lnTo>
                    <a:lnTo>
                      <a:pt x="15" y="66"/>
                    </a:lnTo>
                    <a:lnTo>
                      <a:pt x="19" y="61"/>
                    </a:lnTo>
                    <a:lnTo>
                      <a:pt x="23" y="53"/>
                    </a:lnTo>
                    <a:lnTo>
                      <a:pt x="25" y="49"/>
                    </a:lnTo>
                    <a:lnTo>
                      <a:pt x="28" y="43"/>
                    </a:lnTo>
                    <a:lnTo>
                      <a:pt x="32" y="38"/>
                    </a:lnTo>
                    <a:lnTo>
                      <a:pt x="34" y="32"/>
                    </a:lnTo>
                    <a:lnTo>
                      <a:pt x="40" y="26"/>
                    </a:lnTo>
                    <a:lnTo>
                      <a:pt x="44" y="21"/>
                    </a:lnTo>
                    <a:lnTo>
                      <a:pt x="47" y="17"/>
                    </a:lnTo>
                    <a:lnTo>
                      <a:pt x="57" y="9"/>
                    </a:lnTo>
                    <a:lnTo>
                      <a:pt x="66" y="2"/>
                    </a:lnTo>
                    <a:close/>
                  </a:path>
                </a:pathLst>
              </a:custGeom>
              <a:solidFill>
                <a:srgbClr val="000000"/>
              </a:solidFill>
              <a:ln w="9525">
                <a:noFill/>
                <a:round/>
                <a:headEnd/>
                <a:tailEnd/>
              </a:ln>
            </p:spPr>
            <p:txBody>
              <a:bodyPr/>
              <a:lstStyle/>
              <a:p>
                <a:endParaRPr lang="en-US"/>
              </a:p>
            </p:txBody>
          </p:sp>
          <p:sp>
            <p:nvSpPr>
              <p:cNvPr id="10354" name="Freeform 260"/>
              <p:cNvSpPr>
                <a:spLocks/>
              </p:cNvSpPr>
              <p:nvPr/>
            </p:nvSpPr>
            <p:spPr bwMode="auto">
              <a:xfrm>
                <a:off x="2424" y="2187"/>
                <a:ext cx="240" cy="136"/>
              </a:xfrm>
              <a:custGeom>
                <a:avLst/>
                <a:gdLst>
                  <a:gd name="T0" fmla="*/ 236 w 481"/>
                  <a:gd name="T1" fmla="*/ 27 h 272"/>
                  <a:gd name="T2" fmla="*/ 225 w 481"/>
                  <a:gd name="T3" fmla="*/ 36 h 272"/>
                  <a:gd name="T4" fmla="*/ 214 w 481"/>
                  <a:gd name="T5" fmla="*/ 45 h 272"/>
                  <a:gd name="T6" fmla="*/ 202 w 481"/>
                  <a:gd name="T7" fmla="*/ 51 h 272"/>
                  <a:gd name="T8" fmla="*/ 190 w 481"/>
                  <a:gd name="T9" fmla="*/ 59 h 272"/>
                  <a:gd name="T10" fmla="*/ 178 w 481"/>
                  <a:gd name="T11" fmla="*/ 67 h 272"/>
                  <a:gd name="T12" fmla="*/ 165 w 481"/>
                  <a:gd name="T13" fmla="*/ 72 h 272"/>
                  <a:gd name="T14" fmla="*/ 153 w 481"/>
                  <a:gd name="T15" fmla="*/ 79 h 272"/>
                  <a:gd name="T16" fmla="*/ 139 w 481"/>
                  <a:gd name="T17" fmla="*/ 85 h 272"/>
                  <a:gd name="T18" fmla="*/ 127 w 481"/>
                  <a:gd name="T19" fmla="*/ 90 h 272"/>
                  <a:gd name="T20" fmla="*/ 115 w 481"/>
                  <a:gd name="T21" fmla="*/ 95 h 272"/>
                  <a:gd name="T22" fmla="*/ 102 w 481"/>
                  <a:gd name="T23" fmla="*/ 101 h 272"/>
                  <a:gd name="T24" fmla="*/ 90 w 481"/>
                  <a:gd name="T25" fmla="*/ 105 h 272"/>
                  <a:gd name="T26" fmla="*/ 78 w 481"/>
                  <a:gd name="T27" fmla="*/ 110 h 272"/>
                  <a:gd name="T28" fmla="*/ 65 w 481"/>
                  <a:gd name="T29" fmla="*/ 114 h 272"/>
                  <a:gd name="T30" fmla="*/ 54 w 481"/>
                  <a:gd name="T31" fmla="*/ 118 h 272"/>
                  <a:gd name="T32" fmla="*/ 43 w 481"/>
                  <a:gd name="T33" fmla="*/ 122 h 272"/>
                  <a:gd name="T34" fmla="*/ 33 w 481"/>
                  <a:gd name="T35" fmla="*/ 124 h 272"/>
                  <a:gd name="T36" fmla="*/ 23 w 481"/>
                  <a:gd name="T37" fmla="*/ 127 h 272"/>
                  <a:gd name="T38" fmla="*/ 15 w 481"/>
                  <a:gd name="T39" fmla="*/ 131 h 272"/>
                  <a:gd name="T40" fmla="*/ 6 w 481"/>
                  <a:gd name="T41" fmla="*/ 134 h 272"/>
                  <a:gd name="T42" fmla="*/ 0 w 481"/>
                  <a:gd name="T43" fmla="*/ 136 h 272"/>
                  <a:gd name="T44" fmla="*/ 7 w 481"/>
                  <a:gd name="T45" fmla="*/ 120 h 272"/>
                  <a:gd name="T46" fmla="*/ 16 w 481"/>
                  <a:gd name="T47" fmla="*/ 116 h 272"/>
                  <a:gd name="T48" fmla="*/ 25 w 481"/>
                  <a:gd name="T49" fmla="*/ 112 h 272"/>
                  <a:gd name="T50" fmla="*/ 35 w 481"/>
                  <a:gd name="T51" fmla="*/ 106 h 272"/>
                  <a:gd name="T52" fmla="*/ 46 w 481"/>
                  <a:gd name="T53" fmla="*/ 103 h 272"/>
                  <a:gd name="T54" fmla="*/ 58 w 481"/>
                  <a:gd name="T55" fmla="*/ 97 h 272"/>
                  <a:gd name="T56" fmla="*/ 69 w 481"/>
                  <a:gd name="T57" fmla="*/ 91 h 272"/>
                  <a:gd name="T58" fmla="*/ 81 w 481"/>
                  <a:gd name="T59" fmla="*/ 85 h 272"/>
                  <a:gd name="T60" fmla="*/ 94 w 481"/>
                  <a:gd name="T61" fmla="*/ 79 h 272"/>
                  <a:gd name="T62" fmla="*/ 106 w 481"/>
                  <a:gd name="T63" fmla="*/ 73 h 272"/>
                  <a:gd name="T64" fmla="*/ 118 w 481"/>
                  <a:gd name="T65" fmla="*/ 67 h 272"/>
                  <a:gd name="T66" fmla="*/ 131 w 481"/>
                  <a:gd name="T67" fmla="*/ 60 h 272"/>
                  <a:gd name="T68" fmla="*/ 144 w 481"/>
                  <a:gd name="T69" fmla="*/ 53 h 272"/>
                  <a:gd name="T70" fmla="*/ 156 w 481"/>
                  <a:gd name="T71" fmla="*/ 46 h 272"/>
                  <a:gd name="T72" fmla="*/ 168 w 481"/>
                  <a:gd name="T73" fmla="*/ 40 h 272"/>
                  <a:gd name="T74" fmla="*/ 180 w 481"/>
                  <a:gd name="T75" fmla="*/ 34 h 272"/>
                  <a:gd name="T76" fmla="*/ 192 w 481"/>
                  <a:gd name="T77" fmla="*/ 27 h 272"/>
                  <a:gd name="T78" fmla="*/ 202 w 481"/>
                  <a:gd name="T79" fmla="*/ 20 h 272"/>
                  <a:gd name="T80" fmla="*/ 213 w 481"/>
                  <a:gd name="T81" fmla="*/ 14 h 272"/>
                  <a:gd name="T82" fmla="*/ 222 w 481"/>
                  <a:gd name="T83" fmla="*/ 9 h 272"/>
                  <a:gd name="T84" fmla="*/ 232 w 481"/>
                  <a:gd name="T85" fmla="*/ 3 h 272"/>
                  <a:gd name="T86" fmla="*/ 237 w 481"/>
                  <a:gd name="T87" fmla="*/ 0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1"/>
                  <a:gd name="T133" fmla="*/ 0 h 272"/>
                  <a:gd name="T134" fmla="*/ 481 w 481"/>
                  <a:gd name="T135" fmla="*/ 272 h 2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1" h="272">
                    <a:moveTo>
                      <a:pt x="475" y="0"/>
                    </a:moveTo>
                    <a:lnTo>
                      <a:pt x="481" y="52"/>
                    </a:lnTo>
                    <a:lnTo>
                      <a:pt x="473" y="55"/>
                    </a:lnTo>
                    <a:lnTo>
                      <a:pt x="466" y="61"/>
                    </a:lnTo>
                    <a:lnTo>
                      <a:pt x="458" y="67"/>
                    </a:lnTo>
                    <a:lnTo>
                      <a:pt x="450" y="73"/>
                    </a:lnTo>
                    <a:lnTo>
                      <a:pt x="445" y="78"/>
                    </a:lnTo>
                    <a:lnTo>
                      <a:pt x="437" y="84"/>
                    </a:lnTo>
                    <a:lnTo>
                      <a:pt x="429" y="90"/>
                    </a:lnTo>
                    <a:lnTo>
                      <a:pt x="422" y="95"/>
                    </a:lnTo>
                    <a:lnTo>
                      <a:pt x="414" y="99"/>
                    </a:lnTo>
                    <a:lnTo>
                      <a:pt x="405" y="103"/>
                    </a:lnTo>
                    <a:lnTo>
                      <a:pt x="397" y="109"/>
                    </a:lnTo>
                    <a:lnTo>
                      <a:pt x="390" y="114"/>
                    </a:lnTo>
                    <a:lnTo>
                      <a:pt x="380" y="118"/>
                    </a:lnTo>
                    <a:lnTo>
                      <a:pt x="372" y="124"/>
                    </a:lnTo>
                    <a:lnTo>
                      <a:pt x="365" y="128"/>
                    </a:lnTo>
                    <a:lnTo>
                      <a:pt x="357" y="133"/>
                    </a:lnTo>
                    <a:lnTo>
                      <a:pt x="348" y="137"/>
                    </a:lnTo>
                    <a:lnTo>
                      <a:pt x="340" y="141"/>
                    </a:lnTo>
                    <a:lnTo>
                      <a:pt x="331" y="145"/>
                    </a:lnTo>
                    <a:lnTo>
                      <a:pt x="323" y="151"/>
                    </a:lnTo>
                    <a:lnTo>
                      <a:pt x="314" y="154"/>
                    </a:lnTo>
                    <a:lnTo>
                      <a:pt x="306" y="158"/>
                    </a:lnTo>
                    <a:lnTo>
                      <a:pt x="296" y="162"/>
                    </a:lnTo>
                    <a:lnTo>
                      <a:pt x="289" y="166"/>
                    </a:lnTo>
                    <a:lnTo>
                      <a:pt x="279" y="170"/>
                    </a:lnTo>
                    <a:lnTo>
                      <a:pt x="272" y="173"/>
                    </a:lnTo>
                    <a:lnTo>
                      <a:pt x="262" y="177"/>
                    </a:lnTo>
                    <a:lnTo>
                      <a:pt x="255" y="181"/>
                    </a:lnTo>
                    <a:lnTo>
                      <a:pt x="247" y="185"/>
                    </a:lnTo>
                    <a:lnTo>
                      <a:pt x="237" y="189"/>
                    </a:lnTo>
                    <a:lnTo>
                      <a:pt x="230" y="190"/>
                    </a:lnTo>
                    <a:lnTo>
                      <a:pt x="222" y="196"/>
                    </a:lnTo>
                    <a:lnTo>
                      <a:pt x="213" y="198"/>
                    </a:lnTo>
                    <a:lnTo>
                      <a:pt x="205" y="202"/>
                    </a:lnTo>
                    <a:lnTo>
                      <a:pt x="196" y="206"/>
                    </a:lnTo>
                    <a:lnTo>
                      <a:pt x="188" y="209"/>
                    </a:lnTo>
                    <a:lnTo>
                      <a:pt x="180" y="211"/>
                    </a:lnTo>
                    <a:lnTo>
                      <a:pt x="171" y="213"/>
                    </a:lnTo>
                    <a:lnTo>
                      <a:pt x="163" y="217"/>
                    </a:lnTo>
                    <a:lnTo>
                      <a:pt x="156" y="221"/>
                    </a:lnTo>
                    <a:lnTo>
                      <a:pt x="148" y="223"/>
                    </a:lnTo>
                    <a:lnTo>
                      <a:pt x="139" y="225"/>
                    </a:lnTo>
                    <a:lnTo>
                      <a:pt x="131" y="228"/>
                    </a:lnTo>
                    <a:lnTo>
                      <a:pt x="125" y="230"/>
                    </a:lnTo>
                    <a:lnTo>
                      <a:pt x="116" y="234"/>
                    </a:lnTo>
                    <a:lnTo>
                      <a:pt x="108" y="236"/>
                    </a:lnTo>
                    <a:lnTo>
                      <a:pt x="101" y="240"/>
                    </a:lnTo>
                    <a:lnTo>
                      <a:pt x="95" y="242"/>
                    </a:lnTo>
                    <a:lnTo>
                      <a:pt x="87" y="244"/>
                    </a:lnTo>
                    <a:lnTo>
                      <a:pt x="80" y="246"/>
                    </a:lnTo>
                    <a:lnTo>
                      <a:pt x="74" y="248"/>
                    </a:lnTo>
                    <a:lnTo>
                      <a:pt x="66" y="249"/>
                    </a:lnTo>
                    <a:lnTo>
                      <a:pt x="61" y="251"/>
                    </a:lnTo>
                    <a:lnTo>
                      <a:pt x="53" y="253"/>
                    </a:lnTo>
                    <a:lnTo>
                      <a:pt x="47" y="255"/>
                    </a:lnTo>
                    <a:lnTo>
                      <a:pt x="42" y="259"/>
                    </a:lnTo>
                    <a:lnTo>
                      <a:pt x="36" y="259"/>
                    </a:lnTo>
                    <a:lnTo>
                      <a:pt x="30" y="261"/>
                    </a:lnTo>
                    <a:lnTo>
                      <a:pt x="25" y="263"/>
                    </a:lnTo>
                    <a:lnTo>
                      <a:pt x="19" y="265"/>
                    </a:lnTo>
                    <a:lnTo>
                      <a:pt x="13" y="267"/>
                    </a:lnTo>
                    <a:lnTo>
                      <a:pt x="7" y="268"/>
                    </a:lnTo>
                    <a:lnTo>
                      <a:pt x="4" y="268"/>
                    </a:lnTo>
                    <a:lnTo>
                      <a:pt x="0" y="272"/>
                    </a:lnTo>
                    <a:lnTo>
                      <a:pt x="6" y="244"/>
                    </a:lnTo>
                    <a:lnTo>
                      <a:pt x="9" y="242"/>
                    </a:lnTo>
                    <a:lnTo>
                      <a:pt x="15" y="240"/>
                    </a:lnTo>
                    <a:lnTo>
                      <a:pt x="19" y="238"/>
                    </a:lnTo>
                    <a:lnTo>
                      <a:pt x="26" y="236"/>
                    </a:lnTo>
                    <a:lnTo>
                      <a:pt x="32" y="232"/>
                    </a:lnTo>
                    <a:lnTo>
                      <a:pt x="38" y="230"/>
                    </a:lnTo>
                    <a:lnTo>
                      <a:pt x="44" y="227"/>
                    </a:lnTo>
                    <a:lnTo>
                      <a:pt x="51" y="225"/>
                    </a:lnTo>
                    <a:lnTo>
                      <a:pt x="57" y="221"/>
                    </a:lnTo>
                    <a:lnTo>
                      <a:pt x="64" y="217"/>
                    </a:lnTo>
                    <a:lnTo>
                      <a:pt x="70" y="213"/>
                    </a:lnTo>
                    <a:lnTo>
                      <a:pt x="78" y="211"/>
                    </a:lnTo>
                    <a:lnTo>
                      <a:pt x="85" y="208"/>
                    </a:lnTo>
                    <a:lnTo>
                      <a:pt x="93" y="206"/>
                    </a:lnTo>
                    <a:lnTo>
                      <a:pt x="101" y="202"/>
                    </a:lnTo>
                    <a:lnTo>
                      <a:pt x="108" y="198"/>
                    </a:lnTo>
                    <a:lnTo>
                      <a:pt x="116" y="194"/>
                    </a:lnTo>
                    <a:lnTo>
                      <a:pt x="123" y="190"/>
                    </a:lnTo>
                    <a:lnTo>
                      <a:pt x="129" y="187"/>
                    </a:lnTo>
                    <a:lnTo>
                      <a:pt x="139" y="183"/>
                    </a:lnTo>
                    <a:lnTo>
                      <a:pt x="146" y="179"/>
                    </a:lnTo>
                    <a:lnTo>
                      <a:pt x="156" y="175"/>
                    </a:lnTo>
                    <a:lnTo>
                      <a:pt x="163" y="171"/>
                    </a:lnTo>
                    <a:lnTo>
                      <a:pt x="171" y="168"/>
                    </a:lnTo>
                    <a:lnTo>
                      <a:pt x="180" y="162"/>
                    </a:lnTo>
                    <a:lnTo>
                      <a:pt x="188" y="158"/>
                    </a:lnTo>
                    <a:lnTo>
                      <a:pt x="196" y="154"/>
                    </a:lnTo>
                    <a:lnTo>
                      <a:pt x="205" y="151"/>
                    </a:lnTo>
                    <a:lnTo>
                      <a:pt x="213" y="147"/>
                    </a:lnTo>
                    <a:lnTo>
                      <a:pt x="220" y="143"/>
                    </a:lnTo>
                    <a:lnTo>
                      <a:pt x="230" y="137"/>
                    </a:lnTo>
                    <a:lnTo>
                      <a:pt x="237" y="133"/>
                    </a:lnTo>
                    <a:lnTo>
                      <a:pt x="247" y="128"/>
                    </a:lnTo>
                    <a:lnTo>
                      <a:pt x="255" y="126"/>
                    </a:lnTo>
                    <a:lnTo>
                      <a:pt x="262" y="120"/>
                    </a:lnTo>
                    <a:lnTo>
                      <a:pt x="272" y="116"/>
                    </a:lnTo>
                    <a:lnTo>
                      <a:pt x="279" y="111"/>
                    </a:lnTo>
                    <a:lnTo>
                      <a:pt x="289" y="107"/>
                    </a:lnTo>
                    <a:lnTo>
                      <a:pt x="296" y="101"/>
                    </a:lnTo>
                    <a:lnTo>
                      <a:pt x="304" y="99"/>
                    </a:lnTo>
                    <a:lnTo>
                      <a:pt x="312" y="93"/>
                    </a:lnTo>
                    <a:lnTo>
                      <a:pt x="319" y="90"/>
                    </a:lnTo>
                    <a:lnTo>
                      <a:pt x="329" y="84"/>
                    </a:lnTo>
                    <a:lnTo>
                      <a:pt x="336" y="80"/>
                    </a:lnTo>
                    <a:lnTo>
                      <a:pt x="344" y="74"/>
                    </a:lnTo>
                    <a:lnTo>
                      <a:pt x="352" y="71"/>
                    </a:lnTo>
                    <a:lnTo>
                      <a:pt x="361" y="67"/>
                    </a:lnTo>
                    <a:lnTo>
                      <a:pt x="369" y="63"/>
                    </a:lnTo>
                    <a:lnTo>
                      <a:pt x="374" y="57"/>
                    </a:lnTo>
                    <a:lnTo>
                      <a:pt x="384" y="54"/>
                    </a:lnTo>
                    <a:lnTo>
                      <a:pt x="390" y="48"/>
                    </a:lnTo>
                    <a:lnTo>
                      <a:pt x="399" y="46"/>
                    </a:lnTo>
                    <a:lnTo>
                      <a:pt x="405" y="40"/>
                    </a:lnTo>
                    <a:lnTo>
                      <a:pt x="412" y="36"/>
                    </a:lnTo>
                    <a:lnTo>
                      <a:pt x="420" y="33"/>
                    </a:lnTo>
                    <a:lnTo>
                      <a:pt x="426" y="29"/>
                    </a:lnTo>
                    <a:lnTo>
                      <a:pt x="431" y="25"/>
                    </a:lnTo>
                    <a:lnTo>
                      <a:pt x="439" y="21"/>
                    </a:lnTo>
                    <a:lnTo>
                      <a:pt x="445" y="17"/>
                    </a:lnTo>
                    <a:lnTo>
                      <a:pt x="450" y="14"/>
                    </a:lnTo>
                    <a:lnTo>
                      <a:pt x="456" y="10"/>
                    </a:lnTo>
                    <a:lnTo>
                      <a:pt x="464" y="6"/>
                    </a:lnTo>
                    <a:lnTo>
                      <a:pt x="469" y="2"/>
                    </a:lnTo>
                    <a:lnTo>
                      <a:pt x="475" y="0"/>
                    </a:lnTo>
                    <a:close/>
                  </a:path>
                </a:pathLst>
              </a:custGeom>
              <a:solidFill>
                <a:srgbClr val="000000"/>
              </a:solidFill>
              <a:ln w="9525">
                <a:noFill/>
                <a:round/>
                <a:headEnd/>
                <a:tailEnd/>
              </a:ln>
            </p:spPr>
            <p:txBody>
              <a:bodyPr/>
              <a:lstStyle/>
              <a:p>
                <a:endParaRPr lang="en-US"/>
              </a:p>
            </p:txBody>
          </p:sp>
          <p:sp>
            <p:nvSpPr>
              <p:cNvPr id="10355" name="Freeform 261"/>
              <p:cNvSpPr>
                <a:spLocks/>
              </p:cNvSpPr>
              <p:nvPr/>
            </p:nvSpPr>
            <p:spPr bwMode="auto">
              <a:xfrm>
                <a:off x="2626" y="2136"/>
                <a:ext cx="46" cy="77"/>
              </a:xfrm>
              <a:custGeom>
                <a:avLst/>
                <a:gdLst>
                  <a:gd name="T0" fmla="*/ 0 w 91"/>
                  <a:gd name="T1" fmla="*/ 0 h 154"/>
                  <a:gd name="T2" fmla="*/ 3 w 91"/>
                  <a:gd name="T3" fmla="*/ 1 h 154"/>
                  <a:gd name="T4" fmla="*/ 7 w 91"/>
                  <a:gd name="T5" fmla="*/ 3 h 154"/>
                  <a:gd name="T6" fmla="*/ 10 w 91"/>
                  <a:gd name="T7" fmla="*/ 6 h 154"/>
                  <a:gd name="T8" fmla="*/ 12 w 91"/>
                  <a:gd name="T9" fmla="*/ 10 h 154"/>
                  <a:gd name="T10" fmla="*/ 16 w 91"/>
                  <a:gd name="T11" fmla="*/ 14 h 154"/>
                  <a:gd name="T12" fmla="*/ 19 w 91"/>
                  <a:gd name="T13" fmla="*/ 19 h 154"/>
                  <a:gd name="T14" fmla="*/ 23 w 91"/>
                  <a:gd name="T15" fmla="*/ 23 h 154"/>
                  <a:gd name="T16" fmla="*/ 26 w 91"/>
                  <a:gd name="T17" fmla="*/ 28 h 154"/>
                  <a:gd name="T18" fmla="*/ 29 w 91"/>
                  <a:gd name="T19" fmla="*/ 33 h 154"/>
                  <a:gd name="T20" fmla="*/ 32 w 91"/>
                  <a:gd name="T21" fmla="*/ 38 h 154"/>
                  <a:gd name="T22" fmla="*/ 34 w 91"/>
                  <a:gd name="T23" fmla="*/ 42 h 154"/>
                  <a:gd name="T24" fmla="*/ 37 w 91"/>
                  <a:gd name="T25" fmla="*/ 47 h 154"/>
                  <a:gd name="T26" fmla="*/ 39 w 91"/>
                  <a:gd name="T27" fmla="*/ 52 h 154"/>
                  <a:gd name="T28" fmla="*/ 42 w 91"/>
                  <a:gd name="T29" fmla="*/ 57 h 154"/>
                  <a:gd name="T30" fmla="*/ 44 w 91"/>
                  <a:gd name="T31" fmla="*/ 59 h 154"/>
                  <a:gd name="T32" fmla="*/ 46 w 91"/>
                  <a:gd name="T33" fmla="*/ 63 h 154"/>
                  <a:gd name="T34" fmla="*/ 38 w 91"/>
                  <a:gd name="T35" fmla="*/ 77 h 154"/>
                  <a:gd name="T36" fmla="*/ 34 w 91"/>
                  <a:gd name="T37" fmla="*/ 73 h 154"/>
                  <a:gd name="T38" fmla="*/ 31 w 91"/>
                  <a:gd name="T39" fmla="*/ 69 h 154"/>
                  <a:gd name="T40" fmla="*/ 26 w 91"/>
                  <a:gd name="T41" fmla="*/ 65 h 154"/>
                  <a:gd name="T42" fmla="*/ 23 w 91"/>
                  <a:gd name="T43" fmla="*/ 60 h 154"/>
                  <a:gd name="T44" fmla="*/ 19 w 91"/>
                  <a:gd name="T45" fmla="*/ 56 h 154"/>
                  <a:gd name="T46" fmla="*/ 16 w 91"/>
                  <a:gd name="T47" fmla="*/ 51 h 154"/>
                  <a:gd name="T48" fmla="*/ 13 w 91"/>
                  <a:gd name="T49" fmla="*/ 46 h 154"/>
                  <a:gd name="T50" fmla="*/ 11 w 91"/>
                  <a:gd name="T51" fmla="*/ 41 h 154"/>
                  <a:gd name="T52" fmla="*/ 10 w 91"/>
                  <a:gd name="T53" fmla="*/ 39 h 154"/>
                  <a:gd name="T54" fmla="*/ 9 w 91"/>
                  <a:gd name="T55" fmla="*/ 36 h 154"/>
                  <a:gd name="T56" fmla="*/ 7 w 91"/>
                  <a:gd name="T57" fmla="*/ 33 h 154"/>
                  <a:gd name="T58" fmla="*/ 6 w 91"/>
                  <a:gd name="T59" fmla="*/ 31 h 154"/>
                  <a:gd name="T60" fmla="*/ 5 w 91"/>
                  <a:gd name="T61" fmla="*/ 28 h 154"/>
                  <a:gd name="T62" fmla="*/ 4 w 91"/>
                  <a:gd name="T63" fmla="*/ 25 h 154"/>
                  <a:gd name="T64" fmla="*/ 3 w 91"/>
                  <a:gd name="T65" fmla="*/ 22 h 154"/>
                  <a:gd name="T66" fmla="*/ 3 w 91"/>
                  <a:gd name="T67" fmla="*/ 20 h 154"/>
                  <a:gd name="T68" fmla="*/ 2 w 91"/>
                  <a:gd name="T69" fmla="*/ 17 h 154"/>
                  <a:gd name="T70" fmla="*/ 1 w 91"/>
                  <a:gd name="T71" fmla="*/ 15 h 154"/>
                  <a:gd name="T72" fmla="*/ 1 w 91"/>
                  <a:gd name="T73" fmla="*/ 12 h 154"/>
                  <a:gd name="T74" fmla="*/ 1 w 91"/>
                  <a:gd name="T75" fmla="*/ 10 h 154"/>
                  <a:gd name="T76" fmla="*/ 0 w 91"/>
                  <a:gd name="T77" fmla="*/ 5 h 154"/>
                  <a:gd name="T78" fmla="*/ 0 w 91"/>
                  <a:gd name="T79" fmla="*/ 0 h 154"/>
                  <a:gd name="T80" fmla="*/ 0 w 91"/>
                  <a:gd name="T81" fmla="*/ 0 h 1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
                  <a:gd name="T124" fmla="*/ 0 h 154"/>
                  <a:gd name="T125" fmla="*/ 91 w 91"/>
                  <a:gd name="T126" fmla="*/ 154 h 1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 h="154">
                    <a:moveTo>
                      <a:pt x="0" y="0"/>
                    </a:moveTo>
                    <a:lnTo>
                      <a:pt x="5" y="3"/>
                    </a:lnTo>
                    <a:lnTo>
                      <a:pt x="13" y="7"/>
                    </a:lnTo>
                    <a:lnTo>
                      <a:pt x="19" y="13"/>
                    </a:lnTo>
                    <a:lnTo>
                      <a:pt x="24" y="21"/>
                    </a:lnTo>
                    <a:lnTo>
                      <a:pt x="32" y="28"/>
                    </a:lnTo>
                    <a:lnTo>
                      <a:pt x="38" y="38"/>
                    </a:lnTo>
                    <a:lnTo>
                      <a:pt x="45" y="47"/>
                    </a:lnTo>
                    <a:lnTo>
                      <a:pt x="51" y="57"/>
                    </a:lnTo>
                    <a:lnTo>
                      <a:pt x="57" y="66"/>
                    </a:lnTo>
                    <a:lnTo>
                      <a:pt x="63" y="76"/>
                    </a:lnTo>
                    <a:lnTo>
                      <a:pt x="68" y="85"/>
                    </a:lnTo>
                    <a:lnTo>
                      <a:pt x="74" y="95"/>
                    </a:lnTo>
                    <a:lnTo>
                      <a:pt x="78" y="104"/>
                    </a:lnTo>
                    <a:lnTo>
                      <a:pt x="83" y="114"/>
                    </a:lnTo>
                    <a:lnTo>
                      <a:pt x="87" y="119"/>
                    </a:lnTo>
                    <a:lnTo>
                      <a:pt x="91" y="127"/>
                    </a:lnTo>
                    <a:lnTo>
                      <a:pt x="76" y="154"/>
                    </a:lnTo>
                    <a:lnTo>
                      <a:pt x="68" y="146"/>
                    </a:lnTo>
                    <a:lnTo>
                      <a:pt x="61" y="138"/>
                    </a:lnTo>
                    <a:lnTo>
                      <a:pt x="51" y="129"/>
                    </a:lnTo>
                    <a:lnTo>
                      <a:pt x="45" y="121"/>
                    </a:lnTo>
                    <a:lnTo>
                      <a:pt x="38" y="112"/>
                    </a:lnTo>
                    <a:lnTo>
                      <a:pt x="32" y="102"/>
                    </a:lnTo>
                    <a:lnTo>
                      <a:pt x="26" y="93"/>
                    </a:lnTo>
                    <a:lnTo>
                      <a:pt x="21" y="83"/>
                    </a:lnTo>
                    <a:lnTo>
                      <a:pt x="19" y="78"/>
                    </a:lnTo>
                    <a:lnTo>
                      <a:pt x="17" y="72"/>
                    </a:lnTo>
                    <a:lnTo>
                      <a:pt x="13" y="66"/>
                    </a:lnTo>
                    <a:lnTo>
                      <a:pt x="11" y="62"/>
                    </a:lnTo>
                    <a:lnTo>
                      <a:pt x="9" y="57"/>
                    </a:lnTo>
                    <a:lnTo>
                      <a:pt x="7" y="51"/>
                    </a:lnTo>
                    <a:lnTo>
                      <a:pt x="5" y="45"/>
                    </a:lnTo>
                    <a:lnTo>
                      <a:pt x="5" y="40"/>
                    </a:lnTo>
                    <a:lnTo>
                      <a:pt x="4" y="34"/>
                    </a:lnTo>
                    <a:lnTo>
                      <a:pt x="2" y="30"/>
                    </a:lnTo>
                    <a:lnTo>
                      <a:pt x="2" y="24"/>
                    </a:lnTo>
                    <a:lnTo>
                      <a:pt x="2" y="19"/>
                    </a:lnTo>
                    <a:lnTo>
                      <a:pt x="0" y="9"/>
                    </a:lnTo>
                    <a:lnTo>
                      <a:pt x="0" y="0"/>
                    </a:lnTo>
                    <a:close/>
                  </a:path>
                </a:pathLst>
              </a:custGeom>
              <a:solidFill>
                <a:srgbClr val="000000"/>
              </a:solidFill>
              <a:ln w="9525">
                <a:noFill/>
                <a:round/>
                <a:headEnd/>
                <a:tailEnd/>
              </a:ln>
            </p:spPr>
            <p:txBody>
              <a:bodyPr/>
              <a:lstStyle/>
              <a:p>
                <a:endParaRPr lang="en-US"/>
              </a:p>
            </p:txBody>
          </p:sp>
          <p:sp>
            <p:nvSpPr>
              <p:cNvPr id="10356" name="Freeform 262"/>
              <p:cNvSpPr>
                <a:spLocks/>
              </p:cNvSpPr>
              <p:nvPr/>
            </p:nvSpPr>
            <p:spPr bwMode="auto">
              <a:xfrm>
                <a:off x="2624" y="2113"/>
                <a:ext cx="160" cy="59"/>
              </a:xfrm>
              <a:custGeom>
                <a:avLst/>
                <a:gdLst>
                  <a:gd name="T0" fmla="*/ 64 w 319"/>
                  <a:gd name="T1" fmla="*/ 0 h 118"/>
                  <a:gd name="T2" fmla="*/ 71 w 319"/>
                  <a:gd name="T3" fmla="*/ 0 h 118"/>
                  <a:gd name="T4" fmla="*/ 77 w 319"/>
                  <a:gd name="T5" fmla="*/ 0 h 118"/>
                  <a:gd name="T6" fmla="*/ 85 w 319"/>
                  <a:gd name="T7" fmla="*/ 0 h 118"/>
                  <a:gd name="T8" fmla="*/ 91 w 319"/>
                  <a:gd name="T9" fmla="*/ 2 h 118"/>
                  <a:gd name="T10" fmla="*/ 98 w 319"/>
                  <a:gd name="T11" fmla="*/ 4 h 118"/>
                  <a:gd name="T12" fmla="*/ 105 w 319"/>
                  <a:gd name="T13" fmla="*/ 7 h 118"/>
                  <a:gd name="T14" fmla="*/ 111 w 319"/>
                  <a:gd name="T15" fmla="*/ 10 h 118"/>
                  <a:gd name="T16" fmla="*/ 118 w 319"/>
                  <a:gd name="T17" fmla="*/ 14 h 118"/>
                  <a:gd name="T18" fmla="*/ 124 w 319"/>
                  <a:gd name="T19" fmla="*/ 17 h 118"/>
                  <a:gd name="T20" fmla="*/ 130 w 319"/>
                  <a:gd name="T21" fmla="*/ 22 h 118"/>
                  <a:gd name="T22" fmla="*/ 135 w 319"/>
                  <a:gd name="T23" fmla="*/ 27 h 118"/>
                  <a:gd name="T24" fmla="*/ 141 w 319"/>
                  <a:gd name="T25" fmla="*/ 31 h 118"/>
                  <a:gd name="T26" fmla="*/ 147 w 319"/>
                  <a:gd name="T27" fmla="*/ 37 h 118"/>
                  <a:gd name="T28" fmla="*/ 152 w 319"/>
                  <a:gd name="T29" fmla="*/ 43 h 118"/>
                  <a:gd name="T30" fmla="*/ 158 w 319"/>
                  <a:gd name="T31" fmla="*/ 50 h 118"/>
                  <a:gd name="T32" fmla="*/ 160 w 319"/>
                  <a:gd name="T33" fmla="*/ 54 h 118"/>
                  <a:gd name="T34" fmla="*/ 160 w 319"/>
                  <a:gd name="T35" fmla="*/ 56 h 118"/>
                  <a:gd name="T36" fmla="*/ 155 w 319"/>
                  <a:gd name="T37" fmla="*/ 55 h 118"/>
                  <a:gd name="T38" fmla="*/ 147 w 319"/>
                  <a:gd name="T39" fmla="*/ 50 h 118"/>
                  <a:gd name="T40" fmla="*/ 139 w 319"/>
                  <a:gd name="T41" fmla="*/ 44 h 118"/>
                  <a:gd name="T42" fmla="*/ 130 w 319"/>
                  <a:gd name="T43" fmla="*/ 40 h 118"/>
                  <a:gd name="T44" fmla="*/ 121 w 319"/>
                  <a:gd name="T45" fmla="*/ 36 h 118"/>
                  <a:gd name="T46" fmla="*/ 112 w 319"/>
                  <a:gd name="T47" fmla="*/ 34 h 118"/>
                  <a:gd name="T48" fmla="*/ 103 w 319"/>
                  <a:gd name="T49" fmla="*/ 31 h 118"/>
                  <a:gd name="T50" fmla="*/ 93 w 319"/>
                  <a:gd name="T51" fmla="*/ 30 h 118"/>
                  <a:gd name="T52" fmla="*/ 85 w 319"/>
                  <a:gd name="T53" fmla="*/ 30 h 118"/>
                  <a:gd name="T54" fmla="*/ 75 w 319"/>
                  <a:gd name="T55" fmla="*/ 30 h 118"/>
                  <a:gd name="T56" fmla="*/ 66 w 319"/>
                  <a:gd name="T57" fmla="*/ 31 h 118"/>
                  <a:gd name="T58" fmla="*/ 55 w 319"/>
                  <a:gd name="T59" fmla="*/ 34 h 118"/>
                  <a:gd name="T60" fmla="*/ 47 w 319"/>
                  <a:gd name="T61" fmla="*/ 37 h 118"/>
                  <a:gd name="T62" fmla="*/ 38 w 319"/>
                  <a:gd name="T63" fmla="*/ 40 h 118"/>
                  <a:gd name="T64" fmla="*/ 29 w 319"/>
                  <a:gd name="T65" fmla="*/ 45 h 118"/>
                  <a:gd name="T66" fmla="*/ 21 w 319"/>
                  <a:gd name="T67" fmla="*/ 50 h 118"/>
                  <a:gd name="T68" fmla="*/ 13 w 319"/>
                  <a:gd name="T69" fmla="*/ 50 h 118"/>
                  <a:gd name="T70" fmla="*/ 4 w 319"/>
                  <a:gd name="T71" fmla="*/ 45 h 118"/>
                  <a:gd name="T72" fmla="*/ 3 w 319"/>
                  <a:gd name="T73" fmla="*/ 39 h 118"/>
                  <a:gd name="T74" fmla="*/ 11 w 319"/>
                  <a:gd name="T75" fmla="*/ 34 h 118"/>
                  <a:gd name="T76" fmla="*/ 17 w 319"/>
                  <a:gd name="T77" fmla="*/ 28 h 118"/>
                  <a:gd name="T78" fmla="*/ 25 w 319"/>
                  <a:gd name="T79" fmla="*/ 22 h 118"/>
                  <a:gd name="T80" fmla="*/ 33 w 319"/>
                  <a:gd name="T81" fmla="*/ 16 h 118"/>
                  <a:gd name="T82" fmla="*/ 39 w 319"/>
                  <a:gd name="T83" fmla="*/ 11 h 118"/>
                  <a:gd name="T84" fmla="*/ 48 w 319"/>
                  <a:gd name="T85" fmla="*/ 6 h 118"/>
                  <a:gd name="T86" fmla="*/ 56 w 319"/>
                  <a:gd name="T87" fmla="*/ 2 h 118"/>
                  <a:gd name="T88" fmla="*/ 60 w 319"/>
                  <a:gd name="T89" fmla="*/ 2 h 1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9"/>
                  <a:gd name="T136" fmla="*/ 0 h 118"/>
                  <a:gd name="T137" fmla="*/ 319 w 319"/>
                  <a:gd name="T138" fmla="*/ 118 h 1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9" h="118">
                    <a:moveTo>
                      <a:pt x="120" y="4"/>
                    </a:moveTo>
                    <a:lnTo>
                      <a:pt x="127" y="0"/>
                    </a:lnTo>
                    <a:lnTo>
                      <a:pt x="133" y="0"/>
                    </a:lnTo>
                    <a:lnTo>
                      <a:pt x="141" y="0"/>
                    </a:lnTo>
                    <a:lnTo>
                      <a:pt x="148" y="0"/>
                    </a:lnTo>
                    <a:lnTo>
                      <a:pt x="154" y="0"/>
                    </a:lnTo>
                    <a:lnTo>
                      <a:pt x="162" y="0"/>
                    </a:lnTo>
                    <a:lnTo>
                      <a:pt x="169" y="0"/>
                    </a:lnTo>
                    <a:lnTo>
                      <a:pt x="177" y="2"/>
                    </a:lnTo>
                    <a:lnTo>
                      <a:pt x="182" y="4"/>
                    </a:lnTo>
                    <a:lnTo>
                      <a:pt x="188" y="6"/>
                    </a:lnTo>
                    <a:lnTo>
                      <a:pt x="196" y="8"/>
                    </a:lnTo>
                    <a:lnTo>
                      <a:pt x="203" y="10"/>
                    </a:lnTo>
                    <a:lnTo>
                      <a:pt x="209" y="13"/>
                    </a:lnTo>
                    <a:lnTo>
                      <a:pt x="215" y="15"/>
                    </a:lnTo>
                    <a:lnTo>
                      <a:pt x="222" y="19"/>
                    </a:lnTo>
                    <a:lnTo>
                      <a:pt x="230" y="23"/>
                    </a:lnTo>
                    <a:lnTo>
                      <a:pt x="236" y="27"/>
                    </a:lnTo>
                    <a:lnTo>
                      <a:pt x="241" y="30"/>
                    </a:lnTo>
                    <a:lnTo>
                      <a:pt x="247" y="34"/>
                    </a:lnTo>
                    <a:lnTo>
                      <a:pt x="253" y="38"/>
                    </a:lnTo>
                    <a:lnTo>
                      <a:pt x="259" y="44"/>
                    </a:lnTo>
                    <a:lnTo>
                      <a:pt x="264" y="48"/>
                    </a:lnTo>
                    <a:lnTo>
                      <a:pt x="270" y="53"/>
                    </a:lnTo>
                    <a:lnTo>
                      <a:pt x="278" y="59"/>
                    </a:lnTo>
                    <a:lnTo>
                      <a:pt x="281" y="63"/>
                    </a:lnTo>
                    <a:lnTo>
                      <a:pt x="287" y="68"/>
                    </a:lnTo>
                    <a:lnTo>
                      <a:pt x="293" y="74"/>
                    </a:lnTo>
                    <a:lnTo>
                      <a:pt x="298" y="80"/>
                    </a:lnTo>
                    <a:lnTo>
                      <a:pt x="304" y="86"/>
                    </a:lnTo>
                    <a:lnTo>
                      <a:pt x="310" y="93"/>
                    </a:lnTo>
                    <a:lnTo>
                      <a:pt x="316" y="99"/>
                    </a:lnTo>
                    <a:lnTo>
                      <a:pt x="319" y="106"/>
                    </a:lnTo>
                    <a:lnTo>
                      <a:pt x="319" y="108"/>
                    </a:lnTo>
                    <a:lnTo>
                      <a:pt x="319" y="110"/>
                    </a:lnTo>
                    <a:lnTo>
                      <a:pt x="319" y="112"/>
                    </a:lnTo>
                    <a:lnTo>
                      <a:pt x="319" y="118"/>
                    </a:lnTo>
                    <a:lnTo>
                      <a:pt x="310" y="110"/>
                    </a:lnTo>
                    <a:lnTo>
                      <a:pt x="302" y="105"/>
                    </a:lnTo>
                    <a:lnTo>
                      <a:pt x="293" y="99"/>
                    </a:lnTo>
                    <a:lnTo>
                      <a:pt x="287" y="93"/>
                    </a:lnTo>
                    <a:lnTo>
                      <a:pt x="278" y="87"/>
                    </a:lnTo>
                    <a:lnTo>
                      <a:pt x="268" y="84"/>
                    </a:lnTo>
                    <a:lnTo>
                      <a:pt x="260" y="80"/>
                    </a:lnTo>
                    <a:lnTo>
                      <a:pt x="253" y="76"/>
                    </a:lnTo>
                    <a:lnTo>
                      <a:pt x="241" y="72"/>
                    </a:lnTo>
                    <a:lnTo>
                      <a:pt x="234" y="68"/>
                    </a:lnTo>
                    <a:lnTo>
                      <a:pt x="224" y="67"/>
                    </a:lnTo>
                    <a:lnTo>
                      <a:pt x="215" y="65"/>
                    </a:lnTo>
                    <a:lnTo>
                      <a:pt x="205" y="63"/>
                    </a:lnTo>
                    <a:lnTo>
                      <a:pt x="198" y="61"/>
                    </a:lnTo>
                    <a:lnTo>
                      <a:pt x="186" y="61"/>
                    </a:lnTo>
                    <a:lnTo>
                      <a:pt x="179" y="61"/>
                    </a:lnTo>
                    <a:lnTo>
                      <a:pt x="169" y="59"/>
                    </a:lnTo>
                    <a:lnTo>
                      <a:pt x="160" y="59"/>
                    </a:lnTo>
                    <a:lnTo>
                      <a:pt x="150" y="61"/>
                    </a:lnTo>
                    <a:lnTo>
                      <a:pt x="141" y="61"/>
                    </a:lnTo>
                    <a:lnTo>
                      <a:pt x="131" y="63"/>
                    </a:lnTo>
                    <a:lnTo>
                      <a:pt x="122" y="65"/>
                    </a:lnTo>
                    <a:lnTo>
                      <a:pt x="110" y="67"/>
                    </a:lnTo>
                    <a:lnTo>
                      <a:pt x="103" y="70"/>
                    </a:lnTo>
                    <a:lnTo>
                      <a:pt x="93" y="74"/>
                    </a:lnTo>
                    <a:lnTo>
                      <a:pt x="84" y="76"/>
                    </a:lnTo>
                    <a:lnTo>
                      <a:pt x="76" y="80"/>
                    </a:lnTo>
                    <a:lnTo>
                      <a:pt x="67" y="84"/>
                    </a:lnTo>
                    <a:lnTo>
                      <a:pt x="57" y="89"/>
                    </a:lnTo>
                    <a:lnTo>
                      <a:pt x="49" y="93"/>
                    </a:lnTo>
                    <a:lnTo>
                      <a:pt x="42" y="99"/>
                    </a:lnTo>
                    <a:lnTo>
                      <a:pt x="32" y="106"/>
                    </a:lnTo>
                    <a:lnTo>
                      <a:pt x="25" y="99"/>
                    </a:lnTo>
                    <a:lnTo>
                      <a:pt x="15" y="95"/>
                    </a:lnTo>
                    <a:lnTo>
                      <a:pt x="8" y="89"/>
                    </a:lnTo>
                    <a:lnTo>
                      <a:pt x="0" y="84"/>
                    </a:lnTo>
                    <a:lnTo>
                      <a:pt x="6" y="78"/>
                    </a:lnTo>
                    <a:lnTo>
                      <a:pt x="13" y="74"/>
                    </a:lnTo>
                    <a:lnTo>
                      <a:pt x="21" y="68"/>
                    </a:lnTo>
                    <a:lnTo>
                      <a:pt x="27" y="63"/>
                    </a:lnTo>
                    <a:lnTo>
                      <a:pt x="34" y="55"/>
                    </a:lnTo>
                    <a:lnTo>
                      <a:pt x="42" y="51"/>
                    </a:lnTo>
                    <a:lnTo>
                      <a:pt x="49" y="44"/>
                    </a:lnTo>
                    <a:lnTo>
                      <a:pt x="57" y="38"/>
                    </a:lnTo>
                    <a:lnTo>
                      <a:pt x="65" y="32"/>
                    </a:lnTo>
                    <a:lnTo>
                      <a:pt x="72" y="27"/>
                    </a:lnTo>
                    <a:lnTo>
                      <a:pt x="78" y="21"/>
                    </a:lnTo>
                    <a:lnTo>
                      <a:pt x="87" y="17"/>
                    </a:lnTo>
                    <a:lnTo>
                      <a:pt x="95" y="11"/>
                    </a:lnTo>
                    <a:lnTo>
                      <a:pt x="105" y="8"/>
                    </a:lnTo>
                    <a:lnTo>
                      <a:pt x="112" y="4"/>
                    </a:lnTo>
                    <a:lnTo>
                      <a:pt x="120" y="4"/>
                    </a:lnTo>
                    <a:close/>
                  </a:path>
                </a:pathLst>
              </a:custGeom>
              <a:solidFill>
                <a:srgbClr val="000000"/>
              </a:solidFill>
              <a:ln w="9525">
                <a:noFill/>
                <a:round/>
                <a:headEnd/>
                <a:tailEnd/>
              </a:ln>
            </p:spPr>
            <p:txBody>
              <a:bodyPr/>
              <a:lstStyle/>
              <a:p>
                <a:endParaRPr lang="en-US"/>
              </a:p>
            </p:txBody>
          </p:sp>
          <p:sp>
            <p:nvSpPr>
              <p:cNvPr id="10357" name="Freeform 263"/>
              <p:cNvSpPr>
                <a:spLocks/>
              </p:cNvSpPr>
              <p:nvPr/>
            </p:nvSpPr>
            <p:spPr bwMode="auto">
              <a:xfrm>
                <a:off x="1939" y="2366"/>
                <a:ext cx="217" cy="160"/>
              </a:xfrm>
              <a:custGeom>
                <a:avLst/>
                <a:gdLst>
                  <a:gd name="T0" fmla="*/ 214 w 434"/>
                  <a:gd name="T1" fmla="*/ 6 h 319"/>
                  <a:gd name="T2" fmla="*/ 208 w 434"/>
                  <a:gd name="T3" fmla="*/ 6 h 319"/>
                  <a:gd name="T4" fmla="*/ 205 w 434"/>
                  <a:gd name="T5" fmla="*/ 6 h 319"/>
                  <a:gd name="T6" fmla="*/ 199 w 434"/>
                  <a:gd name="T7" fmla="*/ 5 h 319"/>
                  <a:gd name="T8" fmla="*/ 193 w 434"/>
                  <a:gd name="T9" fmla="*/ 4 h 319"/>
                  <a:gd name="T10" fmla="*/ 186 w 434"/>
                  <a:gd name="T11" fmla="*/ 3 h 319"/>
                  <a:gd name="T12" fmla="*/ 178 w 434"/>
                  <a:gd name="T13" fmla="*/ 2 h 319"/>
                  <a:gd name="T14" fmla="*/ 170 w 434"/>
                  <a:gd name="T15" fmla="*/ 1 h 319"/>
                  <a:gd name="T16" fmla="*/ 160 w 434"/>
                  <a:gd name="T17" fmla="*/ 1 h 319"/>
                  <a:gd name="T18" fmla="*/ 151 w 434"/>
                  <a:gd name="T19" fmla="*/ 1 h 319"/>
                  <a:gd name="T20" fmla="*/ 142 w 434"/>
                  <a:gd name="T21" fmla="*/ 0 h 319"/>
                  <a:gd name="T22" fmla="*/ 132 w 434"/>
                  <a:gd name="T23" fmla="*/ 0 h 319"/>
                  <a:gd name="T24" fmla="*/ 122 w 434"/>
                  <a:gd name="T25" fmla="*/ 1 h 319"/>
                  <a:gd name="T26" fmla="*/ 113 w 434"/>
                  <a:gd name="T27" fmla="*/ 2 h 319"/>
                  <a:gd name="T28" fmla="*/ 104 w 434"/>
                  <a:gd name="T29" fmla="*/ 3 h 319"/>
                  <a:gd name="T30" fmla="*/ 95 w 434"/>
                  <a:gd name="T31" fmla="*/ 5 h 319"/>
                  <a:gd name="T32" fmla="*/ 88 w 434"/>
                  <a:gd name="T33" fmla="*/ 8 h 319"/>
                  <a:gd name="T34" fmla="*/ 81 w 434"/>
                  <a:gd name="T35" fmla="*/ 12 h 319"/>
                  <a:gd name="T36" fmla="*/ 74 w 434"/>
                  <a:gd name="T37" fmla="*/ 14 h 319"/>
                  <a:gd name="T38" fmla="*/ 68 w 434"/>
                  <a:gd name="T39" fmla="*/ 19 h 319"/>
                  <a:gd name="T40" fmla="*/ 62 w 434"/>
                  <a:gd name="T41" fmla="*/ 24 h 319"/>
                  <a:gd name="T42" fmla="*/ 56 w 434"/>
                  <a:gd name="T43" fmla="*/ 30 h 319"/>
                  <a:gd name="T44" fmla="*/ 50 w 434"/>
                  <a:gd name="T45" fmla="*/ 35 h 319"/>
                  <a:gd name="T46" fmla="*/ 44 w 434"/>
                  <a:gd name="T47" fmla="*/ 42 h 319"/>
                  <a:gd name="T48" fmla="*/ 38 w 434"/>
                  <a:gd name="T49" fmla="*/ 50 h 319"/>
                  <a:gd name="T50" fmla="*/ 34 w 434"/>
                  <a:gd name="T51" fmla="*/ 57 h 319"/>
                  <a:gd name="T52" fmla="*/ 27 w 434"/>
                  <a:gd name="T53" fmla="*/ 66 h 319"/>
                  <a:gd name="T54" fmla="*/ 23 w 434"/>
                  <a:gd name="T55" fmla="*/ 75 h 319"/>
                  <a:gd name="T56" fmla="*/ 19 w 434"/>
                  <a:gd name="T57" fmla="*/ 82 h 319"/>
                  <a:gd name="T58" fmla="*/ 17 w 434"/>
                  <a:gd name="T59" fmla="*/ 88 h 319"/>
                  <a:gd name="T60" fmla="*/ 14 w 434"/>
                  <a:gd name="T61" fmla="*/ 93 h 319"/>
                  <a:gd name="T62" fmla="*/ 13 w 434"/>
                  <a:gd name="T63" fmla="*/ 99 h 319"/>
                  <a:gd name="T64" fmla="*/ 11 w 434"/>
                  <a:gd name="T65" fmla="*/ 105 h 319"/>
                  <a:gd name="T66" fmla="*/ 9 w 434"/>
                  <a:gd name="T67" fmla="*/ 110 h 319"/>
                  <a:gd name="T68" fmla="*/ 7 w 434"/>
                  <a:gd name="T69" fmla="*/ 117 h 319"/>
                  <a:gd name="T70" fmla="*/ 6 w 434"/>
                  <a:gd name="T71" fmla="*/ 124 h 319"/>
                  <a:gd name="T72" fmla="*/ 4 w 434"/>
                  <a:gd name="T73" fmla="*/ 130 h 319"/>
                  <a:gd name="T74" fmla="*/ 2 w 434"/>
                  <a:gd name="T75" fmla="*/ 138 h 319"/>
                  <a:gd name="T76" fmla="*/ 1 w 434"/>
                  <a:gd name="T77" fmla="*/ 145 h 319"/>
                  <a:gd name="T78" fmla="*/ 0 w 434"/>
                  <a:gd name="T79" fmla="*/ 152 h 319"/>
                  <a:gd name="T80" fmla="*/ 2 w 434"/>
                  <a:gd name="T81" fmla="*/ 157 h 319"/>
                  <a:gd name="T82" fmla="*/ 4 w 434"/>
                  <a:gd name="T83" fmla="*/ 158 h 319"/>
                  <a:gd name="T84" fmla="*/ 7 w 434"/>
                  <a:gd name="T85" fmla="*/ 159 h 319"/>
                  <a:gd name="T86" fmla="*/ 12 w 434"/>
                  <a:gd name="T87" fmla="*/ 159 h 319"/>
                  <a:gd name="T88" fmla="*/ 81 w 434"/>
                  <a:gd name="T89" fmla="*/ 22 h 319"/>
                  <a:gd name="T90" fmla="*/ 217 w 434"/>
                  <a:gd name="T91" fmla="*/ 8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4"/>
                  <a:gd name="T139" fmla="*/ 0 h 319"/>
                  <a:gd name="T140" fmla="*/ 434 w 434"/>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4" h="319">
                    <a:moveTo>
                      <a:pt x="434" y="15"/>
                    </a:moveTo>
                    <a:lnTo>
                      <a:pt x="428" y="11"/>
                    </a:lnTo>
                    <a:lnTo>
                      <a:pt x="420" y="11"/>
                    </a:lnTo>
                    <a:lnTo>
                      <a:pt x="415" y="11"/>
                    </a:lnTo>
                    <a:lnTo>
                      <a:pt x="413" y="13"/>
                    </a:lnTo>
                    <a:lnTo>
                      <a:pt x="409" y="11"/>
                    </a:lnTo>
                    <a:lnTo>
                      <a:pt x="403" y="11"/>
                    </a:lnTo>
                    <a:lnTo>
                      <a:pt x="398" y="9"/>
                    </a:lnTo>
                    <a:lnTo>
                      <a:pt x="394" y="9"/>
                    </a:lnTo>
                    <a:lnTo>
                      <a:pt x="386" y="7"/>
                    </a:lnTo>
                    <a:lnTo>
                      <a:pt x="379" y="7"/>
                    </a:lnTo>
                    <a:lnTo>
                      <a:pt x="371" y="6"/>
                    </a:lnTo>
                    <a:lnTo>
                      <a:pt x="365" y="6"/>
                    </a:lnTo>
                    <a:lnTo>
                      <a:pt x="356" y="4"/>
                    </a:lnTo>
                    <a:lnTo>
                      <a:pt x="346" y="4"/>
                    </a:lnTo>
                    <a:lnTo>
                      <a:pt x="339" y="2"/>
                    </a:lnTo>
                    <a:lnTo>
                      <a:pt x="329" y="2"/>
                    </a:lnTo>
                    <a:lnTo>
                      <a:pt x="320" y="2"/>
                    </a:lnTo>
                    <a:lnTo>
                      <a:pt x="312" y="2"/>
                    </a:lnTo>
                    <a:lnTo>
                      <a:pt x="302" y="2"/>
                    </a:lnTo>
                    <a:lnTo>
                      <a:pt x="293" y="2"/>
                    </a:lnTo>
                    <a:lnTo>
                      <a:pt x="283" y="0"/>
                    </a:lnTo>
                    <a:lnTo>
                      <a:pt x="274" y="0"/>
                    </a:lnTo>
                    <a:lnTo>
                      <a:pt x="263" y="0"/>
                    </a:lnTo>
                    <a:lnTo>
                      <a:pt x="255" y="2"/>
                    </a:lnTo>
                    <a:lnTo>
                      <a:pt x="244" y="2"/>
                    </a:lnTo>
                    <a:lnTo>
                      <a:pt x="234" y="2"/>
                    </a:lnTo>
                    <a:lnTo>
                      <a:pt x="226" y="4"/>
                    </a:lnTo>
                    <a:lnTo>
                      <a:pt x="217" y="6"/>
                    </a:lnTo>
                    <a:lnTo>
                      <a:pt x="207" y="6"/>
                    </a:lnTo>
                    <a:lnTo>
                      <a:pt x="200" y="7"/>
                    </a:lnTo>
                    <a:lnTo>
                      <a:pt x="190" y="9"/>
                    </a:lnTo>
                    <a:lnTo>
                      <a:pt x="183" y="13"/>
                    </a:lnTo>
                    <a:lnTo>
                      <a:pt x="175" y="15"/>
                    </a:lnTo>
                    <a:lnTo>
                      <a:pt x="167" y="19"/>
                    </a:lnTo>
                    <a:lnTo>
                      <a:pt x="162" y="23"/>
                    </a:lnTo>
                    <a:lnTo>
                      <a:pt x="156" y="26"/>
                    </a:lnTo>
                    <a:lnTo>
                      <a:pt x="148" y="28"/>
                    </a:lnTo>
                    <a:lnTo>
                      <a:pt x="143" y="34"/>
                    </a:lnTo>
                    <a:lnTo>
                      <a:pt x="135" y="38"/>
                    </a:lnTo>
                    <a:lnTo>
                      <a:pt x="129" y="44"/>
                    </a:lnTo>
                    <a:lnTo>
                      <a:pt x="124" y="47"/>
                    </a:lnTo>
                    <a:lnTo>
                      <a:pt x="118" y="53"/>
                    </a:lnTo>
                    <a:lnTo>
                      <a:pt x="112" y="59"/>
                    </a:lnTo>
                    <a:lnTo>
                      <a:pt x="107" y="64"/>
                    </a:lnTo>
                    <a:lnTo>
                      <a:pt x="99" y="70"/>
                    </a:lnTo>
                    <a:lnTo>
                      <a:pt x="93" y="78"/>
                    </a:lnTo>
                    <a:lnTo>
                      <a:pt x="88" y="83"/>
                    </a:lnTo>
                    <a:lnTo>
                      <a:pt x="82" y="91"/>
                    </a:lnTo>
                    <a:lnTo>
                      <a:pt x="76" y="99"/>
                    </a:lnTo>
                    <a:lnTo>
                      <a:pt x="70" y="106"/>
                    </a:lnTo>
                    <a:lnTo>
                      <a:pt x="67" y="114"/>
                    </a:lnTo>
                    <a:lnTo>
                      <a:pt x="61" y="123"/>
                    </a:lnTo>
                    <a:lnTo>
                      <a:pt x="55" y="131"/>
                    </a:lnTo>
                    <a:lnTo>
                      <a:pt x="50" y="141"/>
                    </a:lnTo>
                    <a:lnTo>
                      <a:pt x="46" y="150"/>
                    </a:lnTo>
                    <a:lnTo>
                      <a:pt x="42" y="160"/>
                    </a:lnTo>
                    <a:lnTo>
                      <a:pt x="38" y="163"/>
                    </a:lnTo>
                    <a:lnTo>
                      <a:pt x="36" y="169"/>
                    </a:lnTo>
                    <a:lnTo>
                      <a:pt x="34" y="175"/>
                    </a:lnTo>
                    <a:lnTo>
                      <a:pt x="32" y="180"/>
                    </a:lnTo>
                    <a:lnTo>
                      <a:pt x="29" y="186"/>
                    </a:lnTo>
                    <a:lnTo>
                      <a:pt x="27" y="192"/>
                    </a:lnTo>
                    <a:lnTo>
                      <a:pt x="25" y="198"/>
                    </a:lnTo>
                    <a:lnTo>
                      <a:pt x="23" y="203"/>
                    </a:lnTo>
                    <a:lnTo>
                      <a:pt x="21" y="209"/>
                    </a:lnTo>
                    <a:lnTo>
                      <a:pt x="19" y="215"/>
                    </a:lnTo>
                    <a:lnTo>
                      <a:pt x="17" y="220"/>
                    </a:lnTo>
                    <a:lnTo>
                      <a:pt x="15" y="228"/>
                    </a:lnTo>
                    <a:lnTo>
                      <a:pt x="13" y="234"/>
                    </a:lnTo>
                    <a:lnTo>
                      <a:pt x="13" y="241"/>
                    </a:lnTo>
                    <a:lnTo>
                      <a:pt x="12" y="247"/>
                    </a:lnTo>
                    <a:lnTo>
                      <a:pt x="10" y="255"/>
                    </a:lnTo>
                    <a:lnTo>
                      <a:pt x="8" y="260"/>
                    </a:lnTo>
                    <a:lnTo>
                      <a:pt x="6" y="268"/>
                    </a:lnTo>
                    <a:lnTo>
                      <a:pt x="4" y="276"/>
                    </a:lnTo>
                    <a:lnTo>
                      <a:pt x="4" y="281"/>
                    </a:lnTo>
                    <a:lnTo>
                      <a:pt x="2" y="289"/>
                    </a:lnTo>
                    <a:lnTo>
                      <a:pt x="2" y="296"/>
                    </a:lnTo>
                    <a:lnTo>
                      <a:pt x="0" y="304"/>
                    </a:lnTo>
                    <a:lnTo>
                      <a:pt x="0" y="314"/>
                    </a:lnTo>
                    <a:lnTo>
                      <a:pt x="4" y="314"/>
                    </a:lnTo>
                    <a:lnTo>
                      <a:pt x="8" y="315"/>
                    </a:lnTo>
                    <a:lnTo>
                      <a:pt x="13" y="317"/>
                    </a:lnTo>
                    <a:lnTo>
                      <a:pt x="15" y="317"/>
                    </a:lnTo>
                    <a:lnTo>
                      <a:pt x="17" y="317"/>
                    </a:lnTo>
                    <a:lnTo>
                      <a:pt x="23" y="317"/>
                    </a:lnTo>
                    <a:lnTo>
                      <a:pt x="29" y="319"/>
                    </a:lnTo>
                    <a:lnTo>
                      <a:pt x="162" y="44"/>
                    </a:lnTo>
                    <a:lnTo>
                      <a:pt x="434" y="15"/>
                    </a:lnTo>
                    <a:close/>
                  </a:path>
                </a:pathLst>
              </a:custGeom>
              <a:solidFill>
                <a:srgbClr val="000000"/>
              </a:solidFill>
              <a:ln w="9525">
                <a:noFill/>
                <a:round/>
                <a:headEnd/>
                <a:tailEnd/>
              </a:ln>
            </p:spPr>
            <p:txBody>
              <a:bodyPr/>
              <a:lstStyle/>
              <a:p>
                <a:endParaRPr lang="en-US"/>
              </a:p>
            </p:txBody>
          </p:sp>
          <p:sp>
            <p:nvSpPr>
              <p:cNvPr id="10358" name="Freeform 264"/>
              <p:cNvSpPr>
                <a:spLocks/>
              </p:cNvSpPr>
              <p:nvPr/>
            </p:nvSpPr>
            <p:spPr bwMode="auto">
              <a:xfrm>
                <a:off x="1886" y="2120"/>
                <a:ext cx="315" cy="358"/>
              </a:xfrm>
              <a:custGeom>
                <a:avLst/>
                <a:gdLst>
                  <a:gd name="T0" fmla="*/ 293 w 629"/>
                  <a:gd name="T1" fmla="*/ 102 h 717"/>
                  <a:gd name="T2" fmla="*/ 276 w 629"/>
                  <a:gd name="T3" fmla="*/ 102 h 717"/>
                  <a:gd name="T4" fmla="*/ 258 w 629"/>
                  <a:gd name="T5" fmla="*/ 104 h 717"/>
                  <a:gd name="T6" fmla="*/ 239 w 629"/>
                  <a:gd name="T7" fmla="*/ 104 h 717"/>
                  <a:gd name="T8" fmla="*/ 221 w 629"/>
                  <a:gd name="T9" fmla="*/ 106 h 717"/>
                  <a:gd name="T10" fmla="*/ 202 w 629"/>
                  <a:gd name="T11" fmla="*/ 109 h 717"/>
                  <a:gd name="T12" fmla="*/ 185 w 629"/>
                  <a:gd name="T13" fmla="*/ 113 h 717"/>
                  <a:gd name="T14" fmla="*/ 169 w 629"/>
                  <a:gd name="T15" fmla="*/ 117 h 717"/>
                  <a:gd name="T16" fmla="*/ 156 w 629"/>
                  <a:gd name="T17" fmla="*/ 122 h 717"/>
                  <a:gd name="T18" fmla="*/ 144 w 629"/>
                  <a:gd name="T19" fmla="*/ 126 h 717"/>
                  <a:gd name="T20" fmla="*/ 129 w 629"/>
                  <a:gd name="T21" fmla="*/ 131 h 717"/>
                  <a:gd name="T22" fmla="*/ 114 w 629"/>
                  <a:gd name="T23" fmla="*/ 139 h 717"/>
                  <a:gd name="T24" fmla="*/ 100 w 629"/>
                  <a:gd name="T25" fmla="*/ 147 h 717"/>
                  <a:gd name="T26" fmla="*/ 85 w 629"/>
                  <a:gd name="T27" fmla="*/ 160 h 717"/>
                  <a:gd name="T28" fmla="*/ 69 w 629"/>
                  <a:gd name="T29" fmla="*/ 175 h 717"/>
                  <a:gd name="T30" fmla="*/ 58 w 629"/>
                  <a:gd name="T31" fmla="*/ 189 h 717"/>
                  <a:gd name="T32" fmla="*/ 51 w 629"/>
                  <a:gd name="T33" fmla="*/ 201 h 717"/>
                  <a:gd name="T34" fmla="*/ 45 w 629"/>
                  <a:gd name="T35" fmla="*/ 213 h 717"/>
                  <a:gd name="T36" fmla="*/ 38 w 629"/>
                  <a:gd name="T37" fmla="*/ 226 h 717"/>
                  <a:gd name="T38" fmla="*/ 32 w 629"/>
                  <a:gd name="T39" fmla="*/ 239 h 717"/>
                  <a:gd name="T40" fmla="*/ 27 w 629"/>
                  <a:gd name="T41" fmla="*/ 251 h 717"/>
                  <a:gd name="T42" fmla="*/ 22 w 629"/>
                  <a:gd name="T43" fmla="*/ 261 h 717"/>
                  <a:gd name="T44" fmla="*/ 15 w 629"/>
                  <a:gd name="T45" fmla="*/ 277 h 717"/>
                  <a:gd name="T46" fmla="*/ 9 w 629"/>
                  <a:gd name="T47" fmla="*/ 294 h 717"/>
                  <a:gd name="T48" fmla="*/ 4 w 629"/>
                  <a:gd name="T49" fmla="*/ 310 h 717"/>
                  <a:gd name="T50" fmla="*/ 1 w 629"/>
                  <a:gd name="T51" fmla="*/ 324 h 717"/>
                  <a:gd name="T52" fmla="*/ 0 w 629"/>
                  <a:gd name="T53" fmla="*/ 337 h 717"/>
                  <a:gd name="T54" fmla="*/ 1 w 629"/>
                  <a:gd name="T55" fmla="*/ 352 h 717"/>
                  <a:gd name="T56" fmla="*/ 10 w 629"/>
                  <a:gd name="T57" fmla="*/ 353 h 717"/>
                  <a:gd name="T58" fmla="*/ 18 w 629"/>
                  <a:gd name="T59" fmla="*/ 340 h 717"/>
                  <a:gd name="T60" fmla="*/ 22 w 629"/>
                  <a:gd name="T61" fmla="*/ 326 h 717"/>
                  <a:gd name="T62" fmla="*/ 28 w 629"/>
                  <a:gd name="T63" fmla="*/ 309 h 717"/>
                  <a:gd name="T64" fmla="*/ 34 w 629"/>
                  <a:gd name="T65" fmla="*/ 291 h 717"/>
                  <a:gd name="T66" fmla="*/ 41 w 629"/>
                  <a:gd name="T67" fmla="*/ 277 h 717"/>
                  <a:gd name="T68" fmla="*/ 47 w 629"/>
                  <a:gd name="T69" fmla="*/ 266 h 717"/>
                  <a:gd name="T70" fmla="*/ 52 w 629"/>
                  <a:gd name="T71" fmla="*/ 256 h 717"/>
                  <a:gd name="T72" fmla="*/ 58 w 629"/>
                  <a:gd name="T73" fmla="*/ 244 h 717"/>
                  <a:gd name="T74" fmla="*/ 66 w 629"/>
                  <a:gd name="T75" fmla="*/ 232 h 717"/>
                  <a:gd name="T76" fmla="*/ 74 w 629"/>
                  <a:gd name="T77" fmla="*/ 220 h 717"/>
                  <a:gd name="T78" fmla="*/ 82 w 629"/>
                  <a:gd name="T79" fmla="*/ 208 h 717"/>
                  <a:gd name="T80" fmla="*/ 92 w 629"/>
                  <a:gd name="T81" fmla="*/ 195 h 717"/>
                  <a:gd name="T82" fmla="*/ 103 w 629"/>
                  <a:gd name="T83" fmla="*/ 181 h 717"/>
                  <a:gd name="T84" fmla="*/ 114 w 629"/>
                  <a:gd name="T85" fmla="*/ 168 h 717"/>
                  <a:gd name="T86" fmla="*/ 127 w 629"/>
                  <a:gd name="T87" fmla="*/ 157 h 717"/>
                  <a:gd name="T88" fmla="*/ 140 w 629"/>
                  <a:gd name="T89" fmla="*/ 146 h 717"/>
                  <a:gd name="T90" fmla="*/ 153 w 629"/>
                  <a:gd name="T91" fmla="*/ 138 h 717"/>
                  <a:gd name="T92" fmla="*/ 166 w 629"/>
                  <a:gd name="T93" fmla="*/ 130 h 717"/>
                  <a:gd name="T94" fmla="*/ 181 w 629"/>
                  <a:gd name="T95" fmla="*/ 124 h 717"/>
                  <a:gd name="T96" fmla="*/ 195 w 629"/>
                  <a:gd name="T97" fmla="*/ 118 h 717"/>
                  <a:gd name="T98" fmla="*/ 209 w 629"/>
                  <a:gd name="T99" fmla="*/ 114 h 717"/>
                  <a:gd name="T100" fmla="*/ 224 w 629"/>
                  <a:gd name="T101" fmla="*/ 111 h 717"/>
                  <a:gd name="T102" fmla="*/ 238 w 629"/>
                  <a:gd name="T103" fmla="*/ 108 h 717"/>
                  <a:gd name="T104" fmla="*/ 253 w 629"/>
                  <a:gd name="T105" fmla="*/ 108 h 717"/>
                  <a:gd name="T106" fmla="*/ 267 w 629"/>
                  <a:gd name="T107" fmla="*/ 108 h 717"/>
                  <a:gd name="T108" fmla="*/ 281 w 629"/>
                  <a:gd name="T109" fmla="*/ 109 h 717"/>
                  <a:gd name="T110" fmla="*/ 294 w 629"/>
                  <a:gd name="T111" fmla="*/ 112 h 717"/>
                  <a:gd name="T112" fmla="*/ 307 w 629"/>
                  <a:gd name="T113" fmla="*/ 116 h 7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29"/>
                  <a:gd name="T172" fmla="*/ 0 h 717"/>
                  <a:gd name="T173" fmla="*/ 629 w 629"/>
                  <a:gd name="T174" fmla="*/ 717 h 7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29" h="717">
                    <a:moveTo>
                      <a:pt x="629" y="236"/>
                    </a:moveTo>
                    <a:lnTo>
                      <a:pt x="606" y="0"/>
                    </a:lnTo>
                    <a:lnTo>
                      <a:pt x="599" y="12"/>
                    </a:lnTo>
                    <a:lnTo>
                      <a:pt x="585" y="204"/>
                    </a:lnTo>
                    <a:lnTo>
                      <a:pt x="576" y="204"/>
                    </a:lnTo>
                    <a:lnTo>
                      <a:pt x="568" y="204"/>
                    </a:lnTo>
                    <a:lnTo>
                      <a:pt x="559" y="204"/>
                    </a:lnTo>
                    <a:lnTo>
                      <a:pt x="551" y="204"/>
                    </a:lnTo>
                    <a:lnTo>
                      <a:pt x="542" y="204"/>
                    </a:lnTo>
                    <a:lnTo>
                      <a:pt x="532" y="206"/>
                    </a:lnTo>
                    <a:lnTo>
                      <a:pt x="524" y="206"/>
                    </a:lnTo>
                    <a:lnTo>
                      <a:pt x="515" y="208"/>
                    </a:lnTo>
                    <a:lnTo>
                      <a:pt x="505" y="208"/>
                    </a:lnTo>
                    <a:lnTo>
                      <a:pt x="496" y="208"/>
                    </a:lnTo>
                    <a:lnTo>
                      <a:pt x="486" y="208"/>
                    </a:lnTo>
                    <a:lnTo>
                      <a:pt x="477" y="209"/>
                    </a:lnTo>
                    <a:lnTo>
                      <a:pt x="467" y="209"/>
                    </a:lnTo>
                    <a:lnTo>
                      <a:pt x="458" y="211"/>
                    </a:lnTo>
                    <a:lnTo>
                      <a:pt x="448" y="211"/>
                    </a:lnTo>
                    <a:lnTo>
                      <a:pt x="441" y="213"/>
                    </a:lnTo>
                    <a:lnTo>
                      <a:pt x="429" y="213"/>
                    </a:lnTo>
                    <a:lnTo>
                      <a:pt x="420" y="215"/>
                    </a:lnTo>
                    <a:lnTo>
                      <a:pt x="410" y="217"/>
                    </a:lnTo>
                    <a:lnTo>
                      <a:pt x="403" y="219"/>
                    </a:lnTo>
                    <a:lnTo>
                      <a:pt x="393" y="219"/>
                    </a:lnTo>
                    <a:lnTo>
                      <a:pt x="386" y="221"/>
                    </a:lnTo>
                    <a:lnTo>
                      <a:pt x="376" y="223"/>
                    </a:lnTo>
                    <a:lnTo>
                      <a:pt x="369" y="227"/>
                    </a:lnTo>
                    <a:lnTo>
                      <a:pt x="361" y="227"/>
                    </a:lnTo>
                    <a:lnTo>
                      <a:pt x="351" y="228"/>
                    </a:lnTo>
                    <a:lnTo>
                      <a:pt x="344" y="230"/>
                    </a:lnTo>
                    <a:lnTo>
                      <a:pt x="338" y="234"/>
                    </a:lnTo>
                    <a:lnTo>
                      <a:pt x="330" y="236"/>
                    </a:lnTo>
                    <a:lnTo>
                      <a:pt x="323" y="238"/>
                    </a:lnTo>
                    <a:lnTo>
                      <a:pt x="317" y="240"/>
                    </a:lnTo>
                    <a:lnTo>
                      <a:pt x="311" y="244"/>
                    </a:lnTo>
                    <a:lnTo>
                      <a:pt x="306" y="246"/>
                    </a:lnTo>
                    <a:lnTo>
                      <a:pt x="300" y="248"/>
                    </a:lnTo>
                    <a:lnTo>
                      <a:pt x="292" y="249"/>
                    </a:lnTo>
                    <a:lnTo>
                      <a:pt x="287" y="253"/>
                    </a:lnTo>
                    <a:lnTo>
                      <a:pt x="279" y="255"/>
                    </a:lnTo>
                    <a:lnTo>
                      <a:pt x="273" y="257"/>
                    </a:lnTo>
                    <a:lnTo>
                      <a:pt x="266" y="261"/>
                    </a:lnTo>
                    <a:lnTo>
                      <a:pt x="258" y="263"/>
                    </a:lnTo>
                    <a:lnTo>
                      <a:pt x="251" y="267"/>
                    </a:lnTo>
                    <a:lnTo>
                      <a:pt x="243" y="268"/>
                    </a:lnTo>
                    <a:lnTo>
                      <a:pt x="235" y="272"/>
                    </a:lnTo>
                    <a:lnTo>
                      <a:pt x="228" y="278"/>
                    </a:lnTo>
                    <a:lnTo>
                      <a:pt x="222" y="282"/>
                    </a:lnTo>
                    <a:lnTo>
                      <a:pt x="215" y="286"/>
                    </a:lnTo>
                    <a:lnTo>
                      <a:pt x="207" y="289"/>
                    </a:lnTo>
                    <a:lnTo>
                      <a:pt x="199" y="295"/>
                    </a:lnTo>
                    <a:lnTo>
                      <a:pt x="192" y="301"/>
                    </a:lnTo>
                    <a:lnTo>
                      <a:pt x="184" y="306"/>
                    </a:lnTo>
                    <a:lnTo>
                      <a:pt x="176" y="312"/>
                    </a:lnTo>
                    <a:lnTo>
                      <a:pt x="169" y="320"/>
                    </a:lnTo>
                    <a:lnTo>
                      <a:pt x="159" y="325"/>
                    </a:lnTo>
                    <a:lnTo>
                      <a:pt x="152" y="333"/>
                    </a:lnTo>
                    <a:lnTo>
                      <a:pt x="146" y="341"/>
                    </a:lnTo>
                    <a:lnTo>
                      <a:pt x="138" y="350"/>
                    </a:lnTo>
                    <a:lnTo>
                      <a:pt x="131" y="358"/>
                    </a:lnTo>
                    <a:lnTo>
                      <a:pt x="123" y="369"/>
                    </a:lnTo>
                    <a:lnTo>
                      <a:pt x="119" y="373"/>
                    </a:lnTo>
                    <a:lnTo>
                      <a:pt x="116" y="379"/>
                    </a:lnTo>
                    <a:lnTo>
                      <a:pt x="112" y="384"/>
                    </a:lnTo>
                    <a:lnTo>
                      <a:pt x="110" y="390"/>
                    </a:lnTo>
                    <a:lnTo>
                      <a:pt x="106" y="396"/>
                    </a:lnTo>
                    <a:lnTo>
                      <a:pt x="102" y="402"/>
                    </a:lnTo>
                    <a:lnTo>
                      <a:pt x="99" y="407"/>
                    </a:lnTo>
                    <a:lnTo>
                      <a:pt x="95" y="413"/>
                    </a:lnTo>
                    <a:lnTo>
                      <a:pt x="93" y="419"/>
                    </a:lnTo>
                    <a:lnTo>
                      <a:pt x="89" y="426"/>
                    </a:lnTo>
                    <a:lnTo>
                      <a:pt x="87" y="434"/>
                    </a:lnTo>
                    <a:lnTo>
                      <a:pt x="83" y="441"/>
                    </a:lnTo>
                    <a:lnTo>
                      <a:pt x="80" y="447"/>
                    </a:lnTo>
                    <a:lnTo>
                      <a:pt x="76" y="453"/>
                    </a:lnTo>
                    <a:lnTo>
                      <a:pt x="72" y="460"/>
                    </a:lnTo>
                    <a:lnTo>
                      <a:pt x="70" y="466"/>
                    </a:lnTo>
                    <a:lnTo>
                      <a:pt x="68" y="472"/>
                    </a:lnTo>
                    <a:lnTo>
                      <a:pt x="64" y="478"/>
                    </a:lnTo>
                    <a:lnTo>
                      <a:pt x="62" y="485"/>
                    </a:lnTo>
                    <a:lnTo>
                      <a:pt x="59" y="491"/>
                    </a:lnTo>
                    <a:lnTo>
                      <a:pt x="57" y="497"/>
                    </a:lnTo>
                    <a:lnTo>
                      <a:pt x="53" y="502"/>
                    </a:lnTo>
                    <a:lnTo>
                      <a:pt x="51" y="508"/>
                    </a:lnTo>
                    <a:lnTo>
                      <a:pt x="47" y="514"/>
                    </a:lnTo>
                    <a:lnTo>
                      <a:pt x="45" y="518"/>
                    </a:lnTo>
                    <a:lnTo>
                      <a:pt x="43" y="523"/>
                    </a:lnTo>
                    <a:lnTo>
                      <a:pt x="42" y="529"/>
                    </a:lnTo>
                    <a:lnTo>
                      <a:pt x="40" y="535"/>
                    </a:lnTo>
                    <a:lnTo>
                      <a:pt x="34" y="544"/>
                    </a:lnTo>
                    <a:lnTo>
                      <a:pt x="30" y="554"/>
                    </a:lnTo>
                    <a:lnTo>
                      <a:pt x="26" y="563"/>
                    </a:lnTo>
                    <a:lnTo>
                      <a:pt x="22" y="573"/>
                    </a:lnTo>
                    <a:lnTo>
                      <a:pt x="19" y="580"/>
                    </a:lnTo>
                    <a:lnTo>
                      <a:pt x="17" y="588"/>
                    </a:lnTo>
                    <a:lnTo>
                      <a:pt x="13" y="597"/>
                    </a:lnTo>
                    <a:lnTo>
                      <a:pt x="13" y="605"/>
                    </a:lnTo>
                    <a:lnTo>
                      <a:pt x="9" y="613"/>
                    </a:lnTo>
                    <a:lnTo>
                      <a:pt x="7" y="620"/>
                    </a:lnTo>
                    <a:lnTo>
                      <a:pt x="5" y="628"/>
                    </a:lnTo>
                    <a:lnTo>
                      <a:pt x="3" y="634"/>
                    </a:lnTo>
                    <a:lnTo>
                      <a:pt x="2" y="641"/>
                    </a:lnTo>
                    <a:lnTo>
                      <a:pt x="2" y="649"/>
                    </a:lnTo>
                    <a:lnTo>
                      <a:pt x="0" y="656"/>
                    </a:lnTo>
                    <a:lnTo>
                      <a:pt x="0" y="662"/>
                    </a:lnTo>
                    <a:lnTo>
                      <a:pt x="0" y="668"/>
                    </a:lnTo>
                    <a:lnTo>
                      <a:pt x="0" y="675"/>
                    </a:lnTo>
                    <a:lnTo>
                      <a:pt x="0" y="683"/>
                    </a:lnTo>
                    <a:lnTo>
                      <a:pt x="0" y="689"/>
                    </a:lnTo>
                    <a:lnTo>
                      <a:pt x="0" y="696"/>
                    </a:lnTo>
                    <a:lnTo>
                      <a:pt x="2" y="704"/>
                    </a:lnTo>
                    <a:lnTo>
                      <a:pt x="3" y="710"/>
                    </a:lnTo>
                    <a:lnTo>
                      <a:pt x="5" y="717"/>
                    </a:lnTo>
                    <a:lnTo>
                      <a:pt x="11" y="711"/>
                    </a:lnTo>
                    <a:lnTo>
                      <a:pt x="19" y="706"/>
                    </a:lnTo>
                    <a:lnTo>
                      <a:pt x="24" y="700"/>
                    </a:lnTo>
                    <a:lnTo>
                      <a:pt x="32" y="696"/>
                    </a:lnTo>
                    <a:lnTo>
                      <a:pt x="34" y="689"/>
                    </a:lnTo>
                    <a:lnTo>
                      <a:pt x="36" y="681"/>
                    </a:lnTo>
                    <a:lnTo>
                      <a:pt x="38" y="673"/>
                    </a:lnTo>
                    <a:lnTo>
                      <a:pt x="40" y="668"/>
                    </a:lnTo>
                    <a:lnTo>
                      <a:pt x="42" y="660"/>
                    </a:lnTo>
                    <a:lnTo>
                      <a:pt x="43" y="653"/>
                    </a:lnTo>
                    <a:lnTo>
                      <a:pt x="47" y="643"/>
                    </a:lnTo>
                    <a:lnTo>
                      <a:pt x="49" y="635"/>
                    </a:lnTo>
                    <a:lnTo>
                      <a:pt x="53" y="628"/>
                    </a:lnTo>
                    <a:lnTo>
                      <a:pt x="55" y="618"/>
                    </a:lnTo>
                    <a:lnTo>
                      <a:pt x="59" y="609"/>
                    </a:lnTo>
                    <a:lnTo>
                      <a:pt x="62" y="601"/>
                    </a:lnTo>
                    <a:lnTo>
                      <a:pt x="64" y="592"/>
                    </a:lnTo>
                    <a:lnTo>
                      <a:pt x="68" y="582"/>
                    </a:lnTo>
                    <a:lnTo>
                      <a:pt x="72" y="575"/>
                    </a:lnTo>
                    <a:lnTo>
                      <a:pt x="78" y="565"/>
                    </a:lnTo>
                    <a:lnTo>
                      <a:pt x="80" y="559"/>
                    </a:lnTo>
                    <a:lnTo>
                      <a:pt x="81" y="554"/>
                    </a:lnTo>
                    <a:lnTo>
                      <a:pt x="83" y="548"/>
                    </a:lnTo>
                    <a:lnTo>
                      <a:pt x="87" y="544"/>
                    </a:lnTo>
                    <a:lnTo>
                      <a:pt x="89" y="538"/>
                    </a:lnTo>
                    <a:lnTo>
                      <a:pt x="93" y="533"/>
                    </a:lnTo>
                    <a:lnTo>
                      <a:pt x="95" y="527"/>
                    </a:lnTo>
                    <a:lnTo>
                      <a:pt x="99" y="521"/>
                    </a:lnTo>
                    <a:lnTo>
                      <a:pt x="100" y="516"/>
                    </a:lnTo>
                    <a:lnTo>
                      <a:pt x="104" y="512"/>
                    </a:lnTo>
                    <a:lnTo>
                      <a:pt x="106" y="506"/>
                    </a:lnTo>
                    <a:lnTo>
                      <a:pt x="110" y="500"/>
                    </a:lnTo>
                    <a:lnTo>
                      <a:pt x="112" y="495"/>
                    </a:lnTo>
                    <a:lnTo>
                      <a:pt x="116" y="489"/>
                    </a:lnTo>
                    <a:lnTo>
                      <a:pt x="119" y="483"/>
                    </a:lnTo>
                    <a:lnTo>
                      <a:pt x="123" y="478"/>
                    </a:lnTo>
                    <a:lnTo>
                      <a:pt x="127" y="472"/>
                    </a:lnTo>
                    <a:lnTo>
                      <a:pt x="131" y="464"/>
                    </a:lnTo>
                    <a:lnTo>
                      <a:pt x="135" y="459"/>
                    </a:lnTo>
                    <a:lnTo>
                      <a:pt x="138" y="453"/>
                    </a:lnTo>
                    <a:lnTo>
                      <a:pt x="142" y="447"/>
                    </a:lnTo>
                    <a:lnTo>
                      <a:pt x="148" y="441"/>
                    </a:lnTo>
                    <a:lnTo>
                      <a:pt x="150" y="434"/>
                    </a:lnTo>
                    <a:lnTo>
                      <a:pt x="156" y="430"/>
                    </a:lnTo>
                    <a:lnTo>
                      <a:pt x="159" y="422"/>
                    </a:lnTo>
                    <a:lnTo>
                      <a:pt x="163" y="417"/>
                    </a:lnTo>
                    <a:lnTo>
                      <a:pt x="169" y="409"/>
                    </a:lnTo>
                    <a:lnTo>
                      <a:pt x="173" y="403"/>
                    </a:lnTo>
                    <a:lnTo>
                      <a:pt x="178" y="396"/>
                    </a:lnTo>
                    <a:lnTo>
                      <a:pt x="184" y="390"/>
                    </a:lnTo>
                    <a:lnTo>
                      <a:pt x="190" y="383"/>
                    </a:lnTo>
                    <a:lnTo>
                      <a:pt x="196" y="377"/>
                    </a:lnTo>
                    <a:lnTo>
                      <a:pt x="201" y="369"/>
                    </a:lnTo>
                    <a:lnTo>
                      <a:pt x="205" y="362"/>
                    </a:lnTo>
                    <a:lnTo>
                      <a:pt x="211" y="354"/>
                    </a:lnTo>
                    <a:lnTo>
                      <a:pt x="216" y="348"/>
                    </a:lnTo>
                    <a:lnTo>
                      <a:pt x="222" y="343"/>
                    </a:lnTo>
                    <a:lnTo>
                      <a:pt x="228" y="337"/>
                    </a:lnTo>
                    <a:lnTo>
                      <a:pt x="234" y="331"/>
                    </a:lnTo>
                    <a:lnTo>
                      <a:pt x="241" y="325"/>
                    </a:lnTo>
                    <a:lnTo>
                      <a:pt x="247" y="320"/>
                    </a:lnTo>
                    <a:lnTo>
                      <a:pt x="253" y="314"/>
                    </a:lnTo>
                    <a:lnTo>
                      <a:pt x="258" y="308"/>
                    </a:lnTo>
                    <a:lnTo>
                      <a:pt x="266" y="303"/>
                    </a:lnTo>
                    <a:lnTo>
                      <a:pt x="272" y="297"/>
                    </a:lnTo>
                    <a:lnTo>
                      <a:pt x="279" y="293"/>
                    </a:lnTo>
                    <a:lnTo>
                      <a:pt x="285" y="289"/>
                    </a:lnTo>
                    <a:lnTo>
                      <a:pt x="292" y="286"/>
                    </a:lnTo>
                    <a:lnTo>
                      <a:pt x="298" y="280"/>
                    </a:lnTo>
                    <a:lnTo>
                      <a:pt x="306" y="276"/>
                    </a:lnTo>
                    <a:lnTo>
                      <a:pt x="311" y="270"/>
                    </a:lnTo>
                    <a:lnTo>
                      <a:pt x="319" y="267"/>
                    </a:lnTo>
                    <a:lnTo>
                      <a:pt x="325" y="263"/>
                    </a:lnTo>
                    <a:lnTo>
                      <a:pt x="332" y="261"/>
                    </a:lnTo>
                    <a:lnTo>
                      <a:pt x="338" y="257"/>
                    </a:lnTo>
                    <a:lnTo>
                      <a:pt x="346" y="253"/>
                    </a:lnTo>
                    <a:lnTo>
                      <a:pt x="353" y="249"/>
                    </a:lnTo>
                    <a:lnTo>
                      <a:pt x="361" y="248"/>
                    </a:lnTo>
                    <a:lnTo>
                      <a:pt x="367" y="244"/>
                    </a:lnTo>
                    <a:lnTo>
                      <a:pt x="374" y="242"/>
                    </a:lnTo>
                    <a:lnTo>
                      <a:pt x="382" y="238"/>
                    </a:lnTo>
                    <a:lnTo>
                      <a:pt x="389" y="236"/>
                    </a:lnTo>
                    <a:lnTo>
                      <a:pt x="395" y="236"/>
                    </a:lnTo>
                    <a:lnTo>
                      <a:pt x="405" y="234"/>
                    </a:lnTo>
                    <a:lnTo>
                      <a:pt x="410" y="230"/>
                    </a:lnTo>
                    <a:lnTo>
                      <a:pt x="418" y="228"/>
                    </a:lnTo>
                    <a:lnTo>
                      <a:pt x="426" y="227"/>
                    </a:lnTo>
                    <a:lnTo>
                      <a:pt x="433" y="225"/>
                    </a:lnTo>
                    <a:lnTo>
                      <a:pt x="439" y="223"/>
                    </a:lnTo>
                    <a:lnTo>
                      <a:pt x="448" y="223"/>
                    </a:lnTo>
                    <a:lnTo>
                      <a:pt x="454" y="221"/>
                    </a:lnTo>
                    <a:lnTo>
                      <a:pt x="462" y="221"/>
                    </a:lnTo>
                    <a:lnTo>
                      <a:pt x="469" y="219"/>
                    </a:lnTo>
                    <a:lnTo>
                      <a:pt x="475" y="217"/>
                    </a:lnTo>
                    <a:lnTo>
                      <a:pt x="483" y="217"/>
                    </a:lnTo>
                    <a:lnTo>
                      <a:pt x="490" y="217"/>
                    </a:lnTo>
                    <a:lnTo>
                      <a:pt x="498" y="217"/>
                    </a:lnTo>
                    <a:lnTo>
                      <a:pt x="505" y="217"/>
                    </a:lnTo>
                    <a:lnTo>
                      <a:pt x="511" y="217"/>
                    </a:lnTo>
                    <a:lnTo>
                      <a:pt x="521" y="217"/>
                    </a:lnTo>
                    <a:lnTo>
                      <a:pt x="526" y="217"/>
                    </a:lnTo>
                    <a:lnTo>
                      <a:pt x="534" y="217"/>
                    </a:lnTo>
                    <a:lnTo>
                      <a:pt x="540" y="217"/>
                    </a:lnTo>
                    <a:lnTo>
                      <a:pt x="547" y="217"/>
                    </a:lnTo>
                    <a:lnTo>
                      <a:pt x="553" y="217"/>
                    </a:lnTo>
                    <a:lnTo>
                      <a:pt x="561" y="219"/>
                    </a:lnTo>
                    <a:lnTo>
                      <a:pt x="568" y="221"/>
                    </a:lnTo>
                    <a:lnTo>
                      <a:pt x="576" y="223"/>
                    </a:lnTo>
                    <a:lnTo>
                      <a:pt x="581" y="223"/>
                    </a:lnTo>
                    <a:lnTo>
                      <a:pt x="587" y="225"/>
                    </a:lnTo>
                    <a:lnTo>
                      <a:pt x="595" y="227"/>
                    </a:lnTo>
                    <a:lnTo>
                      <a:pt x="602" y="228"/>
                    </a:lnTo>
                    <a:lnTo>
                      <a:pt x="608" y="230"/>
                    </a:lnTo>
                    <a:lnTo>
                      <a:pt x="614" y="232"/>
                    </a:lnTo>
                    <a:lnTo>
                      <a:pt x="621" y="234"/>
                    </a:lnTo>
                    <a:lnTo>
                      <a:pt x="629" y="236"/>
                    </a:lnTo>
                    <a:close/>
                  </a:path>
                </a:pathLst>
              </a:custGeom>
              <a:solidFill>
                <a:srgbClr val="000000"/>
              </a:solidFill>
              <a:ln w="9525">
                <a:noFill/>
                <a:round/>
                <a:headEnd/>
                <a:tailEnd/>
              </a:ln>
            </p:spPr>
            <p:txBody>
              <a:bodyPr/>
              <a:lstStyle/>
              <a:p>
                <a:endParaRPr lang="en-US"/>
              </a:p>
            </p:txBody>
          </p:sp>
          <p:sp>
            <p:nvSpPr>
              <p:cNvPr id="10359" name="Freeform 265"/>
              <p:cNvSpPr>
                <a:spLocks/>
              </p:cNvSpPr>
              <p:nvPr/>
            </p:nvSpPr>
            <p:spPr bwMode="auto">
              <a:xfrm>
                <a:off x="2254" y="2366"/>
                <a:ext cx="90" cy="180"/>
              </a:xfrm>
              <a:custGeom>
                <a:avLst/>
                <a:gdLst>
                  <a:gd name="T0" fmla="*/ 69 w 181"/>
                  <a:gd name="T1" fmla="*/ 5 h 359"/>
                  <a:gd name="T2" fmla="*/ 75 w 181"/>
                  <a:gd name="T3" fmla="*/ 13 h 359"/>
                  <a:gd name="T4" fmla="*/ 82 w 181"/>
                  <a:gd name="T5" fmla="*/ 22 h 359"/>
                  <a:gd name="T6" fmla="*/ 86 w 181"/>
                  <a:gd name="T7" fmla="*/ 30 h 359"/>
                  <a:gd name="T8" fmla="*/ 87 w 181"/>
                  <a:gd name="T9" fmla="*/ 39 h 359"/>
                  <a:gd name="T10" fmla="*/ 89 w 181"/>
                  <a:gd name="T11" fmla="*/ 49 h 359"/>
                  <a:gd name="T12" fmla="*/ 90 w 181"/>
                  <a:gd name="T13" fmla="*/ 58 h 359"/>
                  <a:gd name="T14" fmla="*/ 89 w 181"/>
                  <a:gd name="T15" fmla="*/ 68 h 359"/>
                  <a:gd name="T16" fmla="*/ 88 w 181"/>
                  <a:gd name="T17" fmla="*/ 76 h 359"/>
                  <a:gd name="T18" fmla="*/ 86 w 181"/>
                  <a:gd name="T19" fmla="*/ 86 h 359"/>
                  <a:gd name="T20" fmla="*/ 83 w 181"/>
                  <a:gd name="T21" fmla="*/ 96 h 359"/>
                  <a:gd name="T22" fmla="*/ 78 w 181"/>
                  <a:gd name="T23" fmla="*/ 105 h 359"/>
                  <a:gd name="T24" fmla="*/ 73 w 181"/>
                  <a:gd name="T25" fmla="*/ 114 h 359"/>
                  <a:gd name="T26" fmla="*/ 67 w 181"/>
                  <a:gd name="T27" fmla="*/ 124 h 359"/>
                  <a:gd name="T28" fmla="*/ 62 w 181"/>
                  <a:gd name="T29" fmla="*/ 132 h 359"/>
                  <a:gd name="T30" fmla="*/ 55 w 181"/>
                  <a:gd name="T31" fmla="*/ 140 h 359"/>
                  <a:gd name="T32" fmla="*/ 48 w 181"/>
                  <a:gd name="T33" fmla="*/ 148 h 359"/>
                  <a:gd name="T34" fmla="*/ 40 w 181"/>
                  <a:gd name="T35" fmla="*/ 156 h 359"/>
                  <a:gd name="T36" fmla="*/ 32 w 181"/>
                  <a:gd name="T37" fmla="*/ 164 h 359"/>
                  <a:gd name="T38" fmla="*/ 24 w 181"/>
                  <a:gd name="T39" fmla="*/ 169 h 359"/>
                  <a:gd name="T40" fmla="*/ 16 w 181"/>
                  <a:gd name="T41" fmla="*/ 176 h 359"/>
                  <a:gd name="T42" fmla="*/ 8 w 181"/>
                  <a:gd name="T43" fmla="*/ 180 h 359"/>
                  <a:gd name="T44" fmla="*/ 0 w 181"/>
                  <a:gd name="T45" fmla="*/ 180 h 359"/>
                  <a:gd name="T46" fmla="*/ 2 w 181"/>
                  <a:gd name="T47" fmla="*/ 168 h 359"/>
                  <a:gd name="T48" fmla="*/ 7 w 181"/>
                  <a:gd name="T49" fmla="*/ 160 h 359"/>
                  <a:gd name="T50" fmla="*/ 13 w 181"/>
                  <a:gd name="T51" fmla="*/ 152 h 359"/>
                  <a:gd name="T52" fmla="*/ 21 w 181"/>
                  <a:gd name="T53" fmla="*/ 144 h 359"/>
                  <a:gd name="T54" fmla="*/ 29 w 181"/>
                  <a:gd name="T55" fmla="*/ 136 h 359"/>
                  <a:gd name="T56" fmla="*/ 38 w 181"/>
                  <a:gd name="T57" fmla="*/ 128 h 359"/>
                  <a:gd name="T58" fmla="*/ 46 w 181"/>
                  <a:gd name="T59" fmla="*/ 120 h 359"/>
                  <a:gd name="T60" fmla="*/ 53 w 181"/>
                  <a:gd name="T61" fmla="*/ 111 h 359"/>
                  <a:gd name="T62" fmla="*/ 58 w 181"/>
                  <a:gd name="T63" fmla="*/ 103 h 359"/>
                  <a:gd name="T64" fmla="*/ 63 w 181"/>
                  <a:gd name="T65" fmla="*/ 93 h 359"/>
                  <a:gd name="T66" fmla="*/ 65 w 181"/>
                  <a:gd name="T67" fmla="*/ 84 h 359"/>
                  <a:gd name="T68" fmla="*/ 67 w 181"/>
                  <a:gd name="T69" fmla="*/ 77 h 359"/>
                  <a:gd name="T70" fmla="*/ 68 w 181"/>
                  <a:gd name="T71" fmla="*/ 65 h 359"/>
                  <a:gd name="T72" fmla="*/ 68 w 181"/>
                  <a:gd name="T73" fmla="*/ 56 h 359"/>
                  <a:gd name="T74" fmla="*/ 68 w 181"/>
                  <a:gd name="T75" fmla="*/ 49 h 359"/>
                  <a:gd name="T76" fmla="*/ 67 w 181"/>
                  <a:gd name="T77" fmla="*/ 41 h 359"/>
                  <a:gd name="T78" fmla="*/ 65 w 181"/>
                  <a:gd name="T79" fmla="*/ 31 h 359"/>
                  <a:gd name="T80" fmla="*/ 58 w 181"/>
                  <a:gd name="T81" fmla="*/ 16 h 359"/>
                  <a:gd name="T82" fmla="*/ 56 w 181"/>
                  <a:gd name="T83" fmla="*/ 7 h 359"/>
                  <a:gd name="T84" fmla="*/ 64 w 181"/>
                  <a:gd name="T85" fmla="*/ 0 h 3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1"/>
                  <a:gd name="T130" fmla="*/ 0 h 359"/>
                  <a:gd name="T131" fmla="*/ 181 w 181"/>
                  <a:gd name="T132" fmla="*/ 359 h 3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1" h="359">
                    <a:moveTo>
                      <a:pt x="128" y="0"/>
                    </a:moveTo>
                    <a:lnTo>
                      <a:pt x="134" y="6"/>
                    </a:lnTo>
                    <a:lnTo>
                      <a:pt x="139" y="9"/>
                    </a:lnTo>
                    <a:lnTo>
                      <a:pt x="143" y="15"/>
                    </a:lnTo>
                    <a:lnTo>
                      <a:pt x="147" y="21"/>
                    </a:lnTo>
                    <a:lnTo>
                      <a:pt x="151" y="26"/>
                    </a:lnTo>
                    <a:lnTo>
                      <a:pt x="156" y="32"/>
                    </a:lnTo>
                    <a:lnTo>
                      <a:pt x="160" y="38"/>
                    </a:lnTo>
                    <a:lnTo>
                      <a:pt x="164" y="44"/>
                    </a:lnTo>
                    <a:lnTo>
                      <a:pt x="166" y="49"/>
                    </a:lnTo>
                    <a:lnTo>
                      <a:pt x="168" y="53"/>
                    </a:lnTo>
                    <a:lnTo>
                      <a:pt x="172" y="59"/>
                    </a:lnTo>
                    <a:lnTo>
                      <a:pt x="173" y="66"/>
                    </a:lnTo>
                    <a:lnTo>
                      <a:pt x="173" y="72"/>
                    </a:lnTo>
                    <a:lnTo>
                      <a:pt x="175" y="78"/>
                    </a:lnTo>
                    <a:lnTo>
                      <a:pt x="177" y="83"/>
                    </a:lnTo>
                    <a:lnTo>
                      <a:pt x="179" y="91"/>
                    </a:lnTo>
                    <a:lnTo>
                      <a:pt x="179" y="97"/>
                    </a:lnTo>
                    <a:lnTo>
                      <a:pt x="181" y="102"/>
                    </a:lnTo>
                    <a:lnTo>
                      <a:pt x="181" y="108"/>
                    </a:lnTo>
                    <a:lnTo>
                      <a:pt x="181" y="116"/>
                    </a:lnTo>
                    <a:lnTo>
                      <a:pt x="181" y="121"/>
                    </a:lnTo>
                    <a:lnTo>
                      <a:pt x="181" y="127"/>
                    </a:lnTo>
                    <a:lnTo>
                      <a:pt x="179" y="135"/>
                    </a:lnTo>
                    <a:lnTo>
                      <a:pt x="179" y="141"/>
                    </a:lnTo>
                    <a:lnTo>
                      <a:pt x="177" y="146"/>
                    </a:lnTo>
                    <a:lnTo>
                      <a:pt x="177" y="152"/>
                    </a:lnTo>
                    <a:lnTo>
                      <a:pt x="175" y="160"/>
                    </a:lnTo>
                    <a:lnTo>
                      <a:pt x="173" y="167"/>
                    </a:lnTo>
                    <a:lnTo>
                      <a:pt x="172" y="171"/>
                    </a:lnTo>
                    <a:lnTo>
                      <a:pt x="170" y="179"/>
                    </a:lnTo>
                    <a:lnTo>
                      <a:pt x="168" y="184"/>
                    </a:lnTo>
                    <a:lnTo>
                      <a:pt x="166" y="192"/>
                    </a:lnTo>
                    <a:lnTo>
                      <a:pt x="162" y="198"/>
                    </a:lnTo>
                    <a:lnTo>
                      <a:pt x="160" y="203"/>
                    </a:lnTo>
                    <a:lnTo>
                      <a:pt x="156" y="209"/>
                    </a:lnTo>
                    <a:lnTo>
                      <a:pt x="154" y="217"/>
                    </a:lnTo>
                    <a:lnTo>
                      <a:pt x="151" y="220"/>
                    </a:lnTo>
                    <a:lnTo>
                      <a:pt x="147" y="228"/>
                    </a:lnTo>
                    <a:lnTo>
                      <a:pt x="143" y="234"/>
                    </a:lnTo>
                    <a:lnTo>
                      <a:pt x="141" y="241"/>
                    </a:lnTo>
                    <a:lnTo>
                      <a:pt x="135" y="247"/>
                    </a:lnTo>
                    <a:lnTo>
                      <a:pt x="132" y="251"/>
                    </a:lnTo>
                    <a:lnTo>
                      <a:pt x="128" y="257"/>
                    </a:lnTo>
                    <a:lnTo>
                      <a:pt x="124" y="264"/>
                    </a:lnTo>
                    <a:lnTo>
                      <a:pt x="118" y="270"/>
                    </a:lnTo>
                    <a:lnTo>
                      <a:pt x="115" y="276"/>
                    </a:lnTo>
                    <a:lnTo>
                      <a:pt x="111" y="279"/>
                    </a:lnTo>
                    <a:lnTo>
                      <a:pt x="107" y="287"/>
                    </a:lnTo>
                    <a:lnTo>
                      <a:pt x="101" y="291"/>
                    </a:lnTo>
                    <a:lnTo>
                      <a:pt x="96" y="296"/>
                    </a:lnTo>
                    <a:lnTo>
                      <a:pt x="90" y="302"/>
                    </a:lnTo>
                    <a:lnTo>
                      <a:pt x="86" y="306"/>
                    </a:lnTo>
                    <a:lnTo>
                      <a:pt x="80" y="312"/>
                    </a:lnTo>
                    <a:lnTo>
                      <a:pt x="75" y="315"/>
                    </a:lnTo>
                    <a:lnTo>
                      <a:pt x="69" y="321"/>
                    </a:lnTo>
                    <a:lnTo>
                      <a:pt x="65" y="327"/>
                    </a:lnTo>
                    <a:lnTo>
                      <a:pt x="59" y="331"/>
                    </a:lnTo>
                    <a:lnTo>
                      <a:pt x="54" y="334"/>
                    </a:lnTo>
                    <a:lnTo>
                      <a:pt x="48" y="338"/>
                    </a:lnTo>
                    <a:lnTo>
                      <a:pt x="42" y="342"/>
                    </a:lnTo>
                    <a:lnTo>
                      <a:pt x="38" y="346"/>
                    </a:lnTo>
                    <a:lnTo>
                      <a:pt x="33" y="352"/>
                    </a:lnTo>
                    <a:lnTo>
                      <a:pt x="27" y="355"/>
                    </a:lnTo>
                    <a:lnTo>
                      <a:pt x="21" y="359"/>
                    </a:lnTo>
                    <a:lnTo>
                      <a:pt x="16" y="359"/>
                    </a:lnTo>
                    <a:lnTo>
                      <a:pt x="10" y="359"/>
                    </a:lnTo>
                    <a:lnTo>
                      <a:pt x="6" y="359"/>
                    </a:lnTo>
                    <a:lnTo>
                      <a:pt x="0" y="359"/>
                    </a:lnTo>
                    <a:lnTo>
                      <a:pt x="0" y="352"/>
                    </a:lnTo>
                    <a:lnTo>
                      <a:pt x="2" y="344"/>
                    </a:lnTo>
                    <a:lnTo>
                      <a:pt x="4" y="336"/>
                    </a:lnTo>
                    <a:lnTo>
                      <a:pt x="6" y="331"/>
                    </a:lnTo>
                    <a:lnTo>
                      <a:pt x="10" y="325"/>
                    </a:lnTo>
                    <a:lnTo>
                      <a:pt x="14" y="319"/>
                    </a:lnTo>
                    <a:lnTo>
                      <a:pt x="18" y="314"/>
                    </a:lnTo>
                    <a:lnTo>
                      <a:pt x="23" y="308"/>
                    </a:lnTo>
                    <a:lnTo>
                      <a:pt x="27" y="304"/>
                    </a:lnTo>
                    <a:lnTo>
                      <a:pt x="33" y="298"/>
                    </a:lnTo>
                    <a:lnTo>
                      <a:pt x="38" y="293"/>
                    </a:lnTo>
                    <a:lnTo>
                      <a:pt x="42" y="287"/>
                    </a:lnTo>
                    <a:lnTo>
                      <a:pt x="48" y="281"/>
                    </a:lnTo>
                    <a:lnTo>
                      <a:pt x="54" y="276"/>
                    </a:lnTo>
                    <a:lnTo>
                      <a:pt x="59" y="272"/>
                    </a:lnTo>
                    <a:lnTo>
                      <a:pt x="65" y="266"/>
                    </a:lnTo>
                    <a:lnTo>
                      <a:pt x="71" y="260"/>
                    </a:lnTo>
                    <a:lnTo>
                      <a:pt x="77" y="255"/>
                    </a:lnTo>
                    <a:lnTo>
                      <a:pt x="82" y="249"/>
                    </a:lnTo>
                    <a:lnTo>
                      <a:pt x="88" y="245"/>
                    </a:lnTo>
                    <a:lnTo>
                      <a:pt x="92" y="239"/>
                    </a:lnTo>
                    <a:lnTo>
                      <a:pt x="97" y="234"/>
                    </a:lnTo>
                    <a:lnTo>
                      <a:pt x="101" y="228"/>
                    </a:lnTo>
                    <a:lnTo>
                      <a:pt x="107" y="222"/>
                    </a:lnTo>
                    <a:lnTo>
                      <a:pt x="111" y="217"/>
                    </a:lnTo>
                    <a:lnTo>
                      <a:pt x="115" y="211"/>
                    </a:lnTo>
                    <a:lnTo>
                      <a:pt x="116" y="205"/>
                    </a:lnTo>
                    <a:lnTo>
                      <a:pt x="120" y="199"/>
                    </a:lnTo>
                    <a:lnTo>
                      <a:pt x="122" y="194"/>
                    </a:lnTo>
                    <a:lnTo>
                      <a:pt x="126" y="186"/>
                    </a:lnTo>
                    <a:lnTo>
                      <a:pt x="126" y="180"/>
                    </a:lnTo>
                    <a:lnTo>
                      <a:pt x="128" y="173"/>
                    </a:lnTo>
                    <a:lnTo>
                      <a:pt x="130" y="167"/>
                    </a:lnTo>
                    <a:lnTo>
                      <a:pt x="130" y="163"/>
                    </a:lnTo>
                    <a:lnTo>
                      <a:pt x="132" y="158"/>
                    </a:lnTo>
                    <a:lnTo>
                      <a:pt x="134" y="154"/>
                    </a:lnTo>
                    <a:lnTo>
                      <a:pt x="135" y="142"/>
                    </a:lnTo>
                    <a:lnTo>
                      <a:pt x="137" y="135"/>
                    </a:lnTo>
                    <a:lnTo>
                      <a:pt x="137" y="129"/>
                    </a:lnTo>
                    <a:lnTo>
                      <a:pt x="137" y="123"/>
                    </a:lnTo>
                    <a:lnTo>
                      <a:pt x="137" y="118"/>
                    </a:lnTo>
                    <a:lnTo>
                      <a:pt x="137" y="112"/>
                    </a:lnTo>
                    <a:lnTo>
                      <a:pt x="137" y="108"/>
                    </a:lnTo>
                    <a:lnTo>
                      <a:pt x="137" y="102"/>
                    </a:lnTo>
                    <a:lnTo>
                      <a:pt x="137" y="97"/>
                    </a:lnTo>
                    <a:lnTo>
                      <a:pt x="137" y="93"/>
                    </a:lnTo>
                    <a:lnTo>
                      <a:pt x="135" y="87"/>
                    </a:lnTo>
                    <a:lnTo>
                      <a:pt x="135" y="82"/>
                    </a:lnTo>
                    <a:lnTo>
                      <a:pt x="134" y="76"/>
                    </a:lnTo>
                    <a:lnTo>
                      <a:pt x="134" y="70"/>
                    </a:lnTo>
                    <a:lnTo>
                      <a:pt x="130" y="61"/>
                    </a:lnTo>
                    <a:lnTo>
                      <a:pt x="126" y="51"/>
                    </a:lnTo>
                    <a:lnTo>
                      <a:pt x="122" y="42"/>
                    </a:lnTo>
                    <a:lnTo>
                      <a:pt x="116" y="32"/>
                    </a:lnTo>
                    <a:lnTo>
                      <a:pt x="113" y="25"/>
                    </a:lnTo>
                    <a:lnTo>
                      <a:pt x="107" y="17"/>
                    </a:lnTo>
                    <a:lnTo>
                      <a:pt x="113" y="13"/>
                    </a:lnTo>
                    <a:lnTo>
                      <a:pt x="116" y="9"/>
                    </a:lnTo>
                    <a:lnTo>
                      <a:pt x="122" y="4"/>
                    </a:lnTo>
                    <a:lnTo>
                      <a:pt x="128" y="0"/>
                    </a:lnTo>
                    <a:close/>
                  </a:path>
                </a:pathLst>
              </a:custGeom>
              <a:solidFill>
                <a:srgbClr val="000000"/>
              </a:solidFill>
              <a:ln w="9525">
                <a:noFill/>
                <a:round/>
                <a:headEnd/>
                <a:tailEnd/>
              </a:ln>
            </p:spPr>
            <p:txBody>
              <a:bodyPr/>
              <a:lstStyle/>
              <a:p>
                <a:endParaRPr lang="en-US"/>
              </a:p>
            </p:txBody>
          </p:sp>
          <p:sp>
            <p:nvSpPr>
              <p:cNvPr id="10360" name="Freeform 266"/>
              <p:cNvSpPr>
                <a:spLocks/>
              </p:cNvSpPr>
              <p:nvPr/>
            </p:nvSpPr>
            <p:spPr bwMode="auto">
              <a:xfrm>
                <a:off x="2066" y="2413"/>
                <a:ext cx="106" cy="62"/>
              </a:xfrm>
              <a:custGeom>
                <a:avLst/>
                <a:gdLst>
                  <a:gd name="T0" fmla="*/ 1 w 211"/>
                  <a:gd name="T1" fmla="*/ 0 h 123"/>
                  <a:gd name="T2" fmla="*/ 5 w 211"/>
                  <a:gd name="T3" fmla="*/ 0 h 123"/>
                  <a:gd name="T4" fmla="*/ 9 w 211"/>
                  <a:gd name="T5" fmla="*/ 0 h 123"/>
                  <a:gd name="T6" fmla="*/ 13 w 211"/>
                  <a:gd name="T7" fmla="*/ 0 h 123"/>
                  <a:gd name="T8" fmla="*/ 16 w 211"/>
                  <a:gd name="T9" fmla="*/ 2 h 123"/>
                  <a:gd name="T10" fmla="*/ 21 w 211"/>
                  <a:gd name="T11" fmla="*/ 2 h 123"/>
                  <a:gd name="T12" fmla="*/ 25 w 211"/>
                  <a:gd name="T13" fmla="*/ 4 h 123"/>
                  <a:gd name="T14" fmla="*/ 30 w 211"/>
                  <a:gd name="T15" fmla="*/ 5 h 123"/>
                  <a:gd name="T16" fmla="*/ 33 w 211"/>
                  <a:gd name="T17" fmla="*/ 7 h 123"/>
                  <a:gd name="T18" fmla="*/ 38 w 211"/>
                  <a:gd name="T19" fmla="*/ 8 h 123"/>
                  <a:gd name="T20" fmla="*/ 42 w 211"/>
                  <a:gd name="T21" fmla="*/ 10 h 123"/>
                  <a:gd name="T22" fmla="*/ 46 w 211"/>
                  <a:gd name="T23" fmla="*/ 12 h 123"/>
                  <a:gd name="T24" fmla="*/ 51 w 211"/>
                  <a:gd name="T25" fmla="*/ 14 h 123"/>
                  <a:gd name="T26" fmla="*/ 54 w 211"/>
                  <a:gd name="T27" fmla="*/ 16 h 123"/>
                  <a:gd name="T28" fmla="*/ 58 w 211"/>
                  <a:gd name="T29" fmla="*/ 19 h 123"/>
                  <a:gd name="T30" fmla="*/ 62 w 211"/>
                  <a:gd name="T31" fmla="*/ 21 h 123"/>
                  <a:gd name="T32" fmla="*/ 67 w 211"/>
                  <a:gd name="T33" fmla="*/ 24 h 123"/>
                  <a:gd name="T34" fmla="*/ 70 w 211"/>
                  <a:gd name="T35" fmla="*/ 27 h 123"/>
                  <a:gd name="T36" fmla="*/ 73 w 211"/>
                  <a:gd name="T37" fmla="*/ 29 h 123"/>
                  <a:gd name="T38" fmla="*/ 76 w 211"/>
                  <a:gd name="T39" fmla="*/ 32 h 123"/>
                  <a:gd name="T40" fmla="*/ 80 w 211"/>
                  <a:gd name="T41" fmla="*/ 34 h 123"/>
                  <a:gd name="T42" fmla="*/ 83 w 211"/>
                  <a:gd name="T43" fmla="*/ 36 h 123"/>
                  <a:gd name="T44" fmla="*/ 86 w 211"/>
                  <a:gd name="T45" fmla="*/ 39 h 123"/>
                  <a:gd name="T46" fmla="*/ 89 w 211"/>
                  <a:gd name="T47" fmla="*/ 42 h 123"/>
                  <a:gd name="T48" fmla="*/ 92 w 211"/>
                  <a:gd name="T49" fmla="*/ 45 h 123"/>
                  <a:gd name="T50" fmla="*/ 94 w 211"/>
                  <a:gd name="T51" fmla="*/ 47 h 123"/>
                  <a:gd name="T52" fmla="*/ 96 w 211"/>
                  <a:gd name="T53" fmla="*/ 50 h 123"/>
                  <a:gd name="T54" fmla="*/ 98 w 211"/>
                  <a:gd name="T55" fmla="*/ 52 h 123"/>
                  <a:gd name="T56" fmla="*/ 101 w 211"/>
                  <a:gd name="T57" fmla="*/ 53 h 123"/>
                  <a:gd name="T58" fmla="*/ 104 w 211"/>
                  <a:gd name="T59" fmla="*/ 58 h 123"/>
                  <a:gd name="T60" fmla="*/ 106 w 211"/>
                  <a:gd name="T61" fmla="*/ 62 h 123"/>
                  <a:gd name="T62" fmla="*/ 1 w 211"/>
                  <a:gd name="T63" fmla="*/ 17 h 123"/>
                  <a:gd name="T64" fmla="*/ 0 w 211"/>
                  <a:gd name="T65" fmla="*/ 14 h 123"/>
                  <a:gd name="T66" fmla="*/ 0 w 211"/>
                  <a:gd name="T67" fmla="*/ 13 h 123"/>
                  <a:gd name="T68" fmla="*/ 0 w 211"/>
                  <a:gd name="T69" fmla="*/ 10 h 123"/>
                  <a:gd name="T70" fmla="*/ 0 w 211"/>
                  <a:gd name="T71" fmla="*/ 7 h 123"/>
                  <a:gd name="T72" fmla="*/ 0 w 211"/>
                  <a:gd name="T73" fmla="*/ 5 h 123"/>
                  <a:gd name="T74" fmla="*/ 0 w 211"/>
                  <a:gd name="T75" fmla="*/ 2 h 123"/>
                  <a:gd name="T76" fmla="*/ 0 w 211"/>
                  <a:gd name="T77" fmla="*/ 0 h 123"/>
                  <a:gd name="T78" fmla="*/ 1 w 211"/>
                  <a:gd name="T79" fmla="*/ 0 h 123"/>
                  <a:gd name="T80" fmla="*/ 1 w 211"/>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1"/>
                  <a:gd name="T124" fmla="*/ 0 h 123"/>
                  <a:gd name="T125" fmla="*/ 211 w 211"/>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1" h="123">
                    <a:moveTo>
                      <a:pt x="2" y="0"/>
                    </a:moveTo>
                    <a:lnTo>
                      <a:pt x="9" y="0"/>
                    </a:lnTo>
                    <a:lnTo>
                      <a:pt x="17" y="0"/>
                    </a:lnTo>
                    <a:lnTo>
                      <a:pt x="25" y="0"/>
                    </a:lnTo>
                    <a:lnTo>
                      <a:pt x="32" y="4"/>
                    </a:lnTo>
                    <a:lnTo>
                      <a:pt x="42" y="4"/>
                    </a:lnTo>
                    <a:lnTo>
                      <a:pt x="49" y="7"/>
                    </a:lnTo>
                    <a:lnTo>
                      <a:pt x="59" y="9"/>
                    </a:lnTo>
                    <a:lnTo>
                      <a:pt x="66" y="13"/>
                    </a:lnTo>
                    <a:lnTo>
                      <a:pt x="76" y="15"/>
                    </a:lnTo>
                    <a:lnTo>
                      <a:pt x="84" y="19"/>
                    </a:lnTo>
                    <a:lnTo>
                      <a:pt x="91" y="23"/>
                    </a:lnTo>
                    <a:lnTo>
                      <a:pt x="101" y="28"/>
                    </a:lnTo>
                    <a:lnTo>
                      <a:pt x="108" y="32"/>
                    </a:lnTo>
                    <a:lnTo>
                      <a:pt x="116" y="38"/>
                    </a:lnTo>
                    <a:lnTo>
                      <a:pt x="124" y="42"/>
                    </a:lnTo>
                    <a:lnTo>
                      <a:pt x="133" y="47"/>
                    </a:lnTo>
                    <a:lnTo>
                      <a:pt x="139" y="53"/>
                    </a:lnTo>
                    <a:lnTo>
                      <a:pt x="146" y="57"/>
                    </a:lnTo>
                    <a:lnTo>
                      <a:pt x="152" y="63"/>
                    </a:lnTo>
                    <a:lnTo>
                      <a:pt x="160" y="68"/>
                    </a:lnTo>
                    <a:lnTo>
                      <a:pt x="165" y="72"/>
                    </a:lnTo>
                    <a:lnTo>
                      <a:pt x="171" y="78"/>
                    </a:lnTo>
                    <a:lnTo>
                      <a:pt x="177" y="84"/>
                    </a:lnTo>
                    <a:lnTo>
                      <a:pt x="184" y="89"/>
                    </a:lnTo>
                    <a:lnTo>
                      <a:pt x="188" y="93"/>
                    </a:lnTo>
                    <a:lnTo>
                      <a:pt x="192" y="99"/>
                    </a:lnTo>
                    <a:lnTo>
                      <a:pt x="196" y="103"/>
                    </a:lnTo>
                    <a:lnTo>
                      <a:pt x="201" y="106"/>
                    </a:lnTo>
                    <a:lnTo>
                      <a:pt x="207" y="116"/>
                    </a:lnTo>
                    <a:lnTo>
                      <a:pt x="211" y="123"/>
                    </a:lnTo>
                    <a:lnTo>
                      <a:pt x="2" y="34"/>
                    </a:lnTo>
                    <a:lnTo>
                      <a:pt x="0" y="28"/>
                    </a:lnTo>
                    <a:lnTo>
                      <a:pt x="0" y="25"/>
                    </a:lnTo>
                    <a:lnTo>
                      <a:pt x="0" y="19"/>
                    </a:lnTo>
                    <a:lnTo>
                      <a:pt x="0" y="13"/>
                    </a:lnTo>
                    <a:lnTo>
                      <a:pt x="0" y="9"/>
                    </a:lnTo>
                    <a:lnTo>
                      <a:pt x="0" y="4"/>
                    </a:lnTo>
                    <a:lnTo>
                      <a:pt x="0" y="0"/>
                    </a:lnTo>
                    <a:lnTo>
                      <a:pt x="2" y="0"/>
                    </a:lnTo>
                    <a:close/>
                  </a:path>
                </a:pathLst>
              </a:custGeom>
              <a:solidFill>
                <a:srgbClr val="000000"/>
              </a:solidFill>
              <a:ln w="9525">
                <a:noFill/>
                <a:round/>
                <a:headEnd/>
                <a:tailEnd/>
              </a:ln>
            </p:spPr>
            <p:txBody>
              <a:bodyPr/>
              <a:lstStyle/>
              <a:p>
                <a:endParaRPr lang="en-US"/>
              </a:p>
            </p:txBody>
          </p:sp>
          <p:sp>
            <p:nvSpPr>
              <p:cNvPr id="10361" name="Freeform 267"/>
              <p:cNvSpPr>
                <a:spLocks/>
              </p:cNvSpPr>
              <p:nvPr/>
            </p:nvSpPr>
            <p:spPr bwMode="auto">
              <a:xfrm>
                <a:off x="2307" y="2758"/>
                <a:ext cx="124" cy="94"/>
              </a:xfrm>
              <a:custGeom>
                <a:avLst/>
                <a:gdLst>
                  <a:gd name="T0" fmla="*/ 80 w 247"/>
                  <a:gd name="T1" fmla="*/ 69 h 188"/>
                  <a:gd name="T2" fmla="*/ 74 w 247"/>
                  <a:gd name="T3" fmla="*/ 73 h 188"/>
                  <a:gd name="T4" fmla="*/ 69 w 247"/>
                  <a:gd name="T5" fmla="*/ 77 h 188"/>
                  <a:gd name="T6" fmla="*/ 63 w 247"/>
                  <a:gd name="T7" fmla="*/ 81 h 188"/>
                  <a:gd name="T8" fmla="*/ 58 w 247"/>
                  <a:gd name="T9" fmla="*/ 84 h 188"/>
                  <a:gd name="T10" fmla="*/ 53 w 247"/>
                  <a:gd name="T11" fmla="*/ 86 h 188"/>
                  <a:gd name="T12" fmla="*/ 47 w 247"/>
                  <a:gd name="T13" fmla="*/ 89 h 188"/>
                  <a:gd name="T14" fmla="*/ 42 w 247"/>
                  <a:gd name="T15" fmla="*/ 91 h 188"/>
                  <a:gd name="T16" fmla="*/ 36 w 247"/>
                  <a:gd name="T17" fmla="*/ 93 h 188"/>
                  <a:gd name="T18" fmla="*/ 32 w 247"/>
                  <a:gd name="T19" fmla="*/ 94 h 188"/>
                  <a:gd name="T20" fmla="*/ 26 w 247"/>
                  <a:gd name="T21" fmla="*/ 94 h 188"/>
                  <a:gd name="T22" fmla="*/ 21 w 247"/>
                  <a:gd name="T23" fmla="*/ 94 h 188"/>
                  <a:gd name="T24" fmla="*/ 14 w 247"/>
                  <a:gd name="T25" fmla="*/ 94 h 188"/>
                  <a:gd name="T26" fmla="*/ 4 w 247"/>
                  <a:gd name="T27" fmla="*/ 94 h 188"/>
                  <a:gd name="T28" fmla="*/ 3 w 247"/>
                  <a:gd name="T29" fmla="*/ 92 h 188"/>
                  <a:gd name="T30" fmla="*/ 11 w 247"/>
                  <a:gd name="T31" fmla="*/ 86 h 188"/>
                  <a:gd name="T32" fmla="*/ 18 w 247"/>
                  <a:gd name="T33" fmla="*/ 81 h 188"/>
                  <a:gd name="T34" fmla="*/ 26 w 247"/>
                  <a:gd name="T35" fmla="*/ 76 h 188"/>
                  <a:gd name="T36" fmla="*/ 33 w 247"/>
                  <a:gd name="T37" fmla="*/ 72 h 188"/>
                  <a:gd name="T38" fmla="*/ 41 w 247"/>
                  <a:gd name="T39" fmla="*/ 67 h 188"/>
                  <a:gd name="T40" fmla="*/ 49 w 247"/>
                  <a:gd name="T41" fmla="*/ 61 h 188"/>
                  <a:gd name="T42" fmla="*/ 56 w 247"/>
                  <a:gd name="T43" fmla="*/ 56 h 188"/>
                  <a:gd name="T44" fmla="*/ 63 w 247"/>
                  <a:gd name="T45" fmla="*/ 51 h 188"/>
                  <a:gd name="T46" fmla="*/ 70 w 247"/>
                  <a:gd name="T47" fmla="*/ 46 h 188"/>
                  <a:gd name="T48" fmla="*/ 76 w 247"/>
                  <a:gd name="T49" fmla="*/ 41 h 188"/>
                  <a:gd name="T50" fmla="*/ 83 w 247"/>
                  <a:gd name="T51" fmla="*/ 36 h 188"/>
                  <a:gd name="T52" fmla="*/ 88 w 247"/>
                  <a:gd name="T53" fmla="*/ 30 h 188"/>
                  <a:gd name="T54" fmla="*/ 93 w 247"/>
                  <a:gd name="T55" fmla="*/ 26 h 188"/>
                  <a:gd name="T56" fmla="*/ 100 w 247"/>
                  <a:gd name="T57" fmla="*/ 18 h 188"/>
                  <a:gd name="T58" fmla="*/ 124 w 247"/>
                  <a:gd name="T59" fmla="*/ 0 h 188"/>
                  <a:gd name="T60" fmla="*/ 120 w 247"/>
                  <a:gd name="T61" fmla="*/ 10 h 188"/>
                  <a:gd name="T62" fmla="*/ 116 w 247"/>
                  <a:gd name="T63" fmla="*/ 17 h 188"/>
                  <a:gd name="T64" fmla="*/ 111 w 247"/>
                  <a:gd name="T65" fmla="*/ 26 h 188"/>
                  <a:gd name="T66" fmla="*/ 107 w 247"/>
                  <a:gd name="T67" fmla="*/ 35 h 188"/>
                  <a:gd name="T68" fmla="*/ 103 w 247"/>
                  <a:gd name="T69" fmla="*/ 40 h 188"/>
                  <a:gd name="T70" fmla="*/ 99 w 247"/>
                  <a:gd name="T71" fmla="*/ 46 h 188"/>
                  <a:gd name="T72" fmla="*/ 94 w 247"/>
                  <a:gd name="T73" fmla="*/ 51 h 188"/>
                  <a:gd name="T74" fmla="*/ 90 w 247"/>
                  <a:gd name="T75" fmla="*/ 57 h 188"/>
                  <a:gd name="T76" fmla="*/ 85 w 247"/>
                  <a:gd name="T77" fmla="*/ 63 h 188"/>
                  <a:gd name="T78" fmla="*/ 83 w 247"/>
                  <a:gd name="T79" fmla="*/ 6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7"/>
                  <a:gd name="T121" fmla="*/ 0 h 188"/>
                  <a:gd name="T122" fmla="*/ 247 w 247"/>
                  <a:gd name="T123" fmla="*/ 188 h 1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7" h="188">
                    <a:moveTo>
                      <a:pt x="165" y="131"/>
                    </a:moveTo>
                    <a:lnTo>
                      <a:pt x="160" y="137"/>
                    </a:lnTo>
                    <a:lnTo>
                      <a:pt x="154" y="141"/>
                    </a:lnTo>
                    <a:lnTo>
                      <a:pt x="148" y="145"/>
                    </a:lnTo>
                    <a:lnTo>
                      <a:pt x="143" y="150"/>
                    </a:lnTo>
                    <a:lnTo>
                      <a:pt x="137" y="154"/>
                    </a:lnTo>
                    <a:lnTo>
                      <a:pt x="131" y="158"/>
                    </a:lnTo>
                    <a:lnTo>
                      <a:pt x="125" y="162"/>
                    </a:lnTo>
                    <a:lnTo>
                      <a:pt x="120" y="166"/>
                    </a:lnTo>
                    <a:lnTo>
                      <a:pt x="116" y="168"/>
                    </a:lnTo>
                    <a:lnTo>
                      <a:pt x="110" y="169"/>
                    </a:lnTo>
                    <a:lnTo>
                      <a:pt x="105" y="171"/>
                    </a:lnTo>
                    <a:lnTo>
                      <a:pt x="99" y="175"/>
                    </a:lnTo>
                    <a:lnTo>
                      <a:pt x="93" y="177"/>
                    </a:lnTo>
                    <a:lnTo>
                      <a:pt x="89" y="179"/>
                    </a:lnTo>
                    <a:lnTo>
                      <a:pt x="84" y="181"/>
                    </a:lnTo>
                    <a:lnTo>
                      <a:pt x="78" y="183"/>
                    </a:lnTo>
                    <a:lnTo>
                      <a:pt x="72" y="185"/>
                    </a:lnTo>
                    <a:lnTo>
                      <a:pt x="66" y="185"/>
                    </a:lnTo>
                    <a:lnTo>
                      <a:pt x="63" y="187"/>
                    </a:lnTo>
                    <a:lnTo>
                      <a:pt x="57" y="187"/>
                    </a:lnTo>
                    <a:lnTo>
                      <a:pt x="51" y="187"/>
                    </a:lnTo>
                    <a:lnTo>
                      <a:pt x="47" y="188"/>
                    </a:lnTo>
                    <a:lnTo>
                      <a:pt x="42" y="188"/>
                    </a:lnTo>
                    <a:lnTo>
                      <a:pt x="36" y="188"/>
                    </a:lnTo>
                    <a:lnTo>
                      <a:pt x="27" y="188"/>
                    </a:lnTo>
                    <a:lnTo>
                      <a:pt x="17" y="188"/>
                    </a:lnTo>
                    <a:lnTo>
                      <a:pt x="8" y="188"/>
                    </a:lnTo>
                    <a:lnTo>
                      <a:pt x="0" y="188"/>
                    </a:lnTo>
                    <a:lnTo>
                      <a:pt x="6" y="183"/>
                    </a:lnTo>
                    <a:lnTo>
                      <a:pt x="13" y="177"/>
                    </a:lnTo>
                    <a:lnTo>
                      <a:pt x="21" y="171"/>
                    </a:lnTo>
                    <a:lnTo>
                      <a:pt x="28" y="168"/>
                    </a:lnTo>
                    <a:lnTo>
                      <a:pt x="36" y="162"/>
                    </a:lnTo>
                    <a:lnTo>
                      <a:pt x="44" y="158"/>
                    </a:lnTo>
                    <a:lnTo>
                      <a:pt x="51" y="152"/>
                    </a:lnTo>
                    <a:lnTo>
                      <a:pt x="59" y="149"/>
                    </a:lnTo>
                    <a:lnTo>
                      <a:pt x="66" y="143"/>
                    </a:lnTo>
                    <a:lnTo>
                      <a:pt x="74" y="139"/>
                    </a:lnTo>
                    <a:lnTo>
                      <a:pt x="82" y="133"/>
                    </a:lnTo>
                    <a:lnTo>
                      <a:pt x="89" y="128"/>
                    </a:lnTo>
                    <a:lnTo>
                      <a:pt x="97" y="122"/>
                    </a:lnTo>
                    <a:lnTo>
                      <a:pt x="105" y="118"/>
                    </a:lnTo>
                    <a:lnTo>
                      <a:pt x="112" y="112"/>
                    </a:lnTo>
                    <a:lnTo>
                      <a:pt x="120" y="109"/>
                    </a:lnTo>
                    <a:lnTo>
                      <a:pt x="125" y="103"/>
                    </a:lnTo>
                    <a:lnTo>
                      <a:pt x="133" y="97"/>
                    </a:lnTo>
                    <a:lnTo>
                      <a:pt x="139" y="91"/>
                    </a:lnTo>
                    <a:lnTo>
                      <a:pt x="146" y="86"/>
                    </a:lnTo>
                    <a:lnTo>
                      <a:pt x="152" y="82"/>
                    </a:lnTo>
                    <a:lnTo>
                      <a:pt x="158" y="76"/>
                    </a:lnTo>
                    <a:lnTo>
                      <a:pt x="165" y="71"/>
                    </a:lnTo>
                    <a:lnTo>
                      <a:pt x="171" y="67"/>
                    </a:lnTo>
                    <a:lnTo>
                      <a:pt x="175" y="61"/>
                    </a:lnTo>
                    <a:lnTo>
                      <a:pt x="181" y="55"/>
                    </a:lnTo>
                    <a:lnTo>
                      <a:pt x="186" y="52"/>
                    </a:lnTo>
                    <a:lnTo>
                      <a:pt x="192" y="46"/>
                    </a:lnTo>
                    <a:lnTo>
                      <a:pt x="200" y="36"/>
                    </a:lnTo>
                    <a:lnTo>
                      <a:pt x="209" y="27"/>
                    </a:lnTo>
                    <a:lnTo>
                      <a:pt x="247" y="0"/>
                    </a:lnTo>
                    <a:lnTo>
                      <a:pt x="241" y="14"/>
                    </a:lnTo>
                    <a:lnTo>
                      <a:pt x="240" y="19"/>
                    </a:lnTo>
                    <a:lnTo>
                      <a:pt x="236" y="27"/>
                    </a:lnTo>
                    <a:lnTo>
                      <a:pt x="232" y="34"/>
                    </a:lnTo>
                    <a:lnTo>
                      <a:pt x="228" y="44"/>
                    </a:lnTo>
                    <a:lnTo>
                      <a:pt x="222" y="53"/>
                    </a:lnTo>
                    <a:lnTo>
                      <a:pt x="217" y="63"/>
                    </a:lnTo>
                    <a:lnTo>
                      <a:pt x="213" y="69"/>
                    </a:lnTo>
                    <a:lnTo>
                      <a:pt x="209" y="74"/>
                    </a:lnTo>
                    <a:lnTo>
                      <a:pt x="205" y="80"/>
                    </a:lnTo>
                    <a:lnTo>
                      <a:pt x="201" y="86"/>
                    </a:lnTo>
                    <a:lnTo>
                      <a:pt x="198" y="91"/>
                    </a:lnTo>
                    <a:lnTo>
                      <a:pt x="192" y="97"/>
                    </a:lnTo>
                    <a:lnTo>
                      <a:pt x="188" y="103"/>
                    </a:lnTo>
                    <a:lnTo>
                      <a:pt x="184" y="109"/>
                    </a:lnTo>
                    <a:lnTo>
                      <a:pt x="179" y="114"/>
                    </a:lnTo>
                    <a:lnTo>
                      <a:pt x="175" y="120"/>
                    </a:lnTo>
                    <a:lnTo>
                      <a:pt x="169" y="126"/>
                    </a:lnTo>
                    <a:lnTo>
                      <a:pt x="165" y="131"/>
                    </a:lnTo>
                    <a:close/>
                  </a:path>
                </a:pathLst>
              </a:custGeom>
              <a:solidFill>
                <a:srgbClr val="000000"/>
              </a:solidFill>
              <a:ln w="9525">
                <a:noFill/>
                <a:round/>
                <a:headEnd/>
                <a:tailEnd/>
              </a:ln>
            </p:spPr>
            <p:txBody>
              <a:bodyPr/>
              <a:lstStyle/>
              <a:p>
                <a:endParaRPr lang="en-US"/>
              </a:p>
            </p:txBody>
          </p:sp>
          <p:sp>
            <p:nvSpPr>
              <p:cNvPr id="10362" name="Freeform 268"/>
              <p:cNvSpPr>
                <a:spLocks/>
              </p:cNvSpPr>
              <p:nvPr/>
            </p:nvSpPr>
            <p:spPr bwMode="auto">
              <a:xfrm>
                <a:off x="2387" y="2381"/>
                <a:ext cx="19" cy="85"/>
              </a:xfrm>
              <a:custGeom>
                <a:avLst/>
                <a:gdLst>
                  <a:gd name="T0" fmla="*/ 10 w 38"/>
                  <a:gd name="T1" fmla="*/ 0 h 169"/>
                  <a:gd name="T2" fmla="*/ 19 w 38"/>
                  <a:gd name="T3" fmla="*/ 82 h 169"/>
                  <a:gd name="T4" fmla="*/ 3 w 38"/>
                  <a:gd name="T5" fmla="*/ 85 h 169"/>
                  <a:gd name="T6" fmla="*/ 2 w 38"/>
                  <a:gd name="T7" fmla="*/ 80 h 169"/>
                  <a:gd name="T8" fmla="*/ 1 w 38"/>
                  <a:gd name="T9" fmla="*/ 75 h 169"/>
                  <a:gd name="T10" fmla="*/ 1 w 38"/>
                  <a:gd name="T11" fmla="*/ 73 h 169"/>
                  <a:gd name="T12" fmla="*/ 1 w 38"/>
                  <a:gd name="T13" fmla="*/ 71 h 169"/>
                  <a:gd name="T14" fmla="*/ 1 w 38"/>
                  <a:gd name="T15" fmla="*/ 68 h 169"/>
                  <a:gd name="T16" fmla="*/ 1 w 38"/>
                  <a:gd name="T17" fmla="*/ 66 h 169"/>
                  <a:gd name="T18" fmla="*/ 0 w 38"/>
                  <a:gd name="T19" fmla="*/ 63 h 169"/>
                  <a:gd name="T20" fmla="*/ 0 w 38"/>
                  <a:gd name="T21" fmla="*/ 60 h 169"/>
                  <a:gd name="T22" fmla="*/ 0 w 38"/>
                  <a:gd name="T23" fmla="*/ 57 h 169"/>
                  <a:gd name="T24" fmla="*/ 0 w 38"/>
                  <a:gd name="T25" fmla="*/ 55 h 169"/>
                  <a:gd name="T26" fmla="*/ 0 w 38"/>
                  <a:gd name="T27" fmla="*/ 52 h 169"/>
                  <a:gd name="T28" fmla="*/ 1 w 38"/>
                  <a:gd name="T29" fmla="*/ 49 h 169"/>
                  <a:gd name="T30" fmla="*/ 1 w 38"/>
                  <a:gd name="T31" fmla="*/ 46 h 169"/>
                  <a:gd name="T32" fmla="*/ 1 w 38"/>
                  <a:gd name="T33" fmla="*/ 43 h 169"/>
                  <a:gd name="T34" fmla="*/ 1 w 38"/>
                  <a:gd name="T35" fmla="*/ 40 h 169"/>
                  <a:gd name="T36" fmla="*/ 1 w 38"/>
                  <a:gd name="T37" fmla="*/ 37 h 169"/>
                  <a:gd name="T38" fmla="*/ 2 w 38"/>
                  <a:gd name="T39" fmla="*/ 35 h 169"/>
                  <a:gd name="T40" fmla="*/ 2 w 38"/>
                  <a:gd name="T41" fmla="*/ 32 h 169"/>
                  <a:gd name="T42" fmla="*/ 3 w 38"/>
                  <a:gd name="T43" fmla="*/ 29 h 169"/>
                  <a:gd name="T44" fmla="*/ 3 w 38"/>
                  <a:gd name="T45" fmla="*/ 26 h 169"/>
                  <a:gd name="T46" fmla="*/ 5 w 38"/>
                  <a:gd name="T47" fmla="*/ 24 h 169"/>
                  <a:gd name="T48" fmla="*/ 5 w 38"/>
                  <a:gd name="T49" fmla="*/ 21 h 169"/>
                  <a:gd name="T50" fmla="*/ 5 w 38"/>
                  <a:gd name="T51" fmla="*/ 18 h 169"/>
                  <a:gd name="T52" fmla="*/ 6 w 38"/>
                  <a:gd name="T53" fmla="*/ 16 h 169"/>
                  <a:gd name="T54" fmla="*/ 6 w 38"/>
                  <a:gd name="T55" fmla="*/ 13 h 169"/>
                  <a:gd name="T56" fmla="*/ 7 w 38"/>
                  <a:gd name="T57" fmla="*/ 10 h 169"/>
                  <a:gd name="T58" fmla="*/ 10 w 38"/>
                  <a:gd name="T59" fmla="*/ 5 h 169"/>
                  <a:gd name="T60" fmla="*/ 10 w 38"/>
                  <a:gd name="T61" fmla="*/ 0 h 169"/>
                  <a:gd name="T62" fmla="*/ 10 w 38"/>
                  <a:gd name="T63" fmla="*/ 0 h 1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169"/>
                  <a:gd name="T98" fmla="*/ 38 w 38"/>
                  <a:gd name="T99" fmla="*/ 169 h 1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169">
                    <a:moveTo>
                      <a:pt x="21" y="0"/>
                    </a:moveTo>
                    <a:lnTo>
                      <a:pt x="38" y="164"/>
                    </a:lnTo>
                    <a:lnTo>
                      <a:pt x="7" y="169"/>
                    </a:lnTo>
                    <a:lnTo>
                      <a:pt x="5" y="160"/>
                    </a:lnTo>
                    <a:lnTo>
                      <a:pt x="3" y="150"/>
                    </a:lnTo>
                    <a:lnTo>
                      <a:pt x="2" y="145"/>
                    </a:lnTo>
                    <a:lnTo>
                      <a:pt x="2" y="141"/>
                    </a:lnTo>
                    <a:lnTo>
                      <a:pt x="2" y="135"/>
                    </a:lnTo>
                    <a:lnTo>
                      <a:pt x="2" y="131"/>
                    </a:lnTo>
                    <a:lnTo>
                      <a:pt x="0" y="126"/>
                    </a:lnTo>
                    <a:lnTo>
                      <a:pt x="0" y="120"/>
                    </a:lnTo>
                    <a:lnTo>
                      <a:pt x="0" y="114"/>
                    </a:lnTo>
                    <a:lnTo>
                      <a:pt x="0" y="109"/>
                    </a:lnTo>
                    <a:lnTo>
                      <a:pt x="0" y="103"/>
                    </a:lnTo>
                    <a:lnTo>
                      <a:pt x="2" y="97"/>
                    </a:lnTo>
                    <a:lnTo>
                      <a:pt x="2" y="91"/>
                    </a:lnTo>
                    <a:lnTo>
                      <a:pt x="3" y="86"/>
                    </a:lnTo>
                    <a:lnTo>
                      <a:pt x="3" y="80"/>
                    </a:lnTo>
                    <a:lnTo>
                      <a:pt x="3" y="74"/>
                    </a:lnTo>
                    <a:lnTo>
                      <a:pt x="5" y="69"/>
                    </a:lnTo>
                    <a:lnTo>
                      <a:pt x="5" y="63"/>
                    </a:lnTo>
                    <a:lnTo>
                      <a:pt x="7" y="57"/>
                    </a:lnTo>
                    <a:lnTo>
                      <a:pt x="7" y="52"/>
                    </a:lnTo>
                    <a:lnTo>
                      <a:pt x="9" y="48"/>
                    </a:lnTo>
                    <a:lnTo>
                      <a:pt x="11" y="42"/>
                    </a:lnTo>
                    <a:lnTo>
                      <a:pt x="11" y="36"/>
                    </a:lnTo>
                    <a:lnTo>
                      <a:pt x="13" y="31"/>
                    </a:lnTo>
                    <a:lnTo>
                      <a:pt x="13" y="25"/>
                    </a:lnTo>
                    <a:lnTo>
                      <a:pt x="15" y="19"/>
                    </a:lnTo>
                    <a:lnTo>
                      <a:pt x="19" y="10"/>
                    </a:lnTo>
                    <a:lnTo>
                      <a:pt x="21" y="0"/>
                    </a:lnTo>
                    <a:close/>
                  </a:path>
                </a:pathLst>
              </a:custGeom>
              <a:solidFill>
                <a:srgbClr val="000000"/>
              </a:solidFill>
              <a:ln w="9525">
                <a:noFill/>
                <a:round/>
                <a:headEnd/>
                <a:tailEnd/>
              </a:ln>
            </p:spPr>
            <p:txBody>
              <a:bodyPr/>
              <a:lstStyle/>
              <a:p>
                <a:endParaRPr lang="en-US"/>
              </a:p>
            </p:txBody>
          </p:sp>
          <p:sp>
            <p:nvSpPr>
              <p:cNvPr id="10363" name="Freeform 269"/>
              <p:cNvSpPr>
                <a:spLocks/>
              </p:cNvSpPr>
              <p:nvPr/>
            </p:nvSpPr>
            <p:spPr bwMode="auto">
              <a:xfrm>
                <a:off x="2310" y="2183"/>
                <a:ext cx="96" cy="33"/>
              </a:xfrm>
              <a:custGeom>
                <a:avLst/>
                <a:gdLst>
                  <a:gd name="T0" fmla="*/ 16 w 192"/>
                  <a:gd name="T1" fmla="*/ 8 h 64"/>
                  <a:gd name="T2" fmla="*/ 96 w 192"/>
                  <a:gd name="T3" fmla="*/ 0 h 64"/>
                  <a:gd name="T4" fmla="*/ 94 w 192"/>
                  <a:gd name="T5" fmla="*/ 1 h 64"/>
                  <a:gd name="T6" fmla="*/ 91 w 192"/>
                  <a:gd name="T7" fmla="*/ 2 h 64"/>
                  <a:gd name="T8" fmla="*/ 88 w 192"/>
                  <a:gd name="T9" fmla="*/ 3 h 64"/>
                  <a:gd name="T10" fmla="*/ 86 w 192"/>
                  <a:gd name="T11" fmla="*/ 5 h 64"/>
                  <a:gd name="T12" fmla="*/ 83 w 192"/>
                  <a:gd name="T13" fmla="*/ 6 h 64"/>
                  <a:gd name="T14" fmla="*/ 80 w 192"/>
                  <a:gd name="T15" fmla="*/ 7 h 64"/>
                  <a:gd name="T16" fmla="*/ 77 w 192"/>
                  <a:gd name="T17" fmla="*/ 8 h 64"/>
                  <a:gd name="T18" fmla="*/ 74 w 192"/>
                  <a:gd name="T19" fmla="*/ 9 h 64"/>
                  <a:gd name="T20" fmla="*/ 70 w 192"/>
                  <a:gd name="T21" fmla="*/ 10 h 64"/>
                  <a:gd name="T22" fmla="*/ 68 w 192"/>
                  <a:gd name="T23" fmla="*/ 11 h 64"/>
                  <a:gd name="T24" fmla="*/ 65 w 192"/>
                  <a:gd name="T25" fmla="*/ 11 h 64"/>
                  <a:gd name="T26" fmla="*/ 60 w 192"/>
                  <a:gd name="T27" fmla="*/ 12 h 64"/>
                  <a:gd name="T28" fmla="*/ 57 w 192"/>
                  <a:gd name="T29" fmla="*/ 12 h 64"/>
                  <a:gd name="T30" fmla="*/ 54 w 192"/>
                  <a:gd name="T31" fmla="*/ 13 h 64"/>
                  <a:gd name="T32" fmla="*/ 51 w 192"/>
                  <a:gd name="T33" fmla="*/ 13 h 64"/>
                  <a:gd name="T34" fmla="*/ 48 w 192"/>
                  <a:gd name="T35" fmla="*/ 15 h 64"/>
                  <a:gd name="T36" fmla="*/ 44 w 192"/>
                  <a:gd name="T37" fmla="*/ 15 h 64"/>
                  <a:gd name="T38" fmla="*/ 41 w 192"/>
                  <a:gd name="T39" fmla="*/ 17 h 64"/>
                  <a:gd name="T40" fmla="*/ 37 w 192"/>
                  <a:gd name="T41" fmla="*/ 18 h 64"/>
                  <a:gd name="T42" fmla="*/ 34 w 192"/>
                  <a:gd name="T43" fmla="*/ 19 h 64"/>
                  <a:gd name="T44" fmla="*/ 30 w 192"/>
                  <a:gd name="T45" fmla="*/ 19 h 64"/>
                  <a:gd name="T46" fmla="*/ 27 w 192"/>
                  <a:gd name="T47" fmla="*/ 20 h 64"/>
                  <a:gd name="T48" fmla="*/ 24 w 192"/>
                  <a:gd name="T49" fmla="*/ 21 h 64"/>
                  <a:gd name="T50" fmla="*/ 21 w 192"/>
                  <a:gd name="T51" fmla="*/ 22 h 64"/>
                  <a:gd name="T52" fmla="*/ 18 w 192"/>
                  <a:gd name="T53" fmla="*/ 23 h 64"/>
                  <a:gd name="T54" fmla="*/ 15 w 192"/>
                  <a:gd name="T55" fmla="*/ 24 h 64"/>
                  <a:gd name="T56" fmla="*/ 12 w 192"/>
                  <a:gd name="T57" fmla="*/ 25 h 64"/>
                  <a:gd name="T58" fmla="*/ 10 w 192"/>
                  <a:gd name="T59" fmla="*/ 27 h 64"/>
                  <a:gd name="T60" fmla="*/ 6 w 192"/>
                  <a:gd name="T61" fmla="*/ 28 h 64"/>
                  <a:gd name="T62" fmla="*/ 3 w 192"/>
                  <a:gd name="T63" fmla="*/ 29 h 64"/>
                  <a:gd name="T64" fmla="*/ 2 w 192"/>
                  <a:gd name="T65" fmla="*/ 31 h 64"/>
                  <a:gd name="T66" fmla="*/ 0 w 192"/>
                  <a:gd name="T67" fmla="*/ 33 h 64"/>
                  <a:gd name="T68" fmla="*/ 16 w 192"/>
                  <a:gd name="T69" fmla="*/ 8 h 64"/>
                  <a:gd name="T70" fmla="*/ 16 w 192"/>
                  <a:gd name="T71" fmla="*/ 8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2"/>
                  <a:gd name="T109" fmla="*/ 0 h 64"/>
                  <a:gd name="T110" fmla="*/ 192 w 192"/>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2" h="64">
                    <a:moveTo>
                      <a:pt x="32" y="15"/>
                    </a:moveTo>
                    <a:lnTo>
                      <a:pt x="192" y="0"/>
                    </a:lnTo>
                    <a:lnTo>
                      <a:pt x="188" y="2"/>
                    </a:lnTo>
                    <a:lnTo>
                      <a:pt x="182" y="4"/>
                    </a:lnTo>
                    <a:lnTo>
                      <a:pt x="176" y="5"/>
                    </a:lnTo>
                    <a:lnTo>
                      <a:pt x="171" y="9"/>
                    </a:lnTo>
                    <a:lnTo>
                      <a:pt x="165" y="11"/>
                    </a:lnTo>
                    <a:lnTo>
                      <a:pt x="159" y="13"/>
                    </a:lnTo>
                    <a:lnTo>
                      <a:pt x="154" y="15"/>
                    </a:lnTo>
                    <a:lnTo>
                      <a:pt x="148" y="17"/>
                    </a:lnTo>
                    <a:lnTo>
                      <a:pt x="140" y="19"/>
                    </a:lnTo>
                    <a:lnTo>
                      <a:pt x="135" y="21"/>
                    </a:lnTo>
                    <a:lnTo>
                      <a:pt x="129" y="21"/>
                    </a:lnTo>
                    <a:lnTo>
                      <a:pt x="121" y="24"/>
                    </a:lnTo>
                    <a:lnTo>
                      <a:pt x="114" y="24"/>
                    </a:lnTo>
                    <a:lnTo>
                      <a:pt x="108" y="26"/>
                    </a:lnTo>
                    <a:lnTo>
                      <a:pt x="102" y="26"/>
                    </a:lnTo>
                    <a:lnTo>
                      <a:pt x="95" y="30"/>
                    </a:lnTo>
                    <a:lnTo>
                      <a:pt x="87" y="30"/>
                    </a:lnTo>
                    <a:lnTo>
                      <a:pt x="81" y="32"/>
                    </a:lnTo>
                    <a:lnTo>
                      <a:pt x="74" y="34"/>
                    </a:lnTo>
                    <a:lnTo>
                      <a:pt x="68" y="36"/>
                    </a:lnTo>
                    <a:lnTo>
                      <a:pt x="60" y="36"/>
                    </a:lnTo>
                    <a:lnTo>
                      <a:pt x="55" y="38"/>
                    </a:lnTo>
                    <a:lnTo>
                      <a:pt x="47" y="40"/>
                    </a:lnTo>
                    <a:lnTo>
                      <a:pt x="41" y="43"/>
                    </a:lnTo>
                    <a:lnTo>
                      <a:pt x="36" y="45"/>
                    </a:lnTo>
                    <a:lnTo>
                      <a:pt x="30" y="47"/>
                    </a:lnTo>
                    <a:lnTo>
                      <a:pt x="24" y="49"/>
                    </a:lnTo>
                    <a:lnTo>
                      <a:pt x="19" y="53"/>
                    </a:lnTo>
                    <a:lnTo>
                      <a:pt x="13" y="55"/>
                    </a:lnTo>
                    <a:lnTo>
                      <a:pt x="7" y="57"/>
                    </a:lnTo>
                    <a:lnTo>
                      <a:pt x="3" y="61"/>
                    </a:lnTo>
                    <a:lnTo>
                      <a:pt x="0" y="64"/>
                    </a:lnTo>
                    <a:lnTo>
                      <a:pt x="32" y="15"/>
                    </a:lnTo>
                    <a:close/>
                  </a:path>
                </a:pathLst>
              </a:custGeom>
              <a:solidFill>
                <a:srgbClr val="000000"/>
              </a:solidFill>
              <a:ln w="9525">
                <a:noFill/>
                <a:round/>
                <a:headEnd/>
                <a:tailEnd/>
              </a:ln>
            </p:spPr>
            <p:txBody>
              <a:bodyPr/>
              <a:lstStyle/>
              <a:p>
                <a:endParaRPr lang="en-US"/>
              </a:p>
            </p:txBody>
          </p:sp>
          <p:sp>
            <p:nvSpPr>
              <p:cNvPr id="10364" name="Freeform 270"/>
              <p:cNvSpPr>
                <a:spLocks/>
              </p:cNvSpPr>
              <p:nvPr/>
            </p:nvSpPr>
            <p:spPr bwMode="auto">
              <a:xfrm>
                <a:off x="1648" y="2419"/>
                <a:ext cx="167" cy="172"/>
              </a:xfrm>
              <a:custGeom>
                <a:avLst/>
                <a:gdLst>
                  <a:gd name="T0" fmla="*/ 124 w 335"/>
                  <a:gd name="T1" fmla="*/ 48 h 344"/>
                  <a:gd name="T2" fmla="*/ 66 w 335"/>
                  <a:gd name="T3" fmla="*/ 170 h 344"/>
                  <a:gd name="T4" fmla="*/ 61 w 335"/>
                  <a:gd name="T5" fmla="*/ 172 h 344"/>
                  <a:gd name="T6" fmla="*/ 55 w 335"/>
                  <a:gd name="T7" fmla="*/ 172 h 344"/>
                  <a:gd name="T8" fmla="*/ 49 w 335"/>
                  <a:gd name="T9" fmla="*/ 172 h 344"/>
                  <a:gd name="T10" fmla="*/ 44 w 335"/>
                  <a:gd name="T11" fmla="*/ 170 h 344"/>
                  <a:gd name="T12" fmla="*/ 38 w 335"/>
                  <a:gd name="T13" fmla="*/ 167 h 344"/>
                  <a:gd name="T14" fmla="*/ 32 w 335"/>
                  <a:gd name="T15" fmla="*/ 163 h 344"/>
                  <a:gd name="T16" fmla="*/ 27 w 335"/>
                  <a:gd name="T17" fmla="*/ 158 h 344"/>
                  <a:gd name="T18" fmla="*/ 23 w 335"/>
                  <a:gd name="T19" fmla="*/ 153 h 344"/>
                  <a:gd name="T20" fmla="*/ 17 w 335"/>
                  <a:gd name="T21" fmla="*/ 148 h 344"/>
                  <a:gd name="T22" fmla="*/ 13 w 335"/>
                  <a:gd name="T23" fmla="*/ 141 h 344"/>
                  <a:gd name="T24" fmla="*/ 8 w 335"/>
                  <a:gd name="T25" fmla="*/ 134 h 344"/>
                  <a:gd name="T26" fmla="*/ 6 w 335"/>
                  <a:gd name="T27" fmla="*/ 127 h 344"/>
                  <a:gd name="T28" fmla="*/ 3 w 335"/>
                  <a:gd name="T29" fmla="*/ 121 h 344"/>
                  <a:gd name="T30" fmla="*/ 1 w 335"/>
                  <a:gd name="T31" fmla="*/ 114 h 344"/>
                  <a:gd name="T32" fmla="*/ 0 w 335"/>
                  <a:gd name="T33" fmla="*/ 106 h 344"/>
                  <a:gd name="T34" fmla="*/ 1 w 335"/>
                  <a:gd name="T35" fmla="*/ 101 h 344"/>
                  <a:gd name="T36" fmla="*/ 1 w 335"/>
                  <a:gd name="T37" fmla="*/ 95 h 344"/>
                  <a:gd name="T38" fmla="*/ 2 w 335"/>
                  <a:gd name="T39" fmla="*/ 89 h 344"/>
                  <a:gd name="T40" fmla="*/ 8 w 335"/>
                  <a:gd name="T41" fmla="*/ 82 h 344"/>
                  <a:gd name="T42" fmla="*/ 15 w 335"/>
                  <a:gd name="T43" fmla="*/ 76 h 344"/>
                  <a:gd name="T44" fmla="*/ 20 w 335"/>
                  <a:gd name="T45" fmla="*/ 75 h 344"/>
                  <a:gd name="T46" fmla="*/ 26 w 335"/>
                  <a:gd name="T47" fmla="*/ 74 h 344"/>
                  <a:gd name="T48" fmla="*/ 29 w 335"/>
                  <a:gd name="T49" fmla="*/ 72 h 344"/>
                  <a:gd name="T50" fmla="*/ 35 w 335"/>
                  <a:gd name="T51" fmla="*/ 71 h 344"/>
                  <a:gd name="T52" fmla="*/ 41 w 335"/>
                  <a:gd name="T53" fmla="*/ 69 h 344"/>
                  <a:gd name="T54" fmla="*/ 46 w 335"/>
                  <a:gd name="T55" fmla="*/ 68 h 344"/>
                  <a:gd name="T56" fmla="*/ 51 w 335"/>
                  <a:gd name="T57" fmla="*/ 66 h 344"/>
                  <a:gd name="T58" fmla="*/ 56 w 335"/>
                  <a:gd name="T59" fmla="*/ 64 h 344"/>
                  <a:gd name="T60" fmla="*/ 66 w 335"/>
                  <a:gd name="T61" fmla="*/ 59 h 344"/>
                  <a:gd name="T62" fmla="*/ 72 w 335"/>
                  <a:gd name="T63" fmla="*/ 56 h 344"/>
                  <a:gd name="T64" fmla="*/ 79 w 335"/>
                  <a:gd name="T65" fmla="*/ 53 h 344"/>
                  <a:gd name="T66" fmla="*/ 85 w 335"/>
                  <a:gd name="T67" fmla="*/ 49 h 344"/>
                  <a:gd name="T68" fmla="*/ 91 w 335"/>
                  <a:gd name="T69" fmla="*/ 46 h 344"/>
                  <a:gd name="T70" fmla="*/ 97 w 335"/>
                  <a:gd name="T71" fmla="*/ 42 h 344"/>
                  <a:gd name="T72" fmla="*/ 104 w 335"/>
                  <a:gd name="T73" fmla="*/ 37 h 344"/>
                  <a:gd name="T74" fmla="*/ 110 w 335"/>
                  <a:gd name="T75" fmla="*/ 34 h 344"/>
                  <a:gd name="T76" fmla="*/ 117 w 335"/>
                  <a:gd name="T77" fmla="*/ 28 h 344"/>
                  <a:gd name="T78" fmla="*/ 123 w 335"/>
                  <a:gd name="T79" fmla="*/ 25 h 344"/>
                  <a:gd name="T80" fmla="*/ 129 w 335"/>
                  <a:gd name="T81" fmla="*/ 20 h 344"/>
                  <a:gd name="T82" fmla="*/ 135 w 335"/>
                  <a:gd name="T83" fmla="*/ 17 h 344"/>
                  <a:gd name="T84" fmla="*/ 142 w 335"/>
                  <a:gd name="T85" fmla="*/ 12 h 344"/>
                  <a:gd name="T86" fmla="*/ 147 w 335"/>
                  <a:gd name="T87" fmla="*/ 9 h 344"/>
                  <a:gd name="T88" fmla="*/ 154 w 335"/>
                  <a:gd name="T89" fmla="*/ 5 h 344"/>
                  <a:gd name="T90" fmla="*/ 161 w 335"/>
                  <a:gd name="T91" fmla="*/ 2 h 344"/>
                  <a:gd name="T92" fmla="*/ 167 w 335"/>
                  <a:gd name="T93" fmla="*/ 0 h 3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5"/>
                  <a:gd name="T142" fmla="*/ 0 h 344"/>
                  <a:gd name="T143" fmla="*/ 335 w 335"/>
                  <a:gd name="T144" fmla="*/ 344 h 3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5" h="344">
                    <a:moveTo>
                      <a:pt x="335" y="0"/>
                    </a:moveTo>
                    <a:lnTo>
                      <a:pt x="248" y="97"/>
                    </a:lnTo>
                    <a:lnTo>
                      <a:pt x="48" y="213"/>
                    </a:lnTo>
                    <a:lnTo>
                      <a:pt x="133" y="339"/>
                    </a:lnTo>
                    <a:lnTo>
                      <a:pt x="128" y="341"/>
                    </a:lnTo>
                    <a:lnTo>
                      <a:pt x="122" y="343"/>
                    </a:lnTo>
                    <a:lnTo>
                      <a:pt x="116" y="343"/>
                    </a:lnTo>
                    <a:lnTo>
                      <a:pt x="111" y="344"/>
                    </a:lnTo>
                    <a:lnTo>
                      <a:pt x="105" y="343"/>
                    </a:lnTo>
                    <a:lnTo>
                      <a:pt x="99" y="343"/>
                    </a:lnTo>
                    <a:lnTo>
                      <a:pt x="94" y="341"/>
                    </a:lnTo>
                    <a:lnTo>
                      <a:pt x="88" y="339"/>
                    </a:lnTo>
                    <a:lnTo>
                      <a:pt x="82" y="337"/>
                    </a:lnTo>
                    <a:lnTo>
                      <a:pt x="76" y="333"/>
                    </a:lnTo>
                    <a:lnTo>
                      <a:pt x="71" y="329"/>
                    </a:lnTo>
                    <a:lnTo>
                      <a:pt x="65" y="325"/>
                    </a:lnTo>
                    <a:lnTo>
                      <a:pt x="59" y="322"/>
                    </a:lnTo>
                    <a:lnTo>
                      <a:pt x="55" y="316"/>
                    </a:lnTo>
                    <a:lnTo>
                      <a:pt x="50" y="310"/>
                    </a:lnTo>
                    <a:lnTo>
                      <a:pt x="46" y="306"/>
                    </a:lnTo>
                    <a:lnTo>
                      <a:pt x="40" y="301"/>
                    </a:lnTo>
                    <a:lnTo>
                      <a:pt x="35" y="295"/>
                    </a:lnTo>
                    <a:lnTo>
                      <a:pt x="29" y="287"/>
                    </a:lnTo>
                    <a:lnTo>
                      <a:pt x="27" y="282"/>
                    </a:lnTo>
                    <a:lnTo>
                      <a:pt x="21" y="274"/>
                    </a:lnTo>
                    <a:lnTo>
                      <a:pt x="17" y="268"/>
                    </a:lnTo>
                    <a:lnTo>
                      <a:pt x="16" y="261"/>
                    </a:lnTo>
                    <a:lnTo>
                      <a:pt x="12" y="255"/>
                    </a:lnTo>
                    <a:lnTo>
                      <a:pt x="10" y="247"/>
                    </a:lnTo>
                    <a:lnTo>
                      <a:pt x="6" y="242"/>
                    </a:lnTo>
                    <a:lnTo>
                      <a:pt x="4" y="234"/>
                    </a:lnTo>
                    <a:lnTo>
                      <a:pt x="2" y="228"/>
                    </a:lnTo>
                    <a:lnTo>
                      <a:pt x="2" y="221"/>
                    </a:lnTo>
                    <a:lnTo>
                      <a:pt x="0" y="213"/>
                    </a:lnTo>
                    <a:lnTo>
                      <a:pt x="0" y="208"/>
                    </a:lnTo>
                    <a:lnTo>
                      <a:pt x="2" y="202"/>
                    </a:lnTo>
                    <a:lnTo>
                      <a:pt x="2" y="196"/>
                    </a:lnTo>
                    <a:lnTo>
                      <a:pt x="2" y="190"/>
                    </a:lnTo>
                    <a:lnTo>
                      <a:pt x="2" y="185"/>
                    </a:lnTo>
                    <a:lnTo>
                      <a:pt x="4" y="179"/>
                    </a:lnTo>
                    <a:lnTo>
                      <a:pt x="10" y="170"/>
                    </a:lnTo>
                    <a:lnTo>
                      <a:pt x="16" y="164"/>
                    </a:lnTo>
                    <a:lnTo>
                      <a:pt x="23" y="158"/>
                    </a:lnTo>
                    <a:lnTo>
                      <a:pt x="31" y="152"/>
                    </a:lnTo>
                    <a:lnTo>
                      <a:pt x="35" y="151"/>
                    </a:lnTo>
                    <a:lnTo>
                      <a:pt x="40" y="149"/>
                    </a:lnTo>
                    <a:lnTo>
                      <a:pt x="46" y="147"/>
                    </a:lnTo>
                    <a:lnTo>
                      <a:pt x="52" y="147"/>
                    </a:lnTo>
                    <a:lnTo>
                      <a:pt x="55" y="143"/>
                    </a:lnTo>
                    <a:lnTo>
                      <a:pt x="59" y="143"/>
                    </a:lnTo>
                    <a:lnTo>
                      <a:pt x="65" y="141"/>
                    </a:lnTo>
                    <a:lnTo>
                      <a:pt x="71" y="141"/>
                    </a:lnTo>
                    <a:lnTo>
                      <a:pt x="76" y="139"/>
                    </a:lnTo>
                    <a:lnTo>
                      <a:pt x="82" y="137"/>
                    </a:lnTo>
                    <a:lnTo>
                      <a:pt x="86" y="135"/>
                    </a:lnTo>
                    <a:lnTo>
                      <a:pt x="92" y="135"/>
                    </a:lnTo>
                    <a:lnTo>
                      <a:pt x="97" y="133"/>
                    </a:lnTo>
                    <a:lnTo>
                      <a:pt x="103" y="131"/>
                    </a:lnTo>
                    <a:lnTo>
                      <a:pt x="109" y="130"/>
                    </a:lnTo>
                    <a:lnTo>
                      <a:pt x="113" y="128"/>
                    </a:lnTo>
                    <a:lnTo>
                      <a:pt x="122" y="124"/>
                    </a:lnTo>
                    <a:lnTo>
                      <a:pt x="132" y="118"/>
                    </a:lnTo>
                    <a:lnTo>
                      <a:pt x="137" y="114"/>
                    </a:lnTo>
                    <a:lnTo>
                      <a:pt x="145" y="112"/>
                    </a:lnTo>
                    <a:lnTo>
                      <a:pt x="151" y="109"/>
                    </a:lnTo>
                    <a:lnTo>
                      <a:pt x="158" y="107"/>
                    </a:lnTo>
                    <a:lnTo>
                      <a:pt x="164" y="103"/>
                    </a:lnTo>
                    <a:lnTo>
                      <a:pt x="170" y="99"/>
                    </a:lnTo>
                    <a:lnTo>
                      <a:pt x="175" y="95"/>
                    </a:lnTo>
                    <a:lnTo>
                      <a:pt x="183" y="92"/>
                    </a:lnTo>
                    <a:lnTo>
                      <a:pt x="189" y="88"/>
                    </a:lnTo>
                    <a:lnTo>
                      <a:pt x="194" y="84"/>
                    </a:lnTo>
                    <a:lnTo>
                      <a:pt x="202" y="78"/>
                    </a:lnTo>
                    <a:lnTo>
                      <a:pt x="208" y="74"/>
                    </a:lnTo>
                    <a:lnTo>
                      <a:pt x="215" y="71"/>
                    </a:lnTo>
                    <a:lnTo>
                      <a:pt x="221" y="67"/>
                    </a:lnTo>
                    <a:lnTo>
                      <a:pt x="227" y="61"/>
                    </a:lnTo>
                    <a:lnTo>
                      <a:pt x="234" y="57"/>
                    </a:lnTo>
                    <a:lnTo>
                      <a:pt x="240" y="54"/>
                    </a:lnTo>
                    <a:lnTo>
                      <a:pt x="246" y="50"/>
                    </a:lnTo>
                    <a:lnTo>
                      <a:pt x="251" y="44"/>
                    </a:lnTo>
                    <a:lnTo>
                      <a:pt x="259" y="40"/>
                    </a:lnTo>
                    <a:lnTo>
                      <a:pt x="265" y="36"/>
                    </a:lnTo>
                    <a:lnTo>
                      <a:pt x="270" y="33"/>
                    </a:lnTo>
                    <a:lnTo>
                      <a:pt x="276" y="29"/>
                    </a:lnTo>
                    <a:lnTo>
                      <a:pt x="284" y="25"/>
                    </a:lnTo>
                    <a:lnTo>
                      <a:pt x="289" y="21"/>
                    </a:lnTo>
                    <a:lnTo>
                      <a:pt x="295" y="17"/>
                    </a:lnTo>
                    <a:lnTo>
                      <a:pt x="301" y="14"/>
                    </a:lnTo>
                    <a:lnTo>
                      <a:pt x="308" y="10"/>
                    </a:lnTo>
                    <a:lnTo>
                      <a:pt x="314" y="8"/>
                    </a:lnTo>
                    <a:lnTo>
                      <a:pt x="322" y="4"/>
                    </a:lnTo>
                    <a:lnTo>
                      <a:pt x="327" y="2"/>
                    </a:lnTo>
                    <a:lnTo>
                      <a:pt x="335" y="0"/>
                    </a:lnTo>
                    <a:close/>
                  </a:path>
                </a:pathLst>
              </a:custGeom>
              <a:solidFill>
                <a:srgbClr val="000000"/>
              </a:solidFill>
              <a:ln w="9525">
                <a:noFill/>
                <a:round/>
                <a:headEnd/>
                <a:tailEnd/>
              </a:ln>
            </p:spPr>
            <p:txBody>
              <a:bodyPr/>
              <a:lstStyle/>
              <a:p>
                <a:endParaRPr lang="en-US"/>
              </a:p>
            </p:txBody>
          </p:sp>
          <p:sp>
            <p:nvSpPr>
              <p:cNvPr id="10365" name="Freeform 271"/>
              <p:cNvSpPr>
                <a:spLocks/>
              </p:cNvSpPr>
              <p:nvPr/>
            </p:nvSpPr>
            <p:spPr bwMode="auto">
              <a:xfrm>
                <a:off x="1718" y="2547"/>
                <a:ext cx="278" cy="187"/>
              </a:xfrm>
              <a:custGeom>
                <a:avLst/>
                <a:gdLst>
                  <a:gd name="T0" fmla="*/ 264 w 557"/>
                  <a:gd name="T1" fmla="*/ 45 h 373"/>
                  <a:gd name="T2" fmla="*/ 255 w 557"/>
                  <a:gd name="T3" fmla="*/ 35 h 373"/>
                  <a:gd name="T4" fmla="*/ 245 w 557"/>
                  <a:gd name="T5" fmla="*/ 26 h 373"/>
                  <a:gd name="T6" fmla="*/ 237 w 557"/>
                  <a:gd name="T7" fmla="*/ 16 h 373"/>
                  <a:gd name="T8" fmla="*/ 228 w 557"/>
                  <a:gd name="T9" fmla="*/ 9 h 373"/>
                  <a:gd name="T10" fmla="*/ 221 w 557"/>
                  <a:gd name="T11" fmla="*/ 0 h 373"/>
                  <a:gd name="T12" fmla="*/ 213 w 557"/>
                  <a:gd name="T13" fmla="*/ 5 h 373"/>
                  <a:gd name="T14" fmla="*/ 207 w 557"/>
                  <a:gd name="T15" fmla="*/ 14 h 373"/>
                  <a:gd name="T16" fmla="*/ 208 w 557"/>
                  <a:gd name="T17" fmla="*/ 25 h 373"/>
                  <a:gd name="T18" fmla="*/ 218 w 557"/>
                  <a:gd name="T19" fmla="*/ 36 h 373"/>
                  <a:gd name="T20" fmla="*/ 230 w 557"/>
                  <a:gd name="T21" fmla="*/ 48 h 373"/>
                  <a:gd name="T22" fmla="*/ 240 w 557"/>
                  <a:gd name="T23" fmla="*/ 56 h 373"/>
                  <a:gd name="T24" fmla="*/ 243 w 557"/>
                  <a:gd name="T25" fmla="*/ 61 h 373"/>
                  <a:gd name="T26" fmla="*/ 236 w 557"/>
                  <a:gd name="T27" fmla="*/ 64 h 373"/>
                  <a:gd name="T28" fmla="*/ 228 w 557"/>
                  <a:gd name="T29" fmla="*/ 68 h 373"/>
                  <a:gd name="T30" fmla="*/ 219 w 557"/>
                  <a:gd name="T31" fmla="*/ 73 h 373"/>
                  <a:gd name="T32" fmla="*/ 212 w 557"/>
                  <a:gd name="T33" fmla="*/ 77 h 373"/>
                  <a:gd name="T34" fmla="*/ 203 w 557"/>
                  <a:gd name="T35" fmla="*/ 84 h 373"/>
                  <a:gd name="T36" fmla="*/ 195 w 557"/>
                  <a:gd name="T37" fmla="*/ 90 h 373"/>
                  <a:gd name="T38" fmla="*/ 186 w 557"/>
                  <a:gd name="T39" fmla="*/ 96 h 373"/>
                  <a:gd name="T40" fmla="*/ 178 w 557"/>
                  <a:gd name="T41" fmla="*/ 102 h 373"/>
                  <a:gd name="T42" fmla="*/ 169 w 557"/>
                  <a:gd name="T43" fmla="*/ 109 h 373"/>
                  <a:gd name="T44" fmla="*/ 160 w 557"/>
                  <a:gd name="T45" fmla="*/ 114 h 373"/>
                  <a:gd name="T46" fmla="*/ 153 w 557"/>
                  <a:gd name="T47" fmla="*/ 121 h 373"/>
                  <a:gd name="T48" fmla="*/ 144 w 557"/>
                  <a:gd name="T49" fmla="*/ 127 h 373"/>
                  <a:gd name="T50" fmla="*/ 137 w 557"/>
                  <a:gd name="T51" fmla="*/ 133 h 373"/>
                  <a:gd name="T52" fmla="*/ 129 w 557"/>
                  <a:gd name="T53" fmla="*/ 138 h 373"/>
                  <a:gd name="T54" fmla="*/ 119 w 557"/>
                  <a:gd name="T55" fmla="*/ 146 h 373"/>
                  <a:gd name="T56" fmla="*/ 107 w 557"/>
                  <a:gd name="T57" fmla="*/ 152 h 373"/>
                  <a:gd name="T58" fmla="*/ 99 w 557"/>
                  <a:gd name="T59" fmla="*/ 156 h 373"/>
                  <a:gd name="T60" fmla="*/ 92 w 557"/>
                  <a:gd name="T61" fmla="*/ 153 h 373"/>
                  <a:gd name="T62" fmla="*/ 85 w 557"/>
                  <a:gd name="T63" fmla="*/ 146 h 373"/>
                  <a:gd name="T64" fmla="*/ 77 w 557"/>
                  <a:gd name="T65" fmla="*/ 136 h 373"/>
                  <a:gd name="T66" fmla="*/ 68 w 557"/>
                  <a:gd name="T67" fmla="*/ 125 h 373"/>
                  <a:gd name="T68" fmla="*/ 60 w 557"/>
                  <a:gd name="T69" fmla="*/ 113 h 373"/>
                  <a:gd name="T70" fmla="*/ 51 w 557"/>
                  <a:gd name="T71" fmla="*/ 102 h 373"/>
                  <a:gd name="T72" fmla="*/ 41 w 557"/>
                  <a:gd name="T73" fmla="*/ 91 h 373"/>
                  <a:gd name="T74" fmla="*/ 31 w 557"/>
                  <a:gd name="T75" fmla="*/ 81 h 373"/>
                  <a:gd name="T76" fmla="*/ 21 w 557"/>
                  <a:gd name="T77" fmla="*/ 73 h 373"/>
                  <a:gd name="T78" fmla="*/ 12 w 557"/>
                  <a:gd name="T79" fmla="*/ 70 h 373"/>
                  <a:gd name="T80" fmla="*/ 2 w 557"/>
                  <a:gd name="T81" fmla="*/ 68 h 373"/>
                  <a:gd name="T82" fmla="*/ 105 w 557"/>
                  <a:gd name="T83" fmla="*/ 185 h 373"/>
                  <a:gd name="T84" fmla="*/ 117 w 557"/>
                  <a:gd name="T85" fmla="*/ 180 h 373"/>
                  <a:gd name="T86" fmla="*/ 126 w 557"/>
                  <a:gd name="T87" fmla="*/ 174 h 373"/>
                  <a:gd name="T88" fmla="*/ 135 w 557"/>
                  <a:gd name="T89" fmla="*/ 168 h 373"/>
                  <a:gd name="T90" fmla="*/ 143 w 557"/>
                  <a:gd name="T91" fmla="*/ 159 h 373"/>
                  <a:gd name="T92" fmla="*/ 152 w 557"/>
                  <a:gd name="T93" fmla="*/ 151 h 373"/>
                  <a:gd name="T94" fmla="*/ 159 w 557"/>
                  <a:gd name="T95" fmla="*/ 141 h 373"/>
                  <a:gd name="T96" fmla="*/ 166 w 557"/>
                  <a:gd name="T97" fmla="*/ 132 h 373"/>
                  <a:gd name="T98" fmla="*/ 175 w 557"/>
                  <a:gd name="T99" fmla="*/ 123 h 373"/>
                  <a:gd name="T100" fmla="*/ 183 w 557"/>
                  <a:gd name="T101" fmla="*/ 113 h 373"/>
                  <a:gd name="T102" fmla="*/ 192 w 557"/>
                  <a:gd name="T103" fmla="*/ 105 h 373"/>
                  <a:gd name="T104" fmla="*/ 201 w 557"/>
                  <a:gd name="T105" fmla="*/ 96 h 373"/>
                  <a:gd name="T106" fmla="*/ 211 w 557"/>
                  <a:gd name="T107" fmla="*/ 89 h 373"/>
                  <a:gd name="T108" fmla="*/ 219 w 557"/>
                  <a:gd name="T109" fmla="*/ 83 h 373"/>
                  <a:gd name="T110" fmla="*/ 228 w 557"/>
                  <a:gd name="T111" fmla="*/ 78 h 373"/>
                  <a:gd name="T112" fmla="*/ 236 w 557"/>
                  <a:gd name="T113" fmla="*/ 74 h 373"/>
                  <a:gd name="T114" fmla="*/ 246 w 557"/>
                  <a:gd name="T115" fmla="*/ 72 h 373"/>
                  <a:gd name="T116" fmla="*/ 260 w 557"/>
                  <a:gd name="T117" fmla="*/ 68 h 373"/>
                  <a:gd name="T118" fmla="*/ 274 w 557"/>
                  <a:gd name="T119" fmla="*/ 65 h 3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7"/>
                  <a:gd name="T181" fmla="*/ 0 h 373"/>
                  <a:gd name="T182" fmla="*/ 557 w 557"/>
                  <a:gd name="T183" fmla="*/ 373 h 3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7" h="373">
                    <a:moveTo>
                      <a:pt x="557" y="129"/>
                    </a:moveTo>
                    <a:lnTo>
                      <a:pt x="536" y="97"/>
                    </a:lnTo>
                    <a:lnTo>
                      <a:pt x="529" y="89"/>
                    </a:lnTo>
                    <a:lnTo>
                      <a:pt x="523" y="82"/>
                    </a:lnTo>
                    <a:lnTo>
                      <a:pt x="515" y="76"/>
                    </a:lnTo>
                    <a:lnTo>
                      <a:pt x="510" y="70"/>
                    </a:lnTo>
                    <a:lnTo>
                      <a:pt x="504" y="63"/>
                    </a:lnTo>
                    <a:lnTo>
                      <a:pt x="498" y="57"/>
                    </a:lnTo>
                    <a:lnTo>
                      <a:pt x="491" y="51"/>
                    </a:lnTo>
                    <a:lnTo>
                      <a:pt x="487" y="46"/>
                    </a:lnTo>
                    <a:lnTo>
                      <a:pt x="479" y="38"/>
                    </a:lnTo>
                    <a:lnTo>
                      <a:pt x="474" y="32"/>
                    </a:lnTo>
                    <a:lnTo>
                      <a:pt x="468" y="27"/>
                    </a:lnTo>
                    <a:lnTo>
                      <a:pt x="462" y="23"/>
                    </a:lnTo>
                    <a:lnTo>
                      <a:pt x="456" y="17"/>
                    </a:lnTo>
                    <a:lnTo>
                      <a:pt x="451" y="11"/>
                    </a:lnTo>
                    <a:lnTo>
                      <a:pt x="447" y="6"/>
                    </a:lnTo>
                    <a:lnTo>
                      <a:pt x="443" y="0"/>
                    </a:lnTo>
                    <a:lnTo>
                      <a:pt x="436" y="4"/>
                    </a:lnTo>
                    <a:lnTo>
                      <a:pt x="432" y="6"/>
                    </a:lnTo>
                    <a:lnTo>
                      <a:pt x="426" y="9"/>
                    </a:lnTo>
                    <a:lnTo>
                      <a:pt x="422" y="13"/>
                    </a:lnTo>
                    <a:lnTo>
                      <a:pt x="417" y="19"/>
                    </a:lnTo>
                    <a:lnTo>
                      <a:pt x="415" y="27"/>
                    </a:lnTo>
                    <a:lnTo>
                      <a:pt x="413" y="34"/>
                    </a:lnTo>
                    <a:lnTo>
                      <a:pt x="415" y="42"/>
                    </a:lnTo>
                    <a:lnTo>
                      <a:pt x="417" y="49"/>
                    </a:lnTo>
                    <a:lnTo>
                      <a:pt x="422" y="57"/>
                    </a:lnTo>
                    <a:lnTo>
                      <a:pt x="428" y="65"/>
                    </a:lnTo>
                    <a:lnTo>
                      <a:pt x="436" y="72"/>
                    </a:lnTo>
                    <a:lnTo>
                      <a:pt x="443" y="80"/>
                    </a:lnTo>
                    <a:lnTo>
                      <a:pt x="453" y="87"/>
                    </a:lnTo>
                    <a:lnTo>
                      <a:pt x="460" y="95"/>
                    </a:lnTo>
                    <a:lnTo>
                      <a:pt x="472" y="105"/>
                    </a:lnTo>
                    <a:lnTo>
                      <a:pt x="475" y="108"/>
                    </a:lnTo>
                    <a:lnTo>
                      <a:pt x="481" y="112"/>
                    </a:lnTo>
                    <a:lnTo>
                      <a:pt x="487" y="116"/>
                    </a:lnTo>
                    <a:lnTo>
                      <a:pt x="491" y="120"/>
                    </a:lnTo>
                    <a:lnTo>
                      <a:pt x="487" y="122"/>
                    </a:lnTo>
                    <a:lnTo>
                      <a:pt x="481" y="124"/>
                    </a:lnTo>
                    <a:lnTo>
                      <a:pt x="475" y="125"/>
                    </a:lnTo>
                    <a:lnTo>
                      <a:pt x="472" y="127"/>
                    </a:lnTo>
                    <a:lnTo>
                      <a:pt x="466" y="131"/>
                    </a:lnTo>
                    <a:lnTo>
                      <a:pt x="460" y="133"/>
                    </a:lnTo>
                    <a:lnTo>
                      <a:pt x="456" y="135"/>
                    </a:lnTo>
                    <a:lnTo>
                      <a:pt x="451" y="139"/>
                    </a:lnTo>
                    <a:lnTo>
                      <a:pt x="445" y="141"/>
                    </a:lnTo>
                    <a:lnTo>
                      <a:pt x="439" y="145"/>
                    </a:lnTo>
                    <a:lnTo>
                      <a:pt x="434" y="148"/>
                    </a:lnTo>
                    <a:lnTo>
                      <a:pt x="430" y="152"/>
                    </a:lnTo>
                    <a:lnTo>
                      <a:pt x="424" y="154"/>
                    </a:lnTo>
                    <a:lnTo>
                      <a:pt x="418" y="160"/>
                    </a:lnTo>
                    <a:lnTo>
                      <a:pt x="413" y="164"/>
                    </a:lnTo>
                    <a:lnTo>
                      <a:pt x="407" y="167"/>
                    </a:lnTo>
                    <a:lnTo>
                      <a:pt x="401" y="169"/>
                    </a:lnTo>
                    <a:lnTo>
                      <a:pt x="396" y="175"/>
                    </a:lnTo>
                    <a:lnTo>
                      <a:pt x="390" y="179"/>
                    </a:lnTo>
                    <a:lnTo>
                      <a:pt x="384" y="183"/>
                    </a:lnTo>
                    <a:lnTo>
                      <a:pt x="379" y="186"/>
                    </a:lnTo>
                    <a:lnTo>
                      <a:pt x="373" y="192"/>
                    </a:lnTo>
                    <a:lnTo>
                      <a:pt x="367" y="194"/>
                    </a:lnTo>
                    <a:lnTo>
                      <a:pt x="361" y="200"/>
                    </a:lnTo>
                    <a:lnTo>
                      <a:pt x="356" y="203"/>
                    </a:lnTo>
                    <a:lnTo>
                      <a:pt x="350" y="207"/>
                    </a:lnTo>
                    <a:lnTo>
                      <a:pt x="344" y="211"/>
                    </a:lnTo>
                    <a:lnTo>
                      <a:pt x="339" y="217"/>
                    </a:lnTo>
                    <a:lnTo>
                      <a:pt x="333" y="221"/>
                    </a:lnTo>
                    <a:lnTo>
                      <a:pt x="327" y="224"/>
                    </a:lnTo>
                    <a:lnTo>
                      <a:pt x="321" y="228"/>
                    </a:lnTo>
                    <a:lnTo>
                      <a:pt x="318" y="234"/>
                    </a:lnTo>
                    <a:lnTo>
                      <a:pt x="312" y="238"/>
                    </a:lnTo>
                    <a:lnTo>
                      <a:pt x="306" y="241"/>
                    </a:lnTo>
                    <a:lnTo>
                      <a:pt x="301" y="245"/>
                    </a:lnTo>
                    <a:lnTo>
                      <a:pt x="295" y="249"/>
                    </a:lnTo>
                    <a:lnTo>
                      <a:pt x="289" y="253"/>
                    </a:lnTo>
                    <a:lnTo>
                      <a:pt x="283" y="257"/>
                    </a:lnTo>
                    <a:lnTo>
                      <a:pt x="280" y="260"/>
                    </a:lnTo>
                    <a:lnTo>
                      <a:pt x="274" y="266"/>
                    </a:lnTo>
                    <a:lnTo>
                      <a:pt x="270" y="268"/>
                    </a:lnTo>
                    <a:lnTo>
                      <a:pt x="264" y="272"/>
                    </a:lnTo>
                    <a:lnTo>
                      <a:pt x="259" y="276"/>
                    </a:lnTo>
                    <a:lnTo>
                      <a:pt x="255" y="280"/>
                    </a:lnTo>
                    <a:lnTo>
                      <a:pt x="245" y="285"/>
                    </a:lnTo>
                    <a:lnTo>
                      <a:pt x="238" y="291"/>
                    </a:lnTo>
                    <a:lnTo>
                      <a:pt x="230" y="297"/>
                    </a:lnTo>
                    <a:lnTo>
                      <a:pt x="221" y="300"/>
                    </a:lnTo>
                    <a:lnTo>
                      <a:pt x="215" y="304"/>
                    </a:lnTo>
                    <a:lnTo>
                      <a:pt x="209" y="308"/>
                    </a:lnTo>
                    <a:lnTo>
                      <a:pt x="202" y="310"/>
                    </a:lnTo>
                    <a:lnTo>
                      <a:pt x="198" y="312"/>
                    </a:lnTo>
                    <a:lnTo>
                      <a:pt x="192" y="312"/>
                    </a:lnTo>
                    <a:lnTo>
                      <a:pt x="188" y="312"/>
                    </a:lnTo>
                    <a:lnTo>
                      <a:pt x="185" y="306"/>
                    </a:lnTo>
                    <a:lnTo>
                      <a:pt x="181" y="302"/>
                    </a:lnTo>
                    <a:lnTo>
                      <a:pt x="175" y="297"/>
                    </a:lnTo>
                    <a:lnTo>
                      <a:pt x="171" y="291"/>
                    </a:lnTo>
                    <a:lnTo>
                      <a:pt x="166" y="285"/>
                    </a:lnTo>
                    <a:lnTo>
                      <a:pt x="160" y="280"/>
                    </a:lnTo>
                    <a:lnTo>
                      <a:pt x="154" y="272"/>
                    </a:lnTo>
                    <a:lnTo>
                      <a:pt x="150" y="264"/>
                    </a:lnTo>
                    <a:lnTo>
                      <a:pt x="143" y="257"/>
                    </a:lnTo>
                    <a:lnTo>
                      <a:pt x="137" y="249"/>
                    </a:lnTo>
                    <a:lnTo>
                      <a:pt x="131" y="241"/>
                    </a:lnTo>
                    <a:lnTo>
                      <a:pt x="126" y="234"/>
                    </a:lnTo>
                    <a:lnTo>
                      <a:pt x="120" y="226"/>
                    </a:lnTo>
                    <a:lnTo>
                      <a:pt x="114" y="219"/>
                    </a:lnTo>
                    <a:lnTo>
                      <a:pt x="107" y="211"/>
                    </a:lnTo>
                    <a:lnTo>
                      <a:pt x="103" y="203"/>
                    </a:lnTo>
                    <a:lnTo>
                      <a:pt x="95" y="196"/>
                    </a:lnTo>
                    <a:lnTo>
                      <a:pt x="88" y="188"/>
                    </a:lnTo>
                    <a:lnTo>
                      <a:pt x="82" y="181"/>
                    </a:lnTo>
                    <a:lnTo>
                      <a:pt x="76" y="175"/>
                    </a:lnTo>
                    <a:lnTo>
                      <a:pt x="69" y="167"/>
                    </a:lnTo>
                    <a:lnTo>
                      <a:pt x="63" y="162"/>
                    </a:lnTo>
                    <a:lnTo>
                      <a:pt x="55" y="156"/>
                    </a:lnTo>
                    <a:lnTo>
                      <a:pt x="50" y="152"/>
                    </a:lnTo>
                    <a:lnTo>
                      <a:pt x="42" y="146"/>
                    </a:lnTo>
                    <a:lnTo>
                      <a:pt x="36" y="143"/>
                    </a:lnTo>
                    <a:lnTo>
                      <a:pt x="29" y="139"/>
                    </a:lnTo>
                    <a:lnTo>
                      <a:pt x="25" y="139"/>
                    </a:lnTo>
                    <a:lnTo>
                      <a:pt x="17" y="135"/>
                    </a:lnTo>
                    <a:lnTo>
                      <a:pt x="12" y="135"/>
                    </a:lnTo>
                    <a:lnTo>
                      <a:pt x="4" y="135"/>
                    </a:lnTo>
                    <a:lnTo>
                      <a:pt x="0" y="137"/>
                    </a:lnTo>
                    <a:lnTo>
                      <a:pt x="204" y="373"/>
                    </a:lnTo>
                    <a:lnTo>
                      <a:pt x="211" y="369"/>
                    </a:lnTo>
                    <a:lnTo>
                      <a:pt x="219" y="367"/>
                    </a:lnTo>
                    <a:lnTo>
                      <a:pt x="226" y="363"/>
                    </a:lnTo>
                    <a:lnTo>
                      <a:pt x="234" y="359"/>
                    </a:lnTo>
                    <a:lnTo>
                      <a:pt x="240" y="356"/>
                    </a:lnTo>
                    <a:lnTo>
                      <a:pt x="245" y="352"/>
                    </a:lnTo>
                    <a:lnTo>
                      <a:pt x="253" y="348"/>
                    </a:lnTo>
                    <a:lnTo>
                      <a:pt x="259" y="344"/>
                    </a:lnTo>
                    <a:lnTo>
                      <a:pt x="264" y="338"/>
                    </a:lnTo>
                    <a:lnTo>
                      <a:pt x="270" y="335"/>
                    </a:lnTo>
                    <a:lnTo>
                      <a:pt x="276" y="329"/>
                    </a:lnTo>
                    <a:lnTo>
                      <a:pt x="282" y="323"/>
                    </a:lnTo>
                    <a:lnTo>
                      <a:pt x="287" y="318"/>
                    </a:lnTo>
                    <a:lnTo>
                      <a:pt x="293" y="312"/>
                    </a:lnTo>
                    <a:lnTo>
                      <a:pt x="299" y="306"/>
                    </a:lnTo>
                    <a:lnTo>
                      <a:pt x="304" y="302"/>
                    </a:lnTo>
                    <a:lnTo>
                      <a:pt x="308" y="295"/>
                    </a:lnTo>
                    <a:lnTo>
                      <a:pt x="314" y="289"/>
                    </a:lnTo>
                    <a:lnTo>
                      <a:pt x="318" y="281"/>
                    </a:lnTo>
                    <a:lnTo>
                      <a:pt x="323" y="278"/>
                    </a:lnTo>
                    <a:lnTo>
                      <a:pt x="327" y="270"/>
                    </a:lnTo>
                    <a:lnTo>
                      <a:pt x="333" y="264"/>
                    </a:lnTo>
                    <a:lnTo>
                      <a:pt x="339" y="257"/>
                    </a:lnTo>
                    <a:lnTo>
                      <a:pt x="344" y="251"/>
                    </a:lnTo>
                    <a:lnTo>
                      <a:pt x="350" y="245"/>
                    </a:lnTo>
                    <a:lnTo>
                      <a:pt x="354" y="240"/>
                    </a:lnTo>
                    <a:lnTo>
                      <a:pt x="359" y="232"/>
                    </a:lnTo>
                    <a:lnTo>
                      <a:pt x="367" y="226"/>
                    </a:lnTo>
                    <a:lnTo>
                      <a:pt x="373" y="221"/>
                    </a:lnTo>
                    <a:lnTo>
                      <a:pt x="377" y="215"/>
                    </a:lnTo>
                    <a:lnTo>
                      <a:pt x="384" y="209"/>
                    </a:lnTo>
                    <a:lnTo>
                      <a:pt x="392" y="203"/>
                    </a:lnTo>
                    <a:lnTo>
                      <a:pt x="398" y="196"/>
                    </a:lnTo>
                    <a:lnTo>
                      <a:pt x="403" y="192"/>
                    </a:lnTo>
                    <a:lnTo>
                      <a:pt x="409" y="186"/>
                    </a:lnTo>
                    <a:lnTo>
                      <a:pt x="417" y="183"/>
                    </a:lnTo>
                    <a:lnTo>
                      <a:pt x="422" y="177"/>
                    </a:lnTo>
                    <a:lnTo>
                      <a:pt x="428" y="173"/>
                    </a:lnTo>
                    <a:lnTo>
                      <a:pt x="434" y="169"/>
                    </a:lnTo>
                    <a:lnTo>
                      <a:pt x="439" y="165"/>
                    </a:lnTo>
                    <a:lnTo>
                      <a:pt x="445" y="164"/>
                    </a:lnTo>
                    <a:lnTo>
                      <a:pt x="451" y="160"/>
                    </a:lnTo>
                    <a:lnTo>
                      <a:pt x="456" y="156"/>
                    </a:lnTo>
                    <a:lnTo>
                      <a:pt x="462" y="154"/>
                    </a:lnTo>
                    <a:lnTo>
                      <a:pt x="466" y="152"/>
                    </a:lnTo>
                    <a:lnTo>
                      <a:pt x="472" y="148"/>
                    </a:lnTo>
                    <a:lnTo>
                      <a:pt x="477" y="146"/>
                    </a:lnTo>
                    <a:lnTo>
                      <a:pt x="483" y="146"/>
                    </a:lnTo>
                    <a:lnTo>
                      <a:pt x="493" y="143"/>
                    </a:lnTo>
                    <a:lnTo>
                      <a:pt x="502" y="139"/>
                    </a:lnTo>
                    <a:lnTo>
                      <a:pt x="510" y="137"/>
                    </a:lnTo>
                    <a:lnTo>
                      <a:pt x="521" y="135"/>
                    </a:lnTo>
                    <a:lnTo>
                      <a:pt x="531" y="133"/>
                    </a:lnTo>
                    <a:lnTo>
                      <a:pt x="538" y="131"/>
                    </a:lnTo>
                    <a:lnTo>
                      <a:pt x="548" y="129"/>
                    </a:lnTo>
                    <a:lnTo>
                      <a:pt x="557" y="129"/>
                    </a:lnTo>
                    <a:close/>
                  </a:path>
                </a:pathLst>
              </a:custGeom>
              <a:solidFill>
                <a:srgbClr val="000000"/>
              </a:solidFill>
              <a:ln w="9525">
                <a:noFill/>
                <a:round/>
                <a:headEnd/>
                <a:tailEnd/>
              </a:ln>
            </p:spPr>
            <p:txBody>
              <a:bodyPr/>
              <a:lstStyle/>
              <a:p>
                <a:endParaRPr lang="en-US"/>
              </a:p>
            </p:txBody>
          </p:sp>
          <p:sp>
            <p:nvSpPr>
              <p:cNvPr id="10366" name="Freeform 272"/>
              <p:cNvSpPr>
                <a:spLocks/>
              </p:cNvSpPr>
              <p:nvPr/>
            </p:nvSpPr>
            <p:spPr bwMode="auto">
              <a:xfrm>
                <a:off x="1695" y="2452"/>
                <a:ext cx="250" cy="209"/>
              </a:xfrm>
              <a:custGeom>
                <a:avLst/>
                <a:gdLst>
                  <a:gd name="T0" fmla="*/ 87 w 500"/>
                  <a:gd name="T1" fmla="*/ 87 h 416"/>
                  <a:gd name="T2" fmla="*/ 76 w 500"/>
                  <a:gd name="T3" fmla="*/ 88 h 416"/>
                  <a:gd name="T4" fmla="*/ 65 w 500"/>
                  <a:gd name="T5" fmla="*/ 88 h 416"/>
                  <a:gd name="T6" fmla="*/ 53 w 500"/>
                  <a:gd name="T7" fmla="*/ 86 h 416"/>
                  <a:gd name="T8" fmla="*/ 42 w 500"/>
                  <a:gd name="T9" fmla="*/ 84 h 416"/>
                  <a:gd name="T10" fmla="*/ 31 w 500"/>
                  <a:gd name="T11" fmla="*/ 81 h 416"/>
                  <a:gd name="T12" fmla="*/ 20 w 500"/>
                  <a:gd name="T13" fmla="*/ 79 h 416"/>
                  <a:gd name="T14" fmla="*/ 8 w 500"/>
                  <a:gd name="T15" fmla="*/ 74 h 416"/>
                  <a:gd name="T16" fmla="*/ 0 w 500"/>
                  <a:gd name="T17" fmla="*/ 78 h 416"/>
                  <a:gd name="T18" fmla="*/ 5 w 500"/>
                  <a:gd name="T19" fmla="*/ 87 h 416"/>
                  <a:gd name="T20" fmla="*/ 15 w 500"/>
                  <a:gd name="T21" fmla="*/ 99 h 416"/>
                  <a:gd name="T22" fmla="*/ 26 w 500"/>
                  <a:gd name="T23" fmla="*/ 104 h 416"/>
                  <a:gd name="T24" fmla="*/ 37 w 500"/>
                  <a:gd name="T25" fmla="*/ 105 h 416"/>
                  <a:gd name="T26" fmla="*/ 50 w 500"/>
                  <a:gd name="T27" fmla="*/ 106 h 416"/>
                  <a:gd name="T28" fmla="*/ 63 w 500"/>
                  <a:gd name="T29" fmla="*/ 104 h 416"/>
                  <a:gd name="T30" fmla="*/ 75 w 500"/>
                  <a:gd name="T31" fmla="*/ 103 h 416"/>
                  <a:gd name="T32" fmla="*/ 87 w 500"/>
                  <a:gd name="T33" fmla="*/ 102 h 416"/>
                  <a:gd name="T34" fmla="*/ 95 w 500"/>
                  <a:gd name="T35" fmla="*/ 106 h 416"/>
                  <a:gd name="T36" fmla="*/ 92 w 500"/>
                  <a:gd name="T37" fmla="*/ 122 h 416"/>
                  <a:gd name="T38" fmla="*/ 94 w 500"/>
                  <a:gd name="T39" fmla="*/ 140 h 416"/>
                  <a:gd name="T40" fmla="*/ 103 w 500"/>
                  <a:gd name="T41" fmla="*/ 154 h 416"/>
                  <a:gd name="T42" fmla="*/ 115 w 500"/>
                  <a:gd name="T43" fmla="*/ 163 h 416"/>
                  <a:gd name="T44" fmla="*/ 125 w 500"/>
                  <a:gd name="T45" fmla="*/ 173 h 416"/>
                  <a:gd name="T46" fmla="*/ 123 w 500"/>
                  <a:gd name="T47" fmla="*/ 191 h 416"/>
                  <a:gd name="T48" fmla="*/ 123 w 500"/>
                  <a:gd name="T49" fmla="*/ 204 h 416"/>
                  <a:gd name="T50" fmla="*/ 131 w 500"/>
                  <a:gd name="T51" fmla="*/ 209 h 416"/>
                  <a:gd name="T52" fmla="*/ 142 w 500"/>
                  <a:gd name="T53" fmla="*/ 207 h 416"/>
                  <a:gd name="T54" fmla="*/ 220 w 500"/>
                  <a:gd name="T55" fmla="*/ 185 h 416"/>
                  <a:gd name="T56" fmla="*/ 231 w 500"/>
                  <a:gd name="T57" fmla="*/ 179 h 416"/>
                  <a:gd name="T58" fmla="*/ 241 w 500"/>
                  <a:gd name="T59" fmla="*/ 175 h 416"/>
                  <a:gd name="T60" fmla="*/ 245 w 500"/>
                  <a:gd name="T61" fmla="*/ 169 h 416"/>
                  <a:gd name="T62" fmla="*/ 227 w 500"/>
                  <a:gd name="T63" fmla="*/ 165 h 416"/>
                  <a:gd name="T64" fmla="*/ 210 w 500"/>
                  <a:gd name="T65" fmla="*/ 164 h 416"/>
                  <a:gd name="T66" fmla="*/ 200 w 500"/>
                  <a:gd name="T67" fmla="*/ 164 h 416"/>
                  <a:gd name="T68" fmla="*/ 189 w 500"/>
                  <a:gd name="T69" fmla="*/ 164 h 416"/>
                  <a:gd name="T70" fmla="*/ 180 w 500"/>
                  <a:gd name="T71" fmla="*/ 164 h 416"/>
                  <a:gd name="T72" fmla="*/ 169 w 500"/>
                  <a:gd name="T73" fmla="*/ 163 h 416"/>
                  <a:gd name="T74" fmla="*/ 156 w 500"/>
                  <a:gd name="T75" fmla="*/ 163 h 416"/>
                  <a:gd name="T76" fmla="*/ 144 w 500"/>
                  <a:gd name="T77" fmla="*/ 161 h 416"/>
                  <a:gd name="T78" fmla="*/ 127 w 500"/>
                  <a:gd name="T79" fmla="*/ 158 h 416"/>
                  <a:gd name="T80" fmla="*/ 111 w 500"/>
                  <a:gd name="T81" fmla="*/ 152 h 416"/>
                  <a:gd name="T82" fmla="*/ 100 w 500"/>
                  <a:gd name="T83" fmla="*/ 141 h 416"/>
                  <a:gd name="T84" fmla="*/ 97 w 500"/>
                  <a:gd name="T85" fmla="*/ 132 h 416"/>
                  <a:gd name="T86" fmla="*/ 100 w 500"/>
                  <a:gd name="T87" fmla="*/ 121 h 416"/>
                  <a:gd name="T88" fmla="*/ 104 w 500"/>
                  <a:gd name="T89" fmla="*/ 110 h 416"/>
                  <a:gd name="T90" fmla="*/ 106 w 500"/>
                  <a:gd name="T91" fmla="*/ 98 h 416"/>
                  <a:gd name="T92" fmla="*/ 109 w 500"/>
                  <a:gd name="T93" fmla="*/ 85 h 416"/>
                  <a:gd name="T94" fmla="*/ 114 w 500"/>
                  <a:gd name="T95" fmla="*/ 71 h 416"/>
                  <a:gd name="T96" fmla="*/ 117 w 500"/>
                  <a:gd name="T97" fmla="*/ 58 h 416"/>
                  <a:gd name="T98" fmla="*/ 121 w 500"/>
                  <a:gd name="T99" fmla="*/ 45 h 416"/>
                  <a:gd name="T100" fmla="*/ 123 w 500"/>
                  <a:gd name="T101" fmla="*/ 32 h 416"/>
                  <a:gd name="T102" fmla="*/ 122 w 500"/>
                  <a:gd name="T103" fmla="*/ 19 h 416"/>
                  <a:gd name="T104" fmla="*/ 118 w 500"/>
                  <a:gd name="T105" fmla="*/ 8 h 416"/>
                  <a:gd name="T106" fmla="*/ 99 w 500"/>
                  <a:gd name="T107" fmla="*/ 83 h 4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0"/>
                  <a:gd name="T163" fmla="*/ 0 h 416"/>
                  <a:gd name="T164" fmla="*/ 500 w 500"/>
                  <a:gd name="T165" fmla="*/ 416 h 4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0" h="416">
                    <a:moveTo>
                      <a:pt x="197" y="165"/>
                    </a:moveTo>
                    <a:lnTo>
                      <a:pt x="188" y="169"/>
                    </a:lnTo>
                    <a:lnTo>
                      <a:pt x="178" y="171"/>
                    </a:lnTo>
                    <a:lnTo>
                      <a:pt x="173" y="173"/>
                    </a:lnTo>
                    <a:lnTo>
                      <a:pt x="169" y="173"/>
                    </a:lnTo>
                    <a:lnTo>
                      <a:pt x="163" y="175"/>
                    </a:lnTo>
                    <a:lnTo>
                      <a:pt x="157" y="175"/>
                    </a:lnTo>
                    <a:lnTo>
                      <a:pt x="152" y="175"/>
                    </a:lnTo>
                    <a:lnTo>
                      <a:pt x="146" y="175"/>
                    </a:lnTo>
                    <a:lnTo>
                      <a:pt x="140" y="175"/>
                    </a:lnTo>
                    <a:lnTo>
                      <a:pt x="135" y="175"/>
                    </a:lnTo>
                    <a:lnTo>
                      <a:pt x="129" y="175"/>
                    </a:lnTo>
                    <a:lnTo>
                      <a:pt x="125" y="175"/>
                    </a:lnTo>
                    <a:lnTo>
                      <a:pt x="119" y="173"/>
                    </a:lnTo>
                    <a:lnTo>
                      <a:pt x="114" y="173"/>
                    </a:lnTo>
                    <a:lnTo>
                      <a:pt x="106" y="171"/>
                    </a:lnTo>
                    <a:lnTo>
                      <a:pt x="100" y="171"/>
                    </a:lnTo>
                    <a:lnTo>
                      <a:pt x="95" y="169"/>
                    </a:lnTo>
                    <a:lnTo>
                      <a:pt x="89" y="169"/>
                    </a:lnTo>
                    <a:lnTo>
                      <a:pt x="83" y="167"/>
                    </a:lnTo>
                    <a:lnTo>
                      <a:pt x="77" y="165"/>
                    </a:lnTo>
                    <a:lnTo>
                      <a:pt x="72" y="165"/>
                    </a:lnTo>
                    <a:lnTo>
                      <a:pt x="68" y="163"/>
                    </a:lnTo>
                    <a:lnTo>
                      <a:pt x="62" y="161"/>
                    </a:lnTo>
                    <a:lnTo>
                      <a:pt x="57" y="161"/>
                    </a:lnTo>
                    <a:lnTo>
                      <a:pt x="53" y="160"/>
                    </a:lnTo>
                    <a:lnTo>
                      <a:pt x="47" y="160"/>
                    </a:lnTo>
                    <a:lnTo>
                      <a:pt x="39" y="158"/>
                    </a:lnTo>
                    <a:lnTo>
                      <a:pt x="32" y="156"/>
                    </a:lnTo>
                    <a:lnTo>
                      <a:pt x="28" y="154"/>
                    </a:lnTo>
                    <a:lnTo>
                      <a:pt x="22" y="152"/>
                    </a:lnTo>
                    <a:lnTo>
                      <a:pt x="15" y="148"/>
                    </a:lnTo>
                    <a:lnTo>
                      <a:pt x="7" y="148"/>
                    </a:lnTo>
                    <a:lnTo>
                      <a:pt x="1" y="148"/>
                    </a:lnTo>
                    <a:lnTo>
                      <a:pt x="0" y="152"/>
                    </a:lnTo>
                    <a:lnTo>
                      <a:pt x="0" y="156"/>
                    </a:lnTo>
                    <a:lnTo>
                      <a:pt x="1" y="161"/>
                    </a:lnTo>
                    <a:lnTo>
                      <a:pt x="3" y="163"/>
                    </a:lnTo>
                    <a:lnTo>
                      <a:pt x="5" y="169"/>
                    </a:lnTo>
                    <a:lnTo>
                      <a:pt x="9" y="173"/>
                    </a:lnTo>
                    <a:lnTo>
                      <a:pt x="13" y="179"/>
                    </a:lnTo>
                    <a:lnTo>
                      <a:pt x="19" y="188"/>
                    </a:lnTo>
                    <a:lnTo>
                      <a:pt x="26" y="196"/>
                    </a:lnTo>
                    <a:lnTo>
                      <a:pt x="30" y="198"/>
                    </a:lnTo>
                    <a:lnTo>
                      <a:pt x="36" y="201"/>
                    </a:lnTo>
                    <a:lnTo>
                      <a:pt x="41" y="203"/>
                    </a:lnTo>
                    <a:lnTo>
                      <a:pt x="47" y="205"/>
                    </a:lnTo>
                    <a:lnTo>
                      <a:pt x="51" y="207"/>
                    </a:lnTo>
                    <a:lnTo>
                      <a:pt x="57" y="207"/>
                    </a:lnTo>
                    <a:lnTo>
                      <a:pt x="62" y="209"/>
                    </a:lnTo>
                    <a:lnTo>
                      <a:pt x="70" y="209"/>
                    </a:lnTo>
                    <a:lnTo>
                      <a:pt x="74" y="209"/>
                    </a:lnTo>
                    <a:lnTo>
                      <a:pt x="81" y="211"/>
                    </a:lnTo>
                    <a:lnTo>
                      <a:pt x="87" y="211"/>
                    </a:lnTo>
                    <a:lnTo>
                      <a:pt x="95" y="211"/>
                    </a:lnTo>
                    <a:lnTo>
                      <a:pt x="100" y="211"/>
                    </a:lnTo>
                    <a:lnTo>
                      <a:pt x="106" y="209"/>
                    </a:lnTo>
                    <a:lnTo>
                      <a:pt x="112" y="209"/>
                    </a:lnTo>
                    <a:lnTo>
                      <a:pt x="119" y="209"/>
                    </a:lnTo>
                    <a:lnTo>
                      <a:pt x="125" y="207"/>
                    </a:lnTo>
                    <a:lnTo>
                      <a:pt x="131" y="207"/>
                    </a:lnTo>
                    <a:lnTo>
                      <a:pt x="136" y="207"/>
                    </a:lnTo>
                    <a:lnTo>
                      <a:pt x="144" y="207"/>
                    </a:lnTo>
                    <a:lnTo>
                      <a:pt x="150" y="205"/>
                    </a:lnTo>
                    <a:lnTo>
                      <a:pt x="155" y="205"/>
                    </a:lnTo>
                    <a:lnTo>
                      <a:pt x="163" y="203"/>
                    </a:lnTo>
                    <a:lnTo>
                      <a:pt x="169" y="203"/>
                    </a:lnTo>
                    <a:lnTo>
                      <a:pt x="174" y="203"/>
                    </a:lnTo>
                    <a:lnTo>
                      <a:pt x="180" y="203"/>
                    </a:lnTo>
                    <a:lnTo>
                      <a:pt x="186" y="203"/>
                    </a:lnTo>
                    <a:lnTo>
                      <a:pt x="192" y="203"/>
                    </a:lnTo>
                    <a:lnTo>
                      <a:pt x="190" y="211"/>
                    </a:lnTo>
                    <a:lnTo>
                      <a:pt x="190" y="219"/>
                    </a:lnTo>
                    <a:lnTo>
                      <a:pt x="188" y="226"/>
                    </a:lnTo>
                    <a:lnTo>
                      <a:pt x="188" y="236"/>
                    </a:lnTo>
                    <a:lnTo>
                      <a:pt x="184" y="243"/>
                    </a:lnTo>
                    <a:lnTo>
                      <a:pt x="184" y="255"/>
                    </a:lnTo>
                    <a:lnTo>
                      <a:pt x="184" y="262"/>
                    </a:lnTo>
                    <a:lnTo>
                      <a:pt x="188" y="272"/>
                    </a:lnTo>
                    <a:lnTo>
                      <a:pt x="188" y="279"/>
                    </a:lnTo>
                    <a:lnTo>
                      <a:pt x="192" y="287"/>
                    </a:lnTo>
                    <a:lnTo>
                      <a:pt x="195" y="295"/>
                    </a:lnTo>
                    <a:lnTo>
                      <a:pt x="201" y="302"/>
                    </a:lnTo>
                    <a:lnTo>
                      <a:pt x="205" y="306"/>
                    </a:lnTo>
                    <a:lnTo>
                      <a:pt x="209" y="312"/>
                    </a:lnTo>
                    <a:lnTo>
                      <a:pt x="216" y="315"/>
                    </a:lnTo>
                    <a:lnTo>
                      <a:pt x="222" y="321"/>
                    </a:lnTo>
                    <a:lnTo>
                      <a:pt x="230" y="325"/>
                    </a:lnTo>
                    <a:lnTo>
                      <a:pt x="237" y="329"/>
                    </a:lnTo>
                    <a:lnTo>
                      <a:pt x="245" y="331"/>
                    </a:lnTo>
                    <a:lnTo>
                      <a:pt x="254" y="335"/>
                    </a:lnTo>
                    <a:lnTo>
                      <a:pt x="250" y="344"/>
                    </a:lnTo>
                    <a:lnTo>
                      <a:pt x="249" y="354"/>
                    </a:lnTo>
                    <a:lnTo>
                      <a:pt x="247" y="363"/>
                    </a:lnTo>
                    <a:lnTo>
                      <a:pt x="247" y="373"/>
                    </a:lnTo>
                    <a:lnTo>
                      <a:pt x="245" y="380"/>
                    </a:lnTo>
                    <a:lnTo>
                      <a:pt x="245" y="388"/>
                    </a:lnTo>
                    <a:lnTo>
                      <a:pt x="245" y="393"/>
                    </a:lnTo>
                    <a:lnTo>
                      <a:pt x="245" y="401"/>
                    </a:lnTo>
                    <a:lnTo>
                      <a:pt x="245" y="407"/>
                    </a:lnTo>
                    <a:lnTo>
                      <a:pt x="249" y="411"/>
                    </a:lnTo>
                    <a:lnTo>
                      <a:pt x="250" y="412"/>
                    </a:lnTo>
                    <a:lnTo>
                      <a:pt x="256" y="416"/>
                    </a:lnTo>
                    <a:lnTo>
                      <a:pt x="262" y="416"/>
                    </a:lnTo>
                    <a:lnTo>
                      <a:pt x="268" y="416"/>
                    </a:lnTo>
                    <a:lnTo>
                      <a:pt x="271" y="416"/>
                    </a:lnTo>
                    <a:lnTo>
                      <a:pt x="277" y="414"/>
                    </a:lnTo>
                    <a:lnTo>
                      <a:pt x="283" y="412"/>
                    </a:lnTo>
                    <a:lnTo>
                      <a:pt x="289" y="412"/>
                    </a:lnTo>
                    <a:lnTo>
                      <a:pt x="302" y="350"/>
                    </a:lnTo>
                    <a:lnTo>
                      <a:pt x="437" y="373"/>
                    </a:lnTo>
                    <a:lnTo>
                      <a:pt x="439" y="369"/>
                    </a:lnTo>
                    <a:lnTo>
                      <a:pt x="446" y="365"/>
                    </a:lnTo>
                    <a:lnTo>
                      <a:pt x="450" y="361"/>
                    </a:lnTo>
                    <a:lnTo>
                      <a:pt x="456" y="359"/>
                    </a:lnTo>
                    <a:lnTo>
                      <a:pt x="462" y="357"/>
                    </a:lnTo>
                    <a:lnTo>
                      <a:pt x="467" y="355"/>
                    </a:lnTo>
                    <a:lnTo>
                      <a:pt x="471" y="354"/>
                    </a:lnTo>
                    <a:lnTo>
                      <a:pt x="477" y="350"/>
                    </a:lnTo>
                    <a:lnTo>
                      <a:pt x="481" y="348"/>
                    </a:lnTo>
                    <a:lnTo>
                      <a:pt x="486" y="346"/>
                    </a:lnTo>
                    <a:lnTo>
                      <a:pt x="494" y="342"/>
                    </a:lnTo>
                    <a:lnTo>
                      <a:pt x="500" y="338"/>
                    </a:lnTo>
                    <a:lnTo>
                      <a:pt x="490" y="336"/>
                    </a:lnTo>
                    <a:lnTo>
                      <a:pt x="482" y="333"/>
                    </a:lnTo>
                    <a:lnTo>
                      <a:pt x="473" y="331"/>
                    </a:lnTo>
                    <a:lnTo>
                      <a:pt x="463" y="331"/>
                    </a:lnTo>
                    <a:lnTo>
                      <a:pt x="454" y="329"/>
                    </a:lnTo>
                    <a:lnTo>
                      <a:pt x="444" y="329"/>
                    </a:lnTo>
                    <a:lnTo>
                      <a:pt x="435" y="329"/>
                    </a:lnTo>
                    <a:lnTo>
                      <a:pt x="425" y="329"/>
                    </a:lnTo>
                    <a:lnTo>
                      <a:pt x="420" y="327"/>
                    </a:lnTo>
                    <a:lnTo>
                      <a:pt x="414" y="327"/>
                    </a:lnTo>
                    <a:lnTo>
                      <a:pt x="408" y="327"/>
                    </a:lnTo>
                    <a:lnTo>
                      <a:pt x="404" y="327"/>
                    </a:lnTo>
                    <a:lnTo>
                      <a:pt x="399" y="327"/>
                    </a:lnTo>
                    <a:lnTo>
                      <a:pt x="395" y="327"/>
                    </a:lnTo>
                    <a:lnTo>
                      <a:pt x="389" y="327"/>
                    </a:lnTo>
                    <a:lnTo>
                      <a:pt x="384" y="327"/>
                    </a:lnTo>
                    <a:lnTo>
                      <a:pt x="378" y="327"/>
                    </a:lnTo>
                    <a:lnTo>
                      <a:pt x="374" y="327"/>
                    </a:lnTo>
                    <a:lnTo>
                      <a:pt x="368" y="327"/>
                    </a:lnTo>
                    <a:lnTo>
                      <a:pt x="365" y="327"/>
                    </a:lnTo>
                    <a:lnTo>
                      <a:pt x="359" y="327"/>
                    </a:lnTo>
                    <a:lnTo>
                      <a:pt x="353" y="327"/>
                    </a:lnTo>
                    <a:lnTo>
                      <a:pt x="347" y="327"/>
                    </a:lnTo>
                    <a:lnTo>
                      <a:pt x="344" y="327"/>
                    </a:lnTo>
                    <a:lnTo>
                      <a:pt x="338" y="325"/>
                    </a:lnTo>
                    <a:lnTo>
                      <a:pt x="332" y="325"/>
                    </a:lnTo>
                    <a:lnTo>
                      <a:pt x="327" y="325"/>
                    </a:lnTo>
                    <a:lnTo>
                      <a:pt x="321" y="325"/>
                    </a:lnTo>
                    <a:lnTo>
                      <a:pt x="311" y="325"/>
                    </a:lnTo>
                    <a:lnTo>
                      <a:pt x="302" y="325"/>
                    </a:lnTo>
                    <a:lnTo>
                      <a:pt x="296" y="323"/>
                    </a:lnTo>
                    <a:lnTo>
                      <a:pt x="290" y="323"/>
                    </a:lnTo>
                    <a:lnTo>
                      <a:pt x="287" y="321"/>
                    </a:lnTo>
                    <a:lnTo>
                      <a:pt x="283" y="321"/>
                    </a:lnTo>
                    <a:lnTo>
                      <a:pt x="271" y="319"/>
                    </a:lnTo>
                    <a:lnTo>
                      <a:pt x="264" y="319"/>
                    </a:lnTo>
                    <a:lnTo>
                      <a:pt x="254" y="315"/>
                    </a:lnTo>
                    <a:lnTo>
                      <a:pt x="245" y="312"/>
                    </a:lnTo>
                    <a:lnTo>
                      <a:pt x="237" y="308"/>
                    </a:lnTo>
                    <a:lnTo>
                      <a:pt x="230" y="306"/>
                    </a:lnTo>
                    <a:lnTo>
                      <a:pt x="222" y="302"/>
                    </a:lnTo>
                    <a:lnTo>
                      <a:pt x="214" y="298"/>
                    </a:lnTo>
                    <a:lnTo>
                      <a:pt x="207" y="293"/>
                    </a:lnTo>
                    <a:lnTo>
                      <a:pt x="203" y="287"/>
                    </a:lnTo>
                    <a:lnTo>
                      <a:pt x="199" y="281"/>
                    </a:lnTo>
                    <a:lnTo>
                      <a:pt x="195" y="277"/>
                    </a:lnTo>
                    <a:lnTo>
                      <a:pt x="193" y="272"/>
                    </a:lnTo>
                    <a:lnTo>
                      <a:pt x="193" y="268"/>
                    </a:lnTo>
                    <a:lnTo>
                      <a:pt x="193" y="262"/>
                    </a:lnTo>
                    <a:lnTo>
                      <a:pt x="193" y="258"/>
                    </a:lnTo>
                    <a:lnTo>
                      <a:pt x="195" y="253"/>
                    </a:lnTo>
                    <a:lnTo>
                      <a:pt x="197" y="247"/>
                    </a:lnTo>
                    <a:lnTo>
                      <a:pt x="199" y="241"/>
                    </a:lnTo>
                    <a:lnTo>
                      <a:pt x="201" y="236"/>
                    </a:lnTo>
                    <a:lnTo>
                      <a:pt x="203" y="230"/>
                    </a:lnTo>
                    <a:lnTo>
                      <a:pt x="205" y="224"/>
                    </a:lnTo>
                    <a:lnTo>
                      <a:pt x="207" y="219"/>
                    </a:lnTo>
                    <a:lnTo>
                      <a:pt x="209" y="215"/>
                    </a:lnTo>
                    <a:lnTo>
                      <a:pt x="211" y="209"/>
                    </a:lnTo>
                    <a:lnTo>
                      <a:pt x="212" y="203"/>
                    </a:lnTo>
                    <a:lnTo>
                      <a:pt x="212" y="196"/>
                    </a:lnTo>
                    <a:lnTo>
                      <a:pt x="214" y="190"/>
                    </a:lnTo>
                    <a:lnTo>
                      <a:pt x="214" y="182"/>
                    </a:lnTo>
                    <a:lnTo>
                      <a:pt x="216" y="177"/>
                    </a:lnTo>
                    <a:lnTo>
                      <a:pt x="218" y="169"/>
                    </a:lnTo>
                    <a:lnTo>
                      <a:pt x="220" y="163"/>
                    </a:lnTo>
                    <a:lnTo>
                      <a:pt x="222" y="158"/>
                    </a:lnTo>
                    <a:lnTo>
                      <a:pt x="226" y="150"/>
                    </a:lnTo>
                    <a:lnTo>
                      <a:pt x="228" y="142"/>
                    </a:lnTo>
                    <a:lnTo>
                      <a:pt x="230" y="137"/>
                    </a:lnTo>
                    <a:lnTo>
                      <a:pt x="231" y="129"/>
                    </a:lnTo>
                    <a:lnTo>
                      <a:pt x="233" y="123"/>
                    </a:lnTo>
                    <a:lnTo>
                      <a:pt x="233" y="116"/>
                    </a:lnTo>
                    <a:lnTo>
                      <a:pt x="235" y="110"/>
                    </a:lnTo>
                    <a:lnTo>
                      <a:pt x="237" y="103"/>
                    </a:lnTo>
                    <a:lnTo>
                      <a:pt x="241" y="97"/>
                    </a:lnTo>
                    <a:lnTo>
                      <a:pt x="241" y="89"/>
                    </a:lnTo>
                    <a:lnTo>
                      <a:pt x="243" y="84"/>
                    </a:lnTo>
                    <a:lnTo>
                      <a:pt x="243" y="76"/>
                    </a:lnTo>
                    <a:lnTo>
                      <a:pt x="245" y="70"/>
                    </a:lnTo>
                    <a:lnTo>
                      <a:pt x="245" y="63"/>
                    </a:lnTo>
                    <a:lnTo>
                      <a:pt x="245" y="57"/>
                    </a:lnTo>
                    <a:lnTo>
                      <a:pt x="245" y="49"/>
                    </a:lnTo>
                    <a:lnTo>
                      <a:pt x="245" y="45"/>
                    </a:lnTo>
                    <a:lnTo>
                      <a:pt x="243" y="38"/>
                    </a:lnTo>
                    <a:lnTo>
                      <a:pt x="241" y="32"/>
                    </a:lnTo>
                    <a:lnTo>
                      <a:pt x="239" y="26"/>
                    </a:lnTo>
                    <a:lnTo>
                      <a:pt x="237" y="21"/>
                    </a:lnTo>
                    <a:lnTo>
                      <a:pt x="235" y="15"/>
                    </a:lnTo>
                    <a:lnTo>
                      <a:pt x="233" y="9"/>
                    </a:lnTo>
                    <a:lnTo>
                      <a:pt x="230" y="4"/>
                    </a:lnTo>
                    <a:lnTo>
                      <a:pt x="226" y="0"/>
                    </a:lnTo>
                    <a:lnTo>
                      <a:pt x="197" y="165"/>
                    </a:lnTo>
                    <a:close/>
                  </a:path>
                </a:pathLst>
              </a:custGeom>
              <a:solidFill>
                <a:srgbClr val="000000"/>
              </a:solidFill>
              <a:ln w="9525">
                <a:noFill/>
                <a:round/>
                <a:headEnd/>
                <a:tailEnd/>
              </a:ln>
            </p:spPr>
            <p:txBody>
              <a:bodyPr/>
              <a:lstStyle/>
              <a:p>
                <a:endParaRPr lang="en-US"/>
              </a:p>
            </p:txBody>
          </p:sp>
        </p:grpSp>
      </p:grpSp>
      <p:grpSp>
        <p:nvGrpSpPr>
          <p:cNvPr id="10" name="Group 318"/>
          <p:cNvGrpSpPr>
            <a:grpSpLocks/>
          </p:cNvGrpSpPr>
          <p:nvPr/>
        </p:nvGrpSpPr>
        <p:grpSpPr bwMode="auto">
          <a:xfrm>
            <a:off x="1219200" y="4038600"/>
            <a:ext cx="1130300" cy="838200"/>
            <a:chOff x="768" y="2688"/>
            <a:chExt cx="712" cy="528"/>
          </a:xfrm>
        </p:grpSpPr>
        <p:pic>
          <p:nvPicPr>
            <p:cNvPr id="10275" name="Picture 11" descr="j0290192"/>
            <p:cNvPicPr>
              <a:picLocks noChangeAspect="1" noChangeArrowheads="1"/>
            </p:cNvPicPr>
            <p:nvPr/>
          </p:nvPicPr>
          <p:blipFill>
            <a:blip r:embed="rId7" cstate="print"/>
            <a:srcRect/>
            <a:stretch>
              <a:fillRect/>
            </a:stretch>
          </p:blipFill>
          <p:spPr bwMode="auto">
            <a:xfrm flipH="1">
              <a:off x="1056" y="2688"/>
              <a:ext cx="424" cy="480"/>
            </a:xfrm>
            <a:prstGeom prst="rect">
              <a:avLst/>
            </a:prstGeom>
            <a:noFill/>
            <a:ln w="9525">
              <a:noFill/>
              <a:miter lim="800000"/>
              <a:headEnd/>
              <a:tailEnd/>
            </a:ln>
          </p:spPr>
        </p:pic>
        <p:grpSp>
          <p:nvGrpSpPr>
            <p:cNvPr id="10276" name="Group 273"/>
            <p:cNvGrpSpPr>
              <a:grpSpLocks/>
            </p:cNvGrpSpPr>
            <p:nvPr/>
          </p:nvGrpSpPr>
          <p:grpSpPr bwMode="auto">
            <a:xfrm>
              <a:off x="768" y="2688"/>
              <a:ext cx="384" cy="528"/>
              <a:chOff x="1536" y="1920"/>
              <a:chExt cx="1329" cy="1081"/>
            </a:xfrm>
          </p:grpSpPr>
          <p:sp>
            <p:nvSpPr>
              <p:cNvPr id="10277" name="AutoShape 274"/>
              <p:cNvSpPr>
                <a:spLocks noChangeAspect="1" noChangeArrowheads="1" noTextEdit="1"/>
              </p:cNvSpPr>
              <p:nvPr/>
            </p:nvSpPr>
            <p:spPr bwMode="auto">
              <a:xfrm>
                <a:off x="1536" y="1920"/>
                <a:ext cx="1329" cy="1081"/>
              </a:xfrm>
              <a:prstGeom prst="rect">
                <a:avLst/>
              </a:prstGeom>
              <a:noFill/>
              <a:ln w="9525">
                <a:noFill/>
                <a:miter lim="800000"/>
                <a:headEnd/>
                <a:tailEnd/>
              </a:ln>
            </p:spPr>
            <p:txBody>
              <a:bodyPr/>
              <a:lstStyle/>
              <a:p>
                <a:endParaRPr lang="en-US"/>
              </a:p>
            </p:txBody>
          </p:sp>
          <p:sp>
            <p:nvSpPr>
              <p:cNvPr id="10278" name="Freeform 275"/>
              <p:cNvSpPr>
                <a:spLocks/>
              </p:cNvSpPr>
              <p:nvPr/>
            </p:nvSpPr>
            <p:spPr bwMode="auto">
              <a:xfrm>
                <a:off x="2597" y="2119"/>
                <a:ext cx="203" cy="91"/>
              </a:xfrm>
              <a:custGeom>
                <a:avLst/>
                <a:gdLst>
                  <a:gd name="T0" fmla="*/ 52 w 407"/>
                  <a:gd name="T1" fmla="*/ 88 h 183"/>
                  <a:gd name="T2" fmla="*/ 61 w 407"/>
                  <a:gd name="T3" fmla="*/ 89 h 183"/>
                  <a:gd name="T4" fmla="*/ 71 w 407"/>
                  <a:gd name="T5" fmla="*/ 89 h 183"/>
                  <a:gd name="T6" fmla="*/ 84 w 407"/>
                  <a:gd name="T7" fmla="*/ 90 h 183"/>
                  <a:gd name="T8" fmla="*/ 98 w 407"/>
                  <a:gd name="T9" fmla="*/ 91 h 183"/>
                  <a:gd name="T10" fmla="*/ 110 w 407"/>
                  <a:gd name="T11" fmla="*/ 91 h 183"/>
                  <a:gd name="T12" fmla="*/ 122 w 407"/>
                  <a:gd name="T13" fmla="*/ 90 h 183"/>
                  <a:gd name="T14" fmla="*/ 131 w 407"/>
                  <a:gd name="T15" fmla="*/ 89 h 183"/>
                  <a:gd name="T16" fmla="*/ 137 w 407"/>
                  <a:gd name="T17" fmla="*/ 86 h 183"/>
                  <a:gd name="T18" fmla="*/ 134 w 407"/>
                  <a:gd name="T19" fmla="*/ 78 h 183"/>
                  <a:gd name="T20" fmla="*/ 127 w 407"/>
                  <a:gd name="T21" fmla="*/ 68 h 183"/>
                  <a:gd name="T22" fmla="*/ 122 w 407"/>
                  <a:gd name="T23" fmla="*/ 60 h 183"/>
                  <a:gd name="T24" fmla="*/ 120 w 407"/>
                  <a:gd name="T25" fmla="*/ 52 h 183"/>
                  <a:gd name="T26" fmla="*/ 118 w 407"/>
                  <a:gd name="T27" fmla="*/ 47 h 183"/>
                  <a:gd name="T28" fmla="*/ 122 w 407"/>
                  <a:gd name="T29" fmla="*/ 47 h 183"/>
                  <a:gd name="T30" fmla="*/ 131 w 407"/>
                  <a:gd name="T31" fmla="*/ 47 h 183"/>
                  <a:gd name="T32" fmla="*/ 142 w 407"/>
                  <a:gd name="T33" fmla="*/ 48 h 183"/>
                  <a:gd name="T34" fmla="*/ 156 w 407"/>
                  <a:gd name="T35" fmla="*/ 49 h 183"/>
                  <a:gd name="T36" fmla="*/ 169 w 407"/>
                  <a:gd name="T37" fmla="*/ 50 h 183"/>
                  <a:gd name="T38" fmla="*/ 181 w 407"/>
                  <a:gd name="T39" fmla="*/ 50 h 183"/>
                  <a:gd name="T40" fmla="*/ 192 w 407"/>
                  <a:gd name="T41" fmla="*/ 50 h 183"/>
                  <a:gd name="T42" fmla="*/ 201 w 407"/>
                  <a:gd name="T43" fmla="*/ 47 h 183"/>
                  <a:gd name="T44" fmla="*/ 198 w 407"/>
                  <a:gd name="T45" fmla="*/ 39 h 183"/>
                  <a:gd name="T46" fmla="*/ 189 w 407"/>
                  <a:gd name="T47" fmla="*/ 33 h 183"/>
                  <a:gd name="T48" fmla="*/ 178 w 407"/>
                  <a:gd name="T49" fmla="*/ 27 h 183"/>
                  <a:gd name="T50" fmla="*/ 167 w 407"/>
                  <a:gd name="T51" fmla="*/ 21 h 183"/>
                  <a:gd name="T52" fmla="*/ 155 w 407"/>
                  <a:gd name="T53" fmla="*/ 15 h 183"/>
                  <a:gd name="T54" fmla="*/ 142 w 407"/>
                  <a:gd name="T55" fmla="*/ 10 h 183"/>
                  <a:gd name="T56" fmla="*/ 130 w 407"/>
                  <a:gd name="T57" fmla="*/ 7 h 183"/>
                  <a:gd name="T58" fmla="*/ 118 w 407"/>
                  <a:gd name="T59" fmla="*/ 3 h 183"/>
                  <a:gd name="T60" fmla="*/ 107 w 407"/>
                  <a:gd name="T61" fmla="*/ 2 h 183"/>
                  <a:gd name="T62" fmla="*/ 96 w 407"/>
                  <a:gd name="T63" fmla="*/ 0 h 183"/>
                  <a:gd name="T64" fmla="*/ 88 w 407"/>
                  <a:gd name="T65" fmla="*/ 1 h 183"/>
                  <a:gd name="T66" fmla="*/ 80 w 407"/>
                  <a:gd name="T67" fmla="*/ 2 h 183"/>
                  <a:gd name="T68" fmla="*/ 74 w 407"/>
                  <a:gd name="T69" fmla="*/ 6 h 183"/>
                  <a:gd name="T70" fmla="*/ 64 w 407"/>
                  <a:gd name="T71" fmla="*/ 9 h 183"/>
                  <a:gd name="T72" fmla="*/ 54 w 407"/>
                  <a:gd name="T73" fmla="*/ 13 h 183"/>
                  <a:gd name="T74" fmla="*/ 43 w 407"/>
                  <a:gd name="T75" fmla="*/ 19 h 183"/>
                  <a:gd name="T76" fmla="*/ 33 w 407"/>
                  <a:gd name="T77" fmla="*/ 25 h 183"/>
                  <a:gd name="T78" fmla="*/ 22 w 407"/>
                  <a:gd name="T79" fmla="*/ 29 h 183"/>
                  <a:gd name="T80" fmla="*/ 14 w 407"/>
                  <a:gd name="T81" fmla="*/ 34 h 183"/>
                  <a:gd name="T82" fmla="*/ 4 w 407"/>
                  <a:gd name="T83" fmla="*/ 38 h 183"/>
                  <a:gd name="T84" fmla="*/ 0 w 407"/>
                  <a:gd name="T85" fmla="*/ 42 h 1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183"/>
                  <a:gd name="T131" fmla="*/ 407 w 407"/>
                  <a:gd name="T132" fmla="*/ 183 h 1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183">
                    <a:moveTo>
                      <a:pt x="97" y="177"/>
                    </a:moveTo>
                    <a:lnTo>
                      <a:pt x="99" y="177"/>
                    </a:lnTo>
                    <a:lnTo>
                      <a:pt x="104" y="177"/>
                    </a:lnTo>
                    <a:lnTo>
                      <a:pt x="108" y="177"/>
                    </a:lnTo>
                    <a:lnTo>
                      <a:pt x="116" y="177"/>
                    </a:lnTo>
                    <a:lnTo>
                      <a:pt x="122" y="179"/>
                    </a:lnTo>
                    <a:lnTo>
                      <a:pt x="129" y="179"/>
                    </a:lnTo>
                    <a:lnTo>
                      <a:pt x="135" y="179"/>
                    </a:lnTo>
                    <a:lnTo>
                      <a:pt x="142" y="179"/>
                    </a:lnTo>
                    <a:lnTo>
                      <a:pt x="152" y="181"/>
                    </a:lnTo>
                    <a:lnTo>
                      <a:pt x="160" y="181"/>
                    </a:lnTo>
                    <a:lnTo>
                      <a:pt x="169" y="181"/>
                    </a:lnTo>
                    <a:lnTo>
                      <a:pt x="179" y="181"/>
                    </a:lnTo>
                    <a:lnTo>
                      <a:pt x="186" y="183"/>
                    </a:lnTo>
                    <a:lnTo>
                      <a:pt x="196" y="183"/>
                    </a:lnTo>
                    <a:lnTo>
                      <a:pt x="205" y="183"/>
                    </a:lnTo>
                    <a:lnTo>
                      <a:pt x="213" y="183"/>
                    </a:lnTo>
                    <a:lnTo>
                      <a:pt x="220" y="183"/>
                    </a:lnTo>
                    <a:lnTo>
                      <a:pt x="230" y="183"/>
                    </a:lnTo>
                    <a:lnTo>
                      <a:pt x="237" y="181"/>
                    </a:lnTo>
                    <a:lnTo>
                      <a:pt x="245" y="181"/>
                    </a:lnTo>
                    <a:lnTo>
                      <a:pt x="251" y="181"/>
                    </a:lnTo>
                    <a:lnTo>
                      <a:pt x="258" y="181"/>
                    </a:lnTo>
                    <a:lnTo>
                      <a:pt x="262" y="179"/>
                    </a:lnTo>
                    <a:lnTo>
                      <a:pt x="268" y="177"/>
                    </a:lnTo>
                    <a:lnTo>
                      <a:pt x="270" y="175"/>
                    </a:lnTo>
                    <a:lnTo>
                      <a:pt x="274" y="173"/>
                    </a:lnTo>
                    <a:lnTo>
                      <a:pt x="276" y="170"/>
                    </a:lnTo>
                    <a:lnTo>
                      <a:pt x="274" y="164"/>
                    </a:lnTo>
                    <a:lnTo>
                      <a:pt x="268" y="156"/>
                    </a:lnTo>
                    <a:lnTo>
                      <a:pt x="262" y="151"/>
                    </a:lnTo>
                    <a:lnTo>
                      <a:pt x="257" y="143"/>
                    </a:lnTo>
                    <a:lnTo>
                      <a:pt x="255" y="137"/>
                    </a:lnTo>
                    <a:lnTo>
                      <a:pt x="251" y="132"/>
                    </a:lnTo>
                    <a:lnTo>
                      <a:pt x="247" y="124"/>
                    </a:lnTo>
                    <a:lnTo>
                      <a:pt x="245" y="120"/>
                    </a:lnTo>
                    <a:lnTo>
                      <a:pt x="243" y="115"/>
                    </a:lnTo>
                    <a:lnTo>
                      <a:pt x="241" y="109"/>
                    </a:lnTo>
                    <a:lnTo>
                      <a:pt x="241" y="105"/>
                    </a:lnTo>
                    <a:lnTo>
                      <a:pt x="239" y="101"/>
                    </a:lnTo>
                    <a:lnTo>
                      <a:pt x="239" y="97"/>
                    </a:lnTo>
                    <a:lnTo>
                      <a:pt x="237" y="94"/>
                    </a:lnTo>
                    <a:lnTo>
                      <a:pt x="239" y="94"/>
                    </a:lnTo>
                    <a:lnTo>
                      <a:pt x="245" y="94"/>
                    </a:lnTo>
                    <a:lnTo>
                      <a:pt x="249" y="94"/>
                    </a:lnTo>
                    <a:lnTo>
                      <a:pt x="257" y="95"/>
                    </a:lnTo>
                    <a:lnTo>
                      <a:pt x="262" y="95"/>
                    </a:lnTo>
                    <a:lnTo>
                      <a:pt x="270" y="97"/>
                    </a:lnTo>
                    <a:lnTo>
                      <a:pt x="277" y="97"/>
                    </a:lnTo>
                    <a:lnTo>
                      <a:pt x="285" y="97"/>
                    </a:lnTo>
                    <a:lnTo>
                      <a:pt x="295" y="97"/>
                    </a:lnTo>
                    <a:lnTo>
                      <a:pt x="302" y="99"/>
                    </a:lnTo>
                    <a:lnTo>
                      <a:pt x="312" y="99"/>
                    </a:lnTo>
                    <a:lnTo>
                      <a:pt x="319" y="101"/>
                    </a:lnTo>
                    <a:lnTo>
                      <a:pt x="329" y="101"/>
                    </a:lnTo>
                    <a:lnTo>
                      <a:pt x="338" y="101"/>
                    </a:lnTo>
                    <a:lnTo>
                      <a:pt x="348" y="101"/>
                    </a:lnTo>
                    <a:lnTo>
                      <a:pt x="355" y="101"/>
                    </a:lnTo>
                    <a:lnTo>
                      <a:pt x="363" y="101"/>
                    </a:lnTo>
                    <a:lnTo>
                      <a:pt x="372" y="101"/>
                    </a:lnTo>
                    <a:lnTo>
                      <a:pt x="378" y="101"/>
                    </a:lnTo>
                    <a:lnTo>
                      <a:pt x="384" y="101"/>
                    </a:lnTo>
                    <a:lnTo>
                      <a:pt x="390" y="99"/>
                    </a:lnTo>
                    <a:lnTo>
                      <a:pt x="397" y="99"/>
                    </a:lnTo>
                    <a:lnTo>
                      <a:pt x="403" y="95"/>
                    </a:lnTo>
                    <a:lnTo>
                      <a:pt x="407" y="92"/>
                    </a:lnTo>
                    <a:lnTo>
                      <a:pt x="403" y="86"/>
                    </a:lnTo>
                    <a:lnTo>
                      <a:pt x="397" y="78"/>
                    </a:lnTo>
                    <a:lnTo>
                      <a:pt x="392" y="75"/>
                    </a:lnTo>
                    <a:lnTo>
                      <a:pt x="384" y="71"/>
                    </a:lnTo>
                    <a:lnTo>
                      <a:pt x="378" y="67"/>
                    </a:lnTo>
                    <a:lnTo>
                      <a:pt x="372" y="63"/>
                    </a:lnTo>
                    <a:lnTo>
                      <a:pt x="365" y="57"/>
                    </a:lnTo>
                    <a:lnTo>
                      <a:pt x="357" y="54"/>
                    </a:lnTo>
                    <a:lnTo>
                      <a:pt x="350" y="50"/>
                    </a:lnTo>
                    <a:lnTo>
                      <a:pt x="342" y="46"/>
                    </a:lnTo>
                    <a:lnTo>
                      <a:pt x="334" y="42"/>
                    </a:lnTo>
                    <a:lnTo>
                      <a:pt x="325" y="38"/>
                    </a:lnTo>
                    <a:lnTo>
                      <a:pt x="317" y="35"/>
                    </a:lnTo>
                    <a:lnTo>
                      <a:pt x="310" y="31"/>
                    </a:lnTo>
                    <a:lnTo>
                      <a:pt x="302" y="27"/>
                    </a:lnTo>
                    <a:lnTo>
                      <a:pt x="295" y="25"/>
                    </a:lnTo>
                    <a:lnTo>
                      <a:pt x="285" y="21"/>
                    </a:lnTo>
                    <a:lnTo>
                      <a:pt x="277" y="19"/>
                    </a:lnTo>
                    <a:lnTo>
                      <a:pt x="268" y="16"/>
                    </a:lnTo>
                    <a:lnTo>
                      <a:pt x="260" y="14"/>
                    </a:lnTo>
                    <a:lnTo>
                      <a:pt x="251" y="12"/>
                    </a:lnTo>
                    <a:lnTo>
                      <a:pt x="243" y="10"/>
                    </a:lnTo>
                    <a:lnTo>
                      <a:pt x="236" y="6"/>
                    </a:lnTo>
                    <a:lnTo>
                      <a:pt x="228" y="6"/>
                    </a:lnTo>
                    <a:lnTo>
                      <a:pt x="220" y="4"/>
                    </a:lnTo>
                    <a:lnTo>
                      <a:pt x="215" y="4"/>
                    </a:lnTo>
                    <a:lnTo>
                      <a:pt x="205" y="2"/>
                    </a:lnTo>
                    <a:lnTo>
                      <a:pt x="199" y="0"/>
                    </a:lnTo>
                    <a:lnTo>
                      <a:pt x="192" y="0"/>
                    </a:lnTo>
                    <a:lnTo>
                      <a:pt x="186" y="0"/>
                    </a:lnTo>
                    <a:lnTo>
                      <a:pt x="182" y="0"/>
                    </a:lnTo>
                    <a:lnTo>
                      <a:pt x="177" y="2"/>
                    </a:lnTo>
                    <a:lnTo>
                      <a:pt x="171" y="2"/>
                    </a:lnTo>
                    <a:lnTo>
                      <a:pt x="167" y="4"/>
                    </a:lnTo>
                    <a:lnTo>
                      <a:pt x="161" y="4"/>
                    </a:lnTo>
                    <a:lnTo>
                      <a:pt x="158" y="6"/>
                    </a:lnTo>
                    <a:lnTo>
                      <a:pt x="152" y="8"/>
                    </a:lnTo>
                    <a:lnTo>
                      <a:pt x="148" y="12"/>
                    </a:lnTo>
                    <a:lnTo>
                      <a:pt x="141" y="14"/>
                    </a:lnTo>
                    <a:lnTo>
                      <a:pt x="135" y="16"/>
                    </a:lnTo>
                    <a:lnTo>
                      <a:pt x="129" y="18"/>
                    </a:lnTo>
                    <a:lnTo>
                      <a:pt x="123" y="21"/>
                    </a:lnTo>
                    <a:lnTo>
                      <a:pt x="116" y="25"/>
                    </a:lnTo>
                    <a:lnTo>
                      <a:pt x="108" y="27"/>
                    </a:lnTo>
                    <a:lnTo>
                      <a:pt x="101" y="31"/>
                    </a:lnTo>
                    <a:lnTo>
                      <a:pt x="95" y="35"/>
                    </a:lnTo>
                    <a:lnTo>
                      <a:pt x="87" y="38"/>
                    </a:lnTo>
                    <a:lnTo>
                      <a:pt x="80" y="42"/>
                    </a:lnTo>
                    <a:lnTo>
                      <a:pt x="74" y="44"/>
                    </a:lnTo>
                    <a:lnTo>
                      <a:pt x="66" y="50"/>
                    </a:lnTo>
                    <a:lnTo>
                      <a:pt x="59" y="52"/>
                    </a:lnTo>
                    <a:lnTo>
                      <a:pt x="53" y="56"/>
                    </a:lnTo>
                    <a:lnTo>
                      <a:pt x="45" y="59"/>
                    </a:lnTo>
                    <a:lnTo>
                      <a:pt x="40" y="63"/>
                    </a:lnTo>
                    <a:lnTo>
                      <a:pt x="34" y="65"/>
                    </a:lnTo>
                    <a:lnTo>
                      <a:pt x="28" y="69"/>
                    </a:lnTo>
                    <a:lnTo>
                      <a:pt x="23" y="71"/>
                    </a:lnTo>
                    <a:lnTo>
                      <a:pt x="19" y="73"/>
                    </a:lnTo>
                    <a:lnTo>
                      <a:pt x="9" y="76"/>
                    </a:lnTo>
                    <a:lnTo>
                      <a:pt x="4" y="80"/>
                    </a:lnTo>
                    <a:lnTo>
                      <a:pt x="0" y="82"/>
                    </a:lnTo>
                    <a:lnTo>
                      <a:pt x="0" y="84"/>
                    </a:lnTo>
                    <a:lnTo>
                      <a:pt x="97" y="177"/>
                    </a:lnTo>
                    <a:close/>
                  </a:path>
                </a:pathLst>
              </a:custGeom>
              <a:solidFill>
                <a:srgbClr val="FAC9B0"/>
              </a:solidFill>
              <a:ln w="9525">
                <a:noFill/>
                <a:round/>
                <a:headEnd/>
                <a:tailEnd/>
              </a:ln>
            </p:spPr>
            <p:txBody>
              <a:bodyPr/>
              <a:lstStyle/>
              <a:p>
                <a:endParaRPr lang="en-US"/>
              </a:p>
            </p:txBody>
          </p:sp>
          <p:sp>
            <p:nvSpPr>
              <p:cNvPr id="10279" name="Freeform 276"/>
              <p:cNvSpPr>
                <a:spLocks/>
              </p:cNvSpPr>
              <p:nvPr/>
            </p:nvSpPr>
            <p:spPr bwMode="auto">
              <a:xfrm>
                <a:off x="2621" y="2784"/>
                <a:ext cx="170" cy="78"/>
              </a:xfrm>
              <a:custGeom>
                <a:avLst/>
                <a:gdLst>
                  <a:gd name="T0" fmla="*/ 0 w 341"/>
                  <a:gd name="T1" fmla="*/ 14 h 156"/>
                  <a:gd name="T2" fmla="*/ 0 w 341"/>
                  <a:gd name="T3" fmla="*/ 78 h 156"/>
                  <a:gd name="T4" fmla="*/ 170 w 341"/>
                  <a:gd name="T5" fmla="*/ 45 h 156"/>
                  <a:gd name="T6" fmla="*/ 169 w 341"/>
                  <a:gd name="T7" fmla="*/ 44 h 156"/>
                  <a:gd name="T8" fmla="*/ 168 w 341"/>
                  <a:gd name="T9" fmla="*/ 43 h 156"/>
                  <a:gd name="T10" fmla="*/ 165 w 341"/>
                  <a:gd name="T11" fmla="*/ 41 h 156"/>
                  <a:gd name="T12" fmla="*/ 163 w 341"/>
                  <a:gd name="T13" fmla="*/ 39 h 156"/>
                  <a:gd name="T14" fmla="*/ 159 w 341"/>
                  <a:gd name="T15" fmla="*/ 35 h 156"/>
                  <a:gd name="T16" fmla="*/ 154 w 341"/>
                  <a:gd name="T17" fmla="*/ 31 h 156"/>
                  <a:gd name="T18" fmla="*/ 152 w 341"/>
                  <a:gd name="T19" fmla="*/ 29 h 156"/>
                  <a:gd name="T20" fmla="*/ 149 w 341"/>
                  <a:gd name="T21" fmla="*/ 28 h 156"/>
                  <a:gd name="T22" fmla="*/ 146 w 341"/>
                  <a:gd name="T23" fmla="*/ 26 h 156"/>
                  <a:gd name="T24" fmla="*/ 143 w 341"/>
                  <a:gd name="T25" fmla="*/ 24 h 156"/>
                  <a:gd name="T26" fmla="*/ 140 w 341"/>
                  <a:gd name="T27" fmla="*/ 21 h 156"/>
                  <a:gd name="T28" fmla="*/ 137 w 341"/>
                  <a:gd name="T29" fmla="*/ 19 h 156"/>
                  <a:gd name="T30" fmla="*/ 134 w 341"/>
                  <a:gd name="T31" fmla="*/ 18 h 156"/>
                  <a:gd name="T32" fmla="*/ 130 w 341"/>
                  <a:gd name="T33" fmla="*/ 15 h 156"/>
                  <a:gd name="T34" fmla="*/ 126 w 341"/>
                  <a:gd name="T35" fmla="*/ 13 h 156"/>
                  <a:gd name="T36" fmla="*/ 124 w 341"/>
                  <a:gd name="T37" fmla="*/ 11 h 156"/>
                  <a:gd name="T38" fmla="*/ 120 w 341"/>
                  <a:gd name="T39" fmla="*/ 10 h 156"/>
                  <a:gd name="T40" fmla="*/ 116 w 341"/>
                  <a:gd name="T41" fmla="*/ 9 h 156"/>
                  <a:gd name="T42" fmla="*/ 111 w 341"/>
                  <a:gd name="T43" fmla="*/ 7 h 156"/>
                  <a:gd name="T44" fmla="*/ 108 w 341"/>
                  <a:gd name="T45" fmla="*/ 5 h 156"/>
                  <a:gd name="T46" fmla="*/ 104 w 341"/>
                  <a:gd name="T47" fmla="*/ 4 h 156"/>
                  <a:gd name="T48" fmla="*/ 100 w 341"/>
                  <a:gd name="T49" fmla="*/ 3 h 156"/>
                  <a:gd name="T50" fmla="*/ 96 w 341"/>
                  <a:gd name="T51" fmla="*/ 2 h 156"/>
                  <a:gd name="T52" fmla="*/ 92 w 341"/>
                  <a:gd name="T53" fmla="*/ 1 h 156"/>
                  <a:gd name="T54" fmla="*/ 87 w 341"/>
                  <a:gd name="T55" fmla="*/ 1 h 156"/>
                  <a:gd name="T56" fmla="*/ 84 w 341"/>
                  <a:gd name="T57" fmla="*/ 1 h 156"/>
                  <a:gd name="T58" fmla="*/ 80 w 341"/>
                  <a:gd name="T59" fmla="*/ 0 h 156"/>
                  <a:gd name="T60" fmla="*/ 76 w 341"/>
                  <a:gd name="T61" fmla="*/ 0 h 156"/>
                  <a:gd name="T62" fmla="*/ 71 w 341"/>
                  <a:gd name="T63" fmla="*/ 0 h 156"/>
                  <a:gd name="T64" fmla="*/ 67 w 341"/>
                  <a:gd name="T65" fmla="*/ 0 h 156"/>
                  <a:gd name="T66" fmla="*/ 64 w 341"/>
                  <a:gd name="T67" fmla="*/ 0 h 156"/>
                  <a:gd name="T68" fmla="*/ 59 w 341"/>
                  <a:gd name="T69" fmla="*/ 0 h 156"/>
                  <a:gd name="T70" fmla="*/ 56 w 341"/>
                  <a:gd name="T71" fmla="*/ 1 h 156"/>
                  <a:gd name="T72" fmla="*/ 52 w 341"/>
                  <a:gd name="T73" fmla="*/ 1 h 156"/>
                  <a:gd name="T74" fmla="*/ 47 w 341"/>
                  <a:gd name="T75" fmla="*/ 1 h 156"/>
                  <a:gd name="T76" fmla="*/ 45 w 341"/>
                  <a:gd name="T77" fmla="*/ 2 h 156"/>
                  <a:gd name="T78" fmla="*/ 41 w 341"/>
                  <a:gd name="T79" fmla="*/ 3 h 156"/>
                  <a:gd name="T80" fmla="*/ 38 w 341"/>
                  <a:gd name="T81" fmla="*/ 4 h 156"/>
                  <a:gd name="T82" fmla="*/ 34 w 341"/>
                  <a:gd name="T83" fmla="*/ 4 h 156"/>
                  <a:gd name="T84" fmla="*/ 30 w 341"/>
                  <a:gd name="T85" fmla="*/ 5 h 156"/>
                  <a:gd name="T86" fmla="*/ 28 w 341"/>
                  <a:gd name="T87" fmla="*/ 6 h 156"/>
                  <a:gd name="T88" fmla="*/ 26 w 341"/>
                  <a:gd name="T89" fmla="*/ 7 h 156"/>
                  <a:gd name="T90" fmla="*/ 22 w 341"/>
                  <a:gd name="T91" fmla="*/ 7 h 156"/>
                  <a:gd name="T92" fmla="*/ 19 w 341"/>
                  <a:gd name="T93" fmla="*/ 8 h 156"/>
                  <a:gd name="T94" fmla="*/ 16 w 341"/>
                  <a:gd name="T95" fmla="*/ 8 h 156"/>
                  <a:gd name="T96" fmla="*/ 14 w 341"/>
                  <a:gd name="T97" fmla="*/ 9 h 156"/>
                  <a:gd name="T98" fmla="*/ 10 w 341"/>
                  <a:gd name="T99" fmla="*/ 10 h 156"/>
                  <a:gd name="T100" fmla="*/ 7 w 341"/>
                  <a:gd name="T101" fmla="*/ 11 h 156"/>
                  <a:gd name="T102" fmla="*/ 3 w 341"/>
                  <a:gd name="T103" fmla="*/ 12 h 156"/>
                  <a:gd name="T104" fmla="*/ 2 w 341"/>
                  <a:gd name="T105" fmla="*/ 13 h 156"/>
                  <a:gd name="T106" fmla="*/ 0 w 341"/>
                  <a:gd name="T107" fmla="*/ 14 h 156"/>
                  <a:gd name="T108" fmla="*/ 0 w 341"/>
                  <a:gd name="T109" fmla="*/ 14 h 156"/>
                  <a:gd name="T110" fmla="*/ 0 w 341"/>
                  <a:gd name="T111" fmla="*/ 14 h 1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1"/>
                  <a:gd name="T169" fmla="*/ 0 h 156"/>
                  <a:gd name="T170" fmla="*/ 341 w 341"/>
                  <a:gd name="T171" fmla="*/ 156 h 1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1" h="156">
                    <a:moveTo>
                      <a:pt x="0" y="29"/>
                    </a:moveTo>
                    <a:lnTo>
                      <a:pt x="0" y="156"/>
                    </a:lnTo>
                    <a:lnTo>
                      <a:pt x="341" y="90"/>
                    </a:lnTo>
                    <a:lnTo>
                      <a:pt x="339" y="88"/>
                    </a:lnTo>
                    <a:lnTo>
                      <a:pt x="337" y="86"/>
                    </a:lnTo>
                    <a:lnTo>
                      <a:pt x="331" y="82"/>
                    </a:lnTo>
                    <a:lnTo>
                      <a:pt x="327" y="77"/>
                    </a:lnTo>
                    <a:lnTo>
                      <a:pt x="318" y="69"/>
                    </a:lnTo>
                    <a:lnTo>
                      <a:pt x="308" y="63"/>
                    </a:lnTo>
                    <a:lnTo>
                      <a:pt x="305" y="59"/>
                    </a:lnTo>
                    <a:lnTo>
                      <a:pt x="299" y="56"/>
                    </a:lnTo>
                    <a:lnTo>
                      <a:pt x="293" y="52"/>
                    </a:lnTo>
                    <a:lnTo>
                      <a:pt x="287" y="48"/>
                    </a:lnTo>
                    <a:lnTo>
                      <a:pt x="280" y="42"/>
                    </a:lnTo>
                    <a:lnTo>
                      <a:pt x="274" y="38"/>
                    </a:lnTo>
                    <a:lnTo>
                      <a:pt x="268" y="35"/>
                    </a:lnTo>
                    <a:lnTo>
                      <a:pt x="261" y="31"/>
                    </a:lnTo>
                    <a:lnTo>
                      <a:pt x="253" y="27"/>
                    </a:lnTo>
                    <a:lnTo>
                      <a:pt x="248" y="23"/>
                    </a:lnTo>
                    <a:lnTo>
                      <a:pt x="240" y="19"/>
                    </a:lnTo>
                    <a:lnTo>
                      <a:pt x="232" y="18"/>
                    </a:lnTo>
                    <a:lnTo>
                      <a:pt x="223" y="14"/>
                    </a:lnTo>
                    <a:lnTo>
                      <a:pt x="217" y="10"/>
                    </a:lnTo>
                    <a:lnTo>
                      <a:pt x="208" y="8"/>
                    </a:lnTo>
                    <a:lnTo>
                      <a:pt x="200" y="6"/>
                    </a:lnTo>
                    <a:lnTo>
                      <a:pt x="192" y="4"/>
                    </a:lnTo>
                    <a:lnTo>
                      <a:pt x="185" y="2"/>
                    </a:lnTo>
                    <a:lnTo>
                      <a:pt x="175" y="2"/>
                    </a:lnTo>
                    <a:lnTo>
                      <a:pt x="168" y="2"/>
                    </a:lnTo>
                    <a:lnTo>
                      <a:pt x="160" y="0"/>
                    </a:lnTo>
                    <a:lnTo>
                      <a:pt x="152" y="0"/>
                    </a:lnTo>
                    <a:lnTo>
                      <a:pt x="143" y="0"/>
                    </a:lnTo>
                    <a:lnTo>
                      <a:pt x="135" y="0"/>
                    </a:lnTo>
                    <a:lnTo>
                      <a:pt x="128" y="0"/>
                    </a:lnTo>
                    <a:lnTo>
                      <a:pt x="118" y="0"/>
                    </a:lnTo>
                    <a:lnTo>
                      <a:pt x="113" y="2"/>
                    </a:lnTo>
                    <a:lnTo>
                      <a:pt x="105" y="2"/>
                    </a:lnTo>
                    <a:lnTo>
                      <a:pt x="95" y="2"/>
                    </a:lnTo>
                    <a:lnTo>
                      <a:pt x="90" y="4"/>
                    </a:lnTo>
                    <a:lnTo>
                      <a:pt x="82" y="6"/>
                    </a:lnTo>
                    <a:lnTo>
                      <a:pt x="76" y="8"/>
                    </a:lnTo>
                    <a:lnTo>
                      <a:pt x="69" y="8"/>
                    </a:lnTo>
                    <a:lnTo>
                      <a:pt x="61" y="10"/>
                    </a:lnTo>
                    <a:lnTo>
                      <a:pt x="57" y="12"/>
                    </a:lnTo>
                    <a:lnTo>
                      <a:pt x="52" y="14"/>
                    </a:lnTo>
                    <a:lnTo>
                      <a:pt x="44" y="14"/>
                    </a:lnTo>
                    <a:lnTo>
                      <a:pt x="38" y="16"/>
                    </a:lnTo>
                    <a:lnTo>
                      <a:pt x="33" y="16"/>
                    </a:lnTo>
                    <a:lnTo>
                      <a:pt x="29" y="18"/>
                    </a:lnTo>
                    <a:lnTo>
                      <a:pt x="21" y="21"/>
                    </a:lnTo>
                    <a:lnTo>
                      <a:pt x="14" y="23"/>
                    </a:lnTo>
                    <a:lnTo>
                      <a:pt x="6" y="25"/>
                    </a:lnTo>
                    <a:lnTo>
                      <a:pt x="4" y="27"/>
                    </a:lnTo>
                    <a:lnTo>
                      <a:pt x="0" y="29"/>
                    </a:lnTo>
                    <a:close/>
                  </a:path>
                </a:pathLst>
              </a:custGeom>
              <a:solidFill>
                <a:srgbClr val="85A19C"/>
              </a:solidFill>
              <a:ln w="9525">
                <a:noFill/>
                <a:round/>
                <a:headEnd/>
                <a:tailEnd/>
              </a:ln>
            </p:spPr>
            <p:txBody>
              <a:bodyPr/>
              <a:lstStyle/>
              <a:p>
                <a:endParaRPr lang="en-US"/>
              </a:p>
            </p:txBody>
          </p:sp>
          <p:sp>
            <p:nvSpPr>
              <p:cNvPr id="10280" name="Freeform 277"/>
              <p:cNvSpPr>
                <a:spLocks/>
              </p:cNvSpPr>
              <p:nvPr/>
            </p:nvSpPr>
            <p:spPr bwMode="auto">
              <a:xfrm>
                <a:off x="1878" y="2676"/>
                <a:ext cx="101" cy="184"/>
              </a:xfrm>
              <a:custGeom>
                <a:avLst/>
                <a:gdLst>
                  <a:gd name="T0" fmla="*/ 64 w 202"/>
                  <a:gd name="T1" fmla="*/ 0 h 369"/>
                  <a:gd name="T2" fmla="*/ 60 w 202"/>
                  <a:gd name="T3" fmla="*/ 9 h 369"/>
                  <a:gd name="T4" fmla="*/ 57 w 202"/>
                  <a:gd name="T5" fmla="*/ 14 h 369"/>
                  <a:gd name="T6" fmla="*/ 55 w 202"/>
                  <a:gd name="T7" fmla="*/ 20 h 369"/>
                  <a:gd name="T8" fmla="*/ 53 w 202"/>
                  <a:gd name="T9" fmla="*/ 25 h 369"/>
                  <a:gd name="T10" fmla="*/ 51 w 202"/>
                  <a:gd name="T11" fmla="*/ 32 h 369"/>
                  <a:gd name="T12" fmla="*/ 49 w 202"/>
                  <a:gd name="T13" fmla="*/ 39 h 369"/>
                  <a:gd name="T14" fmla="*/ 46 w 202"/>
                  <a:gd name="T15" fmla="*/ 46 h 369"/>
                  <a:gd name="T16" fmla="*/ 43 w 202"/>
                  <a:gd name="T17" fmla="*/ 53 h 369"/>
                  <a:gd name="T18" fmla="*/ 41 w 202"/>
                  <a:gd name="T19" fmla="*/ 61 h 369"/>
                  <a:gd name="T20" fmla="*/ 39 w 202"/>
                  <a:gd name="T21" fmla="*/ 68 h 369"/>
                  <a:gd name="T22" fmla="*/ 36 w 202"/>
                  <a:gd name="T23" fmla="*/ 77 h 369"/>
                  <a:gd name="T24" fmla="*/ 33 w 202"/>
                  <a:gd name="T25" fmla="*/ 84 h 369"/>
                  <a:gd name="T26" fmla="*/ 29 w 202"/>
                  <a:gd name="T27" fmla="*/ 92 h 369"/>
                  <a:gd name="T28" fmla="*/ 28 w 202"/>
                  <a:gd name="T29" fmla="*/ 99 h 369"/>
                  <a:gd name="T30" fmla="*/ 25 w 202"/>
                  <a:gd name="T31" fmla="*/ 108 h 369"/>
                  <a:gd name="T32" fmla="*/ 22 w 202"/>
                  <a:gd name="T33" fmla="*/ 116 h 369"/>
                  <a:gd name="T34" fmla="*/ 19 w 202"/>
                  <a:gd name="T35" fmla="*/ 122 h 369"/>
                  <a:gd name="T36" fmla="*/ 18 w 202"/>
                  <a:gd name="T37" fmla="*/ 130 h 369"/>
                  <a:gd name="T38" fmla="*/ 14 w 202"/>
                  <a:gd name="T39" fmla="*/ 137 h 369"/>
                  <a:gd name="T40" fmla="*/ 13 w 202"/>
                  <a:gd name="T41" fmla="*/ 143 h 369"/>
                  <a:gd name="T42" fmla="*/ 11 w 202"/>
                  <a:gd name="T43" fmla="*/ 150 h 369"/>
                  <a:gd name="T44" fmla="*/ 9 w 202"/>
                  <a:gd name="T45" fmla="*/ 156 h 369"/>
                  <a:gd name="T46" fmla="*/ 7 w 202"/>
                  <a:gd name="T47" fmla="*/ 161 h 369"/>
                  <a:gd name="T48" fmla="*/ 4 w 202"/>
                  <a:gd name="T49" fmla="*/ 171 h 369"/>
                  <a:gd name="T50" fmla="*/ 1 w 202"/>
                  <a:gd name="T51" fmla="*/ 178 h 369"/>
                  <a:gd name="T52" fmla="*/ 0 w 202"/>
                  <a:gd name="T53" fmla="*/ 182 h 369"/>
                  <a:gd name="T54" fmla="*/ 0 w 202"/>
                  <a:gd name="T55" fmla="*/ 184 h 369"/>
                  <a:gd name="T56" fmla="*/ 4 w 202"/>
                  <a:gd name="T57" fmla="*/ 181 h 369"/>
                  <a:gd name="T58" fmla="*/ 9 w 202"/>
                  <a:gd name="T59" fmla="*/ 178 h 369"/>
                  <a:gd name="T60" fmla="*/ 17 w 202"/>
                  <a:gd name="T61" fmla="*/ 174 h 369"/>
                  <a:gd name="T62" fmla="*/ 24 w 202"/>
                  <a:gd name="T63" fmla="*/ 168 h 369"/>
                  <a:gd name="T64" fmla="*/ 33 w 202"/>
                  <a:gd name="T65" fmla="*/ 162 h 369"/>
                  <a:gd name="T66" fmla="*/ 42 w 202"/>
                  <a:gd name="T67" fmla="*/ 156 h 369"/>
                  <a:gd name="T68" fmla="*/ 47 w 202"/>
                  <a:gd name="T69" fmla="*/ 152 h 369"/>
                  <a:gd name="T70" fmla="*/ 52 w 202"/>
                  <a:gd name="T71" fmla="*/ 149 h 369"/>
                  <a:gd name="T72" fmla="*/ 61 w 202"/>
                  <a:gd name="T73" fmla="*/ 140 h 369"/>
                  <a:gd name="T74" fmla="*/ 71 w 202"/>
                  <a:gd name="T75" fmla="*/ 133 h 369"/>
                  <a:gd name="T76" fmla="*/ 79 w 202"/>
                  <a:gd name="T77" fmla="*/ 125 h 369"/>
                  <a:gd name="T78" fmla="*/ 87 w 202"/>
                  <a:gd name="T79" fmla="*/ 117 h 369"/>
                  <a:gd name="T80" fmla="*/ 94 w 202"/>
                  <a:gd name="T81" fmla="*/ 110 h 369"/>
                  <a:gd name="T82" fmla="*/ 97 w 202"/>
                  <a:gd name="T83" fmla="*/ 103 h 369"/>
                  <a:gd name="T84" fmla="*/ 100 w 202"/>
                  <a:gd name="T85" fmla="*/ 96 h 369"/>
                  <a:gd name="T86" fmla="*/ 101 w 202"/>
                  <a:gd name="T87" fmla="*/ 91 h 369"/>
                  <a:gd name="T88" fmla="*/ 100 w 202"/>
                  <a:gd name="T89" fmla="*/ 85 h 369"/>
                  <a:gd name="T90" fmla="*/ 99 w 202"/>
                  <a:gd name="T91" fmla="*/ 80 h 369"/>
                  <a:gd name="T92" fmla="*/ 99 w 202"/>
                  <a:gd name="T93" fmla="*/ 71 h 369"/>
                  <a:gd name="T94" fmla="*/ 99 w 202"/>
                  <a:gd name="T95" fmla="*/ 62 h 369"/>
                  <a:gd name="T96" fmla="*/ 99 w 202"/>
                  <a:gd name="T97" fmla="*/ 56 h 369"/>
                  <a:gd name="T98" fmla="*/ 99 w 202"/>
                  <a:gd name="T99" fmla="*/ 50 h 369"/>
                  <a:gd name="T100" fmla="*/ 100 w 202"/>
                  <a:gd name="T101" fmla="*/ 46 h 369"/>
                  <a:gd name="T102" fmla="*/ 101 w 202"/>
                  <a:gd name="T103" fmla="*/ 42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2"/>
                  <a:gd name="T157" fmla="*/ 0 h 369"/>
                  <a:gd name="T158" fmla="*/ 202 w 202"/>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2" h="369">
                    <a:moveTo>
                      <a:pt x="202" y="85"/>
                    </a:moveTo>
                    <a:lnTo>
                      <a:pt x="128" y="0"/>
                    </a:lnTo>
                    <a:lnTo>
                      <a:pt x="124" y="7"/>
                    </a:lnTo>
                    <a:lnTo>
                      <a:pt x="120" y="19"/>
                    </a:lnTo>
                    <a:lnTo>
                      <a:pt x="116" y="23"/>
                    </a:lnTo>
                    <a:lnTo>
                      <a:pt x="115" y="28"/>
                    </a:lnTo>
                    <a:lnTo>
                      <a:pt x="113" y="34"/>
                    </a:lnTo>
                    <a:lnTo>
                      <a:pt x="111" y="40"/>
                    </a:lnTo>
                    <a:lnTo>
                      <a:pt x="109" y="45"/>
                    </a:lnTo>
                    <a:lnTo>
                      <a:pt x="107" y="51"/>
                    </a:lnTo>
                    <a:lnTo>
                      <a:pt x="103" y="57"/>
                    </a:lnTo>
                    <a:lnTo>
                      <a:pt x="101" y="64"/>
                    </a:lnTo>
                    <a:lnTo>
                      <a:pt x="99" y="72"/>
                    </a:lnTo>
                    <a:lnTo>
                      <a:pt x="97" y="78"/>
                    </a:lnTo>
                    <a:lnTo>
                      <a:pt x="94" y="85"/>
                    </a:lnTo>
                    <a:lnTo>
                      <a:pt x="92" y="93"/>
                    </a:lnTo>
                    <a:lnTo>
                      <a:pt x="90" y="100"/>
                    </a:lnTo>
                    <a:lnTo>
                      <a:pt x="86" y="106"/>
                    </a:lnTo>
                    <a:lnTo>
                      <a:pt x="84" y="114"/>
                    </a:lnTo>
                    <a:lnTo>
                      <a:pt x="82" y="123"/>
                    </a:lnTo>
                    <a:lnTo>
                      <a:pt x="78" y="131"/>
                    </a:lnTo>
                    <a:lnTo>
                      <a:pt x="77" y="137"/>
                    </a:lnTo>
                    <a:lnTo>
                      <a:pt x="73" y="144"/>
                    </a:lnTo>
                    <a:lnTo>
                      <a:pt x="71" y="154"/>
                    </a:lnTo>
                    <a:lnTo>
                      <a:pt x="69" y="161"/>
                    </a:lnTo>
                    <a:lnTo>
                      <a:pt x="65" y="169"/>
                    </a:lnTo>
                    <a:lnTo>
                      <a:pt x="63" y="177"/>
                    </a:lnTo>
                    <a:lnTo>
                      <a:pt x="59" y="184"/>
                    </a:lnTo>
                    <a:lnTo>
                      <a:pt x="58" y="192"/>
                    </a:lnTo>
                    <a:lnTo>
                      <a:pt x="56" y="199"/>
                    </a:lnTo>
                    <a:lnTo>
                      <a:pt x="52" y="209"/>
                    </a:lnTo>
                    <a:lnTo>
                      <a:pt x="50" y="216"/>
                    </a:lnTo>
                    <a:lnTo>
                      <a:pt x="48" y="222"/>
                    </a:lnTo>
                    <a:lnTo>
                      <a:pt x="44" y="232"/>
                    </a:lnTo>
                    <a:lnTo>
                      <a:pt x="42" y="237"/>
                    </a:lnTo>
                    <a:lnTo>
                      <a:pt x="38" y="245"/>
                    </a:lnTo>
                    <a:lnTo>
                      <a:pt x="37" y="253"/>
                    </a:lnTo>
                    <a:lnTo>
                      <a:pt x="35" y="260"/>
                    </a:lnTo>
                    <a:lnTo>
                      <a:pt x="33" y="268"/>
                    </a:lnTo>
                    <a:lnTo>
                      <a:pt x="29" y="275"/>
                    </a:lnTo>
                    <a:lnTo>
                      <a:pt x="27" y="281"/>
                    </a:lnTo>
                    <a:lnTo>
                      <a:pt x="25" y="287"/>
                    </a:lnTo>
                    <a:lnTo>
                      <a:pt x="23" y="294"/>
                    </a:lnTo>
                    <a:lnTo>
                      <a:pt x="21" y="300"/>
                    </a:lnTo>
                    <a:lnTo>
                      <a:pt x="19" y="306"/>
                    </a:lnTo>
                    <a:lnTo>
                      <a:pt x="18" y="312"/>
                    </a:lnTo>
                    <a:lnTo>
                      <a:pt x="16" y="317"/>
                    </a:lnTo>
                    <a:lnTo>
                      <a:pt x="14" y="323"/>
                    </a:lnTo>
                    <a:lnTo>
                      <a:pt x="10" y="332"/>
                    </a:lnTo>
                    <a:lnTo>
                      <a:pt x="8" y="342"/>
                    </a:lnTo>
                    <a:lnTo>
                      <a:pt x="4" y="350"/>
                    </a:lnTo>
                    <a:lnTo>
                      <a:pt x="2" y="357"/>
                    </a:lnTo>
                    <a:lnTo>
                      <a:pt x="0" y="361"/>
                    </a:lnTo>
                    <a:lnTo>
                      <a:pt x="0" y="365"/>
                    </a:lnTo>
                    <a:lnTo>
                      <a:pt x="0" y="367"/>
                    </a:lnTo>
                    <a:lnTo>
                      <a:pt x="0" y="369"/>
                    </a:lnTo>
                    <a:lnTo>
                      <a:pt x="0" y="367"/>
                    </a:lnTo>
                    <a:lnTo>
                      <a:pt x="8" y="363"/>
                    </a:lnTo>
                    <a:lnTo>
                      <a:pt x="12" y="359"/>
                    </a:lnTo>
                    <a:lnTo>
                      <a:pt x="18" y="357"/>
                    </a:lnTo>
                    <a:lnTo>
                      <a:pt x="23" y="351"/>
                    </a:lnTo>
                    <a:lnTo>
                      <a:pt x="33" y="348"/>
                    </a:lnTo>
                    <a:lnTo>
                      <a:pt x="38" y="342"/>
                    </a:lnTo>
                    <a:lnTo>
                      <a:pt x="48" y="336"/>
                    </a:lnTo>
                    <a:lnTo>
                      <a:pt x="56" y="331"/>
                    </a:lnTo>
                    <a:lnTo>
                      <a:pt x="65" y="325"/>
                    </a:lnTo>
                    <a:lnTo>
                      <a:pt x="75" y="317"/>
                    </a:lnTo>
                    <a:lnTo>
                      <a:pt x="84" y="312"/>
                    </a:lnTo>
                    <a:lnTo>
                      <a:pt x="88" y="308"/>
                    </a:lnTo>
                    <a:lnTo>
                      <a:pt x="94" y="304"/>
                    </a:lnTo>
                    <a:lnTo>
                      <a:pt x="99" y="300"/>
                    </a:lnTo>
                    <a:lnTo>
                      <a:pt x="105" y="298"/>
                    </a:lnTo>
                    <a:lnTo>
                      <a:pt x="113" y="289"/>
                    </a:lnTo>
                    <a:lnTo>
                      <a:pt x="122" y="281"/>
                    </a:lnTo>
                    <a:lnTo>
                      <a:pt x="132" y="274"/>
                    </a:lnTo>
                    <a:lnTo>
                      <a:pt x="141" y="266"/>
                    </a:lnTo>
                    <a:lnTo>
                      <a:pt x="151" y="258"/>
                    </a:lnTo>
                    <a:lnTo>
                      <a:pt x="158" y="251"/>
                    </a:lnTo>
                    <a:lnTo>
                      <a:pt x="166" y="243"/>
                    </a:lnTo>
                    <a:lnTo>
                      <a:pt x="173" y="235"/>
                    </a:lnTo>
                    <a:lnTo>
                      <a:pt x="179" y="228"/>
                    </a:lnTo>
                    <a:lnTo>
                      <a:pt x="187" y="220"/>
                    </a:lnTo>
                    <a:lnTo>
                      <a:pt x="191" y="213"/>
                    </a:lnTo>
                    <a:lnTo>
                      <a:pt x="194" y="207"/>
                    </a:lnTo>
                    <a:lnTo>
                      <a:pt x="198" y="199"/>
                    </a:lnTo>
                    <a:lnTo>
                      <a:pt x="200" y="192"/>
                    </a:lnTo>
                    <a:lnTo>
                      <a:pt x="202" y="188"/>
                    </a:lnTo>
                    <a:lnTo>
                      <a:pt x="202" y="182"/>
                    </a:lnTo>
                    <a:lnTo>
                      <a:pt x="200" y="177"/>
                    </a:lnTo>
                    <a:lnTo>
                      <a:pt x="200" y="171"/>
                    </a:lnTo>
                    <a:lnTo>
                      <a:pt x="198" y="165"/>
                    </a:lnTo>
                    <a:lnTo>
                      <a:pt x="198" y="161"/>
                    </a:lnTo>
                    <a:lnTo>
                      <a:pt x="198" y="150"/>
                    </a:lnTo>
                    <a:lnTo>
                      <a:pt x="198" y="142"/>
                    </a:lnTo>
                    <a:lnTo>
                      <a:pt x="198" y="133"/>
                    </a:lnTo>
                    <a:lnTo>
                      <a:pt x="198" y="125"/>
                    </a:lnTo>
                    <a:lnTo>
                      <a:pt x="198" y="118"/>
                    </a:lnTo>
                    <a:lnTo>
                      <a:pt x="198" y="112"/>
                    </a:lnTo>
                    <a:lnTo>
                      <a:pt x="198" y="104"/>
                    </a:lnTo>
                    <a:lnTo>
                      <a:pt x="198" y="100"/>
                    </a:lnTo>
                    <a:lnTo>
                      <a:pt x="200" y="95"/>
                    </a:lnTo>
                    <a:lnTo>
                      <a:pt x="200" y="93"/>
                    </a:lnTo>
                    <a:lnTo>
                      <a:pt x="202" y="87"/>
                    </a:lnTo>
                    <a:lnTo>
                      <a:pt x="202" y="85"/>
                    </a:lnTo>
                    <a:close/>
                  </a:path>
                </a:pathLst>
              </a:custGeom>
              <a:solidFill>
                <a:srgbClr val="85A19C"/>
              </a:solidFill>
              <a:ln w="9525">
                <a:noFill/>
                <a:round/>
                <a:headEnd/>
                <a:tailEnd/>
              </a:ln>
            </p:spPr>
            <p:txBody>
              <a:bodyPr/>
              <a:lstStyle/>
              <a:p>
                <a:endParaRPr lang="en-US"/>
              </a:p>
            </p:txBody>
          </p:sp>
          <p:sp>
            <p:nvSpPr>
              <p:cNvPr id="10281" name="Freeform 278"/>
              <p:cNvSpPr>
                <a:spLocks/>
              </p:cNvSpPr>
              <p:nvPr/>
            </p:nvSpPr>
            <p:spPr bwMode="auto">
              <a:xfrm>
                <a:off x="1644" y="2427"/>
                <a:ext cx="332" cy="300"/>
              </a:xfrm>
              <a:custGeom>
                <a:avLst/>
                <a:gdLst>
                  <a:gd name="T0" fmla="*/ 182 w 663"/>
                  <a:gd name="T1" fmla="*/ 0 h 601"/>
                  <a:gd name="T2" fmla="*/ 0 w 663"/>
                  <a:gd name="T3" fmla="*/ 84 h 601"/>
                  <a:gd name="T4" fmla="*/ 155 w 663"/>
                  <a:gd name="T5" fmla="*/ 300 h 601"/>
                  <a:gd name="T6" fmla="*/ 332 w 663"/>
                  <a:gd name="T7" fmla="*/ 194 h 601"/>
                  <a:gd name="T8" fmla="*/ 182 w 663"/>
                  <a:gd name="T9" fmla="*/ 0 h 601"/>
                  <a:gd name="T10" fmla="*/ 182 w 663"/>
                  <a:gd name="T11" fmla="*/ 0 h 601"/>
                  <a:gd name="T12" fmla="*/ 0 60000 65536"/>
                  <a:gd name="T13" fmla="*/ 0 60000 65536"/>
                  <a:gd name="T14" fmla="*/ 0 60000 65536"/>
                  <a:gd name="T15" fmla="*/ 0 60000 65536"/>
                  <a:gd name="T16" fmla="*/ 0 60000 65536"/>
                  <a:gd name="T17" fmla="*/ 0 60000 65536"/>
                  <a:gd name="T18" fmla="*/ 0 w 663"/>
                  <a:gd name="T19" fmla="*/ 0 h 601"/>
                  <a:gd name="T20" fmla="*/ 663 w 663"/>
                  <a:gd name="T21" fmla="*/ 601 h 601"/>
                </a:gdLst>
                <a:ahLst/>
                <a:cxnLst>
                  <a:cxn ang="T12">
                    <a:pos x="T0" y="T1"/>
                  </a:cxn>
                  <a:cxn ang="T13">
                    <a:pos x="T2" y="T3"/>
                  </a:cxn>
                  <a:cxn ang="T14">
                    <a:pos x="T4" y="T5"/>
                  </a:cxn>
                  <a:cxn ang="T15">
                    <a:pos x="T6" y="T7"/>
                  </a:cxn>
                  <a:cxn ang="T16">
                    <a:pos x="T8" y="T9"/>
                  </a:cxn>
                  <a:cxn ang="T17">
                    <a:pos x="T10" y="T11"/>
                  </a:cxn>
                </a:cxnLst>
                <a:rect l="T18" t="T19" r="T20" b="T21"/>
                <a:pathLst>
                  <a:path w="663" h="601">
                    <a:moveTo>
                      <a:pt x="363" y="0"/>
                    </a:moveTo>
                    <a:lnTo>
                      <a:pt x="0" y="168"/>
                    </a:lnTo>
                    <a:lnTo>
                      <a:pt x="310" y="601"/>
                    </a:lnTo>
                    <a:lnTo>
                      <a:pt x="663" y="388"/>
                    </a:lnTo>
                    <a:lnTo>
                      <a:pt x="363" y="0"/>
                    </a:lnTo>
                    <a:close/>
                  </a:path>
                </a:pathLst>
              </a:custGeom>
              <a:solidFill>
                <a:srgbClr val="FFFFFF"/>
              </a:solidFill>
              <a:ln w="9525">
                <a:noFill/>
                <a:round/>
                <a:headEnd/>
                <a:tailEnd/>
              </a:ln>
            </p:spPr>
            <p:txBody>
              <a:bodyPr/>
              <a:lstStyle/>
              <a:p>
                <a:endParaRPr lang="en-US"/>
              </a:p>
            </p:txBody>
          </p:sp>
          <p:sp>
            <p:nvSpPr>
              <p:cNvPr id="10282" name="Freeform 279"/>
              <p:cNvSpPr>
                <a:spLocks/>
              </p:cNvSpPr>
              <p:nvPr/>
            </p:nvSpPr>
            <p:spPr bwMode="auto">
              <a:xfrm>
                <a:off x="2179" y="2027"/>
                <a:ext cx="131" cy="197"/>
              </a:xfrm>
              <a:custGeom>
                <a:avLst/>
                <a:gdLst>
                  <a:gd name="T0" fmla="*/ 0 w 263"/>
                  <a:gd name="T1" fmla="*/ 0 h 393"/>
                  <a:gd name="T2" fmla="*/ 105 w 263"/>
                  <a:gd name="T3" fmla="*/ 22 h 393"/>
                  <a:gd name="T4" fmla="*/ 107 w 263"/>
                  <a:gd name="T5" fmla="*/ 24 h 393"/>
                  <a:gd name="T6" fmla="*/ 108 w 263"/>
                  <a:gd name="T7" fmla="*/ 26 h 393"/>
                  <a:gd name="T8" fmla="*/ 111 w 263"/>
                  <a:gd name="T9" fmla="*/ 29 h 393"/>
                  <a:gd name="T10" fmla="*/ 114 w 263"/>
                  <a:gd name="T11" fmla="*/ 33 h 393"/>
                  <a:gd name="T12" fmla="*/ 117 w 263"/>
                  <a:gd name="T13" fmla="*/ 37 h 393"/>
                  <a:gd name="T14" fmla="*/ 119 w 263"/>
                  <a:gd name="T15" fmla="*/ 39 h 393"/>
                  <a:gd name="T16" fmla="*/ 120 w 263"/>
                  <a:gd name="T17" fmla="*/ 42 h 393"/>
                  <a:gd name="T18" fmla="*/ 122 w 263"/>
                  <a:gd name="T19" fmla="*/ 44 h 393"/>
                  <a:gd name="T20" fmla="*/ 123 w 263"/>
                  <a:gd name="T21" fmla="*/ 47 h 393"/>
                  <a:gd name="T22" fmla="*/ 124 w 263"/>
                  <a:gd name="T23" fmla="*/ 50 h 393"/>
                  <a:gd name="T24" fmla="*/ 125 w 263"/>
                  <a:gd name="T25" fmla="*/ 52 h 393"/>
                  <a:gd name="T26" fmla="*/ 126 w 263"/>
                  <a:gd name="T27" fmla="*/ 55 h 393"/>
                  <a:gd name="T28" fmla="*/ 128 w 263"/>
                  <a:gd name="T29" fmla="*/ 57 h 393"/>
                  <a:gd name="T30" fmla="*/ 128 w 263"/>
                  <a:gd name="T31" fmla="*/ 60 h 393"/>
                  <a:gd name="T32" fmla="*/ 129 w 263"/>
                  <a:gd name="T33" fmla="*/ 63 h 393"/>
                  <a:gd name="T34" fmla="*/ 130 w 263"/>
                  <a:gd name="T35" fmla="*/ 66 h 393"/>
                  <a:gd name="T36" fmla="*/ 131 w 263"/>
                  <a:gd name="T37" fmla="*/ 69 h 393"/>
                  <a:gd name="T38" fmla="*/ 131 w 263"/>
                  <a:gd name="T39" fmla="*/ 71 h 393"/>
                  <a:gd name="T40" fmla="*/ 131 w 263"/>
                  <a:gd name="T41" fmla="*/ 73 h 393"/>
                  <a:gd name="T42" fmla="*/ 130 w 263"/>
                  <a:gd name="T43" fmla="*/ 76 h 393"/>
                  <a:gd name="T44" fmla="*/ 130 w 263"/>
                  <a:gd name="T45" fmla="*/ 79 h 393"/>
                  <a:gd name="T46" fmla="*/ 128 w 263"/>
                  <a:gd name="T47" fmla="*/ 84 h 393"/>
                  <a:gd name="T48" fmla="*/ 125 w 263"/>
                  <a:gd name="T49" fmla="*/ 89 h 393"/>
                  <a:gd name="T50" fmla="*/ 122 w 263"/>
                  <a:gd name="T51" fmla="*/ 92 h 393"/>
                  <a:gd name="T52" fmla="*/ 118 w 263"/>
                  <a:gd name="T53" fmla="*/ 96 h 393"/>
                  <a:gd name="T54" fmla="*/ 113 w 263"/>
                  <a:gd name="T55" fmla="*/ 100 h 393"/>
                  <a:gd name="T56" fmla="*/ 108 w 263"/>
                  <a:gd name="T57" fmla="*/ 104 h 393"/>
                  <a:gd name="T58" fmla="*/ 104 w 263"/>
                  <a:gd name="T59" fmla="*/ 107 h 393"/>
                  <a:gd name="T60" fmla="*/ 100 w 263"/>
                  <a:gd name="T61" fmla="*/ 110 h 393"/>
                  <a:gd name="T62" fmla="*/ 95 w 263"/>
                  <a:gd name="T63" fmla="*/ 112 h 393"/>
                  <a:gd name="T64" fmla="*/ 91 w 263"/>
                  <a:gd name="T65" fmla="*/ 116 h 393"/>
                  <a:gd name="T66" fmla="*/ 87 w 263"/>
                  <a:gd name="T67" fmla="*/ 118 h 393"/>
                  <a:gd name="T68" fmla="*/ 84 w 263"/>
                  <a:gd name="T69" fmla="*/ 120 h 393"/>
                  <a:gd name="T70" fmla="*/ 80 w 263"/>
                  <a:gd name="T71" fmla="*/ 122 h 393"/>
                  <a:gd name="T72" fmla="*/ 78 w 263"/>
                  <a:gd name="T73" fmla="*/ 124 h 393"/>
                  <a:gd name="T74" fmla="*/ 73 w 263"/>
                  <a:gd name="T75" fmla="*/ 126 h 393"/>
                  <a:gd name="T76" fmla="*/ 72 w 263"/>
                  <a:gd name="T77" fmla="*/ 127 h 393"/>
                  <a:gd name="T78" fmla="*/ 104 w 263"/>
                  <a:gd name="T79" fmla="*/ 188 h 393"/>
                  <a:gd name="T80" fmla="*/ 75 w 263"/>
                  <a:gd name="T81" fmla="*/ 197 h 393"/>
                  <a:gd name="T82" fmla="*/ 2 w 263"/>
                  <a:gd name="T83" fmla="*/ 197 h 393"/>
                  <a:gd name="T84" fmla="*/ 12 w 263"/>
                  <a:gd name="T85" fmla="*/ 111 h 393"/>
                  <a:gd name="T86" fmla="*/ 0 w 263"/>
                  <a:gd name="T87" fmla="*/ 0 h 393"/>
                  <a:gd name="T88" fmla="*/ 0 w 263"/>
                  <a:gd name="T89" fmla="*/ 0 h 3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393"/>
                  <a:gd name="T137" fmla="*/ 263 w 263"/>
                  <a:gd name="T138" fmla="*/ 393 h 3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393">
                    <a:moveTo>
                      <a:pt x="0" y="0"/>
                    </a:moveTo>
                    <a:lnTo>
                      <a:pt x="211" y="44"/>
                    </a:lnTo>
                    <a:lnTo>
                      <a:pt x="215" y="47"/>
                    </a:lnTo>
                    <a:lnTo>
                      <a:pt x="217" y="51"/>
                    </a:lnTo>
                    <a:lnTo>
                      <a:pt x="223" y="57"/>
                    </a:lnTo>
                    <a:lnTo>
                      <a:pt x="228" y="65"/>
                    </a:lnTo>
                    <a:lnTo>
                      <a:pt x="234" y="74"/>
                    </a:lnTo>
                    <a:lnTo>
                      <a:pt x="238" y="78"/>
                    </a:lnTo>
                    <a:lnTo>
                      <a:pt x="240" y="84"/>
                    </a:lnTo>
                    <a:lnTo>
                      <a:pt x="244" y="87"/>
                    </a:lnTo>
                    <a:lnTo>
                      <a:pt x="247" y="93"/>
                    </a:lnTo>
                    <a:lnTo>
                      <a:pt x="249" y="99"/>
                    </a:lnTo>
                    <a:lnTo>
                      <a:pt x="251" y="104"/>
                    </a:lnTo>
                    <a:lnTo>
                      <a:pt x="253" y="110"/>
                    </a:lnTo>
                    <a:lnTo>
                      <a:pt x="257" y="114"/>
                    </a:lnTo>
                    <a:lnTo>
                      <a:pt x="257" y="120"/>
                    </a:lnTo>
                    <a:lnTo>
                      <a:pt x="259" y="125"/>
                    </a:lnTo>
                    <a:lnTo>
                      <a:pt x="261" y="131"/>
                    </a:lnTo>
                    <a:lnTo>
                      <a:pt x="263" y="137"/>
                    </a:lnTo>
                    <a:lnTo>
                      <a:pt x="263" y="142"/>
                    </a:lnTo>
                    <a:lnTo>
                      <a:pt x="263" y="146"/>
                    </a:lnTo>
                    <a:lnTo>
                      <a:pt x="261" y="152"/>
                    </a:lnTo>
                    <a:lnTo>
                      <a:pt x="261" y="158"/>
                    </a:lnTo>
                    <a:lnTo>
                      <a:pt x="257" y="167"/>
                    </a:lnTo>
                    <a:lnTo>
                      <a:pt x="251" y="177"/>
                    </a:lnTo>
                    <a:lnTo>
                      <a:pt x="244" y="184"/>
                    </a:lnTo>
                    <a:lnTo>
                      <a:pt x="236" y="192"/>
                    </a:lnTo>
                    <a:lnTo>
                      <a:pt x="227" y="200"/>
                    </a:lnTo>
                    <a:lnTo>
                      <a:pt x="217" y="207"/>
                    </a:lnTo>
                    <a:lnTo>
                      <a:pt x="209" y="213"/>
                    </a:lnTo>
                    <a:lnTo>
                      <a:pt x="200" y="220"/>
                    </a:lnTo>
                    <a:lnTo>
                      <a:pt x="190" y="224"/>
                    </a:lnTo>
                    <a:lnTo>
                      <a:pt x="183" y="232"/>
                    </a:lnTo>
                    <a:lnTo>
                      <a:pt x="175" y="236"/>
                    </a:lnTo>
                    <a:lnTo>
                      <a:pt x="168" y="239"/>
                    </a:lnTo>
                    <a:lnTo>
                      <a:pt x="160" y="243"/>
                    </a:lnTo>
                    <a:lnTo>
                      <a:pt x="156" y="247"/>
                    </a:lnTo>
                    <a:lnTo>
                      <a:pt x="147" y="251"/>
                    </a:lnTo>
                    <a:lnTo>
                      <a:pt x="145" y="253"/>
                    </a:lnTo>
                    <a:lnTo>
                      <a:pt x="208" y="376"/>
                    </a:lnTo>
                    <a:lnTo>
                      <a:pt x="150" y="393"/>
                    </a:lnTo>
                    <a:lnTo>
                      <a:pt x="4" y="393"/>
                    </a:lnTo>
                    <a:lnTo>
                      <a:pt x="25" y="222"/>
                    </a:lnTo>
                    <a:lnTo>
                      <a:pt x="0" y="0"/>
                    </a:lnTo>
                    <a:close/>
                  </a:path>
                </a:pathLst>
              </a:custGeom>
              <a:solidFill>
                <a:srgbClr val="FAC9B0"/>
              </a:solidFill>
              <a:ln w="9525">
                <a:noFill/>
                <a:round/>
                <a:headEnd/>
                <a:tailEnd/>
              </a:ln>
            </p:spPr>
            <p:txBody>
              <a:bodyPr/>
              <a:lstStyle/>
              <a:p>
                <a:endParaRPr lang="en-US"/>
              </a:p>
            </p:txBody>
          </p:sp>
          <p:sp>
            <p:nvSpPr>
              <p:cNvPr id="10283" name="Freeform 280"/>
              <p:cNvSpPr>
                <a:spLocks/>
              </p:cNvSpPr>
              <p:nvPr/>
            </p:nvSpPr>
            <p:spPr bwMode="auto">
              <a:xfrm>
                <a:off x="1815" y="2502"/>
                <a:ext cx="144" cy="77"/>
              </a:xfrm>
              <a:custGeom>
                <a:avLst/>
                <a:gdLst>
                  <a:gd name="T0" fmla="*/ 139 w 287"/>
                  <a:gd name="T1" fmla="*/ 13 h 154"/>
                  <a:gd name="T2" fmla="*/ 139 w 287"/>
                  <a:gd name="T3" fmla="*/ 18 h 154"/>
                  <a:gd name="T4" fmla="*/ 140 w 287"/>
                  <a:gd name="T5" fmla="*/ 23 h 154"/>
                  <a:gd name="T6" fmla="*/ 141 w 287"/>
                  <a:gd name="T7" fmla="*/ 29 h 154"/>
                  <a:gd name="T8" fmla="*/ 142 w 287"/>
                  <a:gd name="T9" fmla="*/ 34 h 154"/>
                  <a:gd name="T10" fmla="*/ 143 w 287"/>
                  <a:gd name="T11" fmla="*/ 40 h 154"/>
                  <a:gd name="T12" fmla="*/ 143 w 287"/>
                  <a:gd name="T13" fmla="*/ 45 h 154"/>
                  <a:gd name="T14" fmla="*/ 144 w 287"/>
                  <a:gd name="T15" fmla="*/ 51 h 154"/>
                  <a:gd name="T16" fmla="*/ 144 w 287"/>
                  <a:gd name="T17" fmla="*/ 57 h 154"/>
                  <a:gd name="T18" fmla="*/ 144 w 287"/>
                  <a:gd name="T19" fmla="*/ 61 h 154"/>
                  <a:gd name="T20" fmla="*/ 144 w 287"/>
                  <a:gd name="T21" fmla="*/ 69 h 154"/>
                  <a:gd name="T22" fmla="*/ 142 w 287"/>
                  <a:gd name="T23" fmla="*/ 75 h 154"/>
                  <a:gd name="T24" fmla="*/ 138 w 287"/>
                  <a:gd name="T25" fmla="*/ 77 h 154"/>
                  <a:gd name="T26" fmla="*/ 131 w 287"/>
                  <a:gd name="T27" fmla="*/ 76 h 154"/>
                  <a:gd name="T28" fmla="*/ 123 w 287"/>
                  <a:gd name="T29" fmla="*/ 73 h 154"/>
                  <a:gd name="T30" fmla="*/ 114 w 287"/>
                  <a:gd name="T31" fmla="*/ 70 h 154"/>
                  <a:gd name="T32" fmla="*/ 105 w 287"/>
                  <a:gd name="T33" fmla="*/ 65 h 154"/>
                  <a:gd name="T34" fmla="*/ 95 w 287"/>
                  <a:gd name="T35" fmla="*/ 60 h 154"/>
                  <a:gd name="T36" fmla="*/ 90 w 287"/>
                  <a:gd name="T37" fmla="*/ 57 h 154"/>
                  <a:gd name="T38" fmla="*/ 85 w 287"/>
                  <a:gd name="T39" fmla="*/ 55 h 154"/>
                  <a:gd name="T40" fmla="*/ 1 w 287"/>
                  <a:gd name="T41" fmla="*/ 65 h 154"/>
                  <a:gd name="T42" fmla="*/ 0 w 287"/>
                  <a:gd name="T43" fmla="*/ 59 h 154"/>
                  <a:gd name="T44" fmla="*/ 1 w 287"/>
                  <a:gd name="T45" fmla="*/ 52 h 154"/>
                  <a:gd name="T46" fmla="*/ 1 w 287"/>
                  <a:gd name="T47" fmla="*/ 46 h 154"/>
                  <a:gd name="T48" fmla="*/ 2 w 287"/>
                  <a:gd name="T49" fmla="*/ 41 h 154"/>
                  <a:gd name="T50" fmla="*/ 4 w 287"/>
                  <a:gd name="T51" fmla="*/ 35 h 154"/>
                  <a:gd name="T52" fmla="*/ 7 w 287"/>
                  <a:gd name="T53" fmla="*/ 29 h 154"/>
                  <a:gd name="T54" fmla="*/ 10 w 287"/>
                  <a:gd name="T55" fmla="*/ 22 h 154"/>
                  <a:gd name="T56" fmla="*/ 14 w 287"/>
                  <a:gd name="T57" fmla="*/ 17 h 154"/>
                  <a:gd name="T58" fmla="*/ 20 w 287"/>
                  <a:gd name="T59" fmla="*/ 12 h 154"/>
                  <a:gd name="T60" fmla="*/ 27 w 287"/>
                  <a:gd name="T61" fmla="*/ 6 h 154"/>
                  <a:gd name="T62" fmla="*/ 34 w 287"/>
                  <a:gd name="T63" fmla="*/ 3 h 154"/>
                  <a:gd name="T64" fmla="*/ 42 w 287"/>
                  <a:gd name="T65" fmla="*/ 2 h 154"/>
                  <a:gd name="T66" fmla="*/ 48 w 287"/>
                  <a:gd name="T67" fmla="*/ 0 h 154"/>
                  <a:gd name="T68" fmla="*/ 53 w 287"/>
                  <a:gd name="T69" fmla="*/ 0 h 154"/>
                  <a:gd name="T70" fmla="*/ 59 w 287"/>
                  <a:gd name="T71" fmla="*/ 0 h 154"/>
                  <a:gd name="T72" fmla="*/ 66 w 287"/>
                  <a:gd name="T73" fmla="*/ 0 h 154"/>
                  <a:gd name="T74" fmla="*/ 72 w 287"/>
                  <a:gd name="T75" fmla="*/ 0 h 154"/>
                  <a:gd name="T76" fmla="*/ 78 w 287"/>
                  <a:gd name="T77" fmla="*/ 0 h 154"/>
                  <a:gd name="T78" fmla="*/ 84 w 287"/>
                  <a:gd name="T79" fmla="*/ 0 h 154"/>
                  <a:gd name="T80" fmla="*/ 91 w 287"/>
                  <a:gd name="T81" fmla="*/ 0 h 154"/>
                  <a:gd name="T82" fmla="*/ 100 w 287"/>
                  <a:gd name="T83" fmla="*/ 1 h 154"/>
                  <a:gd name="T84" fmla="*/ 108 w 287"/>
                  <a:gd name="T85" fmla="*/ 2 h 154"/>
                  <a:gd name="T86" fmla="*/ 115 w 287"/>
                  <a:gd name="T87" fmla="*/ 2 h 154"/>
                  <a:gd name="T88" fmla="*/ 120 w 287"/>
                  <a:gd name="T89" fmla="*/ 3 h 154"/>
                  <a:gd name="T90" fmla="*/ 126 w 287"/>
                  <a:gd name="T91" fmla="*/ 5 h 154"/>
                  <a:gd name="T92" fmla="*/ 130 w 287"/>
                  <a:gd name="T93" fmla="*/ 6 h 154"/>
                  <a:gd name="T94" fmla="*/ 134 w 287"/>
                  <a:gd name="T95" fmla="*/ 10 h 154"/>
                  <a:gd name="T96" fmla="*/ 138 w 287"/>
                  <a:gd name="T97" fmla="*/ 12 h 154"/>
                  <a:gd name="T98" fmla="*/ 139 w 287"/>
                  <a:gd name="T99" fmla="*/ 13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154"/>
                  <a:gd name="T152" fmla="*/ 287 w 287"/>
                  <a:gd name="T153" fmla="*/ 154 h 1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154">
                    <a:moveTo>
                      <a:pt x="278" y="26"/>
                    </a:moveTo>
                    <a:lnTo>
                      <a:pt x="278" y="26"/>
                    </a:lnTo>
                    <a:lnTo>
                      <a:pt x="278" y="30"/>
                    </a:lnTo>
                    <a:lnTo>
                      <a:pt x="278" y="36"/>
                    </a:lnTo>
                    <a:lnTo>
                      <a:pt x="279" y="43"/>
                    </a:lnTo>
                    <a:lnTo>
                      <a:pt x="279" y="47"/>
                    </a:lnTo>
                    <a:lnTo>
                      <a:pt x="281" y="53"/>
                    </a:lnTo>
                    <a:lnTo>
                      <a:pt x="281" y="59"/>
                    </a:lnTo>
                    <a:lnTo>
                      <a:pt x="283" y="62"/>
                    </a:lnTo>
                    <a:lnTo>
                      <a:pt x="283" y="68"/>
                    </a:lnTo>
                    <a:lnTo>
                      <a:pt x="283" y="74"/>
                    </a:lnTo>
                    <a:lnTo>
                      <a:pt x="285" y="80"/>
                    </a:lnTo>
                    <a:lnTo>
                      <a:pt x="285" y="85"/>
                    </a:lnTo>
                    <a:lnTo>
                      <a:pt x="285" y="91"/>
                    </a:lnTo>
                    <a:lnTo>
                      <a:pt x="287" y="97"/>
                    </a:lnTo>
                    <a:lnTo>
                      <a:pt x="287" y="102"/>
                    </a:lnTo>
                    <a:lnTo>
                      <a:pt x="287" y="108"/>
                    </a:lnTo>
                    <a:lnTo>
                      <a:pt x="287" y="114"/>
                    </a:lnTo>
                    <a:lnTo>
                      <a:pt x="287" y="118"/>
                    </a:lnTo>
                    <a:lnTo>
                      <a:pt x="287" y="123"/>
                    </a:lnTo>
                    <a:lnTo>
                      <a:pt x="287" y="129"/>
                    </a:lnTo>
                    <a:lnTo>
                      <a:pt x="287" y="137"/>
                    </a:lnTo>
                    <a:lnTo>
                      <a:pt x="285" y="144"/>
                    </a:lnTo>
                    <a:lnTo>
                      <a:pt x="283" y="150"/>
                    </a:lnTo>
                    <a:lnTo>
                      <a:pt x="281" y="154"/>
                    </a:lnTo>
                    <a:lnTo>
                      <a:pt x="276" y="154"/>
                    </a:lnTo>
                    <a:lnTo>
                      <a:pt x="270" y="154"/>
                    </a:lnTo>
                    <a:lnTo>
                      <a:pt x="262" y="152"/>
                    </a:lnTo>
                    <a:lnTo>
                      <a:pt x="257" y="150"/>
                    </a:lnTo>
                    <a:lnTo>
                      <a:pt x="245" y="146"/>
                    </a:lnTo>
                    <a:lnTo>
                      <a:pt x="236" y="142"/>
                    </a:lnTo>
                    <a:lnTo>
                      <a:pt x="228" y="139"/>
                    </a:lnTo>
                    <a:lnTo>
                      <a:pt x="219" y="135"/>
                    </a:lnTo>
                    <a:lnTo>
                      <a:pt x="209" y="129"/>
                    </a:lnTo>
                    <a:lnTo>
                      <a:pt x="200" y="125"/>
                    </a:lnTo>
                    <a:lnTo>
                      <a:pt x="190" y="120"/>
                    </a:lnTo>
                    <a:lnTo>
                      <a:pt x="184" y="118"/>
                    </a:lnTo>
                    <a:lnTo>
                      <a:pt x="179" y="114"/>
                    </a:lnTo>
                    <a:lnTo>
                      <a:pt x="173" y="112"/>
                    </a:lnTo>
                    <a:lnTo>
                      <a:pt x="169" y="110"/>
                    </a:lnTo>
                    <a:lnTo>
                      <a:pt x="2" y="131"/>
                    </a:lnTo>
                    <a:lnTo>
                      <a:pt x="2" y="129"/>
                    </a:lnTo>
                    <a:lnTo>
                      <a:pt x="2" y="125"/>
                    </a:lnTo>
                    <a:lnTo>
                      <a:pt x="0" y="118"/>
                    </a:lnTo>
                    <a:lnTo>
                      <a:pt x="2" y="110"/>
                    </a:lnTo>
                    <a:lnTo>
                      <a:pt x="2" y="104"/>
                    </a:lnTo>
                    <a:lnTo>
                      <a:pt x="2" y="99"/>
                    </a:lnTo>
                    <a:lnTo>
                      <a:pt x="2" y="93"/>
                    </a:lnTo>
                    <a:lnTo>
                      <a:pt x="4" y="89"/>
                    </a:lnTo>
                    <a:lnTo>
                      <a:pt x="4" y="83"/>
                    </a:lnTo>
                    <a:lnTo>
                      <a:pt x="6" y="78"/>
                    </a:lnTo>
                    <a:lnTo>
                      <a:pt x="8" y="70"/>
                    </a:lnTo>
                    <a:lnTo>
                      <a:pt x="11" y="64"/>
                    </a:lnTo>
                    <a:lnTo>
                      <a:pt x="13" y="59"/>
                    </a:lnTo>
                    <a:lnTo>
                      <a:pt x="15" y="53"/>
                    </a:lnTo>
                    <a:lnTo>
                      <a:pt x="19" y="45"/>
                    </a:lnTo>
                    <a:lnTo>
                      <a:pt x="23" y="40"/>
                    </a:lnTo>
                    <a:lnTo>
                      <a:pt x="28" y="34"/>
                    </a:lnTo>
                    <a:lnTo>
                      <a:pt x="34" y="30"/>
                    </a:lnTo>
                    <a:lnTo>
                      <a:pt x="40" y="24"/>
                    </a:lnTo>
                    <a:lnTo>
                      <a:pt x="48" y="19"/>
                    </a:lnTo>
                    <a:lnTo>
                      <a:pt x="53" y="13"/>
                    </a:lnTo>
                    <a:lnTo>
                      <a:pt x="61" y="9"/>
                    </a:lnTo>
                    <a:lnTo>
                      <a:pt x="68" y="7"/>
                    </a:lnTo>
                    <a:lnTo>
                      <a:pt x="78" y="4"/>
                    </a:lnTo>
                    <a:lnTo>
                      <a:pt x="84" y="4"/>
                    </a:lnTo>
                    <a:lnTo>
                      <a:pt x="89" y="2"/>
                    </a:lnTo>
                    <a:lnTo>
                      <a:pt x="95" y="0"/>
                    </a:lnTo>
                    <a:lnTo>
                      <a:pt x="99" y="0"/>
                    </a:lnTo>
                    <a:lnTo>
                      <a:pt x="105" y="0"/>
                    </a:lnTo>
                    <a:lnTo>
                      <a:pt x="112" y="0"/>
                    </a:lnTo>
                    <a:lnTo>
                      <a:pt x="118" y="0"/>
                    </a:lnTo>
                    <a:lnTo>
                      <a:pt x="125" y="0"/>
                    </a:lnTo>
                    <a:lnTo>
                      <a:pt x="131" y="0"/>
                    </a:lnTo>
                    <a:lnTo>
                      <a:pt x="137" y="0"/>
                    </a:lnTo>
                    <a:lnTo>
                      <a:pt x="144" y="0"/>
                    </a:lnTo>
                    <a:lnTo>
                      <a:pt x="150" y="0"/>
                    </a:lnTo>
                    <a:lnTo>
                      <a:pt x="156" y="0"/>
                    </a:lnTo>
                    <a:lnTo>
                      <a:pt x="162" y="0"/>
                    </a:lnTo>
                    <a:lnTo>
                      <a:pt x="167" y="0"/>
                    </a:lnTo>
                    <a:lnTo>
                      <a:pt x="173" y="0"/>
                    </a:lnTo>
                    <a:lnTo>
                      <a:pt x="181" y="0"/>
                    </a:lnTo>
                    <a:lnTo>
                      <a:pt x="192" y="0"/>
                    </a:lnTo>
                    <a:lnTo>
                      <a:pt x="200" y="2"/>
                    </a:lnTo>
                    <a:lnTo>
                      <a:pt x="209" y="4"/>
                    </a:lnTo>
                    <a:lnTo>
                      <a:pt x="215" y="4"/>
                    </a:lnTo>
                    <a:lnTo>
                      <a:pt x="222" y="4"/>
                    </a:lnTo>
                    <a:lnTo>
                      <a:pt x="230" y="4"/>
                    </a:lnTo>
                    <a:lnTo>
                      <a:pt x="236" y="5"/>
                    </a:lnTo>
                    <a:lnTo>
                      <a:pt x="240" y="7"/>
                    </a:lnTo>
                    <a:lnTo>
                      <a:pt x="245" y="9"/>
                    </a:lnTo>
                    <a:lnTo>
                      <a:pt x="251" y="9"/>
                    </a:lnTo>
                    <a:lnTo>
                      <a:pt x="255" y="11"/>
                    </a:lnTo>
                    <a:lnTo>
                      <a:pt x="260" y="13"/>
                    </a:lnTo>
                    <a:lnTo>
                      <a:pt x="266" y="17"/>
                    </a:lnTo>
                    <a:lnTo>
                      <a:pt x="268" y="19"/>
                    </a:lnTo>
                    <a:lnTo>
                      <a:pt x="272" y="21"/>
                    </a:lnTo>
                    <a:lnTo>
                      <a:pt x="276" y="24"/>
                    </a:lnTo>
                    <a:lnTo>
                      <a:pt x="278" y="26"/>
                    </a:lnTo>
                    <a:close/>
                  </a:path>
                </a:pathLst>
              </a:custGeom>
              <a:solidFill>
                <a:srgbClr val="FAC9B0"/>
              </a:solidFill>
              <a:ln w="9525">
                <a:noFill/>
                <a:round/>
                <a:headEnd/>
                <a:tailEnd/>
              </a:ln>
            </p:spPr>
            <p:txBody>
              <a:bodyPr/>
              <a:lstStyle/>
              <a:p>
                <a:endParaRPr lang="en-US"/>
              </a:p>
            </p:txBody>
          </p:sp>
          <p:sp>
            <p:nvSpPr>
              <p:cNvPr id="10284" name="Freeform 281"/>
              <p:cNvSpPr>
                <a:spLocks/>
              </p:cNvSpPr>
              <p:nvPr/>
            </p:nvSpPr>
            <p:spPr bwMode="auto">
              <a:xfrm>
                <a:off x="2098" y="1996"/>
                <a:ext cx="142" cy="145"/>
              </a:xfrm>
              <a:custGeom>
                <a:avLst/>
                <a:gdLst>
                  <a:gd name="T0" fmla="*/ 140 w 285"/>
                  <a:gd name="T1" fmla="*/ 30 h 289"/>
                  <a:gd name="T2" fmla="*/ 130 w 285"/>
                  <a:gd name="T3" fmla="*/ 21 h 289"/>
                  <a:gd name="T4" fmla="*/ 119 w 285"/>
                  <a:gd name="T5" fmla="*/ 15 h 289"/>
                  <a:gd name="T6" fmla="*/ 110 w 285"/>
                  <a:gd name="T7" fmla="*/ 10 h 289"/>
                  <a:gd name="T8" fmla="*/ 99 w 285"/>
                  <a:gd name="T9" fmla="*/ 5 h 289"/>
                  <a:gd name="T10" fmla="*/ 89 w 285"/>
                  <a:gd name="T11" fmla="*/ 2 h 289"/>
                  <a:gd name="T12" fmla="*/ 77 w 285"/>
                  <a:gd name="T13" fmla="*/ 0 h 289"/>
                  <a:gd name="T14" fmla="*/ 64 w 285"/>
                  <a:gd name="T15" fmla="*/ 1 h 289"/>
                  <a:gd name="T16" fmla="*/ 53 w 285"/>
                  <a:gd name="T17" fmla="*/ 5 h 289"/>
                  <a:gd name="T18" fmla="*/ 41 w 285"/>
                  <a:gd name="T19" fmla="*/ 12 h 289"/>
                  <a:gd name="T20" fmla="*/ 31 w 285"/>
                  <a:gd name="T21" fmla="*/ 21 h 289"/>
                  <a:gd name="T22" fmla="*/ 21 w 285"/>
                  <a:gd name="T23" fmla="*/ 34 h 289"/>
                  <a:gd name="T24" fmla="*/ 13 w 285"/>
                  <a:gd name="T25" fmla="*/ 47 h 289"/>
                  <a:gd name="T26" fmla="*/ 10 w 285"/>
                  <a:gd name="T27" fmla="*/ 55 h 289"/>
                  <a:gd name="T28" fmla="*/ 7 w 285"/>
                  <a:gd name="T29" fmla="*/ 62 h 289"/>
                  <a:gd name="T30" fmla="*/ 3 w 285"/>
                  <a:gd name="T31" fmla="*/ 73 h 289"/>
                  <a:gd name="T32" fmla="*/ 1 w 285"/>
                  <a:gd name="T33" fmla="*/ 83 h 289"/>
                  <a:gd name="T34" fmla="*/ 0 w 285"/>
                  <a:gd name="T35" fmla="*/ 93 h 289"/>
                  <a:gd name="T36" fmla="*/ 0 w 285"/>
                  <a:gd name="T37" fmla="*/ 103 h 289"/>
                  <a:gd name="T38" fmla="*/ 1 w 285"/>
                  <a:gd name="T39" fmla="*/ 112 h 289"/>
                  <a:gd name="T40" fmla="*/ 5 w 285"/>
                  <a:gd name="T41" fmla="*/ 124 h 289"/>
                  <a:gd name="T42" fmla="*/ 12 w 285"/>
                  <a:gd name="T43" fmla="*/ 133 h 289"/>
                  <a:gd name="T44" fmla="*/ 22 w 285"/>
                  <a:gd name="T45" fmla="*/ 140 h 289"/>
                  <a:gd name="T46" fmla="*/ 32 w 285"/>
                  <a:gd name="T47" fmla="*/ 143 h 289"/>
                  <a:gd name="T48" fmla="*/ 42 w 285"/>
                  <a:gd name="T49" fmla="*/ 145 h 289"/>
                  <a:gd name="T50" fmla="*/ 52 w 285"/>
                  <a:gd name="T51" fmla="*/ 145 h 289"/>
                  <a:gd name="T52" fmla="*/ 61 w 285"/>
                  <a:gd name="T53" fmla="*/ 144 h 289"/>
                  <a:gd name="T54" fmla="*/ 72 w 285"/>
                  <a:gd name="T55" fmla="*/ 142 h 289"/>
                  <a:gd name="T56" fmla="*/ 84 w 285"/>
                  <a:gd name="T57" fmla="*/ 137 h 289"/>
                  <a:gd name="T58" fmla="*/ 91 w 285"/>
                  <a:gd name="T59" fmla="*/ 133 h 289"/>
                  <a:gd name="T60" fmla="*/ 91 w 285"/>
                  <a:gd name="T61" fmla="*/ 131 h 289"/>
                  <a:gd name="T62" fmla="*/ 90 w 285"/>
                  <a:gd name="T63" fmla="*/ 121 h 289"/>
                  <a:gd name="T64" fmla="*/ 90 w 285"/>
                  <a:gd name="T65" fmla="*/ 112 h 289"/>
                  <a:gd name="T66" fmla="*/ 90 w 285"/>
                  <a:gd name="T67" fmla="*/ 103 h 289"/>
                  <a:gd name="T68" fmla="*/ 90 w 285"/>
                  <a:gd name="T69" fmla="*/ 93 h 289"/>
                  <a:gd name="T70" fmla="*/ 92 w 285"/>
                  <a:gd name="T71" fmla="*/ 82 h 289"/>
                  <a:gd name="T72" fmla="*/ 95 w 285"/>
                  <a:gd name="T73" fmla="*/ 73 h 289"/>
                  <a:gd name="T74" fmla="*/ 98 w 285"/>
                  <a:gd name="T75" fmla="*/ 63 h 289"/>
                  <a:gd name="T76" fmla="*/ 104 w 285"/>
                  <a:gd name="T77" fmla="*/ 55 h 289"/>
                  <a:gd name="T78" fmla="*/ 114 w 285"/>
                  <a:gd name="T79" fmla="*/ 48 h 289"/>
                  <a:gd name="T80" fmla="*/ 125 w 285"/>
                  <a:gd name="T81" fmla="*/ 40 h 289"/>
                  <a:gd name="T82" fmla="*/ 133 w 285"/>
                  <a:gd name="T83" fmla="*/ 35 h 289"/>
                  <a:gd name="T84" fmla="*/ 140 w 285"/>
                  <a:gd name="T85" fmla="*/ 32 h 289"/>
                  <a:gd name="T86" fmla="*/ 142 w 285"/>
                  <a:gd name="T87" fmla="*/ 32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5"/>
                  <a:gd name="T133" fmla="*/ 0 h 289"/>
                  <a:gd name="T134" fmla="*/ 285 w 285"/>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5" h="289">
                    <a:moveTo>
                      <a:pt x="285" y="63"/>
                    </a:moveTo>
                    <a:lnTo>
                      <a:pt x="283" y="61"/>
                    </a:lnTo>
                    <a:lnTo>
                      <a:pt x="281" y="59"/>
                    </a:lnTo>
                    <a:lnTo>
                      <a:pt x="275" y="53"/>
                    </a:lnTo>
                    <a:lnTo>
                      <a:pt x="268" y="50"/>
                    </a:lnTo>
                    <a:lnTo>
                      <a:pt x="260" y="42"/>
                    </a:lnTo>
                    <a:lnTo>
                      <a:pt x="251" y="36"/>
                    </a:lnTo>
                    <a:lnTo>
                      <a:pt x="243" y="32"/>
                    </a:lnTo>
                    <a:lnTo>
                      <a:pt x="239" y="29"/>
                    </a:lnTo>
                    <a:lnTo>
                      <a:pt x="234" y="25"/>
                    </a:lnTo>
                    <a:lnTo>
                      <a:pt x="228" y="23"/>
                    </a:lnTo>
                    <a:lnTo>
                      <a:pt x="220" y="19"/>
                    </a:lnTo>
                    <a:lnTo>
                      <a:pt x="213" y="15"/>
                    </a:lnTo>
                    <a:lnTo>
                      <a:pt x="207" y="12"/>
                    </a:lnTo>
                    <a:lnTo>
                      <a:pt x="199" y="10"/>
                    </a:lnTo>
                    <a:lnTo>
                      <a:pt x="192" y="6"/>
                    </a:lnTo>
                    <a:lnTo>
                      <a:pt x="184" y="6"/>
                    </a:lnTo>
                    <a:lnTo>
                      <a:pt x="178" y="4"/>
                    </a:lnTo>
                    <a:lnTo>
                      <a:pt x="171" y="2"/>
                    </a:lnTo>
                    <a:lnTo>
                      <a:pt x="161" y="0"/>
                    </a:lnTo>
                    <a:lnTo>
                      <a:pt x="154" y="0"/>
                    </a:lnTo>
                    <a:lnTo>
                      <a:pt x="146" y="0"/>
                    </a:lnTo>
                    <a:lnTo>
                      <a:pt x="138" y="2"/>
                    </a:lnTo>
                    <a:lnTo>
                      <a:pt x="129" y="2"/>
                    </a:lnTo>
                    <a:lnTo>
                      <a:pt x="123" y="4"/>
                    </a:lnTo>
                    <a:lnTo>
                      <a:pt x="114" y="6"/>
                    </a:lnTo>
                    <a:lnTo>
                      <a:pt x="106" y="10"/>
                    </a:lnTo>
                    <a:lnTo>
                      <a:pt x="99" y="13"/>
                    </a:lnTo>
                    <a:lnTo>
                      <a:pt x="91" y="17"/>
                    </a:lnTo>
                    <a:lnTo>
                      <a:pt x="83" y="23"/>
                    </a:lnTo>
                    <a:lnTo>
                      <a:pt x="76" y="29"/>
                    </a:lnTo>
                    <a:lnTo>
                      <a:pt x="68" y="34"/>
                    </a:lnTo>
                    <a:lnTo>
                      <a:pt x="62" y="42"/>
                    </a:lnTo>
                    <a:lnTo>
                      <a:pt x="55" y="50"/>
                    </a:lnTo>
                    <a:lnTo>
                      <a:pt x="51" y="59"/>
                    </a:lnTo>
                    <a:lnTo>
                      <a:pt x="43" y="67"/>
                    </a:lnTo>
                    <a:lnTo>
                      <a:pt x="38" y="74"/>
                    </a:lnTo>
                    <a:lnTo>
                      <a:pt x="32" y="84"/>
                    </a:lnTo>
                    <a:lnTo>
                      <a:pt x="26" y="93"/>
                    </a:lnTo>
                    <a:lnTo>
                      <a:pt x="24" y="99"/>
                    </a:lnTo>
                    <a:lnTo>
                      <a:pt x="22" y="105"/>
                    </a:lnTo>
                    <a:lnTo>
                      <a:pt x="21" y="109"/>
                    </a:lnTo>
                    <a:lnTo>
                      <a:pt x="19" y="114"/>
                    </a:lnTo>
                    <a:lnTo>
                      <a:pt x="15" y="120"/>
                    </a:lnTo>
                    <a:lnTo>
                      <a:pt x="15" y="124"/>
                    </a:lnTo>
                    <a:lnTo>
                      <a:pt x="13" y="129"/>
                    </a:lnTo>
                    <a:lnTo>
                      <a:pt x="11" y="135"/>
                    </a:lnTo>
                    <a:lnTo>
                      <a:pt x="7" y="145"/>
                    </a:lnTo>
                    <a:lnTo>
                      <a:pt x="5" y="154"/>
                    </a:lnTo>
                    <a:lnTo>
                      <a:pt x="3" y="160"/>
                    </a:lnTo>
                    <a:lnTo>
                      <a:pt x="2" y="166"/>
                    </a:lnTo>
                    <a:lnTo>
                      <a:pt x="2" y="169"/>
                    </a:lnTo>
                    <a:lnTo>
                      <a:pt x="2" y="175"/>
                    </a:lnTo>
                    <a:lnTo>
                      <a:pt x="0" y="185"/>
                    </a:lnTo>
                    <a:lnTo>
                      <a:pt x="0" y="194"/>
                    </a:lnTo>
                    <a:lnTo>
                      <a:pt x="0" y="200"/>
                    </a:lnTo>
                    <a:lnTo>
                      <a:pt x="0" y="205"/>
                    </a:lnTo>
                    <a:lnTo>
                      <a:pt x="0" y="209"/>
                    </a:lnTo>
                    <a:lnTo>
                      <a:pt x="2" y="215"/>
                    </a:lnTo>
                    <a:lnTo>
                      <a:pt x="2" y="223"/>
                    </a:lnTo>
                    <a:lnTo>
                      <a:pt x="5" y="232"/>
                    </a:lnTo>
                    <a:lnTo>
                      <a:pt x="7" y="238"/>
                    </a:lnTo>
                    <a:lnTo>
                      <a:pt x="11" y="247"/>
                    </a:lnTo>
                    <a:lnTo>
                      <a:pt x="15" y="253"/>
                    </a:lnTo>
                    <a:lnTo>
                      <a:pt x="21" y="261"/>
                    </a:lnTo>
                    <a:lnTo>
                      <a:pt x="24" y="266"/>
                    </a:lnTo>
                    <a:lnTo>
                      <a:pt x="32" y="272"/>
                    </a:lnTo>
                    <a:lnTo>
                      <a:pt x="38" y="276"/>
                    </a:lnTo>
                    <a:lnTo>
                      <a:pt x="45" y="280"/>
                    </a:lnTo>
                    <a:lnTo>
                      <a:pt x="51" y="282"/>
                    </a:lnTo>
                    <a:lnTo>
                      <a:pt x="59" y="285"/>
                    </a:lnTo>
                    <a:lnTo>
                      <a:pt x="64" y="285"/>
                    </a:lnTo>
                    <a:lnTo>
                      <a:pt x="72" y="287"/>
                    </a:lnTo>
                    <a:lnTo>
                      <a:pt x="78" y="287"/>
                    </a:lnTo>
                    <a:lnTo>
                      <a:pt x="85" y="289"/>
                    </a:lnTo>
                    <a:lnTo>
                      <a:pt x="91" y="289"/>
                    </a:lnTo>
                    <a:lnTo>
                      <a:pt x="99" y="289"/>
                    </a:lnTo>
                    <a:lnTo>
                      <a:pt x="104" y="289"/>
                    </a:lnTo>
                    <a:lnTo>
                      <a:pt x="110" y="289"/>
                    </a:lnTo>
                    <a:lnTo>
                      <a:pt x="116" y="289"/>
                    </a:lnTo>
                    <a:lnTo>
                      <a:pt x="123" y="287"/>
                    </a:lnTo>
                    <a:lnTo>
                      <a:pt x="129" y="287"/>
                    </a:lnTo>
                    <a:lnTo>
                      <a:pt x="135" y="287"/>
                    </a:lnTo>
                    <a:lnTo>
                      <a:pt x="144" y="283"/>
                    </a:lnTo>
                    <a:lnTo>
                      <a:pt x="154" y="282"/>
                    </a:lnTo>
                    <a:lnTo>
                      <a:pt x="161" y="278"/>
                    </a:lnTo>
                    <a:lnTo>
                      <a:pt x="169" y="274"/>
                    </a:lnTo>
                    <a:lnTo>
                      <a:pt x="175" y="270"/>
                    </a:lnTo>
                    <a:lnTo>
                      <a:pt x="178" y="268"/>
                    </a:lnTo>
                    <a:lnTo>
                      <a:pt x="182" y="266"/>
                    </a:lnTo>
                    <a:lnTo>
                      <a:pt x="184" y="266"/>
                    </a:lnTo>
                    <a:lnTo>
                      <a:pt x="182" y="264"/>
                    </a:lnTo>
                    <a:lnTo>
                      <a:pt x="182" y="261"/>
                    </a:lnTo>
                    <a:lnTo>
                      <a:pt x="180" y="255"/>
                    </a:lnTo>
                    <a:lnTo>
                      <a:pt x="180" y="247"/>
                    </a:lnTo>
                    <a:lnTo>
                      <a:pt x="180" y="242"/>
                    </a:lnTo>
                    <a:lnTo>
                      <a:pt x="180" y="236"/>
                    </a:lnTo>
                    <a:lnTo>
                      <a:pt x="180" y="230"/>
                    </a:lnTo>
                    <a:lnTo>
                      <a:pt x="180" y="224"/>
                    </a:lnTo>
                    <a:lnTo>
                      <a:pt x="180" y="219"/>
                    </a:lnTo>
                    <a:lnTo>
                      <a:pt x="180" y="211"/>
                    </a:lnTo>
                    <a:lnTo>
                      <a:pt x="180" y="205"/>
                    </a:lnTo>
                    <a:lnTo>
                      <a:pt x="180" y="200"/>
                    </a:lnTo>
                    <a:lnTo>
                      <a:pt x="180" y="192"/>
                    </a:lnTo>
                    <a:lnTo>
                      <a:pt x="180" y="185"/>
                    </a:lnTo>
                    <a:lnTo>
                      <a:pt x="182" y="177"/>
                    </a:lnTo>
                    <a:lnTo>
                      <a:pt x="184" y="171"/>
                    </a:lnTo>
                    <a:lnTo>
                      <a:pt x="184" y="164"/>
                    </a:lnTo>
                    <a:lnTo>
                      <a:pt x="184" y="158"/>
                    </a:lnTo>
                    <a:lnTo>
                      <a:pt x="186" y="150"/>
                    </a:lnTo>
                    <a:lnTo>
                      <a:pt x="190" y="145"/>
                    </a:lnTo>
                    <a:lnTo>
                      <a:pt x="192" y="139"/>
                    </a:lnTo>
                    <a:lnTo>
                      <a:pt x="194" y="131"/>
                    </a:lnTo>
                    <a:lnTo>
                      <a:pt x="197" y="126"/>
                    </a:lnTo>
                    <a:lnTo>
                      <a:pt x="201" y="120"/>
                    </a:lnTo>
                    <a:lnTo>
                      <a:pt x="205" y="116"/>
                    </a:lnTo>
                    <a:lnTo>
                      <a:pt x="209" y="110"/>
                    </a:lnTo>
                    <a:lnTo>
                      <a:pt x="213" y="107"/>
                    </a:lnTo>
                    <a:lnTo>
                      <a:pt x="218" y="103"/>
                    </a:lnTo>
                    <a:lnTo>
                      <a:pt x="228" y="95"/>
                    </a:lnTo>
                    <a:lnTo>
                      <a:pt x="237" y="89"/>
                    </a:lnTo>
                    <a:lnTo>
                      <a:pt x="243" y="84"/>
                    </a:lnTo>
                    <a:lnTo>
                      <a:pt x="251" y="80"/>
                    </a:lnTo>
                    <a:lnTo>
                      <a:pt x="256" y="74"/>
                    </a:lnTo>
                    <a:lnTo>
                      <a:pt x="262" y="72"/>
                    </a:lnTo>
                    <a:lnTo>
                      <a:pt x="266" y="69"/>
                    </a:lnTo>
                    <a:lnTo>
                      <a:pt x="272" y="67"/>
                    </a:lnTo>
                    <a:lnTo>
                      <a:pt x="277" y="65"/>
                    </a:lnTo>
                    <a:lnTo>
                      <a:pt x="281" y="63"/>
                    </a:lnTo>
                    <a:lnTo>
                      <a:pt x="285" y="63"/>
                    </a:lnTo>
                    <a:close/>
                  </a:path>
                </a:pathLst>
              </a:custGeom>
              <a:solidFill>
                <a:srgbClr val="999999"/>
              </a:solidFill>
              <a:ln w="9525">
                <a:noFill/>
                <a:round/>
                <a:headEnd/>
                <a:tailEnd/>
              </a:ln>
            </p:spPr>
            <p:txBody>
              <a:bodyPr/>
              <a:lstStyle/>
              <a:p>
                <a:endParaRPr lang="en-US"/>
              </a:p>
            </p:txBody>
          </p:sp>
          <p:sp>
            <p:nvSpPr>
              <p:cNvPr id="10285" name="Freeform 282"/>
              <p:cNvSpPr>
                <a:spLocks/>
              </p:cNvSpPr>
              <p:nvPr/>
            </p:nvSpPr>
            <p:spPr bwMode="auto">
              <a:xfrm>
                <a:off x="1873" y="2157"/>
                <a:ext cx="807" cy="417"/>
              </a:xfrm>
              <a:custGeom>
                <a:avLst/>
                <a:gdLst>
                  <a:gd name="T0" fmla="*/ 198 w 1614"/>
                  <a:gd name="T1" fmla="*/ 79 h 835"/>
                  <a:gd name="T2" fmla="*/ 225 w 1614"/>
                  <a:gd name="T3" fmla="*/ 74 h 835"/>
                  <a:gd name="T4" fmla="*/ 243 w 1614"/>
                  <a:gd name="T5" fmla="*/ 72 h 835"/>
                  <a:gd name="T6" fmla="*/ 263 w 1614"/>
                  <a:gd name="T7" fmla="*/ 70 h 835"/>
                  <a:gd name="T8" fmla="*/ 281 w 1614"/>
                  <a:gd name="T9" fmla="*/ 70 h 835"/>
                  <a:gd name="T10" fmla="*/ 309 w 1614"/>
                  <a:gd name="T11" fmla="*/ 73 h 835"/>
                  <a:gd name="T12" fmla="*/ 335 w 1614"/>
                  <a:gd name="T13" fmla="*/ 87 h 835"/>
                  <a:gd name="T14" fmla="*/ 361 w 1614"/>
                  <a:gd name="T15" fmla="*/ 112 h 835"/>
                  <a:gd name="T16" fmla="*/ 384 w 1614"/>
                  <a:gd name="T17" fmla="*/ 140 h 835"/>
                  <a:gd name="T18" fmla="*/ 399 w 1614"/>
                  <a:gd name="T19" fmla="*/ 161 h 835"/>
                  <a:gd name="T20" fmla="*/ 400 w 1614"/>
                  <a:gd name="T21" fmla="*/ 154 h 835"/>
                  <a:gd name="T22" fmla="*/ 398 w 1614"/>
                  <a:gd name="T23" fmla="*/ 128 h 835"/>
                  <a:gd name="T24" fmla="*/ 398 w 1614"/>
                  <a:gd name="T25" fmla="*/ 108 h 835"/>
                  <a:gd name="T26" fmla="*/ 400 w 1614"/>
                  <a:gd name="T27" fmla="*/ 87 h 835"/>
                  <a:gd name="T28" fmla="*/ 408 w 1614"/>
                  <a:gd name="T29" fmla="*/ 67 h 835"/>
                  <a:gd name="T30" fmla="*/ 426 w 1614"/>
                  <a:gd name="T31" fmla="*/ 46 h 835"/>
                  <a:gd name="T32" fmla="*/ 447 w 1614"/>
                  <a:gd name="T33" fmla="*/ 35 h 835"/>
                  <a:gd name="T34" fmla="*/ 476 w 1614"/>
                  <a:gd name="T35" fmla="*/ 31 h 835"/>
                  <a:gd name="T36" fmla="*/ 510 w 1614"/>
                  <a:gd name="T37" fmla="*/ 28 h 835"/>
                  <a:gd name="T38" fmla="*/ 549 w 1614"/>
                  <a:gd name="T39" fmla="*/ 24 h 835"/>
                  <a:gd name="T40" fmla="*/ 589 w 1614"/>
                  <a:gd name="T41" fmla="*/ 22 h 835"/>
                  <a:gd name="T42" fmla="*/ 628 w 1614"/>
                  <a:gd name="T43" fmla="*/ 19 h 835"/>
                  <a:gd name="T44" fmla="*/ 662 w 1614"/>
                  <a:gd name="T45" fmla="*/ 17 h 835"/>
                  <a:gd name="T46" fmla="*/ 693 w 1614"/>
                  <a:gd name="T47" fmla="*/ 14 h 835"/>
                  <a:gd name="T48" fmla="*/ 716 w 1614"/>
                  <a:gd name="T49" fmla="*/ 13 h 835"/>
                  <a:gd name="T50" fmla="*/ 733 w 1614"/>
                  <a:gd name="T51" fmla="*/ 13 h 835"/>
                  <a:gd name="T52" fmla="*/ 330 w 1614"/>
                  <a:gd name="T53" fmla="*/ 415 h 835"/>
                  <a:gd name="T54" fmla="*/ 334 w 1614"/>
                  <a:gd name="T55" fmla="*/ 395 h 835"/>
                  <a:gd name="T56" fmla="*/ 335 w 1614"/>
                  <a:gd name="T57" fmla="*/ 369 h 835"/>
                  <a:gd name="T58" fmla="*/ 333 w 1614"/>
                  <a:gd name="T59" fmla="*/ 349 h 835"/>
                  <a:gd name="T60" fmla="*/ 328 w 1614"/>
                  <a:gd name="T61" fmla="*/ 328 h 835"/>
                  <a:gd name="T62" fmla="*/ 320 w 1614"/>
                  <a:gd name="T63" fmla="*/ 307 h 835"/>
                  <a:gd name="T64" fmla="*/ 305 w 1614"/>
                  <a:gd name="T65" fmla="*/ 287 h 835"/>
                  <a:gd name="T66" fmla="*/ 285 w 1614"/>
                  <a:gd name="T67" fmla="*/ 268 h 835"/>
                  <a:gd name="T68" fmla="*/ 262 w 1614"/>
                  <a:gd name="T69" fmla="*/ 254 h 835"/>
                  <a:gd name="T70" fmla="*/ 237 w 1614"/>
                  <a:gd name="T71" fmla="*/ 245 h 835"/>
                  <a:gd name="T72" fmla="*/ 213 w 1614"/>
                  <a:gd name="T73" fmla="*/ 240 h 835"/>
                  <a:gd name="T74" fmla="*/ 189 w 1614"/>
                  <a:gd name="T75" fmla="*/ 240 h 835"/>
                  <a:gd name="T76" fmla="*/ 166 w 1614"/>
                  <a:gd name="T77" fmla="*/ 243 h 835"/>
                  <a:gd name="T78" fmla="*/ 145 w 1614"/>
                  <a:gd name="T79" fmla="*/ 250 h 835"/>
                  <a:gd name="T80" fmla="*/ 126 w 1614"/>
                  <a:gd name="T81" fmla="*/ 260 h 835"/>
                  <a:gd name="T82" fmla="*/ 103 w 1614"/>
                  <a:gd name="T83" fmla="*/ 287 h 835"/>
                  <a:gd name="T84" fmla="*/ 87 w 1614"/>
                  <a:gd name="T85" fmla="*/ 313 h 835"/>
                  <a:gd name="T86" fmla="*/ 69 w 1614"/>
                  <a:gd name="T87" fmla="*/ 335 h 835"/>
                  <a:gd name="T88" fmla="*/ 0 w 1614"/>
                  <a:gd name="T89" fmla="*/ 311 h 835"/>
                  <a:gd name="T90" fmla="*/ 10 w 1614"/>
                  <a:gd name="T91" fmla="*/ 291 h 835"/>
                  <a:gd name="T92" fmla="*/ 22 w 1614"/>
                  <a:gd name="T93" fmla="*/ 270 h 835"/>
                  <a:gd name="T94" fmla="*/ 39 w 1614"/>
                  <a:gd name="T95" fmla="*/ 243 h 835"/>
                  <a:gd name="T96" fmla="*/ 58 w 1614"/>
                  <a:gd name="T97" fmla="*/ 215 h 835"/>
                  <a:gd name="T98" fmla="*/ 78 w 1614"/>
                  <a:gd name="T99" fmla="*/ 186 h 835"/>
                  <a:gd name="T100" fmla="*/ 99 w 1614"/>
                  <a:gd name="T101" fmla="*/ 161 h 835"/>
                  <a:gd name="T102" fmla="*/ 117 w 1614"/>
                  <a:gd name="T103" fmla="*/ 140 h 835"/>
                  <a:gd name="T104" fmla="*/ 147 w 1614"/>
                  <a:gd name="T105" fmla="*/ 124 h 835"/>
                  <a:gd name="T106" fmla="*/ 169 w 1614"/>
                  <a:gd name="T107" fmla="*/ 109 h 835"/>
                  <a:gd name="T108" fmla="*/ 183 w 1614"/>
                  <a:gd name="T109" fmla="*/ 87 h 8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4"/>
                  <a:gd name="T166" fmla="*/ 0 h 835"/>
                  <a:gd name="T167" fmla="*/ 1614 w 1614"/>
                  <a:gd name="T168" fmla="*/ 835 h 8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4" h="835">
                    <a:moveTo>
                      <a:pt x="367" y="164"/>
                    </a:moveTo>
                    <a:lnTo>
                      <a:pt x="369" y="164"/>
                    </a:lnTo>
                    <a:lnTo>
                      <a:pt x="375" y="162"/>
                    </a:lnTo>
                    <a:lnTo>
                      <a:pt x="378" y="162"/>
                    </a:lnTo>
                    <a:lnTo>
                      <a:pt x="384" y="160"/>
                    </a:lnTo>
                    <a:lnTo>
                      <a:pt x="390" y="160"/>
                    </a:lnTo>
                    <a:lnTo>
                      <a:pt x="396" y="158"/>
                    </a:lnTo>
                    <a:lnTo>
                      <a:pt x="403" y="156"/>
                    </a:lnTo>
                    <a:lnTo>
                      <a:pt x="411" y="156"/>
                    </a:lnTo>
                    <a:lnTo>
                      <a:pt x="418" y="154"/>
                    </a:lnTo>
                    <a:lnTo>
                      <a:pt x="428" y="153"/>
                    </a:lnTo>
                    <a:lnTo>
                      <a:pt x="435" y="151"/>
                    </a:lnTo>
                    <a:lnTo>
                      <a:pt x="447" y="151"/>
                    </a:lnTo>
                    <a:lnTo>
                      <a:pt x="451" y="149"/>
                    </a:lnTo>
                    <a:lnTo>
                      <a:pt x="456" y="149"/>
                    </a:lnTo>
                    <a:lnTo>
                      <a:pt x="462" y="149"/>
                    </a:lnTo>
                    <a:lnTo>
                      <a:pt x="468" y="149"/>
                    </a:lnTo>
                    <a:lnTo>
                      <a:pt x="472" y="147"/>
                    </a:lnTo>
                    <a:lnTo>
                      <a:pt x="477" y="147"/>
                    </a:lnTo>
                    <a:lnTo>
                      <a:pt x="481" y="145"/>
                    </a:lnTo>
                    <a:lnTo>
                      <a:pt x="487" y="145"/>
                    </a:lnTo>
                    <a:lnTo>
                      <a:pt x="492" y="145"/>
                    </a:lnTo>
                    <a:lnTo>
                      <a:pt x="498" y="143"/>
                    </a:lnTo>
                    <a:lnTo>
                      <a:pt x="504" y="143"/>
                    </a:lnTo>
                    <a:lnTo>
                      <a:pt x="510" y="143"/>
                    </a:lnTo>
                    <a:lnTo>
                      <a:pt x="513" y="143"/>
                    </a:lnTo>
                    <a:lnTo>
                      <a:pt x="519" y="141"/>
                    </a:lnTo>
                    <a:lnTo>
                      <a:pt x="525" y="141"/>
                    </a:lnTo>
                    <a:lnTo>
                      <a:pt x="531" y="141"/>
                    </a:lnTo>
                    <a:lnTo>
                      <a:pt x="534" y="141"/>
                    </a:lnTo>
                    <a:lnTo>
                      <a:pt x="540" y="141"/>
                    </a:lnTo>
                    <a:lnTo>
                      <a:pt x="546" y="141"/>
                    </a:lnTo>
                    <a:lnTo>
                      <a:pt x="551" y="141"/>
                    </a:lnTo>
                    <a:lnTo>
                      <a:pt x="557" y="141"/>
                    </a:lnTo>
                    <a:lnTo>
                      <a:pt x="561" y="141"/>
                    </a:lnTo>
                    <a:lnTo>
                      <a:pt x="567" y="141"/>
                    </a:lnTo>
                    <a:lnTo>
                      <a:pt x="572" y="141"/>
                    </a:lnTo>
                    <a:lnTo>
                      <a:pt x="580" y="141"/>
                    </a:lnTo>
                    <a:lnTo>
                      <a:pt x="591" y="143"/>
                    </a:lnTo>
                    <a:lnTo>
                      <a:pt x="601" y="143"/>
                    </a:lnTo>
                    <a:lnTo>
                      <a:pt x="608" y="145"/>
                    </a:lnTo>
                    <a:lnTo>
                      <a:pt x="618" y="147"/>
                    </a:lnTo>
                    <a:lnTo>
                      <a:pt x="626" y="149"/>
                    </a:lnTo>
                    <a:lnTo>
                      <a:pt x="633" y="151"/>
                    </a:lnTo>
                    <a:lnTo>
                      <a:pt x="639" y="154"/>
                    </a:lnTo>
                    <a:lnTo>
                      <a:pt x="646" y="158"/>
                    </a:lnTo>
                    <a:lnTo>
                      <a:pt x="654" y="162"/>
                    </a:lnTo>
                    <a:lnTo>
                      <a:pt x="662" y="168"/>
                    </a:lnTo>
                    <a:lnTo>
                      <a:pt x="669" y="174"/>
                    </a:lnTo>
                    <a:lnTo>
                      <a:pt x="677" y="179"/>
                    </a:lnTo>
                    <a:lnTo>
                      <a:pt x="686" y="187"/>
                    </a:lnTo>
                    <a:lnTo>
                      <a:pt x="692" y="193"/>
                    </a:lnTo>
                    <a:lnTo>
                      <a:pt x="700" y="200"/>
                    </a:lnTo>
                    <a:lnTo>
                      <a:pt x="707" y="208"/>
                    </a:lnTo>
                    <a:lnTo>
                      <a:pt x="715" y="215"/>
                    </a:lnTo>
                    <a:lnTo>
                      <a:pt x="721" y="225"/>
                    </a:lnTo>
                    <a:lnTo>
                      <a:pt x="728" y="232"/>
                    </a:lnTo>
                    <a:lnTo>
                      <a:pt x="736" y="242"/>
                    </a:lnTo>
                    <a:lnTo>
                      <a:pt x="743" y="250"/>
                    </a:lnTo>
                    <a:lnTo>
                      <a:pt x="749" y="257"/>
                    </a:lnTo>
                    <a:lnTo>
                      <a:pt x="755" y="265"/>
                    </a:lnTo>
                    <a:lnTo>
                      <a:pt x="761" y="272"/>
                    </a:lnTo>
                    <a:lnTo>
                      <a:pt x="768" y="280"/>
                    </a:lnTo>
                    <a:lnTo>
                      <a:pt x="772" y="286"/>
                    </a:lnTo>
                    <a:lnTo>
                      <a:pt x="778" y="293"/>
                    </a:lnTo>
                    <a:lnTo>
                      <a:pt x="781" y="301"/>
                    </a:lnTo>
                    <a:lnTo>
                      <a:pt x="787" y="307"/>
                    </a:lnTo>
                    <a:lnTo>
                      <a:pt x="789" y="312"/>
                    </a:lnTo>
                    <a:lnTo>
                      <a:pt x="793" y="318"/>
                    </a:lnTo>
                    <a:lnTo>
                      <a:pt x="797" y="322"/>
                    </a:lnTo>
                    <a:lnTo>
                      <a:pt x="800" y="326"/>
                    </a:lnTo>
                    <a:lnTo>
                      <a:pt x="802" y="329"/>
                    </a:lnTo>
                    <a:lnTo>
                      <a:pt x="804" y="333"/>
                    </a:lnTo>
                    <a:lnTo>
                      <a:pt x="802" y="329"/>
                    </a:lnTo>
                    <a:lnTo>
                      <a:pt x="800" y="322"/>
                    </a:lnTo>
                    <a:lnTo>
                      <a:pt x="800" y="316"/>
                    </a:lnTo>
                    <a:lnTo>
                      <a:pt x="800" y="309"/>
                    </a:lnTo>
                    <a:lnTo>
                      <a:pt x="797" y="301"/>
                    </a:lnTo>
                    <a:lnTo>
                      <a:pt x="797" y="293"/>
                    </a:lnTo>
                    <a:lnTo>
                      <a:pt x="797" y="284"/>
                    </a:lnTo>
                    <a:lnTo>
                      <a:pt x="795" y="274"/>
                    </a:lnTo>
                    <a:lnTo>
                      <a:pt x="795" y="269"/>
                    </a:lnTo>
                    <a:lnTo>
                      <a:pt x="795" y="263"/>
                    </a:lnTo>
                    <a:lnTo>
                      <a:pt x="795" y="257"/>
                    </a:lnTo>
                    <a:lnTo>
                      <a:pt x="795" y="251"/>
                    </a:lnTo>
                    <a:lnTo>
                      <a:pt x="795" y="246"/>
                    </a:lnTo>
                    <a:lnTo>
                      <a:pt x="795" y="240"/>
                    </a:lnTo>
                    <a:lnTo>
                      <a:pt x="795" y="234"/>
                    </a:lnTo>
                    <a:lnTo>
                      <a:pt x="795" y="229"/>
                    </a:lnTo>
                    <a:lnTo>
                      <a:pt x="795" y="223"/>
                    </a:lnTo>
                    <a:lnTo>
                      <a:pt x="795" y="217"/>
                    </a:lnTo>
                    <a:lnTo>
                      <a:pt x="797" y="212"/>
                    </a:lnTo>
                    <a:lnTo>
                      <a:pt x="797" y="206"/>
                    </a:lnTo>
                    <a:lnTo>
                      <a:pt x="797" y="200"/>
                    </a:lnTo>
                    <a:lnTo>
                      <a:pt x="797" y="193"/>
                    </a:lnTo>
                    <a:lnTo>
                      <a:pt x="799" y="187"/>
                    </a:lnTo>
                    <a:lnTo>
                      <a:pt x="800" y="181"/>
                    </a:lnTo>
                    <a:lnTo>
                      <a:pt x="800" y="175"/>
                    </a:lnTo>
                    <a:lnTo>
                      <a:pt x="802" y="168"/>
                    </a:lnTo>
                    <a:lnTo>
                      <a:pt x="804" y="162"/>
                    </a:lnTo>
                    <a:lnTo>
                      <a:pt x="806" y="158"/>
                    </a:lnTo>
                    <a:lnTo>
                      <a:pt x="808" y="153"/>
                    </a:lnTo>
                    <a:lnTo>
                      <a:pt x="810" y="147"/>
                    </a:lnTo>
                    <a:lnTo>
                      <a:pt x="814" y="141"/>
                    </a:lnTo>
                    <a:lnTo>
                      <a:pt x="816" y="135"/>
                    </a:lnTo>
                    <a:lnTo>
                      <a:pt x="820" y="130"/>
                    </a:lnTo>
                    <a:lnTo>
                      <a:pt x="821" y="124"/>
                    </a:lnTo>
                    <a:lnTo>
                      <a:pt x="825" y="120"/>
                    </a:lnTo>
                    <a:lnTo>
                      <a:pt x="829" y="115"/>
                    </a:lnTo>
                    <a:lnTo>
                      <a:pt x="837" y="105"/>
                    </a:lnTo>
                    <a:lnTo>
                      <a:pt x="846" y="97"/>
                    </a:lnTo>
                    <a:lnTo>
                      <a:pt x="852" y="92"/>
                    </a:lnTo>
                    <a:lnTo>
                      <a:pt x="856" y="88"/>
                    </a:lnTo>
                    <a:lnTo>
                      <a:pt x="861" y="84"/>
                    </a:lnTo>
                    <a:lnTo>
                      <a:pt x="869" y="82"/>
                    </a:lnTo>
                    <a:lnTo>
                      <a:pt x="875" y="78"/>
                    </a:lnTo>
                    <a:lnTo>
                      <a:pt x="880" y="77"/>
                    </a:lnTo>
                    <a:lnTo>
                      <a:pt x="886" y="73"/>
                    </a:lnTo>
                    <a:lnTo>
                      <a:pt x="894" y="71"/>
                    </a:lnTo>
                    <a:lnTo>
                      <a:pt x="901" y="69"/>
                    </a:lnTo>
                    <a:lnTo>
                      <a:pt x="909" y="69"/>
                    </a:lnTo>
                    <a:lnTo>
                      <a:pt x="916" y="67"/>
                    </a:lnTo>
                    <a:lnTo>
                      <a:pt x="926" y="67"/>
                    </a:lnTo>
                    <a:lnTo>
                      <a:pt x="934" y="65"/>
                    </a:lnTo>
                    <a:lnTo>
                      <a:pt x="943" y="63"/>
                    </a:lnTo>
                    <a:lnTo>
                      <a:pt x="953" y="63"/>
                    </a:lnTo>
                    <a:lnTo>
                      <a:pt x="960" y="61"/>
                    </a:lnTo>
                    <a:lnTo>
                      <a:pt x="970" y="59"/>
                    </a:lnTo>
                    <a:lnTo>
                      <a:pt x="981" y="59"/>
                    </a:lnTo>
                    <a:lnTo>
                      <a:pt x="989" y="58"/>
                    </a:lnTo>
                    <a:lnTo>
                      <a:pt x="1000" y="58"/>
                    </a:lnTo>
                    <a:lnTo>
                      <a:pt x="1012" y="56"/>
                    </a:lnTo>
                    <a:lnTo>
                      <a:pt x="1021" y="56"/>
                    </a:lnTo>
                    <a:lnTo>
                      <a:pt x="1032" y="54"/>
                    </a:lnTo>
                    <a:lnTo>
                      <a:pt x="1042" y="54"/>
                    </a:lnTo>
                    <a:lnTo>
                      <a:pt x="1053" y="52"/>
                    </a:lnTo>
                    <a:lnTo>
                      <a:pt x="1065" y="52"/>
                    </a:lnTo>
                    <a:lnTo>
                      <a:pt x="1076" y="52"/>
                    </a:lnTo>
                    <a:lnTo>
                      <a:pt x="1088" y="52"/>
                    </a:lnTo>
                    <a:lnTo>
                      <a:pt x="1097" y="48"/>
                    </a:lnTo>
                    <a:lnTo>
                      <a:pt x="1109" y="48"/>
                    </a:lnTo>
                    <a:lnTo>
                      <a:pt x="1120" y="48"/>
                    </a:lnTo>
                    <a:lnTo>
                      <a:pt x="1131" y="48"/>
                    </a:lnTo>
                    <a:lnTo>
                      <a:pt x="1143" y="46"/>
                    </a:lnTo>
                    <a:lnTo>
                      <a:pt x="1154" y="46"/>
                    </a:lnTo>
                    <a:lnTo>
                      <a:pt x="1166" y="44"/>
                    </a:lnTo>
                    <a:lnTo>
                      <a:pt x="1177" y="44"/>
                    </a:lnTo>
                    <a:lnTo>
                      <a:pt x="1188" y="44"/>
                    </a:lnTo>
                    <a:lnTo>
                      <a:pt x="1200" y="42"/>
                    </a:lnTo>
                    <a:lnTo>
                      <a:pt x="1209" y="42"/>
                    </a:lnTo>
                    <a:lnTo>
                      <a:pt x="1221" y="42"/>
                    </a:lnTo>
                    <a:lnTo>
                      <a:pt x="1232" y="40"/>
                    </a:lnTo>
                    <a:lnTo>
                      <a:pt x="1243" y="40"/>
                    </a:lnTo>
                    <a:lnTo>
                      <a:pt x="1255" y="39"/>
                    </a:lnTo>
                    <a:lnTo>
                      <a:pt x="1264" y="39"/>
                    </a:lnTo>
                    <a:lnTo>
                      <a:pt x="1274" y="39"/>
                    </a:lnTo>
                    <a:lnTo>
                      <a:pt x="1285" y="37"/>
                    </a:lnTo>
                    <a:lnTo>
                      <a:pt x="1295" y="37"/>
                    </a:lnTo>
                    <a:lnTo>
                      <a:pt x="1306" y="37"/>
                    </a:lnTo>
                    <a:lnTo>
                      <a:pt x="1314" y="35"/>
                    </a:lnTo>
                    <a:lnTo>
                      <a:pt x="1323" y="35"/>
                    </a:lnTo>
                    <a:lnTo>
                      <a:pt x="1333" y="33"/>
                    </a:lnTo>
                    <a:lnTo>
                      <a:pt x="1342" y="33"/>
                    </a:lnTo>
                    <a:lnTo>
                      <a:pt x="1352" y="33"/>
                    </a:lnTo>
                    <a:lnTo>
                      <a:pt x="1361" y="31"/>
                    </a:lnTo>
                    <a:lnTo>
                      <a:pt x="1369" y="31"/>
                    </a:lnTo>
                    <a:lnTo>
                      <a:pt x="1378" y="31"/>
                    </a:lnTo>
                    <a:lnTo>
                      <a:pt x="1386" y="29"/>
                    </a:lnTo>
                    <a:lnTo>
                      <a:pt x="1394" y="29"/>
                    </a:lnTo>
                    <a:lnTo>
                      <a:pt x="1401" y="29"/>
                    </a:lnTo>
                    <a:lnTo>
                      <a:pt x="1409" y="29"/>
                    </a:lnTo>
                    <a:lnTo>
                      <a:pt x="1415" y="29"/>
                    </a:lnTo>
                    <a:lnTo>
                      <a:pt x="1420" y="29"/>
                    </a:lnTo>
                    <a:lnTo>
                      <a:pt x="1426" y="27"/>
                    </a:lnTo>
                    <a:lnTo>
                      <a:pt x="1432" y="27"/>
                    </a:lnTo>
                    <a:lnTo>
                      <a:pt x="1437" y="27"/>
                    </a:lnTo>
                    <a:lnTo>
                      <a:pt x="1443" y="27"/>
                    </a:lnTo>
                    <a:lnTo>
                      <a:pt x="1447" y="27"/>
                    </a:lnTo>
                    <a:lnTo>
                      <a:pt x="1451" y="27"/>
                    </a:lnTo>
                    <a:lnTo>
                      <a:pt x="1458" y="27"/>
                    </a:lnTo>
                    <a:lnTo>
                      <a:pt x="1464" y="27"/>
                    </a:lnTo>
                    <a:lnTo>
                      <a:pt x="1466" y="27"/>
                    </a:lnTo>
                    <a:lnTo>
                      <a:pt x="1468" y="27"/>
                    </a:lnTo>
                    <a:lnTo>
                      <a:pt x="1548" y="0"/>
                    </a:lnTo>
                    <a:lnTo>
                      <a:pt x="1614" y="134"/>
                    </a:lnTo>
                    <a:lnTo>
                      <a:pt x="1067" y="347"/>
                    </a:lnTo>
                    <a:lnTo>
                      <a:pt x="1122" y="491"/>
                    </a:lnTo>
                    <a:lnTo>
                      <a:pt x="660" y="835"/>
                    </a:lnTo>
                    <a:lnTo>
                      <a:pt x="660" y="831"/>
                    </a:lnTo>
                    <a:lnTo>
                      <a:pt x="662" y="826"/>
                    </a:lnTo>
                    <a:lnTo>
                      <a:pt x="662" y="822"/>
                    </a:lnTo>
                    <a:lnTo>
                      <a:pt x="664" y="816"/>
                    </a:lnTo>
                    <a:lnTo>
                      <a:pt x="664" y="811"/>
                    </a:lnTo>
                    <a:lnTo>
                      <a:pt x="666" y="805"/>
                    </a:lnTo>
                    <a:lnTo>
                      <a:pt x="666" y="797"/>
                    </a:lnTo>
                    <a:lnTo>
                      <a:pt x="667" y="790"/>
                    </a:lnTo>
                    <a:lnTo>
                      <a:pt x="667" y="780"/>
                    </a:lnTo>
                    <a:lnTo>
                      <a:pt x="669" y="772"/>
                    </a:lnTo>
                    <a:lnTo>
                      <a:pt x="669" y="763"/>
                    </a:lnTo>
                    <a:lnTo>
                      <a:pt x="669" y="753"/>
                    </a:lnTo>
                    <a:lnTo>
                      <a:pt x="669" y="748"/>
                    </a:lnTo>
                    <a:lnTo>
                      <a:pt x="669" y="744"/>
                    </a:lnTo>
                    <a:lnTo>
                      <a:pt x="669" y="738"/>
                    </a:lnTo>
                    <a:lnTo>
                      <a:pt x="671" y="733"/>
                    </a:lnTo>
                    <a:lnTo>
                      <a:pt x="669" y="727"/>
                    </a:lnTo>
                    <a:lnTo>
                      <a:pt x="669" y="721"/>
                    </a:lnTo>
                    <a:lnTo>
                      <a:pt x="667" y="715"/>
                    </a:lnTo>
                    <a:lnTo>
                      <a:pt x="667" y="710"/>
                    </a:lnTo>
                    <a:lnTo>
                      <a:pt x="667" y="704"/>
                    </a:lnTo>
                    <a:lnTo>
                      <a:pt x="666" y="698"/>
                    </a:lnTo>
                    <a:lnTo>
                      <a:pt x="666" y="693"/>
                    </a:lnTo>
                    <a:lnTo>
                      <a:pt x="664" y="687"/>
                    </a:lnTo>
                    <a:lnTo>
                      <a:pt x="664" y="681"/>
                    </a:lnTo>
                    <a:lnTo>
                      <a:pt x="662" y="674"/>
                    </a:lnTo>
                    <a:lnTo>
                      <a:pt x="660" y="668"/>
                    </a:lnTo>
                    <a:lnTo>
                      <a:pt x="660" y="664"/>
                    </a:lnTo>
                    <a:lnTo>
                      <a:pt x="656" y="656"/>
                    </a:lnTo>
                    <a:lnTo>
                      <a:pt x="654" y="651"/>
                    </a:lnTo>
                    <a:lnTo>
                      <a:pt x="652" y="645"/>
                    </a:lnTo>
                    <a:lnTo>
                      <a:pt x="650" y="639"/>
                    </a:lnTo>
                    <a:lnTo>
                      <a:pt x="646" y="634"/>
                    </a:lnTo>
                    <a:lnTo>
                      <a:pt x="645" y="626"/>
                    </a:lnTo>
                    <a:lnTo>
                      <a:pt x="641" y="620"/>
                    </a:lnTo>
                    <a:lnTo>
                      <a:pt x="639" y="615"/>
                    </a:lnTo>
                    <a:lnTo>
                      <a:pt x="635" y="609"/>
                    </a:lnTo>
                    <a:lnTo>
                      <a:pt x="631" y="603"/>
                    </a:lnTo>
                    <a:lnTo>
                      <a:pt x="627" y="598"/>
                    </a:lnTo>
                    <a:lnTo>
                      <a:pt x="624" y="592"/>
                    </a:lnTo>
                    <a:lnTo>
                      <a:pt x="620" y="586"/>
                    </a:lnTo>
                    <a:lnTo>
                      <a:pt x="614" y="580"/>
                    </a:lnTo>
                    <a:lnTo>
                      <a:pt x="610" y="575"/>
                    </a:lnTo>
                    <a:lnTo>
                      <a:pt x="607" y="569"/>
                    </a:lnTo>
                    <a:lnTo>
                      <a:pt x="601" y="563"/>
                    </a:lnTo>
                    <a:lnTo>
                      <a:pt x="595" y="558"/>
                    </a:lnTo>
                    <a:lnTo>
                      <a:pt x="589" y="554"/>
                    </a:lnTo>
                    <a:lnTo>
                      <a:pt x="584" y="548"/>
                    </a:lnTo>
                    <a:lnTo>
                      <a:pt x="576" y="542"/>
                    </a:lnTo>
                    <a:lnTo>
                      <a:pt x="570" y="537"/>
                    </a:lnTo>
                    <a:lnTo>
                      <a:pt x="563" y="531"/>
                    </a:lnTo>
                    <a:lnTo>
                      <a:pt x="557" y="527"/>
                    </a:lnTo>
                    <a:lnTo>
                      <a:pt x="550" y="523"/>
                    </a:lnTo>
                    <a:lnTo>
                      <a:pt x="544" y="520"/>
                    </a:lnTo>
                    <a:lnTo>
                      <a:pt x="536" y="516"/>
                    </a:lnTo>
                    <a:lnTo>
                      <a:pt x="531" y="512"/>
                    </a:lnTo>
                    <a:lnTo>
                      <a:pt x="523" y="508"/>
                    </a:lnTo>
                    <a:lnTo>
                      <a:pt x="517" y="504"/>
                    </a:lnTo>
                    <a:lnTo>
                      <a:pt x="510" y="501"/>
                    </a:lnTo>
                    <a:lnTo>
                      <a:pt x="502" y="499"/>
                    </a:lnTo>
                    <a:lnTo>
                      <a:pt x="496" y="497"/>
                    </a:lnTo>
                    <a:lnTo>
                      <a:pt x="489" y="493"/>
                    </a:lnTo>
                    <a:lnTo>
                      <a:pt x="481" y="491"/>
                    </a:lnTo>
                    <a:lnTo>
                      <a:pt x="475" y="491"/>
                    </a:lnTo>
                    <a:lnTo>
                      <a:pt x="468" y="487"/>
                    </a:lnTo>
                    <a:lnTo>
                      <a:pt x="460" y="485"/>
                    </a:lnTo>
                    <a:lnTo>
                      <a:pt x="453" y="483"/>
                    </a:lnTo>
                    <a:lnTo>
                      <a:pt x="447" y="483"/>
                    </a:lnTo>
                    <a:lnTo>
                      <a:pt x="439" y="482"/>
                    </a:lnTo>
                    <a:lnTo>
                      <a:pt x="434" y="482"/>
                    </a:lnTo>
                    <a:lnTo>
                      <a:pt x="426" y="480"/>
                    </a:lnTo>
                    <a:lnTo>
                      <a:pt x="420" y="480"/>
                    </a:lnTo>
                    <a:lnTo>
                      <a:pt x="413" y="480"/>
                    </a:lnTo>
                    <a:lnTo>
                      <a:pt x="405" y="480"/>
                    </a:lnTo>
                    <a:lnTo>
                      <a:pt x="397" y="480"/>
                    </a:lnTo>
                    <a:lnTo>
                      <a:pt x="392" y="480"/>
                    </a:lnTo>
                    <a:lnTo>
                      <a:pt x="384" y="480"/>
                    </a:lnTo>
                    <a:lnTo>
                      <a:pt x="378" y="480"/>
                    </a:lnTo>
                    <a:lnTo>
                      <a:pt x="371" y="480"/>
                    </a:lnTo>
                    <a:lnTo>
                      <a:pt x="365" y="482"/>
                    </a:lnTo>
                    <a:lnTo>
                      <a:pt x="357" y="482"/>
                    </a:lnTo>
                    <a:lnTo>
                      <a:pt x="352" y="483"/>
                    </a:lnTo>
                    <a:lnTo>
                      <a:pt x="344" y="483"/>
                    </a:lnTo>
                    <a:lnTo>
                      <a:pt x="337" y="485"/>
                    </a:lnTo>
                    <a:lnTo>
                      <a:pt x="331" y="487"/>
                    </a:lnTo>
                    <a:lnTo>
                      <a:pt x="325" y="489"/>
                    </a:lnTo>
                    <a:lnTo>
                      <a:pt x="319" y="489"/>
                    </a:lnTo>
                    <a:lnTo>
                      <a:pt x="314" y="493"/>
                    </a:lnTo>
                    <a:lnTo>
                      <a:pt x="308" y="495"/>
                    </a:lnTo>
                    <a:lnTo>
                      <a:pt x="300" y="497"/>
                    </a:lnTo>
                    <a:lnTo>
                      <a:pt x="295" y="499"/>
                    </a:lnTo>
                    <a:lnTo>
                      <a:pt x="289" y="501"/>
                    </a:lnTo>
                    <a:lnTo>
                      <a:pt x="283" y="502"/>
                    </a:lnTo>
                    <a:lnTo>
                      <a:pt x="280" y="506"/>
                    </a:lnTo>
                    <a:lnTo>
                      <a:pt x="274" y="508"/>
                    </a:lnTo>
                    <a:lnTo>
                      <a:pt x="268" y="512"/>
                    </a:lnTo>
                    <a:lnTo>
                      <a:pt x="262" y="516"/>
                    </a:lnTo>
                    <a:lnTo>
                      <a:pt x="259" y="518"/>
                    </a:lnTo>
                    <a:lnTo>
                      <a:pt x="253" y="521"/>
                    </a:lnTo>
                    <a:lnTo>
                      <a:pt x="249" y="525"/>
                    </a:lnTo>
                    <a:lnTo>
                      <a:pt x="240" y="531"/>
                    </a:lnTo>
                    <a:lnTo>
                      <a:pt x="232" y="539"/>
                    </a:lnTo>
                    <a:lnTo>
                      <a:pt x="224" y="548"/>
                    </a:lnTo>
                    <a:lnTo>
                      <a:pt x="219" y="556"/>
                    </a:lnTo>
                    <a:lnTo>
                      <a:pt x="211" y="563"/>
                    </a:lnTo>
                    <a:lnTo>
                      <a:pt x="207" y="575"/>
                    </a:lnTo>
                    <a:lnTo>
                      <a:pt x="202" y="582"/>
                    </a:lnTo>
                    <a:lnTo>
                      <a:pt x="196" y="590"/>
                    </a:lnTo>
                    <a:lnTo>
                      <a:pt x="192" y="598"/>
                    </a:lnTo>
                    <a:lnTo>
                      <a:pt x="186" y="607"/>
                    </a:lnTo>
                    <a:lnTo>
                      <a:pt x="181" y="613"/>
                    </a:lnTo>
                    <a:lnTo>
                      <a:pt x="177" y="620"/>
                    </a:lnTo>
                    <a:lnTo>
                      <a:pt x="173" y="626"/>
                    </a:lnTo>
                    <a:lnTo>
                      <a:pt x="169" y="634"/>
                    </a:lnTo>
                    <a:lnTo>
                      <a:pt x="164" y="639"/>
                    </a:lnTo>
                    <a:lnTo>
                      <a:pt x="160" y="643"/>
                    </a:lnTo>
                    <a:lnTo>
                      <a:pt x="154" y="649"/>
                    </a:lnTo>
                    <a:lnTo>
                      <a:pt x="150" y="655"/>
                    </a:lnTo>
                    <a:lnTo>
                      <a:pt x="145" y="662"/>
                    </a:lnTo>
                    <a:lnTo>
                      <a:pt x="137" y="670"/>
                    </a:lnTo>
                    <a:lnTo>
                      <a:pt x="129" y="676"/>
                    </a:lnTo>
                    <a:lnTo>
                      <a:pt x="124" y="681"/>
                    </a:lnTo>
                    <a:lnTo>
                      <a:pt x="120" y="685"/>
                    </a:lnTo>
                    <a:lnTo>
                      <a:pt x="116" y="689"/>
                    </a:lnTo>
                    <a:lnTo>
                      <a:pt x="108" y="693"/>
                    </a:lnTo>
                    <a:lnTo>
                      <a:pt x="107" y="695"/>
                    </a:lnTo>
                    <a:lnTo>
                      <a:pt x="0" y="622"/>
                    </a:lnTo>
                    <a:lnTo>
                      <a:pt x="0" y="620"/>
                    </a:lnTo>
                    <a:lnTo>
                      <a:pt x="2" y="617"/>
                    </a:lnTo>
                    <a:lnTo>
                      <a:pt x="4" y="613"/>
                    </a:lnTo>
                    <a:lnTo>
                      <a:pt x="8" y="607"/>
                    </a:lnTo>
                    <a:lnTo>
                      <a:pt x="11" y="598"/>
                    </a:lnTo>
                    <a:lnTo>
                      <a:pt x="15" y="588"/>
                    </a:lnTo>
                    <a:lnTo>
                      <a:pt x="19" y="582"/>
                    </a:lnTo>
                    <a:lnTo>
                      <a:pt x="21" y="579"/>
                    </a:lnTo>
                    <a:lnTo>
                      <a:pt x="25" y="573"/>
                    </a:lnTo>
                    <a:lnTo>
                      <a:pt x="30" y="567"/>
                    </a:lnTo>
                    <a:lnTo>
                      <a:pt x="32" y="560"/>
                    </a:lnTo>
                    <a:lnTo>
                      <a:pt x="36" y="554"/>
                    </a:lnTo>
                    <a:lnTo>
                      <a:pt x="40" y="548"/>
                    </a:lnTo>
                    <a:lnTo>
                      <a:pt x="44" y="540"/>
                    </a:lnTo>
                    <a:lnTo>
                      <a:pt x="48" y="533"/>
                    </a:lnTo>
                    <a:lnTo>
                      <a:pt x="53" y="527"/>
                    </a:lnTo>
                    <a:lnTo>
                      <a:pt x="57" y="520"/>
                    </a:lnTo>
                    <a:lnTo>
                      <a:pt x="63" y="512"/>
                    </a:lnTo>
                    <a:lnTo>
                      <a:pt x="67" y="502"/>
                    </a:lnTo>
                    <a:lnTo>
                      <a:pt x="72" y="497"/>
                    </a:lnTo>
                    <a:lnTo>
                      <a:pt x="78" y="487"/>
                    </a:lnTo>
                    <a:lnTo>
                      <a:pt x="84" y="480"/>
                    </a:lnTo>
                    <a:lnTo>
                      <a:pt x="89" y="472"/>
                    </a:lnTo>
                    <a:lnTo>
                      <a:pt x="95" y="464"/>
                    </a:lnTo>
                    <a:lnTo>
                      <a:pt x="99" y="455"/>
                    </a:lnTo>
                    <a:lnTo>
                      <a:pt x="105" y="447"/>
                    </a:lnTo>
                    <a:lnTo>
                      <a:pt x="110" y="440"/>
                    </a:lnTo>
                    <a:lnTo>
                      <a:pt x="116" y="430"/>
                    </a:lnTo>
                    <a:lnTo>
                      <a:pt x="122" y="423"/>
                    </a:lnTo>
                    <a:lnTo>
                      <a:pt x="127" y="415"/>
                    </a:lnTo>
                    <a:lnTo>
                      <a:pt x="133" y="405"/>
                    </a:lnTo>
                    <a:lnTo>
                      <a:pt x="139" y="398"/>
                    </a:lnTo>
                    <a:lnTo>
                      <a:pt x="145" y="388"/>
                    </a:lnTo>
                    <a:lnTo>
                      <a:pt x="150" y="381"/>
                    </a:lnTo>
                    <a:lnTo>
                      <a:pt x="156" y="373"/>
                    </a:lnTo>
                    <a:lnTo>
                      <a:pt x="162" y="364"/>
                    </a:lnTo>
                    <a:lnTo>
                      <a:pt x="167" y="358"/>
                    </a:lnTo>
                    <a:lnTo>
                      <a:pt x="173" y="350"/>
                    </a:lnTo>
                    <a:lnTo>
                      <a:pt x="179" y="341"/>
                    </a:lnTo>
                    <a:lnTo>
                      <a:pt x="184" y="335"/>
                    </a:lnTo>
                    <a:lnTo>
                      <a:pt x="190" y="328"/>
                    </a:lnTo>
                    <a:lnTo>
                      <a:pt x="198" y="322"/>
                    </a:lnTo>
                    <a:lnTo>
                      <a:pt x="202" y="314"/>
                    </a:lnTo>
                    <a:lnTo>
                      <a:pt x="207" y="309"/>
                    </a:lnTo>
                    <a:lnTo>
                      <a:pt x="213" y="301"/>
                    </a:lnTo>
                    <a:lnTo>
                      <a:pt x="219" y="297"/>
                    </a:lnTo>
                    <a:lnTo>
                      <a:pt x="224" y="291"/>
                    </a:lnTo>
                    <a:lnTo>
                      <a:pt x="228" y="286"/>
                    </a:lnTo>
                    <a:lnTo>
                      <a:pt x="234" y="280"/>
                    </a:lnTo>
                    <a:lnTo>
                      <a:pt x="240" y="276"/>
                    </a:lnTo>
                    <a:lnTo>
                      <a:pt x="249" y="267"/>
                    </a:lnTo>
                    <a:lnTo>
                      <a:pt x="259" y="261"/>
                    </a:lnTo>
                    <a:lnTo>
                      <a:pt x="268" y="255"/>
                    </a:lnTo>
                    <a:lnTo>
                      <a:pt x="278" y="253"/>
                    </a:lnTo>
                    <a:lnTo>
                      <a:pt x="285" y="250"/>
                    </a:lnTo>
                    <a:lnTo>
                      <a:pt x="293" y="248"/>
                    </a:lnTo>
                    <a:lnTo>
                      <a:pt x="299" y="244"/>
                    </a:lnTo>
                    <a:lnTo>
                      <a:pt x="306" y="240"/>
                    </a:lnTo>
                    <a:lnTo>
                      <a:pt x="312" y="236"/>
                    </a:lnTo>
                    <a:lnTo>
                      <a:pt x="318" y="232"/>
                    </a:lnTo>
                    <a:lnTo>
                      <a:pt x="323" y="229"/>
                    </a:lnTo>
                    <a:lnTo>
                      <a:pt x="329" y="227"/>
                    </a:lnTo>
                    <a:lnTo>
                      <a:pt x="337" y="219"/>
                    </a:lnTo>
                    <a:lnTo>
                      <a:pt x="344" y="212"/>
                    </a:lnTo>
                    <a:lnTo>
                      <a:pt x="350" y="204"/>
                    </a:lnTo>
                    <a:lnTo>
                      <a:pt x="356" y="198"/>
                    </a:lnTo>
                    <a:lnTo>
                      <a:pt x="359" y="191"/>
                    </a:lnTo>
                    <a:lnTo>
                      <a:pt x="363" y="185"/>
                    </a:lnTo>
                    <a:lnTo>
                      <a:pt x="365" y="179"/>
                    </a:lnTo>
                    <a:lnTo>
                      <a:pt x="365" y="174"/>
                    </a:lnTo>
                    <a:lnTo>
                      <a:pt x="367" y="166"/>
                    </a:lnTo>
                    <a:lnTo>
                      <a:pt x="367" y="164"/>
                    </a:lnTo>
                    <a:close/>
                  </a:path>
                </a:pathLst>
              </a:custGeom>
              <a:solidFill>
                <a:srgbClr val="A6BFFF"/>
              </a:solidFill>
              <a:ln w="9525">
                <a:noFill/>
                <a:round/>
                <a:headEnd/>
                <a:tailEnd/>
              </a:ln>
            </p:spPr>
            <p:txBody>
              <a:bodyPr/>
              <a:lstStyle/>
              <a:p>
                <a:endParaRPr lang="en-US"/>
              </a:p>
            </p:txBody>
          </p:sp>
          <p:sp>
            <p:nvSpPr>
              <p:cNvPr id="10286" name="Freeform 283"/>
              <p:cNvSpPr>
                <a:spLocks/>
              </p:cNvSpPr>
              <p:nvPr/>
            </p:nvSpPr>
            <p:spPr bwMode="auto">
              <a:xfrm>
                <a:off x="1950" y="2448"/>
                <a:ext cx="713" cy="393"/>
              </a:xfrm>
              <a:custGeom>
                <a:avLst/>
                <a:gdLst>
                  <a:gd name="T0" fmla="*/ 293 w 1424"/>
                  <a:gd name="T1" fmla="*/ 84 h 788"/>
                  <a:gd name="T2" fmla="*/ 322 w 1424"/>
                  <a:gd name="T3" fmla="*/ 65 h 788"/>
                  <a:gd name="T4" fmla="*/ 361 w 1424"/>
                  <a:gd name="T5" fmla="*/ 44 h 788"/>
                  <a:gd name="T6" fmla="*/ 402 w 1424"/>
                  <a:gd name="T7" fmla="*/ 23 h 788"/>
                  <a:gd name="T8" fmla="*/ 444 w 1424"/>
                  <a:gd name="T9" fmla="*/ 7 h 788"/>
                  <a:gd name="T10" fmla="*/ 482 w 1424"/>
                  <a:gd name="T11" fmla="*/ 0 h 788"/>
                  <a:gd name="T12" fmla="*/ 514 w 1424"/>
                  <a:gd name="T13" fmla="*/ 3 h 788"/>
                  <a:gd name="T14" fmla="*/ 547 w 1424"/>
                  <a:gd name="T15" fmla="*/ 12 h 788"/>
                  <a:gd name="T16" fmla="*/ 583 w 1424"/>
                  <a:gd name="T17" fmla="*/ 25 h 788"/>
                  <a:gd name="T18" fmla="*/ 618 w 1424"/>
                  <a:gd name="T19" fmla="*/ 43 h 788"/>
                  <a:gd name="T20" fmla="*/ 650 w 1424"/>
                  <a:gd name="T21" fmla="*/ 66 h 788"/>
                  <a:gd name="T22" fmla="*/ 676 w 1424"/>
                  <a:gd name="T23" fmla="*/ 94 h 788"/>
                  <a:gd name="T24" fmla="*/ 695 w 1424"/>
                  <a:gd name="T25" fmla="*/ 130 h 788"/>
                  <a:gd name="T26" fmla="*/ 703 w 1424"/>
                  <a:gd name="T27" fmla="*/ 172 h 788"/>
                  <a:gd name="T28" fmla="*/ 708 w 1424"/>
                  <a:gd name="T29" fmla="*/ 214 h 788"/>
                  <a:gd name="T30" fmla="*/ 711 w 1424"/>
                  <a:gd name="T31" fmla="*/ 255 h 788"/>
                  <a:gd name="T32" fmla="*/ 712 w 1424"/>
                  <a:gd name="T33" fmla="*/ 293 h 788"/>
                  <a:gd name="T34" fmla="*/ 712 w 1424"/>
                  <a:gd name="T35" fmla="*/ 325 h 788"/>
                  <a:gd name="T36" fmla="*/ 712 w 1424"/>
                  <a:gd name="T37" fmla="*/ 349 h 788"/>
                  <a:gd name="T38" fmla="*/ 637 w 1424"/>
                  <a:gd name="T39" fmla="*/ 352 h 788"/>
                  <a:gd name="T40" fmla="*/ 627 w 1424"/>
                  <a:gd name="T41" fmla="*/ 326 h 788"/>
                  <a:gd name="T42" fmla="*/ 616 w 1424"/>
                  <a:gd name="T43" fmla="*/ 293 h 788"/>
                  <a:gd name="T44" fmla="*/ 603 w 1424"/>
                  <a:gd name="T45" fmla="*/ 255 h 788"/>
                  <a:gd name="T46" fmla="*/ 591 w 1424"/>
                  <a:gd name="T47" fmla="*/ 215 h 788"/>
                  <a:gd name="T48" fmla="*/ 582 w 1424"/>
                  <a:gd name="T49" fmla="*/ 179 h 788"/>
                  <a:gd name="T50" fmla="*/ 576 w 1424"/>
                  <a:gd name="T51" fmla="*/ 148 h 788"/>
                  <a:gd name="T52" fmla="*/ 565 w 1424"/>
                  <a:gd name="T53" fmla="*/ 123 h 788"/>
                  <a:gd name="T54" fmla="*/ 536 w 1424"/>
                  <a:gd name="T55" fmla="*/ 112 h 788"/>
                  <a:gd name="T56" fmla="*/ 508 w 1424"/>
                  <a:gd name="T57" fmla="*/ 111 h 788"/>
                  <a:gd name="T58" fmla="*/ 481 w 1424"/>
                  <a:gd name="T59" fmla="*/ 114 h 788"/>
                  <a:gd name="T60" fmla="*/ 454 w 1424"/>
                  <a:gd name="T61" fmla="*/ 118 h 788"/>
                  <a:gd name="T62" fmla="*/ 439 w 1424"/>
                  <a:gd name="T63" fmla="*/ 126 h 788"/>
                  <a:gd name="T64" fmla="*/ 440 w 1424"/>
                  <a:gd name="T65" fmla="*/ 150 h 788"/>
                  <a:gd name="T66" fmla="*/ 437 w 1424"/>
                  <a:gd name="T67" fmla="*/ 184 h 788"/>
                  <a:gd name="T68" fmla="*/ 430 w 1424"/>
                  <a:gd name="T69" fmla="*/ 226 h 788"/>
                  <a:gd name="T70" fmla="*/ 415 w 1424"/>
                  <a:gd name="T71" fmla="*/ 270 h 788"/>
                  <a:gd name="T72" fmla="*/ 390 w 1424"/>
                  <a:gd name="T73" fmla="*/ 314 h 788"/>
                  <a:gd name="T74" fmla="*/ 352 w 1424"/>
                  <a:gd name="T75" fmla="*/ 350 h 788"/>
                  <a:gd name="T76" fmla="*/ 299 w 1424"/>
                  <a:gd name="T77" fmla="*/ 376 h 788"/>
                  <a:gd name="T78" fmla="*/ 239 w 1424"/>
                  <a:gd name="T79" fmla="*/ 389 h 788"/>
                  <a:gd name="T80" fmla="*/ 176 w 1424"/>
                  <a:gd name="T81" fmla="*/ 393 h 788"/>
                  <a:gd name="T82" fmla="*/ 116 w 1424"/>
                  <a:gd name="T83" fmla="*/ 389 h 788"/>
                  <a:gd name="T84" fmla="*/ 63 w 1424"/>
                  <a:gd name="T85" fmla="*/ 383 h 788"/>
                  <a:gd name="T86" fmla="*/ 24 w 1424"/>
                  <a:gd name="T87" fmla="*/ 375 h 788"/>
                  <a:gd name="T88" fmla="*/ 0 w 1424"/>
                  <a:gd name="T89" fmla="*/ 370 h 788"/>
                  <a:gd name="T90" fmla="*/ 54 w 1424"/>
                  <a:gd name="T91" fmla="*/ 228 h 788"/>
                  <a:gd name="T92" fmla="*/ 78 w 1424"/>
                  <a:gd name="T93" fmla="*/ 251 h 788"/>
                  <a:gd name="T94" fmla="*/ 111 w 1424"/>
                  <a:gd name="T95" fmla="*/ 274 h 788"/>
                  <a:gd name="T96" fmla="*/ 151 w 1424"/>
                  <a:gd name="T97" fmla="*/ 293 h 788"/>
                  <a:gd name="T98" fmla="*/ 199 w 1424"/>
                  <a:gd name="T99" fmla="*/ 303 h 788"/>
                  <a:gd name="T100" fmla="*/ 251 w 1424"/>
                  <a:gd name="T101" fmla="*/ 298 h 788"/>
                  <a:gd name="T102" fmla="*/ 290 w 1424"/>
                  <a:gd name="T103" fmla="*/ 277 h 788"/>
                  <a:gd name="T104" fmla="*/ 308 w 1424"/>
                  <a:gd name="T105" fmla="*/ 244 h 788"/>
                  <a:gd name="T106" fmla="*/ 311 w 1424"/>
                  <a:gd name="T107" fmla="*/ 206 h 788"/>
                  <a:gd name="T108" fmla="*/ 303 w 1424"/>
                  <a:gd name="T109" fmla="*/ 166 h 788"/>
                  <a:gd name="T110" fmla="*/ 291 w 1424"/>
                  <a:gd name="T111" fmla="*/ 131 h 788"/>
                  <a:gd name="T112" fmla="*/ 276 w 1424"/>
                  <a:gd name="T113" fmla="*/ 102 h 7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24"/>
                  <a:gd name="T172" fmla="*/ 0 h 788"/>
                  <a:gd name="T173" fmla="*/ 1424 w 1424"/>
                  <a:gd name="T174" fmla="*/ 788 h 7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24" h="788">
                    <a:moveTo>
                      <a:pt x="548" y="196"/>
                    </a:moveTo>
                    <a:lnTo>
                      <a:pt x="548" y="194"/>
                    </a:lnTo>
                    <a:lnTo>
                      <a:pt x="551" y="194"/>
                    </a:lnTo>
                    <a:lnTo>
                      <a:pt x="555" y="190"/>
                    </a:lnTo>
                    <a:lnTo>
                      <a:pt x="561" y="187"/>
                    </a:lnTo>
                    <a:lnTo>
                      <a:pt x="568" y="181"/>
                    </a:lnTo>
                    <a:lnTo>
                      <a:pt x="576" y="175"/>
                    </a:lnTo>
                    <a:lnTo>
                      <a:pt x="582" y="171"/>
                    </a:lnTo>
                    <a:lnTo>
                      <a:pt x="586" y="168"/>
                    </a:lnTo>
                    <a:lnTo>
                      <a:pt x="591" y="164"/>
                    </a:lnTo>
                    <a:lnTo>
                      <a:pt x="599" y="162"/>
                    </a:lnTo>
                    <a:lnTo>
                      <a:pt x="605" y="156"/>
                    </a:lnTo>
                    <a:lnTo>
                      <a:pt x="610" y="152"/>
                    </a:lnTo>
                    <a:lnTo>
                      <a:pt x="616" y="149"/>
                    </a:lnTo>
                    <a:lnTo>
                      <a:pt x="624" y="145"/>
                    </a:lnTo>
                    <a:lnTo>
                      <a:pt x="629" y="139"/>
                    </a:lnTo>
                    <a:lnTo>
                      <a:pt x="637" y="135"/>
                    </a:lnTo>
                    <a:lnTo>
                      <a:pt x="644" y="130"/>
                    </a:lnTo>
                    <a:lnTo>
                      <a:pt x="652" y="126"/>
                    </a:lnTo>
                    <a:lnTo>
                      <a:pt x="660" y="120"/>
                    </a:lnTo>
                    <a:lnTo>
                      <a:pt x="667" y="116"/>
                    </a:lnTo>
                    <a:lnTo>
                      <a:pt x="677" y="113"/>
                    </a:lnTo>
                    <a:lnTo>
                      <a:pt x="684" y="107"/>
                    </a:lnTo>
                    <a:lnTo>
                      <a:pt x="694" y="103"/>
                    </a:lnTo>
                    <a:lnTo>
                      <a:pt x="702" y="97"/>
                    </a:lnTo>
                    <a:lnTo>
                      <a:pt x="711" y="94"/>
                    </a:lnTo>
                    <a:lnTo>
                      <a:pt x="721" y="88"/>
                    </a:lnTo>
                    <a:lnTo>
                      <a:pt x="728" y="84"/>
                    </a:lnTo>
                    <a:lnTo>
                      <a:pt x="738" y="78"/>
                    </a:lnTo>
                    <a:lnTo>
                      <a:pt x="747" y="74"/>
                    </a:lnTo>
                    <a:lnTo>
                      <a:pt x="757" y="69"/>
                    </a:lnTo>
                    <a:lnTo>
                      <a:pt x="766" y="63"/>
                    </a:lnTo>
                    <a:lnTo>
                      <a:pt x="776" y="59"/>
                    </a:lnTo>
                    <a:lnTo>
                      <a:pt x="783" y="55"/>
                    </a:lnTo>
                    <a:lnTo>
                      <a:pt x="795" y="52"/>
                    </a:lnTo>
                    <a:lnTo>
                      <a:pt x="802" y="46"/>
                    </a:lnTo>
                    <a:lnTo>
                      <a:pt x="812" y="42"/>
                    </a:lnTo>
                    <a:lnTo>
                      <a:pt x="821" y="36"/>
                    </a:lnTo>
                    <a:lnTo>
                      <a:pt x="833" y="35"/>
                    </a:lnTo>
                    <a:lnTo>
                      <a:pt x="840" y="31"/>
                    </a:lnTo>
                    <a:lnTo>
                      <a:pt x="850" y="27"/>
                    </a:lnTo>
                    <a:lnTo>
                      <a:pt x="859" y="23"/>
                    </a:lnTo>
                    <a:lnTo>
                      <a:pt x="869" y="21"/>
                    </a:lnTo>
                    <a:lnTo>
                      <a:pt x="878" y="17"/>
                    </a:lnTo>
                    <a:lnTo>
                      <a:pt x="886" y="14"/>
                    </a:lnTo>
                    <a:lnTo>
                      <a:pt x="895" y="12"/>
                    </a:lnTo>
                    <a:lnTo>
                      <a:pt x="905" y="10"/>
                    </a:lnTo>
                    <a:lnTo>
                      <a:pt x="913" y="6"/>
                    </a:lnTo>
                    <a:lnTo>
                      <a:pt x="922" y="4"/>
                    </a:lnTo>
                    <a:lnTo>
                      <a:pt x="930" y="4"/>
                    </a:lnTo>
                    <a:lnTo>
                      <a:pt x="939" y="2"/>
                    </a:lnTo>
                    <a:lnTo>
                      <a:pt x="947" y="0"/>
                    </a:lnTo>
                    <a:lnTo>
                      <a:pt x="954" y="0"/>
                    </a:lnTo>
                    <a:lnTo>
                      <a:pt x="962" y="0"/>
                    </a:lnTo>
                    <a:lnTo>
                      <a:pt x="970" y="0"/>
                    </a:lnTo>
                    <a:lnTo>
                      <a:pt x="977" y="0"/>
                    </a:lnTo>
                    <a:lnTo>
                      <a:pt x="985" y="0"/>
                    </a:lnTo>
                    <a:lnTo>
                      <a:pt x="992" y="0"/>
                    </a:lnTo>
                    <a:lnTo>
                      <a:pt x="1000" y="2"/>
                    </a:lnTo>
                    <a:lnTo>
                      <a:pt x="1006" y="2"/>
                    </a:lnTo>
                    <a:lnTo>
                      <a:pt x="1013" y="4"/>
                    </a:lnTo>
                    <a:lnTo>
                      <a:pt x="1019" y="4"/>
                    </a:lnTo>
                    <a:lnTo>
                      <a:pt x="1027" y="6"/>
                    </a:lnTo>
                    <a:lnTo>
                      <a:pt x="1032" y="8"/>
                    </a:lnTo>
                    <a:lnTo>
                      <a:pt x="1040" y="10"/>
                    </a:lnTo>
                    <a:lnTo>
                      <a:pt x="1048" y="12"/>
                    </a:lnTo>
                    <a:lnTo>
                      <a:pt x="1055" y="14"/>
                    </a:lnTo>
                    <a:lnTo>
                      <a:pt x="1063" y="16"/>
                    </a:lnTo>
                    <a:lnTo>
                      <a:pt x="1070" y="17"/>
                    </a:lnTo>
                    <a:lnTo>
                      <a:pt x="1078" y="19"/>
                    </a:lnTo>
                    <a:lnTo>
                      <a:pt x="1086" y="21"/>
                    </a:lnTo>
                    <a:lnTo>
                      <a:pt x="1093" y="25"/>
                    </a:lnTo>
                    <a:lnTo>
                      <a:pt x="1101" y="27"/>
                    </a:lnTo>
                    <a:lnTo>
                      <a:pt x="1108" y="31"/>
                    </a:lnTo>
                    <a:lnTo>
                      <a:pt x="1118" y="33"/>
                    </a:lnTo>
                    <a:lnTo>
                      <a:pt x="1126" y="35"/>
                    </a:lnTo>
                    <a:lnTo>
                      <a:pt x="1133" y="36"/>
                    </a:lnTo>
                    <a:lnTo>
                      <a:pt x="1141" y="40"/>
                    </a:lnTo>
                    <a:lnTo>
                      <a:pt x="1148" y="44"/>
                    </a:lnTo>
                    <a:lnTo>
                      <a:pt x="1156" y="46"/>
                    </a:lnTo>
                    <a:lnTo>
                      <a:pt x="1164" y="50"/>
                    </a:lnTo>
                    <a:lnTo>
                      <a:pt x="1173" y="54"/>
                    </a:lnTo>
                    <a:lnTo>
                      <a:pt x="1181" y="57"/>
                    </a:lnTo>
                    <a:lnTo>
                      <a:pt x="1188" y="59"/>
                    </a:lnTo>
                    <a:lnTo>
                      <a:pt x="1196" y="63"/>
                    </a:lnTo>
                    <a:lnTo>
                      <a:pt x="1203" y="67"/>
                    </a:lnTo>
                    <a:lnTo>
                      <a:pt x="1211" y="73"/>
                    </a:lnTo>
                    <a:lnTo>
                      <a:pt x="1219" y="76"/>
                    </a:lnTo>
                    <a:lnTo>
                      <a:pt x="1226" y="80"/>
                    </a:lnTo>
                    <a:lnTo>
                      <a:pt x="1234" y="86"/>
                    </a:lnTo>
                    <a:lnTo>
                      <a:pt x="1242" y="90"/>
                    </a:lnTo>
                    <a:lnTo>
                      <a:pt x="1249" y="94"/>
                    </a:lnTo>
                    <a:lnTo>
                      <a:pt x="1257" y="99"/>
                    </a:lnTo>
                    <a:lnTo>
                      <a:pt x="1264" y="105"/>
                    </a:lnTo>
                    <a:lnTo>
                      <a:pt x="1270" y="111"/>
                    </a:lnTo>
                    <a:lnTo>
                      <a:pt x="1278" y="114"/>
                    </a:lnTo>
                    <a:lnTo>
                      <a:pt x="1285" y="120"/>
                    </a:lnTo>
                    <a:lnTo>
                      <a:pt x="1291" y="126"/>
                    </a:lnTo>
                    <a:lnTo>
                      <a:pt x="1299" y="132"/>
                    </a:lnTo>
                    <a:lnTo>
                      <a:pt x="1304" y="137"/>
                    </a:lnTo>
                    <a:lnTo>
                      <a:pt x="1310" y="143"/>
                    </a:lnTo>
                    <a:lnTo>
                      <a:pt x="1318" y="149"/>
                    </a:lnTo>
                    <a:lnTo>
                      <a:pt x="1323" y="156"/>
                    </a:lnTo>
                    <a:lnTo>
                      <a:pt x="1329" y="162"/>
                    </a:lnTo>
                    <a:lnTo>
                      <a:pt x="1335" y="168"/>
                    </a:lnTo>
                    <a:lnTo>
                      <a:pt x="1340" y="175"/>
                    </a:lnTo>
                    <a:lnTo>
                      <a:pt x="1346" y="183"/>
                    </a:lnTo>
                    <a:lnTo>
                      <a:pt x="1350" y="189"/>
                    </a:lnTo>
                    <a:lnTo>
                      <a:pt x="1356" y="196"/>
                    </a:lnTo>
                    <a:lnTo>
                      <a:pt x="1359" y="202"/>
                    </a:lnTo>
                    <a:lnTo>
                      <a:pt x="1365" y="211"/>
                    </a:lnTo>
                    <a:lnTo>
                      <a:pt x="1369" y="219"/>
                    </a:lnTo>
                    <a:lnTo>
                      <a:pt x="1373" y="227"/>
                    </a:lnTo>
                    <a:lnTo>
                      <a:pt x="1376" y="234"/>
                    </a:lnTo>
                    <a:lnTo>
                      <a:pt x="1380" y="244"/>
                    </a:lnTo>
                    <a:lnTo>
                      <a:pt x="1384" y="253"/>
                    </a:lnTo>
                    <a:lnTo>
                      <a:pt x="1388" y="261"/>
                    </a:lnTo>
                    <a:lnTo>
                      <a:pt x="1390" y="268"/>
                    </a:lnTo>
                    <a:lnTo>
                      <a:pt x="1394" y="278"/>
                    </a:lnTo>
                    <a:lnTo>
                      <a:pt x="1396" y="286"/>
                    </a:lnTo>
                    <a:lnTo>
                      <a:pt x="1397" y="297"/>
                    </a:lnTo>
                    <a:lnTo>
                      <a:pt x="1401" y="306"/>
                    </a:lnTo>
                    <a:lnTo>
                      <a:pt x="1403" y="316"/>
                    </a:lnTo>
                    <a:lnTo>
                      <a:pt x="1403" y="325"/>
                    </a:lnTo>
                    <a:lnTo>
                      <a:pt x="1405" y="335"/>
                    </a:lnTo>
                    <a:lnTo>
                      <a:pt x="1405" y="345"/>
                    </a:lnTo>
                    <a:lnTo>
                      <a:pt x="1407" y="354"/>
                    </a:lnTo>
                    <a:lnTo>
                      <a:pt x="1409" y="364"/>
                    </a:lnTo>
                    <a:lnTo>
                      <a:pt x="1409" y="373"/>
                    </a:lnTo>
                    <a:lnTo>
                      <a:pt x="1411" y="383"/>
                    </a:lnTo>
                    <a:lnTo>
                      <a:pt x="1413" y="394"/>
                    </a:lnTo>
                    <a:lnTo>
                      <a:pt x="1413" y="402"/>
                    </a:lnTo>
                    <a:lnTo>
                      <a:pt x="1413" y="411"/>
                    </a:lnTo>
                    <a:lnTo>
                      <a:pt x="1415" y="421"/>
                    </a:lnTo>
                    <a:lnTo>
                      <a:pt x="1415" y="430"/>
                    </a:lnTo>
                    <a:lnTo>
                      <a:pt x="1415" y="440"/>
                    </a:lnTo>
                    <a:lnTo>
                      <a:pt x="1416" y="449"/>
                    </a:lnTo>
                    <a:lnTo>
                      <a:pt x="1416" y="459"/>
                    </a:lnTo>
                    <a:lnTo>
                      <a:pt x="1418" y="468"/>
                    </a:lnTo>
                    <a:lnTo>
                      <a:pt x="1418" y="478"/>
                    </a:lnTo>
                    <a:lnTo>
                      <a:pt x="1418" y="485"/>
                    </a:lnTo>
                    <a:lnTo>
                      <a:pt x="1418" y="495"/>
                    </a:lnTo>
                    <a:lnTo>
                      <a:pt x="1420" y="504"/>
                    </a:lnTo>
                    <a:lnTo>
                      <a:pt x="1420" y="512"/>
                    </a:lnTo>
                    <a:lnTo>
                      <a:pt x="1420" y="521"/>
                    </a:lnTo>
                    <a:lnTo>
                      <a:pt x="1420" y="531"/>
                    </a:lnTo>
                    <a:lnTo>
                      <a:pt x="1422" y="538"/>
                    </a:lnTo>
                    <a:lnTo>
                      <a:pt x="1422" y="548"/>
                    </a:lnTo>
                    <a:lnTo>
                      <a:pt x="1422" y="556"/>
                    </a:lnTo>
                    <a:lnTo>
                      <a:pt x="1422" y="563"/>
                    </a:lnTo>
                    <a:lnTo>
                      <a:pt x="1422" y="573"/>
                    </a:lnTo>
                    <a:lnTo>
                      <a:pt x="1422" y="580"/>
                    </a:lnTo>
                    <a:lnTo>
                      <a:pt x="1422" y="588"/>
                    </a:lnTo>
                    <a:lnTo>
                      <a:pt x="1422" y="595"/>
                    </a:lnTo>
                    <a:lnTo>
                      <a:pt x="1424" y="603"/>
                    </a:lnTo>
                    <a:lnTo>
                      <a:pt x="1422" y="611"/>
                    </a:lnTo>
                    <a:lnTo>
                      <a:pt x="1422" y="618"/>
                    </a:lnTo>
                    <a:lnTo>
                      <a:pt x="1422" y="624"/>
                    </a:lnTo>
                    <a:lnTo>
                      <a:pt x="1422" y="632"/>
                    </a:lnTo>
                    <a:lnTo>
                      <a:pt x="1422" y="637"/>
                    </a:lnTo>
                    <a:lnTo>
                      <a:pt x="1422" y="645"/>
                    </a:lnTo>
                    <a:lnTo>
                      <a:pt x="1422" y="651"/>
                    </a:lnTo>
                    <a:lnTo>
                      <a:pt x="1422" y="656"/>
                    </a:lnTo>
                    <a:lnTo>
                      <a:pt x="1422" y="662"/>
                    </a:lnTo>
                    <a:lnTo>
                      <a:pt x="1422" y="668"/>
                    </a:lnTo>
                    <a:lnTo>
                      <a:pt x="1422" y="673"/>
                    </a:lnTo>
                    <a:lnTo>
                      <a:pt x="1422" y="679"/>
                    </a:lnTo>
                    <a:lnTo>
                      <a:pt x="1422" y="683"/>
                    </a:lnTo>
                    <a:lnTo>
                      <a:pt x="1422" y="689"/>
                    </a:lnTo>
                    <a:lnTo>
                      <a:pt x="1422" y="694"/>
                    </a:lnTo>
                    <a:lnTo>
                      <a:pt x="1422" y="700"/>
                    </a:lnTo>
                    <a:lnTo>
                      <a:pt x="1420" y="706"/>
                    </a:lnTo>
                    <a:lnTo>
                      <a:pt x="1420" y="713"/>
                    </a:lnTo>
                    <a:lnTo>
                      <a:pt x="1420" y="719"/>
                    </a:lnTo>
                    <a:lnTo>
                      <a:pt x="1420" y="727"/>
                    </a:lnTo>
                    <a:lnTo>
                      <a:pt x="1420" y="732"/>
                    </a:lnTo>
                    <a:lnTo>
                      <a:pt x="1420" y="736"/>
                    </a:lnTo>
                    <a:lnTo>
                      <a:pt x="1274" y="711"/>
                    </a:lnTo>
                    <a:lnTo>
                      <a:pt x="1274" y="710"/>
                    </a:lnTo>
                    <a:lnTo>
                      <a:pt x="1272" y="706"/>
                    </a:lnTo>
                    <a:lnTo>
                      <a:pt x="1270" y="702"/>
                    </a:lnTo>
                    <a:lnTo>
                      <a:pt x="1268" y="696"/>
                    </a:lnTo>
                    <a:lnTo>
                      <a:pt x="1264" y="689"/>
                    </a:lnTo>
                    <a:lnTo>
                      <a:pt x="1262" y="681"/>
                    </a:lnTo>
                    <a:lnTo>
                      <a:pt x="1261" y="675"/>
                    </a:lnTo>
                    <a:lnTo>
                      <a:pt x="1259" y="670"/>
                    </a:lnTo>
                    <a:lnTo>
                      <a:pt x="1257" y="664"/>
                    </a:lnTo>
                    <a:lnTo>
                      <a:pt x="1255" y="660"/>
                    </a:lnTo>
                    <a:lnTo>
                      <a:pt x="1253" y="653"/>
                    </a:lnTo>
                    <a:lnTo>
                      <a:pt x="1251" y="647"/>
                    </a:lnTo>
                    <a:lnTo>
                      <a:pt x="1247" y="641"/>
                    </a:lnTo>
                    <a:lnTo>
                      <a:pt x="1245" y="634"/>
                    </a:lnTo>
                    <a:lnTo>
                      <a:pt x="1243" y="626"/>
                    </a:lnTo>
                    <a:lnTo>
                      <a:pt x="1240" y="620"/>
                    </a:lnTo>
                    <a:lnTo>
                      <a:pt x="1238" y="613"/>
                    </a:lnTo>
                    <a:lnTo>
                      <a:pt x="1236" y="605"/>
                    </a:lnTo>
                    <a:lnTo>
                      <a:pt x="1234" y="597"/>
                    </a:lnTo>
                    <a:lnTo>
                      <a:pt x="1230" y="588"/>
                    </a:lnTo>
                    <a:lnTo>
                      <a:pt x="1228" y="580"/>
                    </a:lnTo>
                    <a:lnTo>
                      <a:pt x="1224" y="573"/>
                    </a:lnTo>
                    <a:lnTo>
                      <a:pt x="1222" y="565"/>
                    </a:lnTo>
                    <a:lnTo>
                      <a:pt x="1219" y="557"/>
                    </a:lnTo>
                    <a:lnTo>
                      <a:pt x="1217" y="548"/>
                    </a:lnTo>
                    <a:lnTo>
                      <a:pt x="1215" y="540"/>
                    </a:lnTo>
                    <a:lnTo>
                      <a:pt x="1211" y="531"/>
                    </a:lnTo>
                    <a:lnTo>
                      <a:pt x="1209" y="521"/>
                    </a:lnTo>
                    <a:lnTo>
                      <a:pt x="1205" y="512"/>
                    </a:lnTo>
                    <a:lnTo>
                      <a:pt x="1203" y="504"/>
                    </a:lnTo>
                    <a:lnTo>
                      <a:pt x="1200" y="495"/>
                    </a:lnTo>
                    <a:lnTo>
                      <a:pt x="1198" y="485"/>
                    </a:lnTo>
                    <a:lnTo>
                      <a:pt x="1194" y="478"/>
                    </a:lnTo>
                    <a:lnTo>
                      <a:pt x="1192" y="468"/>
                    </a:lnTo>
                    <a:lnTo>
                      <a:pt x="1188" y="459"/>
                    </a:lnTo>
                    <a:lnTo>
                      <a:pt x="1186" y="449"/>
                    </a:lnTo>
                    <a:lnTo>
                      <a:pt x="1183" y="441"/>
                    </a:lnTo>
                    <a:lnTo>
                      <a:pt x="1181" y="432"/>
                    </a:lnTo>
                    <a:lnTo>
                      <a:pt x="1179" y="422"/>
                    </a:lnTo>
                    <a:lnTo>
                      <a:pt x="1177" y="415"/>
                    </a:lnTo>
                    <a:lnTo>
                      <a:pt x="1175" y="407"/>
                    </a:lnTo>
                    <a:lnTo>
                      <a:pt x="1173" y="398"/>
                    </a:lnTo>
                    <a:lnTo>
                      <a:pt x="1169" y="390"/>
                    </a:lnTo>
                    <a:lnTo>
                      <a:pt x="1167" y="381"/>
                    </a:lnTo>
                    <a:lnTo>
                      <a:pt x="1165" y="373"/>
                    </a:lnTo>
                    <a:lnTo>
                      <a:pt x="1164" y="365"/>
                    </a:lnTo>
                    <a:lnTo>
                      <a:pt x="1162" y="358"/>
                    </a:lnTo>
                    <a:lnTo>
                      <a:pt x="1160" y="348"/>
                    </a:lnTo>
                    <a:lnTo>
                      <a:pt x="1158" y="341"/>
                    </a:lnTo>
                    <a:lnTo>
                      <a:pt x="1158" y="335"/>
                    </a:lnTo>
                    <a:lnTo>
                      <a:pt x="1154" y="327"/>
                    </a:lnTo>
                    <a:lnTo>
                      <a:pt x="1154" y="322"/>
                    </a:lnTo>
                    <a:lnTo>
                      <a:pt x="1152" y="314"/>
                    </a:lnTo>
                    <a:lnTo>
                      <a:pt x="1152" y="308"/>
                    </a:lnTo>
                    <a:lnTo>
                      <a:pt x="1152" y="303"/>
                    </a:lnTo>
                    <a:lnTo>
                      <a:pt x="1150" y="297"/>
                    </a:lnTo>
                    <a:lnTo>
                      <a:pt x="1150" y="291"/>
                    </a:lnTo>
                    <a:lnTo>
                      <a:pt x="1150" y="286"/>
                    </a:lnTo>
                    <a:lnTo>
                      <a:pt x="1148" y="280"/>
                    </a:lnTo>
                    <a:lnTo>
                      <a:pt x="1148" y="276"/>
                    </a:lnTo>
                    <a:lnTo>
                      <a:pt x="1146" y="270"/>
                    </a:lnTo>
                    <a:lnTo>
                      <a:pt x="1145" y="267"/>
                    </a:lnTo>
                    <a:lnTo>
                      <a:pt x="1139" y="259"/>
                    </a:lnTo>
                    <a:lnTo>
                      <a:pt x="1135" y="253"/>
                    </a:lnTo>
                    <a:lnTo>
                      <a:pt x="1129" y="246"/>
                    </a:lnTo>
                    <a:lnTo>
                      <a:pt x="1122" y="242"/>
                    </a:lnTo>
                    <a:lnTo>
                      <a:pt x="1112" y="236"/>
                    </a:lnTo>
                    <a:lnTo>
                      <a:pt x="1103" y="232"/>
                    </a:lnTo>
                    <a:lnTo>
                      <a:pt x="1099" y="230"/>
                    </a:lnTo>
                    <a:lnTo>
                      <a:pt x="1093" y="229"/>
                    </a:lnTo>
                    <a:lnTo>
                      <a:pt x="1087" y="227"/>
                    </a:lnTo>
                    <a:lnTo>
                      <a:pt x="1082" y="227"/>
                    </a:lnTo>
                    <a:lnTo>
                      <a:pt x="1076" y="227"/>
                    </a:lnTo>
                    <a:lnTo>
                      <a:pt x="1070" y="225"/>
                    </a:lnTo>
                    <a:lnTo>
                      <a:pt x="1065" y="225"/>
                    </a:lnTo>
                    <a:lnTo>
                      <a:pt x="1059" y="225"/>
                    </a:lnTo>
                    <a:lnTo>
                      <a:pt x="1051" y="223"/>
                    </a:lnTo>
                    <a:lnTo>
                      <a:pt x="1046" y="223"/>
                    </a:lnTo>
                    <a:lnTo>
                      <a:pt x="1040" y="223"/>
                    </a:lnTo>
                    <a:lnTo>
                      <a:pt x="1034" y="223"/>
                    </a:lnTo>
                    <a:lnTo>
                      <a:pt x="1027" y="223"/>
                    </a:lnTo>
                    <a:lnTo>
                      <a:pt x="1021" y="223"/>
                    </a:lnTo>
                    <a:lnTo>
                      <a:pt x="1015" y="223"/>
                    </a:lnTo>
                    <a:lnTo>
                      <a:pt x="1010" y="225"/>
                    </a:lnTo>
                    <a:lnTo>
                      <a:pt x="1002" y="225"/>
                    </a:lnTo>
                    <a:lnTo>
                      <a:pt x="996" y="225"/>
                    </a:lnTo>
                    <a:lnTo>
                      <a:pt x="991" y="225"/>
                    </a:lnTo>
                    <a:lnTo>
                      <a:pt x="985" y="225"/>
                    </a:lnTo>
                    <a:lnTo>
                      <a:pt x="977" y="225"/>
                    </a:lnTo>
                    <a:lnTo>
                      <a:pt x="972" y="227"/>
                    </a:lnTo>
                    <a:lnTo>
                      <a:pt x="966" y="227"/>
                    </a:lnTo>
                    <a:lnTo>
                      <a:pt x="960" y="229"/>
                    </a:lnTo>
                    <a:lnTo>
                      <a:pt x="953" y="229"/>
                    </a:lnTo>
                    <a:lnTo>
                      <a:pt x="947" y="229"/>
                    </a:lnTo>
                    <a:lnTo>
                      <a:pt x="941" y="230"/>
                    </a:lnTo>
                    <a:lnTo>
                      <a:pt x="937" y="230"/>
                    </a:lnTo>
                    <a:lnTo>
                      <a:pt x="932" y="232"/>
                    </a:lnTo>
                    <a:lnTo>
                      <a:pt x="926" y="232"/>
                    </a:lnTo>
                    <a:lnTo>
                      <a:pt x="920" y="234"/>
                    </a:lnTo>
                    <a:lnTo>
                      <a:pt x="916" y="236"/>
                    </a:lnTo>
                    <a:lnTo>
                      <a:pt x="907" y="236"/>
                    </a:lnTo>
                    <a:lnTo>
                      <a:pt x="899" y="238"/>
                    </a:lnTo>
                    <a:lnTo>
                      <a:pt x="892" y="240"/>
                    </a:lnTo>
                    <a:lnTo>
                      <a:pt x="886" y="242"/>
                    </a:lnTo>
                    <a:lnTo>
                      <a:pt x="882" y="242"/>
                    </a:lnTo>
                    <a:lnTo>
                      <a:pt x="878" y="244"/>
                    </a:lnTo>
                    <a:lnTo>
                      <a:pt x="876" y="244"/>
                    </a:lnTo>
                    <a:lnTo>
                      <a:pt x="876" y="246"/>
                    </a:lnTo>
                    <a:lnTo>
                      <a:pt x="876" y="248"/>
                    </a:lnTo>
                    <a:lnTo>
                      <a:pt x="876" y="253"/>
                    </a:lnTo>
                    <a:lnTo>
                      <a:pt x="876" y="259"/>
                    </a:lnTo>
                    <a:lnTo>
                      <a:pt x="876" y="263"/>
                    </a:lnTo>
                    <a:lnTo>
                      <a:pt x="876" y="267"/>
                    </a:lnTo>
                    <a:lnTo>
                      <a:pt x="876" y="272"/>
                    </a:lnTo>
                    <a:lnTo>
                      <a:pt x="876" y="278"/>
                    </a:lnTo>
                    <a:lnTo>
                      <a:pt x="876" y="282"/>
                    </a:lnTo>
                    <a:lnTo>
                      <a:pt x="876" y="287"/>
                    </a:lnTo>
                    <a:lnTo>
                      <a:pt x="876" y="293"/>
                    </a:lnTo>
                    <a:lnTo>
                      <a:pt x="878" y="301"/>
                    </a:lnTo>
                    <a:lnTo>
                      <a:pt x="876" y="306"/>
                    </a:lnTo>
                    <a:lnTo>
                      <a:pt x="876" y="314"/>
                    </a:lnTo>
                    <a:lnTo>
                      <a:pt x="876" y="320"/>
                    </a:lnTo>
                    <a:lnTo>
                      <a:pt x="876" y="327"/>
                    </a:lnTo>
                    <a:lnTo>
                      <a:pt x="876" y="335"/>
                    </a:lnTo>
                    <a:lnTo>
                      <a:pt x="876" y="343"/>
                    </a:lnTo>
                    <a:lnTo>
                      <a:pt x="875" y="352"/>
                    </a:lnTo>
                    <a:lnTo>
                      <a:pt x="875" y="362"/>
                    </a:lnTo>
                    <a:lnTo>
                      <a:pt x="873" y="369"/>
                    </a:lnTo>
                    <a:lnTo>
                      <a:pt x="873" y="377"/>
                    </a:lnTo>
                    <a:lnTo>
                      <a:pt x="871" y="386"/>
                    </a:lnTo>
                    <a:lnTo>
                      <a:pt x="871" y="396"/>
                    </a:lnTo>
                    <a:lnTo>
                      <a:pt x="869" y="405"/>
                    </a:lnTo>
                    <a:lnTo>
                      <a:pt x="867" y="415"/>
                    </a:lnTo>
                    <a:lnTo>
                      <a:pt x="865" y="424"/>
                    </a:lnTo>
                    <a:lnTo>
                      <a:pt x="865" y="434"/>
                    </a:lnTo>
                    <a:lnTo>
                      <a:pt x="861" y="443"/>
                    </a:lnTo>
                    <a:lnTo>
                      <a:pt x="859" y="453"/>
                    </a:lnTo>
                    <a:lnTo>
                      <a:pt x="856" y="462"/>
                    </a:lnTo>
                    <a:lnTo>
                      <a:pt x="856" y="474"/>
                    </a:lnTo>
                    <a:lnTo>
                      <a:pt x="852" y="481"/>
                    </a:lnTo>
                    <a:lnTo>
                      <a:pt x="848" y="493"/>
                    </a:lnTo>
                    <a:lnTo>
                      <a:pt x="846" y="502"/>
                    </a:lnTo>
                    <a:lnTo>
                      <a:pt x="842" y="514"/>
                    </a:lnTo>
                    <a:lnTo>
                      <a:pt x="838" y="523"/>
                    </a:lnTo>
                    <a:lnTo>
                      <a:pt x="833" y="533"/>
                    </a:lnTo>
                    <a:lnTo>
                      <a:pt x="829" y="542"/>
                    </a:lnTo>
                    <a:lnTo>
                      <a:pt x="825" y="554"/>
                    </a:lnTo>
                    <a:lnTo>
                      <a:pt x="821" y="561"/>
                    </a:lnTo>
                    <a:lnTo>
                      <a:pt x="816" y="573"/>
                    </a:lnTo>
                    <a:lnTo>
                      <a:pt x="810" y="582"/>
                    </a:lnTo>
                    <a:lnTo>
                      <a:pt x="806" y="592"/>
                    </a:lnTo>
                    <a:lnTo>
                      <a:pt x="800" y="601"/>
                    </a:lnTo>
                    <a:lnTo>
                      <a:pt x="793" y="611"/>
                    </a:lnTo>
                    <a:lnTo>
                      <a:pt x="787" y="620"/>
                    </a:lnTo>
                    <a:lnTo>
                      <a:pt x="779" y="630"/>
                    </a:lnTo>
                    <a:lnTo>
                      <a:pt x="774" y="637"/>
                    </a:lnTo>
                    <a:lnTo>
                      <a:pt x="766" y="647"/>
                    </a:lnTo>
                    <a:lnTo>
                      <a:pt x="757" y="654"/>
                    </a:lnTo>
                    <a:lnTo>
                      <a:pt x="749" y="664"/>
                    </a:lnTo>
                    <a:lnTo>
                      <a:pt x="741" y="672"/>
                    </a:lnTo>
                    <a:lnTo>
                      <a:pt x="732" y="679"/>
                    </a:lnTo>
                    <a:lnTo>
                      <a:pt x="722" y="687"/>
                    </a:lnTo>
                    <a:lnTo>
                      <a:pt x="713" y="696"/>
                    </a:lnTo>
                    <a:lnTo>
                      <a:pt x="703" y="702"/>
                    </a:lnTo>
                    <a:lnTo>
                      <a:pt x="694" y="710"/>
                    </a:lnTo>
                    <a:lnTo>
                      <a:pt x="683" y="717"/>
                    </a:lnTo>
                    <a:lnTo>
                      <a:pt x="671" y="725"/>
                    </a:lnTo>
                    <a:lnTo>
                      <a:pt x="660" y="729"/>
                    </a:lnTo>
                    <a:lnTo>
                      <a:pt x="648" y="734"/>
                    </a:lnTo>
                    <a:lnTo>
                      <a:pt x="635" y="740"/>
                    </a:lnTo>
                    <a:lnTo>
                      <a:pt x="624" y="746"/>
                    </a:lnTo>
                    <a:lnTo>
                      <a:pt x="610" y="750"/>
                    </a:lnTo>
                    <a:lnTo>
                      <a:pt x="597" y="753"/>
                    </a:lnTo>
                    <a:lnTo>
                      <a:pt x="586" y="759"/>
                    </a:lnTo>
                    <a:lnTo>
                      <a:pt x="572" y="763"/>
                    </a:lnTo>
                    <a:lnTo>
                      <a:pt x="559" y="765"/>
                    </a:lnTo>
                    <a:lnTo>
                      <a:pt x="546" y="769"/>
                    </a:lnTo>
                    <a:lnTo>
                      <a:pt x="532" y="770"/>
                    </a:lnTo>
                    <a:lnTo>
                      <a:pt x="519" y="774"/>
                    </a:lnTo>
                    <a:lnTo>
                      <a:pt x="506" y="776"/>
                    </a:lnTo>
                    <a:lnTo>
                      <a:pt x="490" y="778"/>
                    </a:lnTo>
                    <a:lnTo>
                      <a:pt x="477" y="780"/>
                    </a:lnTo>
                    <a:lnTo>
                      <a:pt x="464" y="782"/>
                    </a:lnTo>
                    <a:lnTo>
                      <a:pt x="451" y="784"/>
                    </a:lnTo>
                    <a:lnTo>
                      <a:pt x="435" y="784"/>
                    </a:lnTo>
                    <a:lnTo>
                      <a:pt x="422" y="786"/>
                    </a:lnTo>
                    <a:lnTo>
                      <a:pt x="407" y="786"/>
                    </a:lnTo>
                    <a:lnTo>
                      <a:pt x="394" y="786"/>
                    </a:lnTo>
                    <a:lnTo>
                      <a:pt x="380" y="788"/>
                    </a:lnTo>
                    <a:lnTo>
                      <a:pt x="367" y="788"/>
                    </a:lnTo>
                    <a:lnTo>
                      <a:pt x="352" y="788"/>
                    </a:lnTo>
                    <a:lnTo>
                      <a:pt x="338" y="788"/>
                    </a:lnTo>
                    <a:lnTo>
                      <a:pt x="325" y="786"/>
                    </a:lnTo>
                    <a:lnTo>
                      <a:pt x="312" y="786"/>
                    </a:lnTo>
                    <a:lnTo>
                      <a:pt x="297" y="786"/>
                    </a:lnTo>
                    <a:lnTo>
                      <a:pt x="283" y="784"/>
                    </a:lnTo>
                    <a:lnTo>
                      <a:pt x="270" y="784"/>
                    </a:lnTo>
                    <a:lnTo>
                      <a:pt x="257" y="782"/>
                    </a:lnTo>
                    <a:lnTo>
                      <a:pt x="245" y="782"/>
                    </a:lnTo>
                    <a:lnTo>
                      <a:pt x="232" y="780"/>
                    </a:lnTo>
                    <a:lnTo>
                      <a:pt x="219" y="778"/>
                    </a:lnTo>
                    <a:lnTo>
                      <a:pt x="205" y="776"/>
                    </a:lnTo>
                    <a:lnTo>
                      <a:pt x="194" y="776"/>
                    </a:lnTo>
                    <a:lnTo>
                      <a:pt x="181" y="774"/>
                    </a:lnTo>
                    <a:lnTo>
                      <a:pt x="169" y="772"/>
                    </a:lnTo>
                    <a:lnTo>
                      <a:pt x="158" y="770"/>
                    </a:lnTo>
                    <a:lnTo>
                      <a:pt x="148" y="770"/>
                    </a:lnTo>
                    <a:lnTo>
                      <a:pt x="137" y="767"/>
                    </a:lnTo>
                    <a:lnTo>
                      <a:pt x="125" y="767"/>
                    </a:lnTo>
                    <a:lnTo>
                      <a:pt x="116" y="763"/>
                    </a:lnTo>
                    <a:lnTo>
                      <a:pt x="106" y="763"/>
                    </a:lnTo>
                    <a:lnTo>
                      <a:pt x="97" y="761"/>
                    </a:lnTo>
                    <a:lnTo>
                      <a:pt x="87" y="759"/>
                    </a:lnTo>
                    <a:lnTo>
                      <a:pt x="78" y="759"/>
                    </a:lnTo>
                    <a:lnTo>
                      <a:pt x="70" y="757"/>
                    </a:lnTo>
                    <a:lnTo>
                      <a:pt x="63" y="755"/>
                    </a:lnTo>
                    <a:lnTo>
                      <a:pt x="53" y="753"/>
                    </a:lnTo>
                    <a:lnTo>
                      <a:pt x="47" y="751"/>
                    </a:lnTo>
                    <a:lnTo>
                      <a:pt x="40" y="750"/>
                    </a:lnTo>
                    <a:lnTo>
                      <a:pt x="32" y="748"/>
                    </a:lnTo>
                    <a:lnTo>
                      <a:pt x="27" y="748"/>
                    </a:lnTo>
                    <a:lnTo>
                      <a:pt x="21" y="746"/>
                    </a:lnTo>
                    <a:lnTo>
                      <a:pt x="19" y="746"/>
                    </a:lnTo>
                    <a:lnTo>
                      <a:pt x="9" y="742"/>
                    </a:lnTo>
                    <a:lnTo>
                      <a:pt x="4" y="742"/>
                    </a:lnTo>
                    <a:lnTo>
                      <a:pt x="0" y="742"/>
                    </a:lnTo>
                    <a:lnTo>
                      <a:pt x="63" y="400"/>
                    </a:lnTo>
                    <a:lnTo>
                      <a:pt x="65" y="402"/>
                    </a:lnTo>
                    <a:lnTo>
                      <a:pt x="70" y="411"/>
                    </a:lnTo>
                    <a:lnTo>
                      <a:pt x="72" y="417"/>
                    </a:lnTo>
                    <a:lnTo>
                      <a:pt x="78" y="422"/>
                    </a:lnTo>
                    <a:lnTo>
                      <a:pt x="84" y="430"/>
                    </a:lnTo>
                    <a:lnTo>
                      <a:pt x="93" y="440"/>
                    </a:lnTo>
                    <a:lnTo>
                      <a:pt x="99" y="447"/>
                    </a:lnTo>
                    <a:lnTo>
                      <a:pt x="108" y="457"/>
                    </a:lnTo>
                    <a:lnTo>
                      <a:pt x="112" y="460"/>
                    </a:lnTo>
                    <a:lnTo>
                      <a:pt x="118" y="466"/>
                    </a:lnTo>
                    <a:lnTo>
                      <a:pt x="124" y="472"/>
                    </a:lnTo>
                    <a:lnTo>
                      <a:pt x="127" y="478"/>
                    </a:lnTo>
                    <a:lnTo>
                      <a:pt x="133" y="481"/>
                    </a:lnTo>
                    <a:lnTo>
                      <a:pt x="139" y="487"/>
                    </a:lnTo>
                    <a:lnTo>
                      <a:pt x="144" y="493"/>
                    </a:lnTo>
                    <a:lnTo>
                      <a:pt x="152" y="499"/>
                    </a:lnTo>
                    <a:lnTo>
                      <a:pt x="156" y="504"/>
                    </a:lnTo>
                    <a:lnTo>
                      <a:pt x="163" y="510"/>
                    </a:lnTo>
                    <a:lnTo>
                      <a:pt x="171" y="516"/>
                    </a:lnTo>
                    <a:lnTo>
                      <a:pt x="179" y="521"/>
                    </a:lnTo>
                    <a:lnTo>
                      <a:pt x="184" y="525"/>
                    </a:lnTo>
                    <a:lnTo>
                      <a:pt x="192" y="531"/>
                    </a:lnTo>
                    <a:lnTo>
                      <a:pt x="200" y="535"/>
                    </a:lnTo>
                    <a:lnTo>
                      <a:pt x="207" y="540"/>
                    </a:lnTo>
                    <a:lnTo>
                      <a:pt x="215" y="546"/>
                    </a:lnTo>
                    <a:lnTo>
                      <a:pt x="222" y="550"/>
                    </a:lnTo>
                    <a:lnTo>
                      <a:pt x="232" y="556"/>
                    </a:lnTo>
                    <a:lnTo>
                      <a:pt x="240" y="561"/>
                    </a:lnTo>
                    <a:lnTo>
                      <a:pt x="247" y="563"/>
                    </a:lnTo>
                    <a:lnTo>
                      <a:pt x="257" y="569"/>
                    </a:lnTo>
                    <a:lnTo>
                      <a:pt x="264" y="573"/>
                    </a:lnTo>
                    <a:lnTo>
                      <a:pt x="274" y="578"/>
                    </a:lnTo>
                    <a:lnTo>
                      <a:pt x="283" y="582"/>
                    </a:lnTo>
                    <a:lnTo>
                      <a:pt x="293" y="586"/>
                    </a:lnTo>
                    <a:lnTo>
                      <a:pt x="302" y="588"/>
                    </a:lnTo>
                    <a:lnTo>
                      <a:pt x="314" y="592"/>
                    </a:lnTo>
                    <a:lnTo>
                      <a:pt x="321" y="594"/>
                    </a:lnTo>
                    <a:lnTo>
                      <a:pt x="333" y="597"/>
                    </a:lnTo>
                    <a:lnTo>
                      <a:pt x="342" y="599"/>
                    </a:lnTo>
                    <a:lnTo>
                      <a:pt x="354" y="603"/>
                    </a:lnTo>
                    <a:lnTo>
                      <a:pt x="363" y="603"/>
                    </a:lnTo>
                    <a:lnTo>
                      <a:pt x="375" y="605"/>
                    </a:lnTo>
                    <a:lnTo>
                      <a:pt x="386" y="605"/>
                    </a:lnTo>
                    <a:lnTo>
                      <a:pt x="397" y="607"/>
                    </a:lnTo>
                    <a:lnTo>
                      <a:pt x="407" y="607"/>
                    </a:lnTo>
                    <a:lnTo>
                      <a:pt x="418" y="607"/>
                    </a:lnTo>
                    <a:lnTo>
                      <a:pt x="430" y="607"/>
                    </a:lnTo>
                    <a:lnTo>
                      <a:pt x="441" y="607"/>
                    </a:lnTo>
                    <a:lnTo>
                      <a:pt x="452" y="605"/>
                    </a:lnTo>
                    <a:lnTo>
                      <a:pt x="466" y="603"/>
                    </a:lnTo>
                    <a:lnTo>
                      <a:pt x="477" y="601"/>
                    </a:lnTo>
                    <a:lnTo>
                      <a:pt x="490" y="601"/>
                    </a:lnTo>
                    <a:lnTo>
                      <a:pt x="502" y="597"/>
                    </a:lnTo>
                    <a:lnTo>
                      <a:pt x="511" y="594"/>
                    </a:lnTo>
                    <a:lnTo>
                      <a:pt x="523" y="590"/>
                    </a:lnTo>
                    <a:lnTo>
                      <a:pt x="534" y="586"/>
                    </a:lnTo>
                    <a:lnTo>
                      <a:pt x="542" y="582"/>
                    </a:lnTo>
                    <a:lnTo>
                      <a:pt x="551" y="576"/>
                    </a:lnTo>
                    <a:lnTo>
                      <a:pt x="559" y="571"/>
                    </a:lnTo>
                    <a:lnTo>
                      <a:pt x="567" y="567"/>
                    </a:lnTo>
                    <a:lnTo>
                      <a:pt x="574" y="561"/>
                    </a:lnTo>
                    <a:lnTo>
                      <a:pt x="580" y="556"/>
                    </a:lnTo>
                    <a:lnTo>
                      <a:pt x="586" y="548"/>
                    </a:lnTo>
                    <a:lnTo>
                      <a:pt x="591" y="542"/>
                    </a:lnTo>
                    <a:lnTo>
                      <a:pt x="595" y="535"/>
                    </a:lnTo>
                    <a:lnTo>
                      <a:pt x="601" y="527"/>
                    </a:lnTo>
                    <a:lnTo>
                      <a:pt x="605" y="519"/>
                    </a:lnTo>
                    <a:lnTo>
                      <a:pt x="608" y="514"/>
                    </a:lnTo>
                    <a:lnTo>
                      <a:pt x="612" y="506"/>
                    </a:lnTo>
                    <a:lnTo>
                      <a:pt x="614" y="497"/>
                    </a:lnTo>
                    <a:lnTo>
                      <a:pt x="616" y="489"/>
                    </a:lnTo>
                    <a:lnTo>
                      <a:pt x="618" y="481"/>
                    </a:lnTo>
                    <a:lnTo>
                      <a:pt x="618" y="472"/>
                    </a:lnTo>
                    <a:lnTo>
                      <a:pt x="620" y="464"/>
                    </a:lnTo>
                    <a:lnTo>
                      <a:pt x="622" y="455"/>
                    </a:lnTo>
                    <a:lnTo>
                      <a:pt x="622" y="447"/>
                    </a:lnTo>
                    <a:lnTo>
                      <a:pt x="622" y="438"/>
                    </a:lnTo>
                    <a:lnTo>
                      <a:pt x="622" y="428"/>
                    </a:lnTo>
                    <a:lnTo>
                      <a:pt x="622" y="421"/>
                    </a:lnTo>
                    <a:lnTo>
                      <a:pt x="622" y="413"/>
                    </a:lnTo>
                    <a:lnTo>
                      <a:pt x="620" y="403"/>
                    </a:lnTo>
                    <a:lnTo>
                      <a:pt x="618" y="394"/>
                    </a:lnTo>
                    <a:lnTo>
                      <a:pt x="618" y="386"/>
                    </a:lnTo>
                    <a:lnTo>
                      <a:pt x="616" y="377"/>
                    </a:lnTo>
                    <a:lnTo>
                      <a:pt x="614" y="367"/>
                    </a:lnTo>
                    <a:lnTo>
                      <a:pt x="612" y="360"/>
                    </a:lnTo>
                    <a:lnTo>
                      <a:pt x="610" y="350"/>
                    </a:lnTo>
                    <a:lnTo>
                      <a:pt x="608" y="341"/>
                    </a:lnTo>
                    <a:lnTo>
                      <a:pt x="605" y="333"/>
                    </a:lnTo>
                    <a:lnTo>
                      <a:pt x="603" y="325"/>
                    </a:lnTo>
                    <a:lnTo>
                      <a:pt x="599" y="316"/>
                    </a:lnTo>
                    <a:lnTo>
                      <a:pt x="597" y="308"/>
                    </a:lnTo>
                    <a:lnTo>
                      <a:pt x="595" y="301"/>
                    </a:lnTo>
                    <a:lnTo>
                      <a:pt x="591" y="291"/>
                    </a:lnTo>
                    <a:lnTo>
                      <a:pt x="589" y="284"/>
                    </a:lnTo>
                    <a:lnTo>
                      <a:pt x="586" y="278"/>
                    </a:lnTo>
                    <a:lnTo>
                      <a:pt x="584" y="270"/>
                    </a:lnTo>
                    <a:lnTo>
                      <a:pt x="582" y="263"/>
                    </a:lnTo>
                    <a:lnTo>
                      <a:pt x="578" y="257"/>
                    </a:lnTo>
                    <a:lnTo>
                      <a:pt x="576" y="251"/>
                    </a:lnTo>
                    <a:lnTo>
                      <a:pt x="572" y="244"/>
                    </a:lnTo>
                    <a:lnTo>
                      <a:pt x="568" y="238"/>
                    </a:lnTo>
                    <a:lnTo>
                      <a:pt x="567" y="232"/>
                    </a:lnTo>
                    <a:lnTo>
                      <a:pt x="563" y="227"/>
                    </a:lnTo>
                    <a:lnTo>
                      <a:pt x="559" y="219"/>
                    </a:lnTo>
                    <a:lnTo>
                      <a:pt x="555" y="211"/>
                    </a:lnTo>
                    <a:lnTo>
                      <a:pt x="551" y="204"/>
                    </a:lnTo>
                    <a:lnTo>
                      <a:pt x="549" y="198"/>
                    </a:lnTo>
                    <a:lnTo>
                      <a:pt x="548" y="196"/>
                    </a:lnTo>
                    <a:close/>
                  </a:path>
                </a:pathLst>
              </a:custGeom>
              <a:solidFill>
                <a:srgbClr val="B5667A"/>
              </a:solidFill>
              <a:ln w="9525">
                <a:noFill/>
                <a:round/>
                <a:headEnd/>
                <a:tailEnd/>
              </a:ln>
            </p:spPr>
            <p:txBody>
              <a:bodyPr/>
              <a:lstStyle/>
              <a:p>
                <a:endParaRPr lang="en-US"/>
              </a:p>
            </p:txBody>
          </p:sp>
          <p:sp>
            <p:nvSpPr>
              <p:cNvPr id="10287" name="Freeform 284"/>
              <p:cNvSpPr>
                <a:spLocks/>
              </p:cNvSpPr>
              <p:nvPr/>
            </p:nvSpPr>
            <p:spPr bwMode="auto">
              <a:xfrm>
                <a:off x="2199" y="2024"/>
                <a:ext cx="110" cy="114"/>
              </a:xfrm>
              <a:custGeom>
                <a:avLst/>
                <a:gdLst>
                  <a:gd name="T0" fmla="*/ 31 w 221"/>
                  <a:gd name="T1" fmla="*/ 0 h 228"/>
                  <a:gd name="T2" fmla="*/ 40 w 221"/>
                  <a:gd name="T3" fmla="*/ 3 h 228"/>
                  <a:gd name="T4" fmla="*/ 48 w 221"/>
                  <a:gd name="T5" fmla="*/ 6 h 228"/>
                  <a:gd name="T6" fmla="*/ 58 w 221"/>
                  <a:gd name="T7" fmla="*/ 10 h 228"/>
                  <a:gd name="T8" fmla="*/ 67 w 221"/>
                  <a:gd name="T9" fmla="*/ 14 h 228"/>
                  <a:gd name="T10" fmla="*/ 75 w 221"/>
                  <a:gd name="T11" fmla="*/ 20 h 228"/>
                  <a:gd name="T12" fmla="*/ 84 w 221"/>
                  <a:gd name="T13" fmla="*/ 26 h 228"/>
                  <a:gd name="T14" fmla="*/ 91 w 221"/>
                  <a:gd name="T15" fmla="*/ 33 h 228"/>
                  <a:gd name="T16" fmla="*/ 98 w 221"/>
                  <a:gd name="T17" fmla="*/ 38 h 228"/>
                  <a:gd name="T18" fmla="*/ 103 w 221"/>
                  <a:gd name="T19" fmla="*/ 46 h 228"/>
                  <a:gd name="T20" fmla="*/ 106 w 221"/>
                  <a:gd name="T21" fmla="*/ 54 h 228"/>
                  <a:gd name="T22" fmla="*/ 109 w 221"/>
                  <a:gd name="T23" fmla="*/ 61 h 228"/>
                  <a:gd name="T24" fmla="*/ 109 w 221"/>
                  <a:gd name="T25" fmla="*/ 70 h 228"/>
                  <a:gd name="T26" fmla="*/ 107 w 221"/>
                  <a:gd name="T27" fmla="*/ 78 h 228"/>
                  <a:gd name="T28" fmla="*/ 104 w 221"/>
                  <a:gd name="T29" fmla="*/ 87 h 228"/>
                  <a:gd name="T30" fmla="*/ 99 w 221"/>
                  <a:gd name="T31" fmla="*/ 95 h 228"/>
                  <a:gd name="T32" fmla="*/ 91 w 221"/>
                  <a:gd name="T33" fmla="*/ 103 h 228"/>
                  <a:gd name="T34" fmla="*/ 84 w 221"/>
                  <a:gd name="T35" fmla="*/ 108 h 228"/>
                  <a:gd name="T36" fmla="*/ 75 w 221"/>
                  <a:gd name="T37" fmla="*/ 112 h 228"/>
                  <a:gd name="T38" fmla="*/ 65 w 221"/>
                  <a:gd name="T39" fmla="*/ 114 h 228"/>
                  <a:gd name="T40" fmla="*/ 57 w 221"/>
                  <a:gd name="T41" fmla="*/ 114 h 228"/>
                  <a:gd name="T42" fmla="*/ 47 w 221"/>
                  <a:gd name="T43" fmla="*/ 114 h 228"/>
                  <a:gd name="T44" fmla="*/ 40 w 221"/>
                  <a:gd name="T45" fmla="*/ 113 h 228"/>
                  <a:gd name="T46" fmla="*/ 34 w 221"/>
                  <a:gd name="T47" fmla="*/ 110 h 228"/>
                  <a:gd name="T48" fmla="*/ 36 w 221"/>
                  <a:gd name="T49" fmla="*/ 108 h 228"/>
                  <a:gd name="T50" fmla="*/ 44 w 221"/>
                  <a:gd name="T51" fmla="*/ 106 h 228"/>
                  <a:gd name="T52" fmla="*/ 51 w 221"/>
                  <a:gd name="T53" fmla="*/ 104 h 228"/>
                  <a:gd name="T54" fmla="*/ 59 w 221"/>
                  <a:gd name="T55" fmla="*/ 102 h 228"/>
                  <a:gd name="T56" fmla="*/ 66 w 221"/>
                  <a:gd name="T57" fmla="*/ 98 h 228"/>
                  <a:gd name="T58" fmla="*/ 72 w 221"/>
                  <a:gd name="T59" fmla="*/ 95 h 228"/>
                  <a:gd name="T60" fmla="*/ 79 w 221"/>
                  <a:gd name="T61" fmla="*/ 90 h 228"/>
                  <a:gd name="T62" fmla="*/ 84 w 221"/>
                  <a:gd name="T63" fmla="*/ 86 h 228"/>
                  <a:gd name="T64" fmla="*/ 87 w 221"/>
                  <a:gd name="T65" fmla="*/ 80 h 228"/>
                  <a:gd name="T66" fmla="*/ 91 w 221"/>
                  <a:gd name="T67" fmla="*/ 75 h 228"/>
                  <a:gd name="T68" fmla="*/ 93 w 221"/>
                  <a:gd name="T69" fmla="*/ 69 h 228"/>
                  <a:gd name="T70" fmla="*/ 93 w 221"/>
                  <a:gd name="T71" fmla="*/ 62 h 228"/>
                  <a:gd name="T72" fmla="*/ 91 w 221"/>
                  <a:gd name="T73" fmla="*/ 56 h 228"/>
                  <a:gd name="T74" fmla="*/ 88 w 221"/>
                  <a:gd name="T75" fmla="*/ 50 h 228"/>
                  <a:gd name="T76" fmla="*/ 84 w 221"/>
                  <a:gd name="T77" fmla="*/ 44 h 228"/>
                  <a:gd name="T78" fmla="*/ 77 w 221"/>
                  <a:gd name="T79" fmla="*/ 37 h 228"/>
                  <a:gd name="T80" fmla="*/ 69 w 221"/>
                  <a:gd name="T81" fmla="*/ 31 h 228"/>
                  <a:gd name="T82" fmla="*/ 60 w 221"/>
                  <a:gd name="T83" fmla="*/ 27 h 228"/>
                  <a:gd name="T84" fmla="*/ 51 w 221"/>
                  <a:gd name="T85" fmla="*/ 24 h 228"/>
                  <a:gd name="T86" fmla="*/ 43 w 221"/>
                  <a:gd name="T87" fmla="*/ 22 h 228"/>
                  <a:gd name="T88" fmla="*/ 33 w 221"/>
                  <a:gd name="T89" fmla="*/ 20 h 228"/>
                  <a:gd name="T90" fmla="*/ 24 w 221"/>
                  <a:gd name="T91" fmla="*/ 19 h 228"/>
                  <a:gd name="T92" fmla="*/ 17 w 221"/>
                  <a:gd name="T93" fmla="*/ 18 h 228"/>
                  <a:gd name="T94" fmla="*/ 11 w 221"/>
                  <a:gd name="T95" fmla="*/ 18 h 228"/>
                  <a:gd name="T96" fmla="*/ 5 w 221"/>
                  <a:gd name="T97" fmla="*/ 17 h 228"/>
                  <a:gd name="T98" fmla="*/ 26 w 221"/>
                  <a:gd name="T99" fmla="*/ 0 h 2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228"/>
                  <a:gd name="T152" fmla="*/ 221 w 221"/>
                  <a:gd name="T153" fmla="*/ 228 h 2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228">
                    <a:moveTo>
                      <a:pt x="53" y="0"/>
                    </a:moveTo>
                    <a:lnTo>
                      <a:pt x="63" y="0"/>
                    </a:lnTo>
                    <a:lnTo>
                      <a:pt x="71" y="4"/>
                    </a:lnTo>
                    <a:lnTo>
                      <a:pt x="80" y="6"/>
                    </a:lnTo>
                    <a:lnTo>
                      <a:pt x="90" y="10"/>
                    </a:lnTo>
                    <a:lnTo>
                      <a:pt x="97" y="12"/>
                    </a:lnTo>
                    <a:lnTo>
                      <a:pt x="109" y="15"/>
                    </a:lnTo>
                    <a:lnTo>
                      <a:pt x="116" y="19"/>
                    </a:lnTo>
                    <a:lnTo>
                      <a:pt x="126" y="25"/>
                    </a:lnTo>
                    <a:lnTo>
                      <a:pt x="135" y="29"/>
                    </a:lnTo>
                    <a:lnTo>
                      <a:pt x="143" y="34"/>
                    </a:lnTo>
                    <a:lnTo>
                      <a:pt x="150" y="40"/>
                    </a:lnTo>
                    <a:lnTo>
                      <a:pt x="160" y="46"/>
                    </a:lnTo>
                    <a:lnTo>
                      <a:pt x="168" y="52"/>
                    </a:lnTo>
                    <a:lnTo>
                      <a:pt x="175" y="57"/>
                    </a:lnTo>
                    <a:lnTo>
                      <a:pt x="183" y="65"/>
                    </a:lnTo>
                    <a:lnTo>
                      <a:pt x="190" y="71"/>
                    </a:lnTo>
                    <a:lnTo>
                      <a:pt x="196" y="76"/>
                    </a:lnTo>
                    <a:lnTo>
                      <a:pt x="202" y="84"/>
                    </a:lnTo>
                    <a:lnTo>
                      <a:pt x="206" y="92"/>
                    </a:lnTo>
                    <a:lnTo>
                      <a:pt x="211" y="99"/>
                    </a:lnTo>
                    <a:lnTo>
                      <a:pt x="213" y="107"/>
                    </a:lnTo>
                    <a:lnTo>
                      <a:pt x="217" y="114"/>
                    </a:lnTo>
                    <a:lnTo>
                      <a:pt x="219" y="122"/>
                    </a:lnTo>
                    <a:lnTo>
                      <a:pt x="221" y="131"/>
                    </a:lnTo>
                    <a:lnTo>
                      <a:pt x="219" y="139"/>
                    </a:lnTo>
                    <a:lnTo>
                      <a:pt x="219" y="147"/>
                    </a:lnTo>
                    <a:lnTo>
                      <a:pt x="215" y="156"/>
                    </a:lnTo>
                    <a:lnTo>
                      <a:pt x="213" y="164"/>
                    </a:lnTo>
                    <a:lnTo>
                      <a:pt x="209" y="173"/>
                    </a:lnTo>
                    <a:lnTo>
                      <a:pt x="204" y="181"/>
                    </a:lnTo>
                    <a:lnTo>
                      <a:pt x="198" y="190"/>
                    </a:lnTo>
                    <a:lnTo>
                      <a:pt x="190" y="202"/>
                    </a:lnTo>
                    <a:lnTo>
                      <a:pt x="183" y="206"/>
                    </a:lnTo>
                    <a:lnTo>
                      <a:pt x="175" y="211"/>
                    </a:lnTo>
                    <a:lnTo>
                      <a:pt x="168" y="215"/>
                    </a:lnTo>
                    <a:lnTo>
                      <a:pt x="160" y="219"/>
                    </a:lnTo>
                    <a:lnTo>
                      <a:pt x="150" y="223"/>
                    </a:lnTo>
                    <a:lnTo>
                      <a:pt x="143" y="225"/>
                    </a:lnTo>
                    <a:lnTo>
                      <a:pt x="131" y="227"/>
                    </a:lnTo>
                    <a:lnTo>
                      <a:pt x="124" y="228"/>
                    </a:lnTo>
                    <a:lnTo>
                      <a:pt x="114" y="228"/>
                    </a:lnTo>
                    <a:lnTo>
                      <a:pt x="105" y="228"/>
                    </a:lnTo>
                    <a:lnTo>
                      <a:pt x="95" y="228"/>
                    </a:lnTo>
                    <a:lnTo>
                      <a:pt x="88" y="228"/>
                    </a:lnTo>
                    <a:lnTo>
                      <a:pt x="80" y="225"/>
                    </a:lnTo>
                    <a:lnTo>
                      <a:pt x="74" y="223"/>
                    </a:lnTo>
                    <a:lnTo>
                      <a:pt x="69" y="219"/>
                    </a:lnTo>
                    <a:lnTo>
                      <a:pt x="65" y="217"/>
                    </a:lnTo>
                    <a:lnTo>
                      <a:pt x="72" y="215"/>
                    </a:lnTo>
                    <a:lnTo>
                      <a:pt x="80" y="213"/>
                    </a:lnTo>
                    <a:lnTo>
                      <a:pt x="88" y="211"/>
                    </a:lnTo>
                    <a:lnTo>
                      <a:pt x="95" y="211"/>
                    </a:lnTo>
                    <a:lnTo>
                      <a:pt x="103" y="208"/>
                    </a:lnTo>
                    <a:lnTo>
                      <a:pt x="110" y="206"/>
                    </a:lnTo>
                    <a:lnTo>
                      <a:pt x="118" y="204"/>
                    </a:lnTo>
                    <a:lnTo>
                      <a:pt x="126" y="202"/>
                    </a:lnTo>
                    <a:lnTo>
                      <a:pt x="133" y="196"/>
                    </a:lnTo>
                    <a:lnTo>
                      <a:pt x="139" y="192"/>
                    </a:lnTo>
                    <a:lnTo>
                      <a:pt x="145" y="189"/>
                    </a:lnTo>
                    <a:lnTo>
                      <a:pt x="152" y="185"/>
                    </a:lnTo>
                    <a:lnTo>
                      <a:pt x="158" y="179"/>
                    </a:lnTo>
                    <a:lnTo>
                      <a:pt x="164" y="175"/>
                    </a:lnTo>
                    <a:lnTo>
                      <a:pt x="168" y="171"/>
                    </a:lnTo>
                    <a:lnTo>
                      <a:pt x="173" y="166"/>
                    </a:lnTo>
                    <a:lnTo>
                      <a:pt x="175" y="160"/>
                    </a:lnTo>
                    <a:lnTo>
                      <a:pt x="179" y="154"/>
                    </a:lnTo>
                    <a:lnTo>
                      <a:pt x="183" y="149"/>
                    </a:lnTo>
                    <a:lnTo>
                      <a:pt x="185" y="143"/>
                    </a:lnTo>
                    <a:lnTo>
                      <a:pt x="187" y="137"/>
                    </a:lnTo>
                    <a:lnTo>
                      <a:pt x="187" y="130"/>
                    </a:lnTo>
                    <a:lnTo>
                      <a:pt x="187" y="124"/>
                    </a:lnTo>
                    <a:lnTo>
                      <a:pt x="187" y="118"/>
                    </a:lnTo>
                    <a:lnTo>
                      <a:pt x="183" y="112"/>
                    </a:lnTo>
                    <a:lnTo>
                      <a:pt x="181" y="105"/>
                    </a:lnTo>
                    <a:lnTo>
                      <a:pt x="177" y="99"/>
                    </a:lnTo>
                    <a:lnTo>
                      <a:pt x="173" y="93"/>
                    </a:lnTo>
                    <a:lnTo>
                      <a:pt x="168" y="88"/>
                    </a:lnTo>
                    <a:lnTo>
                      <a:pt x="162" y="80"/>
                    </a:lnTo>
                    <a:lnTo>
                      <a:pt x="154" y="74"/>
                    </a:lnTo>
                    <a:lnTo>
                      <a:pt x="148" y="69"/>
                    </a:lnTo>
                    <a:lnTo>
                      <a:pt x="139" y="63"/>
                    </a:lnTo>
                    <a:lnTo>
                      <a:pt x="129" y="57"/>
                    </a:lnTo>
                    <a:lnTo>
                      <a:pt x="120" y="54"/>
                    </a:lnTo>
                    <a:lnTo>
                      <a:pt x="112" y="50"/>
                    </a:lnTo>
                    <a:lnTo>
                      <a:pt x="103" y="48"/>
                    </a:lnTo>
                    <a:lnTo>
                      <a:pt x="93" y="46"/>
                    </a:lnTo>
                    <a:lnTo>
                      <a:pt x="86" y="44"/>
                    </a:lnTo>
                    <a:lnTo>
                      <a:pt x="76" y="42"/>
                    </a:lnTo>
                    <a:lnTo>
                      <a:pt x="67" y="40"/>
                    </a:lnTo>
                    <a:lnTo>
                      <a:pt x="57" y="40"/>
                    </a:lnTo>
                    <a:lnTo>
                      <a:pt x="48" y="38"/>
                    </a:lnTo>
                    <a:lnTo>
                      <a:pt x="38" y="38"/>
                    </a:lnTo>
                    <a:lnTo>
                      <a:pt x="34" y="36"/>
                    </a:lnTo>
                    <a:lnTo>
                      <a:pt x="29" y="36"/>
                    </a:lnTo>
                    <a:lnTo>
                      <a:pt x="23" y="36"/>
                    </a:lnTo>
                    <a:lnTo>
                      <a:pt x="19" y="34"/>
                    </a:lnTo>
                    <a:lnTo>
                      <a:pt x="10" y="33"/>
                    </a:lnTo>
                    <a:lnTo>
                      <a:pt x="0" y="33"/>
                    </a:lnTo>
                    <a:lnTo>
                      <a:pt x="53" y="0"/>
                    </a:lnTo>
                    <a:close/>
                  </a:path>
                </a:pathLst>
              </a:custGeom>
              <a:solidFill>
                <a:srgbClr val="000000"/>
              </a:solidFill>
              <a:ln w="9525">
                <a:noFill/>
                <a:round/>
                <a:headEnd/>
                <a:tailEnd/>
              </a:ln>
            </p:spPr>
            <p:txBody>
              <a:bodyPr/>
              <a:lstStyle/>
              <a:p>
                <a:endParaRPr lang="en-US"/>
              </a:p>
            </p:txBody>
          </p:sp>
          <p:sp>
            <p:nvSpPr>
              <p:cNvPr id="10288" name="Freeform 285"/>
              <p:cNvSpPr>
                <a:spLocks/>
              </p:cNvSpPr>
              <p:nvPr/>
            </p:nvSpPr>
            <p:spPr bwMode="auto">
              <a:xfrm>
                <a:off x="2306" y="2159"/>
                <a:ext cx="318" cy="33"/>
              </a:xfrm>
              <a:custGeom>
                <a:avLst/>
                <a:gdLst>
                  <a:gd name="T0" fmla="*/ 304 w 635"/>
                  <a:gd name="T1" fmla="*/ 3 h 67"/>
                  <a:gd name="T2" fmla="*/ 313 w 635"/>
                  <a:gd name="T3" fmla="*/ 12 h 67"/>
                  <a:gd name="T4" fmla="*/ 318 w 635"/>
                  <a:gd name="T5" fmla="*/ 22 h 67"/>
                  <a:gd name="T6" fmla="*/ 302 w 635"/>
                  <a:gd name="T7" fmla="*/ 22 h 67"/>
                  <a:gd name="T8" fmla="*/ 285 w 635"/>
                  <a:gd name="T9" fmla="*/ 22 h 67"/>
                  <a:gd name="T10" fmla="*/ 270 w 635"/>
                  <a:gd name="T11" fmla="*/ 22 h 67"/>
                  <a:gd name="T12" fmla="*/ 255 w 635"/>
                  <a:gd name="T13" fmla="*/ 22 h 67"/>
                  <a:gd name="T14" fmla="*/ 241 w 635"/>
                  <a:gd name="T15" fmla="*/ 21 h 67"/>
                  <a:gd name="T16" fmla="*/ 227 w 635"/>
                  <a:gd name="T17" fmla="*/ 20 h 67"/>
                  <a:gd name="T18" fmla="*/ 212 w 635"/>
                  <a:gd name="T19" fmla="*/ 19 h 67"/>
                  <a:gd name="T20" fmla="*/ 199 w 635"/>
                  <a:gd name="T21" fmla="*/ 19 h 67"/>
                  <a:gd name="T22" fmla="*/ 185 w 635"/>
                  <a:gd name="T23" fmla="*/ 17 h 67"/>
                  <a:gd name="T24" fmla="*/ 171 w 635"/>
                  <a:gd name="T25" fmla="*/ 17 h 67"/>
                  <a:gd name="T26" fmla="*/ 158 w 635"/>
                  <a:gd name="T27" fmla="*/ 16 h 67"/>
                  <a:gd name="T28" fmla="*/ 144 w 635"/>
                  <a:gd name="T29" fmla="*/ 16 h 67"/>
                  <a:gd name="T30" fmla="*/ 130 w 635"/>
                  <a:gd name="T31" fmla="*/ 16 h 67"/>
                  <a:gd name="T32" fmla="*/ 116 w 635"/>
                  <a:gd name="T33" fmla="*/ 16 h 67"/>
                  <a:gd name="T34" fmla="*/ 101 w 635"/>
                  <a:gd name="T35" fmla="*/ 16 h 67"/>
                  <a:gd name="T36" fmla="*/ 87 w 635"/>
                  <a:gd name="T37" fmla="*/ 18 h 67"/>
                  <a:gd name="T38" fmla="*/ 72 w 635"/>
                  <a:gd name="T39" fmla="*/ 19 h 67"/>
                  <a:gd name="T40" fmla="*/ 56 w 635"/>
                  <a:gd name="T41" fmla="*/ 22 h 67"/>
                  <a:gd name="T42" fmla="*/ 40 w 635"/>
                  <a:gd name="T43" fmla="*/ 24 h 67"/>
                  <a:gd name="T44" fmla="*/ 23 w 635"/>
                  <a:gd name="T45" fmla="*/ 27 h 67"/>
                  <a:gd name="T46" fmla="*/ 6 w 635"/>
                  <a:gd name="T47" fmla="*/ 31 h 67"/>
                  <a:gd name="T48" fmla="*/ 0 w 635"/>
                  <a:gd name="T49" fmla="*/ 26 h 67"/>
                  <a:gd name="T50" fmla="*/ 5 w 635"/>
                  <a:gd name="T51" fmla="*/ 16 h 67"/>
                  <a:gd name="T52" fmla="*/ 19 w 635"/>
                  <a:gd name="T53" fmla="*/ 15 h 67"/>
                  <a:gd name="T54" fmla="*/ 34 w 635"/>
                  <a:gd name="T55" fmla="*/ 14 h 67"/>
                  <a:gd name="T56" fmla="*/ 47 w 635"/>
                  <a:gd name="T57" fmla="*/ 13 h 67"/>
                  <a:gd name="T58" fmla="*/ 61 w 635"/>
                  <a:gd name="T59" fmla="*/ 12 h 67"/>
                  <a:gd name="T60" fmla="*/ 75 w 635"/>
                  <a:gd name="T61" fmla="*/ 12 h 67"/>
                  <a:gd name="T62" fmla="*/ 89 w 635"/>
                  <a:gd name="T63" fmla="*/ 11 h 67"/>
                  <a:gd name="T64" fmla="*/ 103 w 635"/>
                  <a:gd name="T65" fmla="*/ 10 h 67"/>
                  <a:gd name="T66" fmla="*/ 117 w 635"/>
                  <a:gd name="T67" fmla="*/ 10 h 67"/>
                  <a:gd name="T68" fmla="*/ 131 w 635"/>
                  <a:gd name="T69" fmla="*/ 10 h 67"/>
                  <a:gd name="T70" fmla="*/ 146 w 635"/>
                  <a:gd name="T71" fmla="*/ 9 h 67"/>
                  <a:gd name="T72" fmla="*/ 160 w 635"/>
                  <a:gd name="T73" fmla="*/ 8 h 67"/>
                  <a:gd name="T74" fmla="*/ 174 w 635"/>
                  <a:gd name="T75" fmla="*/ 8 h 67"/>
                  <a:gd name="T76" fmla="*/ 188 w 635"/>
                  <a:gd name="T77" fmla="*/ 7 h 67"/>
                  <a:gd name="T78" fmla="*/ 203 w 635"/>
                  <a:gd name="T79" fmla="*/ 7 h 67"/>
                  <a:gd name="T80" fmla="*/ 217 w 635"/>
                  <a:gd name="T81" fmla="*/ 7 h 67"/>
                  <a:gd name="T82" fmla="*/ 230 w 635"/>
                  <a:gd name="T83" fmla="*/ 6 h 67"/>
                  <a:gd name="T84" fmla="*/ 246 w 635"/>
                  <a:gd name="T85" fmla="*/ 5 h 67"/>
                  <a:gd name="T86" fmla="*/ 259 w 635"/>
                  <a:gd name="T87" fmla="*/ 4 h 67"/>
                  <a:gd name="T88" fmla="*/ 273 w 635"/>
                  <a:gd name="T89" fmla="*/ 3 h 67"/>
                  <a:gd name="T90" fmla="*/ 287 w 635"/>
                  <a:gd name="T91" fmla="*/ 1 h 67"/>
                  <a:gd name="T92" fmla="*/ 303 w 635"/>
                  <a:gd name="T93" fmla="*/ 0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5"/>
                  <a:gd name="T142" fmla="*/ 0 h 67"/>
                  <a:gd name="T143" fmla="*/ 635 w 635"/>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5" h="67">
                    <a:moveTo>
                      <a:pt x="605" y="0"/>
                    </a:moveTo>
                    <a:lnTo>
                      <a:pt x="607" y="2"/>
                    </a:lnTo>
                    <a:lnTo>
                      <a:pt x="608" y="6"/>
                    </a:lnTo>
                    <a:lnTo>
                      <a:pt x="614" y="12"/>
                    </a:lnTo>
                    <a:lnTo>
                      <a:pt x="620" y="17"/>
                    </a:lnTo>
                    <a:lnTo>
                      <a:pt x="626" y="25"/>
                    </a:lnTo>
                    <a:lnTo>
                      <a:pt x="631" y="33"/>
                    </a:lnTo>
                    <a:lnTo>
                      <a:pt x="633" y="40"/>
                    </a:lnTo>
                    <a:lnTo>
                      <a:pt x="635" y="44"/>
                    </a:lnTo>
                    <a:lnTo>
                      <a:pt x="624" y="44"/>
                    </a:lnTo>
                    <a:lnTo>
                      <a:pt x="612" y="44"/>
                    </a:lnTo>
                    <a:lnTo>
                      <a:pt x="603" y="44"/>
                    </a:lnTo>
                    <a:lnTo>
                      <a:pt x="591" y="44"/>
                    </a:lnTo>
                    <a:lnTo>
                      <a:pt x="580" y="44"/>
                    </a:lnTo>
                    <a:lnTo>
                      <a:pt x="570" y="44"/>
                    </a:lnTo>
                    <a:lnTo>
                      <a:pt x="559" y="44"/>
                    </a:lnTo>
                    <a:lnTo>
                      <a:pt x="551" y="44"/>
                    </a:lnTo>
                    <a:lnTo>
                      <a:pt x="540" y="44"/>
                    </a:lnTo>
                    <a:lnTo>
                      <a:pt x="529" y="44"/>
                    </a:lnTo>
                    <a:lnTo>
                      <a:pt x="519" y="44"/>
                    </a:lnTo>
                    <a:lnTo>
                      <a:pt x="510" y="44"/>
                    </a:lnTo>
                    <a:lnTo>
                      <a:pt x="500" y="42"/>
                    </a:lnTo>
                    <a:lnTo>
                      <a:pt x="491" y="42"/>
                    </a:lnTo>
                    <a:lnTo>
                      <a:pt x="481" y="42"/>
                    </a:lnTo>
                    <a:lnTo>
                      <a:pt x="472" y="42"/>
                    </a:lnTo>
                    <a:lnTo>
                      <a:pt x="462" y="42"/>
                    </a:lnTo>
                    <a:lnTo>
                      <a:pt x="453" y="40"/>
                    </a:lnTo>
                    <a:lnTo>
                      <a:pt x="443" y="40"/>
                    </a:lnTo>
                    <a:lnTo>
                      <a:pt x="434" y="40"/>
                    </a:lnTo>
                    <a:lnTo>
                      <a:pt x="424" y="38"/>
                    </a:lnTo>
                    <a:lnTo>
                      <a:pt x="416" y="38"/>
                    </a:lnTo>
                    <a:lnTo>
                      <a:pt x="407" y="38"/>
                    </a:lnTo>
                    <a:lnTo>
                      <a:pt x="397" y="38"/>
                    </a:lnTo>
                    <a:lnTo>
                      <a:pt x="388" y="36"/>
                    </a:lnTo>
                    <a:lnTo>
                      <a:pt x="378" y="36"/>
                    </a:lnTo>
                    <a:lnTo>
                      <a:pt x="369" y="35"/>
                    </a:lnTo>
                    <a:lnTo>
                      <a:pt x="361" y="35"/>
                    </a:lnTo>
                    <a:lnTo>
                      <a:pt x="352" y="35"/>
                    </a:lnTo>
                    <a:lnTo>
                      <a:pt x="342" y="35"/>
                    </a:lnTo>
                    <a:lnTo>
                      <a:pt x="335" y="35"/>
                    </a:lnTo>
                    <a:lnTo>
                      <a:pt x="325" y="35"/>
                    </a:lnTo>
                    <a:lnTo>
                      <a:pt x="316" y="33"/>
                    </a:lnTo>
                    <a:lnTo>
                      <a:pt x="306" y="33"/>
                    </a:lnTo>
                    <a:lnTo>
                      <a:pt x="297" y="33"/>
                    </a:lnTo>
                    <a:lnTo>
                      <a:pt x="287" y="33"/>
                    </a:lnTo>
                    <a:lnTo>
                      <a:pt x="278" y="33"/>
                    </a:lnTo>
                    <a:lnTo>
                      <a:pt x="270" y="33"/>
                    </a:lnTo>
                    <a:lnTo>
                      <a:pt x="259" y="33"/>
                    </a:lnTo>
                    <a:lnTo>
                      <a:pt x="251" y="33"/>
                    </a:lnTo>
                    <a:lnTo>
                      <a:pt x="242" y="33"/>
                    </a:lnTo>
                    <a:lnTo>
                      <a:pt x="232" y="33"/>
                    </a:lnTo>
                    <a:lnTo>
                      <a:pt x="222" y="33"/>
                    </a:lnTo>
                    <a:lnTo>
                      <a:pt x="213" y="33"/>
                    </a:lnTo>
                    <a:lnTo>
                      <a:pt x="202" y="33"/>
                    </a:lnTo>
                    <a:lnTo>
                      <a:pt x="194" y="35"/>
                    </a:lnTo>
                    <a:lnTo>
                      <a:pt x="183" y="35"/>
                    </a:lnTo>
                    <a:lnTo>
                      <a:pt x="173" y="36"/>
                    </a:lnTo>
                    <a:lnTo>
                      <a:pt x="164" y="36"/>
                    </a:lnTo>
                    <a:lnTo>
                      <a:pt x="152" y="38"/>
                    </a:lnTo>
                    <a:lnTo>
                      <a:pt x="143" y="38"/>
                    </a:lnTo>
                    <a:lnTo>
                      <a:pt x="133" y="40"/>
                    </a:lnTo>
                    <a:lnTo>
                      <a:pt x="122" y="42"/>
                    </a:lnTo>
                    <a:lnTo>
                      <a:pt x="112" y="44"/>
                    </a:lnTo>
                    <a:lnTo>
                      <a:pt x="101" y="44"/>
                    </a:lnTo>
                    <a:lnTo>
                      <a:pt x="91" y="48"/>
                    </a:lnTo>
                    <a:lnTo>
                      <a:pt x="80" y="48"/>
                    </a:lnTo>
                    <a:lnTo>
                      <a:pt x="68" y="50"/>
                    </a:lnTo>
                    <a:lnTo>
                      <a:pt x="57" y="52"/>
                    </a:lnTo>
                    <a:lnTo>
                      <a:pt x="46" y="55"/>
                    </a:lnTo>
                    <a:lnTo>
                      <a:pt x="34" y="57"/>
                    </a:lnTo>
                    <a:lnTo>
                      <a:pt x="23" y="61"/>
                    </a:lnTo>
                    <a:lnTo>
                      <a:pt x="11" y="63"/>
                    </a:lnTo>
                    <a:lnTo>
                      <a:pt x="0" y="67"/>
                    </a:lnTo>
                    <a:lnTo>
                      <a:pt x="0" y="59"/>
                    </a:lnTo>
                    <a:lnTo>
                      <a:pt x="0" y="52"/>
                    </a:lnTo>
                    <a:lnTo>
                      <a:pt x="0" y="42"/>
                    </a:lnTo>
                    <a:lnTo>
                      <a:pt x="2" y="35"/>
                    </a:lnTo>
                    <a:lnTo>
                      <a:pt x="10" y="33"/>
                    </a:lnTo>
                    <a:lnTo>
                      <a:pt x="19" y="33"/>
                    </a:lnTo>
                    <a:lnTo>
                      <a:pt x="29" y="31"/>
                    </a:lnTo>
                    <a:lnTo>
                      <a:pt x="38" y="31"/>
                    </a:lnTo>
                    <a:lnTo>
                      <a:pt x="48" y="31"/>
                    </a:lnTo>
                    <a:lnTo>
                      <a:pt x="57" y="29"/>
                    </a:lnTo>
                    <a:lnTo>
                      <a:pt x="67" y="29"/>
                    </a:lnTo>
                    <a:lnTo>
                      <a:pt x="76" y="29"/>
                    </a:lnTo>
                    <a:lnTo>
                      <a:pt x="84" y="27"/>
                    </a:lnTo>
                    <a:lnTo>
                      <a:pt x="93" y="27"/>
                    </a:lnTo>
                    <a:lnTo>
                      <a:pt x="103" y="27"/>
                    </a:lnTo>
                    <a:lnTo>
                      <a:pt x="112" y="27"/>
                    </a:lnTo>
                    <a:lnTo>
                      <a:pt x="122" y="25"/>
                    </a:lnTo>
                    <a:lnTo>
                      <a:pt x="131" y="25"/>
                    </a:lnTo>
                    <a:lnTo>
                      <a:pt x="141" y="25"/>
                    </a:lnTo>
                    <a:lnTo>
                      <a:pt x="150" y="25"/>
                    </a:lnTo>
                    <a:lnTo>
                      <a:pt x="160" y="23"/>
                    </a:lnTo>
                    <a:lnTo>
                      <a:pt x="169" y="23"/>
                    </a:lnTo>
                    <a:lnTo>
                      <a:pt x="177" y="23"/>
                    </a:lnTo>
                    <a:lnTo>
                      <a:pt x="188" y="23"/>
                    </a:lnTo>
                    <a:lnTo>
                      <a:pt x="198" y="21"/>
                    </a:lnTo>
                    <a:lnTo>
                      <a:pt x="205" y="21"/>
                    </a:lnTo>
                    <a:lnTo>
                      <a:pt x="215" y="21"/>
                    </a:lnTo>
                    <a:lnTo>
                      <a:pt x="226" y="21"/>
                    </a:lnTo>
                    <a:lnTo>
                      <a:pt x="234" y="21"/>
                    </a:lnTo>
                    <a:lnTo>
                      <a:pt x="243" y="21"/>
                    </a:lnTo>
                    <a:lnTo>
                      <a:pt x="253" y="21"/>
                    </a:lnTo>
                    <a:lnTo>
                      <a:pt x="262" y="21"/>
                    </a:lnTo>
                    <a:lnTo>
                      <a:pt x="272" y="19"/>
                    </a:lnTo>
                    <a:lnTo>
                      <a:pt x="281" y="19"/>
                    </a:lnTo>
                    <a:lnTo>
                      <a:pt x="291" y="19"/>
                    </a:lnTo>
                    <a:lnTo>
                      <a:pt x="302" y="19"/>
                    </a:lnTo>
                    <a:lnTo>
                      <a:pt x="310" y="17"/>
                    </a:lnTo>
                    <a:lnTo>
                      <a:pt x="319" y="17"/>
                    </a:lnTo>
                    <a:lnTo>
                      <a:pt x="329" y="17"/>
                    </a:lnTo>
                    <a:lnTo>
                      <a:pt x="338" y="17"/>
                    </a:lnTo>
                    <a:lnTo>
                      <a:pt x="348" y="17"/>
                    </a:lnTo>
                    <a:lnTo>
                      <a:pt x="357" y="17"/>
                    </a:lnTo>
                    <a:lnTo>
                      <a:pt x="367" y="15"/>
                    </a:lnTo>
                    <a:lnTo>
                      <a:pt x="376" y="15"/>
                    </a:lnTo>
                    <a:lnTo>
                      <a:pt x="386" y="15"/>
                    </a:lnTo>
                    <a:lnTo>
                      <a:pt x="396" y="15"/>
                    </a:lnTo>
                    <a:lnTo>
                      <a:pt x="405" y="14"/>
                    </a:lnTo>
                    <a:lnTo>
                      <a:pt x="415" y="14"/>
                    </a:lnTo>
                    <a:lnTo>
                      <a:pt x="422" y="14"/>
                    </a:lnTo>
                    <a:lnTo>
                      <a:pt x="434" y="14"/>
                    </a:lnTo>
                    <a:lnTo>
                      <a:pt x="443" y="14"/>
                    </a:lnTo>
                    <a:lnTo>
                      <a:pt x="453" y="14"/>
                    </a:lnTo>
                    <a:lnTo>
                      <a:pt x="460" y="12"/>
                    </a:lnTo>
                    <a:lnTo>
                      <a:pt x="470" y="12"/>
                    </a:lnTo>
                    <a:lnTo>
                      <a:pt x="479" y="10"/>
                    </a:lnTo>
                    <a:lnTo>
                      <a:pt x="491" y="10"/>
                    </a:lnTo>
                    <a:lnTo>
                      <a:pt x="498" y="10"/>
                    </a:lnTo>
                    <a:lnTo>
                      <a:pt x="508" y="8"/>
                    </a:lnTo>
                    <a:lnTo>
                      <a:pt x="517" y="8"/>
                    </a:lnTo>
                    <a:lnTo>
                      <a:pt x="527" y="8"/>
                    </a:lnTo>
                    <a:lnTo>
                      <a:pt x="536" y="6"/>
                    </a:lnTo>
                    <a:lnTo>
                      <a:pt x="546" y="6"/>
                    </a:lnTo>
                    <a:lnTo>
                      <a:pt x="555" y="4"/>
                    </a:lnTo>
                    <a:lnTo>
                      <a:pt x="565" y="4"/>
                    </a:lnTo>
                    <a:lnTo>
                      <a:pt x="574" y="2"/>
                    </a:lnTo>
                    <a:lnTo>
                      <a:pt x="584" y="2"/>
                    </a:lnTo>
                    <a:lnTo>
                      <a:pt x="593" y="0"/>
                    </a:lnTo>
                    <a:lnTo>
                      <a:pt x="605" y="0"/>
                    </a:lnTo>
                    <a:close/>
                  </a:path>
                </a:pathLst>
              </a:custGeom>
              <a:solidFill>
                <a:srgbClr val="000000"/>
              </a:solidFill>
              <a:ln w="9525">
                <a:noFill/>
                <a:round/>
                <a:headEnd/>
                <a:tailEnd/>
              </a:ln>
            </p:spPr>
            <p:txBody>
              <a:bodyPr/>
              <a:lstStyle/>
              <a:p>
                <a:endParaRPr lang="en-US"/>
              </a:p>
            </p:txBody>
          </p:sp>
          <p:sp>
            <p:nvSpPr>
              <p:cNvPr id="10289" name="Freeform 286"/>
              <p:cNvSpPr>
                <a:spLocks/>
              </p:cNvSpPr>
              <p:nvPr/>
            </p:nvSpPr>
            <p:spPr bwMode="auto">
              <a:xfrm>
                <a:off x="2107" y="2278"/>
                <a:ext cx="136" cy="274"/>
              </a:xfrm>
              <a:custGeom>
                <a:avLst/>
                <a:gdLst>
                  <a:gd name="T0" fmla="*/ 14 w 272"/>
                  <a:gd name="T1" fmla="*/ 3 h 547"/>
                  <a:gd name="T2" fmla="*/ 15 w 272"/>
                  <a:gd name="T3" fmla="*/ 11 h 547"/>
                  <a:gd name="T4" fmla="*/ 17 w 272"/>
                  <a:gd name="T5" fmla="*/ 19 h 547"/>
                  <a:gd name="T6" fmla="*/ 20 w 272"/>
                  <a:gd name="T7" fmla="*/ 28 h 547"/>
                  <a:gd name="T8" fmla="*/ 22 w 272"/>
                  <a:gd name="T9" fmla="*/ 37 h 547"/>
                  <a:gd name="T10" fmla="*/ 25 w 272"/>
                  <a:gd name="T11" fmla="*/ 47 h 547"/>
                  <a:gd name="T12" fmla="*/ 28 w 272"/>
                  <a:gd name="T13" fmla="*/ 54 h 547"/>
                  <a:gd name="T14" fmla="*/ 30 w 272"/>
                  <a:gd name="T15" fmla="*/ 59 h 547"/>
                  <a:gd name="T16" fmla="*/ 32 w 272"/>
                  <a:gd name="T17" fmla="*/ 64 h 547"/>
                  <a:gd name="T18" fmla="*/ 35 w 272"/>
                  <a:gd name="T19" fmla="*/ 70 h 547"/>
                  <a:gd name="T20" fmla="*/ 39 w 272"/>
                  <a:gd name="T21" fmla="*/ 76 h 547"/>
                  <a:gd name="T22" fmla="*/ 41 w 272"/>
                  <a:gd name="T23" fmla="*/ 84 h 547"/>
                  <a:gd name="T24" fmla="*/ 44 w 272"/>
                  <a:gd name="T25" fmla="*/ 89 h 547"/>
                  <a:gd name="T26" fmla="*/ 47 w 272"/>
                  <a:gd name="T27" fmla="*/ 94 h 547"/>
                  <a:gd name="T28" fmla="*/ 50 w 272"/>
                  <a:gd name="T29" fmla="*/ 99 h 547"/>
                  <a:gd name="T30" fmla="*/ 53 w 272"/>
                  <a:gd name="T31" fmla="*/ 104 h 547"/>
                  <a:gd name="T32" fmla="*/ 56 w 272"/>
                  <a:gd name="T33" fmla="*/ 110 h 547"/>
                  <a:gd name="T34" fmla="*/ 60 w 272"/>
                  <a:gd name="T35" fmla="*/ 116 h 547"/>
                  <a:gd name="T36" fmla="*/ 68 w 272"/>
                  <a:gd name="T37" fmla="*/ 126 h 547"/>
                  <a:gd name="T38" fmla="*/ 74 w 272"/>
                  <a:gd name="T39" fmla="*/ 134 h 547"/>
                  <a:gd name="T40" fmla="*/ 81 w 272"/>
                  <a:gd name="T41" fmla="*/ 143 h 547"/>
                  <a:gd name="T42" fmla="*/ 89 w 272"/>
                  <a:gd name="T43" fmla="*/ 151 h 547"/>
                  <a:gd name="T44" fmla="*/ 96 w 272"/>
                  <a:gd name="T45" fmla="*/ 158 h 547"/>
                  <a:gd name="T46" fmla="*/ 101 w 272"/>
                  <a:gd name="T47" fmla="*/ 166 h 547"/>
                  <a:gd name="T48" fmla="*/ 108 w 272"/>
                  <a:gd name="T49" fmla="*/ 173 h 547"/>
                  <a:gd name="T50" fmla="*/ 113 w 272"/>
                  <a:gd name="T51" fmla="*/ 181 h 547"/>
                  <a:gd name="T52" fmla="*/ 117 w 272"/>
                  <a:gd name="T53" fmla="*/ 187 h 547"/>
                  <a:gd name="T54" fmla="*/ 122 w 272"/>
                  <a:gd name="T55" fmla="*/ 195 h 547"/>
                  <a:gd name="T56" fmla="*/ 126 w 272"/>
                  <a:gd name="T57" fmla="*/ 202 h 547"/>
                  <a:gd name="T58" fmla="*/ 129 w 272"/>
                  <a:gd name="T59" fmla="*/ 209 h 547"/>
                  <a:gd name="T60" fmla="*/ 131 w 272"/>
                  <a:gd name="T61" fmla="*/ 217 h 547"/>
                  <a:gd name="T62" fmla="*/ 133 w 272"/>
                  <a:gd name="T63" fmla="*/ 225 h 547"/>
                  <a:gd name="T64" fmla="*/ 135 w 272"/>
                  <a:gd name="T65" fmla="*/ 233 h 547"/>
                  <a:gd name="T66" fmla="*/ 136 w 272"/>
                  <a:gd name="T67" fmla="*/ 241 h 547"/>
                  <a:gd name="T68" fmla="*/ 136 w 272"/>
                  <a:gd name="T69" fmla="*/ 249 h 547"/>
                  <a:gd name="T70" fmla="*/ 135 w 272"/>
                  <a:gd name="T71" fmla="*/ 259 h 547"/>
                  <a:gd name="T72" fmla="*/ 135 w 272"/>
                  <a:gd name="T73" fmla="*/ 266 h 547"/>
                  <a:gd name="T74" fmla="*/ 134 w 272"/>
                  <a:gd name="T75" fmla="*/ 271 h 547"/>
                  <a:gd name="T76" fmla="*/ 0 w 272"/>
                  <a:gd name="T77" fmla="*/ 29 h 547"/>
                  <a:gd name="T78" fmla="*/ 14 w 272"/>
                  <a:gd name="T79" fmla="*/ 0 h 5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547"/>
                  <a:gd name="T122" fmla="*/ 272 w 272"/>
                  <a:gd name="T123" fmla="*/ 547 h 5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547">
                    <a:moveTo>
                      <a:pt x="28" y="0"/>
                    </a:moveTo>
                    <a:lnTo>
                      <a:pt x="28" y="6"/>
                    </a:lnTo>
                    <a:lnTo>
                      <a:pt x="28" y="13"/>
                    </a:lnTo>
                    <a:lnTo>
                      <a:pt x="30" y="21"/>
                    </a:lnTo>
                    <a:lnTo>
                      <a:pt x="32" y="30"/>
                    </a:lnTo>
                    <a:lnTo>
                      <a:pt x="34" y="38"/>
                    </a:lnTo>
                    <a:lnTo>
                      <a:pt x="36" y="45"/>
                    </a:lnTo>
                    <a:lnTo>
                      <a:pt x="40" y="55"/>
                    </a:lnTo>
                    <a:lnTo>
                      <a:pt x="42" y="65"/>
                    </a:lnTo>
                    <a:lnTo>
                      <a:pt x="45" y="74"/>
                    </a:lnTo>
                    <a:lnTo>
                      <a:pt x="47" y="84"/>
                    </a:lnTo>
                    <a:lnTo>
                      <a:pt x="51" y="93"/>
                    </a:lnTo>
                    <a:lnTo>
                      <a:pt x="57" y="103"/>
                    </a:lnTo>
                    <a:lnTo>
                      <a:pt x="57" y="108"/>
                    </a:lnTo>
                    <a:lnTo>
                      <a:pt x="59" y="112"/>
                    </a:lnTo>
                    <a:lnTo>
                      <a:pt x="61" y="118"/>
                    </a:lnTo>
                    <a:lnTo>
                      <a:pt x="62" y="123"/>
                    </a:lnTo>
                    <a:lnTo>
                      <a:pt x="64" y="127"/>
                    </a:lnTo>
                    <a:lnTo>
                      <a:pt x="68" y="133"/>
                    </a:lnTo>
                    <a:lnTo>
                      <a:pt x="70" y="139"/>
                    </a:lnTo>
                    <a:lnTo>
                      <a:pt x="74" y="142"/>
                    </a:lnTo>
                    <a:lnTo>
                      <a:pt x="78" y="152"/>
                    </a:lnTo>
                    <a:lnTo>
                      <a:pt x="81" y="163"/>
                    </a:lnTo>
                    <a:lnTo>
                      <a:pt x="83" y="167"/>
                    </a:lnTo>
                    <a:lnTo>
                      <a:pt x="87" y="173"/>
                    </a:lnTo>
                    <a:lnTo>
                      <a:pt x="89" y="177"/>
                    </a:lnTo>
                    <a:lnTo>
                      <a:pt x="93" y="182"/>
                    </a:lnTo>
                    <a:lnTo>
                      <a:pt x="95" y="188"/>
                    </a:lnTo>
                    <a:lnTo>
                      <a:pt x="99" y="194"/>
                    </a:lnTo>
                    <a:lnTo>
                      <a:pt x="100" y="198"/>
                    </a:lnTo>
                    <a:lnTo>
                      <a:pt x="104" y="203"/>
                    </a:lnTo>
                    <a:lnTo>
                      <a:pt x="106" y="207"/>
                    </a:lnTo>
                    <a:lnTo>
                      <a:pt x="110" y="213"/>
                    </a:lnTo>
                    <a:lnTo>
                      <a:pt x="112" y="219"/>
                    </a:lnTo>
                    <a:lnTo>
                      <a:pt x="116" y="224"/>
                    </a:lnTo>
                    <a:lnTo>
                      <a:pt x="121" y="232"/>
                    </a:lnTo>
                    <a:lnTo>
                      <a:pt x="129" y="241"/>
                    </a:lnTo>
                    <a:lnTo>
                      <a:pt x="135" y="251"/>
                    </a:lnTo>
                    <a:lnTo>
                      <a:pt x="142" y="260"/>
                    </a:lnTo>
                    <a:lnTo>
                      <a:pt x="148" y="268"/>
                    </a:lnTo>
                    <a:lnTo>
                      <a:pt x="156" y="277"/>
                    </a:lnTo>
                    <a:lnTo>
                      <a:pt x="163" y="285"/>
                    </a:lnTo>
                    <a:lnTo>
                      <a:pt x="171" y="295"/>
                    </a:lnTo>
                    <a:lnTo>
                      <a:pt x="178" y="302"/>
                    </a:lnTo>
                    <a:lnTo>
                      <a:pt x="184" y="310"/>
                    </a:lnTo>
                    <a:lnTo>
                      <a:pt x="192" y="316"/>
                    </a:lnTo>
                    <a:lnTo>
                      <a:pt x="197" y="325"/>
                    </a:lnTo>
                    <a:lnTo>
                      <a:pt x="203" y="331"/>
                    </a:lnTo>
                    <a:lnTo>
                      <a:pt x="211" y="338"/>
                    </a:lnTo>
                    <a:lnTo>
                      <a:pt x="216" y="346"/>
                    </a:lnTo>
                    <a:lnTo>
                      <a:pt x="222" y="354"/>
                    </a:lnTo>
                    <a:lnTo>
                      <a:pt x="226" y="361"/>
                    </a:lnTo>
                    <a:lnTo>
                      <a:pt x="232" y="369"/>
                    </a:lnTo>
                    <a:lnTo>
                      <a:pt x="235" y="374"/>
                    </a:lnTo>
                    <a:lnTo>
                      <a:pt x="241" y="382"/>
                    </a:lnTo>
                    <a:lnTo>
                      <a:pt x="245" y="390"/>
                    </a:lnTo>
                    <a:lnTo>
                      <a:pt x="249" y="395"/>
                    </a:lnTo>
                    <a:lnTo>
                      <a:pt x="253" y="403"/>
                    </a:lnTo>
                    <a:lnTo>
                      <a:pt x="256" y="412"/>
                    </a:lnTo>
                    <a:lnTo>
                      <a:pt x="258" y="418"/>
                    </a:lnTo>
                    <a:lnTo>
                      <a:pt x="260" y="426"/>
                    </a:lnTo>
                    <a:lnTo>
                      <a:pt x="262" y="433"/>
                    </a:lnTo>
                    <a:lnTo>
                      <a:pt x="266" y="441"/>
                    </a:lnTo>
                    <a:lnTo>
                      <a:pt x="266" y="449"/>
                    </a:lnTo>
                    <a:lnTo>
                      <a:pt x="268" y="456"/>
                    </a:lnTo>
                    <a:lnTo>
                      <a:pt x="270" y="466"/>
                    </a:lnTo>
                    <a:lnTo>
                      <a:pt x="272" y="473"/>
                    </a:lnTo>
                    <a:lnTo>
                      <a:pt x="272" y="481"/>
                    </a:lnTo>
                    <a:lnTo>
                      <a:pt x="272" y="490"/>
                    </a:lnTo>
                    <a:lnTo>
                      <a:pt x="272" y="498"/>
                    </a:lnTo>
                    <a:lnTo>
                      <a:pt x="272" y="509"/>
                    </a:lnTo>
                    <a:lnTo>
                      <a:pt x="270" y="517"/>
                    </a:lnTo>
                    <a:lnTo>
                      <a:pt x="270" y="527"/>
                    </a:lnTo>
                    <a:lnTo>
                      <a:pt x="270" y="532"/>
                    </a:lnTo>
                    <a:lnTo>
                      <a:pt x="270" y="536"/>
                    </a:lnTo>
                    <a:lnTo>
                      <a:pt x="268" y="542"/>
                    </a:lnTo>
                    <a:lnTo>
                      <a:pt x="268" y="547"/>
                    </a:lnTo>
                    <a:lnTo>
                      <a:pt x="0" y="57"/>
                    </a:lnTo>
                    <a:lnTo>
                      <a:pt x="28" y="0"/>
                    </a:lnTo>
                    <a:close/>
                  </a:path>
                </a:pathLst>
              </a:custGeom>
              <a:solidFill>
                <a:srgbClr val="000000"/>
              </a:solidFill>
              <a:ln w="9525">
                <a:noFill/>
                <a:round/>
                <a:headEnd/>
                <a:tailEnd/>
              </a:ln>
            </p:spPr>
            <p:txBody>
              <a:bodyPr/>
              <a:lstStyle/>
              <a:p>
                <a:endParaRPr lang="en-US"/>
              </a:p>
            </p:txBody>
          </p:sp>
          <p:sp>
            <p:nvSpPr>
              <p:cNvPr id="10290" name="Freeform 287"/>
              <p:cNvSpPr>
                <a:spLocks/>
              </p:cNvSpPr>
              <p:nvPr/>
            </p:nvSpPr>
            <p:spPr bwMode="auto">
              <a:xfrm>
                <a:off x="2220" y="2195"/>
                <a:ext cx="114" cy="199"/>
              </a:xfrm>
              <a:custGeom>
                <a:avLst/>
                <a:gdLst>
                  <a:gd name="T0" fmla="*/ 16 w 226"/>
                  <a:gd name="T1" fmla="*/ 4 h 399"/>
                  <a:gd name="T2" fmla="*/ 10 w 226"/>
                  <a:gd name="T3" fmla="*/ 14 h 399"/>
                  <a:gd name="T4" fmla="*/ 3 w 226"/>
                  <a:gd name="T5" fmla="*/ 24 h 399"/>
                  <a:gd name="T6" fmla="*/ 0 w 226"/>
                  <a:gd name="T7" fmla="*/ 35 h 399"/>
                  <a:gd name="T8" fmla="*/ 7 w 226"/>
                  <a:gd name="T9" fmla="*/ 42 h 399"/>
                  <a:gd name="T10" fmla="*/ 16 w 226"/>
                  <a:gd name="T11" fmla="*/ 46 h 399"/>
                  <a:gd name="T12" fmla="*/ 25 w 226"/>
                  <a:gd name="T13" fmla="*/ 53 h 399"/>
                  <a:gd name="T14" fmla="*/ 33 w 226"/>
                  <a:gd name="T15" fmla="*/ 61 h 399"/>
                  <a:gd name="T16" fmla="*/ 38 w 226"/>
                  <a:gd name="T17" fmla="*/ 68 h 399"/>
                  <a:gd name="T18" fmla="*/ 34 w 226"/>
                  <a:gd name="T19" fmla="*/ 72 h 399"/>
                  <a:gd name="T20" fmla="*/ 31 w 226"/>
                  <a:gd name="T21" fmla="*/ 80 h 399"/>
                  <a:gd name="T22" fmla="*/ 27 w 226"/>
                  <a:gd name="T23" fmla="*/ 88 h 399"/>
                  <a:gd name="T24" fmla="*/ 24 w 226"/>
                  <a:gd name="T25" fmla="*/ 98 h 399"/>
                  <a:gd name="T26" fmla="*/ 21 w 226"/>
                  <a:gd name="T27" fmla="*/ 108 h 399"/>
                  <a:gd name="T28" fmla="*/ 20 w 226"/>
                  <a:gd name="T29" fmla="*/ 118 h 399"/>
                  <a:gd name="T30" fmla="*/ 20 w 226"/>
                  <a:gd name="T31" fmla="*/ 130 h 399"/>
                  <a:gd name="T32" fmla="*/ 23 w 226"/>
                  <a:gd name="T33" fmla="*/ 141 h 399"/>
                  <a:gd name="T34" fmla="*/ 30 w 226"/>
                  <a:gd name="T35" fmla="*/ 153 h 399"/>
                  <a:gd name="T36" fmla="*/ 38 w 226"/>
                  <a:gd name="T37" fmla="*/ 163 h 399"/>
                  <a:gd name="T38" fmla="*/ 47 w 226"/>
                  <a:gd name="T39" fmla="*/ 172 h 399"/>
                  <a:gd name="T40" fmla="*/ 58 w 226"/>
                  <a:gd name="T41" fmla="*/ 179 h 399"/>
                  <a:gd name="T42" fmla="*/ 67 w 226"/>
                  <a:gd name="T43" fmla="*/ 184 h 399"/>
                  <a:gd name="T44" fmla="*/ 78 w 226"/>
                  <a:gd name="T45" fmla="*/ 189 h 399"/>
                  <a:gd name="T46" fmla="*/ 87 w 226"/>
                  <a:gd name="T47" fmla="*/ 193 h 399"/>
                  <a:gd name="T48" fmla="*/ 96 w 226"/>
                  <a:gd name="T49" fmla="*/ 195 h 399"/>
                  <a:gd name="T50" fmla="*/ 108 w 226"/>
                  <a:gd name="T51" fmla="*/ 198 h 399"/>
                  <a:gd name="T52" fmla="*/ 114 w 226"/>
                  <a:gd name="T53" fmla="*/ 199 h 399"/>
                  <a:gd name="T54" fmla="*/ 110 w 226"/>
                  <a:gd name="T55" fmla="*/ 193 h 399"/>
                  <a:gd name="T56" fmla="*/ 106 w 226"/>
                  <a:gd name="T57" fmla="*/ 187 h 399"/>
                  <a:gd name="T58" fmla="*/ 101 w 226"/>
                  <a:gd name="T59" fmla="*/ 177 h 399"/>
                  <a:gd name="T60" fmla="*/ 96 w 226"/>
                  <a:gd name="T61" fmla="*/ 167 h 399"/>
                  <a:gd name="T62" fmla="*/ 90 w 226"/>
                  <a:gd name="T63" fmla="*/ 154 h 399"/>
                  <a:gd name="T64" fmla="*/ 83 w 226"/>
                  <a:gd name="T65" fmla="*/ 143 h 399"/>
                  <a:gd name="T66" fmla="*/ 79 w 226"/>
                  <a:gd name="T67" fmla="*/ 132 h 399"/>
                  <a:gd name="T68" fmla="*/ 74 w 226"/>
                  <a:gd name="T69" fmla="*/ 122 h 399"/>
                  <a:gd name="T70" fmla="*/ 70 w 226"/>
                  <a:gd name="T71" fmla="*/ 114 h 399"/>
                  <a:gd name="T72" fmla="*/ 69 w 226"/>
                  <a:gd name="T73" fmla="*/ 108 h 399"/>
                  <a:gd name="T74" fmla="*/ 66 w 226"/>
                  <a:gd name="T75" fmla="*/ 97 h 399"/>
                  <a:gd name="T76" fmla="*/ 64 w 226"/>
                  <a:gd name="T77" fmla="*/ 89 h 399"/>
                  <a:gd name="T78" fmla="*/ 61 w 226"/>
                  <a:gd name="T79" fmla="*/ 79 h 399"/>
                  <a:gd name="T80" fmla="*/ 56 w 226"/>
                  <a:gd name="T81" fmla="*/ 69 h 399"/>
                  <a:gd name="T82" fmla="*/ 52 w 226"/>
                  <a:gd name="T83" fmla="*/ 58 h 399"/>
                  <a:gd name="T84" fmla="*/ 49 w 226"/>
                  <a:gd name="T85" fmla="*/ 48 h 399"/>
                  <a:gd name="T86" fmla="*/ 45 w 226"/>
                  <a:gd name="T87" fmla="*/ 39 h 399"/>
                  <a:gd name="T88" fmla="*/ 41 w 226"/>
                  <a:gd name="T89" fmla="*/ 30 h 399"/>
                  <a:gd name="T90" fmla="*/ 38 w 226"/>
                  <a:gd name="T91" fmla="*/ 22 h 399"/>
                  <a:gd name="T92" fmla="*/ 31 w 226"/>
                  <a:gd name="T93" fmla="*/ 11 h 399"/>
                  <a:gd name="T94" fmla="*/ 23 w 226"/>
                  <a:gd name="T95" fmla="*/ 0 h 3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6"/>
                  <a:gd name="T145" fmla="*/ 0 h 399"/>
                  <a:gd name="T146" fmla="*/ 226 w 226"/>
                  <a:gd name="T147" fmla="*/ 399 h 3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6" h="399">
                    <a:moveTo>
                      <a:pt x="44" y="0"/>
                    </a:moveTo>
                    <a:lnTo>
                      <a:pt x="40" y="1"/>
                    </a:lnTo>
                    <a:lnTo>
                      <a:pt x="32" y="9"/>
                    </a:lnTo>
                    <a:lnTo>
                      <a:pt x="28" y="15"/>
                    </a:lnTo>
                    <a:lnTo>
                      <a:pt x="23" y="20"/>
                    </a:lnTo>
                    <a:lnTo>
                      <a:pt x="19" y="28"/>
                    </a:lnTo>
                    <a:lnTo>
                      <a:pt x="15" y="36"/>
                    </a:lnTo>
                    <a:lnTo>
                      <a:pt x="9" y="41"/>
                    </a:lnTo>
                    <a:lnTo>
                      <a:pt x="6" y="49"/>
                    </a:lnTo>
                    <a:lnTo>
                      <a:pt x="2" y="57"/>
                    </a:lnTo>
                    <a:lnTo>
                      <a:pt x="2" y="64"/>
                    </a:lnTo>
                    <a:lnTo>
                      <a:pt x="0" y="70"/>
                    </a:lnTo>
                    <a:lnTo>
                      <a:pt x="4" y="76"/>
                    </a:lnTo>
                    <a:lnTo>
                      <a:pt x="8" y="79"/>
                    </a:lnTo>
                    <a:lnTo>
                      <a:pt x="13" y="85"/>
                    </a:lnTo>
                    <a:lnTo>
                      <a:pt x="21" y="87"/>
                    </a:lnTo>
                    <a:lnTo>
                      <a:pt x="27" y="89"/>
                    </a:lnTo>
                    <a:lnTo>
                      <a:pt x="32" y="93"/>
                    </a:lnTo>
                    <a:lnTo>
                      <a:pt x="38" y="98"/>
                    </a:lnTo>
                    <a:lnTo>
                      <a:pt x="44" y="102"/>
                    </a:lnTo>
                    <a:lnTo>
                      <a:pt x="49" y="106"/>
                    </a:lnTo>
                    <a:lnTo>
                      <a:pt x="53" y="112"/>
                    </a:lnTo>
                    <a:lnTo>
                      <a:pt x="59" y="116"/>
                    </a:lnTo>
                    <a:lnTo>
                      <a:pt x="65" y="123"/>
                    </a:lnTo>
                    <a:lnTo>
                      <a:pt x="72" y="129"/>
                    </a:lnTo>
                    <a:lnTo>
                      <a:pt x="74" y="135"/>
                    </a:lnTo>
                    <a:lnTo>
                      <a:pt x="76" y="136"/>
                    </a:lnTo>
                    <a:lnTo>
                      <a:pt x="74" y="136"/>
                    </a:lnTo>
                    <a:lnTo>
                      <a:pt x="72" y="138"/>
                    </a:lnTo>
                    <a:lnTo>
                      <a:pt x="68" y="144"/>
                    </a:lnTo>
                    <a:lnTo>
                      <a:pt x="65" y="152"/>
                    </a:lnTo>
                    <a:lnTo>
                      <a:pt x="63" y="155"/>
                    </a:lnTo>
                    <a:lnTo>
                      <a:pt x="61" y="161"/>
                    </a:lnTo>
                    <a:lnTo>
                      <a:pt x="57" y="167"/>
                    </a:lnTo>
                    <a:lnTo>
                      <a:pt x="55" y="171"/>
                    </a:lnTo>
                    <a:lnTo>
                      <a:pt x="53" y="176"/>
                    </a:lnTo>
                    <a:lnTo>
                      <a:pt x="49" y="182"/>
                    </a:lnTo>
                    <a:lnTo>
                      <a:pt x="49" y="190"/>
                    </a:lnTo>
                    <a:lnTo>
                      <a:pt x="47" y="197"/>
                    </a:lnTo>
                    <a:lnTo>
                      <a:pt x="46" y="201"/>
                    </a:lnTo>
                    <a:lnTo>
                      <a:pt x="44" y="209"/>
                    </a:lnTo>
                    <a:lnTo>
                      <a:pt x="42" y="216"/>
                    </a:lnTo>
                    <a:lnTo>
                      <a:pt x="42" y="224"/>
                    </a:lnTo>
                    <a:lnTo>
                      <a:pt x="40" y="230"/>
                    </a:lnTo>
                    <a:lnTo>
                      <a:pt x="40" y="237"/>
                    </a:lnTo>
                    <a:lnTo>
                      <a:pt x="40" y="245"/>
                    </a:lnTo>
                    <a:lnTo>
                      <a:pt x="40" y="252"/>
                    </a:lnTo>
                    <a:lnTo>
                      <a:pt x="40" y="260"/>
                    </a:lnTo>
                    <a:lnTo>
                      <a:pt x="42" y="268"/>
                    </a:lnTo>
                    <a:lnTo>
                      <a:pt x="44" y="275"/>
                    </a:lnTo>
                    <a:lnTo>
                      <a:pt x="46" y="283"/>
                    </a:lnTo>
                    <a:lnTo>
                      <a:pt x="49" y="290"/>
                    </a:lnTo>
                    <a:lnTo>
                      <a:pt x="53" y="298"/>
                    </a:lnTo>
                    <a:lnTo>
                      <a:pt x="59" y="306"/>
                    </a:lnTo>
                    <a:lnTo>
                      <a:pt x="65" y="313"/>
                    </a:lnTo>
                    <a:lnTo>
                      <a:pt x="70" y="321"/>
                    </a:lnTo>
                    <a:lnTo>
                      <a:pt x="76" y="327"/>
                    </a:lnTo>
                    <a:lnTo>
                      <a:pt x="80" y="332"/>
                    </a:lnTo>
                    <a:lnTo>
                      <a:pt x="87" y="338"/>
                    </a:lnTo>
                    <a:lnTo>
                      <a:pt x="93" y="344"/>
                    </a:lnTo>
                    <a:lnTo>
                      <a:pt x="101" y="349"/>
                    </a:lnTo>
                    <a:lnTo>
                      <a:pt x="106" y="353"/>
                    </a:lnTo>
                    <a:lnTo>
                      <a:pt x="114" y="359"/>
                    </a:lnTo>
                    <a:lnTo>
                      <a:pt x="120" y="363"/>
                    </a:lnTo>
                    <a:lnTo>
                      <a:pt x="127" y="367"/>
                    </a:lnTo>
                    <a:lnTo>
                      <a:pt x="133" y="368"/>
                    </a:lnTo>
                    <a:lnTo>
                      <a:pt x="141" y="372"/>
                    </a:lnTo>
                    <a:lnTo>
                      <a:pt x="146" y="376"/>
                    </a:lnTo>
                    <a:lnTo>
                      <a:pt x="154" y="378"/>
                    </a:lnTo>
                    <a:lnTo>
                      <a:pt x="160" y="382"/>
                    </a:lnTo>
                    <a:lnTo>
                      <a:pt x="167" y="386"/>
                    </a:lnTo>
                    <a:lnTo>
                      <a:pt x="173" y="386"/>
                    </a:lnTo>
                    <a:lnTo>
                      <a:pt x="179" y="387"/>
                    </a:lnTo>
                    <a:lnTo>
                      <a:pt x="182" y="389"/>
                    </a:lnTo>
                    <a:lnTo>
                      <a:pt x="190" y="391"/>
                    </a:lnTo>
                    <a:lnTo>
                      <a:pt x="200" y="393"/>
                    </a:lnTo>
                    <a:lnTo>
                      <a:pt x="209" y="395"/>
                    </a:lnTo>
                    <a:lnTo>
                      <a:pt x="215" y="397"/>
                    </a:lnTo>
                    <a:lnTo>
                      <a:pt x="220" y="397"/>
                    </a:lnTo>
                    <a:lnTo>
                      <a:pt x="224" y="397"/>
                    </a:lnTo>
                    <a:lnTo>
                      <a:pt x="226" y="399"/>
                    </a:lnTo>
                    <a:lnTo>
                      <a:pt x="224" y="395"/>
                    </a:lnTo>
                    <a:lnTo>
                      <a:pt x="220" y="391"/>
                    </a:lnTo>
                    <a:lnTo>
                      <a:pt x="219" y="387"/>
                    </a:lnTo>
                    <a:lnTo>
                      <a:pt x="217" y="384"/>
                    </a:lnTo>
                    <a:lnTo>
                      <a:pt x="213" y="378"/>
                    </a:lnTo>
                    <a:lnTo>
                      <a:pt x="211" y="374"/>
                    </a:lnTo>
                    <a:lnTo>
                      <a:pt x="209" y="367"/>
                    </a:lnTo>
                    <a:lnTo>
                      <a:pt x="205" y="361"/>
                    </a:lnTo>
                    <a:lnTo>
                      <a:pt x="201" y="355"/>
                    </a:lnTo>
                    <a:lnTo>
                      <a:pt x="198" y="348"/>
                    </a:lnTo>
                    <a:lnTo>
                      <a:pt x="194" y="340"/>
                    </a:lnTo>
                    <a:lnTo>
                      <a:pt x="190" y="334"/>
                    </a:lnTo>
                    <a:lnTo>
                      <a:pt x="186" y="327"/>
                    </a:lnTo>
                    <a:lnTo>
                      <a:pt x="182" y="319"/>
                    </a:lnTo>
                    <a:lnTo>
                      <a:pt x="179" y="309"/>
                    </a:lnTo>
                    <a:lnTo>
                      <a:pt x="175" y="302"/>
                    </a:lnTo>
                    <a:lnTo>
                      <a:pt x="169" y="294"/>
                    </a:lnTo>
                    <a:lnTo>
                      <a:pt x="165" y="287"/>
                    </a:lnTo>
                    <a:lnTo>
                      <a:pt x="162" y="279"/>
                    </a:lnTo>
                    <a:lnTo>
                      <a:pt x="158" y="271"/>
                    </a:lnTo>
                    <a:lnTo>
                      <a:pt x="156" y="264"/>
                    </a:lnTo>
                    <a:lnTo>
                      <a:pt x="152" y="258"/>
                    </a:lnTo>
                    <a:lnTo>
                      <a:pt x="148" y="251"/>
                    </a:lnTo>
                    <a:lnTo>
                      <a:pt x="146" y="245"/>
                    </a:lnTo>
                    <a:lnTo>
                      <a:pt x="143" y="237"/>
                    </a:lnTo>
                    <a:lnTo>
                      <a:pt x="143" y="233"/>
                    </a:lnTo>
                    <a:lnTo>
                      <a:pt x="139" y="228"/>
                    </a:lnTo>
                    <a:lnTo>
                      <a:pt x="139" y="224"/>
                    </a:lnTo>
                    <a:lnTo>
                      <a:pt x="137" y="220"/>
                    </a:lnTo>
                    <a:lnTo>
                      <a:pt x="137" y="216"/>
                    </a:lnTo>
                    <a:lnTo>
                      <a:pt x="135" y="209"/>
                    </a:lnTo>
                    <a:lnTo>
                      <a:pt x="133" y="199"/>
                    </a:lnTo>
                    <a:lnTo>
                      <a:pt x="131" y="195"/>
                    </a:lnTo>
                    <a:lnTo>
                      <a:pt x="129" y="190"/>
                    </a:lnTo>
                    <a:lnTo>
                      <a:pt x="127" y="184"/>
                    </a:lnTo>
                    <a:lnTo>
                      <a:pt x="127" y="178"/>
                    </a:lnTo>
                    <a:lnTo>
                      <a:pt x="124" y="173"/>
                    </a:lnTo>
                    <a:lnTo>
                      <a:pt x="122" y="167"/>
                    </a:lnTo>
                    <a:lnTo>
                      <a:pt x="120" y="159"/>
                    </a:lnTo>
                    <a:lnTo>
                      <a:pt x="118" y="154"/>
                    </a:lnTo>
                    <a:lnTo>
                      <a:pt x="114" y="146"/>
                    </a:lnTo>
                    <a:lnTo>
                      <a:pt x="112" y="138"/>
                    </a:lnTo>
                    <a:lnTo>
                      <a:pt x="110" y="133"/>
                    </a:lnTo>
                    <a:lnTo>
                      <a:pt x="108" y="125"/>
                    </a:lnTo>
                    <a:lnTo>
                      <a:pt x="104" y="117"/>
                    </a:lnTo>
                    <a:lnTo>
                      <a:pt x="103" y="112"/>
                    </a:lnTo>
                    <a:lnTo>
                      <a:pt x="101" y="104"/>
                    </a:lnTo>
                    <a:lnTo>
                      <a:pt x="97" y="97"/>
                    </a:lnTo>
                    <a:lnTo>
                      <a:pt x="95" y="91"/>
                    </a:lnTo>
                    <a:lnTo>
                      <a:pt x="91" y="85"/>
                    </a:lnTo>
                    <a:lnTo>
                      <a:pt x="89" y="79"/>
                    </a:lnTo>
                    <a:lnTo>
                      <a:pt x="87" y="74"/>
                    </a:lnTo>
                    <a:lnTo>
                      <a:pt x="84" y="66"/>
                    </a:lnTo>
                    <a:lnTo>
                      <a:pt x="82" y="60"/>
                    </a:lnTo>
                    <a:lnTo>
                      <a:pt x="80" y="57"/>
                    </a:lnTo>
                    <a:lnTo>
                      <a:pt x="78" y="53"/>
                    </a:lnTo>
                    <a:lnTo>
                      <a:pt x="76" y="45"/>
                    </a:lnTo>
                    <a:lnTo>
                      <a:pt x="72" y="39"/>
                    </a:lnTo>
                    <a:lnTo>
                      <a:pt x="66" y="30"/>
                    </a:lnTo>
                    <a:lnTo>
                      <a:pt x="61" y="22"/>
                    </a:lnTo>
                    <a:lnTo>
                      <a:pt x="55" y="15"/>
                    </a:lnTo>
                    <a:lnTo>
                      <a:pt x="51" y="9"/>
                    </a:lnTo>
                    <a:lnTo>
                      <a:pt x="46" y="1"/>
                    </a:lnTo>
                    <a:lnTo>
                      <a:pt x="44" y="0"/>
                    </a:lnTo>
                    <a:close/>
                  </a:path>
                </a:pathLst>
              </a:custGeom>
              <a:solidFill>
                <a:srgbClr val="FF1FC7"/>
              </a:solidFill>
              <a:ln w="9525">
                <a:noFill/>
                <a:round/>
                <a:headEnd/>
                <a:tailEnd/>
              </a:ln>
            </p:spPr>
            <p:txBody>
              <a:bodyPr/>
              <a:lstStyle/>
              <a:p>
                <a:endParaRPr lang="en-US"/>
              </a:p>
            </p:txBody>
          </p:sp>
          <p:sp>
            <p:nvSpPr>
              <p:cNvPr id="10291" name="Freeform 288"/>
              <p:cNvSpPr>
                <a:spLocks/>
              </p:cNvSpPr>
              <p:nvPr/>
            </p:nvSpPr>
            <p:spPr bwMode="auto">
              <a:xfrm>
                <a:off x="1968" y="2505"/>
                <a:ext cx="442" cy="336"/>
              </a:xfrm>
              <a:custGeom>
                <a:avLst/>
                <a:gdLst>
                  <a:gd name="T0" fmla="*/ 440 w 884"/>
                  <a:gd name="T1" fmla="*/ 39 h 674"/>
                  <a:gd name="T2" fmla="*/ 442 w 884"/>
                  <a:gd name="T3" fmla="*/ 58 h 674"/>
                  <a:gd name="T4" fmla="*/ 442 w 884"/>
                  <a:gd name="T5" fmla="*/ 79 h 674"/>
                  <a:gd name="T6" fmla="*/ 440 w 884"/>
                  <a:gd name="T7" fmla="*/ 101 h 674"/>
                  <a:gd name="T8" fmla="*/ 437 w 884"/>
                  <a:gd name="T9" fmla="*/ 124 h 674"/>
                  <a:gd name="T10" fmla="*/ 430 w 884"/>
                  <a:gd name="T11" fmla="*/ 146 h 674"/>
                  <a:gd name="T12" fmla="*/ 422 w 884"/>
                  <a:gd name="T13" fmla="*/ 168 h 674"/>
                  <a:gd name="T14" fmla="*/ 414 w 884"/>
                  <a:gd name="T15" fmla="*/ 192 h 674"/>
                  <a:gd name="T16" fmla="*/ 402 w 884"/>
                  <a:gd name="T17" fmla="*/ 213 h 674"/>
                  <a:gd name="T18" fmla="*/ 389 w 884"/>
                  <a:gd name="T19" fmla="*/ 234 h 674"/>
                  <a:gd name="T20" fmla="*/ 374 w 884"/>
                  <a:gd name="T21" fmla="*/ 254 h 674"/>
                  <a:gd name="T22" fmla="*/ 358 w 884"/>
                  <a:gd name="T23" fmla="*/ 273 h 674"/>
                  <a:gd name="T24" fmla="*/ 341 w 884"/>
                  <a:gd name="T25" fmla="*/ 289 h 674"/>
                  <a:gd name="T26" fmla="*/ 321 w 884"/>
                  <a:gd name="T27" fmla="*/ 304 h 674"/>
                  <a:gd name="T28" fmla="*/ 301 w 884"/>
                  <a:gd name="T29" fmla="*/ 316 h 674"/>
                  <a:gd name="T30" fmla="*/ 279 w 884"/>
                  <a:gd name="T31" fmla="*/ 326 h 674"/>
                  <a:gd name="T32" fmla="*/ 264 w 884"/>
                  <a:gd name="T33" fmla="*/ 329 h 674"/>
                  <a:gd name="T34" fmla="*/ 249 w 884"/>
                  <a:gd name="T35" fmla="*/ 332 h 674"/>
                  <a:gd name="T36" fmla="*/ 232 w 884"/>
                  <a:gd name="T37" fmla="*/ 334 h 674"/>
                  <a:gd name="T38" fmla="*/ 213 w 884"/>
                  <a:gd name="T39" fmla="*/ 335 h 674"/>
                  <a:gd name="T40" fmla="*/ 193 w 884"/>
                  <a:gd name="T41" fmla="*/ 336 h 674"/>
                  <a:gd name="T42" fmla="*/ 172 w 884"/>
                  <a:gd name="T43" fmla="*/ 336 h 674"/>
                  <a:gd name="T44" fmla="*/ 151 w 884"/>
                  <a:gd name="T45" fmla="*/ 335 h 674"/>
                  <a:gd name="T46" fmla="*/ 129 w 884"/>
                  <a:gd name="T47" fmla="*/ 335 h 674"/>
                  <a:gd name="T48" fmla="*/ 108 w 884"/>
                  <a:gd name="T49" fmla="*/ 333 h 674"/>
                  <a:gd name="T50" fmla="*/ 87 w 884"/>
                  <a:gd name="T51" fmla="*/ 332 h 674"/>
                  <a:gd name="T52" fmla="*/ 67 w 884"/>
                  <a:gd name="T53" fmla="*/ 331 h 674"/>
                  <a:gd name="T54" fmla="*/ 50 w 884"/>
                  <a:gd name="T55" fmla="*/ 330 h 674"/>
                  <a:gd name="T56" fmla="*/ 35 w 884"/>
                  <a:gd name="T57" fmla="*/ 328 h 674"/>
                  <a:gd name="T58" fmla="*/ 21 w 884"/>
                  <a:gd name="T59" fmla="*/ 327 h 674"/>
                  <a:gd name="T60" fmla="*/ 12 w 884"/>
                  <a:gd name="T61" fmla="*/ 327 h 674"/>
                  <a:gd name="T62" fmla="*/ 0 w 884"/>
                  <a:gd name="T63" fmla="*/ 307 h 674"/>
                  <a:gd name="T64" fmla="*/ 315 w 884"/>
                  <a:gd name="T65" fmla="*/ 296 h 674"/>
                  <a:gd name="T66" fmla="*/ 329 w 884"/>
                  <a:gd name="T67" fmla="*/ 284 h 674"/>
                  <a:gd name="T68" fmla="*/ 343 w 884"/>
                  <a:gd name="T69" fmla="*/ 269 h 674"/>
                  <a:gd name="T70" fmla="*/ 354 w 884"/>
                  <a:gd name="T71" fmla="*/ 253 h 674"/>
                  <a:gd name="T72" fmla="*/ 363 w 884"/>
                  <a:gd name="T73" fmla="*/ 235 h 674"/>
                  <a:gd name="T74" fmla="*/ 372 w 884"/>
                  <a:gd name="T75" fmla="*/ 214 h 674"/>
                  <a:gd name="T76" fmla="*/ 379 w 884"/>
                  <a:gd name="T77" fmla="*/ 194 h 674"/>
                  <a:gd name="T78" fmla="*/ 385 w 884"/>
                  <a:gd name="T79" fmla="*/ 172 h 674"/>
                  <a:gd name="T80" fmla="*/ 390 w 884"/>
                  <a:gd name="T81" fmla="*/ 150 h 674"/>
                  <a:gd name="T82" fmla="*/ 395 w 884"/>
                  <a:gd name="T83" fmla="*/ 127 h 674"/>
                  <a:gd name="T84" fmla="*/ 399 w 884"/>
                  <a:gd name="T85" fmla="*/ 105 h 674"/>
                  <a:gd name="T86" fmla="*/ 402 w 884"/>
                  <a:gd name="T87" fmla="*/ 83 h 674"/>
                  <a:gd name="T88" fmla="*/ 404 w 884"/>
                  <a:gd name="T89" fmla="*/ 62 h 674"/>
                  <a:gd name="T90" fmla="*/ 407 w 884"/>
                  <a:gd name="T91" fmla="*/ 41 h 674"/>
                  <a:gd name="T92" fmla="*/ 409 w 884"/>
                  <a:gd name="T93" fmla="*/ 21 h 674"/>
                  <a:gd name="T94" fmla="*/ 411 w 884"/>
                  <a:gd name="T95" fmla="*/ 4 h 6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84"/>
                  <a:gd name="T145" fmla="*/ 0 h 674"/>
                  <a:gd name="T146" fmla="*/ 884 w 884"/>
                  <a:gd name="T147" fmla="*/ 674 h 6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84" h="674">
                    <a:moveTo>
                      <a:pt x="875" y="52"/>
                    </a:moveTo>
                    <a:lnTo>
                      <a:pt x="877" y="59"/>
                    </a:lnTo>
                    <a:lnTo>
                      <a:pt x="877" y="69"/>
                    </a:lnTo>
                    <a:lnTo>
                      <a:pt x="879" y="78"/>
                    </a:lnTo>
                    <a:lnTo>
                      <a:pt x="880" y="88"/>
                    </a:lnTo>
                    <a:lnTo>
                      <a:pt x="882" y="95"/>
                    </a:lnTo>
                    <a:lnTo>
                      <a:pt x="882" y="107"/>
                    </a:lnTo>
                    <a:lnTo>
                      <a:pt x="884" y="116"/>
                    </a:lnTo>
                    <a:lnTo>
                      <a:pt x="884" y="128"/>
                    </a:lnTo>
                    <a:lnTo>
                      <a:pt x="884" y="137"/>
                    </a:lnTo>
                    <a:lnTo>
                      <a:pt x="884" y="147"/>
                    </a:lnTo>
                    <a:lnTo>
                      <a:pt x="884" y="158"/>
                    </a:lnTo>
                    <a:lnTo>
                      <a:pt x="884" y="168"/>
                    </a:lnTo>
                    <a:lnTo>
                      <a:pt x="882" y="179"/>
                    </a:lnTo>
                    <a:lnTo>
                      <a:pt x="880" y="191"/>
                    </a:lnTo>
                    <a:lnTo>
                      <a:pt x="880" y="202"/>
                    </a:lnTo>
                    <a:lnTo>
                      <a:pt x="879" y="213"/>
                    </a:lnTo>
                    <a:lnTo>
                      <a:pt x="877" y="225"/>
                    </a:lnTo>
                    <a:lnTo>
                      <a:pt x="875" y="236"/>
                    </a:lnTo>
                    <a:lnTo>
                      <a:pt x="873" y="248"/>
                    </a:lnTo>
                    <a:lnTo>
                      <a:pt x="871" y="257"/>
                    </a:lnTo>
                    <a:lnTo>
                      <a:pt x="867" y="269"/>
                    </a:lnTo>
                    <a:lnTo>
                      <a:pt x="863" y="280"/>
                    </a:lnTo>
                    <a:lnTo>
                      <a:pt x="860" y="293"/>
                    </a:lnTo>
                    <a:lnTo>
                      <a:pt x="858" y="305"/>
                    </a:lnTo>
                    <a:lnTo>
                      <a:pt x="852" y="316"/>
                    </a:lnTo>
                    <a:lnTo>
                      <a:pt x="850" y="327"/>
                    </a:lnTo>
                    <a:lnTo>
                      <a:pt x="844" y="337"/>
                    </a:lnTo>
                    <a:lnTo>
                      <a:pt x="841" y="350"/>
                    </a:lnTo>
                    <a:lnTo>
                      <a:pt x="837" y="362"/>
                    </a:lnTo>
                    <a:lnTo>
                      <a:pt x="831" y="373"/>
                    </a:lnTo>
                    <a:lnTo>
                      <a:pt x="827" y="385"/>
                    </a:lnTo>
                    <a:lnTo>
                      <a:pt x="822" y="396"/>
                    </a:lnTo>
                    <a:lnTo>
                      <a:pt x="816" y="405"/>
                    </a:lnTo>
                    <a:lnTo>
                      <a:pt x="810" y="417"/>
                    </a:lnTo>
                    <a:lnTo>
                      <a:pt x="804" y="428"/>
                    </a:lnTo>
                    <a:lnTo>
                      <a:pt x="799" y="440"/>
                    </a:lnTo>
                    <a:lnTo>
                      <a:pt x="791" y="449"/>
                    </a:lnTo>
                    <a:lnTo>
                      <a:pt x="784" y="461"/>
                    </a:lnTo>
                    <a:lnTo>
                      <a:pt x="778" y="470"/>
                    </a:lnTo>
                    <a:lnTo>
                      <a:pt x="770" y="481"/>
                    </a:lnTo>
                    <a:lnTo>
                      <a:pt x="765" y="491"/>
                    </a:lnTo>
                    <a:lnTo>
                      <a:pt x="757" y="501"/>
                    </a:lnTo>
                    <a:lnTo>
                      <a:pt x="747" y="510"/>
                    </a:lnTo>
                    <a:lnTo>
                      <a:pt x="742" y="520"/>
                    </a:lnTo>
                    <a:lnTo>
                      <a:pt x="732" y="529"/>
                    </a:lnTo>
                    <a:lnTo>
                      <a:pt x="725" y="539"/>
                    </a:lnTo>
                    <a:lnTo>
                      <a:pt x="715" y="548"/>
                    </a:lnTo>
                    <a:lnTo>
                      <a:pt x="709" y="558"/>
                    </a:lnTo>
                    <a:lnTo>
                      <a:pt x="698" y="563"/>
                    </a:lnTo>
                    <a:lnTo>
                      <a:pt x="690" y="573"/>
                    </a:lnTo>
                    <a:lnTo>
                      <a:pt x="681" y="580"/>
                    </a:lnTo>
                    <a:lnTo>
                      <a:pt x="671" y="588"/>
                    </a:lnTo>
                    <a:lnTo>
                      <a:pt x="662" y="596"/>
                    </a:lnTo>
                    <a:lnTo>
                      <a:pt x="652" y="603"/>
                    </a:lnTo>
                    <a:lnTo>
                      <a:pt x="641" y="609"/>
                    </a:lnTo>
                    <a:lnTo>
                      <a:pt x="633" y="617"/>
                    </a:lnTo>
                    <a:lnTo>
                      <a:pt x="622" y="622"/>
                    </a:lnTo>
                    <a:lnTo>
                      <a:pt x="610" y="628"/>
                    </a:lnTo>
                    <a:lnTo>
                      <a:pt x="601" y="634"/>
                    </a:lnTo>
                    <a:lnTo>
                      <a:pt x="590" y="639"/>
                    </a:lnTo>
                    <a:lnTo>
                      <a:pt x="578" y="645"/>
                    </a:lnTo>
                    <a:lnTo>
                      <a:pt x="569" y="649"/>
                    </a:lnTo>
                    <a:lnTo>
                      <a:pt x="557" y="653"/>
                    </a:lnTo>
                    <a:lnTo>
                      <a:pt x="546" y="658"/>
                    </a:lnTo>
                    <a:lnTo>
                      <a:pt x="540" y="658"/>
                    </a:lnTo>
                    <a:lnTo>
                      <a:pt x="533" y="660"/>
                    </a:lnTo>
                    <a:lnTo>
                      <a:pt x="527" y="660"/>
                    </a:lnTo>
                    <a:lnTo>
                      <a:pt x="521" y="662"/>
                    </a:lnTo>
                    <a:lnTo>
                      <a:pt x="514" y="664"/>
                    </a:lnTo>
                    <a:lnTo>
                      <a:pt x="506" y="664"/>
                    </a:lnTo>
                    <a:lnTo>
                      <a:pt x="498" y="666"/>
                    </a:lnTo>
                    <a:lnTo>
                      <a:pt x="491" y="668"/>
                    </a:lnTo>
                    <a:lnTo>
                      <a:pt x="481" y="668"/>
                    </a:lnTo>
                    <a:lnTo>
                      <a:pt x="474" y="668"/>
                    </a:lnTo>
                    <a:lnTo>
                      <a:pt x="464" y="670"/>
                    </a:lnTo>
                    <a:lnTo>
                      <a:pt x="455" y="670"/>
                    </a:lnTo>
                    <a:lnTo>
                      <a:pt x="445" y="670"/>
                    </a:lnTo>
                    <a:lnTo>
                      <a:pt x="436" y="672"/>
                    </a:lnTo>
                    <a:lnTo>
                      <a:pt x="426" y="672"/>
                    </a:lnTo>
                    <a:lnTo>
                      <a:pt x="418" y="674"/>
                    </a:lnTo>
                    <a:lnTo>
                      <a:pt x="407" y="674"/>
                    </a:lnTo>
                    <a:lnTo>
                      <a:pt x="396" y="674"/>
                    </a:lnTo>
                    <a:lnTo>
                      <a:pt x="386" y="674"/>
                    </a:lnTo>
                    <a:lnTo>
                      <a:pt x="377" y="674"/>
                    </a:lnTo>
                    <a:lnTo>
                      <a:pt x="365" y="674"/>
                    </a:lnTo>
                    <a:lnTo>
                      <a:pt x="356" y="674"/>
                    </a:lnTo>
                    <a:lnTo>
                      <a:pt x="344" y="674"/>
                    </a:lnTo>
                    <a:lnTo>
                      <a:pt x="335" y="674"/>
                    </a:lnTo>
                    <a:lnTo>
                      <a:pt x="323" y="672"/>
                    </a:lnTo>
                    <a:lnTo>
                      <a:pt x="312" y="672"/>
                    </a:lnTo>
                    <a:lnTo>
                      <a:pt x="301" y="672"/>
                    </a:lnTo>
                    <a:lnTo>
                      <a:pt x="289" y="672"/>
                    </a:lnTo>
                    <a:lnTo>
                      <a:pt x="280" y="672"/>
                    </a:lnTo>
                    <a:lnTo>
                      <a:pt x="268" y="672"/>
                    </a:lnTo>
                    <a:lnTo>
                      <a:pt x="257" y="672"/>
                    </a:lnTo>
                    <a:lnTo>
                      <a:pt x="247" y="672"/>
                    </a:lnTo>
                    <a:lnTo>
                      <a:pt x="236" y="670"/>
                    </a:lnTo>
                    <a:lnTo>
                      <a:pt x="226" y="670"/>
                    </a:lnTo>
                    <a:lnTo>
                      <a:pt x="215" y="668"/>
                    </a:lnTo>
                    <a:lnTo>
                      <a:pt x="204" y="668"/>
                    </a:lnTo>
                    <a:lnTo>
                      <a:pt x="194" y="668"/>
                    </a:lnTo>
                    <a:lnTo>
                      <a:pt x="183" y="666"/>
                    </a:lnTo>
                    <a:lnTo>
                      <a:pt x="173" y="666"/>
                    </a:lnTo>
                    <a:lnTo>
                      <a:pt x="164" y="666"/>
                    </a:lnTo>
                    <a:lnTo>
                      <a:pt x="152" y="666"/>
                    </a:lnTo>
                    <a:lnTo>
                      <a:pt x="145" y="664"/>
                    </a:lnTo>
                    <a:lnTo>
                      <a:pt x="133" y="664"/>
                    </a:lnTo>
                    <a:lnTo>
                      <a:pt x="126" y="664"/>
                    </a:lnTo>
                    <a:lnTo>
                      <a:pt x="116" y="662"/>
                    </a:lnTo>
                    <a:lnTo>
                      <a:pt x="109" y="662"/>
                    </a:lnTo>
                    <a:lnTo>
                      <a:pt x="99" y="662"/>
                    </a:lnTo>
                    <a:lnTo>
                      <a:pt x="93" y="662"/>
                    </a:lnTo>
                    <a:lnTo>
                      <a:pt x="84" y="660"/>
                    </a:lnTo>
                    <a:lnTo>
                      <a:pt x="76" y="660"/>
                    </a:lnTo>
                    <a:lnTo>
                      <a:pt x="69" y="658"/>
                    </a:lnTo>
                    <a:lnTo>
                      <a:pt x="63" y="658"/>
                    </a:lnTo>
                    <a:lnTo>
                      <a:pt x="55" y="658"/>
                    </a:lnTo>
                    <a:lnTo>
                      <a:pt x="48" y="658"/>
                    </a:lnTo>
                    <a:lnTo>
                      <a:pt x="42" y="656"/>
                    </a:lnTo>
                    <a:lnTo>
                      <a:pt x="38" y="656"/>
                    </a:lnTo>
                    <a:lnTo>
                      <a:pt x="33" y="656"/>
                    </a:lnTo>
                    <a:lnTo>
                      <a:pt x="27" y="656"/>
                    </a:lnTo>
                    <a:lnTo>
                      <a:pt x="23" y="656"/>
                    </a:lnTo>
                    <a:lnTo>
                      <a:pt x="19" y="656"/>
                    </a:lnTo>
                    <a:lnTo>
                      <a:pt x="13" y="656"/>
                    </a:lnTo>
                    <a:lnTo>
                      <a:pt x="10" y="656"/>
                    </a:lnTo>
                    <a:lnTo>
                      <a:pt x="0" y="615"/>
                    </a:lnTo>
                    <a:lnTo>
                      <a:pt x="607" y="609"/>
                    </a:lnTo>
                    <a:lnTo>
                      <a:pt x="614" y="603"/>
                    </a:lnTo>
                    <a:lnTo>
                      <a:pt x="622" y="599"/>
                    </a:lnTo>
                    <a:lnTo>
                      <a:pt x="630" y="594"/>
                    </a:lnTo>
                    <a:lnTo>
                      <a:pt x="637" y="588"/>
                    </a:lnTo>
                    <a:lnTo>
                      <a:pt x="645" y="582"/>
                    </a:lnTo>
                    <a:lnTo>
                      <a:pt x="652" y="577"/>
                    </a:lnTo>
                    <a:lnTo>
                      <a:pt x="658" y="569"/>
                    </a:lnTo>
                    <a:lnTo>
                      <a:pt x="666" y="563"/>
                    </a:lnTo>
                    <a:lnTo>
                      <a:pt x="671" y="556"/>
                    </a:lnTo>
                    <a:lnTo>
                      <a:pt x="677" y="548"/>
                    </a:lnTo>
                    <a:lnTo>
                      <a:pt x="685" y="540"/>
                    </a:lnTo>
                    <a:lnTo>
                      <a:pt x="690" y="533"/>
                    </a:lnTo>
                    <a:lnTo>
                      <a:pt x="696" y="525"/>
                    </a:lnTo>
                    <a:lnTo>
                      <a:pt x="702" y="516"/>
                    </a:lnTo>
                    <a:lnTo>
                      <a:pt x="707" y="508"/>
                    </a:lnTo>
                    <a:lnTo>
                      <a:pt x="713" y="501"/>
                    </a:lnTo>
                    <a:lnTo>
                      <a:pt x="715" y="489"/>
                    </a:lnTo>
                    <a:lnTo>
                      <a:pt x="721" y="480"/>
                    </a:lnTo>
                    <a:lnTo>
                      <a:pt x="725" y="472"/>
                    </a:lnTo>
                    <a:lnTo>
                      <a:pt x="730" y="462"/>
                    </a:lnTo>
                    <a:lnTo>
                      <a:pt x="734" y="451"/>
                    </a:lnTo>
                    <a:lnTo>
                      <a:pt x="740" y="442"/>
                    </a:lnTo>
                    <a:lnTo>
                      <a:pt x="744" y="430"/>
                    </a:lnTo>
                    <a:lnTo>
                      <a:pt x="747" y="421"/>
                    </a:lnTo>
                    <a:lnTo>
                      <a:pt x="749" y="411"/>
                    </a:lnTo>
                    <a:lnTo>
                      <a:pt x="753" y="400"/>
                    </a:lnTo>
                    <a:lnTo>
                      <a:pt x="757" y="390"/>
                    </a:lnTo>
                    <a:lnTo>
                      <a:pt x="761" y="379"/>
                    </a:lnTo>
                    <a:lnTo>
                      <a:pt x="765" y="367"/>
                    </a:lnTo>
                    <a:lnTo>
                      <a:pt x="768" y="358"/>
                    </a:lnTo>
                    <a:lnTo>
                      <a:pt x="770" y="346"/>
                    </a:lnTo>
                    <a:lnTo>
                      <a:pt x="774" y="335"/>
                    </a:lnTo>
                    <a:lnTo>
                      <a:pt x="776" y="324"/>
                    </a:lnTo>
                    <a:lnTo>
                      <a:pt x="778" y="312"/>
                    </a:lnTo>
                    <a:lnTo>
                      <a:pt x="780" y="301"/>
                    </a:lnTo>
                    <a:lnTo>
                      <a:pt x="784" y="289"/>
                    </a:lnTo>
                    <a:lnTo>
                      <a:pt x="785" y="278"/>
                    </a:lnTo>
                    <a:lnTo>
                      <a:pt x="787" y="267"/>
                    </a:lnTo>
                    <a:lnTo>
                      <a:pt x="789" y="255"/>
                    </a:lnTo>
                    <a:lnTo>
                      <a:pt x="793" y="246"/>
                    </a:lnTo>
                    <a:lnTo>
                      <a:pt x="793" y="232"/>
                    </a:lnTo>
                    <a:lnTo>
                      <a:pt x="797" y="221"/>
                    </a:lnTo>
                    <a:lnTo>
                      <a:pt x="797" y="211"/>
                    </a:lnTo>
                    <a:lnTo>
                      <a:pt x="799" y="200"/>
                    </a:lnTo>
                    <a:lnTo>
                      <a:pt x="801" y="189"/>
                    </a:lnTo>
                    <a:lnTo>
                      <a:pt x="803" y="177"/>
                    </a:lnTo>
                    <a:lnTo>
                      <a:pt x="804" y="166"/>
                    </a:lnTo>
                    <a:lnTo>
                      <a:pt x="806" y="156"/>
                    </a:lnTo>
                    <a:lnTo>
                      <a:pt x="806" y="145"/>
                    </a:lnTo>
                    <a:lnTo>
                      <a:pt x="808" y="135"/>
                    </a:lnTo>
                    <a:lnTo>
                      <a:pt x="808" y="124"/>
                    </a:lnTo>
                    <a:lnTo>
                      <a:pt x="810" y="113"/>
                    </a:lnTo>
                    <a:lnTo>
                      <a:pt x="812" y="103"/>
                    </a:lnTo>
                    <a:lnTo>
                      <a:pt x="812" y="92"/>
                    </a:lnTo>
                    <a:lnTo>
                      <a:pt x="814" y="82"/>
                    </a:lnTo>
                    <a:lnTo>
                      <a:pt x="816" y="73"/>
                    </a:lnTo>
                    <a:lnTo>
                      <a:pt x="816" y="61"/>
                    </a:lnTo>
                    <a:lnTo>
                      <a:pt x="818" y="54"/>
                    </a:lnTo>
                    <a:lnTo>
                      <a:pt x="818" y="42"/>
                    </a:lnTo>
                    <a:lnTo>
                      <a:pt x="820" y="35"/>
                    </a:lnTo>
                    <a:lnTo>
                      <a:pt x="820" y="25"/>
                    </a:lnTo>
                    <a:lnTo>
                      <a:pt x="822" y="18"/>
                    </a:lnTo>
                    <a:lnTo>
                      <a:pt x="822" y="8"/>
                    </a:lnTo>
                    <a:lnTo>
                      <a:pt x="823" y="0"/>
                    </a:lnTo>
                    <a:lnTo>
                      <a:pt x="875" y="52"/>
                    </a:lnTo>
                    <a:close/>
                  </a:path>
                </a:pathLst>
              </a:custGeom>
              <a:solidFill>
                <a:srgbClr val="000000"/>
              </a:solidFill>
              <a:ln w="9525">
                <a:noFill/>
                <a:round/>
                <a:headEnd/>
                <a:tailEnd/>
              </a:ln>
            </p:spPr>
            <p:txBody>
              <a:bodyPr/>
              <a:lstStyle/>
              <a:p>
                <a:endParaRPr lang="en-US"/>
              </a:p>
            </p:txBody>
          </p:sp>
          <p:sp>
            <p:nvSpPr>
              <p:cNvPr id="10292" name="Freeform 289"/>
              <p:cNvSpPr>
                <a:spLocks/>
              </p:cNvSpPr>
              <p:nvPr/>
            </p:nvSpPr>
            <p:spPr bwMode="auto">
              <a:xfrm>
                <a:off x="1969" y="2525"/>
                <a:ext cx="294" cy="228"/>
              </a:xfrm>
              <a:custGeom>
                <a:avLst/>
                <a:gdLst>
                  <a:gd name="T0" fmla="*/ 291 w 587"/>
                  <a:gd name="T1" fmla="*/ 12 h 457"/>
                  <a:gd name="T2" fmla="*/ 292 w 587"/>
                  <a:gd name="T3" fmla="*/ 22 h 457"/>
                  <a:gd name="T4" fmla="*/ 293 w 587"/>
                  <a:gd name="T5" fmla="*/ 33 h 457"/>
                  <a:gd name="T6" fmla="*/ 293 w 587"/>
                  <a:gd name="T7" fmla="*/ 44 h 457"/>
                  <a:gd name="T8" fmla="*/ 294 w 587"/>
                  <a:gd name="T9" fmla="*/ 55 h 457"/>
                  <a:gd name="T10" fmla="*/ 293 w 587"/>
                  <a:gd name="T11" fmla="*/ 66 h 457"/>
                  <a:gd name="T12" fmla="*/ 292 w 587"/>
                  <a:gd name="T13" fmla="*/ 79 h 457"/>
                  <a:gd name="T14" fmla="*/ 291 w 587"/>
                  <a:gd name="T15" fmla="*/ 90 h 457"/>
                  <a:gd name="T16" fmla="*/ 289 w 587"/>
                  <a:gd name="T17" fmla="*/ 103 h 457"/>
                  <a:gd name="T18" fmla="*/ 287 w 587"/>
                  <a:gd name="T19" fmla="*/ 114 h 457"/>
                  <a:gd name="T20" fmla="*/ 286 w 587"/>
                  <a:gd name="T21" fmla="*/ 125 h 457"/>
                  <a:gd name="T22" fmla="*/ 283 w 587"/>
                  <a:gd name="T23" fmla="*/ 136 h 457"/>
                  <a:gd name="T24" fmla="*/ 280 w 587"/>
                  <a:gd name="T25" fmla="*/ 147 h 457"/>
                  <a:gd name="T26" fmla="*/ 276 w 587"/>
                  <a:gd name="T27" fmla="*/ 158 h 457"/>
                  <a:gd name="T28" fmla="*/ 272 w 587"/>
                  <a:gd name="T29" fmla="*/ 168 h 457"/>
                  <a:gd name="T30" fmla="*/ 268 w 587"/>
                  <a:gd name="T31" fmla="*/ 178 h 457"/>
                  <a:gd name="T32" fmla="*/ 263 w 587"/>
                  <a:gd name="T33" fmla="*/ 187 h 457"/>
                  <a:gd name="T34" fmla="*/ 258 w 587"/>
                  <a:gd name="T35" fmla="*/ 195 h 457"/>
                  <a:gd name="T36" fmla="*/ 253 w 587"/>
                  <a:gd name="T37" fmla="*/ 202 h 457"/>
                  <a:gd name="T38" fmla="*/ 241 w 587"/>
                  <a:gd name="T39" fmla="*/ 215 h 457"/>
                  <a:gd name="T40" fmla="*/ 231 w 587"/>
                  <a:gd name="T41" fmla="*/ 220 h 457"/>
                  <a:gd name="T42" fmla="*/ 221 w 587"/>
                  <a:gd name="T43" fmla="*/ 223 h 457"/>
                  <a:gd name="T44" fmla="*/ 211 w 587"/>
                  <a:gd name="T45" fmla="*/ 226 h 457"/>
                  <a:gd name="T46" fmla="*/ 200 w 587"/>
                  <a:gd name="T47" fmla="*/ 227 h 457"/>
                  <a:gd name="T48" fmla="*/ 188 w 587"/>
                  <a:gd name="T49" fmla="*/ 227 h 457"/>
                  <a:gd name="T50" fmla="*/ 175 w 587"/>
                  <a:gd name="T51" fmla="*/ 227 h 457"/>
                  <a:gd name="T52" fmla="*/ 162 w 587"/>
                  <a:gd name="T53" fmla="*/ 226 h 457"/>
                  <a:gd name="T54" fmla="*/ 148 w 587"/>
                  <a:gd name="T55" fmla="*/ 224 h 457"/>
                  <a:gd name="T56" fmla="*/ 134 w 587"/>
                  <a:gd name="T57" fmla="*/ 221 h 457"/>
                  <a:gd name="T58" fmla="*/ 120 w 587"/>
                  <a:gd name="T59" fmla="*/ 219 h 457"/>
                  <a:gd name="T60" fmla="*/ 107 w 587"/>
                  <a:gd name="T61" fmla="*/ 216 h 457"/>
                  <a:gd name="T62" fmla="*/ 92 w 587"/>
                  <a:gd name="T63" fmla="*/ 212 h 457"/>
                  <a:gd name="T64" fmla="*/ 79 w 587"/>
                  <a:gd name="T65" fmla="*/ 207 h 457"/>
                  <a:gd name="T66" fmla="*/ 66 w 587"/>
                  <a:gd name="T67" fmla="*/ 203 h 457"/>
                  <a:gd name="T68" fmla="*/ 54 w 587"/>
                  <a:gd name="T69" fmla="*/ 199 h 457"/>
                  <a:gd name="T70" fmla="*/ 42 w 587"/>
                  <a:gd name="T71" fmla="*/ 194 h 457"/>
                  <a:gd name="T72" fmla="*/ 32 w 587"/>
                  <a:gd name="T73" fmla="*/ 190 h 457"/>
                  <a:gd name="T74" fmla="*/ 22 w 587"/>
                  <a:gd name="T75" fmla="*/ 185 h 457"/>
                  <a:gd name="T76" fmla="*/ 15 w 587"/>
                  <a:gd name="T77" fmla="*/ 181 h 457"/>
                  <a:gd name="T78" fmla="*/ 7 w 587"/>
                  <a:gd name="T79" fmla="*/ 177 h 457"/>
                  <a:gd name="T80" fmla="*/ 0 w 587"/>
                  <a:gd name="T81" fmla="*/ 170 h 457"/>
                  <a:gd name="T82" fmla="*/ 240 w 587"/>
                  <a:gd name="T83" fmla="*/ 198 h 457"/>
                  <a:gd name="T84" fmla="*/ 247 w 587"/>
                  <a:gd name="T85" fmla="*/ 187 h 457"/>
                  <a:gd name="T86" fmla="*/ 253 w 587"/>
                  <a:gd name="T87" fmla="*/ 174 h 457"/>
                  <a:gd name="T88" fmla="*/ 257 w 587"/>
                  <a:gd name="T89" fmla="*/ 163 h 457"/>
                  <a:gd name="T90" fmla="*/ 260 w 587"/>
                  <a:gd name="T91" fmla="*/ 156 h 457"/>
                  <a:gd name="T92" fmla="*/ 263 w 587"/>
                  <a:gd name="T93" fmla="*/ 147 h 457"/>
                  <a:gd name="T94" fmla="*/ 265 w 587"/>
                  <a:gd name="T95" fmla="*/ 138 h 457"/>
                  <a:gd name="T96" fmla="*/ 266 w 587"/>
                  <a:gd name="T97" fmla="*/ 128 h 457"/>
                  <a:gd name="T98" fmla="*/ 268 w 587"/>
                  <a:gd name="T99" fmla="*/ 119 h 457"/>
                  <a:gd name="T100" fmla="*/ 270 w 587"/>
                  <a:gd name="T101" fmla="*/ 108 h 457"/>
                  <a:gd name="T102" fmla="*/ 272 w 587"/>
                  <a:gd name="T103" fmla="*/ 98 h 457"/>
                  <a:gd name="T104" fmla="*/ 273 w 587"/>
                  <a:gd name="T105" fmla="*/ 86 h 457"/>
                  <a:gd name="T106" fmla="*/ 274 w 587"/>
                  <a:gd name="T107" fmla="*/ 76 h 457"/>
                  <a:gd name="T108" fmla="*/ 276 w 587"/>
                  <a:gd name="T109" fmla="*/ 65 h 457"/>
                  <a:gd name="T110" fmla="*/ 277 w 587"/>
                  <a:gd name="T111" fmla="*/ 52 h 457"/>
                  <a:gd name="T112" fmla="*/ 278 w 587"/>
                  <a:gd name="T113" fmla="*/ 41 h 457"/>
                  <a:gd name="T114" fmla="*/ 279 w 587"/>
                  <a:gd name="T115" fmla="*/ 28 h 457"/>
                  <a:gd name="T116" fmla="*/ 281 w 587"/>
                  <a:gd name="T117" fmla="*/ 16 h 457"/>
                  <a:gd name="T118" fmla="*/ 282 w 587"/>
                  <a:gd name="T119" fmla="*/ 4 h 457"/>
                  <a:gd name="T120" fmla="*/ 290 w 587"/>
                  <a:gd name="T121" fmla="*/ 7 h 4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87"/>
                  <a:gd name="T184" fmla="*/ 0 h 457"/>
                  <a:gd name="T185" fmla="*/ 587 w 587"/>
                  <a:gd name="T186" fmla="*/ 457 h 4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87" h="457">
                    <a:moveTo>
                      <a:pt x="580" y="14"/>
                    </a:moveTo>
                    <a:lnTo>
                      <a:pt x="580" y="17"/>
                    </a:lnTo>
                    <a:lnTo>
                      <a:pt x="582" y="25"/>
                    </a:lnTo>
                    <a:lnTo>
                      <a:pt x="582" y="31"/>
                    </a:lnTo>
                    <a:lnTo>
                      <a:pt x="584" y="38"/>
                    </a:lnTo>
                    <a:lnTo>
                      <a:pt x="584" y="44"/>
                    </a:lnTo>
                    <a:lnTo>
                      <a:pt x="584" y="52"/>
                    </a:lnTo>
                    <a:lnTo>
                      <a:pt x="586" y="57"/>
                    </a:lnTo>
                    <a:lnTo>
                      <a:pt x="586" y="67"/>
                    </a:lnTo>
                    <a:lnTo>
                      <a:pt x="586" y="73"/>
                    </a:lnTo>
                    <a:lnTo>
                      <a:pt x="586" y="80"/>
                    </a:lnTo>
                    <a:lnTo>
                      <a:pt x="586" y="88"/>
                    </a:lnTo>
                    <a:lnTo>
                      <a:pt x="587" y="95"/>
                    </a:lnTo>
                    <a:lnTo>
                      <a:pt x="587" y="103"/>
                    </a:lnTo>
                    <a:lnTo>
                      <a:pt x="587" y="111"/>
                    </a:lnTo>
                    <a:lnTo>
                      <a:pt x="587" y="118"/>
                    </a:lnTo>
                    <a:lnTo>
                      <a:pt x="587" y="126"/>
                    </a:lnTo>
                    <a:lnTo>
                      <a:pt x="586" y="133"/>
                    </a:lnTo>
                    <a:lnTo>
                      <a:pt x="586" y="141"/>
                    </a:lnTo>
                    <a:lnTo>
                      <a:pt x="584" y="149"/>
                    </a:lnTo>
                    <a:lnTo>
                      <a:pt x="584" y="158"/>
                    </a:lnTo>
                    <a:lnTo>
                      <a:pt x="584" y="164"/>
                    </a:lnTo>
                    <a:lnTo>
                      <a:pt x="582" y="173"/>
                    </a:lnTo>
                    <a:lnTo>
                      <a:pt x="582" y="181"/>
                    </a:lnTo>
                    <a:lnTo>
                      <a:pt x="582" y="189"/>
                    </a:lnTo>
                    <a:lnTo>
                      <a:pt x="580" y="196"/>
                    </a:lnTo>
                    <a:lnTo>
                      <a:pt x="578" y="206"/>
                    </a:lnTo>
                    <a:lnTo>
                      <a:pt x="578" y="211"/>
                    </a:lnTo>
                    <a:lnTo>
                      <a:pt x="578" y="221"/>
                    </a:lnTo>
                    <a:lnTo>
                      <a:pt x="574" y="229"/>
                    </a:lnTo>
                    <a:lnTo>
                      <a:pt x="574" y="236"/>
                    </a:lnTo>
                    <a:lnTo>
                      <a:pt x="572" y="244"/>
                    </a:lnTo>
                    <a:lnTo>
                      <a:pt x="572" y="251"/>
                    </a:lnTo>
                    <a:lnTo>
                      <a:pt x="568" y="259"/>
                    </a:lnTo>
                    <a:lnTo>
                      <a:pt x="567" y="267"/>
                    </a:lnTo>
                    <a:lnTo>
                      <a:pt x="565" y="272"/>
                    </a:lnTo>
                    <a:lnTo>
                      <a:pt x="563" y="282"/>
                    </a:lnTo>
                    <a:lnTo>
                      <a:pt x="561" y="287"/>
                    </a:lnTo>
                    <a:lnTo>
                      <a:pt x="559" y="295"/>
                    </a:lnTo>
                    <a:lnTo>
                      <a:pt x="557" y="303"/>
                    </a:lnTo>
                    <a:lnTo>
                      <a:pt x="555" y="310"/>
                    </a:lnTo>
                    <a:lnTo>
                      <a:pt x="551" y="316"/>
                    </a:lnTo>
                    <a:lnTo>
                      <a:pt x="549" y="324"/>
                    </a:lnTo>
                    <a:lnTo>
                      <a:pt x="548" y="329"/>
                    </a:lnTo>
                    <a:lnTo>
                      <a:pt x="544" y="337"/>
                    </a:lnTo>
                    <a:lnTo>
                      <a:pt x="542" y="343"/>
                    </a:lnTo>
                    <a:lnTo>
                      <a:pt x="538" y="350"/>
                    </a:lnTo>
                    <a:lnTo>
                      <a:pt x="536" y="356"/>
                    </a:lnTo>
                    <a:lnTo>
                      <a:pt x="532" y="364"/>
                    </a:lnTo>
                    <a:lnTo>
                      <a:pt x="529" y="369"/>
                    </a:lnTo>
                    <a:lnTo>
                      <a:pt x="525" y="375"/>
                    </a:lnTo>
                    <a:lnTo>
                      <a:pt x="523" y="381"/>
                    </a:lnTo>
                    <a:lnTo>
                      <a:pt x="519" y="384"/>
                    </a:lnTo>
                    <a:lnTo>
                      <a:pt x="515" y="390"/>
                    </a:lnTo>
                    <a:lnTo>
                      <a:pt x="511" y="396"/>
                    </a:lnTo>
                    <a:lnTo>
                      <a:pt x="508" y="400"/>
                    </a:lnTo>
                    <a:lnTo>
                      <a:pt x="506" y="405"/>
                    </a:lnTo>
                    <a:lnTo>
                      <a:pt x="496" y="413"/>
                    </a:lnTo>
                    <a:lnTo>
                      <a:pt x="489" y="422"/>
                    </a:lnTo>
                    <a:lnTo>
                      <a:pt x="481" y="430"/>
                    </a:lnTo>
                    <a:lnTo>
                      <a:pt x="473" y="438"/>
                    </a:lnTo>
                    <a:lnTo>
                      <a:pt x="468" y="438"/>
                    </a:lnTo>
                    <a:lnTo>
                      <a:pt x="462" y="441"/>
                    </a:lnTo>
                    <a:lnTo>
                      <a:pt x="454" y="443"/>
                    </a:lnTo>
                    <a:lnTo>
                      <a:pt x="449" y="445"/>
                    </a:lnTo>
                    <a:lnTo>
                      <a:pt x="441" y="447"/>
                    </a:lnTo>
                    <a:lnTo>
                      <a:pt x="435" y="449"/>
                    </a:lnTo>
                    <a:lnTo>
                      <a:pt x="430" y="451"/>
                    </a:lnTo>
                    <a:lnTo>
                      <a:pt x="422" y="453"/>
                    </a:lnTo>
                    <a:lnTo>
                      <a:pt x="414" y="453"/>
                    </a:lnTo>
                    <a:lnTo>
                      <a:pt x="407" y="455"/>
                    </a:lnTo>
                    <a:lnTo>
                      <a:pt x="399" y="455"/>
                    </a:lnTo>
                    <a:lnTo>
                      <a:pt x="392" y="455"/>
                    </a:lnTo>
                    <a:lnTo>
                      <a:pt x="384" y="455"/>
                    </a:lnTo>
                    <a:lnTo>
                      <a:pt x="376" y="455"/>
                    </a:lnTo>
                    <a:lnTo>
                      <a:pt x="367" y="455"/>
                    </a:lnTo>
                    <a:lnTo>
                      <a:pt x="359" y="457"/>
                    </a:lnTo>
                    <a:lnTo>
                      <a:pt x="350" y="455"/>
                    </a:lnTo>
                    <a:lnTo>
                      <a:pt x="340" y="455"/>
                    </a:lnTo>
                    <a:lnTo>
                      <a:pt x="333" y="453"/>
                    </a:lnTo>
                    <a:lnTo>
                      <a:pt x="323" y="453"/>
                    </a:lnTo>
                    <a:lnTo>
                      <a:pt x="314" y="451"/>
                    </a:lnTo>
                    <a:lnTo>
                      <a:pt x="304" y="451"/>
                    </a:lnTo>
                    <a:lnTo>
                      <a:pt x="295" y="449"/>
                    </a:lnTo>
                    <a:lnTo>
                      <a:pt x="287" y="447"/>
                    </a:lnTo>
                    <a:lnTo>
                      <a:pt x="278" y="445"/>
                    </a:lnTo>
                    <a:lnTo>
                      <a:pt x="268" y="443"/>
                    </a:lnTo>
                    <a:lnTo>
                      <a:pt x="259" y="441"/>
                    </a:lnTo>
                    <a:lnTo>
                      <a:pt x="249" y="440"/>
                    </a:lnTo>
                    <a:lnTo>
                      <a:pt x="240" y="438"/>
                    </a:lnTo>
                    <a:lnTo>
                      <a:pt x="230" y="436"/>
                    </a:lnTo>
                    <a:lnTo>
                      <a:pt x="221" y="434"/>
                    </a:lnTo>
                    <a:lnTo>
                      <a:pt x="213" y="432"/>
                    </a:lnTo>
                    <a:lnTo>
                      <a:pt x="202" y="430"/>
                    </a:lnTo>
                    <a:lnTo>
                      <a:pt x="194" y="426"/>
                    </a:lnTo>
                    <a:lnTo>
                      <a:pt x="184" y="424"/>
                    </a:lnTo>
                    <a:lnTo>
                      <a:pt x="175" y="421"/>
                    </a:lnTo>
                    <a:lnTo>
                      <a:pt x="165" y="419"/>
                    </a:lnTo>
                    <a:lnTo>
                      <a:pt x="158" y="415"/>
                    </a:lnTo>
                    <a:lnTo>
                      <a:pt x="148" y="413"/>
                    </a:lnTo>
                    <a:lnTo>
                      <a:pt x="141" y="409"/>
                    </a:lnTo>
                    <a:lnTo>
                      <a:pt x="131" y="407"/>
                    </a:lnTo>
                    <a:lnTo>
                      <a:pt x="124" y="403"/>
                    </a:lnTo>
                    <a:lnTo>
                      <a:pt x="116" y="402"/>
                    </a:lnTo>
                    <a:lnTo>
                      <a:pt x="108" y="398"/>
                    </a:lnTo>
                    <a:lnTo>
                      <a:pt x="99" y="394"/>
                    </a:lnTo>
                    <a:lnTo>
                      <a:pt x="91" y="392"/>
                    </a:lnTo>
                    <a:lnTo>
                      <a:pt x="84" y="388"/>
                    </a:lnTo>
                    <a:lnTo>
                      <a:pt x="78" y="386"/>
                    </a:lnTo>
                    <a:lnTo>
                      <a:pt x="68" y="383"/>
                    </a:lnTo>
                    <a:lnTo>
                      <a:pt x="63" y="381"/>
                    </a:lnTo>
                    <a:lnTo>
                      <a:pt x="55" y="377"/>
                    </a:lnTo>
                    <a:lnTo>
                      <a:pt x="49" y="373"/>
                    </a:lnTo>
                    <a:lnTo>
                      <a:pt x="44" y="371"/>
                    </a:lnTo>
                    <a:lnTo>
                      <a:pt x="38" y="367"/>
                    </a:lnTo>
                    <a:lnTo>
                      <a:pt x="34" y="365"/>
                    </a:lnTo>
                    <a:lnTo>
                      <a:pt x="29" y="362"/>
                    </a:lnTo>
                    <a:lnTo>
                      <a:pt x="23" y="360"/>
                    </a:lnTo>
                    <a:lnTo>
                      <a:pt x="19" y="356"/>
                    </a:lnTo>
                    <a:lnTo>
                      <a:pt x="13" y="354"/>
                    </a:lnTo>
                    <a:lnTo>
                      <a:pt x="9" y="352"/>
                    </a:lnTo>
                    <a:lnTo>
                      <a:pt x="4" y="346"/>
                    </a:lnTo>
                    <a:lnTo>
                      <a:pt x="0" y="341"/>
                    </a:lnTo>
                    <a:lnTo>
                      <a:pt x="25" y="348"/>
                    </a:lnTo>
                    <a:lnTo>
                      <a:pt x="473" y="403"/>
                    </a:lnTo>
                    <a:lnTo>
                      <a:pt x="479" y="396"/>
                    </a:lnTo>
                    <a:lnTo>
                      <a:pt x="485" y="390"/>
                    </a:lnTo>
                    <a:lnTo>
                      <a:pt x="489" y="383"/>
                    </a:lnTo>
                    <a:lnTo>
                      <a:pt x="494" y="375"/>
                    </a:lnTo>
                    <a:lnTo>
                      <a:pt x="496" y="365"/>
                    </a:lnTo>
                    <a:lnTo>
                      <a:pt x="502" y="358"/>
                    </a:lnTo>
                    <a:lnTo>
                      <a:pt x="506" y="348"/>
                    </a:lnTo>
                    <a:lnTo>
                      <a:pt x="511" y="339"/>
                    </a:lnTo>
                    <a:lnTo>
                      <a:pt x="511" y="333"/>
                    </a:lnTo>
                    <a:lnTo>
                      <a:pt x="513" y="327"/>
                    </a:lnTo>
                    <a:lnTo>
                      <a:pt x="515" y="324"/>
                    </a:lnTo>
                    <a:lnTo>
                      <a:pt x="517" y="318"/>
                    </a:lnTo>
                    <a:lnTo>
                      <a:pt x="519" y="312"/>
                    </a:lnTo>
                    <a:lnTo>
                      <a:pt x="521" y="306"/>
                    </a:lnTo>
                    <a:lnTo>
                      <a:pt x="523" y="301"/>
                    </a:lnTo>
                    <a:lnTo>
                      <a:pt x="525" y="295"/>
                    </a:lnTo>
                    <a:lnTo>
                      <a:pt x="525" y="289"/>
                    </a:lnTo>
                    <a:lnTo>
                      <a:pt x="527" y="282"/>
                    </a:lnTo>
                    <a:lnTo>
                      <a:pt x="529" y="276"/>
                    </a:lnTo>
                    <a:lnTo>
                      <a:pt x="530" y="270"/>
                    </a:lnTo>
                    <a:lnTo>
                      <a:pt x="530" y="265"/>
                    </a:lnTo>
                    <a:lnTo>
                      <a:pt x="532" y="257"/>
                    </a:lnTo>
                    <a:lnTo>
                      <a:pt x="534" y="251"/>
                    </a:lnTo>
                    <a:lnTo>
                      <a:pt x="536" y="246"/>
                    </a:lnTo>
                    <a:lnTo>
                      <a:pt x="536" y="238"/>
                    </a:lnTo>
                    <a:lnTo>
                      <a:pt x="538" y="230"/>
                    </a:lnTo>
                    <a:lnTo>
                      <a:pt x="538" y="223"/>
                    </a:lnTo>
                    <a:lnTo>
                      <a:pt x="540" y="217"/>
                    </a:lnTo>
                    <a:lnTo>
                      <a:pt x="542" y="210"/>
                    </a:lnTo>
                    <a:lnTo>
                      <a:pt x="542" y="204"/>
                    </a:lnTo>
                    <a:lnTo>
                      <a:pt x="544" y="196"/>
                    </a:lnTo>
                    <a:lnTo>
                      <a:pt x="546" y="189"/>
                    </a:lnTo>
                    <a:lnTo>
                      <a:pt x="546" y="181"/>
                    </a:lnTo>
                    <a:lnTo>
                      <a:pt x="546" y="173"/>
                    </a:lnTo>
                    <a:lnTo>
                      <a:pt x="548" y="166"/>
                    </a:lnTo>
                    <a:lnTo>
                      <a:pt x="548" y="158"/>
                    </a:lnTo>
                    <a:lnTo>
                      <a:pt x="548" y="152"/>
                    </a:lnTo>
                    <a:lnTo>
                      <a:pt x="549" y="145"/>
                    </a:lnTo>
                    <a:lnTo>
                      <a:pt x="551" y="137"/>
                    </a:lnTo>
                    <a:lnTo>
                      <a:pt x="551" y="130"/>
                    </a:lnTo>
                    <a:lnTo>
                      <a:pt x="551" y="122"/>
                    </a:lnTo>
                    <a:lnTo>
                      <a:pt x="553" y="113"/>
                    </a:lnTo>
                    <a:lnTo>
                      <a:pt x="553" y="105"/>
                    </a:lnTo>
                    <a:lnTo>
                      <a:pt x="555" y="97"/>
                    </a:lnTo>
                    <a:lnTo>
                      <a:pt x="555" y="90"/>
                    </a:lnTo>
                    <a:lnTo>
                      <a:pt x="555" y="82"/>
                    </a:lnTo>
                    <a:lnTo>
                      <a:pt x="557" y="73"/>
                    </a:lnTo>
                    <a:lnTo>
                      <a:pt x="557" y="67"/>
                    </a:lnTo>
                    <a:lnTo>
                      <a:pt x="557" y="57"/>
                    </a:lnTo>
                    <a:lnTo>
                      <a:pt x="559" y="50"/>
                    </a:lnTo>
                    <a:lnTo>
                      <a:pt x="559" y="40"/>
                    </a:lnTo>
                    <a:lnTo>
                      <a:pt x="561" y="33"/>
                    </a:lnTo>
                    <a:lnTo>
                      <a:pt x="561" y="25"/>
                    </a:lnTo>
                    <a:lnTo>
                      <a:pt x="563" y="17"/>
                    </a:lnTo>
                    <a:lnTo>
                      <a:pt x="563" y="8"/>
                    </a:lnTo>
                    <a:lnTo>
                      <a:pt x="565" y="0"/>
                    </a:lnTo>
                    <a:lnTo>
                      <a:pt x="580" y="14"/>
                    </a:lnTo>
                    <a:close/>
                  </a:path>
                </a:pathLst>
              </a:custGeom>
              <a:solidFill>
                <a:srgbClr val="000000"/>
              </a:solidFill>
              <a:ln w="9525">
                <a:noFill/>
                <a:round/>
                <a:headEnd/>
                <a:tailEnd/>
              </a:ln>
            </p:spPr>
            <p:txBody>
              <a:bodyPr/>
              <a:lstStyle/>
              <a:p>
                <a:endParaRPr lang="en-US"/>
              </a:p>
            </p:txBody>
          </p:sp>
          <p:sp>
            <p:nvSpPr>
              <p:cNvPr id="10293" name="Freeform 290"/>
              <p:cNvSpPr>
                <a:spLocks/>
              </p:cNvSpPr>
              <p:nvPr/>
            </p:nvSpPr>
            <p:spPr bwMode="auto">
              <a:xfrm>
                <a:off x="1861" y="2747"/>
                <a:ext cx="123" cy="118"/>
              </a:xfrm>
              <a:custGeom>
                <a:avLst/>
                <a:gdLst>
                  <a:gd name="T0" fmla="*/ 34 w 246"/>
                  <a:gd name="T1" fmla="*/ 11 h 236"/>
                  <a:gd name="T2" fmla="*/ 31 w 246"/>
                  <a:gd name="T3" fmla="*/ 17 h 236"/>
                  <a:gd name="T4" fmla="*/ 31 w 246"/>
                  <a:gd name="T5" fmla="*/ 20 h 236"/>
                  <a:gd name="T6" fmla="*/ 31 w 246"/>
                  <a:gd name="T7" fmla="*/ 26 h 236"/>
                  <a:gd name="T8" fmla="*/ 29 w 246"/>
                  <a:gd name="T9" fmla="*/ 33 h 236"/>
                  <a:gd name="T10" fmla="*/ 28 w 246"/>
                  <a:gd name="T11" fmla="*/ 39 h 236"/>
                  <a:gd name="T12" fmla="*/ 27 w 246"/>
                  <a:gd name="T13" fmla="*/ 47 h 236"/>
                  <a:gd name="T14" fmla="*/ 26 w 246"/>
                  <a:gd name="T15" fmla="*/ 55 h 236"/>
                  <a:gd name="T16" fmla="*/ 24 w 246"/>
                  <a:gd name="T17" fmla="*/ 61 h 236"/>
                  <a:gd name="T18" fmla="*/ 23 w 246"/>
                  <a:gd name="T19" fmla="*/ 69 h 236"/>
                  <a:gd name="T20" fmla="*/ 21 w 246"/>
                  <a:gd name="T21" fmla="*/ 76 h 236"/>
                  <a:gd name="T22" fmla="*/ 20 w 246"/>
                  <a:gd name="T23" fmla="*/ 82 h 236"/>
                  <a:gd name="T24" fmla="*/ 19 w 246"/>
                  <a:gd name="T25" fmla="*/ 87 h 236"/>
                  <a:gd name="T26" fmla="*/ 18 w 246"/>
                  <a:gd name="T27" fmla="*/ 92 h 236"/>
                  <a:gd name="T28" fmla="*/ 17 w 246"/>
                  <a:gd name="T29" fmla="*/ 97 h 236"/>
                  <a:gd name="T30" fmla="*/ 24 w 246"/>
                  <a:gd name="T31" fmla="*/ 96 h 236"/>
                  <a:gd name="T32" fmla="*/ 31 w 246"/>
                  <a:gd name="T33" fmla="*/ 95 h 236"/>
                  <a:gd name="T34" fmla="*/ 37 w 246"/>
                  <a:gd name="T35" fmla="*/ 94 h 236"/>
                  <a:gd name="T36" fmla="*/ 44 w 246"/>
                  <a:gd name="T37" fmla="*/ 93 h 236"/>
                  <a:gd name="T38" fmla="*/ 49 w 246"/>
                  <a:gd name="T39" fmla="*/ 90 h 236"/>
                  <a:gd name="T40" fmla="*/ 54 w 246"/>
                  <a:gd name="T41" fmla="*/ 88 h 236"/>
                  <a:gd name="T42" fmla="*/ 63 w 246"/>
                  <a:gd name="T43" fmla="*/ 81 h 236"/>
                  <a:gd name="T44" fmla="*/ 72 w 246"/>
                  <a:gd name="T45" fmla="*/ 73 h 236"/>
                  <a:gd name="T46" fmla="*/ 75 w 246"/>
                  <a:gd name="T47" fmla="*/ 68 h 236"/>
                  <a:gd name="T48" fmla="*/ 80 w 246"/>
                  <a:gd name="T49" fmla="*/ 62 h 236"/>
                  <a:gd name="T50" fmla="*/ 85 w 246"/>
                  <a:gd name="T51" fmla="*/ 56 h 236"/>
                  <a:gd name="T52" fmla="*/ 90 w 246"/>
                  <a:gd name="T53" fmla="*/ 49 h 236"/>
                  <a:gd name="T54" fmla="*/ 94 w 246"/>
                  <a:gd name="T55" fmla="*/ 40 h 236"/>
                  <a:gd name="T56" fmla="*/ 100 w 246"/>
                  <a:gd name="T57" fmla="*/ 33 h 236"/>
                  <a:gd name="T58" fmla="*/ 123 w 246"/>
                  <a:gd name="T59" fmla="*/ 45 h 236"/>
                  <a:gd name="T60" fmla="*/ 120 w 246"/>
                  <a:gd name="T61" fmla="*/ 54 h 236"/>
                  <a:gd name="T62" fmla="*/ 116 w 246"/>
                  <a:gd name="T63" fmla="*/ 63 h 236"/>
                  <a:gd name="T64" fmla="*/ 112 w 246"/>
                  <a:gd name="T65" fmla="*/ 71 h 236"/>
                  <a:gd name="T66" fmla="*/ 105 w 246"/>
                  <a:gd name="T67" fmla="*/ 79 h 236"/>
                  <a:gd name="T68" fmla="*/ 97 w 246"/>
                  <a:gd name="T69" fmla="*/ 86 h 236"/>
                  <a:gd name="T70" fmla="*/ 88 w 246"/>
                  <a:gd name="T71" fmla="*/ 93 h 236"/>
                  <a:gd name="T72" fmla="*/ 79 w 246"/>
                  <a:gd name="T73" fmla="*/ 98 h 236"/>
                  <a:gd name="T74" fmla="*/ 72 w 246"/>
                  <a:gd name="T75" fmla="*/ 102 h 236"/>
                  <a:gd name="T76" fmla="*/ 66 w 246"/>
                  <a:gd name="T77" fmla="*/ 104 h 236"/>
                  <a:gd name="T78" fmla="*/ 61 w 246"/>
                  <a:gd name="T79" fmla="*/ 107 h 236"/>
                  <a:gd name="T80" fmla="*/ 56 w 246"/>
                  <a:gd name="T81" fmla="*/ 109 h 236"/>
                  <a:gd name="T82" fmla="*/ 51 w 246"/>
                  <a:gd name="T83" fmla="*/ 111 h 236"/>
                  <a:gd name="T84" fmla="*/ 45 w 246"/>
                  <a:gd name="T85" fmla="*/ 112 h 236"/>
                  <a:gd name="T86" fmla="*/ 38 w 246"/>
                  <a:gd name="T87" fmla="*/ 114 h 236"/>
                  <a:gd name="T88" fmla="*/ 29 w 246"/>
                  <a:gd name="T89" fmla="*/ 116 h 236"/>
                  <a:gd name="T90" fmla="*/ 19 w 246"/>
                  <a:gd name="T91" fmla="*/ 118 h 236"/>
                  <a:gd name="T92" fmla="*/ 11 w 246"/>
                  <a:gd name="T93" fmla="*/ 118 h 236"/>
                  <a:gd name="T94" fmla="*/ 3 w 246"/>
                  <a:gd name="T95" fmla="*/ 118 h 236"/>
                  <a:gd name="T96" fmla="*/ 27 w 246"/>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236"/>
                  <a:gd name="T149" fmla="*/ 246 w 246"/>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236">
                    <a:moveTo>
                      <a:pt x="53" y="0"/>
                    </a:moveTo>
                    <a:lnTo>
                      <a:pt x="67" y="21"/>
                    </a:lnTo>
                    <a:lnTo>
                      <a:pt x="67" y="25"/>
                    </a:lnTo>
                    <a:lnTo>
                      <a:pt x="63" y="33"/>
                    </a:lnTo>
                    <a:lnTo>
                      <a:pt x="63" y="36"/>
                    </a:lnTo>
                    <a:lnTo>
                      <a:pt x="63" y="40"/>
                    </a:lnTo>
                    <a:lnTo>
                      <a:pt x="61" y="46"/>
                    </a:lnTo>
                    <a:lnTo>
                      <a:pt x="61" y="52"/>
                    </a:lnTo>
                    <a:lnTo>
                      <a:pt x="59" y="57"/>
                    </a:lnTo>
                    <a:lnTo>
                      <a:pt x="57" y="65"/>
                    </a:lnTo>
                    <a:lnTo>
                      <a:pt x="55" y="71"/>
                    </a:lnTo>
                    <a:lnTo>
                      <a:pt x="55" y="78"/>
                    </a:lnTo>
                    <a:lnTo>
                      <a:pt x="53" y="86"/>
                    </a:lnTo>
                    <a:lnTo>
                      <a:pt x="53" y="93"/>
                    </a:lnTo>
                    <a:lnTo>
                      <a:pt x="52" y="101"/>
                    </a:lnTo>
                    <a:lnTo>
                      <a:pt x="52" y="109"/>
                    </a:lnTo>
                    <a:lnTo>
                      <a:pt x="50" y="114"/>
                    </a:lnTo>
                    <a:lnTo>
                      <a:pt x="48" y="122"/>
                    </a:lnTo>
                    <a:lnTo>
                      <a:pt x="46" y="130"/>
                    </a:lnTo>
                    <a:lnTo>
                      <a:pt x="46" y="137"/>
                    </a:lnTo>
                    <a:lnTo>
                      <a:pt x="44" y="143"/>
                    </a:lnTo>
                    <a:lnTo>
                      <a:pt x="42" y="151"/>
                    </a:lnTo>
                    <a:lnTo>
                      <a:pt x="40" y="156"/>
                    </a:lnTo>
                    <a:lnTo>
                      <a:pt x="40" y="164"/>
                    </a:lnTo>
                    <a:lnTo>
                      <a:pt x="38" y="168"/>
                    </a:lnTo>
                    <a:lnTo>
                      <a:pt x="38" y="173"/>
                    </a:lnTo>
                    <a:lnTo>
                      <a:pt x="36" y="179"/>
                    </a:lnTo>
                    <a:lnTo>
                      <a:pt x="36" y="183"/>
                    </a:lnTo>
                    <a:lnTo>
                      <a:pt x="34" y="190"/>
                    </a:lnTo>
                    <a:lnTo>
                      <a:pt x="34" y="194"/>
                    </a:lnTo>
                    <a:lnTo>
                      <a:pt x="40" y="192"/>
                    </a:lnTo>
                    <a:lnTo>
                      <a:pt x="48" y="192"/>
                    </a:lnTo>
                    <a:lnTo>
                      <a:pt x="55" y="190"/>
                    </a:lnTo>
                    <a:lnTo>
                      <a:pt x="63" y="190"/>
                    </a:lnTo>
                    <a:lnTo>
                      <a:pt x="69" y="189"/>
                    </a:lnTo>
                    <a:lnTo>
                      <a:pt x="74" y="187"/>
                    </a:lnTo>
                    <a:lnTo>
                      <a:pt x="80" y="185"/>
                    </a:lnTo>
                    <a:lnTo>
                      <a:pt x="88" y="185"/>
                    </a:lnTo>
                    <a:lnTo>
                      <a:pt x="92" y="181"/>
                    </a:lnTo>
                    <a:lnTo>
                      <a:pt x="97" y="179"/>
                    </a:lnTo>
                    <a:lnTo>
                      <a:pt x="101" y="177"/>
                    </a:lnTo>
                    <a:lnTo>
                      <a:pt x="107" y="175"/>
                    </a:lnTo>
                    <a:lnTo>
                      <a:pt x="116" y="168"/>
                    </a:lnTo>
                    <a:lnTo>
                      <a:pt x="126" y="162"/>
                    </a:lnTo>
                    <a:lnTo>
                      <a:pt x="135" y="154"/>
                    </a:lnTo>
                    <a:lnTo>
                      <a:pt x="143" y="145"/>
                    </a:lnTo>
                    <a:lnTo>
                      <a:pt x="147" y="139"/>
                    </a:lnTo>
                    <a:lnTo>
                      <a:pt x="150" y="135"/>
                    </a:lnTo>
                    <a:lnTo>
                      <a:pt x="156" y="130"/>
                    </a:lnTo>
                    <a:lnTo>
                      <a:pt x="160" y="124"/>
                    </a:lnTo>
                    <a:lnTo>
                      <a:pt x="164" y="116"/>
                    </a:lnTo>
                    <a:lnTo>
                      <a:pt x="169" y="111"/>
                    </a:lnTo>
                    <a:lnTo>
                      <a:pt x="173" y="103"/>
                    </a:lnTo>
                    <a:lnTo>
                      <a:pt x="179" y="97"/>
                    </a:lnTo>
                    <a:lnTo>
                      <a:pt x="183" y="88"/>
                    </a:lnTo>
                    <a:lnTo>
                      <a:pt x="188" y="80"/>
                    </a:lnTo>
                    <a:lnTo>
                      <a:pt x="194" y="73"/>
                    </a:lnTo>
                    <a:lnTo>
                      <a:pt x="200" y="65"/>
                    </a:lnTo>
                    <a:lnTo>
                      <a:pt x="246" y="80"/>
                    </a:lnTo>
                    <a:lnTo>
                      <a:pt x="246" y="90"/>
                    </a:lnTo>
                    <a:lnTo>
                      <a:pt x="244" y="99"/>
                    </a:lnTo>
                    <a:lnTo>
                      <a:pt x="240" y="107"/>
                    </a:lnTo>
                    <a:lnTo>
                      <a:pt x="238" y="116"/>
                    </a:lnTo>
                    <a:lnTo>
                      <a:pt x="232" y="126"/>
                    </a:lnTo>
                    <a:lnTo>
                      <a:pt x="226" y="133"/>
                    </a:lnTo>
                    <a:lnTo>
                      <a:pt x="223" y="141"/>
                    </a:lnTo>
                    <a:lnTo>
                      <a:pt x="217" y="151"/>
                    </a:lnTo>
                    <a:lnTo>
                      <a:pt x="209" y="158"/>
                    </a:lnTo>
                    <a:lnTo>
                      <a:pt x="202" y="164"/>
                    </a:lnTo>
                    <a:lnTo>
                      <a:pt x="194" y="171"/>
                    </a:lnTo>
                    <a:lnTo>
                      <a:pt x="185" y="179"/>
                    </a:lnTo>
                    <a:lnTo>
                      <a:pt x="175" y="185"/>
                    </a:lnTo>
                    <a:lnTo>
                      <a:pt x="168" y="190"/>
                    </a:lnTo>
                    <a:lnTo>
                      <a:pt x="158" y="196"/>
                    </a:lnTo>
                    <a:lnTo>
                      <a:pt x="149" y="202"/>
                    </a:lnTo>
                    <a:lnTo>
                      <a:pt x="143" y="204"/>
                    </a:lnTo>
                    <a:lnTo>
                      <a:pt x="137" y="206"/>
                    </a:lnTo>
                    <a:lnTo>
                      <a:pt x="131" y="208"/>
                    </a:lnTo>
                    <a:lnTo>
                      <a:pt x="128" y="211"/>
                    </a:lnTo>
                    <a:lnTo>
                      <a:pt x="122" y="213"/>
                    </a:lnTo>
                    <a:lnTo>
                      <a:pt x="118" y="215"/>
                    </a:lnTo>
                    <a:lnTo>
                      <a:pt x="112" y="217"/>
                    </a:lnTo>
                    <a:lnTo>
                      <a:pt x="107" y="219"/>
                    </a:lnTo>
                    <a:lnTo>
                      <a:pt x="101" y="221"/>
                    </a:lnTo>
                    <a:lnTo>
                      <a:pt x="95" y="223"/>
                    </a:lnTo>
                    <a:lnTo>
                      <a:pt x="90" y="223"/>
                    </a:lnTo>
                    <a:lnTo>
                      <a:pt x="86" y="225"/>
                    </a:lnTo>
                    <a:lnTo>
                      <a:pt x="76" y="228"/>
                    </a:lnTo>
                    <a:lnTo>
                      <a:pt x="67" y="232"/>
                    </a:lnTo>
                    <a:lnTo>
                      <a:pt x="57" y="232"/>
                    </a:lnTo>
                    <a:lnTo>
                      <a:pt x="48" y="234"/>
                    </a:lnTo>
                    <a:lnTo>
                      <a:pt x="38" y="236"/>
                    </a:lnTo>
                    <a:lnTo>
                      <a:pt x="31" y="236"/>
                    </a:lnTo>
                    <a:lnTo>
                      <a:pt x="21" y="236"/>
                    </a:lnTo>
                    <a:lnTo>
                      <a:pt x="14" y="236"/>
                    </a:lnTo>
                    <a:lnTo>
                      <a:pt x="6" y="236"/>
                    </a:lnTo>
                    <a:lnTo>
                      <a:pt x="0" y="236"/>
                    </a:lnTo>
                    <a:lnTo>
                      <a:pt x="53" y="0"/>
                    </a:lnTo>
                    <a:close/>
                  </a:path>
                </a:pathLst>
              </a:custGeom>
              <a:solidFill>
                <a:srgbClr val="000000"/>
              </a:solidFill>
              <a:ln w="9525">
                <a:noFill/>
                <a:round/>
                <a:headEnd/>
                <a:tailEnd/>
              </a:ln>
            </p:spPr>
            <p:txBody>
              <a:bodyPr/>
              <a:lstStyle/>
              <a:p>
                <a:endParaRPr lang="en-US"/>
              </a:p>
            </p:txBody>
          </p:sp>
          <p:sp>
            <p:nvSpPr>
              <p:cNvPr id="10294" name="Freeform 291"/>
              <p:cNvSpPr>
                <a:spLocks/>
              </p:cNvSpPr>
              <p:nvPr/>
            </p:nvSpPr>
            <p:spPr bwMode="auto">
              <a:xfrm>
                <a:off x="2374" y="2533"/>
                <a:ext cx="207" cy="70"/>
              </a:xfrm>
              <a:custGeom>
                <a:avLst/>
                <a:gdLst>
                  <a:gd name="T0" fmla="*/ 206 w 413"/>
                  <a:gd name="T1" fmla="*/ 64 h 139"/>
                  <a:gd name="T2" fmla="*/ 202 w 413"/>
                  <a:gd name="T3" fmla="*/ 69 h 139"/>
                  <a:gd name="T4" fmla="*/ 194 w 413"/>
                  <a:gd name="T5" fmla="*/ 69 h 139"/>
                  <a:gd name="T6" fmla="*/ 185 w 413"/>
                  <a:gd name="T7" fmla="*/ 69 h 139"/>
                  <a:gd name="T8" fmla="*/ 177 w 413"/>
                  <a:gd name="T9" fmla="*/ 68 h 139"/>
                  <a:gd name="T10" fmla="*/ 168 w 413"/>
                  <a:gd name="T11" fmla="*/ 67 h 139"/>
                  <a:gd name="T12" fmla="*/ 159 w 413"/>
                  <a:gd name="T13" fmla="*/ 66 h 139"/>
                  <a:gd name="T14" fmla="*/ 150 w 413"/>
                  <a:gd name="T15" fmla="*/ 65 h 139"/>
                  <a:gd name="T16" fmla="*/ 141 w 413"/>
                  <a:gd name="T17" fmla="*/ 64 h 139"/>
                  <a:gd name="T18" fmla="*/ 133 w 413"/>
                  <a:gd name="T19" fmla="*/ 63 h 139"/>
                  <a:gd name="T20" fmla="*/ 128 w 413"/>
                  <a:gd name="T21" fmla="*/ 62 h 139"/>
                  <a:gd name="T22" fmla="*/ 123 w 413"/>
                  <a:gd name="T23" fmla="*/ 60 h 139"/>
                  <a:gd name="T24" fmla="*/ 118 w 413"/>
                  <a:gd name="T25" fmla="*/ 59 h 139"/>
                  <a:gd name="T26" fmla="*/ 113 w 413"/>
                  <a:gd name="T27" fmla="*/ 58 h 139"/>
                  <a:gd name="T28" fmla="*/ 108 w 413"/>
                  <a:gd name="T29" fmla="*/ 58 h 139"/>
                  <a:gd name="T30" fmla="*/ 102 w 413"/>
                  <a:gd name="T31" fmla="*/ 57 h 139"/>
                  <a:gd name="T32" fmla="*/ 97 w 413"/>
                  <a:gd name="T33" fmla="*/ 56 h 139"/>
                  <a:gd name="T34" fmla="*/ 91 w 413"/>
                  <a:gd name="T35" fmla="*/ 55 h 139"/>
                  <a:gd name="T36" fmla="*/ 86 w 413"/>
                  <a:gd name="T37" fmla="*/ 53 h 139"/>
                  <a:gd name="T38" fmla="*/ 79 w 413"/>
                  <a:gd name="T39" fmla="*/ 51 h 139"/>
                  <a:gd name="T40" fmla="*/ 73 w 413"/>
                  <a:gd name="T41" fmla="*/ 50 h 139"/>
                  <a:gd name="T42" fmla="*/ 68 w 413"/>
                  <a:gd name="T43" fmla="*/ 48 h 139"/>
                  <a:gd name="T44" fmla="*/ 61 w 413"/>
                  <a:gd name="T45" fmla="*/ 46 h 139"/>
                  <a:gd name="T46" fmla="*/ 55 w 413"/>
                  <a:gd name="T47" fmla="*/ 44 h 139"/>
                  <a:gd name="T48" fmla="*/ 49 w 413"/>
                  <a:gd name="T49" fmla="*/ 42 h 139"/>
                  <a:gd name="T50" fmla="*/ 43 w 413"/>
                  <a:gd name="T51" fmla="*/ 40 h 139"/>
                  <a:gd name="T52" fmla="*/ 36 w 413"/>
                  <a:gd name="T53" fmla="*/ 39 h 139"/>
                  <a:gd name="T54" fmla="*/ 32 w 413"/>
                  <a:gd name="T55" fmla="*/ 37 h 139"/>
                  <a:gd name="T56" fmla="*/ 26 w 413"/>
                  <a:gd name="T57" fmla="*/ 35 h 139"/>
                  <a:gd name="T58" fmla="*/ 20 w 413"/>
                  <a:gd name="T59" fmla="*/ 33 h 139"/>
                  <a:gd name="T60" fmla="*/ 14 w 413"/>
                  <a:gd name="T61" fmla="*/ 30 h 139"/>
                  <a:gd name="T62" fmla="*/ 8 w 413"/>
                  <a:gd name="T63" fmla="*/ 27 h 139"/>
                  <a:gd name="T64" fmla="*/ 4 w 413"/>
                  <a:gd name="T65" fmla="*/ 25 h 139"/>
                  <a:gd name="T66" fmla="*/ 1 w 413"/>
                  <a:gd name="T67" fmla="*/ 21 h 139"/>
                  <a:gd name="T68" fmla="*/ 0 w 413"/>
                  <a:gd name="T69" fmla="*/ 16 h 139"/>
                  <a:gd name="T70" fmla="*/ 5 w 413"/>
                  <a:gd name="T71" fmla="*/ 9 h 139"/>
                  <a:gd name="T72" fmla="*/ 8 w 413"/>
                  <a:gd name="T73" fmla="*/ 2 h 139"/>
                  <a:gd name="T74" fmla="*/ 10 w 413"/>
                  <a:gd name="T75" fmla="*/ 0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3"/>
                  <a:gd name="T115" fmla="*/ 0 h 139"/>
                  <a:gd name="T116" fmla="*/ 413 w 413"/>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3" h="139">
                    <a:moveTo>
                      <a:pt x="19" y="0"/>
                    </a:moveTo>
                    <a:lnTo>
                      <a:pt x="411" y="128"/>
                    </a:lnTo>
                    <a:lnTo>
                      <a:pt x="413" y="139"/>
                    </a:lnTo>
                    <a:lnTo>
                      <a:pt x="403" y="137"/>
                    </a:lnTo>
                    <a:lnTo>
                      <a:pt x="395" y="137"/>
                    </a:lnTo>
                    <a:lnTo>
                      <a:pt x="388" y="137"/>
                    </a:lnTo>
                    <a:lnTo>
                      <a:pt x="378" y="137"/>
                    </a:lnTo>
                    <a:lnTo>
                      <a:pt x="369" y="137"/>
                    </a:lnTo>
                    <a:lnTo>
                      <a:pt x="361" y="137"/>
                    </a:lnTo>
                    <a:lnTo>
                      <a:pt x="354" y="135"/>
                    </a:lnTo>
                    <a:lnTo>
                      <a:pt x="344" y="135"/>
                    </a:lnTo>
                    <a:lnTo>
                      <a:pt x="335" y="134"/>
                    </a:lnTo>
                    <a:lnTo>
                      <a:pt x="327" y="134"/>
                    </a:lnTo>
                    <a:lnTo>
                      <a:pt x="317" y="132"/>
                    </a:lnTo>
                    <a:lnTo>
                      <a:pt x="310" y="132"/>
                    </a:lnTo>
                    <a:lnTo>
                      <a:pt x="300" y="130"/>
                    </a:lnTo>
                    <a:lnTo>
                      <a:pt x="291" y="130"/>
                    </a:lnTo>
                    <a:lnTo>
                      <a:pt x="281" y="128"/>
                    </a:lnTo>
                    <a:lnTo>
                      <a:pt x="272" y="128"/>
                    </a:lnTo>
                    <a:lnTo>
                      <a:pt x="266" y="126"/>
                    </a:lnTo>
                    <a:lnTo>
                      <a:pt x="260" y="124"/>
                    </a:lnTo>
                    <a:lnTo>
                      <a:pt x="255" y="124"/>
                    </a:lnTo>
                    <a:lnTo>
                      <a:pt x="251" y="122"/>
                    </a:lnTo>
                    <a:lnTo>
                      <a:pt x="245" y="120"/>
                    </a:lnTo>
                    <a:lnTo>
                      <a:pt x="241" y="120"/>
                    </a:lnTo>
                    <a:lnTo>
                      <a:pt x="236" y="118"/>
                    </a:lnTo>
                    <a:lnTo>
                      <a:pt x="230" y="118"/>
                    </a:lnTo>
                    <a:lnTo>
                      <a:pt x="226" y="116"/>
                    </a:lnTo>
                    <a:lnTo>
                      <a:pt x="220" y="116"/>
                    </a:lnTo>
                    <a:lnTo>
                      <a:pt x="215" y="115"/>
                    </a:lnTo>
                    <a:lnTo>
                      <a:pt x="209" y="115"/>
                    </a:lnTo>
                    <a:lnTo>
                      <a:pt x="203" y="113"/>
                    </a:lnTo>
                    <a:lnTo>
                      <a:pt x="200" y="111"/>
                    </a:lnTo>
                    <a:lnTo>
                      <a:pt x="194" y="111"/>
                    </a:lnTo>
                    <a:lnTo>
                      <a:pt x="188" y="109"/>
                    </a:lnTo>
                    <a:lnTo>
                      <a:pt x="182" y="109"/>
                    </a:lnTo>
                    <a:lnTo>
                      <a:pt x="177" y="107"/>
                    </a:lnTo>
                    <a:lnTo>
                      <a:pt x="171" y="105"/>
                    </a:lnTo>
                    <a:lnTo>
                      <a:pt x="165" y="103"/>
                    </a:lnTo>
                    <a:lnTo>
                      <a:pt x="158" y="101"/>
                    </a:lnTo>
                    <a:lnTo>
                      <a:pt x="152" y="101"/>
                    </a:lnTo>
                    <a:lnTo>
                      <a:pt x="146" y="99"/>
                    </a:lnTo>
                    <a:lnTo>
                      <a:pt x="143" y="97"/>
                    </a:lnTo>
                    <a:lnTo>
                      <a:pt x="135" y="96"/>
                    </a:lnTo>
                    <a:lnTo>
                      <a:pt x="129" y="94"/>
                    </a:lnTo>
                    <a:lnTo>
                      <a:pt x="122" y="92"/>
                    </a:lnTo>
                    <a:lnTo>
                      <a:pt x="118" y="90"/>
                    </a:lnTo>
                    <a:lnTo>
                      <a:pt x="110" y="88"/>
                    </a:lnTo>
                    <a:lnTo>
                      <a:pt x="105" y="86"/>
                    </a:lnTo>
                    <a:lnTo>
                      <a:pt x="97" y="84"/>
                    </a:lnTo>
                    <a:lnTo>
                      <a:pt x="91" y="82"/>
                    </a:lnTo>
                    <a:lnTo>
                      <a:pt x="85" y="80"/>
                    </a:lnTo>
                    <a:lnTo>
                      <a:pt x="78" y="78"/>
                    </a:lnTo>
                    <a:lnTo>
                      <a:pt x="72" y="77"/>
                    </a:lnTo>
                    <a:lnTo>
                      <a:pt x="66" y="75"/>
                    </a:lnTo>
                    <a:lnTo>
                      <a:pt x="63" y="73"/>
                    </a:lnTo>
                    <a:lnTo>
                      <a:pt x="57" y="71"/>
                    </a:lnTo>
                    <a:lnTo>
                      <a:pt x="51" y="69"/>
                    </a:lnTo>
                    <a:lnTo>
                      <a:pt x="47" y="69"/>
                    </a:lnTo>
                    <a:lnTo>
                      <a:pt x="40" y="65"/>
                    </a:lnTo>
                    <a:lnTo>
                      <a:pt x="32" y="61"/>
                    </a:lnTo>
                    <a:lnTo>
                      <a:pt x="27" y="59"/>
                    </a:lnTo>
                    <a:lnTo>
                      <a:pt x="21" y="56"/>
                    </a:lnTo>
                    <a:lnTo>
                      <a:pt x="15" y="54"/>
                    </a:lnTo>
                    <a:lnTo>
                      <a:pt x="11" y="52"/>
                    </a:lnTo>
                    <a:lnTo>
                      <a:pt x="8" y="50"/>
                    </a:lnTo>
                    <a:lnTo>
                      <a:pt x="6" y="48"/>
                    </a:lnTo>
                    <a:lnTo>
                      <a:pt x="2" y="42"/>
                    </a:lnTo>
                    <a:lnTo>
                      <a:pt x="0" y="38"/>
                    </a:lnTo>
                    <a:lnTo>
                      <a:pt x="0" y="31"/>
                    </a:lnTo>
                    <a:lnTo>
                      <a:pt x="8" y="23"/>
                    </a:lnTo>
                    <a:lnTo>
                      <a:pt x="9" y="18"/>
                    </a:lnTo>
                    <a:lnTo>
                      <a:pt x="13" y="12"/>
                    </a:lnTo>
                    <a:lnTo>
                      <a:pt x="15" y="4"/>
                    </a:lnTo>
                    <a:lnTo>
                      <a:pt x="19" y="0"/>
                    </a:lnTo>
                    <a:close/>
                  </a:path>
                </a:pathLst>
              </a:custGeom>
              <a:solidFill>
                <a:srgbClr val="000000"/>
              </a:solidFill>
              <a:ln w="9525">
                <a:noFill/>
                <a:round/>
                <a:headEnd/>
                <a:tailEnd/>
              </a:ln>
            </p:spPr>
            <p:txBody>
              <a:bodyPr/>
              <a:lstStyle/>
              <a:p>
                <a:endParaRPr lang="en-US"/>
              </a:p>
            </p:txBody>
          </p:sp>
          <p:sp>
            <p:nvSpPr>
              <p:cNvPr id="10295" name="Freeform 292"/>
              <p:cNvSpPr>
                <a:spLocks/>
              </p:cNvSpPr>
              <p:nvPr/>
            </p:nvSpPr>
            <p:spPr bwMode="auto">
              <a:xfrm>
                <a:off x="2432" y="2445"/>
                <a:ext cx="238" cy="353"/>
              </a:xfrm>
              <a:custGeom>
                <a:avLst/>
                <a:gdLst>
                  <a:gd name="T0" fmla="*/ 181 w 477"/>
                  <a:gd name="T1" fmla="*/ 70 h 705"/>
                  <a:gd name="T2" fmla="*/ 195 w 477"/>
                  <a:gd name="T3" fmla="*/ 86 h 705"/>
                  <a:gd name="T4" fmla="*/ 205 w 477"/>
                  <a:gd name="T5" fmla="*/ 100 h 705"/>
                  <a:gd name="T6" fmla="*/ 216 w 477"/>
                  <a:gd name="T7" fmla="*/ 116 h 705"/>
                  <a:gd name="T8" fmla="*/ 222 w 477"/>
                  <a:gd name="T9" fmla="*/ 130 h 705"/>
                  <a:gd name="T10" fmla="*/ 228 w 477"/>
                  <a:gd name="T11" fmla="*/ 145 h 705"/>
                  <a:gd name="T12" fmla="*/ 232 w 477"/>
                  <a:gd name="T13" fmla="*/ 160 h 705"/>
                  <a:gd name="T14" fmla="*/ 236 w 477"/>
                  <a:gd name="T15" fmla="*/ 174 h 705"/>
                  <a:gd name="T16" fmla="*/ 237 w 477"/>
                  <a:gd name="T17" fmla="*/ 189 h 705"/>
                  <a:gd name="T18" fmla="*/ 238 w 477"/>
                  <a:gd name="T19" fmla="*/ 204 h 705"/>
                  <a:gd name="T20" fmla="*/ 238 w 477"/>
                  <a:gd name="T21" fmla="*/ 219 h 705"/>
                  <a:gd name="T22" fmla="*/ 238 w 477"/>
                  <a:gd name="T23" fmla="*/ 234 h 705"/>
                  <a:gd name="T24" fmla="*/ 237 w 477"/>
                  <a:gd name="T25" fmla="*/ 249 h 705"/>
                  <a:gd name="T26" fmla="*/ 237 w 477"/>
                  <a:gd name="T27" fmla="*/ 264 h 705"/>
                  <a:gd name="T28" fmla="*/ 237 w 477"/>
                  <a:gd name="T29" fmla="*/ 281 h 705"/>
                  <a:gd name="T30" fmla="*/ 237 w 477"/>
                  <a:gd name="T31" fmla="*/ 297 h 705"/>
                  <a:gd name="T32" fmla="*/ 216 w 477"/>
                  <a:gd name="T33" fmla="*/ 346 h 705"/>
                  <a:gd name="T34" fmla="*/ 217 w 477"/>
                  <a:gd name="T35" fmla="*/ 337 h 705"/>
                  <a:gd name="T36" fmla="*/ 219 w 477"/>
                  <a:gd name="T37" fmla="*/ 324 h 705"/>
                  <a:gd name="T38" fmla="*/ 223 w 477"/>
                  <a:gd name="T39" fmla="*/ 308 h 705"/>
                  <a:gd name="T40" fmla="*/ 224 w 477"/>
                  <a:gd name="T41" fmla="*/ 298 h 705"/>
                  <a:gd name="T42" fmla="*/ 225 w 477"/>
                  <a:gd name="T43" fmla="*/ 286 h 705"/>
                  <a:gd name="T44" fmla="*/ 225 w 477"/>
                  <a:gd name="T45" fmla="*/ 275 h 705"/>
                  <a:gd name="T46" fmla="*/ 226 w 477"/>
                  <a:gd name="T47" fmla="*/ 262 h 705"/>
                  <a:gd name="T48" fmla="*/ 225 w 477"/>
                  <a:gd name="T49" fmla="*/ 247 h 705"/>
                  <a:gd name="T50" fmla="*/ 224 w 477"/>
                  <a:gd name="T51" fmla="*/ 231 h 705"/>
                  <a:gd name="T52" fmla="*/ 222 w 477"/>
                  <a:gd name="T53" fmla="*/ 214 h 705"/>
                  <a:gd name="T54" fmla="*/ 220 w 477"/>
                  <a:gd name="T55" fmla="*/ 196 h 705"/>
                  <a:gd name="T56" fmla="*/ 217 w 477"/>
                  <a:gd name="T57" fmla="*/ 177 h 705"/>
                  <a:gd name="T58" fmla="*/ 211 w 477"/>
                  <a:gd name="T59" fmla="*/ 160 h 705"/>
                  <a:gd name="T60" fmla="*/ 205 w 477"/>
                  <a:gd name="T61" fmla="*/ 143 h 705"/>
                  <a:gd name="T62" fmla="*/ 197 w 477"/>
                  <a:gd name="T63" fmla="*/ 128 h 705"/>
                  <a:gd name="T64" fmla="*/ 187 w 477"/>
                  <a:gd name="T65" fmla="*/ 114 h 705"/>
                  <a:gd name="T66" fmla="*/ 177 w 477"/>
                  <a:gd name="T67" fmla="*/ 101 h 705"/>
                  <a:gd name="T68" fmla="*/ 164 w 477"/>
                  <a:gd name="T69" fmla="*/ 88 h 705"/>
                  <a:gd name="T70" fmla="*/ 152 w 477"/>
                  <a:gd name="T71" fmla="*/ 77 h 705"/>
                  <a:gd name="T72" fmla="*/ 137 w 477"/>
                  <a:gd name="T73" fmla="*/ 67 h 705"/>
                  <a:gd name="T74" fmla="*/ 121 w 477"/>
                  <a:gd name="T75" fmla="*/ 56 h 705"/>
                  <a:gd name="T76" fmla="*/ 103 w 477"/>
                  <a:gd name="T77" fmla="*/ 46 h 705"/>
                  <a:gd name="T78" fmla="*/ 85 w 477"/>
                  <a:gd name="T79" fmla="*/ 37 h 705"/>
                  <a:gd name="T80" fmla="*/ 66 w 477"/>
                  <a:gd name="T81" fmla="*/ 29 h 705"/>
                  <a:gd name="T82" fmla="*/ 44 w 477"/>
                  <a:gd name="T83" fmla="*/ 20 h 705"/>
                  <a:gd name="T84" fmla="*/ 23 w 477"/>
                  <a:gd name="T85" fmla="*/ 12 h 705"/>
                  <a:gd name="T86" fmla="*/ 0 w 477"/>
                  <a:gd name="T87" fmla="*/ 5 h 705"/>
                  <a:gd name="T88" fmla="*/ 7 w 477"/>
                  <a:gd name="T89" fmla="*/ 3 h 705"/>
                  <a:gd name="T90" fmla="*/ 21 w 477"/>
                  <a:gd name="T91" fmla="*/ 0 h 705"/>
                  <a:gd name="T92" fmla="*/ 34 w 477"/>
                  <a:gd name="T93" fmla="*/ 0 h 705"/>
                  <a:gd name="T94" fmla="*/ 44 w 477"/>
                  <a:gd name="T95" fmla="*/ 0 h 705"/>
                  <a:gd name="T96" fmla="*/ 57 w 477"/>
                  <a:gd name="T97" fmla="*/ 2 h 705"/>
                  <a:gd name="T98" fmla="*/ 69 w 477"/>
                  <a:gd name="T99" fmla="*/ 4 h 705"/>
                  <a:gd name="T100" fmla="*/ 83 w 477"/>
                  <a:gd name="T101" fmla="*/ 7 h 705"/>
                  <a:gd name="T102" fmla="*/ 98 w 477"/>
                  <a:gd name="T103" fmla="*/ 12 h 705"/>
                  <a:gd name="T104" fmla="*/ 112 w 477"/>
                  <a:gd name="T105" fmla="*/ 19 h 705"/>
                  <a:gd name="T106" fmla="*/ 128 w 477"/>
                  <a:gd name="T107" fmla="*/ 29 h 705"/>
                  <a:gd name="T108" fmla="*/ 144 w 477"/>
                  <a:gd name="T109" fmla="*/ 39 h 705"/>
                  <a:gd name="T110" fmla="*/ 161 w 477"/>
                  <a:gd name="T111" fmla="*/ 52 h 7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7"/>
                  <a:gd name="T169" fmla="*/ 0 h 705"/>
                  <a:gd name="T170" fmla="*/ 477 w 477"/>
                  <a:gd name="T171" fmla="*/ 705 h 7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7" h="705">
                    <a:moveTo>
                      <a:pt x="340" y="119"/>
                    </a:moveTo>
                    <a:lnTo>
                      <a:pt x="348" y="125"/>
                    </a:lnTo>
                    <a:lnTo>
                      <a:pt x="356" y="135"/>
                    </a:lnTo>
                    <a:lnTo>
                      <a:pt x="363" y="140"/>
                    </a:lnTo>
                    <a:lnTo>
                      <a:pt x="371" y="148"/>
                    </a:lnTo>
                    <a:lnTo>
                      <a:pt x="376" y="156"/>
                    </a:lnTo>
                    <a:lnTo>
                      <a:pt x="384" y="163"/>
                    </a:lnTo>
                    <a:lnTo>
                      <a:pt x="390" y="171"/>
                    </a:lnTo>
                    <a:lnTo>
                      <a:pt x="395" y="178"/>
                    </a:lnTo>
                    <a:lnTo>
                      <a:pt x="401" y="186"/>
                    </a:lnTo>
                    <a:lnTo>
                      <a:pt x="407" y="194"/>
                    </a:lnTo>
                    <a:lnTo>
                      <a:pt x="411" y="199"/>
                    </a:lnTo>
                    <a:lnTo>
                      <a:pt x="416" y="209"/>
                    </a:lnTo>
                    <a:lnTo>
                      <a:pt x="422" y="216"/>
                    </a:lnTo>
                    <a:lnTo>
                      <a:pt x="426" y="224"/>
                    </a:lnTo>
                    <a:lnTo>
                      <a:pt x="432" y="232"/>
                    </a:lnTo>
                    <a:lnTo>
                      <a:pt x="435" y="239"/>
                    </a:lnTo>
                    <a:lnTo>
                      <a:pt x="439" y="245"/>
                    </a:lnTo>
                    <a:lnTo>
                      <a:pt x="441" y="253"/>
                    </a:lnTo>
                    <a:lnTo>
                      <a:pt x="445" y="260"/>
                    </a:lnTo>
                    <a:lnTo>
                      <a:pt x="449" y="268"/>
                    </a:lnTo>
                    <a:lnTo>
                      <a:pt x="451" y="275"/>
                    </a:lnTo>
                    <a:lnTo>
                      <a:pt x="454" y="283"/>
                    </a:lnTo>
                    <a:lnTo>
                      <a:pt x="456" y="289"/>
                    </a:lnTo>
                    <a:lnTo>
                      <a:pt x="460" y="298"/>
                    </a:lnTo>
                    <a:lnTo>
                      <a:pt x="462" y="304"/>
                    </a:lnTo>
                    <a:lnTo>
                      <a:pt x="462" y="311"/>
                    </a:lnTo>
                    <a:lnTo>
                      <a:pt x="464" y="319"/>
                    </a:lnTo>
                    <a:lnTo>
                      <a:pt x="468" y="327"/>
                    </a:lnTo>
                    <a:lnTo>
                      <a:pt x="468" y="334"/>
                    </a:lnTo>
                    <a:lnTo>
                      <a:pt x="470" y="340"/>
                    </a:lnTo>
                    <a:lnTo>
                      <a:pt x="472" y="348"/>
                    </a:lnTo>
                    <a:lnTo>
                      <a:pt x="473" y="357"/>
                    </a:lnTo>
                    <a:lnTo>
                      <a:pt x="473" y="363"/>
                    </a:lnTo>
                    <a:lnTo>
                      <a:pt x="473" y="370"/>
                    </a:lnTo>
                    <a:lnTo>
                      <a:pt x="475" y="378"/>
                    </a:lnTo>
                    <a:lnTo>
                      <a:pt x="475" y="386"/>
                    </a:lnTo>
                    <a:lnTo>
                      <a:pt x="475" y="391"/>
                    </a:lnTo>
                    <a:lnTo>
                      <a:pt x="477" y="399"/>
                    </a:lnTo>
                    <a:lnTo>
                      <a:pt x="477" y="407"/>
                    </a:lnTo>
                    <a:lnTo>
                      <a:pt x="477" y="414"/>
                    </a:lnTo>
                    <a:lnTo>
                      <a:pt x="477" y="422"/>
                    </a:lnTo>
                    <a:lnTo>
                      <a:pt x="477" y="429"/>
                    </a:lnTo>
                    <a:lnTo>
                      <a:pt x="477" y="437"/>
                    </a:lnTo>
                    <a:lnTo>
                      <a:pt x="477" y="445"/>
                    </a:lnTo>
                    <a:lnTo>
                      <a:pt x="477" y="452"/>
                    </a:lnTo>
                    <a:lnTo>
                      <a:pt x="477" y="460"/>
                    </a:lnTo>
                    <a:lnTo>
                      <a:pt x="477" y="467"/>
                    </a:lnTo>
                    <a:lnTo>
                      <a:pt x="477" y="475"/>
                    </a:lnTo>
                    <a:lnTo>
                      <a:pt x="477" y="483"/>
                    </a:lnTo>
                    <a:lnTo>
                      <a:pt x="477" y="490"/>
                    </a:lnTo>
                    <a:lnTo>
                      <a:pt x="475" y="498"/>
                    </a:lnTo>
                    <a:lnTo>
                      <a:pt x="475" y="505"/>
                    </a:lnTo>
                    <a:lnTo>
                      <a:pt x="475" y="513"/>
                    </a:lnTo>
                    <a:lnTo>
                      <a:pt x="475" y="521"/>
                    </a:lnTo>
                    <a:lnTo>
                      <a:pt x="475" y="528"/>
                    </a:lnTo>
                    <a:lnTo>
                      <a:pt x="475" y="538"/>
                    </a:lnTo>
                    <a:lnTo>
                      <a:pt x="475" y="543"/>
                    </a:lnTo>
                    <a:lnTo>
                      <a:pt x="475" y="553"/>
                    </a:lnTo>
                    <a:lnTo>
                      <a:pt x="475" y="561"/>
                    </a:lnTo>
                    <a:lnTo>
                      <a:pt x="475" y="568"/>
                    </a:lnTo>
                    <a:lnTo>
                      <a:pt x="475" y="578"/>
                    </a:lnTo>
                    <a:lnTo>
                      <a:pt x="475" y="585"/>
                    </a:lnTo>
                    <a:lnTo>
                      <a:pt x="475" y="593"/>
                    </a:lnTo>
                    <a:lnTo>
                      <a:pt x="477" y="602"/>
                    </a:lnTo>
                    <a:lnTo>
                      <a:pt x="430" y="705"/>
                    </a:lnTo>
                    <a:lnTo>
                      <a:pt x="430" y="697"/>
                    </a:lnTo>
                    <a:lnTo>
                      <a:pt x="432" y="692"/>
                    </a:lnTo>
                    <a:lnTo>
                      <a:pt x="432" y="686"/>
                    </a:lnTo>
                    <a:lnTo>
                      <a:pt x="432" y="682"/>
                    </a:lnTo>
                    <a:lnTo>
                      <a:pt x="434" y="678"/>
                    </a:lnTo>
                    <a:lnTo>
                      <a:pt x="435" y="673"/>
                    </a:lnTo>
                    <a:lnTo>
                      <a:pt x="435" y="667"/>
                    </a:lnTo>
                    <a:lnTo>
                      <a:pt x="437" y="661"/>
                    </a:lnTo>
                    <a:lnTo>
                      <a:pt x="439" y="654"/>
                    </a:lnTo>
                    <a:lnTo>
                      <a:pt x="439" y="648"/>
                    </a:lnTo>
                    <a:lnTo>
                      <a:pt x="441" y="640"/>
                    </a:lnTo>
                    <a:lnTo>
                      <a:pt x="443" y="631"/>
                    </a:lnTo>
                    <a:lnTo>
                      <a:pt x="445" y="623"/>
                    </a:lnTo>
                    <a:lnTo>
                      <a:pt x="447" y="616"/>
                    </a:lnTo>
                    <a:lnTo>
                      <a:pt x="447" y="610"/>
                    </a:lnTo>
                    <a:lnTo>
                      <a:pt x="447" y="604"/>
                    </a:lnTo>
                    <a:lnTo>
                      <a:pt x="447" y="599"/>
                    </a:lnTo>
                    <a:lnTo>
                      <a:pt x="449" y="595"/>
                    </a:lnTo>
                    <a:lnTo>
                      <a:pt x="449" y="589"/>
                    </a:lnTo>
                    <a:lnTo>
                      <a:pt x="449" y="583"/>
                    </a:lnTo>
                    <a:lnTo>
                      <a:pt x="449" y="578"/>
                    </a:lnTo>
                    <a:lnTo>
                      <a:pt x="451" y="572"/>
                    </a:lnTo>
                    <a:lnTo>
                      <a:pt x="451" y="566"/>
                    </a:lnTo>
                    <a:lnTo>
                      <a:pt x="451" y="561"/>
                    </a:lnTo>
                    <a:lnTo>
                      <a:pt x="451" y="555"/>
                    </a:lnTo>
                    <a:lnTo>
                      <a:pt x="451" y="549"/>
                    </a:lnTo>
                    <a:lnTo>
                      <a:pt x="451" y="542"/>
                    </a:lnTo>
                    <a:lnTo>
                      <a:pt x="451" y="536"/>
                    </a:lnTo>
                    <a:lnTo>
                      <a:pt x="451" y="530"/>
                    </a:lnTo>
                    <a:lnTo>
                      <a:pt x="453" y="523"/>
                    </a:lnTo>
                    <a:lnTo>
                      <a:pt x="451" y="515"/>
                    </a:lnTo>
                    <a:lnTo>
                      <a:pt x="451" y="509"/>
                    </a:lnTo>
                    <a:lnTo>
                      <a:pt x="451" y="502"/>
                    </a:lnTo>
                    <a:lnTo>
                      <a:pt x="451" y="494"/>
                    </a:lnTo>
                    <a:lnTo>
                      <a:pt x="449" y="485"/>
                    </a:lnTo>
                    <a:lnTo>
                      <a:pt x="449" y="479"/>
                    </a:lnTo>
                    <a:lnTo>
                      <a:pt x="449" y="469"/>
                    </a:lnTo>
                    <a:lnTo>
                      <a:pt x="449" y="462"/>
                    </a:lnTo>
                    <a:lnTo>
                      <a:pt x="447" y="454"/>
                    </a:lnTo>
                    <a:lnTo>
                      <a:pt x="447" y="445"/>
                    </a:lnTo>
                    <a:lnTo>
                      <a:pt x="445" y="435"/>
                    </a:lnTo>
                    <a:lnTo>
                      <a:pt x="445" y="427"/>
                    </a:lnTo>
                    <a:lnTo>
                      <a:pt x="443" y="418"/>
                    </a:lnTo>
                    <a:lnTo>
                      <a:pt x="443" y="408"/>
                    </a:lnTo>
                    <a:lnTo>
                      <a:pt x="441" y="399"/>
                    </a:lnTo>
                    <a:lnTo>
                      <a:pt x="441" y="391"/>
                    </a:lnTo>
                    <a:lnTo>
                      <a:pt x="439" y="382"/>
                    </a:lnTo>
                    <a:lnTo>
                      <a:pt x="435" y="372"/>
                    </a:lnTo>
                    <a:lnTo>
                      <a:pt x="435" y="363"/>
                    </a:lnTo>
                    <a:lnTo>
                      <a:pt x="434" y="353"/>
                    </a:lnTo>
                    <a:lnTo>
                      <a:pt x="430" y="344"/>
                    </a:lnTo>
                    <a:lnTo>
                      <a:pt x="428" y="336"/>
                    </a:lnTo>
                    <a:lnTo>
                      <a:pt x="424" y="327"/>
                    </a:lnTo>
                    <a:lnTo>
                      <a:pt x="422" y="319"/>
                    </a:lnTo>
                    <a:lnTo>
                      <a:pt x="418" y="311"/>
                    </a:lnTo>
                    <a:lnTo>
                      <a:pt x="416" y="302"/>
                    </a:lnTo>
                    <a:lnTo>
                      <a:pt x="413" y="294"/>
                    </a:lnTo>
                    <a:lnTo>
                      <a:pt x="411" y="285"/>
                    </a:lnTo>
                    <a:lnTo>
                      <a:pt x="405" y="277"/>
                    </a:lnTo>
                    <a:lnTo>
                      <a:pt x="401" y="270"/>
                    </a:lnTo>
                    <a:lnTo>
                      <a:pt x="397" y="262"/>
                    </a:lnTo>
                    <a:lnTo>
                      <a:pt x="394" y="256"/>
                    </a:lnTo>
                    <a:lnTo>
                      <a:pt x="388" y="249"/>
                    </a:lnTo>
                    <a:lnTo>
                      <a:pt x="384" y="241"/>
                    </a:lnTo>
                    <a:lnTo>
                      <a:pt x="380" y="234"/>
                    </a:lnTo>
                    <a:lnTo>
                      <a:pt x="375" y="228"/>
                    </a:lnTo>
                    <a:lnTo>
                      <a:pt x="369" y="220"/>
                    </a:lnTo>
                    <a:lnTo>
                      <a:pt x="363" y="214"/>
                    </a:lnTo>
                    <a:lnTo>
                      <a:pt x="357" y="207"/>
                    </a:lnTo>
                    <a:lnTo>
                      <a:pt x="354" y="201"/>
                    </a:lnTo>
                    <a:lnTo>
                      <a:pt x="348" y="195"/>
                    </a:lnTo>
                    <a:lnTo>
                      <a:pt x="342" y="188"/>
                    </a:lnTo>
                    <a:lnTo>
                      <a:pt x="335" y="182"/>
                    </a:lnTo>
                    <a:lnTo>
                      <a:pt x="329" y="176"/>
                    </a:lnTo>
                    <a:lnTo>
                      <a:pt x="323" y="171"/>
                    </a:lnTo>
                    <a:lnTo>
                      <a:pt x="318" y="165"/>
                    </a:lnTo>
                    <a:lnTo>
                      <a:pt x="310" y="159"/>
                    </a:lnTo>
                    <a:lnTo>
                      <a:pt x="304" y="154"/>
                    </a:lnTo>
                    <a:lnTo>
                      <a:pt x="297" y="148"/>
                    </a:lnTo>
                    <a:lnTo>
                      <a:pt x="289" y="144"/>
                    </a:lnTo>
                    <a:lnTo>
                      <a:pt x="281" y="138"/>
                    </a:lnTo>
                    <a:lnTo>
                      <a:pt x="274" y="133"/>
                    </a:lnTo>
                    <a:lnTo>
                      <a:pt x="266" y="127"/>
                    </a:lnTo>
                    <a:lnTo>
                      <a:pt x="259" y="121"/>
                    </a:lnTo>
                    <a:lnTo>
                      <a:pt x="249" y="118"/>
                    </a:lnTo>
                    <a:lnTo>
                      <a:pt x="243" y="112"/>
                    </a:lnTo>
                    <a:lnTo>
                      <a:pt x="234" y="106"/>
                    </a:lnTo>
                    <a:lnTo>
                      <a:pt x="224" y="100"/>
                    </a:lnTo>
                    <a:lnTo>
                      <a:pt x="217" y="97"/>
                    </a:lnTo>
                    <a:lnTo>
                      <a:pt x="207" y="91"/>
                    </a:lnTo>
                    <a:lnTo>
                      <a:pt x="198" y="87"/>
                    </a:lnTo>
                    <a:lnTo>
                      <a:pt x="190" y="83"/>
                    </a:lnTo>
                    <a:lnTo>
                      <a:pt x="181" y="78"/>
                    </a:lnTo>
                    <a:lnTo>
                      <a:pt x="171" y="74"/>
                    </a:lnTo>
                    <a:lnTo>
                      <a:pt x="162" y="68"/>
                    </a:lnTo>
                    <a:lnTo>
                      <a:pt x="152" y="64"/>
                    </a:lnTo>
                    <a:lnTo>
                      <a:pt x="141" y="60"/>
                    </a:lnTo>
                    <a:lnTo>
                      <a:pt x="133" y="57"/>
                    </a:lnTo>
                    <a:lnTo>
                      <a:pt x="122" y="53"/>
                    </a:lnTo>
                    <a:lnTo>
                      <a:pt x="112" y="49"/>
                    </a:lnTo>
                    <a:lnTo>
                      <a:pt x="101" y="43"/>
                    </a:lnTo>
                    <a:lnTo>
                      <a:pt x="89" y="40"/>
                    </a:lnTo>
                    <a:lnTo>
                      <a:pt x="80" y="36"/>
                    </a:lnTo>
                    <a:lnTo>
                      <a:pt x="68" y="32"/>
                    </a:lnTo>
                    <a:lnTo>
                      <a:pt x="57" y="28"/>
                    </a:lnTo>
                    <a:lnTo>
                      <a:pt x="46" y="24"/>
                    </a:lnTo>
                    <a:lnTo>
                      <a:pt x="34" y="19"/>
                    </a:lnTo>
                    <a:lnTo>
                      <a:pt x="23" y="17"/>
                    </a:lnTo>
                    <a:lnTo>
                      <a:pt x="11" y="11"/>
                    </a:lnTo>
                    <a:lnTo>
                      <a:pt x="0" y="9"/>
                    </a:lnTo>
                    <a:lnTo>
                      <a:pt x="2" y="9"/>
                    </a:lnTo>
                    <a:lnTo>
                      <a:pt x="6" y="5"/>
                    </a:lnTo>
                    <a:lnTo>
                      <a:pt x="10" y="5"/>
                    </a:lnTo>
                    <a:lnTo>
                      <a:pt x="15" y="5"/>
                    </a:lnTo>
                    <a:lnTo>
                      <a:pt x="21" y="3"/>
                    </a:lnTo>
                    <a:lnTo>
                      <a:pt x="29" y="3"/>
                    </a:lnTo>
                    <a:lnTo>
                      <a:pt x="32" y="2"/>
                    </a:lnTo>
                    <a:lnTo>
                      <a:pt x="42" y="0"/>
                    </a:lnTo>
                    <a:lnTo>
                      <a:pt x="49" y="0"/>
                    </a:lnTo>
                    <a:lnTo>
                      <a:pt x="59" y="0"/>
                    </a:lnTo>
                    <a:lnTo>
                      <a:pt x="63" y="0"/>
                    </a:lnTo>
                    <a:lnTo>
                      <a:pt x="68" y="0"/>
                    </a:lnTo>
                    <a:lnTo>
                      <a:pt x="74" y="0"/>
                    </a:lnTo>
                    <a:lnTo>
                      <a:pt x="80" y="0"/>
                    </a:lnTo>
                    <a:lnTo>
                      <a:pt x="86" y="0"/>
                    </a:lnTo>
                    <a:lnTo>
                      <a:pt x="89" y="0"/>
                    </a:lnTo>
                    <a:lnTo>
                      <a:pt x="95" y="2"/>
                    </a:lnTo>
                    <a:lnTo>
                      <a:pt x="103" y="2"/>
                    </a:lnTo>
                    <a:lnTo>
                      <a:pt x="108" y="2"/>
                    </a:lnTo>
                    <a:lnTo>
                      <a:pt x="114" y="3"/>
                    </a:lnTo>
                    <a:lnTo>
                      <a:pt x="120" y="3"/>
                    </a:lnTo>
                    <a:lnTo>
                      <a:pt x="125" y="5"/>
                    </a:lnTo>
                    <a:lnTo>
                      <a:pt x="131" y="5"/>
                    </a:lnTo>
                    <a:lnTo>
                      <a:pt x="139" y="7"/>
                    </a:lnTo>
                    <a:lnTo>
                      <a:pt x="145" y="9"/>
                    </a:lnTo>
                    <a:lnTo>
                      <a:pt x="152" y="11"/>
                    </a:lnTo>
                    <a:lnTo>
                      <a:pt x="160" y="11"/>
                    </a:lnTo>
                    <a:lnTo>
                      <a:pt x="167" y="13"/>
                    </a:lnTo>
                    <a:lnTo>
                      <a:pt x="173" y="17"/>
                    </a:lnTo>
                    <a:lnTo>
                      <a:pt x="181" y="19"/>
                    </a:lnTo>
                    <a:lnTo>
                      <a:pt x="188" y="22"/>
                    </a:lnTo>
                    <a:lnTo>
                      <a:pt x="196" y="24"/>
                    </a:lnTo>
                    <a:lnTo>
                      <a:pt x="202" y="28"/>
                    </a:lnTo>
                    <a:lnTo>
                      <a:pt x="211" y="32"/>
                    </a:lnTo>
                    <a:lnTo>
                      <a:pt x="219" y="36"/>
                    </a:lnTo>
                    <a:lnTo>
                      <a:pt x="224" y="38"/>
                    </a:lnTo>
                    <a:lnTo>
                      <a:pt x="232" y="41"/>
                    </a:lnTo>
                    <a:lnTo>
                      <a:pt x="241" y="47"/>
                    </a:lnTo>
                    <a:lnTo>
                      <a:pt x="247" y="51"/>
                    </a:lnTo>
                    <a:lnTo>
                      <a:pt x="257" y="57"/>
                    </a:lnTo>
                    <a:lnTo>
                      <a:pt x="264" y="62"/>
                    </a:lnTo>
                    <a:lnTo>
                      <a:pt x="274" y="66"/>
                    </a:lnTo>
                    <a:lnTo>
                      <a:pt x="281" y="72"/>
                    </a:lnTo>
                    <a:lnTo>
                      <a:pt x="289" y="78"/>
                    </a:lnTo>
                    <a:lnTo>
                      <a:pt x="299" y="83"/>
                    </a:lnTo>
                    <a:lnTo>
                      <a:pt x="306" y="91"/>
                    </a:lnTo>
                    <a:lnTo>
                      <a:pt x="314" y="97"/>
                    </a:lnTo>
                    <a:lnTo>
                      <a:pt x="323" y="104"/>
                    </a:lnTo>
                    <a:lnTo>
                      <a:pt x="331" y="112"/>
                    </a:lnTo>
                    <a:lnTo>
                      <a:pt x="340" y="119"/>
                    </a:lnTo>
                    <a:close/>
                  </a:path>
                </a:pathLst>
              </a:custGeom>
              <a:solidFill>
                <a:srgbClr val="000000"/>
              </a:solidFill>
              <a:ln w="9525">
                <a:noFill/>
                <a:round/>
                <a:headEnd/>
                <a:tailEnd/>
              </a:ln>
            </p:spPr>
            <p:txBody>
              <a:bodyPr/>
              <a:lstStyle/>
              <a:p>
                <a:endParaRPr lang="en-US"/>
              </a:p>
            </p:txBody>
          </p:sp>
          <p:sp>
            <p:nvSpPr>
              <p:cNvPr id="10296" name="Freeform 293"/>
              <p:cNvSpPr>
                <a:spLocks/>
              </p:cNvSpPr>
              <p:nvPr/>
            </p:nvSpPr>
            <p:spPr bwMode="auto">
              <a:xfrm>
                <a:off x="2133" y="2011"/>
                <a:ext cx="70" cy="17"/>
              </a:xfrm>
              <a:custGeom>
                <a:avLst/>
                <a:gdLst>
                  <a:gd name="T0" fmla="*/ 22 w 141"/>
                  <a:gd name="T1" fmla="*/ 3 h 34"/>
                  <a:gd name="T2" fmla="*/ 25 w 141"/>
                  <a:gd name="T3" fmla="*/ 2 h 34"/>
                  <a:gd name="T4" fmla="*/ 29 w 141"/>
                  <a:gd name="T5" fmla="*/ 1 h 34"/>
                  <a:gd name="T6" fmla="*/ 32 w 141"/>
                  <a:gd name="T7" fmla="*/ 1 h 34"/>
                  <a:gd name="T8" fmla="*/ 36 w 141"/>
                  <a:gd name="T9" fmla="*/ 1 h 34"/>
                  <a:gd name="T10" fmla="*/ 39 w 141"/>
                  <a:gd name="T11" fmla="*/ 0 h 34"/>
                  <a:gd name="T12" fmla="*/ 42 w 141"/>
                  <a:gd name="T13" fmla="*/ 0 h 34"/>
                  <a:gd name="T14" fmla="*/ 44 w 141"/>
                  <a:gd name="T15" fmla="*/ 0 h 34"/>
                  <a:gd name="T16" fmla="*/ 47 w 141"/>
                  <a:gd name="T17" fmla="*/ 1 h 34"/>
                  <a:gd name="T18" fmla="*/ 50 w 141"/>
                  <a:gd name="T19" fmla="*/ 1 h 34"/>
                  <a:gd name="T20" fmla="*/ 53 w 141"/>
                  <a:gd name="T21" fmla="*/ 1 h 34"/>
                  <a:gd name="T22" fmla="*/ 56 w 141"/>
                  <a:gd name="T23" fmla="*/ 1 h 34"/>
                  <a:gd name="T24" fmla="*/ 59 w 141"/>
                  <a:gd name="T25" fmla="*/ 1 h 34"/>
                  <a:gd name="T26" fmla="*/ 62 w 141"/>
                  <a:gd name="T27" fmla="*/ 2 h 34"/>
                  <a:gd name="T28" fmla="*/ 64 w 141"/>
                  <a:gd name="T29" fmla="*/ 3 h 34"/>
                  <a:gd name="T30" fmla="*/ 67 w 141"/>
                  <a:gd name="T31" fmla="*/ 4 h 34"/>
                  <a:gd name="T32" fmla="*/ 70 w 141"/>
                  <a:gd name="T33" fmla="*/ 6 h 34"/>
                  <a:gd name="T34" fmla="*/ 69 w 141"/>
                  <a:gd name="T35" fmla="*/ 7 h 34"/>
                  <a:gd name="T36" fmla="*/ 67 w 141"/>
                  <a:gd name="T37" fmla="*/ 9 h 34"/>
                  <a:gd name="T38" fmla="*/ 64 w 141"/>
                  <a:gd name="T39" fmla="*/ 10 h 34"/>
                  <a:gd name="T40" fmla="*/ 62 w 141"/>
                  <a:gd name="T41" fmla="*/ 12 h 34"/>
                  <a:gd name="T42" fmla="*/ 60 w 141"/>
                  <a:gd name="T43" fmla="*/ 13 h 34"/>
                  <a:gd name="T44" fmla="*/ 57 w 141"/>
                  <a:gd name="T45" fmla="*/ 14 h 34"/>
                  <a:gd name="T46" fmla="*/ 56 w 141"/>
                  <a:gd name="T47" fmla="*/ 15 h 34"/>
                  <a:gd name="T48" fmla="*/ 55 w 141"/>
                  <a:gd name="T49" fmla="*/ 17 h 34"/>
                  <a:gd name="T50" fmla="*/ 0 w 141"/>
                  <a:gd name="T51" fmla="*/ 17 h 34"/>
                  <a:gd name="T52" fmla="*/ 1 w 141"/>
                  <a:gd name="T53" fmla="*/ 14 h 34"/>
                  <a:gd name="T54" fmla="*/ 4 w 141"/>
                  <a:gd name="T55" fmla="*/ 11 h 34"/>
                  <a:gd name="T56" fmla="*/ 5 w 141"/>
                  <a:gd name="T57" fmla="*/ 9 h 34"/>
                  <a:gd name="T58" fmla="*/ 9 w 141"/>
                  <a:gd name="T59" fmla="*/ 9 h 34"/>
                  <a:gd name="T60" fmla="*/ 12 w 141"/>
                  <a:gd name="T61" fmla="*/ 6 h 34"/>
                  <a:gd name="T62" fmla="*/ 15 w 141"/>
                  <a:gd name="T63" fmla="*/ 5 h 34"/>
                  <a:gd name="T64" fmla="*/ 18 w 141"/>
                  <a:gd name="T65" fmla="*/ 4 h 34"/>
                  <a:gd name="T66" fmla="*/ 22 w 141"/>
                  <a:gd name="T67" fmla="*/ 3 h 34"/>
                  <a:gd name="T68" fmla="*/ 22 w 141"/>
                  <a:gd name="T69" fmla="*/ 3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
                  <a:gd name="T106" fmla="*/ 0 h 34"/>
                  <a:gd name="T107" fmla="*/ 141 w 141"/>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 h="34">
                    <a:moveTo>
                      <a:pt x="44" y="7"/>
                    </a:moveTo>
                    <a:lnTo>
                      <a:pt x="51" y="5"/>
                    </a:lnTo>
                    <a:lnTo>
                      <a:pt x="59" y="3"/>
                    </a:lnTo>
                    <a:lnTo>
                      <a:pt x="65" y="1"/>
                    </a:lnTo>
                    <a:lnTo>
                      <a:pt x="72" y="1"/>
                    </a:lnTo>
                    <a:lnTo>
                      <a:pt x="78" y="0"/>
                    </a:lnTo>
                    <a:lnTo>
                      <a:pt x="84" y="0"/>
                    </a:lnTo>
                    <a:lnTo>
                      <a:pt x="89" y="0"/>
                    </a:lnTo>
                    <a:lnTo>
                      <a:pt x="95" y="1"/>
                    </a:lnTo>
                    <a:lnTo>
                      <a:pt x="101" y="1"/>
                    </a:lnTo>
                    <a:lnTo>
                      <a:pt x="106" y="1"/>
                    </a:lnTo>
                    <a:lnTo>
                      <a:pt x="112" y="3"/>
                    </a:lnTo>
                    <a:lnTo>
                      <a:pt x="118" y="3"/>
                    </a:lnTo>
                    <a:lnTo>
                      <a:pt x="124" y="5"/>
                    </a:lnTo>
                    <a:lnTo>
                      <a:pt x="129" y="7"/>
                    </a:lnTo>
                    <a:lnTo>
                      <a:pt x="135" y="9"/>
                    </a:lnTo>
                    <a:lnTo>
                      <a:pt x="141" y="13"/>
                    </a:lnTo>
                    <a:lnTo>
                      <a:pt x="139" y="15"/>
                    </a:lnTo>
                    <a:lnTo>
                      <a:pt x="135" y="19"/>
                    </a:lnTo>
                    <a:lnTo>
                      <a:pt x="129" y="20"/>
                    </a:lnTo>
                    <a:lnTo>
                      <a:pt x="125" y="24"/>
                    </a:lnTo>
                    <a:lnTo>
                      <a:pt x="120" y="26"/>
                    </a:lnTo>
                    <a:lnTo>
                      <a:pt x="114" y="28"/>
                    </a:lnTo>
                    <a:lnTo>
                      <a:pt x="112" y="30"/>
                    </a:lnTo>
                    <a:lnTo>
                      <a:pt x="110" y="34"/>
                    </a:lnTo>
                    <a:lnTo>
                      <a:pt x="0" y="34"/>
                    </a:lnTo>
                    <a:lnTo>
                      <a:pt x="2" y="28"/>
                    </a:lnTo>
                    <a:lnTo>
                      <a:pt x="8" y="22"/>
                    </a:lnTo>
                    <a:lnTo>
                      <a:pt x="11" y="19"/>
                    </a:lnTo>
                    <a:lnTo>
                      <a:pt x="19" y="17"/>
                    </a:lnTo>
                    <a:lnTo>
                      <a:pt x="25" y="13"/>
                    </a:lnTo>
                    <a:lnTo>
                      <a:pt x="30" y="11"/>
                    </a:lnTo>
                    <a:lnTo>
                      <a:pt x="36" y="9"/>
                    </a:lnTo>
                    <a:lnTo>
                      <a:pt x="44" y="7"/>
                    </a:lnTo>
                    <a:close/>
                  </a:path>
                </a:pathLst>
              </a:custGeom>
              <a:solidFill>
                <a:srgbClr val="000000"/>
              </a:solidFill>
              <a:ln w="9525">
                <a:noFill/>
                <a:round/>
                <a:headEnd/>
                <a:tailEnd/>
              </a:ln>
            </p:spPr>
            <p:txBody>
              <a:bodyPr/>
              <a:lstStyle/>
              <a:p>
                <a:endParaRPr lang="en-US"/>
              </a:p>
            </p:txBody>
          </p:sp>
          <p:sp>
            <p:nvSpPr>
              <p:cNvPr id="10297" name="Freeform 294"/>
              <p:cNvSpPr>
                <a:spLocks/>
              </p:cNvSpPr>
              <p:nvPr/>
            </p:nvSpPr>
            <p:spPr bwMode="auto">
              <a:xfrm>
                <a:off x="2108" y="2041"/>
                <a:ext cx="80" cy="23"/>
              </a:xfrm>
              <a:custGeom>
                <a:avLst/>
                <a:gdLst>
                  <a:gd name="T0" fmla="*/ 80 w 159"/>
                  <a:gd name="T1" fmla="*/ 0 h 46"/>
                  <a:gd name="T2" fmla="*/ 72 w 159"/>
                  <a:gd name="T3" fmla="*/ 15 h 46"/>
                  <a:gd name="T4" fmla="*/ 69 w 159"/>
                  <a:gd name="T5" fmla="*/ 17 h 46"/>
                  <a:gd name="T6" fmla="*/ 68 w 159"/>
                  <a:gd name="T7" fmla="*/ 17 h 46"/>
                  <a:gd name="T8" fmla="*/ 65 w 159"/>
                  <a:gd name="T9" fmla="*/ 18 h 46"/>
                  <a:gd name="T10" fmla="*/ 63 w 159"/>
                  <a:gd name="T11" fmla="*/ 19 h 46"/>
                  <a:gd name="T12" fmla="*/ 59 w 159"/>
                  <a:gd name="T13" fmla="*/ 19 h 46"/>
                  <a:gd name="T14" fmla="*/ 56 w 159"/>
                  <a:gd name="T15" fmla="*/ 20 h 46"/>
                  <a:gd name="T16" fmla="*/ 53 w 159"/>
                  <a:gd name="T17" fmla="*/ 20 h 46"/>
                  <a:gd name="T18" fmla="*/ 50 w 159"/>
                  <a:gd name="T19" fmla="*/ 20 h 46"/>
                  <a:gd name="T20" fmla="*/ 47 w 159"/>
                  <a:gd name="T21" fmla="*/ 20 h 46"/>
                  <a:gd name="T22" fmla="*/ 43 w 159"/>
                  <a:gd name="T23" fmla="*/ 21 h 46"/>
                  <a:gd name="T24" fmla="*/ 40 w 159"/>
                  <a:gd name="T25" fmla="*/ 21 h 46"/>
                  <a:gd name="T26" fmla="*/ 36 w 159"/>
                  <a:gd name="T27" fmla="*/ 22 h 46"/>
                  <a:gd name="T28" fmla="*/ 32 w 159"/>
                  <a:gd name="T29" fmla="*/ 22 h 46"/>
                  <a:gd name="T30" fmla="*/ 30 w 159"/>
                  <a:gd name="T31" fmla="*/ 22 h 46"/>
                  <a:gd name="T32" fmla="*/ 27 w 159"/>
                  <a:gd name="T33" fmla="*/ 22 h 46"/>
                  <a:gd name="T34" fmla="*/ 24 w 159"/>
                  <a:gd name="T35" fmla="*/ 23 h 46"/>
                  <a:gd name="T36" fmla="*/ 20 w 159"/>
                  <a:gd name="T37" fmla="*/ 22 h 46"/>
                  <a:gd name="T38" fmla="*/ 17 w 159"/>
                  <a:gd name="T39" fmla="*/ 22 h 46"/>
                  <a:gd name="T40" fmla="*/ 14 w 159"/>
                  <a:gd name="T41" fmla="*/ 22 h 46"/>
                  <a:gd name="T42" fmla="*/ 12 w 159"/>
                  <a:gd name="T43" fmla="*/ 22 h 46"/>
                  <a:gd name="T44" fmla="*/ 10 w 159"/>
                  <a:gd name="T45" fmla="*/ 22 h 46"/>
                  <a:gd name="T46" fmla="*/ 7 w 159"/>
                  <a:gd name="T47" fmla="*/ 22 h 46"/>
                  <a:gd name="T48" fmla="*/ 5 w 159"/>
                  <a:gd name="T49" fmla="*/ 21 h 46"/>
                  <a:gd name="T50" fmla="*/ 4 w 159"/>
                  <a:gd name="T51" fmla="*/ 21 h 46"/>
                  <a:gd name="T52" fmla="*/ 1 w 159"/>
                  <a:gd name="T53" fmla="*/ 20 h 46"/>
                  <a:gd name="T54" fmla="*/ 0 w 159"/>
                  <a:gd name="T55" fmla="*/ 20 h 46"/>
                  <a:gd name="T56" fmla="*/ 0 w 159"/>
                  <a:gd name="T57" fmla="*/ 19 h 46"/>
                  <a:gd name="T58" fmla="*/ 3 w 159"/>
                  <a:gd name="T59" fmla="*/ 18 h 46"/>
                  <a:gd name="T60" fmla="*/ 5 w 159"/>
                  <a:gd name="T61" fmla="*/ 13 h 46"/>
                  <a:gd name="T62" fmla="*/ 8 w 159"/>
                  <a:gd name="T63" fmla="*/ 10 h 46"/>
                  <a:gd name="T64" fmla="*/ 11 w 159"/>
                  <a:gd name="T65" fmla="*/ 7 h 46"/>
                  <a:gd name="T66" fmla="*/ 16 w 159"/>
                  <a:gd name="T67" fmla="*/ 6 h 46"/>
                  <a:gd name="T68" fmla="*/ 18 w 159"/>
                  <a:gd name="T69" fmla="*/ 4 h 46"/>
                  <a:gd name="T70" fmla="*/ 21 w 159"/>
                  <a:gd name="T71" fmla="*/ 4 h 46"/>
                  <a:gd name="T72" fmla="*/ 24 w 159"/>
                  <a:gd name="T73" fmla="*/ 3 h 46"/>
                  <a:gd name="T74" fmla="*/ 27 w 159"/>
                  <a:gd name="T75" fmla="*/ 3 h 46"/>
                  <a:gd name="T76" fmla="*/ 29 w 159"/>
                  <a:gd name="T77" fmla="*/ 2 h 46"/>
                  <a:gd name="T78" fmla="*/ 31 w 159"/>
                  <a:gd name="T79" fmla="*/ 2 h 46"/>
                  <a:gd name="T80" fmla="*/ 35 w 159"/>
                  <a:gd name="T81" fmla="*/ 2 h 46"/>
                  <a:gd name="T82" fmla="*/ 38 w 159"/>
                  <a:gd name="T83" fmla="*/ 2 h 46"/>
                  <a:gd name="T84" fmla="*/ 41 w 159"/>
                  <a:gd name="T85" fmla="*/ 1 h 46"/>
                  <a:gd name="T86" fmla="*/ 44 w 159"/>
                  <a:gd name="T87" fmla="*/ 1 h 46"/>
                  <a:gd name="T88" fmla="*/ 47 w 159"/>
                  <a:gd name="T89" fmla="*/ 1 h 46"/>
                  <a:gd name="T90" fmla="*/ 49 w 159"/>
                  <a:gd name="T91" fmla="*/ 1 h 46"/>
                  <a:gd name="T92" fmla="*/ 52 w 159"/>
                  <a:gd name="T93" fmla="*/ 1 h 46"/>
                  <a:gd name="T94" fmla="*/ 55 w 159"/>
                  <a:gd name="T95" fmla="*/ 1 h 46"/>
                  <a:gd name="T96" fmla="*/ 58 w 159"/>
                  <a:gd name="T97" fmla="*/ 1 h 46"/>
                  <a:gd name="T98" fmla="*/ 62 w 159"/>
                  <a:gd name="T99" fmla="*/ 1 h 46"/>
                  <a:gd name="T100" fmla="*/ 64 w 159"/>
                  <a:gd name="T101" fmla="*/ 1 h 46"/>
                  <a:gd name="T102" fmla="*/ 67 w 159"/>
                  <a:gd name="T103" fmla="*/ 1 h 46"/>
                  <a:gd name="T104" fmla="*/ 68 w 159"/>
                  <a:gd name="T105" fmla="*/ 1 h 46"/>
                  <a:gd name="T106" fmla="*/ 71 w 159"/>
                  <a:gd name="T107" fmla="*/ 1 h 46"/>
                  <a:gd name="T108" fmla="*/ 76 w 159"/>
                  <a:gd name="T109" fmla="*/ 0 h 46"/>
                  <a:gd name="T110" fmla="*/ 80 w 159"/>
                  <a:gd name="T111" fmla="*/ 0 h 46"/>
                  <a:gd name="T112" fmla="*/ 80 w 159"/>
                  <a:gd name="T113" fmla="*/ 0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
                  <a:gd name="T172" fmla="*/ 0 h 46"/>
                  <a:gd name="T173" fmla="*/ 159 w 159"/>
                  <a:gd name="T174" fmla="*/ 46 h 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 h="46">
                    <a:moveTo>
                      <a:pt x="159" y="0"/>
                    </a:moveTo>
                    <a:lnTo>
                      <a:pt x="144" y="31"/>
                    </a:lnTo>
                    <a:lnTo>
                      <a:pt x="138" y="33"/>
                    </a:lnTo>
                    <a:lnTo>
                      <a:pt x="135" y="33"/>
                    </a:lnTo>
                    <a:lnTo>
                      <a:pt x="129" y="35"/>
                    </a:lnTo>
                    <a:lnTo>
                      <a:pt x="125" y="37"/>
                    </a:lnTo>
                    <a:lnTo>
                      <a:pt x="117" y="37"/>
                    </a:lnTo>
                    <a:lnTo>
                      <a:pt x="112" y="39"/>
                    </a:lnTo>
                    <a:lnTo>
                      <a:pt x="106" y="39"/>
                    </a:lnTo>
                    <a:lnTo>
                      <a:pt x="100" y="40"/>
                    </a:lnTo>
                    <a:lnTo>
                      <a:pt x="93" y="40"/>
                    </a:lnTo>
                    <a:lnTo>
                      <a:pt x="85" y="42"/>
                    </a:lnTo>
                    <a:lnTo>
                      <a:pt x="79" y="42"/>
                    </a:lnTo>
                    <a:lnTo>
                      <a:pt x="72" y="44"/>
                    </a:lnTo>
                    <a:lnTo>
                      <a:pt x="64" y="44"/>
                    </a:lnTo>
                    <a:lnTo>
                      <a:pt x="59" y="44"/>
                    </a:lnTo>
                    <a:lnTo>
                      <a:pt x="53" y="44"/>
                    </a:lnTo>
                    <a:lnTo>
                      <a:pt x="47" y="46"/>
                    </a:lnTo>
                    <a:lnTo>
                      <a:pt x="40" y="44"/>
                    </a:lnTo>
                    <a:lnTo>
                      <a:pt x="34" y="44"/>
                    </a:lnTo>
                    <a:lnTo>
                      <a:pt x="28" y="44"/>
                    </a:lnTo>
                    <a:lnTo>
                      <a:pt x="24" y="44"/>
                    </a:lnTo>
                    <a:lnTo>
                      <a:pt x="19" y="44"/>
                    </a:lnTo>
                    <a:lnTo>
                      <a:pt x="13" y="44"/>
                    </a:lnTo>
                    <a:lnTo>
                      <a:pt x="9" y="42"/>
                    </a:lnTo>
                    <a:lnTo>
                      <a:pt x="7" y="42"/>
                    </a:lnTo>
                    <a:lnTo>
                      <a:pt x="1" y="40"/>
                    </a:lnTo>
                    <a:lnTo>
                      <a:pt x="0" y="39"/>
                    </a:lnTo>
                    <a:lnTo>
                      <a:pt x="0" y="37"/>
                    </a:lnTo>
                    <a:lnTo>
                      <a:pt x="5" y="35"/>
                    </a:lnTo>
                    <a:lnTo>
                      <a:pt x="9" y="27"/>
                    </a:lnTo>
                    <a:lnTo>
                      <a:pt x="15" y="20"/>
                    </a:lnTo>
                    <a:lnTo>
                      <a:pt x="22" y="14"/>
                    </a:lnTo>
                    <a:lnTo>
                      <a:pt x="32" y="12"/>
                    </a:lnTo>
                    <a:lnTo>
                      <a:pt x="36" y="8"/>
                    </a:lnTo>
                    <a:lnTo>
                      <a:pt x="41" y="8"/>
                    </a:lnTo>
                    <a:lnTo>
                      <a:pt x="47" y="6"/>
                    </a:lnTo>
                    <a:lnTo>
                      <a:pt x="53" y="6"/>
                    </a:lnTo>
                    <a:lnTo>
                      <a:pt x="57" y="4"/>
                    </a:lnTo>
                    <a:lnTo>
                      <a:pt x="62" y="4"/>
                    </a:lnTo>
                    <a:lnTo>
                      <a:pt x="70" y="4"/>
                    </a:lnTo>
                    <a:lnTo>
                      <a:pt x="76" y="4"/>
                    </a:lnTo>
                    <a:lnTo>
                      <a:pt x="81" y="2"/>
                    </a:lnTo>
                    <a:lnTo>
                      <a:pt x="87" y="2"/>
                    </a:lnTo>
                    <a:lnTo>
                      <a:pt x="93" y="2"/>
                    </a:lnTo>
                    <a:lnTo>
                      <a:pt x="98" y="2"/>
                    </a:lnTo>
                    <a:lnTo>
                      <a:pt x="104" y="2"/>
                    </a:lnTo>
                    <a:lnTo>
                      <a:pt x="110" y="2"/>
                    </a:lnTo>
                    <a:lnTo>
                      <a:pt x="116" y="2"/>
                    </a:lnTo>
                    <a:lnTo>
                      <a:pt x="123" y="2"/>
                    </a:lnTo>
                    <a:lnTo>
                      <a:pt x="127" y="2"/>
                    </a:lnTo>
                    <a:lnTo>
                      <a:pt x="133" y="2"/>
                    </a:lnTo>
                    <a:lnTo>
                      <a:pt x="136" y="2"/>
                    </a:lnTo>
                    <a:lnTo>
                      <a:pt x="142" y="2"/>
                    </a:lnTo>
                    <a:lnTo>
                      <a:pt x="152" y="0"/>
                    </a:lnTo>
                    <a:lnTo>
                      <a:pt x="159" y="0"/>
                    </a:lnTo>
                    <a:close/>
                  </a:path>
                </a:pathLst>
              </a:custGeom>
              <a:solidFill>
                <a:srgbClr val="000000"/>
              </a:solidFill>
              <a:ln w="9525">
                <a:noFill/>
                <a:round/>
                <a:headEnd/>
                <a:tailEnd/>
              </a:ln>
            </p:spPr>
            <p:txBody>
              <a:bodyPr/>
              <a:lstStyle/>
              <a:p>
                <a:endParaRPr lang="en-US"/>
              </a:p>
            </p:txBody>
          </p:sp>
          <p:sp>
            <p:nvSpPr>
              <p:cNvPr id="10298" name="Freeform 295"/>
              <p:cNvSpPr>
                <a:spLocks/>
              </p:cNvSpPr>
              <p:nvPr/>
            </p:nvSpPr>
            <p:spPr bwMode="auto">
              <a:xfrm>
                <a:off x="2122" y="2071"/>
                <a:ext cx="76" cy="33"/>
              </a:xfrm>
              <a:custGeom>
                <a:avLst/>
                <a:gdLst>
                  <a:gd name="T0" fmla="*/ 61 w 152"/>
                  <a:gd name="T1" fmla="*/ 0 h 67"/>
                  <a:gd name="T2" fmla="*/ 63 w 152"/>
                  <a:gd name="T3" fmla="*/ 2 h 67"/>
                  <a:gd name="T4" fmla="*/ 65 w 152"/>
                  <a:gd name="T5" fmla="*/ 5 h 67"/>
                  <a:gd name="T6" fmla="*/ 68 w 152"/>
                  <a:gd name="T7" fmla="*/ 8 h 67"/>
                  <a:gd name="T8" fmla="*/ 70 w 152"/>
                  <a:gd name="T9" fmla="*/ 9 h 67"/>
                  <a:gd name="T10" fmla="*/ 73 w 152"/>
                  <a:gd name="T11" fmla="*/ 12 h 67"/>
                  <a:gd name="T12" fmla="*/ 74 w 152"/>
                  <a:gd name="T13" fmla="*/ 14 h 67"/>
                  <a:gd name="T14" fmla="*/ 76 w 152"/>
                  <a:gd name="T15" fmla="*/ 16 h 67"/>
                  <a:gd name="T16" fmla="*/ 0 w 152"/>
                  <a:gd name="T17" fmla="*/ 33 h 67"/>
                  <a:gd name="T18" fmla="*/ 0 w 152"/>
                  <a:gd name="T19" fmla="*/ 30 h 67"/>
                  <a:gd name="T20" fmla="*/ 1 w 152"/>
                  <a:gd name="T21" fmla="*/ 28 h 67"/>
                  <a:gd name="T22" fmla="*/ 2 w 152"/>
                  <a:gd name="T23" fmla="*/ 26 h 67"/>
                  <a:gd name="T24" fmla="*/ 3 w 152"/>
                  <a:gd name="T25" fmla="*/ 25 h 67"/>
                  <a:gd name="T26" fmla="*/ 5 w 152"/>
                  <a:gd name="T27" fmla="*/ 21 h 67"/>
                  <a:gd name="T28" fmla="*/ 7 w 152"/>
                  <a:gd name="T29" fmla="*/ 18 h 67"/>
                  <a:gd name="T30" fmla="*/ 10 w 152"/>
                  <a:gd name="T31" fmla="*/ 15 h 67"/>
                  <a:gd name="T32" fmla="*/ 14 w 152"/>
                  <a:gd name="T33" fmla="*/ 12 h 67"/>
                  <a:gd name="T34" fmla="*/ 19 w 152"/>
                  <a:gd name="T35" fmla="*/ 11 h 67"/>
                  <a:gd name="T36" fmla="*/ 24 w 152"/>
                  <a:gd name="T37" fmla="*/ 9 h 67"/>
                  <a:gd name="T38" fmla="*/ 27 w 152"/>
                  <a:gd name="T39" fmla="*/ 8 h 67"/>
                  <a:gd name="T40" fmla="*/ 33 w 152"/>
                  <a:gd name="T41" fmla="*/ 7 h 67"/>
                  <a:gd name="T42" fmla="*/ 36 w 152"/>
                  <a:gd name="T43" fmla="*/ 6 h 67"/>
                  <a:gd name="T44" fmla="*/ 38 w 152"/>
                  <a:gd name="T45" fmla="*/ 6 h 67"/>
                  <a:gd name="T46" fmla="*/ 40 w 152"/>
                  <a:gd name="T47" fmla="*/ 5 h 67"/>
                  <a:gd name="T48" fmla="*/ 43 w 152"/>
                  <a:gd name="T49" fmla="*/ 5 h 67"/>
                  <a:gd name="T50" fmla="*/ 47 w 152"/>
                  <a:gd name="T51" fmla="*/ 4 h 67"/>
                  <a:gd name="T52" fmla="*/ 52 w 152"/>
                  <a:gd name="T53" fmla="*/ 3 h 67"/>
                  <a:gd name="T54" fmla="*/ 56 w 152"/>
                  <a:gd name="T55" fmla="*/ 1 h 67"/>
                  <a:gd name="T56" fmla="*/ 61 w 152"/>
                  <a:gd name="T57" fmla="*/ 0 h 67"/>
                  <a:gd name="T58" fmla="*/ 61 w 152"/>
                  <a:gd name="T59" fmla="*/ 0 h 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2"/>
                  <a:gd name="T91" fmla="*/ 0 h 67"/>
                  <a:gd name="T92" fmla="*/ 152 w 152"/>
                  <a:gd name="T93" fmla="*/ 67 h 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2" h="67">
                    <a:moveTo>
                      <a:pt x="122" y="0"/>
                    </a:moveTo>
                    <a:lnTo>
                      <a:pt x="126" y="4"/>
                    </a:lnTo>
                    <a:lnTo>
                      <a:pt x="129" y="10"/>
                    </a:lnTo>
                    <a:lnTo>
                      <a:pt x="135" y="16"/>
                    </a:lnTo>
                    <a:lnTo>
                      <a:pt x="139" y="19"/>
                    </a:lnTo>
                    <a:lnTo>
                      <a:pt x="145" y="25"/>
                    </a:lnTo>
                    <a:lnTo>
                      <a:pt x="148" y="29"/>
                    </a:lnTo>
                    <a:lnTo>
                      <a:pt x="152" y="33"/>
                    </a:lnTo>
                    <a:lnTo>
                      <a:pt x="0" y="67"/>
                    </a:lnTo>
                    <a:lnTo>
                      <a:pt x="0" y="61"/>
                    </a:lnTo>
                    <a:lnTo>
                      <a:pt x="2" y="57"/>
                    </a:lnTo>
                    <a:lnTo>
                      <a:pt x="4" y="52"/>
                    </a:lnTo>
                    <a:lnTo>
                      <a:pt x="6" y="50"/>
                    </a:lnTo>
                    <a:lnTo>
                      <a:pt x="10" y="42"/>
                    </a:lnTo>
                    <a:lnTo>
                      <a:pt x="15" y="36"/>
                    </a:lnTo>
                    <a:lnTo>
                      <a:pt x="21" y="31"/>
                    </a:lnTo>
                    <a:lnTo>
                      <a:pt x="29" y="25"/>
                    </a:lnTo>
                    <a:lnTo>
                      <a:pt x="38" y="23"/>
                    </a:lnTo>
                    <a:lnTo>
                      <a:pt x="48" y="19"/>
                    </a:lnTo>
                    <a:lnTo>
                      <a:pt x="55" y="17"/>
                    </a:lnTo>
                    <a:lnTo>
                      <a:pt x="65" y="14"/>
                    </a:lnTo>
                    <a:lnTo>
                      <a:pt x="71" y="12"/>
                    </a:lnTo>
                    <a:lnTo>
                      <a:pt x="76" y="12"/>
                    </a:lnTo>
                    <a:lnTo>
                      <a:pt x="80" y="10"/>
                    </a:lnTo>
                    <a:lnTo>
                      <a:pt x="86" y="10"/>
                    </a:lnTo>
                    <a:lnTo>
                      <a:pt x="95" y="8"/>
                    </a:lnTo>
                    <a:lnTo>
                      <a:pt x="105" y="6"/>
                    </a:lnTo>
                    <a:lnTo>
                      <a:pt x="112" y="2"/>
                    </a:lnTo>
                    <a:lnTo>
                      <a:pt x="122" y="0"/>
                    </a:lnTo>
                    <a:close/>
                  </a:path>
                </a:pathLst>
              </a:custGeom>
              <a:solidFill>
                <a:srgbClr val="000000"/>
              </a:solidFill>
              <a:ln w="9525">
                <a:noFill/>
                <a:round/>
                <a:headEnd/>
                <a:tailEnd/>
              </a:ln>
            </p:spPr>
            <p:txBody>
              <a:bodyPr/>
              <a:lstStyle/>
              <a:p>
                <a:endParaRPr lang="en-US"/>
              </a:p>
            </p:txBody>
          </p:sp>
          <p:sp>
            <p:nvSpPr>
              <p:cNvPr id="10299" name="Freeform 296"/>
              <p:cNvSpPr>
                <a:spLocks/>
              </p:cNvSpPr>
              <p:nvPr/>
            </p:nvSpPr>
            <p:spPr bwMode="auto">
              <a:xfrm>
                <a:off x="2121" y="2102"/>
                <a:ext cx="86" cy="38"/>
              </a:xfrm>
              <a:custGeom>
                <a:avLst/>
                <a:gdLst>
                  <a:gd name="T0" fmla="*/ 66 w 173"/>
                  <a:gd name="T1" fmla="*/ 0 h 76"/>
                  <a:gd name="T2" fmla="*/ 71 w 173"/>
                  <a:gd name="T3" fmla="*/ 3 h 76"/>
                  <a:gd name="T4" fmla="*/ 78 w 173"/>
                  <a:gd name="T5" fmla="*/ 7 h 76"/>
                  <a:gd name="T6" fmla="*/ 84 w 173"/>
                  <a:gd name="T7" fmla="*/ 11 h 76"/>
                  <a:gd name="T8" fmla="*/ 84 w 173"/>
                  <a:gd name="T9" fmla="*/ 14 h 76"/>
                  <a:gd name="T10" fmla="*/ 78 w 173"/>
                  <a:gd name="T11" fmla="*/ 15 h 76"/>
                  <a:gd name="T12" fmla="*/ 72 w 173"/>
                  <a:gd name="T13" fmla="*/ 17 h 76"/>
                  <a:gd name="T14" fmla="*/ 66 w 173"/>
                  <a:gd name="T15" fmla="*/ 17 h 76"/>
                  <a:gd name="T16" fmla="*/ 61 w 173"/>
                  <a:gd name="T17" fmla="*/ 19 h 76"/>
                  <a:gd name="T18" fmla="*/ 56 w 173"/>
                  <a:gd name="T19" fmla="*/ 21 h 76"/>
                  <a:gd name="T20" fmla="*/ 50 w 173"/>
                  <a:gd name="T21" fmla="*/ 22 h 76"/>
                  <a:gd name="T22" fmla="*/ 45 w 173"/>
                  <a:gd name="T23" fmla="*/ 24 h 76"/>
                  <a:gd name="T24" fmla="*/ 40 w 173"/>
                  <a:gd name="T25" fmla="*/ 26 h 76"/>
                  <a:gd name="T26" fmla="*/ 34 w 173"/>
                  <a:gd name="T27" fmla="*/ 27 h 76"/>
                  <a:gd name="T28" fmla="*/ 28 w 173"/>
                  <a:gd name="T29" fmla="*/ 28 h 76"/>
                  <a:gd name="T30" fmla="*/ 24 w 173"/>
                  <a:gd name="T31" fmla="*/ 30 h 76"/>
                  <a:gd name="T32" fmla="*/ 19 w 173"/>
                  <a:gd name="T33" fmla="*/ 33 h 76"/>
                  <a:gd name="T34" fmla="*/ 13 w 173"/>
                  <a:gd name="T35" fmla="*/ 35 h 76"/>
                  <a:gd name="T36" fmla="*/ 8 w 173"/>
                  <a:gd name="T37" fmla="*/ 36 h 76"/>
                  <a:gd name="T38" fmla="*/ 3 w 173"/>
                  <a:gd name="T39" fmla="*/ 37 h 76"/>
                  <a:gd name="T40" fmla="*/ 0 w 173"/>
                  <a:gd name="T41" fmla="*/ 36 h 76"/>
                  <a:gd name="T42" fmla="*/ 0 w 173"/>
                  <a:gd name="T43" fmla="*/ 29 h 76"/>
                  <a:gd name="T44" fmla="*/ 3 w 173"/>
                  <a:gd name="T45" fmla="*/ 23 h 76"/>
                  <a:gd name="T46" fmla="*/ 9 w 173"/>
                  <a:gd name="T47" fmla="*/ 17 h 76"/>
                  <a:gd name="T48" fmla="*/ 16 w 173"/>
                  <a:gd name="T49" fmla="*/ 12 h 76"/>
                  <a:gd name="T50" fmla="*/ 21 w 173"/>
                  <a:gd name="T51" fmla="*/ 11 h 76"/>
                  <a:gd name="T52" fmla="*/ 27 w 173"/>
                  <a:gd name="T53" fmla="*/ 10 h 76"/>
                  <a:gd name="T54" fmla="*/ 31 w 173"/>
                  <a:gd name="T55" fmla="*/ 9 h 76"/>
                  <a:gd name="T56" fmla="*/ 37 w 173"/>
                  <a:gd name="T57" fmla="*/ 6 h 76"/>
                  <a:gd name="T58" fmla="*/ 43 w 173"/>
                  <a:gd name="T59" fmla="*/ 6 h 76"/>
                  <a:gd name="T60" fmla="*/ 47 w 173"/>
                  <a:gd name="T61" fmla="*/ 5 h 76"/>
                  <a:gd name="T62" fmla="*/ 53 w 173"/>
                  <a:gd name="T63" fmla="*/ 4 h 76"/>
                  <a:gd name="T64" fmla="*/ 58 w 173"/>
                  <a:gd name="T65" fmla="*/ 3 h 76"/>
                  <a:gd name="T66" fmla="*/ 63 w 173"/>
                  <a:gd name="T67" fmla="*/ 1 h 76"/>
                  <a:gd name="T68" fmla="*/ 65 w 173"/>
                  <a:gd name="T69" fmla="*/ 0 h 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3"/>
                  <a:gd name="T106" fmla="*/ 0 h 76"/>
                  <a:gd name="T107" fmla="*/ 173 w 173"/>
                  <a:gd name="T108" fmla="*/ 76 h 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3" h="76">
                    <a:moveTo>
                      <a:pt x="130" y="0"/>
                    </a:moveTo>
                    <a:lnTo>
                      <a:pt x="133" y="0"/>
                    </a:lnTo>
                    <a:lnTo>
                      <a:pt x="139" y="2"/>
                    </a:lnTo>
                    <a:lnTo>
                      <a:pt x="143" y="6"/>
                    </a:lnTo>
                    <a:lnTo>
                      <a:pt x="150" y="10"/>
                    </a:lnTo>
                    <a:lnTo>
                      <a:pt x="156" y="15"/>
                    </a:lnTo>
                    <a:lnTo>
                      <a:pt x="164" y="19"/>
                    </a:lnTo>
                    <a:lnTo>
                      <a:pt x="168" y="23"/>
                    </a:lnTo>
                    <a:lnTo>
                      <a:pt x="173" y="29"/>
                    </a:lnTo>
                    <a:lnTo>
                      <a:pt x="168" y="29"/>
                    </a:lnTo>
                    <a:lnTo>
                      <a:pt x="162" y="29"/>
                    </a:lnTo>
                    <a:lnTo>
                      <a:pt x="156" y="31"/>
                    </a:lnTo>
                    <a:lnTo>
                      <a:pt x="150" y="31"/>
                    </a:lnTo>
                    <a:lnTo>
                      <a:pt x="145" y="33"/>
                    </a:lnTo>
                    <a:lnTo>
                      <a:pt x="139" y="34"/>
                    </a:lnTo>
                    <a:lnTo>
                      <a:pt x="133" y="34"/>
                    </a:lnTo>
                    <a:lnTo>
                      <a:pt x="128" y="36"/>
                    </a:lnTo>
                    <a:lnTo>
                      <a:pt x="122" y="38"/>
                    </a:lnTo>
                    <a:lnTo>
                      <a:pt x="116" y="40"/>
                    </a:lnTo>
                    <a:lnTo>
                      <a:pt x="112" y="42"/>
                    </a:lnTo>
                    <a:lnTo>
                      <a:pt x="107" y="44"/>
                    </a:lnTo>
                    <a:lnTo>
                      <a:pt x="101" y="44"/>
                    </a:lnTo>
                    <a:lnTo>
                      <a:pt x="95" y="48"/>
                    </a:lnTo>
                    <a:lnTo>
                      <a:pt x="90" y="48"/>
                    </a:lnTo>
                    <a:lnTo>
                      <a:pt x="86" y="50"/>
                    </a:lnTo>
                    <a:lnTo>
                      <a:pt x="80" y="52"/>
                    </a:lnTo>
                    <a:lnTo>
                      <a:pt x="74" y="53"/>
                    </a:lnTo>
                    <a:lnTo>
                      <a:pt x="69" y="55"/>
                    </a:lnTo>
                    <a:lnTo>
                      <a:pt x="63" y="57"/>
                    </a:lnTo>
                    <a:lnTo>
                      <a:pt x="57" y="57"/>
                    </a:lnTo>
                    <a:lnTo>
                      <a:pt x="54" y="61"/>
                    </a:lnTo>
                    <a:lnTo>
                      <a:pt x="48" y="61"/>
                    </a:lnTo>
                    <a:lnTo>
                      <a:pt x="44" y="65"/>
                    </a:lnTo>
                    <a:lnTo>
                      <a:pt x="38" y="65"/>
                    </a:lnTo>
                    <a:lnTo>
                      <a:pt x="33" y="67"/>
                    </a:lnTo>
                    <a:lnTo>
                      <a:pt x="27" y="69"/>
                    </a:lnTo>
                    <a:lnTo>
                      <a:pt x="21" y="71"/>
                    </a:lnTo>
                    <a:lnTo>
                      <a:pt x="16" y="71"/>
                    </a:lnTo>
                    <a:lnTo>
                      <a:pt x="12" y="72"/>
                    </a:lnTo>
                    <a:lnTo>
                      <a:pt x="6" y="74"/>
                    </a:lnTo>
                    <a:lnTo>
                      <a:pt x="2" y="76"/>
                    </a:lnTo>
                    <a:lnTo>
                      <a:pt x="0" y="71"/>
                    </a:lnTo>
                    <a:lnTo>
                      <a:pt x="0" y="65"/>
                    </a:lnTo>
                    <a:lnTo>
                      <a:pt x="0" y="59"/>
                    </a:lnTo>
                    <a:lnTo>
                      <a:pt x="2" y="53"/>
                    </a:lnTo>
                    <a:lnTo>
                      <a:pt x="6" y="46"/>
                    </a:lnTo>
                    <a:lnTo>
                      <a:pt x="14" y="40"/>
                    </a:lnTo>
                    <a:lnTo>
                      <a:pt x="19" y="33"/>
                    </a:lnTo>
                    <a:lnTo>
                      <a:pt x="29" y="29"/>
                    </a:lnTo>
                    <a:lnTo>
                      <a:pt x="33" y="25"/>
                    </a:lnTo>
                    <a:lnTo>
                      <a:pt x="36" y="25"/>
                    </a:lnTo>
                    <a:lnTo>
                      <a:pt x="42" y="23"/>
                    </a:lnTo>
                    <a:lnTo>
                      <a:pt x="48" y="21"/>
                    </a:lnTo>
                    <a:lnTo>
                      <a:pt x="54" y="19"/>
                    </a:lnTo>
                    <a:lnTo>
                      <a:pt x="57" y="17"/>
                    </a:lnTo>
                    <a:lnTo>
                      <a:pt x="63" y="17"/>
                    </a:lnTo>
                    <a:lnTo>
                      <a:pt x="69" y="15"/>
                    </a:lnTo>
                    <a:lnTo>
                      <a:pt x="74" y="13"/>
                    </a:lnTo>
                    <a:lnTo>
                      <a:pt x="80" y="13"/>
                    </a:lnTo>
                    <a:lnTo>
                      <a:pt x="86" y="12"/>
                    </a:lnTo>
                    <a:lnTo>
                      <a:pt x="92" y="12"/>
                    </a:lnTo>
                    <a:lnTo>
                      <a:pt x="95" y="10"/>
                    </a:lnTo>
                    <a:lnTo>
                      <a:pt x="101" y="10"/>
                    </a:lnTo>
                    <a:lnTo>
                      <a:pt x="107" y="8"/>
                    </a:lnTo>
                    <a:lnTo>
                      <a:pt x="112" y="8"/>
                    </a:lnTo>
                    <a:lnTo>
                      <a:pt x="116" y="6"/>
                    </a:lnTo>
                    <a:lnTo>
                      <a:pt x="120" y="4"/>
                    </a:lnTo>
                    <a:lnTo>
                      <a:pt x="126" y="2"/>
                    </a:lnTo>
                    <a:lnTo>
                      <a:pt x="130" y="0"/>
                    </a:lnTo>
                    <a:close/>
                  </a:path>
                </a:pathLst>
              </a:custGeom>
              <a:solidFill>
                <a:srgbClr val="000000"/>
              </a:solidFill>
              <a:ln w="9525">
                <a:noFill/>
                <a:round/>
                <a:headEnd/>
                <a:tailEnd/>
              </a:ln>
            </p:spPr>
            <p:txBody>
              <a:bodyPr/>
              <a:lstStyle/>
              <a:p>
                <a:endParaRPr lang="en-US"/>
              </a:p>
            </p:txBody>
          </p:sp>
          <p:sp>
            <p:nvSpPr>
              <p:cNvPr id="10300" name="Freeform 297"/>
              <p:cNvSpPr>
                <a:spLocks/>
              </p:cNvSpPr>
              <p:nvPr/>
            </p:nvSpPr>
            <p:spPr bwMode="auto">
              <a:xfrm>
                <a:off x="2270" y="2181"/>
                <a:ext cx="37" cy="138"/>
              </a:xfrm>
              <a:custGeom>
                <a:avLst/>
                <a:gdLst>
                  <a:gd name="T0" fmla="*/ 14 w 74"/>
                  <a:gd name="T1" fmla="*/ 3 h 278"/>
                  <a:gd name="T2" fmla="*/ 18 w 74"/>
                  <a:gd name="T3" fmla="*/ 9 h 278"/>
                  <a:gd name="T4" fmla="*/ 20 w 74"/>
                  <a:gd name="T5" fmla="*/ 17 h 278"/>
                  <a:gd name="T6" fmla="*/ 22 w 74"/>
                  <a:gd name="T7" fmla="*/ 24 h 278"/>
                  <a:gd name="T8" fmla="*/ 22 w 74"/>
                  <a:gd name="T9" fmla="*/ 32 h 278"/>
                  <a:gd name="T10" fmla="*/ 21 w 74"/>
                  <a:gd name="T11" fmla="*/ 41 h 278"/>
                  <a:gd name="T12" fmla="*/ 20 w 74"/>
                  <a:gd name="T13" fmla="*/ 49 h 278"/>
                  <a:gd name="T14" fmla="*/ 19 w 74"/>
                  <a:gd name="T15" fmla="*/ 58 h 278"/>
                  <a:gd name="T16" fmla="*/ 18 w 74"/>
                  <a:gd name="T17" fmla="*/ 66 h 278"/>
                  <a:gd name="T18" fmla="*/ 16 w 74"/>
                  <a:gd name="T19" fmla="*/ 74 h 278"/>
                  <a:gd name="T20" fmla="*/ 16 w 74"/>
                  <a:gd name="T21" fmla="*/ 83 h 278"/>
                  <a:gd name="T22" fmla="*/ 16 w 74"/>
                  <a:gd name="T23" fmla="*/ 91 h 278"/>
                  <a:gd name="T24" fmla="*/ 17 w 74"/>
                  <a:gd name="T25" fmla="*/ 99 h 278"/>
                  <a:gd name="T26" fmla="*/ 19 w 74"/>
                  <a:gd name="T27" fmla="*/ 106 h 278"/>
                  <a:gd name="T28" fmla="*/ 22 w 74"/>
                  <a:gd name="T29" fmla="*/ 113 h 278"/>
                  <a:gd name="T30" fmla="*/ 28 w 74"/>
                  <a:gd name="T31" fmla="*/ 120 h 278"/>
                  <a:gd name="T32" fmla="*/ 33 w 74"/>
                  <a:gd name="T33" fmla="*/ 127 h 278"/>
                  <a:gd name="T34" fmla="*/ 35 w 74"/>
                  <a:gd name="T35" fmla="*/ 134 h 278"/>
                  <a:gd name="T36" fmla="*/ 32 w 74"/>
                  <a:gd name="T37" fmla="*/ 137 h 278"/>
                  <a:gd name="T38" fmla="*/ 24 w 74"/>
                  <a:gd name="T39" fmla="*/ 135 h 278"/>
                  <a:gd name="T40" fmla="*/ 19 w 74"/>
                  <a:gd name="T41" fmla="*/ 132 h 278"/>
                  <a:gd name="T42" fmla="*/ 14 w 74"/>
                  <a:gd name="T43" fmla="*/ 128 h 278"/>
                  <a:gd name="T44" fmla="*/ 9 w 74"/>
                  <a:gd name="T45" fmla="*/ 123 h 278"/>
                  <a:gd name="T46" fmla="*/ 6 w 74"/>
                  <a:gd name="T47" fmla="*/ 117 h 278"/>
                  <a:gd name="T48" fmla="*/ 3 w 74"/>
                  <a:gd name="T49" fmla="*/ 110 h 278"/>
                  <a:gd name="T50" fmla="*/ 2 w 74"/>
                  <a:gd name="T51" fmla="*/ 103 h 278"/>
                  <a:gd name="T52" fmla="*/ 1 w 74"/>
                  <a:gd name="T53" fmla="*/ 95 h 278"/>
                  <a:gd name="T54" fmla="*/ 0 w 74"/>
                  <a:gd name="T55" fmla="*/ 87 h 278"/>
                  <a:gd name="T56" fmla="*/ 0 w 74"/>
                  <a:gd name="T57" fmla="*/ 78 h 278"/>
                  <a:gd name="T58" fmla="*/ 0 w 74"/>
                  <a:gd name="T59" fmla="*/ 70 h 278"/>
                  <a:gd name="T60" fmla="*/ 1 w 74"/>
                  <a:gd name="T61" fmla="*/ 63 h 278"/>
                  <a:gd name="T62" fmla="*/ 1 w 74"/>
                  <a:gd name="T63" fmla="*/ 55 h 278"/>
                  <a:gd name="T64" fmla="*/ 2 w 74"/>
                  <a:gd name="T65" fmla="*/ 47 h 278"/>
                  <a:gd name="T66" fmla="*/ 2 w 74"/>
                  <a:gd name="T67" fmla="*/ 42 h 278"/>
                  <a:gd name="T68" fmla="*/ 3 w 74"/>
                  <a:gd name="T69" fmla="*/ 36 h 278"/>
                  <a:gd name="T70" fmla="*/ 5 w 74"/>
                  <a:gd name="T71" fmla="*/ 31 h 278"/>
                  <a:gd name="T72" fmla="*/ 5 w 74"/>
                  <a:gd name="T73" fmla="*/ 25 h 278"/>
                  <a:gd name="T74" fmla="*/ 6 w 74"/>
                  <a:gd name="T75" fmla="*/ 20 h 278"/>
                  <a:gd name="T76" fmla="*/ 9 w 74"/>
                  <a:gd name="T77" fmla="*/ 14 h 278"/>
                  <a:gd name="T78" fmla="*/ 9 w 74"/>
                  <a:gd name="T79" fmla="*/ 8 h 278"/>
                  <a:gd name="T80" fmla="*/ 11 w 74"/>
                  <a:gd name="T81" fmla="*/ 3 h 278"/>
                  <a:gd name="T82" fmla="*/ 12 w 74"/>
                  <a:gd name="T83" fmla="*/ 0 h 2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278"/>
                  <a:gd name="T128" fmla="*/ 74 w 74"/>
                  <a:gd name="T129" fmla="*/ 278 h 2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278">
                    <a:moveTo>
                      <a:pt x="25" y="0"/>
                    </a:moveTo>
                    <a:lnTo>
                      <a:pt x="28" y="6"/>
                    </a:lnTo>
                    <a:lnTo>
                      <a:pt x="32" y="13"/>
                    </a:lnTo>
                    <a:lnTo>
                      <a:pt x="36" y="19"/>
                    </a:lnTo>
                    <a:lnTo>
                      <a:pt x="38" y="29"/>
                    </a:lnTo>
                    <a:lnTo>
                      <a:pt x="40" y="34"/>
                    </a:lnTo>
                    <a:lnTo>
                      <a:pt x="42" y="42"/>
                    </a:lnTo>
                    <a:lnTo>
                      <a:pt x="44" y="49"/>
                    </a:lnTo>
                    <a:lnTo>
                      <a:pt x="44" y="59"/>
                    </a:lnTo>
                    <a:lnTo>
                      <a:pt x="44" y="65"/>
                    </a:lnTo>
                    <a:lnTo>
                      <a:pt x="44" y="74"/>
                    </a:lnTo>
                    <a:lnTo>
                      <a:pt x="42" y="82"/>
                    </a:lnTo>
                    <a:lnTo>
                      <a:pt x="42" y="89"/>
                    </a:lnTo>
                    <a:lnTo>
                      <a:pt x="40" y="99"/>
                    </a:lnTo>
                    <a:lnTo>
                      <a:pt x="40" y="108"/>
                    </a:lnTo>
                    <a:lnTo>
                      <a:pt x="38" y="116"/>
                    </a:lnTo>
                    <a:lnTo>
                      <a:pt x="38" y="126"/>
                    </a:lnTo>
                    <a:lnTo>
                      <a:pt x="36" y="133"/>
                    </a:lnTo>
                    <a:lnTo>
                      <a:pt x="34" y="141"/>
                    </a:lnTo>
                    <a:lnTo>
                      <a:pt x="32" y="150"/>
                    </a:lnTo>
                    <a:lnTo>
                      <a:pt x="32" y="158"/>
                    </a:lnTo>
                    <a:lnTo>
                      <a:pt x="32" y="167"/>
                    </a:lnTo>
                    <a:lnTo>
                      <a:pt x="32" y="175"/>
                    </a:lnTo>
                    <a:lnTo>
                      <a:pt x="32" y="183"/>
                    </a:lnTo>
                    <a:lnTo>
                      <a:pt x="34" y="192"/>
                    </a:lnTo>
                    <a:lnTo>
                      <a:pt x="34" y="200"/>
                    </a:lnTo>
                    <a:lnTo>
                      <a:pt x="36" y="205"/>
                    </a:lnTo>
                    <a:lnTo>
                      <a:pt x="38" y="213"/>
                    </a:lnTo>
                    <a:lnTo>
                      <a:pt x="44" y="222"/>
                    </a:lnTo>
                    <a:lnTo>
                      <a:pt x="45" y="228"/>
                    </a:lnTo>
                    <a:lnTo>
                      <a:pt x="51" y="236"/>
                    </a:lnTo>
                    <a:lnTo>
                      <a:pt x="57" y="241"/>
                    </a:lnTo>
                    <a:lnTo>
                      <a:pt x="64" y="249"/>
                    </a:lnTo>
                    <a:lnTo>
                      <a:pt x="66" y="255"/>
                    </a:lnTo>
                    <a:lnTo>
                      <a:pt x="68" y="262"/>
                    </a:lnTo>
                    <a:lnTo>
                      <a:pt x="70" y="270"/>
                    </a:lnTo>
                    <a:lnTo>
                      <a:pt x="74" y="278"/>
                    </a:lnTo>
                    <a:lnTo>
                      <a:pt x="64" y="276"/>
                    </a:lnTo>
                    <a:lnTo>
                      <a:pt x="57" y="276"/>
                    </a:lnTo>
                    <a:lnTo>
                      <a:pt x="49" y="272"/>
                    </a:lnTo>
                    <a:lnTo>
                      <a:pt x="44" y="270"/>
                    </a:lnTo>
                    <a:lnTo>
                      <a:pt x="38" y="266"/>
                    </a:lnTo>
                    <a:lnTo>
                      <a:pt x="32" y="262"/>
                    </a:lnTo>
                    <a:lnTo>
                      <a:pt x="28" y="257"/>
                    </a:lnTo>
                    <a:lnTo>
                      <a:pt x="25" y="253"/>
                    </a:lnTo>
                    <a:lnTo>
                      <a:pt x="19" y="247"/>
                    </a:lnTo>
                    <a:lnTo>
                      <a:pt x="15" y="241"/>
                    </a:lnTo>
                    <a:lnTo>
                      <a:pt x="13" y="236"/>
                    </a:lnTo>
                    <a:lnTo>
                      <a:pt x="9" y="228"/>
                    </a:lnTo>
                    <a:lnTo>
                      <a:pt x="7" y="222"/>
                    </a:lnTo>
                    <a:lnTo>
                      <a:pt x="5" y="215"/>
                    </a:lnTo>
                    <a:lnTo>
                      <a:pt x="4" y="207"/>
                    </a:lnTo>
                    <a:lnTo>
                      <a:pt x="4" y="200"/>
                    </a:lnTo>
                    <a:lnTo>
                      <a:pt x="2" y="192"/>
                    </a:lnTo>
                    <a:lnTo>
                      <a:pt x="2" y="183"/>
                    </a:lnTo>
                    <a:lnTo>
                      <a:pt x="0" y="175"/>
                    </a:lnTo>
                    <a:lnTo>
                      <a:pt x="0" y="167"/>
                    </a:lnTo>
                    <a:lnTo>
                      <a:pt x="0" y="158"/>
                    </a:lnTo>
                    <a:lnTo>
                      <a:pt x="0" y="150"/>
                    </a:lnTo>
                    <a:lnTo>
                      <a:pt x="0" y="141"/>
                    </a:lnTo>
                    <a:lnTo>
                      <a:pt x="2" y="133"/>
                    </a:lnTo>
                    <a:lnTo>
                      <a:pt x="2" y="126"/>
                    </a:lnTo>
                    <a:lnTo>
                      <a:pt x="2" y="116"/>
                    </a:lnTo>
                    <a:lnTo>
                      <a:pt x="2" y="110"/>
                    </a:lnTo>
                    <a:lnTo>
                      <a:pt x="2" y="103"/>
                    </a:lnTo>
                    <a:lnTo>
                      <a:pt x="4" y="95"/>
                    </a:lnTo>
                    <a:lnTo>
                      <a:pt x="5" y="87"/>
                    </a:lnTo>
                    <a:lnTo>
                      <a:pt x="5" y="84"/>
                    </a:lnTo>
                    <a:lnTo>
                      <a:pt x="7" y="78"/>
                    </a:lnTo>
                    <a:lnTo>
                      <a:pt x="7" y="72"/>
                    </a:lnTo>
                    <a:lnTo>
                      <a:pt x="7" y="68"/>
                    </a:lnTo>
                    <a:lnTo>
                      <a:pt x="9" y="63"/>
                    </a:lnTo>
                    <a:lnTo>
                      <a:pt x="9" y="59"/>
                    </a:lnTo>
                    <a:lnTo>
                      <a:pt x="11" y="51"/>
                    </a:lnTo>
                    <a:lnTo>
                      <a:pt x="13" y="46"/>
                    </a:lnTo>
                    <a:lnTo>
                      <a:pt x="13" y="40"/>
                    </a:lnTo>
                    <a:lnTo>
                      <a:pt x="15" y="34"/>
                    </a:lnTo>
                    <a:lnTo>
                      <a:pt x="17" y="29"/>
                    </a:lnTo>
                    <a:lnTo>
                      <a:pt x="17" y="23"/>
                    </a:lnTo>
                    <a:lnTo>
                      <a:pt x="19" y="17"/>
                    </a:lnTo>
                    <a:lnTo>
                      <a:pt x="21" y="13"/>
                    </a:lnTo>
                    <a:lnTo>
                      <a:pt x="23" y="6"/>
                    </a:lnTo>
                    <a:lnTo>
                      <a:pt x="25" y="0"/>
                    </a:lnTo>
                    <a:close/>
                  </a:path>
                </a:pathLst>
              </a:custGeom>
              <a:solidFill>
                <a:srgbClr val="000000"/>
              </a:solidFill>
              <a:ln w="9525">
                <a:noFill/>
                <a:round/>
                <a:headEnd/>
                <a:tailEnd/>
              </a:ln>
            </p:spPr>
            <p:txBody>
              <a:bodyPr/>
              <a:lstStyle/>
              <a:p>
                <a:endParaRPr lang="en-US"/>
              </a:p>
            </p:txBody>
          </p:sp>
          <p:sp>
            <p:nvSpPr>
              <p:cNvPr id="10301" name="Freeform 298"/>
              <p:cNvSpPr>
                <a:spLocks/>
              </p:cNvSpPr>
              <p:nvPr/>
            </p:nvSpPr>
            <p:spPr bwMode="auto">
              <a:xfrm>
                <a:off x="1873" y="2459"/>
                <a:ext cx="82" cy="88"/>
              </a:xfrm>
              <a:custGeom>
                <a:avLst/>
                <a:gdLst>
                  <a:gd name="T0" fmla="*/ 0 w 163"/>
                  <a:gd name="T1" fmla="*/ 0 h 177"/>
                  <a:gd name="T2" fmla="*/ 82 w 163"/>
                  <a:gd name="T3" fmla="*/ 28 h 177"/>
                  <a:gd name="T4" fmla="*/ 75 w 163"/>
                  <a:gd name="T5" fmla="*/ 88 h 177"/>
                  <a:gd name="T6" fmla="*/ 0 w 163"/>
                  <a:gd name="T7" fmla="*/ 17 h 177"/>
                  <a:gd name="T8" fmla="*/ 0 w 163"/>
                  <a:gd name="T9" fmla="*/ 0 h 177"/>
                  <a:gd name="T10" fmla="*/ 0 w 163"/>
                  <a:gd name="T11" fmla="*/ 0 h 177"/>
                  <a:gd name="T12" fmla="*/ 0 60000 65536"/>
                  <a:gd name="T13" fmla="*/ 0 60000 65536"/>
                  <a:gd name="T14" fmla="*/ 0 60000 65536"/>
                  <a:gd name="T15" fmla="*/ 0 60000 65536"/>
                  <a:gd name="T16" fmla="*/ 0 60000 65536"/>
                  <a:gd name="T17" fmla="*/ 0 60000 65536"/>
                  <a:gd name="T18" fmla="*/ 0 w 163"/>
                  <a:gd name="T19" fmla="*/ 0 h 177"/>
                  <a:gd name="T20" fmla="*/ 163 w 163"/>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63" h="177">
                    <a:moveTo>
                      <a:pt x="0" y="0"/>
                    </a:moveTo>
                    <a:lnTo>
                      <a:pt x="163" y="57"/>
                    </a:lnTo>
                    <a:lnTo>
                      <a:pt x="150" y="177"/>
                    </a:lnTo>
                    <a:lnTo>
                      <a:pt x="0" y="34"/>
                    </a:lnTo>
                    <a:lnTo>
                      <a:pt x="0" y="0"/>
                    </a:lnTo>
                    <a:close/>
                  </a:path>
                </a:pathLst>
              </a:custGeom>
              <a:solidFill>
                <a:srgbClr val="FFFFFF"/>
              </a:solidFill>
              <a:ln w="9525">
                <a:noFill/>
                <a:round/>
                <a:headEnd/>
                <a:tailEnd/>
              </a:ln>
            </p:spPr>
            <p:txBody>
              <a:bodyPr/>
              <a:lstStyle/>
              <a:p>
                <a:endParaRPr lang="en-US"/>
              </a:p>
            </p:txBody>
          </p:sp>
          <p:sp>
            <p:nvSpPr>
              <p:cNvPr id="10302" name="Freeform 299"/>
              <p:cNvSpPr>
                <a:spLocks/>
              </p:cNvSpPr>
              <p:nvPr/>
            </p:nvSpPr>
            <p:spPr bwMode="auto">
              <a:xfrm>
                <a:off x="2180" y="2219"/>
                <a:ext cx="62" cy="155"/>
              </a:xfrm>
              <a:custGeom>
                <a:avLst/>
                <a:gdLst>
                  <a:gd name="T0" fmla="*/ 9 w 126"/>
                  <a:gd name="T1" fmla="*/ 0 h 310"/>
                  <a:gd name="T2" fmla="*/ 16 w 126"/>
                  <a:gd name="T3" fmla="*/ 2 h 310"/>
                  <a:gd name="T4" fmla="*/ 23 w 126"/>
                  <a:gd name="T5" fmla="*/ 4 h 310"/>
                  <a:gd name="T6" fmla="*/ 27 w 126"/>
                  <a:gd name="T7" fmla="*/ 5 h 310"/>
                  <a:gd name="T8" fmla="*/ 35 w 126"/>
                  <a:gd name="T9" fmla="*/ 9 h 310"/>
                  <a:gd name="T10" fmla="*/ 43 w 126"/>
                  <a:gd name="T11" fmla="*/ 14 h 310"/>
                  <a:gd name="T12" fmla="*/ 50 w 126"/>
                  <a:gd name="T13" fmla="*/ 20 h 310"/>
                  <a:gd name="T14" fmla="*/ 54 w 126"/>
                  <a:gd name="T15" fmla="*/ 25 h 310"/>
                  <a:gd name="T16" fmla="*/ 58 w 126"/>
                  <a:gd name="T17" fmla="*/ 34 h 310"/>
                  <a:gd name="T18" fmla="*/ 61 w 126"/>
                  <a:gd name="T19" fmla="*/ 41 h 310"/>
                  <a:gd name="T20" fmla="*/ 58 w 126"/>
                  <a:gd name="T21" fmla="*/ 155 h 310"/>
                  <a:gd name="T22" fmla="*/ 52 w 126"/>
                  <a:gd name="T23" fmla="*/ 147 h 310"/>
                  <a:gd name="T24" fmla="*/ 48 w 126"/>
                  <a:gd name="T25" fmla="*/ 139 h 310"/>
                  <a:gd name="T26" fmla="*/ 44 w 126"/>
                  <a:gd name="T27" fmla="*/ 130 h 310"/>
                  <a:gd name="T28" fmla="*/ 42 w 126"/>
                  <a:gd name="T29" fmla="*/ 120 h 310"/>
                  <a:gd name="T30" fmla="*/ 41 w 126"/>
                  <a:gd name="T31" fmla="*/ 115 h 310"/>
                  <a:gd name="T32" fmla="*/ 41 w 126"/>
                  <a:gd name="T33" fmla="*/ 110 h 310"/>
                  <a:gd name="T34" fmla="*/ 40 w 126"/>
                  <a:gd name="T35" fmla="*/ 104 h 310"/>
                  <a:gd name="T36" fmla="*/ 40 w 126"/>
                  <a:gd name="T37" fmla="*/ 100 h 310"/>
                  <a:gd name="T38" fmla="*/ 40 w 126"/>
                  <a:gd name="T39" fmla="*/ 95 h 310"/>
                  <a:gd name="T40" fmla="*/ 40 w 126"/>
                  <a:gd name="T41" fmla="*/ 89 h 310"/>
                  <a:gd name="T42" fmla="*/ 39 w 126"/>
                  <a:gd name="T43" fmla="*/ 80 h 310"/>
                  <a:gd name="T44" fmla="*/ 38 w 126"/>
                  <a:gd name="T45" fmla="*/ 74 h 310"/>
                  <a:gd name="T46" fmla="*/ 38 w 126"/>
                  <a:gd name="T47" fmla="*/ 70 h 310"/>
                  <a:gd name="T48" fmla="*/ 37 w 126"/>
                  <a:gd name="T49" fmla="*/ 60 h 310"/>
                  <a:gd name="T50" fmla="*/ 35 w 126"/>
                  <a:gd name="T51" fmla="*/ 50 h 310"/>
                  <a:gd name="T52" fmla="*/ 33 w 126"/>
                  <a:gd name="T53" fmla="*/ 42 h 310"/>
                  <a:gd name="T54" fmla="*/ 27 w 126"/>
                  <a:gd name="T55" fmla="*/ 34 h 310"/>
                  <a:gd name="T56" fmla="*/ 22 w 126"/>
                  <a:gd name="T57" fmla="*/ 24 h 310"/>
                  <a:gd name="T58" fmla="*/ 14 w 126"/>
                  <a:gd name="T59" fmla="*/ 18 h 310"/>
                  <a:gd name="T60" fmla="*/ 9 w 126"/>
                  <a:gd name="T61" fmla="*/ 15 h 310"/>
                  <a:gd name="T62" fmla="*/ 5 w 126"/>
                  <a:gd name="T63" fmla="*/ 12 h 310"/>
                  <a:gd name="T64" fmla="*/ 1 w 126"/>
                  <a:gd name="T65" fmla="*/ 10 h 310"/>
                  <a:gd name="T66" fmla="*/ 1 w 126"/>
                  <a:gd name="T67" fmla="*/ 6 h 310"/>
                  <a:gd name="T68" fmla="*/ 6 w 126"/>
                  <a:gd name="T69" fmla="*/ 0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310"/>
                  <a:gd name="T107" fmla="*/ 126 w 126"/>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310">
                    <a:moveTo>
                      <a:pt x="12" y="0"/>
                    </a:moveTo>
                    <a:lnTo>
                      <a:pt x="19" y="0"/>
                    </a:lnTo>
                    <a:lnTo>
                      <a:pt x="25" y="2"/>
                    </a:lnTo>
                    <a:lnTo>
                      <a:pt x="32" y="4"/>
                    </a:lnTo>
                    <a:lnTo>
                      <a:pt x="40" y="6"/>
                    </a:lnTo>
                    <a:lnTo>
                      <a:pt x="46" y="8"/>
                    </a:lnTo>
                    <a:lnTo>
                      <a:pt x="50" y="9"/>
                    </a:lnTo>
                    <a:lnTo>
                      <a:pt x="55" y="11"/>
                    </a:lnTo>
                    <a:lnTo>
                      <a:pt x="63" y="13"/>
                    </a:lnTo>
                    <a:lnTo>
                      <a:pt x="72" y="17"/>
                    </a:lnTo>
                    <a:lnTo>
                      <a:pt x="80" y="23"/>
                    </a:lnTo>
                    <a:lnTo>
                      <a:pt x="88" y="28"/>
                    </a:lnTo>
                    <a:lnTo>
                      <a:pt x="97" y="34"/>
                    </a:lnTo>
                    <a:lnTo>
                      <a:pt x="101" y="40"/>
                    </a:lnTo>
                    <a:lnTo>
                      <a:pt x="107" y="46"/>
                    </a:lnTo>
                    <a:lnTo>
                      <a:pt x="110" y="51"/>
                    </a:lnTo>
                    <a:lnTo>
                      <a:pt x="114" y="59"/>
                    </a:lnTo>
                    <a:lnTo>
                      <a:pt x="118" y="67"/>
                    </a:lnTo>
                    <a:lnTo>
                      <a:pt x="120" y="72"/>
                    </a:lnTo>
                    <a:lnTo>
                      <a:pt x="124" y="82"/>
                    </a:lnTo>
                    <a:lnTo>
                      <a:pt x="126" y="89"/>
                    </a:lnTo>
                    <a:lnTo>
                      <a:pt x="118" y="310"/>
                    </a:lnTo>
                    <a:lnTo>
                      <a:pt x="110" y="300"/>
                    </a:lnTo>
                    <a:lnTo>
                      <a:pt x="105" y="293"/>
                    </a:lnTo>
                    <a:lnTo>
                      <a:pt x="99" y="285"/>
                    </a:lnTo>
                    <a:lnTo>
                      <a:pt x="97" y="278"/>
                    </a:lnTo>
                    <a:lnTo>
                      <a:pt x="93" y="268"/>
                    </a:lnTo>
                    <a:lnTo>
                      <a:pt x="90" y="259"/>
                    </a:lnTo>
                    <a:lnTo>
                      <a:pt x="88" y="249"/>
                    </a:lnTo>
                    <a:lnTo>
                      <a:pt x="86" y="240"/>
                    </a:lnTo>
                    <a:lnTo>
                      <a:pt x="86" y="234"/>
                    </a:lnTo>
                    <a:lnTo>
                      <a:pt x="84" y="230"/>
                    </a:lnTo>
                    <a:lnTo>
                      <a:pt x="84" y="224"/>
                    </a:lnTo>
                    <a:lnTo>
                      <a:pt x="84" y="221"/>
                    </a:lnTo>
                    <a:lnTo>
                      <a:pt x="82" y="215"/>
                    </a:lnTo>
                    <a:lnTo>
                      <a:pt x="82" y="209"/>
                    </a:lnTo>
                    <a:lnTo>
                      <a:pt x="82" y="203"/>
                    </a:lnTo>
                    <a:lnTo>
                      <a:pt x="82" y="200"/>
                    </a:lnTo>
                    <a:lnTo>
                      <a:pt x="82" y="194"/>
                    </a:lnTo>
                    <a:lnTo>
                      <a:pt x="82" y="190"/>
                    </a:lnTo>
                    <a:lnTo>
                      <a:pt x="82" y="184"/>
                    </a:lnTo>
                    <a:lnTo>
                      <a:pt x="82" y="179"/>
                    </a:lnTo>
                    <a:lnTo>
                      <a:pt x="80" y="169"/>
                    </a:lnTo>
                    <a:lnTo>
                      <a:pt x="80" y="160"/>
                    </a:lnTo>
                    <a:lnTo>
                      <a:pt x="80" y="154"/>
                    </a:lnTo>
                    <a:lnTo>
                      <a:pt x="78" y="148"/>
                    </a:lnTo>
                    <a:lnTo>
                      <a:pt x="78" y="144"/>
                    </a:lnTo>
                    <a:lnTo>
                      <a:pt x="78" y="139"/>
                    </a:lnTo>
                    <a:lnTo>
                      <a:pt x="76" y="129"/>
                    </a:lnTo>
                    <a:lnTo>
                      <a:pt x="76" y="120"/>
                    </a:lnTo>
                    <a:lnTo>
                      <a:pt x="74" y="110"/>
                    </a:lnTo>
                    <a:lnTo>
                      <a:pt x="72" y="101"/>
                    </a:lnTo>
                    <a:lnTo>
                      <a:pt x="69" y="91"/>
                    </a:lnTo>
                    <a:lnTo>
                      <a:pt x="67" y="84"/>
                    </a:lnTo>
                    <a:lnTo>
                      <a:pt x="61" y="74"/>
                    </a:lnTo>
                    <a:lnTo>
                      <a:pt x="55" y="67"/>
                    </a:lnTo>
                    <a:lnTo>
                      <a:pt x="50" y="57"/>
                    </a:lnTo>
                    <a:lnTo>
                      <a:pt x="44" y="49"/>
                    </a:lnTo>
                    <a:lnTo>
                      <a:pt x="36" y="42"/>
                    </a:lnTo>
                    <a:lnTo>
                      <a:pt x="29" y="36"/>
                    </a:lnTo>
                    <a:lnTo>
                      <a:pt x="23" y="32"/>
                    </a:lnTo>
                    <a:lnTo>
                      <a:pt x="19" y="30"/>
                    </a:lnTo>
                    <a:lnTo>
                      <a:pt x="13" y="27"/>
                    </a:lnTo>
                    <a:lnTo>
                      <a:pt x="10" y="25"/>
                    </a:lnTo>
                    <a:lnTo>
                      <a:pt x="4" y="21"/>
                    </a:lnTo>
                    <a:lnTo>
                      <a:pt x="2" y="19"/>
                    </a:lnTo>
                    <a:lnTo>
                      <a:pt x="0" y="15"/>
                    </a:lnTo>
                    <a:lnTo>
                      <a:pt x="2" y="13"/>
                    </a:lnTo>
                    <a:lnTo>
                      <a:pt x="6" y="6"/>
                    </a:lnTo>
                    <a:lnTo>
                      <a:pt x="12" y="0"/>
                    </a:lnTo>
                    <a:close/>
                  </a:path>
                </a:pathLst>
              </a:custGeom>
              <a:solidFill>
                <a:srgbClr val="000000"/>
              </a:solidFill>
              <a:ln w="9525">
                <a:noFill/>
                <a:round/>
                <a:headEnd/>
                <a:tailEnd/>
              </a:ln>
            </p:spPr>
            <p:txBody>
              <a:bodyPr/>
              <a:lstStyle/>
              <a:p>
                <a:endParaRPr lang="en-US"/>
              </a:p>
            </p:txBody>
          </p:sp>
          <p:sp>
            <p:nvSpPr>
              <p:cNvPr id="10303" name="Freeform 300"/>
              <p:cNvSpPr>
                <a:spLocks/>
              </p:cNvSpPr>
              <p:nvPr/>
            </p:nvSpPr>
            <p:spPr bwMode="auto">
              <a:xfrm>
                <a:off x="2612" y="2132"/>
                <a:ext cx="75" cy="102"/>
              </a:xfrm>
              <a:custGeom>
                <a:avLst/>
                <a:gdLst>
                  <a:gd name="T0" fmla="*/ 9 w 150"/>
                  <a:gd name="T1" fmla="*/ 0 h 203"/>
                  <a:gd name="T2" fmla="*/ 75 w 150"/>
                  <a:gd name="T3" fmla="*/ 84 h 203"/>
                  <a:gd name="T4" fmla="*/ 42 w 150"/>
                  <a:gd name="T5" fmla="*/ 102 h 203"/>
                  <a:gd name="T6" fmla="*/ 0 w 150"/>
                  <a:gd name="T7" fmla="*/ 44 h 203"/>
                  <a:gd name="T8" fmla="*/ 9 w 150"/>
                  <a:gd name="T9" fmla="*/ 0 h 203"/>
                  <a:gd name="T10" fmla="*/ 9 w 150"/>
                  <a:gd name="T11" fmla="*/ 0 h 203"/>
                  <a:gd name="T12" fmla="*/ 0 60000 65536"/>
                  <a:gd name="T13" fmla="*/ 0 60000 65536"/>
                  <a:gd name="T14" fmla="*/ 0 60000 65536"/>
                  <a:gd name="T15" fmla="*/ 0 60000 65536"/>
                  <a:gd name="T16" fmla="*/ 0 60000 65536"/>
                  <a:gd name="T17" fmla="*/ 0 60000 65536"/>
                  <a:gd name="T18" fmla="*/ 0 w 150"/>
                  <a:gd name="T19" fmla="*/ 0 h 203"/>
                  <a:gd name="T20" fmla="*/ 150 w 150"/>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150" h="203">
                    <a:moveTo>
                      <a:pt x="17" y="0"/>
                    </a:moveTo>
                    <a:lnTo>
                      <a:pt x="150" y="167"/>
                    </a:lnTo>
                    <a:lnTo>
                      <a:pt x="84" y="203"/>
                    </a:lnTo>
                    <a:lnTo>
                      <a:pt x="0" y="88"/>
                    </a:lnTo>
                    <a:lnTo>
                      <a:pt x="17" y="0"/>
                    </a:lnTo>
                    <a:close/>
                  </a:path>
                </a:pathLst>
              </a:custGeom>
              <a:solidFill>
                <a:srgbClr val="FFFFFF"/>
              </a:solidFill>
              <a:ln w="9525">
                <a:noFill/>
                <a:round/>
                <a:headEnd/>
                <a:tailEnd/>
              </a:ln>
            </p:spPr>
            <p:txBody>
              <a:bodyPr/>
              <a:lstStyle/>
              <a:p>
                <a:endParaRPr lang="en-US"/>
              </a:p>
            </p:txBody>
          </p:sp>
          <p:sp>
            <p:nvSpPr>
              <p:cNvPr id="10304" name="Freeform 301"/>
              <p:cNvSpPr>
                <a:spLocks/>
              </p:cNvSpPr>
              <p:nvPr/>
            </p:nvSpPr>
            <p:spPr bwMode="auto">
              <a:xfrm>
                <a:off x="2546" y="2606"/>
                <a:ext cx="88" cy="195"/>
              </a:xfrm>
              <a:custGeom>
                <a:avLst/>
                <a:gdLst>
                  <a:gd name="T0" fmla="*/ 88 w 177"/>
                  <a:gd name="T1" fmla="*/ 195 h 390"/>
                  <a:gd name="T2" fmla="*/ 81 w 177"/>
                  <a:gd name="T3" fmla="*/ 194 h 390"/>
                  <a:gd name="T4" fmla="*/ 75 w 177"/>
                  <a:gd name="T5" fmla="*/ 192 h 390"/>
                  <a:gd name="T6" fmla="*/ 69 w 177"/>
                  <a:gd name="T7" fmla="*/ 189 h 390"/>
                  <a:gd name="T8" fmla="*/ 64 w 177"/>
                  <a:gd name="T9" fmla="*/ 187 h 390"/>
                  <a:gd name="T10" fmla="*/ 59 w 177"/>
                  <a:gd name="T11" fmla="*/ 182 h 390"/>
                  <a:gd name="T12" fmla="*/ 53 w 177"/>
                  <a:gd name="T13" fmla="*/ 178 h 390"/>
                  <a:gd name="T14" fmla="*/ 48 w 177"/>
                  <a:gd name="T15" fmla="*/ 172 h 390"/>
                  <a:gd name="T16" fmla="*/ 45 w 177"/>
                  <a:gd name="T17" fmla="*/ 168 h 390"/>
                  <a:gd name="T18" fmla="*/ 40 w 177"/>
                  <a:gd name="T19" fmla="*/ 161 h 390"/>
                  <a:gd name="T20" fmla="*/ 36 w 177"/>
                  <a:gd name="T21" fmla="*/ 154 h 390"/>
                  <a:gd name="T22" fmla="*/ 31 w 177"/>
                  <a:gd name="T23" fmla="*/ 148 h 390"/>
                  <a:gd name="T24" fmla="*/ 28 w 177"/>
                  <a:gd name="T25" fmla="*/ 141 h 390"/>
                  <a:gd name="T26" fmla="*/ 25 w 177"/>
                  <a:gd name="T27" fmla="*/ 133 h 390"/>
                  <a:gd name="T28" fmla="*/ 22 w 177"/>
                  <a:gd name="T29" fmla="*/ 125 h 390"/>
                  <a:gd name="T30" fmla="*/ 19 w 177"/>
                  <a:gd name="T31" fmla="*/ 118 h 390"/>
                  <a:gd name="T32" fmla="*/ 16 w 177"/>
                  <a:gd name="T33" fmla="*/ 109 h 390"/>
                  <a:gd name="T34" fmla="*/ 13 w 177"/>
                  <a:gd name="T35" fmla="*/ 101 h 390"/>
                  <a:gd name="T36" fmla="*/ 11 w 177"/>
                  <a:gd name="T37" fmla="*/ 93 h 390"/>
                  <a:gd name="T38" fmla="*/ 9 w 177"/>
                  <a:gd name="T39" fmla="*/ 85 h 390"/>
                  <a:gd name="T40" fmla="*/ 7 w 177"/>
                  <a:gd name="T41" fmla="*/ 77 h 390"/>
                  <a:gd name="T42" fmla="*/ 6 w 177"/>
                  <a:gd name="T43" fmla="*/ 69 h 390"/>
                  <a:gd name="T44" fmla="*/ 5 w 177"/>
                  <a:gd name="T45" fmla="*/ 61 h 390"/>
                  <a:gd name="T46" fmla="*/ 3 w 177"/>
                  <a:gd name="T47" fmla="*/ 53 h 390"/>
                  <a:gd name="T48" fmla="*/ 2 w 177"/>
                  <a:gd name="T49" fmla="*/ 47 h 390"/>
                  <a:gd name="T50" fmla="*/ 1 w 177"/>
                  <a:gd name="T51" fmla="*/ 39 h 390"/>
                  <a:gd name="T52" fmla="*/ 0 w 177"/>
                  <a:gd name="T53" fmla="*/ 33 h 390"/>
                  <a:gd name="T54" fmla="*/ 0 w 177"/>
                  <a:gd name="T55" fmla="*/ 25 h 390"/>
                  <a:gd name="T56" fmla="*/ 0 w 177"/>
                  <a:gd name="T57" fmla="*/ 21 h 390"/>
                  <a:gd name="T58" fmla="*/ 0 w 177"/>
                  <a:gd name="T59" fmla="*/ 15 h 390"/>
                  <a:gd name="T60" fmla="*/ 0 w 177"/>
                  <a:gd name="T61" fmla="*/ 11 h 390"/>
                  <a:gd name="T62" fmla="*/ 1 w 177"/>
                  <a:gd name="T63" fmla="*/ 3 h 390"/>
                  <a:gd name="T64" fmla="*/ 6 w 177"/>
                  <a:gd name="T65" fmla="*/ 0 h 3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390"/>
                  <a:gd name="T101" fmla="*/ 177 w 177"/>
                  <a:gd name="T102" fmla="*/ 390 h 3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390">
                    <a:moveTo>
                      <a:pt x="13" y="0"/>
                    </a:moveTo>
                    <a:lnTo>
                      <a:pt x="177" y="390"/>
                    </a:lnTo>
                    <a:lnTo>
                      <a:pt x="169" y="388"/>
                    </a:lnTo>
                    <a:lnTo>
                      <a:pt x="162" y="388"/>
                    </a:lnTo>
                    <a:lnTo>
                      <a:pt x="156" y="384"/>
                    </a:lnTo>
                    <a:lnTo>
                      <a:pt x="150" y="384"/>
                    </a:lnTo>
                    <a:lnTo>
                      <a:pt x="145" y="380"/>
                    </a:lnTo>
                    <a:lnTo>
                      <a:pt x="139" y="378"/>
                    </a:lnTo>
                    <a:lnTo>
                      <a:pt x="133" y="374"/>
                    </a:lnTo>
                    <a:lnTo>
                      <a:pt x="128" y="373"/>
                    </a:lnTo>
                    <a:lnTo>
                      <a:pt x="124" y="367"/>
                    </a:lnTo>
                    <a:lnTo>
                      <a:pt x="118" y="363"/>
                    </a:lnTo>
                    <a:lnTo>
                      <a:pt x="112" y="359"/>
                    </a:lnTo>
                    <a:lnTo>
                      <a:pt x="107" y="355"/>
                    </a:lnTo>
                    <a:lnTo>
                      <a:pt x="101" y="350"/>
                    </a:lnTo>
                    <a:lnTo>
                      <a:pt x="97" y="344"/>
                    </a:lnTo>
                    <a:lnTo>
                      <a:pt x="93" y="338"/>
                    </a:lnTo>
                    <a:lnTo>
                      <a:pt x="90" y="335"/>
                    </a:lnTo>
                    <a:lnTo>
                      <a:pt x="84" y="329"/>
                    </a:lnTo>
                    <a:lnTo>
                      <a:pt x="80" y="321"/>
                    </a:lnTo>
                    <a:lnTo>
                      <a:pt x="74" y="316"/>
                    </a:lnTo>
                    <a:lnTo>
                      <a:pt x="72" y="308"/>
                    </a:lnTo>
                    <a:lnTo>
                      <a:pt x="67" y="302"/>
                    </a:lnTo>
                    <a:lnTo>
                      <a:pt x="63" y="295"/>
                    </a:lnTo>
                    <a:lnTo>
                      <a:pt x="59" y="287"/>
                    </a:lnTo>
                    <a:lnTo>
                      <a:pt x="57" y="281"/>
                    </a:lnTo>
                    <a:lnTo>
                      <a:pt x="53" y="274"/>
                    </a:lnTo>
                    <a:lnTo>
                      <a:pt x="50" y="266"/>
                    </a:lnTo>
                    <a:lnTo>
                      <a:pt x="46" y="258"/>
                    </a:lnTo>
                    <a:lnTo>
                      <a:pt x="44" y="251"/>
                    </a:lnTo>
                    <a:lnTo>
                      <a:pt x="40" y="243"/>
                    </a:lnTo>
                    <a:lnTo>
                      <a:pt x="38" y="236"/>
                    </a:lnTo>
                    <a:lnTo>
                      <a:pt x="34" y="226"/>
                    </a:lnTo>
                    <a:lnTo>
                      <a:pt x="32" y="219"/>
                    </a:lnTo>
                    <a:lnTo>
                      <a:pt x="31" y="211"/>
                    </a:lnTo>
                    <a:lnTo>
                      <a:pt x="27" y="203"/>
                    </a:lnTo>
                    <a:lnTo>
                      <a:pt x="25" y="194"/>
                    </a:lnTo>
                    <a:lnTo>
                      <a:pt x="23" y="186"/>
                    </a:lnTo>
                    <a:lnTo>
                      <a:pt x="19" y="179"/>
                    </a:lnTo>
                    <a:lnTo>
                      <a:pt x="19" y="169"/>
                    </a:lnTo>
                    <a:lnTo>
                      <a:pt x="17" y="162"/>
                    </a:lnTo>
                    <a:lnTo>
                      <a:pt x="15" y="154"/>
                    </a:lnTo>
                    <a:lnTo>
                      <a:pt x="13" y="146"/>
                    </a:lnTo>
                    <a:lnTo>
                      <a:pt x="12" y="137"/>
                    </a:lnTo>
                    <a:lnTo>
                      <a:pt x="10" y="129"/>
                    </a:lnTo>
                    <a:lnTo>
                      <a:pt x="10" y="122"/>
                    </a:lnTo>
                    <a:lnTo>
                      <a:pt x="8" y="114"/>
                    </a:lnTo>
                    <a:lnTo>
                      <a:pt x="6" y="106"/>
                    </a:lnTo>
                    <a:lnTo>
                      <a:pt x="4" y="99"/>
                    </a:lnTo>
                    <a:lnTo>
                      <a:pt x="4" y="93"/>
                    </a:lnTo>
                    <a:lnTo>
                      <a:pt x="2" y="84"/>
                    </a:lnTo>
                    <a:lnTo>
                      <a:pt x="2" y="78"/>
                    </a:lnTo>
                    <a:lnTo>
                      <a:pt x="0" y="70"/>
                    </a:lnTo>
                    <a:lnTo>
                      <a:pt x="0" y="65"/>
                    </a:lnTo>
                    <a:lnTo>
                      <a:pt x="0" y="57"/>
                    </a:lnTo>
                    <a:lnTo>
                      <a:pt x="0" y="51"/>
                    </a:lnTo>
                    <a:lnTo>
                      <a:pt x="0" y="47"/>
                    </a:lnTo>
                    <a:lnTo>
                      <a:pt x="0" y="42"/>
                    </a:lnTo>
                    <a:lnTo>
                      <a:pt x="0" y="36"/>
                    </a:lnTo>
                    <a:lnTo>
                      <a:pt x="0" y="30"/>
                    </a:lnTo>
                    <a:lnTo>
                      <a:pt x="0" y="25"/>
                    </a:lnTo>
                    <a:lnTo>
                      <a:pt x="0" y="21"/>
                    </a:lnTo>
                    <a:lnTo>
                      <a:pt x="0" y="13"/>
                    </a:lnTo>
                    <a:lnTo>
                      <a:pt x="2" y="7"/>
                    </a:lnTo>
                    <a:lnTo>
                      <a:pt x="13" y="0"/>
                    </a:lnTo>
                    <a:close/>
                  </a:path>
                </a:pathLst>
              </a:custGeom>
              <a:solidFill>
                <a:srgbClr val="000000"/>
              </a:solidFill>
              <a:ln w="9525">
                <a:noFill/>
                <a:round/>
                <a:headEnd/>
                <a:tailEnd/>
              </a:ln>
            </p:spPr>
            <p:txBody>
              <a:bodyPr/>
              <a:lstStyle/>
              <a:p>
                <a:endParaRPr lang="en-US"/>
              </a:p>
            </p:txBody>
          </p:sp>
          <p:sp>
            <p:nvSpPr>
              <p:cNvPr id="10305" name="Freeform 302"/>
              <p:cNvSpPr>
                <a:spLocks/>
              </p:cNvSpPr>
              <p:nvPr/>
            </p:nvSpPr>
            <p:spPr bwMode="auto">
              <a:xfrm>
                <a:off x="2636" y="2777"/>
                <a:ext cx="129" cy="86"/>
              </a:xfrm>
              <a:custGeom>
                <a:avLst/>
                <a:gdLst>
                  <a:gd name="T0" fmla="*/ 27 w 258"/>
                  <a:gd name="T1" fmla="*/ 4 h 173"/>
                  <a:gd name="T2" fmla="*/ 33 w 258"/>
                  <a:gd name="T3" fmla="*/ 1 h 173"/>
                  <a:gd name="T4" fmla="*/ 40 w 258"/>
                  <a:gd name="T5" fmla="*/ 0 h 173"/>
                  <a:gd name="T6" fmla="*/ 47 w 258"/>
                  <a:gd name="T7" fmla="*/ 0 h 173"/>
                  <a:gd name="T8" fmla="*/ 55 w 258"/>
                  <a:gd name="T9" fmla="*/ 0 h 173"/>
                  <a:gd name="T10" fmla="*/ 63 w 258"/>
                  <a:gd name="T11" fmla="*/ 2 h 173"/>
                  <a:gd name="T12" fmla="*/ 72 w 258"/>
                  <a:gd name="T13" fmla="*/ 5 h 173"/>
                  <a:gd name="T14" fmla="*/ 81 w 258"/>
                  <a:gd name="T15" fmla="*/ 7 h 173"/>
                  <a:gd name="T16" fmla="*/ 89 w 258"/>
                  <a:gd name="T17" fmla="*/ 10 h 173"/>
                  <a:gd name="T18" fmla="*/ 98 w 258"/>
                  <a:gd name="T19" fmla="*/ 15 h 173"/>
                  <a:gd name="T20" fmla="*/ 105 w 258"/>
                  <a:gd name="T21" fmla="*/ 20 h 173"/>
                  <a:gd name="T22" fmla="*/ 112 w 258"/>
                  <a:gd name="T23" fmla="*/ 26 h 173"/>
                  <a:gd name="T24" fmla="*/ 118 w 258"/>
                  <a:gd name="T25" fmla="*/ 31 h 173"/>
                  <a:gd name="T26" fmla="*/ 122 w 258"/>
                  <a:gd name="T27" fmla="*/ 37 h 173"/>
                  <a:gd name="T28" fmla="*/ 126 w 258"/>
                  <a:gd name="T29" fmla="*/ 43 h 173"/>
                  <a:gd name="T30" fmla="*/ 128 w 258"/>
                  <a:gd name="T31" fmla="*/ 49 h 173"/>
                  <a:gd name="T32" fmla="*/ 0 w 258"/>
                  <a:gd name="T33" fmla="*/ 86 h 173"/>
                  <a:gd name="T34" fmla="*/ 3 w 258"/>
                  <a:gd name="T35" fmla="*/ 82 h 173"/>
                  <a:gd name="T36" fmla="*/ 10 w 258"/>
                  <a:gd name="T37" fmla="*/ 78 h 173"/>
                  <a:gd name="T38" fmla="*/ 16 w 258"/>
                  <a:gd name="T39" fmla="*/ 74 h 173"/>
                  <a:gd name="T40" fmla="*/ 24 w 258"/>
                  <a:gd name="T41" fmla="*/ 70 h 173"/>
                  <a:gd name="T42" fmla="*/ 31 w 258"/>
                  <a:gd name="T43" fmla="*/ 67 h 173"/>
                  <a:gd name="T44" fmla="*/ 40 w 258"/>
                  <a:gd name="T45" fmla="*/ 65 h 173"/>
                  <a:gd name="T46" fmla="*/ 48 w 258"/>
                  <a:gd name="T47" fmla="*/ 62 h 173"/>
                  <a:gd name="T48" fmla="*/ 57 w 258"/>
                  <a:gd name="T49" fmla="*/ 59 h 173"/>
                  <a:gd name="T50" fmla="*/ 65 w 258"/>
                  <a:gd name="T51" fmla="*/ 56 h 173"/>
                  <a:gd name="T52" fmla="*/ 72 w 258"/>
                  <a:gd name="T53" fmla="*/ 54 h 173"/>
                  <a:gd name="T54" fmla="*/ 79 w 258"/>
                  <a:gd name="T55" fmla="*/ 51 h 173"/>
                  <a:gd name="T56" fmla="*/ 86 w 258"/>
                  <a:gd name="T57" fmla="*/ 50 h 173"/>
                  <a:gd name="T58" fmla="*/ 92 w 258"/>
                  <a:gd name="T59" fmla="*/ 48 h 173"/>
                  <a:gd name="T60" fmla="*/ 98 w 258"/>
                  <a:gd name="T61" fmla="*/ 46 h 173"/>
                  <a:gd name="T62" fmla="*/ 104 w 258"/>
                  <a:gd name="T63" fmla="*/ 44 h 173"/>
                  <a:gd name="T64" fmla="*/ 25 w 258"/>
                  <a:gd name="T65" fmla="*/ 6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3"/>
                  <a:gd name="T101" fmla="*/ 258 w 258"/>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3">
                    <a:moveTo>
                      <a:pt x="51" y="12"/>
                    </a:moveTo>
                    <a:lnTo>
                      <a:pt x="55" y="8"/>
                    </a:lnTo>
                    <a:lnTo>
                      <a:pt x="61" y="4"/>
                    </a:lnTo>
                    <a:lnTo>
                      <a:pt x="66" y="2"/>
                    </a:lnTo>
                    <a:lnTo>
                      <a:pt x="72" y="2"/>
                    </a:lnTo>
                    <a:lnTo>
                      <a:pt x="80" y="0"/>
                    </a:lnTo>
                    <a:lnTo>
                      <a:pt x="85" y="0"/>
                    </a:lnTo>
                    <a:lnTo>
                      <a:pt x="95" y="0"/>
                    </a:lnTo>
                    <a:lnTo>
                      <a:pt x="102" y="0"/>
                    </a:lnTo>
                    <a:lnTo>
                      <a:pt x="110" y="0"/>
                    </a:lnTo>
                    <a:lnTo>
                      <a:pt x="118" y="2"/>
                    </a:lnTo>
                    <a:lnTo>
                      <a:pt x="127" y="4"/>
                    </a:lnTo>
                    <a:lnTo>
                      <a:pt x="137" y="6"/>
                    </a:lnTo>
                    <a:lnTo>
                      <a:pt x="144" y="10"/>
                    </a:lnTo>
                    <a:lnTo>
                      <a:pt x="154" y="12"/>
                    </a:lnTo>
                    <a:lnTo>
                      <a:pt x="163" y="15"/>
                    </a:lnTo>
                    <a:lnTo>
                      <a:pt x="171" y="19"/>
                    </a:lnTo>
                    <a:lnTo>
                      <a:pt x="179" y="21"/>
                    </a:lnTo>
                    <a:lnTo>
                      <a:pt x="188" y="27"/>
                    </a:lnTo>
                    <a:lnTo>
                      <a:pt x="196" y="31"/>
                    </a:lnTo>
                    <a:lnTo>
                      <a:pt x="203" y="36"/>
                    </a:lnTo>
                    <a:lnTo>
                      <a:pt x="211" y="40"/>
                    </a:lnTo>
                    <a:lnTo>
                      <a:pt x="218" y="46"/>
                    </a:lnTo>
                    <a:lnTo>
                      <a:pt x="224" y="52"/>
                    </a:lnTo>
                    <a:lnTo>
                      <a:pt x="232" y="57"/>
                    </a:lnTo>
                    <a:lnTo>
                      <a:pt x="237" y="63"/>
                    </a:lnTo>
                    <a:lnTo>
                      <a:pt x="241" y="69"/>
                    </a:lnTo>
                    <a:lnTo>
                      <a:pt x="245" y="74"/>
                    </a:lnTo>
                    <a:lnTo>
                      <a:pt x="251" y="80"/>
                    </a:lnTo>
                    <a:lnTo>
                      <a:pt x="253" y="86"/>
                    </a:lnTo>
                    <a:lnTo>
                      <a:pt x="255" y="93"/>
                    </a:lnTo>
                    <a:lnTo>
                      <a:pt x="256" y="99"/>
                    </a:lnTo>
                    <a:lnTo>
                      <a:pt x="258" y="105"/>
                    </a:lnTo>
                    <a:lnTo>
                      <a:pt x="0" y="173"/>
                    </a:lnTo>
                    <a:lnTo>
                      <a:pt x="4" y="168"/>
                    </a:lnTo>
                    <a:lnTo>
                      <a:pt x="7" y="164"/>
                    </a:lnTo>
                    <a:lnTo>
                      <a:pt x="13" y="160"/>
                    </a:lnTo>
                    <a:lnTo>
                      <a:pt x="21" y="156"/>
                    </a:lnTo>
                    <a:lnTo>
                      <a:pt x="26" y="152"/>
                    </a:lnTo>
                    <a:lnTo>
                      <a:pt x="32" y="149"/>
                    </a:lnTo>
                    <a:lnTo>
                      <a:pt x="40" y="145"/>
                    </a:lnTo>
                    <a:lnTo>
                      <a:pt x="49" y="141"/>
                    </a:lnTo>
                    <a:lnTo>
                      <a:pt x="55" y="137"/>
                    </a:lnTo>
                    <a:lnTo>
                      <a:pt x="63" y="135"/>
                    </a:lnTo>
                    <a:lnTo>
                      <a:pt x="72" y="131"/>
                    </a:lnTo>
                    <a:lnTo>
                      <a:pt x="80" y="130"/>
                    </a:lnTo>
                    <a:lnTo>
                      <a:pt x="87" y="126"/>
                    </a:lnTo>
                    <a:lnTo>
                      <a:pt x="97" y="124"/>
                    </a:lnTo>
                    <a:lnTo>
                      <a:pt x="104" y="120"/>
                    </a:lnTo>
                    <a:lnTo>
                      <a:pt x="114" y="118"/>
                    </a:lnTo>
                    <a:lnTo>
                      <a:pt x="121" y="116"/>
                    </a:lnTo>
                    <a:lnTo>
                      <a:pt x="129" y="112"/>
                    </a:lnTo>
                    <a:lnTo>
                      <a:pt x="137" y="111"/>
                    </a:lnTo>
                    <a:lnTo>
                      <a:pt x="144" y="109"/>
                    </a:lnTo>
                    <a:lnTo>
                      <a:pt x="152" y="105"/>
                    </a:lnTo>
                    <a:lnTo>
                      <a:pt x="159" y="103"/>
                    </a:lnTo>
                    <a:lnTo>
                      <a:pt x="165" y="101"/>
                    </a:lnTo>
                    <a:lnTo>
                      <a:pt x="173" y="101"/>
                    </a:lnTo>
                    <a:lnTo>
                      <a:pt x="179" y="97"/>
                    </a:lnTo>
                    <a:lnTo>
                      <a:pt x="184" y="97"/>
                    </a:lnTo>
                    <a:lnTo>
                      <a:pt x="190" y="93"/>
                    </a:lnTo>
                    <a:lnTo>
                      <a:pt x="196" y="93"/>
                    </a:lnTo>
                    <a:lnTo>
                      <a:pt x="203" y="90"/>
                    </a:lnTo>
                    <a:lnTo>
                      <a:pt x="209" y="88"/>
                    </a:lnTo>
                    <a:lnTo>
                      <a:pt x="51" y="12"/>
                    </a:lnTo>
                    <a:close/>
                  </a:path>
                </a:pathLst>
              </a:custGeom>
              <a:solidFill>
                <a:srgbClr val="000000"/>
              </a:solidFill>
              <a:ln w="9525">
                <a:noFill/>
                <a:round/>
                <a:headEnd/>
                <a:tailEnd/>
              </a:ln>
            </p:spPr>
            <p:txBody>
              <a:bodyPr/>
              <a:lstStyle/>
              <a:p>
                <a:endParaRPr lang="en-US"/>
              </a:p>
            </p:txBody>
          </p:sp>
          <p:sp>
            <p:nvSpPr>
              <p:cNvPr id="10306" name="Freeform 303"/>
              <p:cNvSpPr>
                <a:spLocks/>
              </p:cNvSpPr>
              <p:nvPr/>
            </p:nvSpPr>
            <p:spPr bwMode="auto">
              <a:xfrm>
                <a:off x="2400" y="2216"/>
                <a:ext cx="43" cy="242"/>
              </a:xfrm>
              <a:custGeom>
                <a:avLst/>
                <a:gdLst>
                  <a:gd name="T0" fmla="*/ 4 w 86"/>
                  <a:gd name="T1" fmla="*/ 4 h 485"/>
                  <a:gd name="T2" fmla="*/ 5 w 86"/>
                  <a:gd name="T3" fmla="*/ 10 h 485"/>
                  <a:gd name="T4" fmla="*/ 7 w 86"/>
                  <a:gd name="T5" fmla="*/ 22 h 485"/>
                  <a:gd name="T6" fmla="*/ 11 w 86"/>
                  <a:gd name="T7" fmla="*/ 35 h 485"/>
                  <a:gd name="T8" fmla="*/ 13 w 86"/>
                  <a:gd name="T9" fmla="*/ 46 h 485"/>
                  <a:gd name="T10" fmla="*/ 15 w 86"/>
                  <a:gd name="T11" fmla="*/ 54 h 485"/>
                  <a:gd name="T12" fmla="*/ 17 w 86"/>
                  <a:gd name="T13" fmla="*/ 63 h 485"/>
                  <a:gd name="T14" fmla="*/ 19 w 86"/>
                  <a:gd name="T15" fmla="*/ 71 h 485"/>
                  <a:gd name="T16" fmla="*/ 21 w 86"/>
                  <a:gd name="T17" fmla="*/ 80 h 485"/>
                  <a:gd name="T18" fmla="*/ 23 w 86"/>
                  <a:gd name="T19" fmla="*/ 89 h 485"/>
                  <a:gd name="T20" fmla="*/ 26 w 86"/>
                  <a:gd name="T21" fmla="*/ 99 h 485"/>
                  <a:gd name="T22" fmla="*/ 27 w 86"/>
                  <a:gd name="T23" fmla="*/ 108 h 485"/>
                  <a:gd name="T24" fmla="*/ 29 w 86"/>
                  <a:gd name="T25" fmla="*/ 118 h 485"/>
                  <a:gd name="T26" fmla="*/ 31 w 86"/>
                  <a:gd name="T27" fmla="*/ 127 h 485"/>
                  <a:gd name="T28" fmla="*/ 34 w 86"/>
                  <a:gd name="T29" fmla="*/ 136 h 485"/>
                  <a:gd name="T30" fmla="*/ 35 w 86"/>
                  <a:gd name="T31" fmla="*/ 145 h 485"/>
                  <a:gd name="T32" fmla="*/ 37 w 86"/>
                  <a:gd name="T33" fmla="*/ 154 h 485"/>
                  <a:gd name="T34" fmla="*/ 38 w 86"/>
                  <a:gd name="T35" fmla="*/ 163 h 485"/>
                  <a:gd name="T36" fmla="*/ 40 w 86"/>
                  <a:gd name="T37" fmla="*/ 177 h 485"/>
                  <a:gd name="T38" fmla="*/ 41 w 86"/>
                  <a:gd name="T39" fmla="*/ 187 h 485"/>
                  <a:gd name="T40" fmla="*/ 42 w 86"/>
                  <a:gd name="T41" fmla="*/ 197 h 485"/>
                  <a:gd name="T42" fmla="*/ 42 w 86"/>
                  <a:gd name="T43" fmla="*/ 204 h 485"/>
                  <a:gd name="T44" fmla="*/ 42 w 86"/>
                  <a:gd name="T45" fmla="*/ 215 h 485"/>
                  <a:gd name="T46" fmla="*/ 40 w 86"/>
                  <a:gd name="T47" fmla="*/ 227 h 485"/>
                  <a:gd name="T48" fmla="*/ 38 w 86"/>
                  <a:gd name="T49" fmla="*/ 237 h 485"/>
                  <a:gd name="T50" fmla="*/ 35 w 86"/>
                  <a:gd name="T51" fmla="*/ 242 h 485"/>
                  <a:gd name="T52" fmla="*/ 25 w 86"/>
                  <a:gd name="T53" fmla="*/ 242 h 485"/>
                  <a:gd name="T54" fmla="*/ 23 w 86"/>
                  <a:gd name="T55" fmla="*/ 231 h 485"/>
                  <a:gd name="T56" fmla="*/ 22 w 86"/>
                  <a:gd name="T57" fmla="*/ 221 h 485"/>
                  <a:gd name="T58" fmla="*/ 21 w 86"/>
                  <a:gd name="T59" fmla="*/ 209 h 485"/>
                  <a:gd name="T60" fmla="*/ 20 w 86"/>
                  <a:gd name="T61" fmla="*/ 199 h 485"/>
                  <a:gd name="T62" fmla="*/ 19 w 86"/>
                  <a:gd name="T63" fmla="*/ 188 h 485"/>
                  <a:gd name="T64" fmla="*/ 18 w 86"/>
                  <a:gd name="T65" fmla="*/ 177 h 485"/>
                  <a:gd name="T66" fmla="*/ 17 w 86"/>
                  <a:gd name="T67" fmla="*/ 166 h 485"/>
                  <a:gd name="T68" fmla="*/ 17 w 86"/>
                  <a:gd name="T69" fmla="*/ 156 h 485"/>
                  <a:gd name="T70" fmla="*/ 15 w 86"/>
                  <a:gd name="T71" fmla="*/ 144 h 485"/>
                  <a:gd name="T72" fmla="*/ 14 w 86"/>
                  <a:gd name="T73" fmla="*/ 134 h 485"/>
                  <a:gd name="T74" fmla="*/ 14 w 86"/>
                  <a:gd name="T75" fmla="*/ 123 h 485"/>
                  <a:gd name="T76" fmla="*/ 12 w 86"/>
                  <a:gd name="T77" fmla="*/ 112 h 485"/>
                  <a:gd name="T78" fmla="*/ 11 w 86"/>
                  <a:gd name="T79" fmla="*/ 102 h 485"/>
                  <a:gd name="T80" fmla="*/ 11 w 86"/>
                  <a:gd name="T81" fmla="*/ 91 h 485"/>
                  <a:gd name="T82" fmla="*/ 10 w 86"/>
                  <a:gd name="T83" fmla="*/ 80 h 485"/>
                  <a:gd name="T84" fmla="*/ 9 w 86"/>
                  <a:gd name="T85" fmla="*/ 70 h 485"/>
                  <a:gd name="T86" fmla="*/ 7 w 86"/>
                  <a:gd name="T87" fmla="*/ 60 h 485"/>
                  <a:gd name="T88" fmla="*/ 6 w 86"/>
                  <a:gd name="T89" fmla="*/ 49 h 485"/>
                  <a:gd name="T90" fmla="*/ 4 w 86"/>
                  <a:gd name="T91" fmla="*/ 39 h 485"/>
                  <a:gd name="T92" fmla="*/ 3 w 86"/>
                  <a:gd name="T93" fmla="*/ 29 h 485"/>
                  <a:gd name="T94" fmla="*/ 1 w 86"/>
                  <a:gd name="T95" fmla="*/ 19 h 485"/>
                  <a:gd name="T96" fmla="*/ 0 w 86"/>
                  <a:gd name="T97" fmla="*/ 11 h 485"/>
                  <a:gd name="T98" fmla="*/ 2 w 86"/>
                  <a:gd name="T99" fmla="*/ 4 h 4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6"/>
                  <a:gd name="T151" fmla="*/ 0 h 485"/>
                  <a:gd name="T152" fmla="*/ 86 w 86"/>
                  <a:gd name="T153" fmla="*/ 485 h 4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6" h="485">
                    <a:moveTo>
                      <a:pt x="6" y="0"/>
                    </a:moveTo>
                    <a:lnTo>
                      <a:pt x="6" y="2"/>
                    </a:lnTo>
                    <a:lnTo>
                      <a:pt x="8" y="8"/>
                    </a:lnTo>
                    <a:lnTo>
                      <a:pt x="8" y="12"/>
                    </a:lnTo>
                    <a:lnTo>
                      <a:pt x="10" y="16"/>
                    </a:lnTo>
                    <a:lnTo>
                      <a:pt x="10" y="21"/>
                    </a:lnTo>
                    <a:lnTo>
                      <a:pt x="12" y="29"/>
                    </a:lnTo>
                    <a:lnTo>
                      <a:pt x="12" y="36"/>
                    </a:lnTo>
                    <a:lnTo>
                      <a:pt x="14" y="44"/>
                    </a:lnTo>
                    <a:lnTo>
                      <a:pt x="15" y="52"/>
                    </a:lnTo>
                    <a:lnTo>
                      <a:pt x="19" y="61"/>
                    </a:lnTo>
                    <a:lnTo>
                      <a:pt x="21" y="71"/>
                    </a:lnTo>
                    <a:lnTo>
                      <a:pt x="25" y="80"/>
                    </a:lnTo>
                    <a:lnTo>
                      <a:pt x="25" y="86"/>
                    </a:lnTo>
                    <a:lnTo>
                      <a:pt x="27" y="92"/>
                    </a:lnTo>
                    <a:lnTo>
                      <a:pt x="29" y="97"/>
                    </a:lnTo>
                    <a:lnTo>
                      <a:pt x="31" y="103"/>
                    </a:lnTo>
                    <a:lnTo>
                      <a:pt x="31" y="109"/>
                    </a:lnTo>
                    <a:lnTo>
                      <a:pt x="33" y="114"/>
                    </a:lnTo>
                    <a:lnTo>
                      <a:pt x="33" y="120"/>
                    </a:lnTo>
                    <a:lnTo>
                      <a:pt x="34" y="126"/>
                    </a:lnTo>
                    <a:lnTo>
                      <a:pt x="36" y="130"/>
                    </a:lnTo>
                    <a:lnTo>
                      <a:pt x="38" y="137"/>
                    </a:lnTo>
                    <a:lnTo>
                      <a:pt x="38" y="143"/>
                    </a:lnTo>
                    <a:lnTo>
                      <a:pt x="40" y="149"/>
                    </a:lnTo>
                    <a:lnTo>
                      <a:pt x="40" y="154"/>
                    </a:lnTo>
                    <a:lnTo>
                      <a:pt x="42" y="160"/>
                    </a:lnTo>
                    <a:lnTo>
                      <a:pt x="44" y="168"/>
                    </a:lnTo>
                    <a:lnTo>
                      <a:pt x="46" y="173"/>
                    </a:lnTo>
                    <a:lnTo>
                      <a:pt x="46" y="179"/>
                    </a:lnTo>
                    <a:lnTo>
                      <a:pt x="48" y="185"/>
                    </a:lnTo>
                    <a:lnTo>
                      <a:pt x="50" y="192"/>
                    </a:lnTo>
                    <a:lnTo>
                      <a:pt x="52" y="198"/>
                    </a:lnTo>
                    <a:lnTo>
                      <a:pt x="52" y="204"/>
                    </a:lnTo>
                    <a:lnTo>
                      <a:pt x="54" y="211"/>
                    </a:lnTo>
                    <a:lnTo>
                      <a:pt x="54" y="217"/>
                    </a:lnTo>
                    <a:lnTo>
                      <a:pt x="55" y="223"/>
                    </a:lnTo>
                    <a:lnTo>
                      <a:pt x="57" y="229"/>
                    </a:lnTo>
                    <a:lnTo>
                      <a:pt x="59" y="236"/>
                    </a:lnTo>
                    <a:lnTo>
                      <a:pt x="59" y="242"/>
                    </a:lnTo>
                    <a:lnTo>
                      <a:pt x="61" y="249"/>
                    </a:lnTo>
                    <a:lnTo>
                      <a:pt x="63" y="255"/>
                    </a:lnTo>
                    <a:lnTo>
                      <a:pt x="63" y="261"/>
                    </a:lnTo>
                    <a:lnTo>
                      <a:pt x="65" y="267"/>
                    </a:lnTo>
                    <a:lnTo>
                      <a:pt x="67" y="272"/>
                    </a:lnTo>
                    <a:lnTo>
                      <a:pt x="67" y="278"/>
                    </a:lnTo>
                    <a:lnTo>
                      <a:pt x="69" y="286"/>
                    </a:lnTo>
                    <a:lnTo>
                      <a:pt x="69" y="291"/>
                    </a:lnTo>
                    <a:lnTo>
                      <a:pt x="71" y="297"/>
                    </a:lnTo>
                    <a:lnTo>
                      <a:pt x="71" y="303"/>
                    </a:lnTo>
                    <a:lnTo>
                      <a:pt x="73" y="308"/>
                    </a:lnTo>
                    <a:lnTo>
                      <a:pt x="73" y="314"/>
                    </a:lnTo>
                    <a:lnTo>
                      <a:pt x="74" y="320"/>
                    </a:lnTo>
                    <a:lnTo>
                      <a:pt x="76" y="327"/>
                    </a:lnTo>
                    <a:lnTo>
                      <a:pt x="78" y="337"/>
                    </a:lnTo>
                    <a:lnTo>
                      <a:pt x="78" y="346"/>
                    </a:lnTo>
                    <a:lnTo>
                      <a:pt x="80" y="354"/>
                    </a:lnTo>
                    <a:lnTo>
                      <a:pt x="80" y="362"/>
                    </a:lnTo>
                    <a:lnTo>
                      <a:pt x="82" y="369"/>
                    </a:lnTo>
                    <a:lnTo>
                      <a:pt x="82" y="375"/>
                    </a:lnTo>
                    <a:lnTo>
                      <a:pt x="84" y="383"/>
                    </a:lnTo>
                    <a:lnTo>
                      <a:pt x="84" y="386"/>
                    </a:lnTo>
                    <a:lnTo>
                      <a:pt x="84" y="394"/>
                    </a:lnTo>
                    <a:lnTo>
                      <a:pt x="84" y="398"/>
                    </a:lnTo>
                    <a:lnTo>
                      <a:pt x="84" y="403"/>
                    </a:lnTo>
                    <a:lnTo>
                      <a:pt x="84" y="409"/>
                    </a:lnTo>
                    <a:lnTo>
                      <a:pt x="86" y="413"/>
                    </a:lnTo>
                    <a:lnTo>
                      <a:pt x="84" y="421"/>
                    </a:lnTo>
                    <a:lnTo>
                      <a:pt x="84" y="430"/>
                    </a:lnTo>
                    <a:lnTo>
                      <a:pt x="82" y="438"/>
                    </a:lnTo>
                    <a:lnTo>
                      <a:pt x="82" y="445"/>
                    </a:lnTo>
                    <a:lnTo>
                      <a:pt x="80" y="455"/>
                    </a:lnTo>
                    <a:lnTo>
                      <a:pt x="78" y="464"/>
                    </a:lnTo>
                    <a:lnTo>
                      <a:pt x="76" y="468"/>
                    </a:lnTo>
                    <a:lnTo>
                      <a:pt x="76" y="474"/>
                    </a:lnTo>
                    <a:lnTo>
                      <a:pt x="74" y="480"/>
                    </a:lnTo>
                    <a:lnTo>
                      <a:pt x="74" y="485"/>
                    </a:lnTo>
                    <a:lnTo>
                      <a:pt x="69" y="485"/>
                    </a:lnTo>
                    <a:lnTo>
                      <a:pt x="63" y="485"/>
                    </a:lnTo>
                    <a:lnTo>
                      <a:pt x="55" y="485"/>
                    </a:lnTo>
                    <a:lnTo>
                      <a:pt x="50" y="485"/>
                    </a:lnTo>
                    <a:lnTo>
                      <a:pt x="48" y="478"/>
                    </a:lnTo>
                    <a:lnTo>
                      <a:pt x="46" y="470"/>
                    </a:lnTo>
                    <a:lnTo>
                      <a:pt x="46" y="462"/>
                    </a:lnTo>
                    <a:lnTo>
                      <a:pt x="46" y="457"/>
                    </a:lnTo>
                    <a:lnTo>
                      <a:pt x="44" y="449"/>
                    </a:lnTo>
                    <a:lnTo>
                      <a:pt x="44" y="442"/>
                    </a:lnTo>
                    <a:lnTo>
                      <a:pt x="42" y="434"/>
                    </a:lnTo>
                    <a:lnTo>
                      <a:pt x="42" y="428"/>
                    </a:lnTo>
                    <a:lnTo>
                      <a:pt x="42" y="419"/>
                    </a:lnTo>
                    <a:lnTo>
                      <a:pt x="40" y="413"/>
                    </a:lnTo>
                    <a:lnTo>
                      <a:pt x="40" y="405"/>
                    </a:lnTo>
                    <a:lnTo>
                      <a:pt x="40" y="398"/>
                    </a:lnTo>
                    <a:lnTo>
                      <a:pt x="40" y="390"/>
                    </a:lnTo>
                    <a:lnTo>
                      <a:pt x="38" y="383"/>
                    </a:lnTo>
                    <a:lnTo>
                      <a:pt x="38" y="377"/>
                    </a:lnTo>
                    <a:lnTo>
                      <a:pt x="38" y="369"/>
                    </a:lnTo>
                    <a:lnTo>
                      <a:pt x="36" y="362"/>
                    </a:lnTo>
                    <a:lnTo>
                      <a:pt x="36" y="354"/>
                    </a:lnTo>
                    <a:lnTo>
                      <a:pt x="34" y="346"/>
                    </a:lnTo>
                    <a:lnTo>
                      <a:pt x="34" y="341"/>
                    </a:lnTo>
                    <a:lnTo>
                      <a:pt x="34" y="333"/>
                    </a:lnTo>
                    <a:lnTo>
                      <a:pt x="34" y="326"/>
                    </a:lnTo>
                    <a:lnTo>
                      <a:pt x="33" y="318"/>
                    </a:lnTo>
                    <a:lnTo>
                      <a:pt x="33" y="312"/>
                    </a:lnTo>
                    <a:lnTo>
                      <a:pt x="33" y="303"/>
                    </a:lnTo>
                    <a:lnTo>
                      <a:pt x="31" y="297"/>
                    </a:lnTo>
                    <a:lnTo>
                      <a:pt x="31" y="289"/>
                    </a:lnTo>
                    <a:lnTo>
                      <a:pt x="31" y="282"/>
                    </a:lnTo>
                    <a:lnTo>
                      <a:pt x="31" y="274"/>
                    </a:lnTo>
                    <a:lnTo>
                      <a:pt x="29" y="268"/>
                    </a:lnTo>
                    <a:lnTo>
                      <a:pt x="29" y="261"/>
                    </a:lnTo>
                    <a:lnTo>
                      <a:pt x="29" y="255"/>
                    </a:lnTo>
                    <a:lnTo>
                      <a:pt x="29" y="246"/>
                    </a:lnTo>
                    <a:lnTo>
                      <a:pt x="27" y="240"/>
                    </a:lnTo>
                    <a:lnTo>
                      <a:pt x="27" y="232"/>
                    </a:lnTo>
                    <a:lnTo>
                      <a:pt x="25" y="225"/>
                    </a:lnTo>
                    <a:lnTo>
                      <a:pt x="25" y="217"/>
                    </a:lnTo>
                    <a:lnTo>
                      <a:pt x="23" y="211"/>
                    </a:lnTo>
                    <a:lnTo>
                      <a:pt x="23" y="204"/>
                    </a:lnTo>
                    <a:lnTo>
                      <a:pt x="23" y="196"/>
                    </a:lnTo>
                    <a:lnTo>
                      <a:pt x="21" y="189"/>
                    </a:lnTo>
                    <a:lnTo>
                      <a:pt x="21" y="183"/>
                    </a:lnTo>
                    <a:lnTo>
                      <a:pt x="19" y="175"/>
                    </a:lnTo>
                    <a:lnTo>
                      <a:pt x="19" y="168"/>
                    </a:lnTo>
                    <a:lnTo>
                      <a:pt x="19" y="160"/>
                    </a:lnTo>
                    <a:lnTo>
                      <a:pt x="17" y="154"/>
                    </a:lnTo>
                    <a:lnTo>
                      <a:pt x="17" y="147"/>
                    </a:lnTo>
                    <a:lnTo>
                      <a:pt x="17" y="141"/>
                    </a:lnTo>
                    <a:lnTo>
                      <a:pt x="15" y="133"/>
                    </a:lnTo>
                    <a:lnTo>
                      <a:pt x="15" y="128"/>
                    </a:lnTo>
                    <a:lnTo>
                      <a:pt x="14" y="120"/>
                    </a:lnTo>
                    <a:lnTo>
                      <a:pt x="14" y="113"/>
                    </a:lnTo>
                    <a:lnTo>
                      <a:pt x="12" y="105"/>
                    </a:lnTo>
                    <a:lnTo>
                      <a:pt x="12" y="99"/>
                    </a:lnTo>
                    <a:lnTo>
                      <a:pt x="10" y="92"/>
                    </a:lnTo>
                    <a:lnTo>
                      <a:pt x="10" y="86"/>
                    </a:lnTo>
                    <a:lnTo>
                      <a:pt x="8" y="78"/>
                    </a:lnTo>
                    <a:lnTo>
                      <a:pt x="8" y="71"/>
                    </a:lnTo>
                    <a:lnTo>
                      <a:pt x="6" y="65"/>
                    </a:lnTo>
                    <a:lnTo>
                      <a:pt x="6" y="59"/>
                    </a:lnTo>
                    <a:lnTo>
                      <a:pt x="4" y="52"/>
                    </a:lnTo>
                    <a:lnTo>
                      <a:pt x="2" y="46"/>
                    </a:lnTo>
                    <a:lnTo>
                      <a:pt x="2" y="38"/>
                    </a:lnTo>
                    <a:lnTo>
                      <a:pt x="0" y="33"/>
                    </a:lnTo>
                    <a:lnTo>
                      <a:pt x="0" y="27"/>
                    </a:lnTo>
                    <a:lnTo>
                      <a:pt x="0" y="23"/>
                    </a:lnTo>
                    <a:lnTo>
                      <a:pt x="2" y="17"/>
                    </a:lnTo>
                    <a:lnTo>
                      <a:pt x="2" y="16"/>
                    </a:lnTo>
                    <a:lnTo>
                      <a:pt x="4" y="8"/>
                    </a:lnTo>
                    <a:lnTo>
                      <a:pt x="6" y="0"/>
                    </a:lnTo>
                    <a:close/>
                  </a:path>
                </a:pathLst>
              </a:custGeom>
              <a:solidFill>
                <a:srgbClr val="000000"/>
              </a:solidFill>
              <a:ln w="9525">
                <a:noFill/>
                <a:round/>
                <a:headEnd/>
                <a:tailEnd/>
              </a:ln>
            </p:spPr>
            <p:txBody>
              <a:bodyPr/>
              <a:lstStyle/>
              <a:p>
                <a:endParaRPr lang="en-US"/>
              </a:p>
            </p:txBody>
          </p:sp>
          <p:sp>
            <p:nvSpPr>
              <p:cNvPr id="10307" name="Freeform 304"/>
              <p:cNvSpPr>
                <a:spLocks/>
              </p:cNvSpPr>
              <p:nvPr/>
            </p:nvSpPr>
            <p:spPr bwMode="auto">
              <a:xfrm>
                <a:off x="1827" y="2492"/>
                <a:ext cx="120" cy="102"/>
              </a:xfrm>
              <a:custGeom>
                <a:avLst/>
                <a:gdLst>
                  <a:gd name="T0" fmla="*/ 36 w 239"/>
                  <a:gd name="T1" fmla="*/ 0 h 203"/>
                  <a:gd name="T2" fmla="*/ 41 w 239"/>
                  <a:gd name="T3" fmla="*/ 0 h 203"/>
                  <a:gd name="T4" fmla="*/ 48 w 239"/>
                  <a:gd name="T5" fmla="*/ 0 h 203"/>
                  <a:gd name="T6" fmla="*/ 52 w 239"/>
                  <a:gd name="T7" fmla="*/ 1 h 203"/>
                  <a:gd name="T8" fmla="*/ 58 w 239"/>
                  <a:gd name="T9" fmla="*/ 1 h 203"/>
                  <a:gd name="T10" fmla="*/ 64 w 239"/>
                  <a:gd name="T11" fmla="*/ 3 h 203"/>
                  <a:gd name="T12" fmla="*/ 70 w 239"/>
                  <a:gd name="T13" fmla="*/ 4 h 203"/>
                  <a:gd name="T14" fmla="*/ 75 w 239"/>
                  <a:gd name="T15" fmla="*/ 6 h 203"/>
                  <a:gd name="T16" fmla="*/ 80 w 239"/>
                  <a:gd name="T17" fmla="*/ 8 h 203"/>
                  <a:gd name="T18" fmla="*/ 85 w 239"/>
                  <a:gd name="T19" fmla="*/ 10 h 203"/>
                  <a:gd name="T20" fmla="*/ 90 w 239"/>
                  <a:gd name="T21" fmla="*/ 12 h 203"/>
                  <a:gd name="T22" fmla="*/ 95 w 239"/>
                  <a:gd name="T23" fmla="*/ 14 h 203"/>
                  <a:gd name="T24" fmla="*/ 100 w 239"/>
                  <a:gd name="T25" fmla="*/ 16 h 203"/>
                  <a:gd name="T26" fmla="*/ 106 w 239"/>
                  <a:gd name="T27" fmla="*/ 18 h 203"/>
                  <a:gd name="T28" fmla="*/ 111 w 239"/>
                  <a:gd name="T29" fmla="*/ 20 h 203"/>
                  <a:gd name="T30" fmla="*/ 117 w 239"/>
                  <a:gd name="T31" fmla="*/ 22 h 203"/>
                  <a:gd name="T32" fmla="*/ 120 w 239"/>
                  <a:gd name="T33" fmla="*/ 26 h 203"/>
                  <a:gd name="T34" fmla="*/ 120 w 239"/>
                  <a:gd name="T35" fmla="*/ 31 h 203"/>
                  <a:gd name="T36" fmla="*/ 115 w 239"/>
                  <a:gd name="T37" fmla="*/ 35 h 203"/>
                  <a:gd name="T38" fmla="*/ 107 w 239"/>
                  <a:gd name="T39" fmla="*/ 36 h 203"/>
                  <a:gd name="T40" fmla="*/ 99 w 239"/>
                  <a:gd name="T41" fmla="*/ 35 h 203"/>
                  <a:gd name="T42" fmla="*/ 91 w 239"/>
                  <a:gd name="T43" fmla="*/ 33 h 203"/>
                  <a:gd name="T44" fmla="*/ 83 w 239"/>
                  <a:gd name="T45" fmla="*/ 31 h 203"/>
                  <a:gd name="T46" fmla="*/ 74 w 239"/>
                  <a:gd name="T47" fmla="*/ 28 h 203"/>
                  <a:gd name="T48" fmla="*/ 66 w 239"/>
                  <a:gd name="T49" fmla="*/ 26 h 203"/>
                  <a:gd name="T50" fmla="*/ 59 w 239"/>
                  <a:gd name="T51" fmla="*/ 23 h 203"/>
                  <a:gd name="T52" fmla="*/ 51 w 239"/>
                  <a:gd name="T53" fmla="*/ 21 h 203"/>
                  <a:gd name="T54" fmla="*/ 45 w 239"/>
                  <a:gd name="T55" fmla="*/ 20 h 203"/>
                  <a:gd name="T56" fmla="*/ 38 w 239"/>
                  <a:gd name="T57" fmla="*/ 21 h 203"/>
                  <a:gd name="T58" fmla="*/ 33 w 239"/>
                  <a:gd name="T59" fmla="*/ 24 h 203"/>
                  <a:gd name="T60" fmla="*/ 29 w 239"/>
                  <a:gd name="T61" fmla="*/ 28 h 203"/>
                  <a:gd name="T62" fmla="*/ 26 w 239"/>
                  <a:gd name="T63" fmla="*/ 33 h 203"/>
                  <a:gd name="T64" fmla="*/ 25 w 239"/>
                  <a:gd name="T65" fmla="*/ 38 h 203"/>
                  <a:gd name="T66" fmla="*/ 24 w 239"/>
                  <a:gd name="T67" fmla="*/ 43 h 203"/>
                  <a:gd name="T68" fmla="*/ 23 w 239"/>
                  <a:gd name="T69" fmla="*/ 49 h 203"/>
                  <a:gd name="T70" fmla="*/ 22 w 239"/>
                  <a:gd name="T71" fmla="*/ 55 h 203"/>
                  <a:gd name="T72" fmla="*/ 22 w 239"/>
                  <a:gd name="T73" fmla="*/ 63 h 203"/>
                  <a:gd name="T74" fmla="*/ 79 w 239"/>
                  <a:gd name="T75" fmla="*/ 61 h 203"/>
                  <a:gd name="T76" fmla="*/ 85 w 239"/>
                  <a:gd name="T77" fmla="*/ 61 h 203"/>
                  <a:gd name="T78" fmla="*/ 90 w 239"/>
                  <a:gd name="T79" fmla="*/ 61 h 203"/>
                  <a:gd name="T80" fmla="*/ 99 w 239"/>
                  <a:gd name="T81" fmla="*/ 61 h 203"/>
                  <a:gd name="T82" fmla="*/ 7 w 239"/>
                  <a:gd name="T83" fmla="*/ 97 h 203"/>
                  <a:gd name="T84" fmla="*/ 4 w 239"/>
                  <a:gd name="T85" fmla="*/ 90 h 203"/>
                  <a:gd name="T86" fmla="*/ 2 w 239"/>
                  <a:gd name="T87" fmla="*/ 83 h 203"/>
                  <a:gd name="T88" fmla="*/ 1 w 239"/>
                  <a:gd name="T89" fmla="*/ 75 h 203"/>
                  <a:gd name="T90" fmla="*/ 0 w 239"/>
                  <a:gd name="T91" fmla="*/ 68 h 203"/>
                  <a:gd name="T92" fmla="*/ 1 w 239"/>
                  <a:gd name="T93" fmla="*/ 60 h 203"/>
                  <a:gd name="T94" fmla="*/ 1 w 239"/>
                  <a:gd name="T95" fmla="*/ 53 h 203"/>
                  <a:gd name="T96" fmla="*/ 3 w 239"/>
                  <a:gd name="T97" fmla="*/ 47 h 203"/>
                  <a:gd name="T98" fmla="*/ 6 w 239"/>
                  <a:gd name="T99" fmla="*/ 40 h 203"/>
                  <a:gd name="T100" fmla="*/ 8 w 239"/>
                  <a:gd name="T101" fmla="*/ 33 h 203"/>
                  <a:gd name="T102" fmla="*/ 12 w 239"/>
                  <a:gd name="T103" fmla="*/ 27 h 203"/>
                  <a:gd name="T104" fmla="*/ 14 w 239"/>
                  <a:gd name="T105" fmla="*/ 22 h 203"/>
                  <a:gd name="T106" fmla="*/ 17 w 239"/>
                  <a:gd name="T107" fmla="*/ 16 h 203"/>
                  <a:gd name="T108" fmla="*/ 22 w 239"/>
                  <a:gd name="T109" fmla="*/ 11 h 203"/>
                  <a:gd name="T110" fmla="*/ 29 w 239"/>
                  <a:gd name="T111" fmla="*/ 5 h 203"/>
                  <a:gd name="T112" fmla="*/ 33 w 239"/>
                  <a:gd name="T113" fmla="*/ 1 h 2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9"/>
                  <a:gd name="T172" fmla="*/ 0 h 203"/>
                  <a:gd name="T173" fmla="*/ 239 w 239"/>
                  <a:gd name="T174" fmla="*/ 203 h 2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9" h="203">
                    <a:moveTo>
                      <a:pt x="66" y="2"/>
                    </a:moveTo>
                    <a:lnTo>
                      <a:pt x="72" y="0"/>
                    </a:lnTo>
                    <a:lnTo>
                      <a:pt x="76" y="0"/>
                    </a:lnTo>
                    <a:lnTo>
                      <a:pt x="82" y="0"/>
                    </a:lnTo>
                    <a:lnTo>
                      <a:pt x="89" y="0"/>
                    </a:lnTo>
                    <a:lnTo>
                      <a:pt x="95" y="0"/>
                    </a:lnTo>
                    <a:lnTo>
                      <a:pt x="101" y="0"/>
                    </a:lnTo>
                    <a:lnTo>
                      <a:pt x="104" y="2"/>
                    </a:lnTo>
                    <a:lnTo>
                      <a:pt x="112" y="2"/>
                    </a:lnTo>
                    <a:lnTo>
                      <a:pt x="116" y="2"/>
                    </a:lnTo>
                    <a:lnTo>
                      <a:pt x="121" y="4"/>
                    </a:lnTo>
                    <a:lnTo>
                      <a:pt x="127" y="5"/>
                    </a:lnTo>
                    <a:lnTo>
                      <a:pt x="133" y="7"/>
                    </a:lnTo>
                    <a:lnTo>
                      <a:pt x="139" y="7"/>
                    </a:lnTo>
                    <a:lnTo>
                      <a:pt x="144" y="11"/>
                    </a:lnTo>
                    <a:lnTo>
                      <a:pt x="150" y="11"/>
                    </a:lnTo>
                    <a:lnTo>
                      <a:pt x="156" y="15"/>
                    </a:lnTo>
                    <a:lnTo>
                      <a:pt x="160" y="15"/>
                    </a:lnTo>
                    <a:lnTo>
                      <a:pt x="163" y="17"/>
                    </a:lnTo>
                    <a:lnTo>
                      <a:pt x="169" y="19"/>
                    </a:lnTo>
                    <a:lnTo>
                      <a:pt x="175" y="23"/>
                    </a:lnTo>
                    <a:lnTo>
                      <a:pt x="180" y="23"/>
                    </a:lnTo>
                    <a:lnTo>
                      <a:pt x="184" y="26"/>
                    </a:lnTo>
                    <a:lnTo>
                      <a:pt x="190" y="28"/>
                    </a:lnTo>
                    <a:lnTo>
                      <a:pt x="196" y="30"/>
                    </a:lnTo>
                    <a:lnTo>
                      <a:pt x="199" y="32"/>
                    </a:lnTo>
                    <a:lnTo>
                      <a:pt x="205" y="34"/>
                    </a:lnTo>
                    <a:lnTo>
                      <a:pt x="211" y="36"/>
                    </a:lnTo>
                    <a:lnTo>
                      <a:pt x="217" y="38"/>
                    </a:lnTo>
                    <a:lnTo>
                      <a:pt x="222" y="40"/>
                    </a:lnTo>
                    <a:lnTo>
                      <a:pt x="228" y="42"/>
                    </a:lnTo>
                    <a:lnTo>
                      <a:pt x="234" y="43"/>
                    </a:lnTo>
                    <a:lnTo>
                      <a:pt x="239" y="47"/>
                    </a:lnTo>
                    <a:lnTo>
                      <a:pt x="239" y="51"/>
                    </a:lnTo>
                    <a:lnTo>
                      <a:pt x="239" y="57"/>
                    </a:lnTo>
                    <a:lnTo>
                      <a:pt x="239" y="62"/>
                    </a:lnTo>
                    <a:lnTo>
                      <a:pt x="239" y="68"/>
                    </a:lnTo>
                    <a:lnTo>
                      <a:pt x="230" y="70"/>
                    </a:lnTo>
                    <a:lnTo>
                      <a:pt x="222" y="72"/>
                    </a:lnTo>
                    <a:lnTo>
                      <a:pt x="213" y="72"/>
                    </a:lnTo>
                    <a:lnTo>
                      <a:pt x="207" y="72"/>
                    </a:lnTo>
                    <a:lnTo>
                      <a:pt x="198" y="70"/>
                    </a:lnTo>
                    <a:lnTo>
                      <a:pt x="190" y="68"/>
                    </a:lnTo>
                    <a:lnTo>
                      <a:pt x="182" y="66"/>
                    </a:lnTo>
                    <a:lnTo>
                      <a:pt x="173" y="64"/>
                    </a:lnTo>
                    <a:lnTo>
                      <a:pt x="165" y="61"/>
                    </a:lnTo>
                    <a:lnTo>
                      <a:pt x="158" y="59"/>
                    </a:lnTo>
                    <a:lnTo>
                      <a:pt x="148" y="55"/>
                    </a:lnTo>
                    <a:lnTo>
                      <a:pt x="140" y="53"/>
                    </a:lnTo>
                    <a:lnTo>
                      <a:pt x="131" y="51"/>
                    </a:lnTo>
                    <a:lnTo>
                      <a:pt x="125" y="47"/>
                    </a:lnTo>
                    <a:lnTo>
                      <a:pt x="118" y="45"/>
                    </a:lnTo>
                    <a:lnTo>
                      <a:pt x="110" y="43"/>
                    </a:lnTo>
                    <a:lnTo>
                      <a:pt x="102" y="42"/>
                    </a:lnTo>
                    <a:lnTo>
                      <a:pt x="97" y="42"/>
                    </a:lnTo>
                    <a:lnTo>
                      <a:pt x="89" y="40"/>
                    </a:lnTo>
                    <a:lnTo>
                      <a:pt x="83" y="42"/>
                    </a:lnTo>
                    <a:lnTo>
                      <a:pt x="76" y="42"/>
                    </a:lnTo>
                    <a:lnTo>
                      <a:pt x="72" y="43"/>
                    </a:lnTo>
                    <a:lnTo>
                      <a:pt x="66" y="47"/>
                    </a:lnTo>
                    <a:lnTo>
                      <a:pt x="63" y="51"/>
                    </a:lnTo>
                    <a:lnTo>
                      <a:pt x="57" y="55"/>
                    </a:lnTo>
                    <a:lnTo>
                      <a:pt x="53" y="62"/>
                    </a:lnTo>
                    <a:lnTo>
                      <a:pt x="51" y="66"/>
                    </a:lnTo>
                    <a:lnTo>
                      <a:pt x="51" y="70"/>
                    </a:lnTo>
                    <a:lnTo>
                      <a:pt x="49" y="76"/>
                    </a:lnTo>
                    <a:lnTo>
                      <a:pt x="49" y="81"/>
                    </a:lnTo>
                    <a:lnTo>
                      <a:pt x="47" y="85"/>
                    </a:lnTo>
                    <a:lnTo>
                      <a:pt x="45" y="91"/>
                    </a:lnTo>
                    <a:lnTo>
                      <a:pt x="45" y="97"/>
                    </a:lnTo>
                    <a:lnTo>
                      <a:pt x="45" y="104"/>
                    </a:lnTo>
                    <a:lnTo>
                      <a:pt x="44" y="110"/>
                    </a:lnTo>
                    <a:lnTo>
                      <a:pt x="44" y="118"/>
                    </a:lnTo>
                    <a:lnTo>
                      <a:pt x="44" y="125"/>
                    </a:lnTo>
                    <a:lnTo>
                      <a:pt x="44" y="135"/>
                    </a:lnTo>
                    <a:lnTo>
                      <a:pt x="158" y="121"/>
                    </a:lnTo>
                    <a:lnTo>
                      <a:pt x="163" y="121"/>
                    </a:lnTo>
                    <a:lnTo>
                      <a:pt x="169" y="121"/>
                    </a:lnTo>
                    <a:lnTo>
                      <a:pt x="173" y="121"/>
                    </a:lnTo>
                    <a:lnTo>
                      <a:pt x="179" y="121"/>
                    </a:lnTo>
                    <a:lnTo>
                      <a:pt x="188" y="121"/>
                    </a:lnTo>
                    <a:lnTo>
                      <a:pt x="198" y="121"/>
                    </a:lnTo>
                    <a:lnTo>
                      <a:pt x="19" y="203"/>
                    </a:lnTo>
                    <a:lnTo>
                      <a:pt x="13" y="194"/>
                    </a:lnTo>
                    <a:lnTo>
                      <a:pt x="11" y="188"/>
                    </a:lnTo>
                    <a:lnTo>
                      <a:pt x="7" y="180"/>
                    </a:lnTo>
                    <a:lnTo>
                      <a:pt x="5" y="173"/>
                    </a:lnTo>
                    <a:lnTo>
                      <a:pt x="4" y="165"/>
                    </a:lnTo>
                    <a:lnTo>
                      <a:pt x="2" y="158"/>
                    </a:lnTo>
                    <a:lnTo>
                      <a:pt x="2" y="150"/>
                    </a:lnTo>
                    <a:lnTo>
                      <a:pt x="2" y="142"/>
                    </a:lnTo>
                    <a:lnTo>
                      <a:pt x="0" y="135"/>
                    </a:lnTo>
                    <a:lnTo>
                      <a:pt x="0" y="129"/>
                    </a:lnTo>
                    <a:lnTo>
                      <a:pt x="2" y="119"/>
                    </a:lnTo>
                    <a:lnTo>
                      <a:pt x="2" y="114"/>
                    </a:lnTo>
                    <a:lnTo>
                      <a:pt x="2" y="106"/>
                    </a:lnTo>
                    <a:lnTo>
                      <a:pt x="4" y="100"/>
                    </a:lnTo>
                    <a:lnTo>
                      <a:pt x="5" y="93"/>
                    </a:lnTo>
                    <a:lnTo>
                      <a:pt x="9" y="87"/>
                    </a:lnTo>
                    <a:lnTo>
                      <a:pt x="11" y="80"/>
                    </a:lnTo>
                    <a:lnTo>
                      <a:pt x="13" y="74"/>
                    </a:lnTo>
                    <a:lnTo>
                      <a:pt x="15" y="66"/>
                    </a:lnTo>
                    <a:lnTo>
                      <a:pt x="19" y="61"/>
                    </a:lnTo>
                    <a:lnTo>
                      <a:pt x="23" y="53"/>
                    </a:lnTo>
                    <a:lnTo>
                      <a:pt x="25" y="49"/>
                    </a:lnTo>
                    <a:lnTo>
                      <a:pt x="28" y="43"/>
                    </a:lnTo>
                    <a:lnTo>
                      <a:pt x="32" y="38"/>
                    </a:lnTo>
                    <a:lnTo>
                      <a:pt x="34" y="32"/>
                    </a:lnTo>
                    <a:lnTo>
                      <a:pt x="40" y="26"/>
                    </a:lnTo>
                    <a:lnTo>
                      <a:pt x="44" y="21"/>
                    </a:lnTo>
                    <a:lnTo>
                      <a:pt x="47" y="17"/>
                    </a:lnTo>
                    <a:lnTo>
                      <a:pt x="57" y="9"/>
                    </a:lnTo>
                    <a:lnTo>
                      <a:pt x="66" y="2"/>
                    </a:lnTo>
                    <a:close/>
                  </a:path>
                </a:pathLst>
              </a:custGeom>
              <a:solidFill>
                <a:srgbClr val="000000"/>
              </a:solidFill>
              <a:ln w="9525">
                <a:noFill/>
                <a:round/>
                <a:headEnd/>
                <a:tailEnd/>
              </a:ln>
            </p:spPr>
            <p:txBody>
              <a:bodyPr/>
              <a:lstStyle/>
              <a:p>
                <a:endParaRPr lang="en-US"/>
              </a:p>
            </p:txBody>
          </p:sp>
          <p:sp>
            <p:nvSpPr>
              <p:cNvPr id="10308" name="Freeform 305"/>
              <p:cNvSpPr>
                <a:spLocks/>
              </p:cNvSpPr>
              <p:nvPr/>
            </p:nvSpPr>
            <p:spPr bwMode="auto">
              <a:xfrm>
                <a:off x="2424" y="2187"/>
                <a:ext cx="240" cy="136"/>
              </a:xfrm>
              <a:custGeom>
                <a:avLst/>
                <a:gdLst>
                  <a:gd name="T0" fmla="*/ 236 w 481"/>
                  <a:gd name="T1" fmla="*/ 27 h 272"/>
                  <a:gd name="T2" fmla="*/ 225 w 481"/>
                  <a:gd name="T3" fmla="*/ 36 h 272"/>
                  <a:gd name="T4" fmla="*/ 214 w 481"/>
                  <a:gd name="T5" fmla="*/ 45 h 272"/>
                  <a:gd name="T6" fmla="*/ 202 w 481"/>
                  <a:gd name="T7" fmla="*/ 51 h 272"/>
                  <a:gd name="T8" fmla="*/ 190 w 481"/>
                  <a:gd name="T9" fmla="*/ 59 h 272"/>
                  <a:gd name="T10" fmla="*/ 178 w 481"/>
                  <a:gd name="T11" fmla="*/ 67 h 272"/>
                  <a:gd name="T12" fmla="*/ 165 w 481"/>
                  <a:gd name="T13" fmla="*/ 72 h 272"/>
                  <a:gd name="T14" fmla="*/ 153 w 481"/>
                  <a:gd name="T15" fmla="*/ 79 h 272"/>
                  <a:gd name="T16" fmla="*/ 139 w 481"/>
                  <a:gd name="T17" fmla="*/ 85 h 272"/>
                  <a:gd name="T18" fmla="*/ 127 w 481"/>
                  <a:gd name="T19" fmla="*/ 90 h 272"/>
                  <a:gd name="T20" fmla="*/ 115 w 481"/>
                  <a:gd name="T21" fmla="*/ 95 h 272"/>
                  <a:gd name="T22" fmla="*/ 102 w 481"/>
                  <a:gd name="T23" fmla="*/ 101 h 272"/>
                  <a:gd name="T24" fmla="*/ 90 w 481"/>
                  <a:gd name="T25" fmla="*/ 105 h 272"/>
                  <a:gd name="T26" fmla="*/ 78 w 481"/>
                  <a:gd name="T27" fmla="*/ 110 h 272"/>
                  <a:gd name="T28" fmla="*/ 65 w 481"/>
                  <a:gd name="T29" fmla="*/ 114 h 272"/>
                  <a:gd name="T30" fmla="*/ 54 w 481"/>
                  <a:gd name="T31" fmla="*/ 118 h 272"/>
                  <a:gd name="T32" fmla="*/ 43 w 481"/>
                  <a:gd name="T33" fmla="*/ 122 h 272"/>
                  <a:gd name="T34" fmla="*/ 33 w 481"/>
                  <a:gd name="T35" fmla="*/ 124 h 272"/>
                  <a:gd name="T36" fmla="*/ 23 w 481"/>
                  <a:gd name="T37" fmla="*/ 127 h 272"/>
                  <a:gd name="T38" fmla="*/ 15 w 481"/>
                  <a:gd name="T39" fmla="*/ 131 h 272"/>
                  <a:gd name="T40" fmla="*/ 6 w 481"/>
                  <a:gd name="T41" fmla="*/ 134 h 272"/>
                  <a:gd name="T42" fmla="*/ 0 w 481"/>
                  <a:gd name="T43" fmla="*/ 136 h 272"/>
                  <a:gd name="T44" fmla="*/ 7 w 481"/>
                  <a:gd name="T45" fmla="*/ 120 h 272"/>
                  <a:gd name="T46" fmla="*/ 16 w 481"/>
                  <a:gd name="T47" fmla="*/ 116 h 272"/>
                  <a:gd name="T48" fmla="*/ 25 w 481"/>
                  <a:gd name="T49" fmla="*/ 112 h 272"/>
                  <a:gd name="T50" fmla="*/ 35 w 481"/>
                  <a:gd name="T51" fmla="*/ 106 h 272"/>
                  <a:gd name="T52" fmla="*/ 46 w 481"/>
                  <a:gd name="T53" fmla="*/ 103 h 272"/>
                  <a:gd name="T54" fmla="*/ 58 w 481"/>
                  <a:gd name="T55" fmla="*/ 97 h 272"/>
                  <a:gd name="T56" fmla="*/ 69 w 481"/>
                  <a:gd name="T57" fmla="*/ 91 h 272"/>
                  <a:gd name="T58" fmla="*/ 81 w 481"/>
                  <a:gd name="T59" fmla="*/ 85 h 272"/>
                  <a:gd name="T60" fmla="*/ 94 w 481"/>
                  <a:gd name="T61" fmla="*/ 79 h 272"/>
                  <a:gd name="T62" fmla="*/ 106 w 481"/>
                  <a:gd name="T63" fmla="*/ 73 h 272"/>
                  <a:gd name="T64" fmla="*/ 118 w 481"/>
                  <a:gd name="T65" fmla="*/ 67 h 272"/>
                  <a:gd name="T66" fmla="*/ 131 w 481"/>
                  <a:gd name="T67" fmla="*/ 60 h 272"/>
                  <a:gd name="T68" fmla="*/ 144 w 481"/>
                  <a:gd name="T69" fmla="*/ 53 h 272"/>
                  <a:gd name="T70" fmla="*/ 156 w 481"/>
                  <a:gd name="T71" fmla="*/ 46 h 272"/>
                  <a:gd name="T72" fmla="*/ 168 w 481"/>
                  <a:gd name="T73" fmla="*/ 40 h 272"/>
                  <a:gd name="T74" fmla="*/ 180 w 481"/>
                  <a:gd name="T75" fmla="*/ 34 h 272"/>
                  <a:gd name="T76" fmla="*/ 192 w 481"/>
                  <a:gd name="T77" fmla="*/ 27 h 272"/>
                  <a:gd name="T78" fmla="*/ 202 w 481"/>
                  <a:gd name="T79" fmla="*/ 20 h 272"/>
                  <a:gd name="T80" fmla="*/ 213 w 481"/>
                  <a:gd name="T81" fmla="*/ 14 h 272"/>
                  <a:gd name="T82" fmla="*/ 222 w 481"/>
                  <a:gd name="T83" fmla="*/ 9 h 272"/>
                  <a:gd name="T84" fmla="*/ 232 w 481"/>
                  <a:gd name="T85" fmla="*/ 3 h 272"/>
                  <a:gd name="T86" fmla="*/ 237 w 481"/>
                  <a:gd name="T87" fmla="*/ 0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1"/>
                  <a:gd name="T133" fmla="*/ 0 h 272"/>
                  <a:gd name="T134" fmla="*/ 481 w 481"/>
                  <a:gd name="T135" fmla="*/ 272 h 2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1" h="272">
                    <a:moveTo>
                      <a:pt x="475" y="0"/>
                    </a:moveTo>
                    <a:lnTo>
                      <a:pt x="481" y="52"/>
                    </a:lnTo>
                    <a:lnTo>
                      <a:pt x="473" y="55"/>
                    </a:lnTo>
                    <a:lnTo>
                      <a:pt x="466" y="61"/>
                    </a:lnTo>
                    <a:lnTo>
                      <a:pt x="458" y="67"/>
                    </a:lnTo>
                    <a:lnTo>
                      <a:pt x="450" y="73"/>
                    </a:lnTo>
                    <a:lnTo>
                      <a:pt x="445" y="78"/>
                    </a:lnTo>
                    <a:lnTo>
                      <a:pt x="437" y="84"/>
                    </a:lnTo>
                    <a:lnTo>
                      <a:pt x="429" y="90"/>
                    </a:lnTo>
                    <a:lnTo>
                      <a:pt x="422" y="95"/>
                    </a:lnTo>
                    <a:lnTo>
                      <a:pt x="414" y="99"/>
                    </a:lnTo>
                    <a:lnTo>
                      <a:pt x="405" y="103"/>
                    </a:lnTo>
                    <a:lnTo>
                      <a:pt x="397" y="109"/>
                    </a:lnTo>
                    <a:lnTo>
                      <a:pt x="390" y="114"/>
                    </a:lnTo>
                    <a:lnTo>
                      <a:pt x="380" y="118"/>
                    </a:lnTo>
                    <a:lnTo>
                      <a:pt x="372" y="124"/>
                    </a:lnTo>
                    <a:lnTo>
                      <a:pt x="365" y="128"/>
                    </a:lnTo>
                    <a:lnTo>
                      <a:pt x="357" y="133"/>
                    </a:lnTo>
                    <a:lnTo>
                      <a:pt x="348" y="137"/>
                    </a:lnTo>
                    <a:lnTo>
                      <a:pt x="340" y="141"/>
                    </a:lnTo>
                    <a:lnTo>
                      <a:pt x="331" y="145"/>
                    </a:lnTo>
                    <a:lnTo>
                      <a:pt x="323" y="151"/>
                    </a:lnTo>
                    <a:lnTo>
                      <a:pt x="314" y="154"/>
                    </a:lnTo>
                    <a:lnTo>
                      <a:pt x="306" y="158"/>
                    </a:lnTo>
                    <a:lnTo>
                      <a:pt x="296" y="162"/>
                    </a:lnTo>
                    <a:lnTo>
                      <a:pt x="289" y="166"/>
                    </a:lnTo>
                    <a:lnTo>
                      <a:pt x="279" y="170"/>
                    </a:lnTo>
                    <a:lnTo>
                      <a:pt x="272" y="173"/>
                    </a:lnTo>
                    <a:lnTo>
                      <a:pt x="262" y="177"/>
                    </a:lnTo>
                    <a:lnTo>
                      <a:pt x="255" y="181"/>
                    </a:lnTo>
                    <a:lnTo>
                      <a:pt x="247" y="185"/>
                    </a:lnTo>
                    <a:lnTo>
                      <a:pt x="237" y="189"/>
                    </a:lnTo>
                    <a:lnTo>
                      <a:pt x="230" y="190"/>
                    </a:lnTo>
                    <a:lnTo>
                      <a:pt x="222" y="196"/>
                    </a:lnTo>
                    <a:lnTo>
                      <a:pt x="213" y="198"/>
                    </a:lnTo>
                    <a:lnTo>
                      <a:pt x="205" y="202"/>
                    </a:lnTo>
                    <a:lnTo>
                      <a:pt x="196" y="206"/>
                    </a:lnTo>
                    <a:lnTo>
                      <a:pt x="188" y="209"/>
                    </a:lnTo>
                    <a:lnTo>
                      <a:pt x="180" y="211"/>
                    </a:lnTo>
                    <a:lnTo>
                      <a:pt x="171" y="213"/>
                    </a:lnTo>
                    <a:lnTo>
                      <a:pt x="163" y="217"/>
                    </a:lnTo>
                    <a:lnTo>
                      <a:pt x="156" y="221"/>
                    </a:lnTo>
                    <a:lnTo>
                      <a:pt x="148" y="223"/>
                    </a:lnTo>
                    <a:lnTo>
                      <a:pt x="139" y="225"/>
                    </a:lnTo>
                    <a:lnTo>
                      <a:pt x="131" y="228"/>
                    </a:lnTo>
                    <a:lnTo>
                      <a:pt x="125" y="230"/>
                    </a:lnTo>
                    <a:lnTo>
                      <a:pt x="116" y="234"/>
                    </a:lnTo>
                    <a:lnTo>
                      <a:pt x="108" y="236"/>
                    </a:lnTo>
                    <a:lnTo>
                      <a:pt x="101" y="240"/>
                    </a:lnTo>
                    <a:lnTo>
                      <a:pt x="95" y="242"/>
                    </a:lnTo>
                    <a:lnTo>
                      <a:pt x="87" y="244"/>
                    </a:lnTo>
                    <a:lnTo>
                      <a:pt x="80" y="246"/>
                    </a:lnTo>
                    <a:lnTo>
                      <a:pt x="74" y="248"/>
                    </a:lnTo>
                    <a:lnTo>
                      <a:pt x="66" y="249"/>
                    </a:lnTo>
                    <a:lnTo>
                      <a:pt x="61" y="251"/>
                    </a:lnTo>
                    <a:lnTo>
                      <a:pt x="53" y="253"/>
                    </a:lnTo>
                    <a:lnTo>
                      <a:pt x="47" y="255"/>
                    </a:lnTo>
                    <a:lnTo>
                      <a:pt x="42" y="259"/>
                    </a:lnTo>
                    <a:lnTo>
                      <a:pt x="36" y="259"/>
                    </a:lnTo>
                    <a:lnTo>
                      <a:pt x="30" y="261"/>
                    </a:lnTo>
                    <a:lnTo>
                      <a:pt x="25" y="263"/>
                    </a:lnTo>
                    <a:lnTo>
                      <a:pt x="19" y="265"/>
                    </a:lnTo>
                    <a:lnTo>
                      <a:pt x="13" y="267"/>
                    </a:lnTo>
                    <a:lnTo>
                      <a:pt x="7" y="268"/>
                    </a:lnTo>
                    <a:lnTo>
                      <a:pt x="4" y="268"/>
                    </a:lnTo>
                    <a:lnTo>
                      <a:pt x="0" y="272"/>
                    </a:lnTo>
                    <a:lnTo>
                      <a:pt x="6" y="244"/>
                    </a:lnTo>
                    <a:lnTo>
                      <a:pt x="9" y="242"/>
                    </a:lnTo>
                    <a:lnTo>
                      <a:pt x="15" y="240"/>
                    </a:lnTo>
                    <a:lnTo>
                      <a:pt x="19" y="238"/>
                    </a:lnTo>
                    <a:lnTo>
                      <a:pt x="26" y="236"/>
                    </a:lnTo>
                    <a:lnTo>
                      <a:pt x="32" y="232"/>
                    </a:lnTo>
                    <a:lnTo>
                      <a:pt x="38" y="230"/>
                    </a:lnTo>
                    <a:lnTo>
                      <a:pt x="44" y="227"/>
                    </a:lnTo>
                    <a:lnTo>
                      <a:pt x="51" y="225"/>
                    </a:lnTo>
                    <a:lnTo>
                      <a:pt x="57" y="221"/>
                    </a:lnTo>
                    <a:lnTo>
                      <a:pt x="64" y="217"/>
                    </a:lnTo>
                    <a:lnTo>
                      <a:pt x="70" y="213"/>
                    </a:lnTo>
                    <a:lnTo>
                      <a:pt x="78" y="211"/>
                    </a:lnTo>
                    <a:lnTo>
                      <a:pt x="85" y="208"/>
                    </a:lnTo>
                    <a:lnTo>
                      <a:pt x="93" y="206"/>
                    </a:lnTo>
                    <a:lnTo>
                      <a:pt x="101" y="202"/>
                    </a:lnTo>
                    <a:lnTo>
                      <a:pt x="108" y="198"/>
                    </a:lnTo>
                    <a:lnTo>
                      <a:pt x="116" y="194"/>
                    </a:lnTo>
                    <a:lnTo>
                      <a:pt x="123" y="190"/>
                    </a:lnTo>
                    <a:lnTo>
                      <a:pt x="129" y="187"/>
                    </a:lnTo>
                    <a:lnTo>
                      <a:pt x="139" y="183"/>
                    </a:lnTo>
                    <a:lnTo>
                      <a:pt x="146" y="179"/>
                    </a:lnTo>
                    <a:lnTo>
                      <a:pt x="156" y="175"/>
                    </a:lnTo>
                    <a:lnTo>
                      <a:pt x="163" y="171"/>
                    </a:lnTo>
                    <a:lnTo>
                      <a:pt x="171" y="168"/>
                    </a:lnTo>
                    <a:lnTo>
                      <a:pt x="180" y="162"/>
                    </a:lnTo>
                    <a:lnTo>
                      <a:pt x="188" y="158"/>
                    </a:lnTo>
                    <a:lnTo>
                      <a:pt x="196" y="154"/>
                    </a:lnTo>
                    <a:lnTo>
                      <a:pt x="205" y="151"/>
                    </a:lnTo>
                    <a:lnTo>
                      <a:pt x="213" y="147"/>
                    </a:lnTo>
                    <a:lnTo>
                      <a:pt x="220" y="143"/>
                    </a:lnTo>
                    <a:lnTo>
                      <a:pt x="230" y="137"/>
                    </a:lnTo>
                    <a:lnTo>
                      <a:pt x="237" y="133"/>
                    </a:lnTo>
                    <a:lnTo>
                      <a:pt x="247" y="128"/>
                    </a:lnTo>
                    <a:lnTo>
                      <a:pt x="255" y="126"/>
                    </a:lnTo>
                    <a:lnTo>
                      <a:pt x="262" y="120"/>
                    </a:lnTo>
                    <a:lnTo>
                      <a:pt x="272" y="116"/>
                    </a:lnTo>
                    <a:lnTo>
                      <a:pt x="279" y="111"/>
                    </a:lnTo>
                    <a:lnTo>
                      <a:pt x="289" y="107"/>
                    </a:lnTo>
                    <a:lnTo>
                      <a:pt x="296" y="101"/>
                    </a:lnTo>
                    <a:lnTo>
                      <a:pt x="304" y="99"/>
                    </a:lnTo>
                    <a:lnTo>
                      <a:pt x="312" y="93"/>
                    </a:lnTo>
                    <a:lnTo>
                      <a:pt x="319" y="90"/>
                    </a:lnTo>
                    <a:lnTo>
                      <a:pt x="329" y="84"/>
                    </a:lnTo>
                    <a:lnTo>
                      <a:pt x="336" y="80"/>
                    </a:lnTo>
                    <a:lnTo>
                      <a:pt x="344" y="74"/>
                    </a:lnTo>
                    <a:lnTo>
                      <a:pt x="352" y="71"/>
                    </a:lnTo>
                    <a:lnTo>
                      <a:pt x="361" y="67"/>
                    </a:lnTo>
                    <a:lnTo>
                      <a:pt x="369" y="63"/>
                    </a:lnTo>
                    <a:lnTo>
                      <a:pt x="374" y="57"/>
                    </a:lnTo>
                    <a:lnTo>
                      <a:pt x="384" y="54"/>
                    </a:lnTo>
                    <a:lnTo>
                      <a:pt x="390" y="48"/>
                    </a:lnTo>
                    <a:lnTo>
                      <a:pt x="399" y="46"/>
                    </a:lnTo>
                    <a:lnTo>
                      <a:pt x="405" y="40"/>
                    </a:lnTo>
                    <a:lnTo>
                      <a:pt x="412" y="36"/>
                    </a:lnTo>
                    <a:lnTo>
                      <a:pt x="420" y="33"/>
                    </a:lnTo>
                    <a:lnTo>
                      <a:pt x="426" y="29"/>
                    </a:lnTo>
                    <a:lnTo>
                      <a:pt x="431" y="25"/>
                    </a:lnTo>
                    <a:lnTo>
                      <a:pt x="439" y="21"/>
                    </a:lnTo>
                    <a:lnTo>
                      <a:pt x="445" y="17"/>
                    </a:lnTo>
                    <a:lnTo>
                      <a:pt x="450" y="14"/>
                    </a:lnTo>
                    <a:lnTo>
                      <a:pt x="456" y="10"/>
                    </a:lnTo>
                    <a:lnTo>
                      <a:pt x="464" y="6"/>
                    </a:lnTo>
                    <a:lnTo>
                      <a:pt x="469" y="2"/>
                    </a:lnTo>
                    <a:lnTo>
                      <a:pt x="475" y="0"/>
                    </a:lnTo>
                    <a:close/>
                  </a:path>
                </a:pathLst>
              </a:custGeom>
              <a:solidFill>
                <a:srgbClr val="000000"/>
              </a:solidFill>
              <a:ln w="9525">
                <a:noFill/>
                <a:round/>
                <a:headEnd/>
                <a:tailEnd/>
              </a:ln>
            </p:spPr>
            <p:txBody>
              <a:bodyPr/>
              <a:lstStyle/>
              <a:p>
                <a:endParaRPr lang="en-US"/>
              </a:p>
            </p:txBody>
          </p:sp>
          <p:sp>
            <p:nvSpPr>
              <p:cNvPr id="10309" name="Freeform 306"/>
              <p:cNvSpPr>
                <a:spLocks/>
              </p:cNvSpPr>
              <p:nvPr/>
            </p:nvSpPr>
            <p:spPr bwMode="auto">
              <a:xfrm>
                <a:off x="2626" y="2136"/>
                <a:ext cx="46" cy="77"/>
              </a:xfrm>
              <a:custGeom>
                <a:avLst/>
                <a:gdLst>
                  <a:gd name="T0" fmla="*/ 0 w 91"/>
                  <a:gd name="T1" fmla="*/ 0 h 154"/>
                  <a:gd name="T2" fmla="*/ 3 w 91"/>
                  <a:gd name="T3" fmla="*/ 1 h 154"/>
                  <a:gd name="T4" fmla="*/ 7 w 91"/>
                  <a:gd name="T5" fmla="*/ 3 h 154"/>
                  <a:gd name="T6" fmla="*/ 10 w 91"/>
                  <a:gd name="T7" fmla="*/ 6 h 154"/>
                  <a:gd name="T8" fmla="*/ 12 w 91"/>
                  <a:gd name="T9" fmla="*/ 10 h 154"/>
                  <a:gd name="T10" fmla="*/ 16 w 91"/>
                  <a:gd name="T11" fmla="*/ 14 h 154"/>
                  <a:gd name="T12" fmla="*/ 19 w 91"/>
                  <a:gd name="T13" fmla="*/ 19 h 154"/>
                  <a:gd name="T14" fmla="*/ 23 w 91"/>
                  <a:gd name="T15" fmla="*/ 23 h 154"/>
                  <a:gd name="T16" fmla="*/ 26 w 91"/>
                  <a:gd name="T17" fmla="*/ 28 h 154"/>
                  <a:gd name="T18" fmla="*/ 29 w 91"/>
                  <a:gd name="T19" fmla="*/ 33 h 154"/>
                  <a:gd name="T20" fmla="*/ 32 w 91"/>
                  <a:gd name="T21" fmla="*/ 38 h 154"/>
                  <a:gd name="T22" fmla="*/ 34 w 91"/>
                  <a:gd name="T23" fmla="*/ 42 h 154"/>
                  <a:gd name="T24" fmla="*/ 37 w 91"/>
                  <a:gd name="T25" fmla="*/ 47 h 154"/>
                  <a:gd name="T26" fmla="*/ 39 w 91"/>
                  <a:gd name="T27" fmla="*/ 52 h 154"/>
                  <a:gd name="T28" fmla="*/ 42 w 91"/>
                  <a:gd name="T29" fmla="*/ 57 h 154"/>
                  <a:gd name="T30" fmla="*/ 44 w 91"/>
                  <a:gd name="T31" fmla="*/ 59 h 154"/>
                  <a:gd name="T32" fmla="*/ 46 w 91"/>
                  <a:gd name="T33" fmla="*/ 63 h 154"/>
                  <a:gd name="T34" fmla="*/ 38 w 91"/>
                  <a:gd name="T35" fmla="*/ 77 h 154"/>
                  <a:gd name="T36" fmla="*/ 34 w 91"/>
                  <a:gd name="T37" fmla="*/ 73 h 154"/>
                  <a:gd name="T38" fmla="*/ 31 w 91"/>
                  <a:gd name="T39" fmla="*/ 69 h 154"/>
                  <a:gd name="T40" fmla="*/ 26 w 91"/>
                  <a:gd name="T41" fmla="*/ 65 h 154"/>
                  <a:gd name="T42" fmla="*/ 23 w 91"/>
                  <a:gd name="T43" fmla="*/ 60 h 154"/>
                  <a:gd name="T44" fmla="*/ 19 w 91"/>
                  <a:gd name="T45" fmla="*/ 56 h 154"/>
                  <a:gd name="T46" fmla="*/ 16 w 91"/>
                  <a:gd name="T47" fmla="*/ 51 h 154"/>
                  <a:gd name="T48" fmla="*/ 13 w 91"/>
                  <a:gd name="T49" fmla="*/ 46 h 154"/>
                  <a:gd name="T50" fmla="*/ 11 w 91"/>
                  <a:gd name="T51" fmla="*/ 41 h 154"/>
                  <a:gd name="T52" fmla="*/ 10 w 91"/>
                  <a:gd name="T53" fmla="*/ 39 h 154"/>
                  <a:gd name="T54" fmla="*/ 9 w 91"/>
                  <a:gd name="T55" fmla="*/ 36 h 154"/>
                  <a:gd name="T56" fmla="*/ 7 w 91"/>
                  <a:gd name="T57" fmla="*/ 33 h 154"/>
                  <a:gd name="T58" fmla="*/ 6 w 91"/>
                  <a:gd name="T59" fmla="*/ 31 h 154"/>
                  <a:gd name="T60" fmla="*/ 5 w 91"/>
                  <a:gd name="T61" fmla="*/ 28 h 154"/>
                  <a:gd name="T62" fmla="*/ 4 w 91"/>
                  <a:gd name="T63" fmla="*/ 25 h 154"/>
                  <a:gd name="T64" fmla="*/ 3 w 91"/>
                  <a:gd name="T65" fmla="*/ 22 h 154"/>
                  <a:gd name="T66" fmla="*/ 3 w 91"/>
                  <a:gd name="T67" fmla="*/ 20 h 154"/>
                  <a:gd name="T68" fmla="*/ 2 w 91"/>
                  <a:gd name="T69" fmla="*/ 17 h 154"/>
                  <a:gd name="T70" fmla="*/ 1 w 91"/>
                  <a:gd name="T71" fmla="*/ 15 h 154"/>
                  <a:gd name="T72" fmla="*/ 1 w 91"/>
                  <a:gd name="T73" fmla="*/ 12 h 154"/>
                  <a:gd name="T74" fmla="*/ 1 w 91"/>
                  <a:gd name="T75" fmla="*/ 10 h 154"/>
                  <a:gd name="T76" fmla="*/ 0 w 91"/>
                  <a:gd name="T77" fmla="*/ 5 h 154"/>
                  <a:gd name="T78" fmla="*/ 0 w 91"/>
                  <a:gd name="T79" fmla="*/ 0 h 154"/>
                  <a:gd name="T80" fmla="*/ 0 w 91"/>
                  <a:gd name="T81" fmla="*/ 0 h 1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
                  <a:gd name="T124" fmla="*/ 0 h 154"/>
                  <a:gd name="T125" fmla="*/ 91 w 91"/>
                  <a:gd name="T126" fmla="*/ 154 h 1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 h="154">
                    <a:moveTo>
                      <a:pt x="0" y="0"/>
                    </a:moveTo>
                    <a:lnTo>
                      <a:pt x="5" y="3"/>
                    </a:lnTo>
                    <a:lnTo>
                      <a:pt x="13" y="7"/>
                    </a:lnTo>
                    <a:lnTo>
                      <a:pt x="19" y="13"/>
                    </a:lnTo>
                    <a:lnTo>
                      <a:pt x="24" y="21"/>
                    </a:lnTo>
                    <a:lnTo>
                      <a:pt x="32" y="28"/>
                    </a:lnTo>
                    <a:lnTo>
                      <a:pt x="38" y="38"/>
                    </a:lnTo>
                    <a:lnTo>
                      <a:pt x="45" y="47"/>
                    </a:lnTo>
                    <a:lnTo>
                      <a:pt x="51" y="57"/>
                    </a:lnTo>
                    <a:lnTo>
                      <a:pt x="57" y="66"/>
                    </a:lnTo>
                    <a:lnTo>
                      <a:pt x="63" y="76"/>
                    </a:lnTo>
                    <a:lnTo>
                      <a:pt x="68" y="85"/>
                    </a:lnTo>
                    <a:lnTo>
                      <a:pt x="74" y="95"/>
                    </a:lnTo>
                    <a:lnTo>
                      <a:pt x="78" y="104"/>
                    </a:lnTo>
                    <a:lnTo>
                      <a:pt x="83" y="114"/>
                    </a:lnTo>
                    <a:lnTo>
                      <a:pt x="87" y="119"/>
                    </a:lnTo>
                    <a:lnTo>
                      <a:pt x="91" y="127"/>
                    </a:lnTo>
                    <a:lnTo>
                      <a:pt x="76" y="154"/>
                    </a:lnTo>
                    <a:lnTo>
                      <a:pt x="68" y="146"/>
                    </a:lnTo>
                    <a:lnTo>
                      <a:pt x="61" y="138"/>
                    </a:lnTo>
                    <a:lnTo>
                      <a:pt x="51" y="129"/>
                    </a:lnTo>
                    <a:lnTo>
                      <a:pt x="45" y="121"/>
                    </a:lnTo>
                    <a:lnTo>
                      <a:pt x="38" y="112"/>
                    </a:lnTo>
                    <a:lnTo>
                      <a:pt x="32" y="102"/>
                    </a:lnTo>
                    <a:lnTo>
                      <a:pt x="26" y="93"/>
                    </a:lnTo>
                    <a:lnTo>
                      <a:pt x="21" y="83"/>
                    </a:lnTo>
                    <a:lnTo>
                      <a:pt x="19" y="78"/>
                    </a:lnTo>
                    <a:lnTo>
                      <a:pt x="17" y="72"/>
                    </a:lnTo>
                    <a:lnTo>
                      <a:pt x="13" y="66"/>
                    </a:lnTo>
                    <a:lnTo>
                      <a:pt x="11" y="62"/>
                    </a:lnTo>
                    <a:lnTo>
                      <a:pt x="9" y="57"/>
                    </a:lnTo>
                    <a:lnTo>
                      <a:pt x="7" y="51"/>
                    </a:lnTo>
                    <a:lnTo>
                      <a:pt x="5" y="45"/>
                    </a:lnTo>
                    <a:lnTo>
                      <a:pt x="5" y="40"/>
                    </a:lnTo>
                    <a:lnTo>
                      <a:pt x="4" y="34"/>
                    </a:lnTo>
                    <a:lnTo>
                      <a:pt x="2" y="30"/>
                    </a:lnTo>
                    <a:lnTo>
                      <a:pt x="2" y="24"/>
                    </a:lnTo>
                    <a:lnTo>
                      <a:pt x="2" y="19"/>
                    </a:lnTo>
                    <a:lnTo>
                      <a:pt x="0" y="9"/>
                    </a:lnTo>
                    <a:lnTo>
                      <a:pt x="0" y="0"/>
                    </a:lnTo>
                    <a:close/>
                  </a:path>
                </a:pathLst>
              </a:custGeom>
              <a:solidFill>
                <a:srgbClr val="000000"/>
              </a:solidFill>
              <a:ln w="9525">
                <a:noFill/>
                <a:round/>
                <a:headEnd/>
                <a:tailEnd/>
              </a:ln>
            </p:spPr>
            <p:txBody>
              <a:bodyPr/>
              <a:lstStyle/>
              <a:p>
                <a:endParaRPr lang="en-US"/>
              </a:p>
            </p:txBody>
          </p:sp>
          <p:sp>
            <p:nvSpPr>
              <p:cNvPr id="10310" name="Freeform 307"/>
              <p:cNvSpPr>
                <a:spLocks/>
              </p:cNvSpPr>
              <p:nvPr/>
            </p:nvSpPr>
            <p:spPr bwMode="auto">
              <a:xfrm>
                <a:off x="2624" y="2113"/>
                <a:ext cx="160" cy="59"/>
              </a:xfrm>
              <a:custGeom>
                <a:avLst/>
                <a:gdLst>
                  <a:gd name="T0" fmla="*/ 64 w 319"/>
                  <a:gd name="T1" fmla="*/ 0 h 118"/>
                  <a:gd name="T2" fmla="*/ 71 w 319"/>
                  <a:gd name="T3" fmla="*/ 0 h 118"/>
                  <a:gd name="T4" fmla="*/ 77 w 319"/>
                  <a:gd name="T5" fmla="*/ 0 h 118"/>
                  <a:gd name="T6" fmla="*/ 85 w 319"/>
                  <a:gd name="T7" fmla="*/ 0 h 118"/>
                  <a:gd name="T8" fmla="*/ 91 w 319"/>
                  <a:gd name="T9" fmla="*/ 2 h 118"/>
                  <a:gd name="T10" fmla="*/ 98 w 319"/>
                  <a:gd name="T11" fmla="*/ 4 h 118"/>
                  <a:gd name="T12" fmla="*/ 105 w 319"/>
                  <a:gd name="T13" fmla="*/ 7 h 118"/>
                  <a:gd name="T14" fmla="*/ 111 w 319"/>
                  <a:gd name="T15" fmla="*/ 10 h 118"/>
                  <a:gd name="T16" fmla="*/ 118 w 319"/>
                  <a:gd name="T17" fmla="*/ 14 h 118"/>
                  <a:gd name="T18" fmla="*/ 124 w 319"/>
                  <a:gd name="T19" fmla="*/ 17 h 118"/>
                  <a:gd name="T20" fmla="*/ 130 w 319"/>
                  <a:gd name="T21" fmla="*/ 22 h 118"/>
                  <a:gd name="T22" fmla="*/ 135 w 319"/>
                  <a:gd name="T23" fmla="*/ 27 h 118"/>
                  <a:gd name="T24" fmla="*/ 141 w 319"/>
                  <a:gd name="T25" fmla="*/ 31 h 118"/>
                  <a:gd name="T26" fmla="*/ 147 w 319"/>
                  <a:gd name="T27" fmla="*/ 37 h 118"/>
                  <a:gd name="T28" fmla="*/ 152 w 319"/>
                  <a:gd name="T29" fmla="*/ 43 h 118"/>
                  <a:gd name="T30" fmla="*/ 158 w 319"/>
                  <a:gd name="T31" fmla="*/ 50 h 118"/>
                  <a:gd name="T32" fmla="*/ 160 w 319"/>
                  <a:gd name="T33" fmla="*/ 54 h 118"/>
                  <a:gd name="T34" fmla="*/ 160 w 319"/>
                  <a:gd name="T35" fmla="*/ 56 h 118"/>
                  <a:gd name="T36" fmla="*/ 155 w 319"/>
                  <a:gd name="T37" fmla="*/ 55 h 118"/>
                  <a:gd name="T38" fmla="*/ 147 w 319"/>
                  <a:gd name="T39" fmla="*/ 50 h 118"/>
                  <a:gd name="T40" fmla="*/ 139 w 319"/>
                  <a:gd name="T41" fmla="*/ 44 h 118"/>
                  <a:gd name="T42" fmla="*/ 130 w 319"/>
                  <a:gd name="T43" fmla="*/ 40 h 118"/>
                  <a:gd name="T44" fmla="*/ 121 w 319"/>
                  <a:gd name="T45" fmla="*/ 36 h 118"/>
                  <a:gd name="T46" fmla="*/ 112 w 319"/>
                  <a:gd name="T47" fmla="*/ 34 h 118"/>
                  <a:gd name="T48" fmla="*/ 103 w 319"/>
                  <a:gd name="T49" fmla="*/ 31 h 118"/>
                  <a:gd name="T50" fmla="*/ 93 w 319"/>
                  <a:gd name="T51" fmla="*/ 30 h 118"/>
                  <a:gd name="T52" fmla="*/ 85 w 319"/>
                  <a:gd name="T53" fmla="*/ 30 h 118"/>
                  <a:gd name="T54" fmla="*/ 75 w 319"/>
                  <a:gd name="T55" fmla="*/ 30 h 118"/>
                  <a:gd name="T56" fmla="*/ 66 w 319"/>
                  <a:gd name="T57" fmla="*/ 31 h 118"/>
                  <a:gd name="T58" fmla="*/ 55 w 319"/>
                  <a:gd name="T59" fmla="*/ 34 h 118"/>
                  <a:gd name="T60" fmla="*/ 47 w 319"/>
                  <a:gd name="T61" fmla="*/ 37 h 118"/>
                  <a:gd name="T62" fmla="*/ 38 w 319"/>
                  <a:gd name="T63" fmla="*/ 40 h 118"/>
                  <a:gd name="T64" fmla="*/ 29 w 319"/>
                  <a:gd name="T65" fmla="*/ 45 h 118"/>
                  <a:gd name="T66" fmla="*/ 21 w 319"/>
                  <a:gd name="T67" fmla="*/ 50 h 118"/>
                  <a:gd name="T68" fmla="*/ 13 w 319"/>
                  <a:gd name="T69" fmla="*/ 50 h 118"/>
                  <a:gd name="T70" fmla="*/ 4 w 319"/>
                  <a:gd name="T71" fmla="*/ 45 h 118"/>
                  <a:gd name="T72" fmla="*/ 3 w 319"/>
                  <a:gd name="T73" fmla="*/ 39 h 118"/>
                  <a:gd name="T74" fmla="*/ 11 w 319"/>
                  <a:gd name="T75" fmla="*/ 34 h 118"/>
                  <a:gd name="T76" fmla="*/ 17 w 319"/>
                  <a:gd name="T77" fmla="*/ 28 h 118"/>
                  <a:gd name="T78" fmla="*/ 25 w 319"/>
                  <a:gd name="T79" fmla="*/ 22 h 118"/>
                  <a:gd name="T80" fmla="*/ 33 w 319"/>
                  <a:gd name="T81" fmla="*/ 16 h 118"/>
                  <a:gd name="T82" fmla="*/ 39 w 319"/>
                  <a:gd name="T83" fmla="*/ 11 h 118"/>
                  <a:gd name="T84" fmla="*/ 48 w 319"/>
                  <a:gd name="T85" fmla="*/ 6 h 118"/>
                  <a:gd name="T86" fmla="*/ 56 w 319"/>
                  <a:gd name="T87" fmla="*/ 2 h 118"/>
                  <a:gd name="T88" fmla="*/ 60 w 319"/>
                  <a:gd name="T89" fmla="*/ 2 h 1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9"/>
                  <a:gd name="T136" fmla="*/ 0 h 118"/>
                  <a:gd name="T137" fmla="*/ 319 w 319"/>
                  <a:gd name="T138" fmla="*/ 118 h 1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9" h="118">
                    <a:moveTo>
                      <a:pt x="120" y="4"/>
                    </a:moveTo>
                    <a:lnTo>
                      <a:pt x="127" y="0"/>
                    </a:lnTo>
                    <a:lnTo>
                      <a:pt x="133" y="0"/>
                    </a:lnTo>
                    <a:lnTo>
                      <a:pt x="141" y="0"/>
                    </a:lnTo>
                    <a:lnTo>
                      <a:pt x="148" y="0"/>
                    </a:lnTo>
                    <a:lnTo>
                      <a:pt x="154" y="0"/>
                    </a:lnTo>
                    <a:lnTo>
                      <a:pt x="162" y="0"/>
                    </a:lnTo>
                    <a:lnTo>
                      <a:pt x="169" y="0"/>
                    </a:lnTo>
                    <a:lnTo>
                      <a:pt x="177" y="2"/>
                    </a:lnTo>
                    <a:lnTo>
                      <a:pt x="182" y="4"/>
                    </a:lnTo>
                    <a:lnTo>
                      <a:pt x="188" y="6"/>
                    </a:lnTo>
                    <a:lnTo>
                      <a:pt x="196" y="8"/>
                    </a:lnTo>
                    <a:lnTo>
                      <a:pt x="203" y="10"/>
                    </a:lnTo>
                    <a:lnTo>
                      <a:pt x="209" y="13"/>
                    </a:lnTo>
                    <a:lnTo>
                      <a:pt x="215" y="15"/>
                    </a:lnTo>
                    <a:lnTo>
                      <a:pt x="222" y="19"/>
                    </a:lnTo>
                    <a:lnTo>
                      <a:pt x="230" y="23"/>
                    </a:lnTo>
                    <a:lnTo>
                      <a:pt x="236" y="27"/>
                    </a:lnTo>
                    <a:lnTo>
                      <a:pt x="241" y="30"/>
                    </a:lnTo>
                    <a:lnTo>
                      <a:pt x="247" y="34"/>
                    </a:lnTo>
                    <a:lnTo>
                      <a:pt x="253" y="38"/>
                    </a:lnTo>
                    <a:lnTo>
                      <a:pt x="259" y="44"/>
                    </a:lnTo>
                    <a:lnTo>
                      <a:pt x="264" y="48"/>
                    </a:lnTo>
                    <a:lnTo>
                      <a:pt x="270" y="53"/>
                    </a:lnTo>
                    <a:lnTo>
                      <a:pt x="278" y="59"/>
                    </a:lnTo>
                    <a:lnTo>
                      <a:pt x="281" y="63"/>
                    </a:lnTo>
                    <a:lnTo>
                      <a:pt x="287" y="68"/>
                    </a:lnTo>
                    <a:lnTo>
                      <a:pt x="293" y="74"/>
                    </a:lnTo>
                    <a:lnTo>
                      <a:pt x="298" y="80"/>
                    </a:lnTo>
                    <a:lnTo>
                      <a:pt x="304" y="86"/>
                    </a:lnTo>
                    <a:lnTo>
                      <a:pt x="310" y="93"/>
                    </a:lnTo>
                    <a:lnTo>
                      <a:pt x="316" y="99"/>
                    </a:lnTo>
                    <a:lnTo>
                      <a:pt x="319" y="106"/>
                    </a:lnTo>
                    <a:lnTo>
                      <a:pt x="319" y="108"/>
                    </a:lnTo>
                    <a:lnTo>
                      <a:pt x="319" y="110"/>
                    </a:lnTo>
                    <a:lnTo>
                      <a:pt x="319" y="112"/>
                    </a:lnTo>
                    <a:lnTo>
                      <a:pt x="319" y="118"/>
                    </a:lnTo>
                    <a:lnTo>
                      <a:pt x="310" y="110"/>
                    </a:lnTo>
                    <a:lnTo>
                      <a:pt x="302" y="105"/>
                    </a:lnTo>
                    <a:lnTo>
                      <a:pt x="293" y="99"/>
                    </a:lnTo>
                    <a:lnTo>
                      <a:pt x="287" y="93"/>
                    </a:lnTo>
                    <a:lnTo>
                      <a:pt x="278" y="87"/>
                    </a:lnTo>
                    <a:lnTo>
                      <a:pt x="268" y="84"/>
                    </a:lnTo>
                    <a:lnTo>
                      <a:pt x="260" y="80"/>
                    </a:lnTo>
                    <a:lnTo>
                      <a:pt x="253" y="76"/>
                    </a:lnTo>
                    <a:lnTo>
                      <a:pt x="241" y="72"/>
                    </a:lnTo>
                    <a:lnTo>
                      <a:pt x="234" y="68"/>
                    </a:lnTo>
                    <a:lnTo>
                      <a:pt x="224" y="67"/>
                    </a:lnTo>
                    <a:lnTo>
                      <a:pt x="215" y="65"/>
                    </a:lnTo>
                    <a:lnTo>
                      <a:pt x="205" y="63"/>
                    </a:lnTo>
                    <a:lnTo>
                      <a:pt x="198" y="61"/>
                    </a:lnTo>
                    <a:lnTo>
                      <a:pt x="186" y="61"/>
                    </a:lnTo>
                    <a:lnTo>
                      <a:pt x="179" y="61"/>
                    </a:lnTo>
                    <a:lnTo>
                      <a:pt x="169" y="59"/>
                    </a:lnTo>
                    <a:lnTo>
                      <a:pt x="160" y="59"/>
                    </a:lnTo>
                    <a:lnTo>
                      <a:pt x="150" y="61"/>
                    </a:lnTo>
                    <a:lnTo>
                      <a:pt x="141" y="61"/>
                    </a:lnTo>
                    <a:lnTo>
                      <a:pt x="131" y="63"/>
                    </a:lnTo>
                    <a:lnTo>
                      <a:pt x="122" y="65"/>
                    </a:lnTo>
                    <a:lnTo>
                      <a:pt x="110" y="67"/>
                    </a:lnTo>
                    <a:lnTo>
                      <a:pt x="103" y="70"/>
                    </a:lnTo>
                    <a:lnTo>
                      <a:pt x="93" y="74"/>
                    </a:lnTo>
                    <a:lnTo>
                      <a:pt x="84" y="76"/>
                    </a:lnTo>
                    <a:lnTo>
                      <a:pt x="76" y="80"/>
                    </a:lnTo>
                    <a:lnTo>
                      <a:pt x="67" y="84"/>
                    </a:lnTo>
                    <a:lnTo>
                      <a:pt x="57" y="89"/>
                    </a:lnTo>
                    <a:lnTo>
                      <a:pt x="49" y="93"/>
                    </a:lnTo>
                    <a:lnTo>
                      <a:pt x="42" y="99"/>
                    </a:lnTo>
                    <a:lnTo>
                      <a:pt x="32" y="106"/>
                    </a:lnTo>
                    <a:lnTo>
                      <a:pt x="25" y="99"/>
                    </a:lnTo>
                    <a:lnTo>
                      <a:pt x="15" y="95"/>
                    </a:lnTo>
                    <a:lnTo>
                      <a:pt x="8" y="89"/>
                    </a:lnTo>
                    <a:lnTo>
                      <a:pt x="0" y="84"/>
                    </a:lnTo>
                    <a:lnTo>
                      <a:pt x="6" y="78"/>
                    </a:lnTo>
                    <a:lnTo>
                      <a:pt x="13" y="74"/>
                    </a:lnTo>
                    <a:lnTo>
                      <a:pt x="21" y="68"/>
                    </a:lnTo>
                    <a:lnTo>
                      <a:pt x="27" y="63"/>
                    </a:lnTo>
                    <a:lnTo>
                      <a:pt x="34" y="55"/>
                    </a:lnTo>
                    <a:lnTo>
                      <a:pt x="42" y="51"/>
                    </a:lnTo>
                    <a:lnTo>
                      <a:pt x="49" y="44"/>
                    </a:lnTo>
                    <a:lnTo>
                      <a:pt x="57" y="38"/>
                    </a:lnTo>
                    <a:lnTo>
                      <a:pt x="65" y="32"/>
                    </a:lnTo>
                    <a:lnTo>
                      <a:pt x="72" y="27"/>
                    </a:lnTo>
                    <a:lnTo>
                      <a:pt x="78" y="21"/>
                    </a:lnTo>
                    <a:lnTo>
                      <a:pt x="87" y="17"/>
                    </a:lnTo>
                    <a:lnTo>
                      <a:pt x="95" y="11"/>
                    </a:lnTo>
                    <a:lnTo>
                      <a:pt x="105" y="8"/>
                    </a:lnTo>
                    <a:lnTo>
                      <a:pt x="112" y="4"/>
                    </a:lnTo>
                    <a:lnTo>
                      <a:pt x="120" y="4"/>
                    </a:lnTo>
                    <a:close/>
                  </a:path>
                </a:pathLst>
              </a:custGeom>
              <a:solidFill>
                <a:srgbClr val="000000"/>
              </a:solidFill>
              <a:ln w="9525">
                <a:noFill/>
                <a:round/>
                <a:headEnd/>
                <a:tailEnd/>
              </a:ln>
            </p:spPr>
            <p:txBody>
              <a:bodyPr/>
              <a:lstStyle/>
              <a:p>
                <a:endParaRPr lang="en-US"/>
              </a:p>
            </p:txBody>
          </p:sp>
          <p:sp>
            <p:nvSpPr>
              <p:cNvPr id="10311" name="Freeform 308"/>
              <p:cNvSpPr>
                <a:spLocks/>
              </p:cNvSpPr>
              <p:nvPr/>
            </p:nvSpPr>
            <p:spPr bwMode="auto">
              <a:xfrm>
                <a:off x="1939" y="2366"/>
                <a:ext cx="217" cy="160"/>
              </a:xfrm>
              <a:custGeom>
                <a:avLst/>
                <a:gdLst>
                  <a:gd name="T0" fmla="*/ 214 w 434"/>
                  <a:gd name="T1" fmla="*/ 6 h 319"/>
                  <a:gd name="T2" fmla="*/ 208 w 434"/>
                  <a:gd name="T3" fmla="*/ 6 h 319"/>
                  <a:gd name="T4" fmla="*/ 205 w 434"/>
                  <a:gd name="T5" fmla="*/ 6 h 319"/>
                  <a:gd name="T6" fmla="*/ 199 w 434"/>
                  <a:gd name="T7" fmla="*/ 5 h 319"/>
                  <a:gd name="T8" fmla="*/ 193 w 434"/>
                  <a:gd name="T9" fmla="*/ 4 h 319"/>
                  <a:gd name="T10" fmla="*/ 186 w 434"/>
                  <a:gd name="T11" fmla="*/ 3 h 319"/>
                  <a:gd name="T12" fmla="*/ 178 w 434"/>
                  <a:gd name="T13" fmla="*/ 2 h 319"/>
                  <a:gd name="T14" fmla="*/ 170 w 434"/>
                  <a:gd name="T15" fmla="*/ 1 h 319"/>
                  <a:gd name="T16" fmla="*/ 160 w 434"/>
                  <a:gd name="T17" fmla="*/ 1 h 319"/>
                  <a:gd name="T18" fmla="*/ 151 w 434"/>
                  <a:gd name="T19" fmla="*/ 1 h 319"/>
                  <a:gd name="T20" fmla="*/ 142 w 434"/>
                  <a:gd name="T21" fmla="*/ 0 h 319"/>
                  <a:gd name="T22" fmla="*/ 132 w 434"/>
                  <a:gd name="T23" fmla="*/ 0 h 319"/>
                  <a:gd name="T24" fmla="*/ 122 w 434"/>
                  <a:gd name="T25" fmla="*/ 1 h 319"/>
                  <a:gd name="T26" fmla="*/ 113 w 434"/>
                  <a:gd name="T27" fmla="*/ 2 h 319"/>
                  <a:gd name="T28" fmla="*/ 104 w 434"/>
                  <a:gd name="T29" fmla="*/ 3 h 319"/>
                  <a:gd name="T30" fmla="*/ 95 w 434"/>
                  <a:gd name="T31" fmla="*/ 5 h 319"/>
                  <a:gd name="T32" fmla="*/ 88 w 434"/>
                  <a:gd name="T33" fmla="*/ 8 h 319"/>
                  <a:gd name="T34" fmla="*/ 81 w 434"/>
                  <a:gd name="T35" fmla="*/ 12 h 319"/>
                  <a:gd name="T36" fmla="*/ 74 w 434"/>
                  <a:gd name="T37" fmla="*/ 14 h 319"/>
                  <a:gd name="T38" fmla="*/ 68 w 434"/>
                  <a:gd name="T39" fmla="*/ 19 h 319"/>
                  <a:gd name="T40" fmla="*/ 62 w 434"/>
                  <a:gd name="T41" fmla="*/ 24 h 319"/>
                  <a:gd name="T42" fmla="*/ 56 w 434"/>
                  <a:gd name="T43" fmla="*/ 30 h 319"/>
                  <a:gd name="T44" fmla="*/ 50 w 434"/>
                  <a:gd name="T45" fmla="*/ 35 h 319"/>
                  <a:gd name="T46" fmla="*/ 44 w 434"/>
                  <a:gd name="T47" fmla="*/ 42 h 319"/>
                  <a:gd name="T48" fmla="*/ 38 w 434"/>
                  <a:gd name="T49" fmla="*/ 50 h 319"/>
                  <a:gd name="T50" fmla="*/ 34 w 434"/>
                  <a:gd name="T51" fmla="*/ 57 h 319"/>
                  <a:gd name="T52" fmla="*/ 27 w 434"/>
                  <a:gd name="T53" fmla="*/ 66 h 319"/>
                  <a:gd name="T54" fmla="*/ 23 w 434"/>
                  <a:gd name="T55" fmla="*/ 75 h 319"/>
                  <a:gd name="T56" fmla="*/ 19 w 434"/>
                  <a:gd name="T57" fmla="*/ 82 h 319"/>
                  <a:gd name="T58" fmla="*/ 17 w 434"/>
                  <a:gd name="T59" fmla="*/ 88 h 319"/>
                  <a:gd name="T60" fmla="*/ 14 w 434"/>
                  <a:gd name="T61" fmla="*/ 93 h 319"/>
                  <a:gd name="T62" fmla="*/ 13 w 434"/>
                  <a:gd name="T63" fmla="*/ 99 h 319"/>
                  <a:gd name="T64" fmla="*/ 11 w 434"/>
                  <a:gd name="T65" fmla="*/ 105 h 319"/>
                  <a:gd name="T66" fmla="*/ 9 w 434"/>
                  <a:gd name="T67" fmla="*/ 110 h 319"/>
                  <a:gd name="T68" fmla="*/ 7 w 434"/>
                  <a:gd name="T69" fmla="*/ 117 h 319"/>
                  <a:gd name="T70" fmla="*/ 6 w 434"/>
                  <a:gd name="T71" fmla="*/ 124 h 319"/>
                  <a:gd name="T72" fmla="*/ 4 w 434"/>
                  <a:gd name="T73" fmla="*/ 130 h 319"/>
                  <a:gd name="T74" fmla="*/ 2 w 434"/>
                  <a:gd name="T75" fmla="*/ 138 h 319"/>
                  <a:gd name="T76" fmla="*/ 1 w 434"/>
                  <a:gd name="T77" fmla="*/ 145 h 319"/>
                  <a:gd name="T78" fmla="*/ 0 w 434"/>
                  <a:gd name="T79" fmla="*/ 152 h 319"/>
                  <a:gd name="T80" fmla="*/ 2 w 434"/>
                  <a:gd name="T81" fmla="*/ 157 h 319"/>
                  <a:gd name="T82" fmla="*/ 4 w 434"/>
                  <a:gd name="T83" fmla="*/ 158 h 319"/>
                  <a:gd name="T84" fmla="*/ 7 w 434"/>
                  <a:gd name="T85" fmla="*/ 159 h 319"/>
                  <a:gd name="T86" fmla="*/ 12 w 434"/>
                  <a:gd name="T87" fmla="*/ 159 h 319"/>
                  <a:gd name="T88" fmla="*/ 81 w 434"/>
                  <a:gd name="T89" fmla="*/ 22 h 319"/>
                  <a:gd name="T90" fmla="*/ 217 w 434"/>
                  <a:gd name="T91" fmla="*/ 8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4"/>
                  <a:gd name="T139" fmla="*/ 0 h 319"/>
                  <a:gd name="T140" fmla="*/ 434 w 434"/>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4" h="319">
                    <a:moveTo>
                      <a:pt x="434" y="15"/>
                    </a:moveTo>
                    <a:lnTo>
                      <a:pt x="428" y="11"/>
                    </a:lnTo>
                    <a:lnTo>
                      <a:pt x="420" y="11"/>
                    </a:lnTo>
                    <a:lnTo>
                      <a:pt x="415" y="11"/>
                    </a:lnTo>
                    <a:lnTo>
                      <a:pt x="413" y="13"/>
                    </a:lnTo>
                    <a:lnTo>
                      <a:pt x="409" y="11"/>
                    </a:lnTo>
                    <a:lnTo>
                      <a:pt x="403" y="11"/>
                    </a:lnTo>
                    <a:lnTo>
                      <a:pt x="398" y="9"/>
                    </a:lnTo>
                    <a:lnTo>
                      <a:pt x="394" y="9"/>
                    </a:lnTo>
                    <a:lnTo>
                      <a:pt x="386" y="7"/>
                    </a:lnTo>
                    <a:lnTo>
                      <a:pt x="379" y="7"/>
                    </a:lnTo>
                    <a:lnTo>
                      <a:pt x="371" y="6"/>
                    </a:lnTo>
                    <a:lnTo>
                      <a:pt x="365" y="6"/>
                    </a:lnTo>
                    <a:lnTo>
                      <a:pt x="356" y="4"/>
                    </a:lnTo>
                    <a:lnTo>
                      <a:pt x="346" y="4"/>
                    </a:lnTo>
                    <a:lnTo>
                      <a:pt x="339" y="2"/>
                    </a:lnTo>
                    <a:lnTo>
                      <a:pt x="329" y="2"/>
                    </a:lnTo>
                    <a:lnTo>
                      <a:pt x="320" y="2"/>
                    </a:lnTo>
                    <a:lnTo>
                      <a:pt x="312" y="2"/>
                    </a:lnTo>
                    <a:lnTo>
                      <a:pt x="302" y="2"/>
                    </a:lnTo>
                    <a:lnTo>
                      <a:pt x="293" y="2"/>
                    </a:lnTo>
                    <a:lnTo>
                      <a:pt x="283" y="0"/>
                    </a:lnTo>
                    <a:lnTo>
                      <a:pt x="274" y="0"/>
                    </a:lnTo>
                    <a:lnTo>
                      <a:pt x="263" y="0"/>
                    </a:lnTo>
                    <a:lnTo>
                      <a:pt x="255" y="2"/>
                    </a:lnTo>
                    <a:lnTo>
                      <a:pt x="244" y="2"/>
                    </a:lnTo>
                    <a:lnTo>
                      <a:pt x="234" y="2"/>
                    </a:lnTo>
                    <a:lnTo>
                      <a:pt x="226" y="4"/>
                    </a:lnTo>
                    <a:lnTo>
                      <a:pt x="217" y="6"/>
                    </a:lnTo>
                    <a:lnTo>
                      <a:pt x="207" y="6"/>
                    </a:lnTo>
                    <a:lnTo>
                      <a:pt x="200" y="7"/>
                    </a:lnTo>
                    <a:lnTo>
                      <a:pt x="190" y="9"/>
                    </a:lnTo>
                    <a:lnTo>
                      <a:pt x="183" y="13"/>
                    </a:lnTo>
                    <a:lnTo>
                      <a:pt x="175" y="15"/>
                    </a:lnTo>
                    <a:lnTo>
                      <a:pt x="167" y="19"/>
                    </a:lnTo>
                    <a:lnTo>
                      <a:pt x="162" y="23"/>
                    </a:lnTo>
                    <a:lnTo>
                      <a:pt x="156" y="26"/>
                    </a:lnTo>
                    <a:lnTo>
                      <a:pt x="148" y="28"/>
                    </a:lnTo>
                    <a:lnTo>
                      <a:pt x="143" y="34"/>
                    </a:lnTo>
                    <a:lnTo>
                      <a:pt x="135" y="38"/>
                    </a:lnTo>
                    <a:lnTo>
                      <a:pt x="129" y="44"/>
                    </a:lnTo>
                    <a:lnTo>
                      <a:pt x="124" y="47"/>
                    </a:lnTo>
                    <a:lnTo>
                      <a:pt x="118" y="53"/>
                    </a:lnTo>
                    <a:lnTo>
                      <a:pt x="112" y="59"/>
                    </a:lnTo>
                    <a:lnTo>
                      <a:pt x="107" y="64"/>
                    </a:lnTo>
                    <a:lnTo>
                      <a:pt x="99" y="70"/>
                    </a:lnTo>
                    <a:lnTo>
                      <a:pt x="93" y="78"/>
                    </a:lnTo>
                    <a:lnTo>
                      <a:pt x="88" y="83"/>
                    </a:lnTo>
                    <a:lnTo>
                      <a:pt x="82" y="91"/>
                    </a:lnTo>
                    <a:lnTo>
                      <a:pt x="76" y="99"/>
                    </a:lnTo>
                    <a:lnTo>
                      <a:pt x="70" y="106"/>
                    </a:lnTo>
                    <a:lnTo>
                      <a:pt x="67" y="114"/>
                    </a:lnTo>
                    <a:lnTo>
                      <a:pt x="61" y="123"/>
                    </a:lnTo>
                    <a:lnTo>
                      <a:pt x="55" y="131"/>
                    </a:lnTo>
                    <a:lnTo>
                      <a:pt x="50" y="141"/>
                    </a:lnTo>
                    <a:lnTo>
                      <a:pt x="46" y="150"/>
                    </a:lnTo>
                    <a:lnTo>
                      <a:pt x="42" y="160"/>
                    </a:lnTo>
                    <a:lnTo>
                      <a:pt x="38" y="163"/>
                    </a:lnTo>
                    <a:lnTo>
                      <a:pt x="36" y="169"/>
                    </a:lnTo>
                    <a:lnTo>
                      <a:pt x="34" y="175"/>
                    </a:lnTo>
                    <a:lnTo>
                      <a:pt x="32" y="180"/>
                    </a:lnTo>
                    <a:lnTo>
                      <a:pt x="29" y="186"/>
                    </a:lnTo>
                    <a:lnTo>
                      <a:pt x="27" y="192"/>
                    </a:lnTo>
                    <a:lnTo>
                      <a:pt x="25" y="198"/>
                    </a:lnTo>
                    <a:lnTo>
                      <a:pt x="23" y="203"/>
                    </a:lnTo>
                    <a:lnTo>
                      <a:pt x="21" y="209"/>
                    </a:lnTo>
                    <a:lnTo>
                      <a:pt x="19" y="215"/>
                    </a:lnTo>
                    <a:lnTo>
                      <a:pt x="17" y="220"/>
                    </a:lnTo>
                    <a:lnTo>
                      <a:pt x="15" y="228"/>
                    </a:lnTo>
                    <a:lnTo>
                      <a:pt x="13" y="234"/>
                    </a:lnTo>
                    <a:lnTo>
                      <a:pt x="13" y="241"/>
                    </a:lnTo>
                    <a:lnTo>
                      <a:pt x="12" y="247"/>
                    </a:lnTo>
                    <a:lnTo>
                      <a:pt x="10" y="255"/>
                    </a:lnTo>
                    <a:lnTo>
                      <a:pt x="8" y="260"/>
                    </a:lnTo>
                    <a:lnTo>
                      <a:pt x="6" y="268"/>
                    </a:lnTo>
                    <a:lnTo>
                      <a:pt x="4" y="276"/>
                    </a:lnTo>
                    <a:lnTo>
                      <a:pt x="4" y="281"/>
                    </a:lnTo>
                    <a:lnTo>
                      <a:pt x="2" y="289"/>
                    </a:lnTo>
                    <a:lnTo>
                      <a:pt x="2" y="296"/>
                    </a:lnTo>
                    <a:lnTo>
                      <a:pt x="0" y="304"/>
                    </a:lnTo>
                    <a:lnTo>
                      <a:pt x="0" y="314"/>
                    </a:lnTo>
                    <a:lnTo>
                      <a:pt x="4" y="314"/>
                    </a:lnTo>
                    <a:lnTo>
                      <a:pt x="8" y="315"/>
                    </a:lnTo>
                    <a:lnTo>
                      <a:pt x="13" y="317"/>
                    </a:lnTo>
                    <a:lnTo>
                      <a:pt x="15" y="317"/>
                    </a:lnTo>
                    <a:lnTo>
                      <a:pt x="17" y="317"/>
                    </a:lnTo>
                    <a:lnTo>
                      <a:pt x="23" y="317"/>
                    </a:lnTo>
                    <a:lnTo>
                      <a:pt x="29" y="319"/>
                    </a:lnTo>
                    <a:lnTo>
                      <a:pt x="162" y="44"/>
                    </a:lnTo>
                    <a:lnTo>
                      <a:pt x="434" y="15"/>
                    </a:lnTo>
                    <a:close/>
                  </a:path>
                </a:pathLst>
              </a:custGeom>
              <a:solidFill>
                <a:srgbClr val="000000"/>
              </a:solidFill>
              <a:ln w="9525">
                <a:noFill/>
                <a:round/>
                <a:headEnd/>
                <a:tailEnd/>
              </a:ln>
            </p:spPr>
            <p:txBody>
              <a:bodyPr/>
              <a:lstStyle/>
              <a:p>
                <a:endParaRPr lang="en-US"/>
              </a:p>
            </p:txBody>
          </p:sp>
          <p:sp>
            <p:nvSpPr>
              <p:cNvPr id="10312" name="Freeform 309"/>
              <p:cNvSpPr>
                <a:spLocks/>
              </p:cNvSpPr>
              <p:nvPr/>
            </p:nvSpPr>
            <p:spPr bwMode="auto">
              <a:xfrm>
                <a:off x="1886" y="2120"/>
                <a:ext cx="315" cy="358"/>
              </a:xfrm>
              <a:custGeom>
                <a:avLst/>
                <a:gdLst>
                  <a:gd name="T0" fmla="*/ 293 w 629"/>
                  <a:gd name="T1" fmla="*/ 102 h 717"/>
                  <a:gd name="T2" fmla="*/ 276 w 629"/>
                  <a:gd name="T3" fmla="*/ 102 h 717"/>
                  <a:gd name="T4" fmla="*/ 258 w 629"/>
                  <a:gd name="T5" fmla="*/ 104 h 717"/>
                  <a:gd name="T6" fmla="*/ 239 w 629"/>
                  <a:gd name="T7" fmla="*/ 104 h 717"/>
                  <a:gd name="T8" fmla="*/ 221 w 629"/>
                  <a:gd name="T9" fmla="*/ 106 h 717"/>
                  <a:gd name="T10" fmla="*/ 202 w 629"/>
                  <a:gd name="T11" fmla="*/ 109 h 717"/>
                  <a:gd name="T12" fmla="*/ 185 w 629"/>
                  <a:gd name="T13" fmla="*/ 113 h 717"/>
                  <a:gd name="T14" fmla="*/ 169 w 629"/>
                  <a:gd name="T15" fmla="*/ 117 h 717"/>
                  <a:gd name="T16" fmla="*/ 156 w 629"/>
                  <a:gd name="T17" fmla="*/ 122 h 717"/>
                  <a:gd name="T18" fmla="*/ 144 w 629"/>
                  <a:gd name="T19" fmla="*/ 126 h 717"/>
                  <a:gd name="T20" fmla="*/ 129 w 629"/>
                  <a:gd name="T21" fmla="*/ 131 h 717"/>
                  <a:gd name="T22" fmla="*/ 114 w 629"/>
                  <a:gd name="T23" fmla="*/ 139 h 717"/>
                  <a:gd name="T24" fmla="*/ 100 w 629"/>
                  <a:gd name="T25" fmla="*/ 147 h 717"/>
                  <a:gd name="T26" fmla="*/ 85 w 629"/>
                  <a:gd name="T27" fmla="*/ 160 h 717"/>
                  <a:gd name="T28" fmla="*/ 69 w 629"/>
                  <a:gd name="T29" fmla="*/ 175 h 717"/>
                  <a:gd name="T30" fmla="*/ 58 w 629"/>
                  <a:gd name="T31" fmla="*/ 189 h 717"/>
                  <a:gd name="T32" fmla="*/ 51 w 629"/>
                  <a:gd name="T33" fmla="*/ 201 h 717"/>
                  <a:gd name="T34" fmla="*/ 45 w 629"/>
                  <a:gd name="T35" fmla="*/ 213 h 717"/>
                  <a:gd name="T36" fmla="*/ 38 w 629"/>
                  <a:gd name="T37" fmla="*/ 226 h 717"/>
                  <a:gd name="T38" fmla="*/ 32 w 629"/>
                  <a:gd name="T39" fmla="*/ 239 h 717"/>
                  <a:gd name="T40" fmla="*/ 27 w 629"/>
                  <a:gd name="T41" fmla="*/ 251 h 717"/>
                  <a:gd name="T42" fmla="*/ 22 w 629"/>
                  <a:gd name="T43" fmla="*/ 261 h 717"/>
                  <a:gd name="T44" fmla="*/ 15 w 629"/>
                  <a:gd name="T45" fmla="*/ 277 h 717"/>
                  <a:gd name="T46" fmla="*/ 9 w 629"/>
                  <a:gd name="T47" fmla="*/ 294 h 717"/>
                  <a:gd name="T48" fmla="*/ 4 w 629"/>
                  <a:gd name="T49" fmla="*/ 310 h 717"/>
                  <a:gd name="T50" fmla="*/ 1 w 629"/>
                  <a:gd name="T51" fmla="*/ 324 h 717"/>
                  <a:gd name="T52" fmla="*/ 0 w 629"/>
                  <a:gd name="T53" fmla="*/ 337 h 717"/>
                  <a:gd name="T54" fmla="*/ 1 w 629"/>
                  <a:gd name="T55" fmla="*/ 352 h 717"/>
                  <a:gd name="T56" fmla="*/ 10 w 629"/>
                  <a:gd name="T57" fmla="*/ 353 h 717"/>
                  <a:gd name="T58" fmla="*/ 18 w 629"/>
                  <a:gd name="T59" fmla="*/ 340 h 717"/>
                  <a:gd name="T60" fmla="*/ 22 w 629"/>
                  <a:gd name="T61" fmla="*/ 326 h 717"/>
                  <a:gd name="T62" fmla="*/ 28 w 629"/>
                  <a:gd name="T63" fmla="*/ 309 h 717"/>
                  <a:gd name="T64" fmla="*/ 34 w 629"/>
                  <a:gd name="T65" fmla="*/ 291 h 717"/>
                  <a:gd name="T66" fmla="*/ 41 w 629"/>
                  <a:gd name="T67" fmla="*/ 277 h 717"/>
                  <a:gd name="T68" fmla="*/ 47 w 629"/>
                  <a:gd name="T69" fmla="*/ 266 h 717"/>
                  <a:gd name="T70" fmla="*/ 52 w 629"/>
                  <a:gd name="T71" fmla="*/ 256 h 717"/>
                  <a:gd name="T72" fmla="*/ 58 w 629"/>
                  <a:gd name="T73" fmla="*/ 244 h 717"/>
                  <a:gd name="T74" fmla="*/ 66 w 629"/>
                  <a:gd name="T75" fmla="*/ 232 h 717"/>
                  <a:gd name="T76" fmla="*/ 74 w 629"/>
                  <a:gd name="T77" fmla="*/ 220 h 717"/>
                  <a:gd name="T78" fmla="*/ 82 w 629"/>
                  <a:gd name="T79" fmla="*/ 208 h 717"/>
                  <a:gd name="T80" fmla="*/ 92 w 629"/>
                  <a:gd name="T81" fmla="*/ 195 h 717"/>
                  <a:gd name="T82" fmla="*/ 103 w 629"/>
                  <a:gd name="T83" fmla="*/ 181 h 717"/>
                  <a:gd name="T84" fmla="*/ 114 w 629"/>
                  <a:gd name="T85" fmla="*/ 168 h 717"/>
                  <a:gd name="T86" fmla="*/ 127 w 629"/>
                  <a:gd name="T87" fmla="*/ 157 h 717"/>
                  <a:gd name="T88" fmla="*/ 140 w 629"/>
                  <a:gd name="T89" fmla="*/ 146 h 717"/>
                  <a:gd name="T90" fmla="*/ 153 w 629"/>
                  <a:gd name="T91" fmla="*/ 138 h 717"/>
                  <a:gd name="T92" fmla="*/ 166 w 629"/>
                  <a:gd name="T93" fmla="*/ 130 h 717"/>
                  <a:gd name="T94" fmla="*/ 181 w 629"/>
                  <a:gd name="T95" fmla="*/ 124 h 717"/>
                  <a:gd name="T96" fmla="*/ 195 w 629"/>
                  <a:gd name="T97" fmla="*/ 118 h 717"/>
                  <a:gd name="T98" fmla="*/ 209 w 629"/>
                  <a:gd name="T99" fmla="*/ 114 h 717"/>
                  <a:gd name="T100" fmla="*/ 224 w 629"/>
                  <a:gd name="T101" fmla="*/ 111 h 717"/>
                  <a:gd name="T102" fmla="*/ 238 w 629"/>
                  <a:gd name="T103" fmla="*/ 108 h 717"/>
                  <a:gd name="T104" fmla="*/ 253 w 629"/>
                  <a:gd name="T105" fmla="*/ 108 h 717"/>
                  <a:gd name="T106" fmla="*/ 267 w 629"/>
                  <a:gd name="T107" fmla="*/ 108 h 717"/>
                  <a:gd name="T108" fmla="*/ 281 w 629"/>
                  <a:gd name="T109" fmla="*/ 109 h 717"/>
                  <a:gd name="T110" fmla="*/ 294 w 629"/>
                  <a:gd name="T111" fmla="*/ 112 h 717"/>
                  <a:gd name="T112" fmla="*/ 307 w 629"/>
                  <a:gd name="T113" fmla="*/ 116 h 7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29"/>
                  <a:gd name="T172" fmla="*/ 0 h 717"/>
                  <a:gd name="T173" fmla="*/ 629 w 629"/>
                  <a:gd name="T174" fmla="*/ 717 h 7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29" h="717">
                    <a:moveTo>
                      <a:pt x="629" y="236"/>
                    </a:moveTo>
                    <a:lnTo>
                      <a:pt x="606" y="0"/>
                    </a:lnTo>
                    <a:lnTo>
                      <a:pt x="599" y="12"/>
                    </a:lnTo>
                    <a:lnTo>
                      <a:pt x="585" y="204"/>
                    </a:lnTo>
                    <a:lnTo>
                      <a:pt x="576" y="204"/>
                    </a:lnTo>
                    <a:lnTo>
                      <a:pt x="568" y="204"/>
                    </a:lnTo>
                    <a:lnTo>
                      <a:pt x="559" y="204"/>
                    </a:lnTo>
                    <a:lnTo>
                      <a:pt x="551" y="204"/>
                    </a:lnTo>
                    <a:lnTo>
                      <a:pt x="542" y="204"/>
                    </a:lnTo>
                    <a:lnTo>
                      <a:pt x="532" y="206"/>
                    </a:lnTo>
                    <a:lnTo>
                      <a:pt x="524" y="206"/>
                    </a:lnTo>
                    <a:lnTo>
                      <a:pt x="515" y="208"/>
                    </a:lnTo>
                    <a:lnTo>
                      <a:pt x="505" y="208"/>
                    </a:lnTo>
                    <a:lnTo>
                      <a:pt x="496" y="208"/>
                    </a:lnTo>
                    <a:lnTo>
                      <a:pt x="486" y="208"/>
                    </a:lnTo>
                    <a:lnTo>
                      <a:pt x="477" y="209"/>
                    </a:lnTo>
                    <a:lnTo>
                      <a:pt x="467" y="209"/>
                    </a:lnTo>
                    <a:lnTo>
                      <a:pt x="458" y="211"/>
                    </a:lnTo>
                    <a:lnTo>
                      <a:pt x="448" y="211"/>
                    </a:lnTo>
                    <a:lnTo>
                      <a:pt x="441" y="213"/>
                    </a:lnTo>
                    <a:lnTo>
                      <a:pt x="429" y="213"/>
                    </a:lnTo>
                    <a:lnTo>
                      <a:pt x="420" y="215"/>
                    </a:lnTo>
                    <a:lnTo>
                      <a:pt x="410" y="217"/>
                    </a:lnTo>
                    <a:lnTo>
                      <a:pt x="403" y="219"/>
                    </a:lnTo>
                    <a:lnTo>
                      <a:pt x="393" y="219"/>
                    </a:lnTo>
                    <a:lnTo>
                      <a:pt x="386" y="221"/>
                    </a:lnTo>
                    <a:lnTo>
                      <a:pt x="376" y="223"/>
                    </a:lnTo>
                    <a:lnTo>
                      <a:pt x="369" y="227"/>
                    </a:lnTo>
                    <a:lnTo>
                      <a:pt x="361" y="227"/>
                    </a:lnTo>
                    <a:lnTo>
                      <a:pt x="351" y="228"/>
                    </a:lnTo>
                    <a:lnTo>
                      <a:pt x="344" y="230"/>
                    </a:lnTo>
                    <a:lnTo>
                      <a:pt x="338" y="234"/>
                    </a:lnTo>
                    <a:lnTo>
                      <a:pt x="330" y="236"/>
                    </a:lnTo>
                    <a:lnTo>
                      <a:pt x="323" y="238"/>
                    </a:lnTo>
                    <a:lnTo>
                      <a:pt x="317" y="240"/>
                    </a:lnTo>
                    <a:lnTo>
                      <a:pt x="311" y="244"/>
                    </a:lnTo>
                    <a:lnTo>
                      <a:pt x="306" y="246"/>
                    </a:lnTo>
                    <a:lnTo>
                      <a:pt x="300" y="248"/>
                    </a:lnTo>
                    <a:lnTo>
                      <a:pt x="292" y="249"/>
                    </a:lnTo>
                    <a:lnTo>
                      <a:pt x="287" y="253"/>
                    </a:lnTo>
                    <a:lnTo>
                      <a:pt x="279" y="255"/>
                    </a:lnTo>
                    <a:lnTo>
                      <a:pt x="273" y="257"/>
                    </a:lnTo>
                    <a:lnTo>
                      <a:pt x="266" y="261"/>
                    </a:lnTo>
                    <a:lnTo>
                      <a:pt x="258" y="263"/>
                    </a:lnTo>
                    <a:lnTo>
                      <a:pt x="251" y="267"/>
                    </a:lnTo>
                    <a:lnTo>
                      <a:pt x="243" y="268"/>
                    </a:lnTo>
                    <a:lnTo>
                      <a:pt x="235" y="272"/>
                    </a:lnTo>
                    <a:lnTo>
                      <a:pt x="228" y="278"/>
                    </a:lnTo>
                    <a:lnTo>
                      <a:pt x="222" y="282"/>
                    </a:lnTo>
                    <a:lnTo>
                      <a:pt x="215" y="286"/>
                    </a:lnTo>
                    <a:lnTo>
                      <a:pt x="207" y="289"/>
                    </a:lnTo>
                    <a:lnTo>
                      <a:pt x="199" y="295"/>
                    </a:lnTo>
                    <a:lnTo>
                      <a:pt x="192" y="301"/>
                    </a:lnTo>
                    <a:lnTo>
                      <a:pt x="184" y="306"/>
                    </a:lnTo>
                    <a:lnTo>
                      <a:pt x="176" y="312"/>
                    </a:lnTo>
                    <a:lnTo>
                      <a:pt x="169" y="320"/>
                    </a:lnTo>
                    <a:lnTo>
                      <a:pt x="159" y="325"/>
                    </a:lnTo>
                    <a:lnTo>
                      <a:pt x="152" y="333"/>
                    </a:lnTo>
                    <a:lnTo>
                      <a:pt x="146" y="341"/>
                    </a:lnTo>
                    <a:lnTo>
                      <a:pt x="138" y="350"/>
                    </a:lnTo>
                    <a:lnTo>
                      <a:pt x="131" y="358"/>
                    </a:lnTo>
                    <a:lnTo>
                      <a:pt x="123" y="369"/>
                    </a:lnTo>
                    <a:lnTo>
                      <a:pt x="119" y="373"/>
                    </a:lnTo>
                    <a:lnTo>
                      <a:pt x="116" y="379"/>
                    </a:lnTo>
                    <a:lnTo>
                      <a:pt x="112" y="384"/>
                    </a:lnTo>
                    <a:lnTo>
                      <a:pt x="110" y="390"/>
                    </a:lnTo>
                    <a:lnTo>
                      <a:pt x="106" y="396"/>
                    </a:lnTo>
                    <a:lnTo>
                      <a:pt x="102" y="402"/>
                    </a:lnTo>
                    <a:lnTo>
                      <a:pt x="99" y="407"/>
                    </a:lnTo>
                    <a:lnTo>
                      <a:pt x="95" y="413"/>
                    </a:lnTo>
                    <a:lnTo>
                      <a:pt x="93" y="419"/>
                    </a:lnTo>
                    <a:lnTo>
                      <a:pt x="89" y="426"/>
                    </a:lnTo>
                    <a:lnTo>
                      <a:pt x="87" y="434"/>
                    </a:lnTo>
                    <a:lnTo>
                      <a:pt x="83" y="441"/>
                    </a:lnTo>
                    <a:lnTo>
                      <a:pt x="80" y="447"/>
                    </a:lnTo>
                    <a:lnTo>
                      <a:pt x="76" y="453"/>
                    </a:lnTo>
                    <a:lnTo>
                      <a:pt x="72" y="460"/>
                    </a:lnTo>
                    <a:lnTo>
                      <a:pt x="70" y="466"/>
                    </a:lnTo>
                    <a:lnTo>
                      <a:pt x="68" y="472"/>
                    </a:lnTo>
                    <a:lnTo>
                      <a:pt x="64" y="478"/>
                    </a:lnTo>
                    <a:lnTo>
                      <a:pt x="62" y="485"/>
                    </a:lnTo>
                    <a:lnTo>
                      <a:pt x="59" y="491"/>
                    </a:lnTo>
                    <a:lnTo>
                      <a:pt x="57" y="497"/>
                    </a:lnTo>
                    <a:lnTo>
                      <a:pt x="53" y="502"/>
                    </a:lnTo>
                    <a:lnTo>
                      <a:pt x="51" y="508"/>
                    </a:lnTo>
                    <a:lnTo>
                      <a:pt x="47" y="514"/>
                    </a:lnTo>
                    <a:lnTo>
                      <a:pt x="45" y="518"/>
                    </a:lnTo>
                    <a:lnTo>
                      <a:pt x="43" y="523"/>
                    </a:lnTo>
                    <a:lnTo>
                      <a:pt x="42" y="529"/>
                    </a:lnTo>
                    <a:lnTo>
                      <a:pt x="40" y="535"/>
                    </a:lnTo>
                    <a:lnTo>
                      <a:pt x="34" y="544"/>
                    </a:lnTo>
                    <a:lnTo>
                      <a:pt x="30" y="554"/>
                    </a:lnTo>
                    <a:lnTo>
                      <a:pt x="26" y="563"/>
                    </a:lnTo>
                    <a:lnTo>
                      <a:pt x="22" y="573"/>
                    </a:lnTo>
                    <a:lnTo>
                      <a:pt x="19" y="580"/>
                    </a:lnTo>
                    <a:lnTo>
                      <a:pt x="17" y="588"/>
                    </a:lnTo>
                    <a:lnTo>
                      <a:pt x="13" y="597"/>
                    </a:lnTo>
                    <a:lnTo>
                      <a:pt x="13" y="605"/>
                    </a:lnTo>
                    <a:lnTo>
                      <a:pt x="9" y="613"/>
                    </a:lnTo>
                    <a:lnTo>
                      <a:pt x="7" y="620"/>
                    </a:lnTo>
                    <a:lnTo>
                      <a:pt x="5" y="628"/>
                    </a:lnTo>
                    <a:lnTo>
                      <a:pt x="3" y="634"/>
                    </a:lnTo>
                    <a:lnTo>
                      <a:pt x="2" y="641"/>
                    </a:lnTo>
                    <a:lnTo>
                      <a:pt x="2" y="649"/>
                    </a:lnTo>
                    <a:lnTo>
                      <a:pt x="0" y="656"/>
                    </a:lnTo>
                    <a:lnTo>
                      <a:pt x="0" y="662"/>
                    </a:lnTo>
                    <a:lnTo>
                      <a:pt x="0" y="668"/>
                    </a:lnTo>
                    <a:lnTo>
                      <a:pt x="0" y="675"/>
                    </a:lnTo>
                    <a:lnTo>
                      <a:pt x="0" y="683"/>
                    </a:lnTo>
                    <a:lnTo>
                      <a:pt x="0" y="689"/>
                    </a:lnTo>
                    <a:lnTo>
                      <a:pt x="0" y="696"/>
                    </a:lnTo>
                    <a:lnTo>
                      <a:pt x="2" y="704"/>
                    </a:lnTo>
                    <a:lnTo>
                      <a:pt x="3" y="710"/>
                    </a:lnTo>
                    <a:lnTo>
                      <a:pt x="5" y="717"/>
                    </a:lnTo>
                    <a:lnTo>
                      <a:pt x="11" y="711"/>
                    </a:lnTo>
                    <a:lnTo>
                      <a:pt x="19" y="706"/>
                    </a:lnTo>
                    <a:lnTo>
                      <a:pt x="24" y="700"/>
                    </a:lnTo>
                    <a:lnTo>
                      <a:pt x="32" y="696"/>
                    </a:lnTo>
                    <a:lnTo>
                      <a:pt x="34" y="689"/>
                    </a:lnTo>
                    <a:lnTo>
                      <a:pt x="36" y="681"/>
                    </a:lnTo>
                    <a:lnTo>
                      <a:pt x="38" y="673"/>
                    </a:lnTo>
                    <a:lnTo>
                      <a:pt x="40" y="668"/>
                    </a:lnTo>
                    <a:lnTo>
                      <a:pt x="42" y="660"/>
                    </a:lnTo>
                    <a:lnTo>
                      <a:pt x="43" y="653"/>
                    </a:lnTo>
                    <a:lnTo>
                      <a:pt x="47" y="643"/>
                    </a:lnTo>
                    <a:lnTo>
                      <a:pt x="49" y="635"/>
                    </a:lnTo>
                    <a:lnTo>
                      <a:pt x="53" y="628"/>
                    </a:lnTo>
                    <a:lnTo>
                      <a:pt x="55" y="618"/>
                    </a:lnTo>
                    <a:lnTo>
                      <a:pt x="59" y="609"/>
                    </a:lnTo>
                    <a:lnTo>
                      <a:pt x="62" y="601"/>
                    </a:lnTo>
                    <a:lnTo>
                      <a:pt x="64" y="592"/>
                    </a:lnTo>
                    <a:lnTo>
                      <a:pt x="68" y="582"/>
                    </a:lnTo>
                    <a:lnTo>
                      <a:pt x="72" y="575"/>
                    </a:lnTo>
                    <a:lnTo>
                      <a:pt x="78" y="565"/>
                    </a:lnTo>
                    <a:lnTo>
                      <a:pt x="80" y="559"/>
                    </a:lnTo>
                    <a:lnTo>
                      <a:pt x="81" y="554"/>
                    </a:lnTo>
                    <a:lnTo>
                      <a:pt x="83" y="548"/>
                    </a:lnTo>
                    <a:lnTo>
                      <a:pt x="87" y="544"/>
                    </a:lnTo>
                    <a:lnTo>
                      <a:pt x="89" y="538"/>
                    </a:lnTo>
                    <a:lnTo>
                      <a:pt x="93" y="533"/>
                    </a:lnTo>
                    <a:lnTo>
                      <a:pt x="95" y="527"/>
                    </a:lnTo>
                    <a:lnTo>
                      <a:pt x="99" y="521"/>
                    </a:lnTo>
                    <a:lnTo>
                      <a:pt x="100" y="516"/>
                    </a:lnTo>
                    <a:lnTo>
                      <a:pt x="104" y="512"/>
                    </a:lnTo>
                    <a:lnTo>
                      <a:pt x="106" y="506"/>
                    </a:lnTo>
                    <a:lnTo>
                      <a:pt x="110" y="500"/>
                    </a:lnTo>
                    <a:lnTo>
                      <a:pt x="112" y="495"/>
                    </a:lnTo>
                    <a:lnTo>
                      <a:pt x="116" y="489"/>
                    </a:lnTo>
                    <a:lnTo>
                      <a:pt x="119" y="483"/>
                    </a:lnTo>
                    <a:lnTo>
                      <a:pt x="123" y="478"/>
                    </a:lnTo>
                    <a:lnTo>
                      <a:pt x="127" y="472"/>
                    </a:lnTo>
                    <a:lnTo>
                      <a:pt x="131" y="464"/>
                    </a:lnTo>
                    <a:lnTo>
                      <a:pt x="135" y="459"/>
                    </a:lnTo>
                    <a:lnTo>
                      <a:pt x="138" y="453"/>
                    </a:lnTo>
                    <a:lnTo>
                      <a:pt x="142" y="447"/>
                    </a:lnTo>
                    <a:lnTo>
                      <a:pt x="148" y="441"/>
                    </a:lnTo>
                    <a:lnTo>
                      <a:pt x="150" y="434"/>
                    </a:lnTo>
                    <a:lnTo>
                      <a:pt x="156" y="430"/>
                    </a:lnTo>
                    <a:lnTo>
                      <a:pt x="159" y="422"/>
                    </a:lnTo>
                    <a:lnTo>
                      <a:pt x="163" y="417"/>
                    </a:lnTo>
                    <a:lnTo>
                      <a:pt x="169" y="409"/>
                    </a:lnTo>
                    <a:lnTo>
                      <a:pt x="173" y="403"/>
                    </a:lnTo>
                    <a:lnTo>
                      <a:pt x="178" y="396"/>
                    </a:lnTo>
                    <a:lnTo>
                      <a:pt x="184" y="390"/>
                    </a:lnTo>
                    <a:lnTo>
                      <a:pt x="190" y="383"/>
                    </a:lnTo>
                    <a:lnTo>
                      <a:pt x="196" y="377"/>
                    </a:lnTo>
                    <a:lnTo>
                      <a:pt x="201" y="369"/>
                    </a:lnTo>
                    <a:lnTo>
                      <a:pt x="205" y="362"/>
                    </a:lnTo>
                    <a:lnTo>
                      <a:pt x="211" y="354"/>
                    </a:lnTo>
                    <a:lnTo>
                      <a:pt x="216" y="348"/>
                    </a:lnTo>
                    <a:lnTo>
                      <a:pt x="222" y="343"/>
                    </a:lnTo>
                    <a:lnTo>
                      <a:pt x="228" y="337"/>
                    </a:lnTo>
                    <a:lnTo>
                      <a:pt x="234" y="331"/>
                    </a:lnTo>
                    <a:lnTo>
                      <a:pt x="241" y="325"/>
                    </a:lnTo>
                    <a:lnTo>
                      <a:pt x="247" y="320"/>
                    </a:lnTo>
                    <a:lnTo>
                      <a:pt x="253" y="314"/>
                    </a:lnTo>
                    <a:lnTo>
                      <a:pt x="258" y="308"/>
                    </a:lnTo>
                    <a:lnTo>
                      <a:pt x="266" y="303"/>
                    </a:lnTo>
                    <a:lnTo>
                      <a:pt x="272" y="297"/>
                    </a:lnTo>
                    <a:lnTo>
                      <a:pt x="279" y="293"/>
                    </a:lnTo>
                    <a:lnTo>
                      <a:pt x="285" y="289"/>
                    </a:lnTo>
                    <a:lnTo>
                      <a:pt x="292" y="286"/>
                    </a:lnTo>
                    <a:lnTo>
                      <a:pt x="298" y="280"/>
                    </a:lnTo>
                    <a:lnTo>
                      <a:pt x="306" y="276"/>
                    </a:lnTo>
                    <a:lnTo>
                      <a:pt x="311" y="270"/>
                    </a:lnTo>
                    <a:lnTo>
                      <a:pt x="319" y="267"/>
                    </a:lnTo>
                    <a:lnTo>
                      <a:pt x="325" y="263"/>
                    </a:lnTo>
                    <a:lnTo>
                      <a:pt x="332" y="261"/>
                    </a:lnTo>
                    <a:lnTo>
                      <a:pt x="338" y="257"/>
                    </a:lnTo>
                    <a:lnTo>
                      <a:pt x="346" y="253"/>
                    </a:lnTo>
                    <a:lnTo>
                      <a:pt x="353" y="249"/>
                    </a:lnTo>
                    <a:lnTo>
                      <a:pt x="361" y="248"/>
                    </a:lnTo>
                    <a:lnTo>
                      <a:pt x="367" y="244"/>
                    </a:lnTo>
                    <a:lnTo>
                      <a:pt x="374" y="242"/>
                    </a:lnTo>
                    <a:lnTo>
                      <a:pt x="382" y="238"/>
                    </a:lnTo>
                    <a:lnTo>
                      <a:pt x="389" y="236"/>
                    </a:lnTo>
                    <a:lnTo>
                      <a:pt x="395" y="236"/>
                    </a:lnTo>
                    <a:lnTo>
                      <a:pt x="405" y="234"/>
                    </a:lnTo>
                    <a:lnTo>
                      <a:pt x="410" y="230"/>
                    </a:lnTo>
                    <a:lnTo>
                      <a:pt x="418" y="228"/>
                    </a:lnTo>
                    <a:lnTo>
                      <a:pt x="426" y="227"/>
                    </a:lnTo>
                    <a:lnTo>
                      <a:pt x="433" y="225"/>
                    </a:lnTo>
                    <a:lnTo>
                      <a:pt x="439" y="223"/>
                    </a:lnTo>
                    <a:lnTo>
                      <a:pt x="448" y="223"/>
                    </a:lnTo>
                    <a:lnTo>
                      <a:pt x="454" y="221"/>
                    </a:lnTo>
                    <a:lnTo>
                      <a:pt x="462" y="221"/>
                    </a:lnTo>
                    <a:lnTo>
                      <a:pt x="469" y="219"/>
                    </a:lnTo>
                    <a:lnTo>
                      <a:pt x="475" y="217"/>
                    </a:lnTo>
                    <a:lnTo>
                      <a:pt x="483" y="217"/>
                    </a:lnTo>
                    <a:lnTo>
                      <a:pt x="490" y="217"/>
                    </a:lnTo>
                    <a:lnTo>
                      <a:pt x="498" y="217"/>
                    </a:lnTo>
                    <a:lnTo>
                      <a:pt x="505" y="217"/>
                    </a:lnTo>
                    <a:lnTo>
                      <a:pt x="511" y="217"/>
                    </a:lnTo>
                    <a:lnTo>
                      <a:pt x="521" y="217"/>
                    </a:lnTo>
                    <a:lnTo>
                      <a:pt x="526" y="217"/>
                    </a:lnTo>
                    <a:lnTo>
                      <a:pt x="534" y="217"/>
                    </a:lnTo>
                    <a:lnTo>
                      <a:pt x="540" y="217"/>
                    </a:lnTo>
                    <a:lnTo>
                      <a:pt x="547" y="217"/>
                    </a:lnTo>
                    <a:lnTo>
                      <a:pt x="553" y="217"/>
                    </a:lnTo>
                    <a:lnTo>
                      <a:pt x="561" y="219"/>
                    </a:lnTo>
                    <a:lnTo>
                      <a:pt x="568" y="221"/>
                    </a:lnTo>
                    <a:lnTo>
                      <a:pt x="576" y="223"/>
                    </a:lnTo>
                    <a:lnTo>
                      <a:pt x="581" y="223"/>
                    </a:lnTo>
                    <a:lnTo>
                      <a:pt x="587" y="225"/>
                    </a:lnTo>
                    <a:lnTo>
                      <a:pt x="595" y="227"/>
                    </a:lnTo>
                    <a:lnTo>
                      <a:pt x="602" y="228"/>
                    </a:lnTo>
                    <a:lnTo>
                      <a:pt x="608" y="230"/>
                    </a:lnTo>
                    <a:lnTo>
                      <a:pt x="614" y="232"/>
                    </a:lnTo>
                    <a:lnTo>
                      <a:pt x="621" y="234"/>
                    </a:lnTo>
                    <a:lnTo>
                      <a:pt x="629" y="236"/>
                    </a:lnTo>
                    <a:close/>
                  </a:path>
                </a:pathLst>
              </a:custGeom>
              <a:solidFill>
                <a:srgbClr val="000000"/>
              </a:solidFill>
              <a:ln w="9525">
                <a:noFill/>
                <a:round/>
                <a:headEnd/>
                <a:tailEnd/>
              </a:ln>
            </p:spPr>
            <p:txBody>
              <a:bodyPr/>
              <a:lstStyle/>
              <a:p>
                <a:endParaRPr lang="en-US"/>
              </a:p>
            </p:txBody>
          </p:sp>
          <p:sp>
            <p:nvSpPr>
              <p:cNvPr id="10313" name="Freeform 310"/>
              <p:cNvSpPr>
                <a:spLocks/>
              </p:cNvSpPr>
              <p:nvPr/>
            </p:nvSpPr>
            <p:spPr bwMode="auto">
              <a:xfrm>
                <a:off x="2254" y="2366"/>
                <a:ext cx="90" cy="180"/>
              </a:xfrm>
              <a:custGeom>
                <a:avLst/>
                <a:gdLst>
                  <a:gd name="T0" fmla="*/ 69 w 181"/>
                  <a:gd name="T1" fmla="*/ 5 h 359"/>
                  <a:gd name="T2" fmla="*/ 75 w 181"/>
                  <a:gd name="T3" fmla="*/ 13 h 359"/>
                  <a:gd name="T4" fmla="*/ 82 w 181"/>
                  <a:gd name="T5" fmla="*/ 22 h 359"/>
                  <a:gd name="T6" fmla="*/ 86 w 181"/>
                  <a:gd name="T7" fmla="*/ 30 h 359"/>
                  <a:gd name="T8" fmla="*/ 87 w 181"/>
                  <a:gd name="T9" fmla="*/ 39 h 359"/>
                  <a:gd name="T10" fmla="*/ 89 w 181"/>
                  <a:gd name="T11" fmla="*/ 49 h 359"/>
                  <a:gd name="T12" fmla="*/ 90 w 181"/>
                  <a:gd name="T13" fmla="*/ 58 h 359"/>
                  <a:gd name="T14" fmla="*/ 89 w 181"/>
                  <a:gd name="T15" fmla="*/ 68 h 359"/>
                  <a:gd name="T16" fmla="*/ 88 w 181"/>
                  <a:gd name="T17" fmla="*/ 76 h 359"/>
                  <a:gd name="T18" fmla="*/ 86 w 181"/>
                  <a:gd name="T19" fmla="*/ 86 h 359"/>
                  <a:gd name="T20" fmla="*/ 83 w 181"/>
                  <a:gd name="T21" fmla="*/ 96 h 359"/>
                  <a:gd name="T22" fmla="*/ 78 w 181"/>
                  <a:gd name="T23" fmla="*/ 105 h 359"/>
                  <a:gd name="T24" fmla="*/ 73 w 181"/>
                  <a:gd name="T25" fmla="*/ 114 h 359"/>
                  <a:gd name="T26" fmla="*/ 67 w 181"/>
                  <a:gd name="T27" fmla="*/ 124 h 359"/>
                  <a:gd name="T28" fmla="*/ 62 w 181"/>
                  <a:gd name="T29" fmla="*/ 132 h 359"/>
                  <a:gd name="T30" fmla="*/ 55 w 181"/>
                  <a:gd name="T31" fmla="*/ 140 h 359"/>
                  <a:gd name="T32" fmla="*/ 48 w 181"/>
                  <a:gd name="T33" fmla="*/ 148 h 359"/>
                  <a:gd name="T34" fmla="*/ 40 w 181"/>
                  <a:gd name="T35" fmla="*/ 156 h 359"/>
                  <a:gd name="T36" fmla="*/ 32 w 181"/>
                  <a:gd name="T37" fmla="*/ 164 h 359"/>
                  <a:gd name="T38" fmla="*/ 24 w 181"/>
                  <a:gd name="T39" fmla="*/ 169 h 359"/>
                  <a:gd name="T40" fmla="*/ 16 w 181"/>
                  <a:gd name="T41" fmla="*/ 176 h 359"/>
                  <a:gd name="T42" fmla="*/ 8 w 181"/>
                  <a:gd name="T43" fmla="*/ 180 h 359"/>
                  <a:gd name="T44" fmla="*/ 0 w 181"/>
                  <a:gd name="T45" fmla="*/ 180 h 359"/>
                  <a:gd name="T46" fmla="*/ 2 w 181"/>
                  <a:gd name="T47" fmla="*/ 168 h 359"/>
                  <a:gd name="T48" fmla="*/ 7 w 181"/>
                  <a:gd name="T49" fmla="*/ 160 h 359"/>
                  <a:gd name="T50" fmla="*/ 13 w 181"/>
                  <a:gd name="T51" fmla="*/ 152 h 359"/>
                  <a:gd name="T52" fmla="*/ 21 w 181"/>
                  <a:gd name="T53" fmla="*/ 144 h 359"/>
                  <a:gd name="T54" fmla="*/ 29 w 181"/>
                  <a:gd name="T55" fmla="*/ 136 h 359"/>
                  <a:gd name="T56" fmla="*/ 38 w 181"/>
                  <a:gd name="T57" fmla="*/ 128 h 359"/>
                  <a:gd name="T58" fmla="*/ 46 w 181"/>
                  <a:gd name="T59" fmla="*/ 120 h 359"/>
                  <a:gd name="T60" fmla="*/ 53 w 181"/>
                  <a:gd name="T61" fmla="*/ 111 h 359"/>
                  <a:gd name="T62" fmla="*/ 58 w 181"/>
                  <a:gd name="T63" fmla="*/ 103 h 359"/>
                  <a:gd name="T64" fmla="*/ 63 w 181"/>
                  <a:gd name="T65" fmla="*/ 93 h 359"/>
                  <a:gd name="T66" fmla="*/ 65 w 181"/>
                  <a:gd name="T67" fmla="*/ 84 h 359"/>
                  <a:gd name="T68" fmla="*/ 67 w 181"/>
                  <a:gd name="T69" fmla="*/ 77 h 359"/>
                  <a:gd name="T70" fmla="*/ 68 w 181"/>
                  <a:gd name="T71" fmla="*/ 65 h 359"/>
                  <a:gd name="T72" fmla="*/ 68 w 181"/>
                  <a:gd name="T73" fmla="*/ 56 h 359"/>
                  <a:gd name="T74" fmla="*/ 68 w 181"/>
                  <a:gd name="T75" fmla="*/ 49 h 359"/>
                  <a:gd name="T76" fmla="*/ 67 w 181"/>
                  <a:gd name="T77" fmla="*/ 41 h 359"/>
                  <a:gd name="T78" fmla="*/ 65 w 181"/>
                  <a:gd name="T79" fmla="*/ 31 h 359"/>
                  <a:gd name="T80" fmla="*/ 58 w 181"/>
                  <a:gd name="T81" fmla="*/ 16 h 359"/>
                  <a:gd name="T82" fmla="*/ 56 w 181"/>
                  <a:gd name="T83" fmla="*/ 7 h 359"/>
                  <a:gd name="T84" fmla="*/ 64 w 181"/>
                  <a:gd name="T85" fmla="*/ 0 h 3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1"/>
                  <a:gd name="T130" fmla="*/ 0 h 359"/>
                  <a:gd name="T131" fmla="*/ 181 w 181"/>
                  <a:gd name="T132" fmla="*/ 359 h 3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1" h="359">
                    <a:moveTo>
                      <a:pt x="128" y="0"/>
                    </a:moveTo>
                    <a:lnTo>
                      <a:pt x="134" y="6"/>
                    </a:lnTo>
                    <a:lnTo>
                      <a:pt x="139" y="9"/>
                    </a:lnTo>
                    <a:lnTo>
                      <a:pt x="143" y="15"/>
                    </a:lnTo>
                    <a:lnTo>
                      <a:pt x="147" y="21"/>
                    </a:lnTo>
                    <a:lnTo>
                      <a:pt x="151" y="26"/>
                    </a:lnTo>
                    <a:lnTo>
                      <a:pt x="156" y="32"/>
                    </a:lnTo>
                    <a:lnTo>
                      <a:pt x="160" y="38"/>
                    </a:lnTo>
                    <a:lnTo>
                      <a:pt x="164" y="44"/>
                    </a:lnTo>
                    <a:lnTo>
                      <a:pt x="166" y="49"/>
                    </a:lnTo>
                    <a:lnTo>
                      <a:pt x="168" y="53"/>
                    </a:lnTo>
                    <a:lnTo>
                      <a:pt x="172" y="59"/>
                    </a:lnTo>
                    <a:lnTo>
                      <a:pt x="173" y="66"/>
                    </a:lnTo>
                    <a:lnTo>
                      <a:pt x="173" y="72"/>
                    </a:lnTo>
                    <a:lnTo>
                      <a:pt x="175" y="78"/>
                    </a:lnTo>
                    <a:lnTo>
                      <a:pt x="177" y="83"/>
                    </a:lnTo>
                    <a:lnTo>
                      <a:pt x="179" y="91"/>
                    </a:lnTo>
                    <a:lnTo>
                      <a:pt x="179" y="97"/>
                    </a:lnTo>
                    <a:lnTo>
                      <a:pt x="181" y="102"/>
                    </a:lnTo>
                    <a:lnTo>
                      <a:pt x="181" y="108"/>
                    </a:lnTo>
                    <a:lnTo>
                      <a:pt x="181" y="116"/>
                    </a:lnTo>
                    <a:lnTo>
                      <a:pt x="181" y="121"/>
                    </a:lnTo>
                    <a:lnTo>
                      <a:pt x="181" y="127"/>
                    </a:lnTo>
                    <a:lnTo>
                      <a:pt x="179" y="135"/>
                    </a:lnTo>
                    <a:lnTo>
                      <a:pt x="179" y="141"/>
                    </a:lnTo>
                    <a:lnTo>
                      <a:pt x="177" y="146"/>
                    </a:lnTo>
                    <a:lnTo>
                      <a:pt x="177" y="152"/>
                    </a:lnTo>
                    <a:lnTo>
                      <a:pt x="175" y="160"/>
                    </a:lnTo>
                    <a:lnTo>
                      <a:pt x="173" y="167"/>
                    </a:lnTo>
                    <a:lnTo>
                      <a:pt x="172" y="171"/>
                    </a:lnTo>
                    <a:lnTo>
                      <a:pt x="170" y="179"/>
                    </a:lnTo>
                    <a:lnTo>
                      <a:pt x="168" y="184"/>
                    </a:lnTo>
                    <a:lnTo>
                      <a:pt x="166" y="192"/>
                    </a:lnTo>
                    <a:lnTo>
                      <a:pt x="162" y="198"/>
                    </a:lnTo>
                    <a:lnTo>
                      <a:pt x="160" y="203"/>
                    </a:lnTo>
                    <a:lnTo>
                      <a:pt x="156" y="209"/>
                    </a:lnTo>
                    <a:lnTo>
                      <a:pt x="154" y="217"/>
                    </a:lnTo>
                    <a:lnTo>
                      <a:pt x="151" y="220"/>
                    </a:lnTo>
                    <a:lnTo>
                      <a:pt x="147" y="228"/>
                    </a:lnTo>
                    <a:lnTo>
                      <a:pt x="143" y="234"/>
                    </a:lnTo>
                    <a:lnTo>
                      <a:pt x="141" y="241"/>
                    </a:lnTo>
                    <a:lnTo>
                      <a:pt x="135" y="247"/>
                    </a:lnTo>
                    <a:lnTo>
                      <a:pt x="132" y="251"/>
                    </a:lnTo>
                    <a:lnTo>
                      <a:pt x="128" y="257"/>
                    </a:lnTo>
                    <a:lnTo>
                      <a:pt x="124" y="264"/>
                    </a:lnTo>
                    <a:lnTo>
                      <a:pt x="118" y="270"/>
                    </a:lnTo>
                    <a:lnTo>
                      <a:pt x="115" y="276"/>
                    </a:lnTo>
                    <a:lnTo>
                      <a:pt x="111" y="279"/>
                    </a:lnTo>
                    <a:lnTo>
                      <a:pt x="107" y="287"/>
                    </a:lnTo>
                    <a:lnTo>
                      <a:pt x="101" y="291"/>
                    </a:lnTo>
                    <a:lnTo>
                      <a:pt x="96" y="296"/>
                    </a:lnTo>
                    <a:lnTo>
                      <a:pt x="90" y="302"/>
                    </a:lnTo>
                    <a:lnTo>
                      <a:pt x="86" y="306"/>
                    </a:lnTo>
                    <a:lnTo>
                      <a:pt x="80" y="312"/>
                    </a:lnTo>
                    <a:lnTo>
                      <a:pt x="75" y="315"/>
                    </a:lnTo>
                    <a:lnTo>
                      <a:pt x="69" y="321"/>
                    </a:lnTo>
                    <a:lnTo>
                      <a:pt x="65" y="327"/>
                    </a:lnTo>
                    <a:lnTo>
                      <a:pt x="59" y="331"/>
                    </a:lnTo>
                    <a:lnTo>
                      <a:pt x="54" y="334"/>
                    </a:lnTo>
                    <a:lnTo>
                      <a:pt x="48" y="338"/>
                    </a:lnTo>
                    <a:lnTo>
                      <a:pt x="42" y="342"/>
                    </a:lnTo>
                    <a:lnTo>
                      <a:pt x="38" y="346"/>
                    </a:lnTo>
                    <a:lnTo>
                      <a:pt x="33" y="352"/>
                    </a:lnTo>
                    <a:lnTo>
                      <a:pt x="27" y="355"/>
                    </a:lnTo>
                    <a:lnTo>
                      <a:pt x="21" y="359"/>
                    </a:lnTo>
                    <a:lnTo>
                      <a:pt x="16" y="359"/>
                    </a:lnTo>
                    <a:lnTo>
                      <a:pt x="10" y="359"/>
                    </a:lnTo>
                    <a:lnTo>
                      <a:pt x="6" y="359"/>
                    </a:lnTo>
                    <a:lnTo>
                      <a:pt x="0" y="359"/>
                    </a:lnTo>
                    <a:lnTo>
                      <a:pt x="0" y="352"/>
                    </a:lnTo>
                    <a:lnTo>
                      <a:pt x="2" y="344"/>
                    </a:lnTo>
                    <a:lnTo>
                      <a:pt x="4" y="336"/>
                    </a:lnTo>
                    <a:lnTo>
                      <a:pt x="6" y="331"/>
                    </a:lnTo>
                    <a:lnTo>
                      <a:pt x="10" y="325"/>
                    </a:lnTo>
                    <a:lnTo>
                      <a:pt x="14" y="319"/>
                    </a:lnTo>
                    <a:lnTo>
                      <a:pt x="18" y="314"/>
                    </a:lnTo>
                    <a:lnTo>
                      <a:pt x="23" y="308"/>
                    </a:lnTo>
                    <a:lnTo>
                      <a:pt x="27" y="304"/>
                    </a:lnTo>
                    <a:lnTo>
                      <a:pt x="33" y="298"/>
                    </a:lnTo>
                    <a:lnTo>
                      <a:pt x="38" y="293"/>
                    </a:lnTo>
                    <a:lnTo>
                      <a:pt x="42" y="287"/>
                    </a:lnTo>
                    <a:lnTo>
                      <a:pt x="48" y="281"/>
                    </a:lnTo>
                    <a:lnTo>
                      <a:pt x="54" y="276"/>
                    </a:lnTo>
                    <a:lnTo>
                      <a:pt x="59" y="272"/>
                    </a:lnTo>
                    <a:lnTo>
                      <a:pt x="65" y="266"/>
                    </a:lnTo>
                    <a:lnTo>
                      <a:pt x="71" y="260"/>
                    </a:lnTo>
                    <a:lnTo>
                      <a:pt x="77" y="255"/>
                    </a:lnTo>
                    <a:lnTo>
                      <a:pt x="82" y="249"/>
                    </a:lnTo>
                    <a:lnTo>
                      <a:pt x="88" y="245"/>
                    </a:lnTo>
                    <a:lnTo>
                      <a:pt x="92" y="239"/>
                    </a:lnTo>
                    <a:lnTo>
                      <a:pt x="97" y="234"/>
                    </a:lnTo>
                    <a:lnTo>
                      <a:pt x="101" y="228"/>
                    </a:lnTo>
                    <a:lnTo>
                      <a:pt x="107" y="222"/>
                    </a:lnTo>
                    <a:lnTo>
                      <a:pt x="111" y="217"/>
                    </a:lnTo>
                    <a:lnTo>
                      <a:pt x="115" y="211"/>
                    </a:lnTo>
                    <a:lnTo>
                      <a:pt x="116" y="205"/>
                    </a:lnTo>
                    <a:lnTo>
                      <a:pt x="120" y="199"/>
                    </a:lnTo>
                    <a:lnTo>
                      <a:pt x="122" y="194"/>
                    </a:lnTo>
                    <a:lnTo>
                      <a:pt x="126" y="186"/>
                    </a:lnTo>
                    <a:lnTo>
                      <a:pt x="126" y="180"/>
                    </a:lnTo>
                    <a:lnTo>
                      <a:pt x="128" y="173"/>
                    </a:lnTo>
                    <a:lnTo>
                      <a:pt x="130" y="167"/>
                    </a:lnTo>
                    <a:lnTo>
                      <a:pt x="130" y="163"/>
                    </a:lnTo>
                    <a:lnTo>
                      <a:pt x="132" y="158"/>
                    </a:lnTo>
                    <a:lnTo>
                      <a:pt x="134" y="154"/>
                    </a:lnTo>
                    <a:lnTo>
                      <a:pt x="135" y="142"/>
                    </a:lnTo>
                    <a:lnTo>
                      <a:pt x="137" y="135"/>
                    </a:lnTo>
                    <a:lnTo>
                      <a:pt x="137" y="129"/>
                    </a:lnTo>
                    <a:lnTo>
                      <a:pt x="137" y="123"/>
                    </a:lnTo>
                    <a:lnTo>
                      <a:pt x="137" y="118"/>
                    </a:lnTo>
                    <a:lnTo>
                      <a:pt x="137" y="112"/>
                    </a:lnTo>
                    <a:lnTo>
                      <a:pt x="137" y="108"/>
                    </a:lnTo>
                    <a:lnTo>
                      <a:pt x="137" y="102"/>
                    </a:lnTo>
                    <a:lnTo>
                      <a:pt x="137" y="97"/>
                    </a:lnTo>
                    <a:lnTo>
                      <a:pt x="137" y="93"/>
                    </a:lnTo>
                    <a:lnTo>
                      <a:pt x="135" y="87"/>
                    </a:lnTo>
                    <a:lnTo>
                      <a:pt x="135" y="82"/>
                    </a:lnTo>
                    <a:lnTo>
                      <a:pt x="134" y="76"/>
                    </a:lnTo>
                    <a:lnTo>
                      <a:pt x="134" y="70"/>
                    </a:lnTo>
                    <a:lnTo>
                      <a:pt x="130" y="61"/>
                    </a:lnTo>
                    <a:lnTo>
                      <a:pt x="126" y="51"/>
                    </a:lnTo>
                    <a:lnTo>
                      <a:pt x="122" y="42"/>
                    </a:lnTo>
                    <a:lnTo>
                      <a:pt x="116" y="32"/>
                    </a:lnTo>
                    <a:lnTo>
                      <a:pt x="113" y="25"/>
                    </a:lnTo>
                    <a:lnTo>
                      <a:pt x="107" y="17"/>
                    </a:lnTo>
                    <a:lnTo>
                      <a:pt x="113" y="13"/>
                    </a:lnTo>
                    <a:lnTo>
                      <a:pt x="116" y="9"/>
                    </a:lnTo>
                    <a:lnTo>
                      <a:pt x="122" y="4"/>
                    </a:lnTo>
                    <a:lnTo>
                      <a:pt x="128" y="0"/>
                    </a:lnTo>
                    <a:close/>
                  </a:path>
                </a:pathLst>
              </a:custGeom>
              <a:solidFill>
                <a:srgbClr val="000000"/>
              </a:solidFill>
              <a:ln w="9525">
                <a:noFill/>
                <a:round/>
                <a:headEnd/>
                <a:tailEnd/>
              </a:ln>
            </p:spPr>
            <p:txBody>
              <a:bodyPr/>
              <a:lstStyle/>
              <a:p>
                <a:endParaRPr lang="en-US"/>
              </a:p>
            </p:txBody>
          </p:sp>
          <p:sp>
            <p:nvSpPr>
              <p:cNvPr id="10314" name="Freeform 311"/>
              <p:cNvSpPr>
                <a:spLocks/>
              </p:cNvSpPr>
              <p:nvPr/>
            </p:nvSpPr>
            <p:spPr bwMode="auto">
              <a:xfrm>
                <a:off x="2066" y="2413"/>
                <a:ext cx="106" cy="62"/>
              </a:xfrm>
              <a:custGeom>
                <a:avLst/>
                <a:gdLst>
                  <a:gd name="T0" fmla="*/ 1 w 211"/>
                  <a:gd name="T1" fmla="*/ 0 h 123"/>
                  <a:gd name="T2" fmla="*/ 5 w 211"/>
                  <a:gd name="T3" fmla="*/ 0 h 123"/>
                  <a:gd name="T4" fmla="*/ 9 w 211"/>
                  <a:gd name="T5" fmla="*/ 0 h 123"/>
                  <a:gd name="T6" fmla="*/ 13 w 211"/>
                  <a:gd name="T7" fmla="*/ 0 h 123"/>
                  <a:gd name="T8" fmla="*/ 16 w 211"/>
                  <a:gd name="T9" fmla="*/ 2 h 123"/>
                  <a:gd name="T10" fmla="*/ 21 w 211"/>
                  <a:gd name="T11" fmla="*/ 2 h 123"/>
                  <a:gd name="T12" fmla="*/ 25 w 211"/>
                  <a:gd name="T13" fmla="*/ 4 h 123"/>
                  <a:gd name="T14" fmla="*/ 30 w 211"/>
                  <a:gd name="T15" fmla="*/ 5 h 123"/>
                  <a:gd name="T16" fmla="*/ 33 w 211"/>
                  <a:gd name="T17" fmla="*/ 7 h 123"/>
                  <a:gd name="T18" fmla="*/ 38 w 211"/>
                  <a:gd name="T19" fmla="*/ 8 h 123"/>
                  <a:gd name="T20" fmla="*/ 42 w 211"/>
                  <a:gd name="T21" fmla="*/ 10 h 123"/>
                  <a:gd name="T22" fmla="*/ 46 w 211"/>
                  <a:gd name="T23" fmla="*/ 12 h 123"/>
                  <a:gd name="T24" fmla="*/ 51 w 211"/>
                  <a:gd name="T25" fmla="*/ 14 h 123"/>
                  <a:gd name="T26" fmla="*/ 54 w 211"/>
                  <a:gd name="T27" fmla="*/ 16 h 123"/>
                  <a:gd name="T28" fmla="*/ 58 w 211"/>
                  <a:gd name="T29" fmla="*/ 19 h 123"/>
                  <a:gd name="T30" fmla="*/ 62 w 211"/>
                  <a:gd name="T31" fmla="*/ 21 h 123"/>
                  <a:gd name="T32" fmla="*/ 67 w 211"/>
                  <a:gd name="T33" fmla="*/ 24 h 123"/>
                  <a:gd name="T34" fmla="*/ 70 w 211"/>
                  <a:gd name="T35" fmla="*/ 27 h 123"/>
                  <a:gd name="T36" fmla="*/ 73 w 211"/>
                  <a:gd name="T37" fmla="*/ 29 h 123"/>
                  <a:gd name="T38" fmla="*/ 76 w 211"/>
                  <a:gd name="T39" fmla="*/ 32 h 123"/>
                  <a:gd name="T40" fmla="*/ 80 w 211"/>
                  <a:gd name="T41" fmla="*/ 34 h 123"/>
                  <a:gd name="T42" fmla="*/ 83 w 211"/>
                  <a:gd name="T43" fmla="*/ 36 h 123"/>
                  <a:gd name="T44" fmla="*/ 86 w 211"/>
                  <a:gd name="T45" fmla="*/ 39 h 123"/>
                  <a:gd name="T46" fmla="*/ 89 w 211"/>
                  <a:gd name="T47" fmla="*/ 42 h 123"/>
                  <a:gd name="T48" fmla="*/ 92 w 211"/>
                  <a:gd name="T49" fmla="*/ 45 h 123"/>
                  <a:gd name="T50" fmla="*/ 94 w 211"/>
                  <a:gd name="T51" fmla="*/ 47 h 123"/>
                  <a:gd name="T52" fmla="*/ 96 w 211"/>
                  <a:gd name="T53" fmla="*/ 50 h 123"/>
                  <a:gd name="T54" fmla="*/ 98 w 211"/>
                  <a:gd name="T55" fmla="*/ 52 h 123"/>
                  <a:gd name="T56" fmla="*/ 101 w 211"/>
                  <a:gd name="T57" fmla="*/ 53 h 123"/>
                  <a:gd name="T58" fmla="*/ 104 w 211"/>
                  <a:gd name="T59" fmla="*/ 58 h 123"/>
                  <a:gd name="T60" fmla="*/ 106 w 211"/>
                  <a:gd name="T61" fmla="*/ 62 h 123"/>
                  <a:gd name="T62" fmla="*/ 1 w 211"/>
                  <a:gd name="T63" fmla="*/ 17 h 123"/>
                  <a:gd name="T64" fmla="*/ 0 w 211"/>
                  <a:gd name="T65" fmla="*/ 14 h 123"/>
                  <a:gd name="T66" fmla="*/ 0 w 211"/>
                  <a:gd name="T67" fmla="*/ 13 h 123"/>
                  <a:gd name="T68" fmla="*/ 0 w 211"/>
                  <a:gd name="T69" fmla="*/ 10 h 123"/>
                  <a:gd name="T70" fmla="*/ 0 w 211"/>
                  <a:gd name="T71" fmla="*/ 7 h 123"/>
                  <a:gd name="T72" fmla="*/ 0 w 211"/>
                  <a:gd name="T73" fmla="*/ 5 h 123"/>
                  <a:gd name="T74" fmla="*/ 0 w 211"/>
                  <a:gd name="T75" fmla="*/ 2 h 123"/>
                  <a:gd name="T76" fmla="*/ 0 w 211"/>
                  <a:gd name="T77" fmla="*/ 0 h 123"/>
                  <a:gd name="T78" fmla="*/ 1 w 211"/>
                  <a:gd name="T79" fmla="*/ 0 h 123"/>
                  <a:gd name="T80" fmla="*/ 1 w 211"/>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1"/>
                  <a:gd name="T124" fmla="*/ 0 h 123"/>
                  <a:gd name="T125" fmla="*/ 211 w 211"/>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1" h="123">
                    <a:moveTo>
                      <a:pt x="2" y="0"/>
                    </a:moveTo>
                    <a:lnTo>
                      <a:pt x="9" y="0"/>
                    </a:lnTo>
                    <a:lnTo>
                      <a:pt x="17" y="0"/>
                    </a:lnTo>
                    <a:lnTo>
                      <a:pt x="25" y="0"/>
                    </a:lnTo>
                    <a:lnTo>
                      <a:pt x="32" y="4"/>
                    </a:lnTo>
                    <a:lnTo>
                      <a:pt x="42" y="4"/>
                    </a:lnTo>
                    <a:lnTo>
                      <a:pt x="49" y="7"/>
                    </a:lnTo>
                    <a:lnTo>
                      <a:pt x="59" y="9"/>
                    </a:lnTo>
                    <a:lnTo>
                      <a:pt x="66" y="13"/>
                    </a:lnTo>
                    <a:lnTo>
                      <a:pt x="76" y="15"/>
                    </a:lnTo>
                    <a:lnTo>
                      <a:pt x="84" y="19"/>
                    </a:lnTo>
                    <a:lnTo>
                      <a:pt x="91" y="23"/>
                    </a:lnTo>
                    <a:lnTo>
                      <a:pt x="101" y="28"/>
                    </a:lnTo>
                    <a:lnTo>
                      <a:pt x="108" y="32"/>
                    </a:lnTo>
                    <a:lnTo>
                      <a:pt x="116" y="38"/>
                    </a:lnTo>
                    <a:lnTo>
                      <a:pt x="124" y="42"/>
                    </a:lnTo>
                    <a:lnTo>
                      <a:pt x="133" y="47"/>
                    </a:lnTo>
                    <a:lnTo>
                      <a:pt x="139" y="53"/>
                    </a:lnTo>
                    <a:lnTo>
                      <a:pt x="146" y="57"/>
                    </a:lnTo>
                    <a:lnTo>
                      <a:pt x="152" y="63"/>
                    </a:lnTo>
                    <a:lnTo>
                      <a:pt x="160" y="68"/>
                    </a:lnTo>
                    <a:lnTo>
                      <a:pt x="165" y="72"/>
                    </a:lnTo>
                    <a:lnTo>
                      <a:pt x="171" y="78"/>
                    </a:lnTo>
                    <a:lnTo>
                      <a:pt x="177" y="84"/>
                    </a:lnTo>
                    <a:lnTo>
                      <a:pt x="184" y="89"/>
                    </a:lnTo>
                    <a:lnTo>
                      <a:pt x="188" y="93"/>
                    </a:lnTo>
                    <a:lnTo>
                      <a:pt x="192" y="99"/>
                    </a:lnTo>
                    <a:lnTo>
                      <a:pt x="196" y="103"/>
                    </a:lnTo>
                    <a:lnTo>
                      <a:pt x="201" y="106"/>
                    </a:lnTo>
                    <a:lnTo>
                      <a:pt x="207" y="116"/>
                    </a:lnTo>
                    <a:lnTo>
                      <a:pt x="211" y="123"/>
                    </a:lnTo>
                    <a:lnTo>
                      <a:pt x="2" y="34"/>
                    </a:lnTo>
                    <a:lnTo>
                      <a:pt x="0" y="28"/>
                    </a:lnTo>
                    <a:lnTo>
                      <a:pt x="0" y="25"/>
                    </a:lnTo>
                    <a:lnTo>
                      <a:pt x="0" y="19"/>
                    </a:lnTo>
                    <a:lnTo>
                      <a:pt x="0" y="13"/>
                    </a:lnTo>
                    <a:lnTo>
                      <a:pt x="0" y="9"/>
                    </a:lnTo>
                    <a:lnTo>
                      <a:pt x="0" y="4"/>
                    </a:lnTo>
                    <a:lnTo>
                      <a:pt x="0" y="0"/>
                    </a:lnTo>
                    <a:lnTo>
                      <a:pt x="2" y="0"/>
                    </a:lnTo>
                    <a:close/>
                  </a:path>
                </a:pathLst>
              </a:custGeom>
              <a:solidFill>
                <a:srgbClr val="000000"/>
              </a:solidFill>
              <a:ln w="9525">
                <a:noFill/>
                <a:round/>
                <a:headEnd/>
                <a:tailEnd/>
              </a:ln>
            </p:spPr>
            <p:txBody>
              <a:bodyPr/>
              <a:lstStyle/>
              <a:p>
                <a:endParaRPr lang="en-US"/>
              </a:p>
            </p:txBody>
          </p:sp>
          <p:sp>
            <p:nvSpPr>
              <p:cNvPr id="10315" name="Freeform 312"/>
              <p:cNvSpPr>
                <a:spLocks/>
              </p:cNvSpPr>
              <p:nvPr/>
            </p:nvSpPr>
            <p:spPr bwMode="auto">
              <a:xfrm>
                <a:off x="2307" y="2758"/>
                <a:ext cx="124" cy="94"/>
              </a:xfrm>
              <a:custGeom>
                <a:avLst/>
                <a:gdLst>
                  <a:gd name="T0" fmla="*/ 80 w 247"/>
                  <a:gd name="T1" fmla="*/ 69 h 188"/>
                  <a:gd name="T2" fmla="*/ 74 w 247"/>
                  <a:gd name="T3" fmla="*/ 73 h 188"/>
                  <a:gd name="T4" fmla="*/ 69 w 247"/>
                  <a:gd name="T5" fmla="*/ 77 h 188"/>
                  <a:gd name="T6" fmla="*/ 63 w 247"/>
                  <a:gd name="T7" fmla="*/ 81 h 188"/>
                  <a:gd name="T8" fmla="*/ 58 w 247"/>
                  <a:gd name="T9" fmla="*/ 84 h 188"/>
                  <a:gd name="T10" fmla="*/ 53 w 247"/>
                  <a:gd name="T11" fmla="*/ 86 h 188"/>
                  <a:gd name="T12" fmla="*/ 47 w 247"/>
                  <a:gd name="T13" fmla="*/ 89 h 188"/>
                  <a:gd name="T14" fmla="*/ 42 w 247"/>
                  <a:gd name="T15" fmla="*/ 91 h 188"/>
                  <a:gd name="T16" fmla="*/ 36 w 247"/>
                  <a:gd name="T17" fmla="*/ 93 h 188"/>
                  <a:gd name="T18" fmla="*/ 32 w 247"/>
                  <a:gd name="T19" fmla="*/ 94 h 188"/>
                  <a:gd name="T20" fmla="*/ 26 w 247"/>
                  <a:gd name="T21" fmla="*/ 94 h 188"/>
                  <a:gd name="T22" fmla="*/ 21 w 247"/>
                  <a:gd name="T23" fmla="*/ 94 h 188"/>
                  <a:gd name="T24" fmla="*/ 14 w 247"/>
                  <a:gd name="T25" fmla="*/ 94 h 188"/>
                  <a:gd name="T26" fmla="*/ 4 w 247"/>
                  <a:gd name="T27" fmla="*/ 94 h 188"/>
                  <a:gd name="T28" fmla="*/ 3 w 247"/>
                  <a:gd name="T29" fmla="*/ 92 h 188"/>
                  <a:gd name="T30" fmla="*/ 11 w 247"/>
                  <a:gd name="T31" fmla="*/ 86 h 188"/>
                  <a:gd name="T32" fmla="*/ 18 w 247"/>
                  <a:gd name="T33" fmla="*/ 81 h 188"/>
                  <a:gd name="T34" fmla="*/ 26 w 247"/>
                  <a:gd name="T35" fmla="*/ 76 h 188"/>
                  <a:gd name="T36" fmla="*/ 33 w 247"/>
                  <a:gd name="T37" fmla="*/ 72 h 188"/>
                  <a:gd name="T38" fmla="*/ 41 w 247"/>
                  <a:gd name="T39" fmla="*/ 67 h 188"/>
                  <a:gd name="T40" fmla="*/ 49 w 247"/>
                  <a:gd name="T41" fmla="*/ 61 h 188"/>
                  <a:gd name="T42" fmla="*/ 56 w 247"/>
                  <a:gd name="T43" fmla="*/ 56 h 188"/>
                  <a:gd name="T44" fmla="*/ 63 w 247"/>
                  <a:gd name="T45" fmla="*/ 51 h 188"/>
                  <a:gd name="T46" fmla="*/ 70 w 247"/>
                  <a:gd name="T47" fmla="*/ 46 h 188"/>
                  <a:gd name="T48" fmla="*/ 76 w 247"/>
                  <a:gd name="T49" fmla="*/ 41 h 188"/>
                  <a:gd name="T50" fmla="*/ 83 w 247"/>
                  <a:gd name="T51" fmla="*/ 36 h 188"/>
                  <a:gd name="T52" fmla="*/ 88 w 247"/>
                  <a:gd name="T53" fmla="*/ 30 h 188"/>
                  <a:gd name="T54" fmla="*/ 93 w 247"/>
                  <a:gd name="T55" fmla="*/ 26 h 188"/>
                  <a:gd name="T56" fmla="*/ 100 w 247"/>
                  <a:gd name="T57" fmla="*/ 18 h 188"/>
                  <a:gd name="T58" fmla="*/ 124 w 247"/>
                  <a:gd name="T59" fmla="*/ 0 h 188"/>
                  <a:gd name="T60" fmla="*/ 120 w 247"/>
                  <a:gd name="T61" fmla="*/ 10 h 188"/>
                  <a:gd name="T62" fmla="*/ 116 w 247"/>
                  <a:gd name="T63" fmla="*/ 17 h 188"/>
                  <a:gd name="T64" fmla="*/ 111 w 247"/>
                  <a:gd name="T65" fmla="*/ 26 h 188"/>
                  <a:gd name="T66" fmla="*/ 107 w 247"/>
                  <a:gd name="T67" fmla="*/ 35 h 188"/>
                  <a:gd name="T68" fmla="*/ 103 w 247"/>
                  <a:gd name="T69" fmla="*/ 40 h 188"/>
                  <a:gd name="T70" fmla="*/ 99 w 247"/>
                  <a:gd name="T71" fmla="*/ 46 h 188"/>
                  <a:gd name="T72" fmla="*/ 94 w 247"/>
                  <a:gd name="T73" fmla="*/ 51 h 188"/>
                  <a:gd name="T74" fmla="*/ 90 w 247"/>
                  <a:gd name="T75" fmla="*/ 57 h 188"/>
                  <a:gd name="T76" fmla="*/ 85 w 247"/>
                  <a:gd name="T77" fmla="*/ 63 h 188"/>
                  <a:gd name="T78" fmla="*/ 83 w 247"/>
                  <a:gd name="T79" fmla="*/ 6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7"/>
                  <a:gd name="T121" fmla="*/ 0 h 188"/>
                  <a:gd name="T122" fmla="*/ 247 w 247"/>
                  <a:gd name="T123" fmla="*/ 188 h 1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7" h="188">
                    <a:moveTo>
                      <a:pt x="165" y="131"/>
                    </a:moveTo>
                    <a:lnTo>
                      <a:pt x="160" y="137"/>
                    </a:lnTo>
                    <a:lnTo>
                      <a:pt x="154" y="141"/>
                    </a:lnTo>
                    <a:lnTo>
                      <a:pt x="148" y="145"/>
                    </a:lnTo>
                    <a:lnTo>
                      <a:pt x="143" y="150"/>
                    </a:lnTo>
                    <a:lnTo>
                      <a:pt x="137" y="154"/>
                    </a:lnTo>
                    <a:lnTo>
                      <a:pt x="131" y="158"/>
                    </a:lnTo>
                    <a:lnTo>
                      <a:pt x="125" y="162"/>
                    </a:lnTo>
                    <a:lnTo>
                      <a:pt x="120" y="166"/>
                    </a:lnTo>
                    <a:lnTo>
                      <a:pt x="116" y="168"/>
                    </a:lnTo>
                    <a:lnTo>
                      <a:pt x="110" y="169"/>
                    </a:lnTo>
                    <a:lnTo>
                      <a:pt x="105" y="171"/>
                    </a:lnTo>
                    <a:lnTo>
                      <a:pt x="99" y="175"/>
                    </a:lnTo>
                    <a:lnTo>
                      <a:pt x="93" y="177"/>
                    </a:lnTo>
                    <a:lnTo>
                      <a:pt x="89" y="179"/>
                    </a:lnTo>
                    <a:lnTo>
                      <a:pt x="84" y="181"/>
                    </a:lnTo>
                    <a:lnTo>
                      <a:pt x="78" y="183"/>
                    </a:lnTo>
                    <a:lnTo>
                      <a:pt x="72" y="185"/>
                    </a:lnTo>
                    <a:lnTo>
                      <a:pt x="66" y="185"/>
                    </a:lnTo>
                    <a:lnTo>
                      <a:pt x="63" y="187"/>
                    </a:lnTo>
                    <a:lnTo>
                      <a:pt x="57" y="187"/>
                    </a:lnTo>
                    <a:lnTo>
                      <a:pt x="51" y="187"/>
                    </a:lnTo>
                    <a:lnTo>
                      <a:pt x="47" y="188"/>
                    </a:lnTo>
                    <a:lnTo>
                      <a:pt x="42" y="188"/>
                    </a:lnTo>
                    <a:lnTo>
                      <a:pt x="36" y="188"/>
                    </a:lnTo>
                    <a:lnTo>
                      <a:pt x="27" y="188"/>
                    </a:lnTo>
                    <a:lnTo>
                      <a:pt x="17" y="188"/>
                    </a:lnTo>
                    <a:lnTo>
                      <a:pt x="8" y="188"/>
                    </a:lnTo>
                    <a:lnTo>
                      <a:pt x="0" y="188"/>
                    </a:lnTo>
                    <a:lnTo>
                      <a:pt x="6" y="183"/>
                    </a:lnTo>
                    <a:lnTo>
                      <a:pt x="13" y="177"/>
                    </a:lnTo>
                    <a:lnTo>
                      <a:pt x="21" y="171"/>
                    </a:lnTo>
                    <a:lnTo>
                      <a:pt x="28" y="168"/>
                    </a:lnTo>
                    <a:lnTo>
                      <a:pt x="36" y="162"/>
                    </a:lnTo>
                    <a:lnTo>
                      <a:pt x="44" y="158"/>
                    </a:lnTo>
                    <a:lnTo>
                      <a:pt x="51" y="152"/>
                    </a:lnTo>
                    <a:lnTo>
                      <a:pt x="59" y="149"/>
                    </a:lnTo>
                    <a:lnTo>
                      <a:pt x="66" y="143"/>
                    </a:lnTo>
                    <a:lnTo>
                      <a:pt x="74" y="139"/>
                    </a:lnTo>
                    <a:lnTo>
                      <a:pt x="82" y="133"/>
                    </a:lnTo>
                    <a:lnTo>
                      <a:pt x="89" y="128"/>
                    </a:lnTo>
                    <a:lnTo>
                      <a:pt x="97" y="122"/>
                    </a:lnTo>
                    <a:lnTo>
                      <a:pt x="105" y="118"/>
                    </a:lnTo>
                    <a:lnTo>
                      <a:pt x="112" y="112"/>
                    </a:lnTo>
                    <a:lnTo>
                      <a:pt x="120" y="109"/>
                    </a:lnTo>
                    <a:lnTo>
                      <a:pt x="125" y="103"/>
                    </a:lnTo>
                    <a:lnTo>
                      <a:pt x="133" y="97"/>
                    </a:lnTo>
                    <a:lnTo>
                      <a:pt x="139" y="91"/>
                    </a:lnTo>
                    <a:lnTo>
                      <a:pt x="146" y="86"/>
                    </a:lnTo>
                    <a:lnTo>
                      <a:pt x="152" y="82"/>
                    </a:lnTo>
                    <a:lnTo>
                      <a:pt x="158" y="76"/>
                    </a:lnTo>
                    <a:lnTo>
                      <a:pt x="165" y="71"/>
                    </a:lnTo>
                    <a:lnTo>
                      <a:pt x="171" y="67"/>
                    </a:lnTo>
                    <a:lnTo>
                      <a:pt x="175" y="61"/>
                    </a:lnTo>
                    <a:lnTo>
                      <a:pt x="181" y="55"/>
                    </a:lnTo>
                    <a:lnTo>
                      <a:pt x="186" y="52"/>
                    </a:lnTo>
                    <a:lnTo>
                      <a:pt x="192" y="46"/>
                    </a:lnTo>
                    <a:lnTo>
                      <a:pt x="200" y="36"/>
                    </a:lnTo>
                    <a:lnTo>
                      <a:pt x="209" y="27"/>
                    </a:lnTo>
                    <a:lnTo>
                      <a:pt x="247" y="0"/>
                    </a:lnTo>
                    <a:lnTo>
                      <a:pt x="241" y="14"/>
                    </a:lnTo>
                    <a:lnTo>
                      <a:pt x="240" y="19"/>
                    </a:lnTo>
                    <a:lnTo>
                      <a:pt x="236" y="27"/>
                    </a:lnTo>
                    <a:lnTo>
                      <a:pt x="232" y="34"/>
                    </a:lnTo>
                    <a:lnTo>
                      <a:pt x="228" y="44"/>
                    </a:lnTo>
                    <a:lnTo>
                      <a:pt x="222" y="53"/>
                    </a:lnTo>
                    <a:lnTo>
                      <a:pt x="217" y="63"/>
                    </a:lnTo>
                    <a:lnTo>
                      <a:pt x="213" y="69"/>
                    </a:lnTo>
                    <a:lnTo>
                      <a:pt x="209" y="74"/>
                    </a:lnTo>
                    <a:lnTo>
                      <a:pt x="205" y="80"/>
                    </a:lnTo>
                    <a:lnTo>
                      <a:pt x="201" y="86"/>
                    </a:lnTo>
                    <a:lnTo>
                      <a:pt x="198" y="91"/>
                    </a:lnTo>
                    <a:lnTo>
                      <a:pt x="192" y="97"/>
                    </a:lnTo>
                    <a:lnTo>
                      <a:pt x="188" y="103"/>
                    </a:lnTo>
                    <a:lnTo>
                      <a:pt x="184" y="109"/>
                    </a:lnTo>
                    <a:lnTo>
                      <a:pt x="179" y="114"/>
                    </a:lnTo>
                    <a:lnTo>
                      <a:pt x="175" y="120"/>
                    </a:lnTo>
                    <a:lnTo>
                      <a:pt x="169" y="126"/>
                    </a:lnTo>
                    <a:lnTo>
                      <a:pt x="165" y="131"/>
                    </a:lnTo>
                    <a:close/>
                  </a:path>
                </a:pathLst>
              </a:custGeom>
              <a:solidFill>
                <a:srgbClr val="000000"/>
              </a:solidFill>
              <a:ln w="9525">
                <a:noFill/>
                <a:round/>
                <a:headEnd/>
                <a:tailEnd/>
              </a:ln>
            </p:spPr>
            <p:txBody>
              <a:bodyPr/>
              <a:lstStyle/>
              <a:p>
                <a:endParaRPr lang="en-US"/>
              </a:p>
            </p:txBody>
          </p:sp>
          <p:sp>
            <p:nvSpPr>
              <p:cNvPr id="10316" name="Freeform 313"/>
              <p:cNvSpPr>
                <a:spLocks/>
              </p:cNvSpPr>
              <p:nvPr/>
            </p:nvSpPr>
            <p:spPr bwMode="auto">
              <a:xfrm>
                <a:off x="2387" y="2381"/>
                <a:ext cx="19" cy="85"/>
              </a:xfrm>
              <a:custGeom>
                <a:avLst/>
                <a:gdLst>
                  <a:gd name="T0" fmla="*/ 10 w 38"/>
                  <a:gd name="T1" fmla="*/ 0 h 169"/>
                  <a:gd name="T2" fmla="*/ 19 w 38"/>
                  <a:gd name="T3" fmla="*/ 82 h 169"/>
                  <a:gd name="T4" fmla="*/ 3 w 38"/>
                  <a:gd name="T5" fmla="*/ 85 h 169"/>
                  <a:gd name="T6" fmla="*/ 2 w 38"/>
                  <a:gd name="T7" fmla="*/ 80 h 169"/>
                  <a:gd name="T8" fmla="*/ 1 w 38"/>
                  <a:gd name="T9" fmla="*/ 75 h 169"/>
                  <a:gd name="T10" fmla="*/ 1 w 38"/>
                  <a:gd name="T11" fmla="*/ 73 h 169"/>
                  <a:gd name="T12" fmla="*/ 1 w 38"/>
                  <a:gd name="T13" fmla="*/ 71 h 169"/>
                  <a:gd name="T14" fmla="*/ 1 w 38"/>
                  <a:gd name="T15" fmla="*/ 68 h 169"/>
                  <a:gd name="T16" fmla="*/ 1 w 38"/>
                  <a:gd name="T17" fmla="*/ 66 h 169"/>
                  <a:gd name="T18" fmla="*/ 0 w 38"/>
                  <a:gd name="T19" fmla="*/ 63 h 169"/>
                  <a:gd name="T20" fmla="*/ 0 w 38"/>
                  <a:gd name="T21" fmla="*/ 60 h 169"/>
                  <a:gd name="T22" fmla="*/ 0 w 38"/>
                  <a:gd name="T23" fmla="*/ 57 h 169"/>
                  <a:gd name="T24" fmla="*/ 0 w 38"/>
                  <a:gd name="T25" fmla="*/ 55 h 169"/>
                  <a:gd name="T26" fmla="*/ 0 w 38"/>
                  <a:gd name="T27" fmla="*/ 52 h 169"/>
                  <a:gd name="T28" fmla="*/ 1 w 38"/>
                  <a:gd name="T29" fmla="*/ 49 h 169"/>
                  <a:gd name="T30" fmla="*/ 1 w 38"/>
                  <a:gd name="T31" fmla="*/ 46 h 169"/>
                  <a:gd name="T32" fmla="*/ 1 w 38"/>
                  <a:gd name="T33" fmla="*/ 43 h 169"/>
                  <a:gd name="T34" fmla="*/ 1 w 38"/>
                  <a:gd name="T35" fmla="*/ 40 h 169"/>
                  <a:gd name="T36" fmla="*/ 1 w 38"/>
                  <a:gd name="T37" fmla="*/ 37 h 169"/>
                  <a:gd name="T38" fmla="*/ 2 w 38"/>
                  <a:gd name="T39" fmla="*/ 35 h 169"/>
                  <a:gd name="T40" fmla="*/ 2 w 38"/>
                  <a:gd name="T41" fmla="*/ 32 h 169"/>
                  <a:gd name="T42" fmla="*/ 3 w 38"/>
                  <a:gd name="T43" fmla="*/ 29 h 169"/>
                  <a:gd name="T44" fmla="*/ 3 w 38"/>
                  <a:gd name="T45" fmla="*/ 26 h 169"/>
                  <a:gd name="T46" fmla="*/ 5 w 38"/>
                  <a:gd name="T47" fmla="*/ 24 h 169"/>
                  <a:gd name="T48" fmla="*/ 5 w 38"/>
                  <a:gd name="T49" fmla="*/ 21 h 169"/>
                  <a:gd name="T50" fmla="*/ 5 w 38"/>
                  <a:gd name="T51" fmla="*/ 18 h 169"/>
                  <a:gd name="T52" fmla="*/ 6 w 38"/>
                  <a:gd name="T53" fmla="*/ 16 h 169"/>
                  <a:gd name="T54" fmla="*/ 6 w 38"/>
                  <a:gd name="T55" fmla="*/ 13 h 169"/>
                  <a:gd name="T56" fmla="*/ 7 w 38"/>
                  <a:gd name="T57" fmla="*/ 10 h 169"/>
                  <a:gd name="T58" fmla="*/ 10 w 38"/>
                  <a:gd name="T59" fmla="*/ 5 h 169"/>
                  <a:gd name="T60" fmla="*/ 10 w 38"/>
                  <a:gd name="T61" fmla="*/ 0 h 169"/>
                  <a:gd name="T62" fmla="*/ 10 w 38"/>
                  <a:gd name="T63" fmla="*/ 0 h 1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169"/>
                  <a:gd name="T98" fmla="*/ 38 w 38"/>
                  <a:gd name="T99" fmla="*/ 169 h 1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169">
                    <a:moveTo>
                      <a:pt x="21" y="0"/>
                    </a:moveTo>
                    <a:lnTo>
                      <a:pt x="38" y="164"/>
                    </a:lnTo>
                    <a:lnTo>
                      <a:pt x="7" y="169"/>
                    </a:lnTo>
                    <a:lnTo>
                      <a:pt x="5" y="160"/>
                    </a:lnTo>
                    <a:lnTo>
                      <a:pt x="3" y="150"/>
                    </a:lnTo>
                    <a:lnTo>
                      <a:pt x="2" y="145"/>
                    </a:lnTo>
                    <a:lnTo>
                      <a:pt x="2" y="141"/>
                    </a:lnTo>
                    <a:lnTo>
                      <a:pt x="2" y="135"/>
                    </a:lnTo>
                    <a:lnTo>
                      <a:pt x="2" y="131"/>
                    </a:lnTo>
                    <a:lnTo>
                      <a:pt x="0" y="126"/>
                    </a:lnTo>
                    <a:lnTo>
                      <a:pt x="0" y="120"/>
                    </a:lnTo>
                    <a:lnTo>
                      <a:pt x="0" y="114"/>
                    </a:lnTo>
                    <a:lnTo>
                      <a:pt x="0" y="109"/>
                    </a:lnTo>
                    <a:lnTo>
                      <a:pt x="0" y="103"/>
                    </a:lnTo>
                    <a:lnTo>
                      <a:pt x="2" y="97"/>
                    </a:lnTo>
                    <a:lnTo>
                      <a:pt x="2" y="91"/>
                    </a:lnTo>
                    <a:lnTo>
                      <a:pt x="3" y="86"/>
                    </a:lnTo>
                    <a:lnTo>
                      <a:pt x="3" y="80"/>
                    </a:lnTo>
                    <a:lnTo>
                      <a:pt x="3" y="74"/>
                    </a:lnTo>
                    <a:lnTo>
                      <a:pt x="5" y="69"/>
                    </a:lnTo>
                    <a:lnTo>
                      <a:pt x="5" y="63"/>
                    </a:lnTo>
                    <a:lnTo>
                      <a:pt x="7" y="57"/>
                    </a:lnTo>
                    <a:lnTo>
                      <a:pt x="7" y="52"/>
                    </a:lnTo>
                    <a:lnTo>
                      <a:pt x="9" y="48"/>
                    </a:lnTo>
                    <a:lnTo>
                      <a:pt x="11" y="42"/>
                    </a:lnTo>
                    <a:lnTo>
                      <a:pt x="11" y="36"/>
                    </a:lnTo>
                    <a:lnTo>
                      <a:pt x="13" y="31"/>
                    </a:lnTo>
                    <a:lnTo>
                      <a:pt x="13" y="25"/>
                    </a:lnTo>
                    <a:lnTo>
                      <a:pt x="15" y="19"/>
                    </a:lnTo>
                    <a:lnTo>
                      <a:pt x="19" y="10"/>
                    </a:lnTo>
                    <a:lnTo>
                      <a:pt x="21" y="0"/>
                    </a:lnTo>
                    <a:close/>
                  </a:path>
                </a:pathLst>
              </a:custGeom>
              <a:solidFill>
                <a:srgbClr val="000000"/>
              </a:solidFill>
              <a:ln w="9525">
                <a:noFill/>
                <a:round/>
                <a:headEnd/>
                <a:tailEnd/>
              </a:ln>
            </p:spPr>
            <p:txBody>
              <a:bodyPr/>
              <a:lstStyle/>
              <a:p>
                <a:endParaRPr lang="en-US"/>
              </a:p>
            </p:txBody>
          </p:sp>
          <p:sp>
            <p:nvSpPr>
              <p:cNvPr id="10317" name="Freeform 314"/>
              <p:cNvSpPr>
                <a:spLocks/>
              </p:cNvSpPr>
              <p:nvPr/>
            </p:nvSpPr>
            <p:spPr bwMode="auto">
              <a:xfrm>
                <a:off x="2310" y="2183"/>
                <a:ext cx="96" cy="33"/>
              </a:xfrm>
              <a:custGeom>
                <a:avLst/>
                <a:gdLst>
                  <a:gd name="T0" fmla="*/ 16 w 192"/>
                  <a:gd name="T1" fmla="*/ 8 h 64"/>
                  <a:gd name="T2" fmla="*/ 96 w 192"/>
                  <a:gd name="T3" fmla="*/ 0 h 64"/>
                  <a:gd name="T4" fmla="*/ 94 w 192"/>
                  <a:gd name="T5" fmla="*/ 1 h 64"/>
                  <a:gd name="T6" fmla="*/ 91 w 192"/>
                  <a:gd name="T7" fmla="*/ 2 h 64"/>
                  <a:gd name="T8" fmla="*/ 88 w 192"/>
                  <a:gd name="T9" fmla="*/ 3 h 64"/>
                  <a:gd name="T10" fmla="*/ 86 w 192"/>
                  <a:gd name="T11" fmla="*/ 5 h 64"/>
                  <a:gd name="T12" fmla="*/ 83 w 192"/>
                  <a:gd name="T13" fmla="*/ 6 h 64"/>
                  <a:gd name="T14" fmla="*/ 80 w 192"/>
                  <a:gd name="T15" fmla="*/ 7 h 64"/>
                  <a:gd name="T16" fmla="*/ 77 w 192"/>
                  <a:gd name="T17" fmla="*/ 8 h 64"/>
                  <a:gd name="T18" fmla="*/ 74 w 192"/>
                  <a:gd name="T19" fmla="*/ 9 h 64"/>
                  <a:gd name="T20" fmla="*/ 70 w 192"/>
                  <a:gd name="T21" fmla="*/ 10 h 64"/>
                  <a:gd name="T22" fmla="*/ 68 w 192"/>
                  <a:gd name="T23" fmla="*/ 11 h 64"/>
                  <a:gd name="T24" fmla="*/ 65 w 192"/>
                  <a:gd name="T25" fmla="*/ 11 h 64"/>
                  <a:gd name="T26" fmla="*/ 60 w 192"/>
                  <a:gd name="T27" fmla="*/ 12 h 64"/>
                  <a:gd name="T28" fmla="*/ 57 w 192"/>
                  <a:gd name="T29" fmla="*/ 12 h 64"/>
                  <a:gd name="T30" fmla="*/ 54 w 192"/>
                  <a:gd name="T31" fmla="*/ 13 h 64"/>
                  <a:gd name="T32" fmla="*/ 51 w 192"/>
                  <a:gd name="T33" fmla="*/ 13 h 64"/>
                  <a:gd name="T34" fmla="*/ 48 w 192"/>
                  <a:gd name="T35" fmla="*/ 15 h 64"/>
                  <a:gd name="T36" fmla="*/ 44 w 192"/>
                  <a:gd name="T37" fmla="*/ 15 h 64"/>
                  <a:gd name="T38" fmla="*/ 41 w 192"/>
                  <a:gd name="T39" fmla="*/ 17 h 64"/>
                  <a:gd name="T40" fmla="*/ 37 w 192"/>
                  <a:gd name="T41" fmla="*/ 18 h 64"/>
                  <a:gd name="T42" fmla="*/ 34 w 192"/>
                  <a:gd name="T43" fmla="*/ 19 h 64"/>
                  <a:gd name="T44" fmla="*/ 30 w 192"/>
                  <a:gd name="T45" fmla="*/ 19 h 64"/>
                  <a:gd name="T46" fmla="*/ 27 w 192"/>
                  <a:gd name="T47" fmla="*/ 20 h 64"/>
                  <a:gd name="T48" fmla="*/ 24 w 192"/>
                  <a:gd name="T49" fmla="*/ 21 h 64"/>
                  <a:gd name="T50" fmla="*/ 21 w 192"/>
                  <a:gd name="T51" fmla="*/ 22 h 64"/>
                  <a:gd name="T52" fmla="*/ 18 w 192"/>
                  <a:gd name="T53" fmla="*/ 23 h 64"/>
                  <a:gd name="T54" fmla="*/ 15 w 192"/>
                  <a:gd name="T55" fmla="*/ 24 h 64"/>
                  <a:gd name="T56" fmla="*/ 12 w 192"/>
                  <a:gd name="T57" fmla="*/ 25 h 64"/>
                  <a:gd name="T58" fmla="*/ 10 w 192"/>
                  <a:gd name="T59" fmla="*/ 27 h 64"/>
                  <a:gd name="T60" fmla="*/ 6 w 192"/>
                  <a:gd name="T61" fmla="*/ 28 h 64"/>
                  <a:gd name="T62" fmla="*/ 3 w 192"/>
                  <a:gd name="T63" fmla="*/ 29 h 64"/>
                  <a:gd name="T64" fmla="*/ 2 w 192"/>
                  <a:gd name="T65" fmla="*/ 31 h 64"/>
                  <a:gd name="T66" fmla="*/ 0 w 192"/>
                  <a:gd name="T67" fmla="*/ 33 h 64"/>
                  <a:gd name="T68" fmla="*/ 16 w 192"/>
                  <a:gd name="T69" fmla="*/ 8 h 64"/>
                  <a:gd name="T70" fmla="*/ 16 w 192"/>
                  <a:gd name="T71" fmla="*/ 8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2"/>
                  <a:gd name="T109" fmla="*/ 0 h 64"/>
                  <a:gd name="T110" fmla="*/ 192 w 192"/>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2" h="64">
                    <a:moveTo>
                      <a:pt x="32" y="15"/>
                    </a:moveTo>
                    <a:lnTo>
                      <a:pt x="192" y="0"/>
                    </a:lnTo>
                    <a:lnTo>
                      <a:pt x="188" y="2"/>
                    </a:lnTo>
                    <a:lnTo>
                      <a:pt x="182" y="4"/>
                    </a:lnTo>
                    <a:lnTo>
                      <a:pt x="176" y="5"/>
                    </a:lnTo>
                    <a:lnTo>
                      <a:pt x="171" y="9"/>
                    </a:lnTo>
                    <a:lnTo>
                      <a:pt x="165" y="11"/>
                    </a:lnTo>
                    <a:lnTo>
                      <a:pt x="159" y="13"/>
                    </a:lnTo>
                    <a:lnTo>
                      <a:pt x="154" y="15"/>
                    </a:lnTo>
                    <a:lnTo>
                      <a:pt x="148" y="17"/>
                    </a:lnTo>
                    <a:lnTo>
                      <a:pt x="140" y="19"/>
                    </a:lnTo>
                    <a:lnTo>
                      <a:pt x="135" y="21"/>
                    </a:lnTo>
                    <a:lnTo>
                      <a:pt x="129" y="21"/>
                    </a:lnTo>
                    <a:lnTo>
                      <a:pt x="121" y="24"/>
                    </a:lnTo>
                    <a:lnTo>
                      <a:pt x="114" y="24"/>
                    </a:lnTo>
                    <a:lnTo>
                      <a:pt x="108" y="26"/>
                    </a:lnTo>
                    <a:lnTo>
                      <a:pt x="102" y="26"/>
                    </a:lnTo>
                    <a:lnTo>
                      <a:pt x="95" y="30"/>
                    </a:lnTo>
                    <a:lnTo>
                      <a:pt x="87" y="30"/>
                    </a:lnTo>
                    <a:lnTo>
                      <a:pt x="81" y="32"/>
                    </a:lnTo>
                    <a:lnTo>
                      <a:pt x="74" y="34"/>
                    </a:lnTo>
                    <a:lnTo>
                      <a:pt x="68" y="36"/>
                    </a:lnTo>
                    <a:lnTo>
                      <a:pt x="60" y="36"/>
                    </a:lnTo>
                    <a:lnTo>
                      <a:pt x="55" y="38"/>
                    </a:lnTo>
                    <a:lnTo>
                      <a:pt x="47" y="40"/>
                    </a:lnTo>
                    <a:lnTo>
                      <a:pt x="41" y="43"/>
                    </a:lnTo>
                    <a:lnTo>
                      <a:pt x="36" y="45"/>
                    </a:lnTo>
                    <a:lnTo>
                      <a:pt x="30" y="47"/>
                    </a:lnTo>
                    <a:lnTo>
                      <a:pt x="24" y="49"/>
                    </a:lnTo>
                    <a:lnTo>
                      <a:pt x="19" y="53"/>
                    </a:lnTo>
                    <a:lnTo>
                      <a:pt x="13" y="55"/>
                    </a:lnTo>
                    <a:lnTo>
                      <a:pt x="7" y="57"/>
                    </a:lnTo>
                    <a:lnTo>
                      <a:pt x="3" y="61"/>
                    </a:lnTo>
                    <a:lnTo>
                      <a:pt x="0" y="64"/>
                    </a:lnTo>
                    <a:lnTo>
                      <a:pt x="32" y="15"/>
                    </a:lnTo>
                    <a:close/>
                  </a:path>
                </a:pathLst>
              </a:custGeom>
              <a:solidFill>
                <a:srgbClr val="000000"/>
              </a:solidFill>
              <a:ln w="9525">
                <a:noFill/>
                <a:round/>
                <a:headEnd/>
                <a:tailEnd/>
              </a:ln>
            </p:spPr>
            <p:txBody>
              <a:bodyPr/>
              <a:lstStyle/>
              <a:p>
                <a:endParaRPr lang="en-US"/>
              </a:p>
            </p:txBody>
          </p:sp>
          <p:sp>
            <p:nvSpPr>
              <p:cNvPr id="10318" name="Freeform 315"/>
              <p:cNvSpPr>
                <a:spLocks/>
              </p:cNvSpPr>
              <p:nvPr/>
            </p:nvSpPr>
            <p:spPr bwMode="auto">
              <a:xfrm>
                <a:off x="1648" y="2419"/>
                <a:ext cx="167" cy="172"/>
              </a:xfrm>
              <a:custGeom>
                <a:avLst/>
                <a:gdLst>
                  <a:gd name="T0" fmla="*/ 124 w 335"/>
                  <a:gd name="T1" fmla="*/ 48 h 344"/>
                  <a:gd name="T2" fmla="*/ 66 w 335"/>
                  <a:gd name="T3" fmla="*/ 170 h 344"/>
                  <a:gd name="T4" fmla="*/ 61 w 335"/>
                  <a:gd name="T5" fmla="*/ 172 h 344"/>
                  <a:gd name="T6" fmla="*/ 55 w 335"/>
                  <a:gd name="T7" fmla="*/ 172 h 344"/>
                  <a:gd name="T8" fmla="*/ 49 w 335"/>
                  <a:gd name="T9" fmla="*/ 172 h 344"/>
                  <a:gd name="T10" fmla="*/ 44 w 335"/>
                  <a:gd name="T11" fmla="*/ 170 h 344"/>
                  <a:gd name="T12" fmla="*/ 38 w 335"/>
                  <a:gd name="T13" fmla="*/ 167 h 344"/>
                  <a:gd name="T14" fmla="*/ 32 w 335"/>
                  <a:gd name="T15" fmla="*/ 163 h 344"/>
                  <a:gd name="T16" fmla="*/ 27 w 335"/>
                  <a:gd name="T17" fmla="*/ 158 h 344"/>
                  <a:gd name="T18" fmla="*/ 23 w 335"/>
                  <a:gd name="T19" fmla="*/ 153 h 344"/>
                  <a:gd name="T20" fmla="*/ 17 w 335"/>
                  <a:gd name="T21" fmla="*/ 148 h 344"/>
                  <a:gd name="T22" fmla="*/ 13 w 335"/>
                  <a:gd name="T23" fmla="*/ 141 h 344"/>
                  <a:gd name="T24" fmla="*/ 8 w 335"/>
                  <a:gd name="T25" fmla="*/ 134 h 344"/>
                  <a:gd name="T26" fmla="*/ 6 w 335"/>
                  <a:gd name="T27" fmla="*/ 127 h 344"/>
                  <a:gd name="T28" fmla="*/ 3 w 335"/>
                  <a:gd name="T29" fmla="*/ 121 h 344"/>
                  <a:gd name="T30" fmla="*/ 1 w 335"/>
                  <a:gd name="T31" fmla="*/ 114 h 344"/>
                  <a:gd name="T32" fmla="*/ 0 w 335"/>
                  <a:gd name="T33" fmla="*/ 106 h 344"/>
                  <a:gd name="T34" fmla="*/ 1 w 335"/>
                  <a:gd name="T35" fmla="*/ 101 h 344"/>
                  <a:gd name="T36" fmla="*/ 1 w 335"/>
                  <a:gd name="T37" fmla="*/ 95 h 344"/>
                  <a:gd name="T38" fmla="*/ 2 w 335"/>
                  <a:gd name="T39" fmla="*/ 89 h 344"/>
                  <a:gd name="T40" fmla="*/ 8 w 335"/>
                  <a:gd name="T41" fmla="*/ 82 h 344"/>
                  <a:gd name="T42" fmla="*/ 15 w 335"/>
                  <a:gd name="T43" fmla="*/ 76 h 344"/>
                  <a:gd name="T44" fmla="*/ 20 w 335"/>
                  <a:gd name="T45" fmla="*/ 75 h 344"/>
                  <a:gd name="T46" fmla="*/ 26 w 335"/>
                  <a:gd name="T47" fmla="*/ 74 h 344"/>
                  <a:gd name="T48" fmla="*/ 29 w 335"/>
                  <a:gd name="T49" fmla="*/ 72 h 344"/>
                  <a:gd name="T50" fmla="*/ 35 w 335"/>
                  <a:gd name="T51" fmla="*/ 71 h 344"/>
                  <a:gd name="T52" fmla="*/ 41 w 335"/>
                  <a:gd name="T53" fmla="*/ 69 h 344"/>
                  <a:gd name="T54" fmla="*/ 46 w 335"/>
                  <a:gd name="T55" fmla="*/ 68 h 344"/>
                  <a:gd name="T56" fmla="*/ 51 w 335"/>
                  <a:gd name="T57" fmla="*/ 66 h 344"/>
                  <a:gd name="T58" fmla="*/ 56 w 335"/>
                  <a:gd name="T59" fmla="*/ 64 h 344"/>
                  <a:gd name="T60" fmla="*/ 66 w 335"/>
                  <a:gd name="T61" fmla="*/ 59 h 344"/>
                  <a:gd name="T62" fmla="*/ 72 w 335"/>
                  <a:gd name="T63" fmla="*/ 56 h 344"/>
                  <a:gd name="T64" fmla="*/ 79 w 335"/>
                  <a:gd name="T65" fmla="*/ 53 h 344"/>
                  <a:gd name="T66" fmla="*/ 85 w 335"/>
                  <a:gd name="T67" fmla="*/ 49 h 344"/>
                  <a:gd name="T68" fmla="*/ 91 w 335"/>
                  <a:gd name="T69" fmla="*/ 46 h 344"/>
                  <a:gd name="T70" fmla="*/ 97 w 335"/>
                  <a:gd name="T71" fmla="*/ 42 h 344"/>
                  <a:gd name="T72" fmla="*/ 104 w 335"/>
                  <a:gd name="T73" fmla="*/ 37 h 344"/>
                  <a:gd name="T74" fmla="*/ 110 w 335"/>
                  <a:gd name="T75" fmla="*/ 34 h 344"/>
                  <a:gd name="T76" fmla="*/ 117 w 335"/>
                  <a:gd name="T77" fmla="*/ 28 h 344"/>
                  <a:gd name="T78" fmla="*/ 123 w 335"/>
                  <a:gd name="T79" fmla="*/ 25 h 344"/>
                  <a:gd name="T80" fmla="*/ 129 w 335"/>
                  <a:gd name="T81" fmla="*/ 20 h 344"/>
                  <a:gd name="T82" fmla="*/ 135 w 335"/>
                  <a:gd name="T83" fmla="*/ 17 h 344"/>
                  <a:gd name="T84" fmla="*/ 142 w 335"/>
                  <a:gd name="T85" fmla="*/ 12 h 344"/>
                  <a:gd name="T86" fmla="*/ 147 w 335"/>
                  <a:gd name="T87" fmla="*/ 9 h 344"/>
                  <a:gd name="T88" fmla="*/ 154 w 335"/>
                  <a:gd name="T89" fmla="*/ 5 h 344"/>
                  <a:gd name="T90" fmla="*/ 161 w 335"/>
                  <a:gd name="T91" fmla="*/ 2 h 344"/>
                  <a:gd name="T92" fmla="*/ 167 w 335"/>
                  <a:gd name="T93" fmla="*/ 0 h 3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5"/>
                  <a:gd name="T142" fmla="*/ 0 h 344"/>
                  <a:gd name="T143" fmla="*/ 335 w 335"/>
                  <a:gd name="T144" fmla="*/ 344 h 3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5" h="344">
                    <a:moveTo>
                      <a:pt x="335" y="0"/>
                    </a:moveTo>
                    <a:lnTo>
                      <a:pt x="248" y="97"/>
                    </a:lnTo>
                    <a:lnTo>
                      <a:pt x="48" y="213"/>
                    </a:lnTo>
                    <a:lnTo>
                      <a:pt x="133" y="339"/>
                    </a:lnTo>
                    <a:lnTo>
                      <a:pt x="128" y="341"/>
                    </a:lnTo>
                    <a:lnTo>
                      <a:pt x="122" y="343"/>
                    </a:lnTo>
                    <a:lnTo>
                      <a:pt x="116" y="343"/>
                    </a:lnTo>
                    <a:lnTo>
                      <a:pt x="111" y="344"/>
                    </a:lnTo>
                    <a:lnTo>
                      <a:pt x="105" y="343"/>
                    </a:lnTo>
                    <a:lnTo>
                      <a:pt x="99" y="343"/>
                    </a:lnTo>
                    <a:lnTo>
                      <a:pt x="94" y="341"/>
                    </a:lnTo>
                    <a:lnTo>
                      <a:pt x="88" y="339"/>
                    </a:lnTo>
                    <a:lnTo>
                      <a:pt x="82" y="337"/>
                    </a:lnTo>
                    <a:lnTo>
                      <a:pt x="76" y="333"/>
                    </a:lnTo>
                    <a:lnTo>
                      <a:pt x="71" y="329"/>
                    </a:lnTo>
                    <a:lnTo>
                      <a:pt x="65" y="325"/>
                    </a:lnTo>
                    <a:lnTo>
                      <a:pt x="59" y="322"/>
                    </a:lnTo>
                    <a:lnTo>
                      <a:pt x="55" y="316"/>
                    </a:lnTo>
                    <a:lnTo>
                      <a:pt x="50" y="310"/>
                    </a:lnTo>
                    <a:lnTo>
                      <a:pt x="46" y="306"/>
                    </a:lnTo>
                    <a:lnTo>
                      <a:pt x="40" y="301"/>
                    </a:lnTo>
                    <a:lnTo>
                      <a:pt x="35" y="295"/>
                    </a:lnTo>
                    <a:lnTo>
                      <a:pt x="29" y="287"/>
                    </a:lnTo>
                    <a:lnTo>
                      <a:pt x="27" y="282"/>
                    </a:lnTo>
                    <a:lnTo>
                      <a:pt x="21" y="274"/>
                    </a:lnTo>
                    <a:lnTo>
                      <a:pt x="17" y="268"/>
                    </a:lnTo>
                    <a:lnTo>
                      <a:pt x="16" y="261"/>
                    </a:lnTo>
                    <a:lnTo>
                      <a:pt x="12" y="255"/>
                    </a:lnTo>
                    <a:lnTo>
                      <a:pt x="10" y="247"/>
                    </a:lnTo>
                    <a:lnTo>
                      <a:pt x="6" y="242"/>
                    </a:lnTo>
                    <a:lnTo>
                      <a:pt x="4" y="234"/>
                    </a:lnTo>
                    <a:lnTo>
                      <a:pt x="2" y="228"/>
                    </a:lnTo>
                    <a:lnTo>
                      <a:pt x="2" y="221"/>
                    </a:lnTo>
                    <a:lnTo>
                      <a:pt x="0" y="213"/>
                    </a:lnTo>
                    <a:lnTo>
                      <a:pt x="0" y="208"/>
                    </a:lnTo>
                    <a:lnTo>
                      <a:pt x="2" y="202"/>
                    </a:lnTo>
                    <a:lnTo>
                      <a:pt x="2" y="196"/>
                    </a:lnTo>
                    <a:lnTo>
                      <a:pt x="2" y="190"/>
                    </a:lnTo>
                    <a:lnTo>
                      <a:pt x="2" y="185"/>
                    </a:lnTo>
                    <a:lnTo>
                      <a:pt x="4" y="179"/>
                    </a:lnTo>
                    <a:lnTo>
                      <a:pt x="10" y="170"/>
                    </a:lnTo>
                    <a:lnTo>
                      <a:pt x="16" y="164"/>
                    </a:lnTo>
                    <a:lnTo>
                      <a:pt x="23" y="158"/>
                    </a:lnTo>
                    <a:lnTo>
                      <a:pt x="31" y="152"/>
                    </a:lnTo>
                    <a:lnTo>
                      <a:pt x="35" y="151"/>
                    </a:lnTo>
                    <a:lnTo>
                      <a:pt x="40" y="149"/>
                    </a:lnTo>
                    <a:lnTo>
                      <a:pt x="46" y="147"/>
                    </a:lnTo>
                    <a:lnTo>
                      <a:pt x="52" y="147"/>
                    </a:lnTo>
                    <a:lnTo>
                      <a:pt x="55" y="143"/>
                    </a:lnTo>
                    <a:lnTo>
                      <a:pt x="59" y="143"/>
                    </a:lnTo>
                    <a:lnTo>
                      <a:pt x="65" y="141"/>
                    </a:lnTo>
                    <a:lnTo>
                      <a:pt x="71" y="141"/>
                    </a:lnTo>
                    <a:lnTo>
                      <a:pt x="76" y="139"/>
                    </a:lnTo>
                    <a:lnTo>
                      <a:pt x="82" y="137"/>
                    </a:lnTo>
                    <a:lnTo>
                      <a:pt x="86" y="135"/>
                    </a:lnTo>
                    <a:lnTo>
                      <a:pt x="92" y="135"/>
                    </a:lnTo>
                    <a:lnTo>
                      <a:pt x="97" y="133"/>
                    </a:lnTo>
                    <a:lnTo>
                      <a:pt x="103" y="131"/>
                    </a:lnTo>
                    <a:lnTo>
                      <a:pt x="109" y="130"/>
                    </a:lnTo>
                    <a:lnTo>
                      <a:pt x="113" y="128"/>
                    </a:lnTo>
                    <a:lnTo>
                      <a:pt x="122" y="124"/>
                    </a:lnTo>
                    <a:lnTo>
                      <a:pt x="132" y="118"/>
                    </a:lnTo>
                    <a:lnTo>
                      <a:pt x="137" y="114"/>
                    </a:lnTo>
                    <a:lnTo>
                      <a:pt x="145" y="112"/>
                    </a:lnTo>
                    <a:lnTo>
                      <a:pt x="151" y="109"/>
                    </a:lnTo>
                    <a:lnTo>
                      <a:pt x="158" y="107"/>
                    </a:lnTo>
                    <a:lnTo>
                      <a:pt x="164" y="103"/>
                    </a:lnTo>
                    <a:lnTo>
                      <a:pt x="170" y="99"/>
                    </a:lnTo>
                    <a:lnTo>
                      <a:pt x="175" y="95"/>
                    </a:lnTo>
                    <a:lnTo>
                      <a:pt x="183" y="92"/>
                    </a:lnTo>
                    <a:lnTo>
                      <a:pt x="189" y="88"/>
                    </a:lnTo>
                    <a:lnTo>
                      <a:pt x="194" y="84"/>
                    </a:lnTo>
                    <a:lnTo>
                      <a:pt x="202" y="78"/>
                    </a:lnTo>
                    <a:lnTo>
                      <a:pt x="208" y="74"/>
                    </a:lnTo>
                    <a:lnTo>
                      <a:pt x="215" y="71"/>
                    </a:lnTo>
                    <a:lnTo>
                      <a:pt x="221" y="67"/>
                    </a:lnTo>
                    <a:lnTo>
                      <a:pt x="227" y="61"/>
                    </a:lnTo>
                    <a:lnTo>
                      <a:pt x="234" y="57"/>
                    </a:lnTo>
                    <a:lnTo>
                      <a:pt x="240" y="54"/>
                    </a:lnTo>
                    <a:lnTo>
                      <a:pt x="246" y="50"/>
                    </a:lnTo>
                    <a:lnTo>
                      <a:pt x="251" y="44"/>
                    </a:lnTo>
                    <a:lnTo>
                      <a:pt x="259" y="40"/>
                    </a:lnTo>
                    <a:lnTo>
                      <a:pt x="265" y="36"/>
                    </a:lnTo>
                    <a:lnTo>
                      <a:pt x="270" y="33"/>
                    </a:lnTo>
                    <a:lnTo>
                      <a:pt x="276" y="29"/>
                    </a:lnTo>
                    <a:lnTo>
                      <a:pt x="284" y="25"/>
                    </a:lnTo>
                    <a:lnTo>
                      <a:pt x="289" y="21"/>
                    </a:lnTo>
                    <a:lnTo>
                      <a:pt x="295" y="17"/>
                    </a:lnTo>
                    <a:lnTo>
                      <a:pt x="301" y="14"/>
                    </a:lnTo>
                    <a:lnTo>
                      <a:pt x="308" y="10"/>
                    </a:lnTo>
                    <a:lnTo>
                      <a:pt x="314" y="8"/>
                    </a:lnTo>
                    <a:lnTo>
                      <a:pt x="322" y="4"/>
                    </a:lnTo>
                    <a:lnTo>
                      <a:pt x="327" y="2"/>
                    </a:lnTo>
                    <a:lnTo>
                      <a:pt x="335" y="0"/>
                    </a:lnTo>
                    <a:close/>
                  </a:path>
                </a:pathLst>
              </a:custGeom>
              <a:solidFill>
                <a:srgbClr val="000000"/>
              </a:solidFill>
              <a:ln w="9525">
                <a:noFill/>
                <a:round/>
                <a:headEnd/>
                <a:tailEnd/>
              </a:ln>
            </p:spPr>
            <p:txBody>
              <a:bodyPr/>
              <a:lstStyle/>
              <a:p>
                <a:endParaRPr lang="en-US"/>
              </a:p>
            </p:txBody>
          </p:sp>
          <p:sp>
            <p:nvSpPr>
              <p:cNvPr id="10319" name="Freeform 316"/>
              <p:cNvSpPr>
                <a:spLocks/>
              </p:cNvSpPr>
              <p:nvPr/>
            </p:nvSpPr>
            <p:spPr bwMode="auto">
              <a:xfrm>
                <a:off x="1718" y="2547"/>
                <a:ext cx="278" cy="187"/>
              </a:xfrm>
              <a:custGeom>
                <a:avLst/>
                <a:gdLst>
                  <a:gd name="T0" fmla="*/ 264 w 557"/>
                  <a:gd name="T1" fmla="*/ 45 h 373"/>
                  <a:gd name="T2" fmla="*/ 255 w 557"/>
                  <a:gd name="T3" fmla="*/ 35 h 373"/>
                  <a:gd name="T4" fmla="*/ 245 w 557"/>
                  <a:gd name="T5" fmla="*/ 26 h 373"/>
                  <a:gd name="T6" fmla="*/ 237 w 557"/>
                  <a:gd name="T7" fmla="*/ 16 h 373"/>
                  <a:gd name="T8" fmla="*/ 228 w 557"/>
                  <a:gd name="T9" fmla="*/ 9 h 373"/>
                  <a:gd name="T10" fmla="*/ 221 w 557"/>
                  <a:gd name="T11" fmla="*/ 0 h 373"/>
                  <a:gd name="T12" fmla="*/ 213 w 557"/>
                  <a:gd name="T13" fmla="*/ 5 h 373"/>
                  <a:gd name="T14" fmla="*/ 207 w 557"/>
                  <a:gd name="T15" fmla="*/ 14 h 373"/>
                  <a:gd name="T16" fmla="*/ 208 w 557"/>
                  <a:gd name="T17" fmla="*/ 25 h 373"/>
                  <a:gd name="T18" fmla="*/ 218 w 557"/>
                  <a:gd name="T19" fmla="*/ 36 h 373"/>
                  <a:gd name="T20" fmla="*/ 230 w 557"/>
                  <a:gd name="T21" fmla="*/ 48 h 373"/>
                  <a:gd name="T22" fmla="*/ 240 w 557"/>
                  <a:gd name="T23" fmla="*/ 56 h 373"/>
                  <a:gd name="T24" fmla="*/ 243 w 557"/>
                  <a:gd name="T25" fmla="*/ 61 h 373"/>
                  <a:gd name="T26" fmla="*/ 236 w 557"/>
                  <a:gd name="T27" fmla="*/ 64 h 373"/>
                  <a:gd name="T28" fmla="*/ 228 w 557"/>
                  <a:gd name="T29" fmla="*/ 68 h 373"/>
                  <a:gd name="T30" fmla="*/ 219 w 557"/>
                  <a:gd name="T31" fmla="*/ 73 h 373"/>
                  <a:gd name="T32" fmla="*/ 212 w 557"/>
                  <a:gd name="T33" fmla="*/ 77 h 373"/>
                  <a:gd name="T34" fmla="*/ 203 w 557"/>
                  <a:gd name="T35" fmla="*/ 84 h 373"/>
                  <a:gd name="T36" fmla="*/ 195 w 557"/>
                  <a:gd name="T37" fmla="*/ 90 h 373"/>
                  <a:gd name="T38" fmla="*/ 186 w 557"/>
                  <a:gd name="T39" fmla="*/ 96 h 373"/>
                  <a:gd name="T40" fmla="*/ 178 w 557"/>
                  <a:gd name="T41" fmla="*/ 102 h 373"/>
                  <a:gd name="T42" fmla="*/ 169 w 557"/>
                  <a:gd name="T43" fmla="*/ 109 h 373"/>
                  <a:gd name="T44" fmla="*/ 160 w 557"/>
                  <a:gd name="T45" fmla="*/ 114 h 373"/>
                  <a:gd name="T46" fmla="*/ 153 w 557"/>
                  <a:gd name="T47" fmla="*/ 121 h 373"/>
                  <a:gd name="T48" fmla="*/ 144 w 557"/>
                  <a:gd name="T49" fmla="*/ 127 h 373"/>
                  <a:gd name="T50" fmla="*/ 137 w 557"/>
                  <a:gd name="T51" fmla="*/ 133 h 373"/>
                  <a:gd name="T52" fmla="*/ 129 w 557"/>
                  <a:gd name="T53" fmla="*/ 138 h 373"/>
                  <a:gd name="T54" fmla="*/ 119 w 557"/>
                  <a:gd name="T55" fmla="*/ 146 h 373"/>
                  <a:gd name="T56" fmla="*/ 107 w 557"/>
                  <a:gd name="T57" fmla="*/ 152 h 373"/>
                  <a:gd name="T58" fmla="*/ 99 w 557"/>
                  <a:gd name="T59" fmla="*/ 156 h 373"/>
                  <a:gd name="T60" fmla="*/ 92 w 557"/>
                  <a:gd name="T61" fmla="*/ 153 h 373"/>
                  <a:gd name="T62" fmla="*/ 85 w 557"/>
                  <a:gd name="T63" fmla="*/ 146 h 373"/>
                  <a:gd name="T64" fmla="*/ 77 w 557"/>
                  <a:gd name="T65" fmla="*/ 136 h 373"/>
                  <a:gd name="T66" fmla="*/ 68 w 557"/>
                  <a:gd name="T67" fmla="*/ 125 h 373"/>
                  <a:gd name="T68" fmla="*/ 60 w 557"/>
                  <a:gd name="T69" fmla="*/ 113 h 373"/>
                  <a:gd name="T70" fmla="*/ 51 w 557"/>
                  <a:gd name="T71" fmla="*/ 102 h 373"/>
                  <a:gd name="T72" fmla="*/ 41 w 557"/>
                  <a:gd name="T73" fmla="*/ 91 h 373"/>
                  <a:gd name="T74" fmla="*/ 31 w 557"/>
                  <a:gd name="T75" fmla="*/ 81 h 373"/>
                  <a:gd name="T76" fmla="*/ 21 w 557"/>
                  <a:gd name="T77" fmla="*/ 73 h 373"/>
                  <a:gd name="T78" fmla="*/ 12 w 557"/>
                  <a:gd name="T79" fmla="*/ 70 h 373"/>
                  <a:gd name="T80" fmla="*/ 2 w 557"/>
                  <a:gd name="T81" fmla="*/ 68 h 373"/>
                  <a:gd name="T82" fmla="*/ 105 w 557"/>
                  <a:gd name="T83" fmla="*/ 185 h 373"/>
                  <a:gd name="T84" fmla="*/ 117 w 557"/>
                  <a:gd name="T85" fmla="*/ 180 h 373"/>
                  <a:gd name="T86" fmla="*/ 126 w 557"/>
                  <a:gd name="T87" fmla="*/ 174 h 373"/>
                  <a:gd name="T88" fmla="*/ 135 w 557"/>
                  <a:gd name="T89" fmla="*/ 168 h 373"/>
                  <a:gd name="T90" fmla="*/ 143 w 557"/>
                  <a:gd name="T91" fmla="*/ 159 h 373"/>
                  <a:gd name="T92" fmla="*/ 152 w 557"/>
                  <a:gd name="T93" fmla="*/ 151 h 373"/>
                  <a:gd name="T94" fmla="*/ 159 w 557"/>
                  <a:gd name="T95" fmla="*/ 141 h 373"/>
                  <a:gd name="T96" fmla="*/ 166 w 557"/>
                  <a:gd name="T97" fmla="*/ 132 h 373"/>
                  <a:gd name="T98" fmla="*/ 175 w 557"/>
                  <a:gd name="T99" fmla="*/ 123 h 373"/>
                  <a:gd name="T100" fmla="*/ 183 w 557"/>
                  <a:gd name="T101" fmla="*/ 113 h 373"/>
                  <a:gd name="T102" fmla="*/ 192 w 557"/>
                  <a:gd name="T103" fmla="*/ 105 h 373"/>
                  <a:gd name="T104" fmla="*/ 201 w 557"/>
                  <a:gd name="T105" fmla="*/ 96 h 373"/>
                  <a:gd name="T106" fmla="*/ 211 w 557"/>
                  <a:gd name="T107" fmla="*/ 89 h 373"/>
                  <a:gd name="T108" fmla="*/ 219 w 557"/>
                  <a:gd name="T109" fmla="*/ 83 h 373"/>
                  <a:gd name="T110" fmla="*/ 228 w 557"/>
                  <a:gd name="T111" fmla="*/ 78 h 373"/>
                  <a:gd name="T112" fmla="*/ 236 w 557"/>
                  <a:gd name="T113" fmla="*/ 74 h 373"/>
                  <a:gd name="T114" fmla="*/ 246 w 557"/>
                  <a:gd name="T115" fmla="*/ 72 h 373"/>
                  <a:gd name="T116" fmla="*/ 260 w 557"/>
                  <a:gd name="T117" fmla="*/ 68 h 373"/>
                  <a:gd name="T118" fmla="*/ 274 w 557"/>
                  <a:gd name="T119" fmla="*/ 65 h 3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7"/>
                  <a:gd name="T181" fmla="*/ 0 h 373"/>
                  <a:gd name="T182" fmla="*/ 557 w 557"/>
                  <a:gd name="T183" fmla="*/ 373 h 3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7" h="373">
                    <a:moveTo>
                      <a:pt x="557" y="129"/>
                    </a:moveTo>
                    <a:lnTo>
                      <a:pt x="536" y="97"/>
                    </a:lnTo>
                    <a:lnTo>
                      <a:pt x="529" y="89"/>
                    </a:lnTo>
                    <a:lnTo>
                      <a:pt x="523" y="82"/>
                    </a:lnTo>
                    <a:lnTo>
                      <a:pt x="515" y="76"/>
                    </a:lnTo>
                    <a:lnTo>
                      <a:pt x="510" y="70"/>
                    </a:lnTo>
                    <a:lnTo>
                      <a:pt x="504" y="63"/>
                    </a:lnTo>
                    <a:lnTo>
                      <a:pt x="498" y="57"/>
                    </a:lnTo>
                    <a:lnTo>
                      <a:pt x="491" y="51"/>
                    </a:lnTo>
                    <a:lnTo>
                      <a:pt x="487" y="46"/>
                    </a:lnTo>
                    <a:lnTo>
                      <a:pt x="479" y="38"/>
                    </a:lnTo>
                    <a:lnTo>
                      <a:pt x="474" y="32"/>
                    </a:lnTo>
                    <a:lnTo>
                      <a:pt x="468" y="27"/>
                    </a:lnTo>
                    <a:lnTo>
                      <a:pt x="462" y="23"/>
                    </a:lnTo>
                    <a:lnTo>
                      <a:pt x="456" y="17"/>
                    </a:lnTo>
                    <a:lnTo>
                      <a:pt x="451" y="11"/>
                    </a:lnTo>
                    <a:lnTo>
                      <a:pt x="447" y="6"/>
                    </a:lnTo>
                    <a:lnTo>
                      <a:pt x="443" y="0"/>
                    </a:lnTo>
                    <a:lnTo>
                      <a:pt x="436" y="4"/>
                    </a:lnTo>
                    <a:lnTo>
                      <a:pt x="432" y="6"/>
                    </a:lnTo>
                    <a:lnTo>
                      <a:pt x="426" y="9"/>
                    </a:lnTo>
                    <a:lnTo>
                      <a:pt x="422" y="13"/>
                    </a:lnTo>
                    <a:lnTo>
                      <a:pt x="417" y="19"/>
                    </a:lnTo>
                    <a:lnTo>
                      <a:pt x="415" y="27"/>
                    </a:lnTo>
                    <a:lnTo>
                      <a:pt x="413" y="34"/>
                    </a:lnTo>
                    <a:lnTo>
                      <a:pt x="415" y="42"/>
                    </a:lnTo>
                    <a:lnTo>
                      <a:pt x="417" y="49"/>
                    </a:lnTo>
                    <a:lnTo>
                      <a:pt x="422" y="57"/>
                    </a:lnTo>
                    <a:lnTo>
                      <a:pt x="428" y="65"/>
                    </a:lnTo>
                    <a:lnTo>
                      <a:pt x="436" y="72"/>
                    </a:lnTo>
                    <a:lnTo>
                      <a:pt x="443" y="80"/>
                    </a:lnTo>
                    <a:lnTo>
                      <a:pt x="453" y="87"/>
                    </a:lnTo>
                    <a:lnTo>
                      <a:pt x="460" y="95"/>
                    </a:lnTo>
                    <a:lnTo>
                      <a:pt x="472" y="105"/>
                    </a:lnTo>
                    <a:lnTo>
                      <a:pt x="475" y="108"/>
                    </a:lnTo>
                    <a:lnTo>
                      <a:pt x="481" y="112"/>
                    </a:lnTo>
                    <a:lnTo>
                      <a:pt x="487" y="116"/>
                    </a:lnTo>
                    <a:lnTo>
                      <a:pt x="491" y="120"/>
                    </a:lnTo>
                    <a:lnTo>
                      <a:pt x="487" y="122"/>
                    </a:lnTo>
                    <a:lnTo>
                      <a:pt x="481" y="124"/>
                    </a:lnTo>
                    <a:lnTo>
                      <a:pt x="475" y="125"/>
                    </a:lnTo>
                    <a:lnTo>
                      <a:pt x="472" y="127"/>
                    </a:lnTo>
                    <a:lnTo>
                      <a:pt x="466" y="131"/>
                    </a:lnTo>
                    <a:lnTo>
                      <a:pt x="460" y="133"/>
                    </a:lnTo>
                    <a:lnTo>
                      <a:pt x="456" y="135"/>
                    </a:lnTo>
                    <a:lnTo>
                      <a:pt x="451" y="139"/>
                    </a:lnTo>
                    <a:lnTo>
                      <a:pt x="445" y="141"/>
                    </a:lnTo>
                    <a:lnTo>
                      <a:pt x="439" y="145"/>
                    </a:lnTo>
                    <a:lnTo>
                      <a:pt x="434" y="148"/>
                    </a:lnTo>
                    <a:lnTo>
                      <a:pt x="430" y="152"/>
                    </a:lnTo>
                    <a:lnTo>
                      <a:pt x="424" y="154"/>
                    </a:lnTo>
                    <a:lnTo>
                      <a:pt x="418" y="160"/>
                    </a:lnTo>
                    <a:lnTo>
                      <a:pt x="413" y="164"/>
                    </a:lnTo>
                    <a:lnTo>
                      <a:pt x="407" y="167"/>
                    </a:lnTo>
                    <a:lnTo>
                      <a:pt x="401" y="169"/>
                    </a:lnTo>
                    <a:lnTo>
                      <a:pt x="396" y="175"/>
                    </a:lnTo>
                    <a:lnTo>
                      <a:pt x="390" y="179"/>
                    </a:lnTo>
                    <a:lnTo>
                      <a:pt x="384" y="183"/>
                    </a:lnTo>
                    <a:lnTo>
                      <a:pt x="379" y="186"/>
                    </a:lnTo>
                    <a:lnTo>
                      <a:pt x="373" y="192"/>
                    </a:lnTo>
                    <a:lnTo>
                      <a:pt x="367" y="194"/>
                    </a:lnTo>
                    <a:lnTo>
                      <a:pt x="361" y="200"/>
                    </a:lnTo>
                    <a:lnTo>
                      <a:pt x="356" y="203"/>
                    </a:lnTo>
                    <a:lnTo>
                      <a:pt x="350" y="207"/>
                    </a:lnTo>
                    <a:lnTo>
                      <a:pt x="344" y="211"/>
                    </a:lnTo>
                    <a:lnTo>
                      <a:pt x="339" y="217"/>
                    </a:lnTo>
                    <a:lnTo>
                      <a:pt x="333" y="221"/>
                    </a:lnTo>
                    <a:lnTo>
                      <a:pt x="327" y="224"/>
                    </a:lnTo>
                    <a:lnTo>
                      <a:pt x="321" y="228"/>
                    </a:lnTo>
                    <a:lnTo>
                      <a:pt x="318" y="234"/>
                    </a:lnTo>
                    <a:lnTo>
                      <a:pt x="312" y="238"/>
                    </a:lnTo>
                    <a:lnTo>
                      <a:pt x="306" y="241"/>
                    </a:lnTo>
                    <a:lnTo>
                      <a:pt x="301" y="245"/>
                    </a:lnTo>
                    <a:lnTo>
                      <a:pt x="295" y="249"/>
                    </a:lnTo>
                    <a:lnTo>
                      <a:pt x="289" y="253"/>
                    </a:lnTo>
                    <a:lnTo>
                      <a:pt x="283" y="257"/>
                    </a:lnTo>
                    <a:lnTo>
                      <a:pt x="280" y="260"/>
                    </a:lnTo>
                    <a:lnTo>
                      <a:pt x="274" y="266"/>
                    </a:lnTo>
                    <a:lnTo>
                      <a:pt x="270" y="268"/>
                    </a:lnTo>
                    <a:lnTo>
                      <a:pt x="264" y="272"/>
                    </a:lnTo>
                    <a:lnTo>
                      <a:pt x="259" y="276"/>
                    </a:lnTo>
                    <a:lnTo>
                      <a:pt x="255" y="280"/>
                    </a:lnTo>
                    <a:lnTo>
                      <a:pt x="245" y="285"/>
                    </a:lnTo>
                    <a:lnTo>
                      <a:pt x="238" y="291"/>
                    </a:lnTo>
                    <a:lnTo>
                      <a:pt x="230" y="297"/>
                    </a:lnTo>
                    <a:lnTo>
                      <a:pt x="221" y="300"/>
                    </a:lnTo>
                    <a:lnTo>
                      <a:pt x="215" y="304"/>
                    </a:lnTo>
                    <a:lnTo>
                      <a:pt x="209" y="308"/>
                    </a:lnTo>
                    <a:lnTo>
                      <a:pt x="202" y="310"/>
                    </a:lnTo>
                    <a:lnTo>
                      <a:pt x="198" y="312"/>
                    </a:lnTo>
                    <a:lnTo>
                      <a:pt x="192" y="312"/>
                    </a:lnTo>
                    <a:lnTo>
                      <a:pt x="188" y="312"/>
                    </a:lnTo>
                    <a:lnTo>
                      <a:pt x="185" y="306"/>
                    </a:lnTo>
                    <a:lnTo>
                      <a:pt x="181" y="302"/>
                    </a:lnTo>
                    <a:lnTo>
                      <a:pt x="175" y="297"/>
                    </a:lnTo>
                    <a:lnTo>
                      <a:pt x="171" y="291"/>
                    </a:lnTo>
                    <a:lnTo>
                      <a:pt x="166" y="285"/>
                    </a:lnTo>
                    <a:lnTo>
                      <a:pt x="160" y="280"/>
                    </a:lnTo>
                    <a:lnTo>
                      <a:pt x="154" y="272"/>
                    </a:lnTo>
                    <a:lnTo>
                      <a:pt x="150" y="264"/>
                    </a:lnTo>
                    <a:lnTo>
                      <a:pt x="143" y="257"/>
                    </a:lnTo>
                    <a:lnTo>
                      <a:pt x="137" y="249"/>
                    </a:lnTo>
                    <a:lnTo>
                      <a:pt x="131" y="241"/>
                    </a:lnTo>
                    <a:lnTo>
                      <a:pt x="126" y="234"/>
                    </a:lnTo>
                    <a:lnTo>
                      <a:pt x="120" y="226"/>
                    </a:lnTo>
                    <a:lnTo>
                      <a:pt x="114" y="219"/>
                    </a:lnTo>
                    <a:lnTo>
                      <a:pt x="107" y="211"/>
                    </a:lnTo>
                    <a:lnTo>
                      <a:pt x="103" y="203"/>
                    </a:lnTo>
                    <a:lnTo>
                      <a:pt x="95" y="196"/>
                    </a:lnTo>
                    <a:lnTo>
                      <a:pt x="88" y="188"/>
                    </a:lnTo>
                    <a:lnTo>
                      <a:pt x="82" y="181"/>
                    </a:lnTo>
                    <a:lnTo>
                      <a:pt x="76" y="175"/>
                    </a:lnTo>
                    <a:lnTo>
                      <a:pt x="69" y="167"/>
                    </a:lnTo>
                    <a:lnTo>
                      <a:pt x="63" y="162"/>
                    </a:lnTo>
                    <a:lnTo>
                      <a:pt x="55" y="156"/>
                    </a:lnTo>
                    <a:lnTo>
                      <a:pt x="50" y="152"/>
                    </a:lnTo>
                    <a:lnTo>
                      <a:pt x="42" y="146"/>
                    </a:lnTo>
                    <a:lnTo>
                      <a:pt x="36" y="143"/>
                    </a:lnTo>
                    <a:lnTo>
                      <a:pt x="29" y="139"/>
                    </a:lnTo>
                    <a:lnTo>
                      <a:pt x="25" y="139"/>
                    </a:lnTo>
                    <a:lnTo>
                      <a:pt x="17" y="135"/>
                    </a:lnTo>
                    <a:lnTo>
                      <a:pt x="12" y="135"/>
                    </a:lnTo>
                    <a:lnTo>
                      <a:pt x="4" y="135"/>
                    </a:lnTo>
                    <a:lnTo>
                      <a:pt x="0" y="137"/>
                    </a:lnTo>
                    <a:lnTo>
                      <a:pt x="204" y="373"/>
                    </a:lnTo>
                    <a:lnTo>
                      <a:pt x="211" y="369"/>
                    </a:lnTo>
                    <a:lnTo>
                      <a:pt x="219" y="367"/>
                    </a:lnTo>
                    <a:lnTo>
                      <a:pt x="226" y="363"/>
                    </a:lnTo>
                    <a:lnTo>
                      <a:pt x="234" y="359"/>
                    </a:lnTo>
                    <a:lnTo>
                      <a:pt x="240" y="356"/>
                    </a:lnTo>
                    <a:lnTo>
                      <a:pt x="245" y="352"/>
                    </a:lnTo>
                    <a:lnTo>
                      <a:pt x="253" y="348"/>
                    </a:lnTo>
                    <a:lnTo>
                      <a:pt x="259" y="344"/>
                    </a:lnTo>
                    <a:lnTo>
                      <a:pt x="264" y="338"/>
                    </a:lnTo>
                    <a:lnTo>
                      <a:pt x="270" y="335"/>
                    </a:lnTo>
                    <a:lnTo>
                      <a:pt x="276" y="329"/>
                    </a:lnTo>
                    <a:lnTo>
                      <a:pt x="282" y="323"/>
                    </a:lnTo>
                    <a:lnTo>
                      <a:pt x="287" y="318"/>
                    </a:lnTo>
                    <a:lnTo>
                      <a:pt x="293" y="312"/>
                    </a:lnTo>
                    <a:lnTo>
                      <a:pt x="299" y="306"/>
                    </a:lnTo>
                    <a:lnTo>
                      <a:pt x="304" y="302"/>
                    </a:lnTo>
                    <a:lnTo>
                      <a:pt x="308" y="295"/>
                    </a:lnTo>
                    <a:lnTo>
                      <a:pt x="314" y="289"/>
                    </a:lnTo>
                    <a:lnTo>
                      <a:pt x="318" y="281"/>
                    </a:lnTo>
                    <a:lnTo>
                      <a:pt x="323" y="278"/>
                    </a:lnTo>
                    <a:lnTo>
                      <a:pt x="327" y="270"/>
                    </a:lnTo>
                    <a:lnTo>
                      <a:pt x="333" y="264"/>
                    </a:lnTo>
                    <a:lnTo>
                      <a:pt x="339" y="257"/>
                    </a:lnTo>
                    <a:lnTo>
                      <a:pt x="344" y="251"/>
                    </a:lnTo>
                    <a:lnTo>
                      <a:pt x="350" y="245"/>
                    </a:lnTo>
                    <a:lnTo>
                      <a:pt x="354" y="240"/>
                    </a:lnTo>
                    <a:lnTo>
                      <a:pt x="359" y="232"/>
                    </a:lnTo>
                    <a:lnTo>
                      <a:pt x="367" y="226"/>
                    </a:lnTo>
                    <a:lnTo>
                      <a:pt x="373" y="221"/>
                    </a:lnTo>
                    <a:lnTo>
                      <a:pt x="377" y="215"/>
                    </a:lnTo>
                    <a:lnTo>
                      <a:pt x="384" y="209"/>
                    </a:lnTo>
                    <a:lnTo>
                      <a:pt x="392" y="203"/>
                    </a:lnTo>
                    <a:lnTo>
                      <a:pt x="398" y="196"/>
                    </a:lnTo>
                    <a:lnTo>
                      <a:pt x="403" y="192"/>
                    </a:lnTo>
                    <a:lnTo>
                      <a:pt x="409" y="186"/>
                    </a:lnTo>
                    <a:lnTo>
                      <a:pt x="417" y="183"/>
                    </a:lnTo>
                    <a:lnTo>
                      <a:pt x="422" y="177"/>
                    </a:lnTo>
                    <a:lnTo>
                      <a:pt x="428" y="173"/>
                    </a:lnTo>
                    <a:lnTo>
                      <a:pt x="434" y="169"/>
                    </a:lnTo>
                    <a:lnTo>
                      <a:pt x="439" y="165"/>
                    </a:lnTo>
                    <a:lnTo>
                      <a:pt x="445" y="164"/>
                    </a:lnTo>
                    <a:lnTo>
                      <a:pt x="451" y="160"/>
                    </a:lnTo>
                    <a:lnTo>
                      <a:pt x="456" y="156"/>
                    </a:lnTo>
                    <a:lnTo>
                      <a:pt x="462" y="154"/>
                    </a:lnTo>
                    <a:lnTo>
                      <a:pt x="466" y="152"/>
                    </a:lnTo>
                    <a:lnTo>
                      <a:pt x="472" y="148"/>
                    </a:lnTo>
                    <a:lnTo>
                      <a:pt x="477" y="146"/>
                    </a:lnTo>
                    <a:lnTo>
                      <a:pt x="483" y="146"/>
                    </a:lnTo>
                    <a:lnTo>
                      <a:pt x="493" y="143"/>
                    </a:lnTo>
                    <a:lnTo>
                      <a:pt x="502" y="139"/>
                    </a:lnTo>
                    <a:lnTo>
                      <a:pt x="510" y="137"/>
                    </a:lnTo>
                    <a:lnTo>
                      <a:pt x="521" y="135"/>
                    </a:lnTo>
                    <a:lnTo>
                      <a:pt x="531" y="133"/>
                    </a:lnTo>
                    <a:lnTo>
                      <a:pt x="538" y="131"/>
                    </a:lnTo>
                    <a:lnTo>
                      <a:pt x="548" y="129"/>
                    </a:lnTo>
                    <a:lnTo>
                      <a:pt x="557" y="129"/>
                    </a:lnTo>
                    <a:close/>
                  </a:path>
                </a:pathLst>
              </a:custGeom>
              <a:solidFill>
                <a:srgbClr val="000000"/>
              </a:solidFill>
              <a:ln w="9525">
                <a:noFill/>
                <a:round/>
                <a:headEnd/>
                <a:tailEnd/>
              </a:ln>
            </p:spPr>
            <p:txBody>
              <a:bodyPr/>
              <a:lstStyle/>
              <a:p>
                <a:endParaRPr lang="en-US"/>
              </a:p>
            </p:txBody>
          </p:sp>
          <p:sp>
            <p:nvSpPr>
              <p:cNvPr id="10320" name="Freeform 317"/>
              <p:cNvSpPr>
                <a:spLocks/>
              </p:cNvSpPr>
              <p:nvPr/>
            </p:nvSpPr>
            <p:spPr bwMode="auto">
              <a:xfrm>
                <a:off x="1695" y="2452"/>
                <a:ext cx="250" cy="209"/>
              </a:xfrm>
              <a:custGeom>
                <a:avLst/>
                <a:gdLst>
                  <a:gd name="T0" fmla="*/ 87 w 500"/>
                  <a:gd name="T1" fmla="*/ 87 h 416"/>
                  <a:gd name="T2" fmla="*/ 76 w 500"/>
                  <a:gd name="T3" fmla="*/ 88 h 416"/>
                  <a:gd name="T4" fmla="*/ 65 w 500"/>
                  <a:gd name="T5" fmla="*/ 88 h 416"/>
                  <a:gd name="T6" fmla="*/ 53 w 500"/>
                  <a:gd name="T7" fmla="*/ 86 h 416"/>
                  <a:gd name="T8" fmla="*/ 42 w 500"/>
                  <a:gd name="T9" fmla="*/ 84 h 416"/>
                  <a:gd name="T10" fmla="*/ 31 w 500"/>
                  <a:gd name="T11" fmla="*/ 81 h 416"/>
                  <a:gd name="T12" fmla="*/ 20 w 500"/>
                  <a:gd name="T13" fmla="*/ 79 h 416"/>
                  <a:gd name="T14" fmla="*/ 8 w 500"/>
                  <a:gd name="T15" fmla="*/ 74 h 416"/>
                  <a:gd name="T16" fmla="*/ 0 w 500"/>
                  <a:gd name="T17" fmla="*/ 78 h 416"/>
                  <a:gd name="T18" fmla="*/ 5 w 500"/>
                  <a:gd name="T19" fmla="*/ 87 h 416"/>
                  <a:gd name="T20" fmla="*/ 15 w 500"/>
                  <a:gd name="T21" fmla="*/ 99 h 416"/>
                  <a:gd name="T22" fmla="*/ 26 w 500"/>
                  <a:gd name="T23" fmla="*/ 104 h 416"/>
                  <a:gd name="T24" fmla="*/ 37 w 500"/>
                  <a:gd name="T25" fmla="*/ 105 h 416"/>
                  <a:gd name="T26" fmla="*/ 50 w 500"/>
                  <a:gd name="T27" fmla="*/ 106 h 416"/>
                  <a:gd name="T28" fmla="*/ 63 w 500"/>
                  <a:gd name="T29" fmla="*/ 104 h 416"/>
                  <a:gd name="T30" fmla="*/ 75 w 500"/>
                  <a:gd name="T31" fmla="*/ 103 h 416"/>
                  <a:gd name="T32" fmla="*/ 87 w 500"/>
                  <a:gd name="T33" fmla="*/ 102 h 416"/>
                  <a:gd name="T34" fmla="*/ 95 w 500"/>
                  <a:gd name="T35" fmla="*/ 106 h 416"/>
                  <a:gd name="T36" fmla="*/ 92 w 500"/>
                  <a:gd name="T37" fmla="*/ 122 h 416"/>
                  <a:gd name="T38" fmla="*/ 94 w 500"/>
                  <a:gd name="T39" fmla="*/ 140 h 416"/>
                  <a:gd name="T40" fmla="*/ 103 w 500"/>
                  <a:gd name="T41" fmla="*/ 154 h 416"/>
                  <a:gd name="T42" fmla="*/ 115 w 500"/>
                  <a:gd name="T43" fmla="*/ 163 h 416"/>
                  <a:gd name="T44" fmla="*/ 125 w 500"/>
                  <a:gd name="T45" fmla="*/ 173 h 416"/>
                  <a:gd name="T46" fmla="*/ 123 w 500"/>
                  <a:gd name="T47" fmla="*/ 191 h 416"/>
                  <a:gd name="T48" fmla="*/ 123 w 500"/>
                  <a:gd name="T49" fmla="*/ 204 h 416"/>
                  <a:gd name="T50" fmla="*/ 131 w 500"/>
                  <a:gd name="T51" fmla="*/ 209 h 416"/>
                  <a:gd name="T52" fmla="*/ 142 w 500"/>
                  <a:gd name="T53" fmla="*/ 207 h 416"/>
                  <a:gd name="T54" fmla="*/ 220 w 500"/>
                  <a:gd name="T55" fmla="*/ 185 h 416"/>
                  <a:gd name="T56" fmla="*/ 231 w 500"/>
                  <a:gd name="T57" fmla="*/ 179 h 416"/>
                  <a:gd name="T58" fmla="*/ 241 w 500"/>
                  <a:gd name="T59" fmla="*/ 175 h 416"/>
                  <a:gd name="T60" fmla="*/ 245 w 500"/>
                  <a:gd name="T61" fmla="*/ 169 h 416"/>
                  <a:gd name="T62" fmla="*/ 227 w 500"/>
                  <a:gd name="T63" fmla="*/ 165 h 416"/>
                  <a:gd name="T64" fmla="*/ 210 w 500"/>
                  <a:gd name="T65" fmla="*/ 164 h 416"/>
                  <a:gd name="T66" fmla="*/ 200 w 500"/>
                  <a:gd name="T67" fmla="*/ 164 h 416"/>
                  <a:gd name="T68" fmla="*/ 189 w 500"/>
                  <a:gd name="T69" fmla="*/ 164 h 416"/>
                  <a:gd name="T70" fmla="*/ 180 w 500"/>
                  <a:gd name="T71" fmla="*/ 164 h 416"/>
                  <a:gd name="T72" fmla="*/ 169 w 500"/>
                  <a:gd name="T73" fmla="*/ 163 h 416"/>
                  <a:gd name="T74" fmla="*/ 156 w 500"/>
                  <a:gd name="T75" fmla="*/ 163 h 416"/>
                  <a:gd name="T76" fmla="*/ 144 w 500"/>
                  <a:gd name="T77" fmla="*/ 161 h 416"/>
                  <a:gd name="T78" fmla="*/ 127 w 500"/>
                  <a:gd name="T79" fmla="*/ 158 h 416"/>
                  <a:gd name="T80" fmla="*/ 111 w 500"/>
                  <a:gd name="T81" fmla="*/ 152 h 416"/>
                  <a:gd name="T82" fmla="*/ 100 w 500"/>
                  <a:gd name="T83" fmla="*/ 141 h 416"/>
                  <a:gd name="T84" fmla="*/ 97 w 500"/>
                  <a:gd name="T85" fmla="*/ 132 h 416"/>
                  <a:gd name="T86" fmla="*/ 100 w 500"/>
                  <a:gd name="T87" fmla="*/ 121 h 416"/>
                  <a:gd name="T88" fmla="*/ 104 w 500"/>
                  <a:gd name="T89" fmla="*/ 110 h 416"/>
                  <a:gd name="T90" fmla="*/ 106 w 500"/>
                  <a:gd name="T91" fmla="*/ 98 h 416"/>
                  <a:gd name="T92" fmla="*/ 109 w 500"/>
                  <a:gd name="T93" fmla="*/ 85 h 416"/>
                  <a:gd name="T94" fmla="*/ 114 w 500"/>
                  <a:gd name="T95" fmla="*/ 71 h 416"/>
                  <a:gd name="T96" fmla="*/ 117 w 500"/>
                  <a:gd name="T97" fmla="*/ 58 h 416"/>
                  <a:gd name="T98" fmla="*/ 121 w 500"/>
                  <a:gd name="T99" fmla="*/ 45 h 416"/>
                  <a:gd name="T100" fmla="*/ 123 w 500"/>
                  <a:gd name="T101" fmla="*/ 32 h 416"/>
                  <a:gd name="T102" fmla="*/ 122 w 500"/>
                  <a:gd name="T103" fmla="*/ 19 h 416"/>
                  <a:gd name="T104" fmla="*/ 118 w 500"/>
                  <a:gd name="T105" fmla="*/ 8 h 416"/>
                  <a:gd name="T106" fmla="*/ 99 w 500"/>
                  <a:gd name="T107" fmla="*/ 83 h 4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0"/>
                  <a:gd name="T163" fmla="*/ 0 h 416"/>
                  <a:gd name="T164" fmla="*/ 500 w 500"/>
                  <a:gd name="T165" fmla="*/ 416 h 4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0" h="416">
                    <a:moveTo>
                      <a:pt x="197" y="165"/>
                    </a:moveTo>
                    <a:lnTo>
                      <a:pt x="188" y="169"/>
                    </a:lnTo>
                    <a:lnTo>
                      <a:pt x="178" y="171"/>
                    </a:lnTo>
                    <a:lnTo>
                      <a:pt x="173" y="173"/>
                    </a:lnTo>
                    <a:lnTo>
                      <a:pt x="169" y="173"/>
                    </a:lnTo>
                    <a:lnTo>
                      <a:pt x="163" y="175"/>
                    </a:lnTo>
                    <a:lnTo>
                      <a:pt x="157" y="175"/>
                    </a:lnTo>
                    <a:lnTo>
                      <a:pt x="152" y="175"/>
                    </a:lnTo>
                    <a:lnTo>
                      <a:pt x="146" y="175"/>
                    </a:lnTo>
                    <a:lnTo>
                      <a:pt x="140" y="175"/>
                    </a:lnTo>
                    <a:lnTo>
                      <a:pt x="135" y="175"/>
                    </a:lnTo>
                    <a:lnTo>
                      <a:pt x="129" y="175"/>
                    </a:lnTo>
                    <a:lnTo>
                      <a:pt x="125" y="175"/>
                    </a:lnTo>
                    <a:lnTo>
                      <a:pt x="119" y="173"/>
                    </a:lnTo>
                    <a:lnTo>
                      <a:pt x="114" y="173"/>
                    </a:lnTo>
                    <a:lnTo>
                      <a:pt x="106" y="171"/>
                    </a:lnTo>
                    <a:lnTo>
                      <a:pt x="100" y="171"/>
                    </a:lnTo>
                    <a:lnTo>
                      <a:pt x="95" y="169"/>
                    </a:lnTo>
                    <a:lnTo>
                      <a:pt x="89" y="169"/>
                    </a:lnTo>
                    <a:lnTo>
                      <a:pt x="83" y="167"/>
                    </a:lnTo>
                    <a:lnTo>
                      <a:pt x="77" y="165"/>
                    </a:lnTo>
                    <a:lnTo>
                      <a:pt x="72" y="165"/>
                    </a:lnTo>
                    <a:lnTo>
                      <a:pt x="68" y="163"/>
                    </a:lnTo>
                    <a:lnTo>
                      <a:pt x="62" y="161"/>
                    </a:lnTo>
                    <a:lnTo>
                      <a:pt x="57" y="161"/>
                    </a:lnTo>
                    <a:lnTo>
                      <a:pt x="53" y="160"/>
                    </a:lnTo>
                    <a:lnTo>
                      <a:pt x="47" y="160"/>
                    </a:lnTo>
                    <a:lnTo>
                      <a:pt x="39" y="158"/>
                    </a:lnTo>
                    <a:lnTo>
                      <a:pt x="32" y="156"/>
                    </a:lnTo>
                    <a:lnTo>
                      <a:pt x="28" y="154"/>
                    </a:lnTo>
                    <a:lnTo>
                      <a:pt x="22" y="152"/>
                    </a:lnTo>
                    <a:lnTo>
                      <a:pt x="15" y="148"/>
                    </a:lnTo>
                    <a:lnTo>
                      <a:pt x="7" y="148"/>
                    </a:lnTo>
                    <a:lnTo>
                      <a:pt x="1" y="148"/>
                    </a:lnTo>
                    <a:lnTo>
                      <a:pt x="0" y="152"/>
                    </a:lnTo>
                    <a:lnTo>
                      <a:pt x="0" y="156"/>
                    </a:lnTo>
                    <a:lnTo>
                      <a:pt x="1" y="161"/>
                    </a:lnTo>
                    <a:lnTo>
                      <a:pt x="3" y="163"/>
                    </a:lnTo>
                    <a:lnTo>
                      <a:pt x="5" y="169"/>
                    </a:lnTo>
                    <a:lnTo>
                      <a:pt x="9" y="173"/>
                    </a:lnTo>
                    <a:lnTo>
                      <a:pt x="13" y="179"/>
                    </a:lnTo>
                    <a:lnTo>
                      <a:pt x="19" y="188"/>
                    </a:lnTo>
                    <a:lnTo>
                      <a:pt x="26" y="196"/>
                    </a:lnTo>
                    <a:lnTo>
                      <a:pt x="30" y="198"/>
                    </a:lnTo>
                    <a:lnTo>
                      <a:pt x="36" y="201"/>
                    </a:lnTo>
                    <a:lnTo>
                      <a:pt x="41" y="203"/>
                    </a:lnTo>
                    <a:lnTo>
                      <a:pt x="47" y="205"/>
                    </a:lnTo>
                    <a:lnTo>
                      <a:pt x="51" y="207"/>
                    </a:lnTo>
                    <a:lnTo>
                      <a:pt x="57" y="207"/>
                    </a:lnTo>
                    <a:lnTo>
                      <a:pt x="62" y="209"/>
                    </a:lnTo>
                    <a:lnTo>
                      <a:pt x="70" y="209"/>
                    </a:lnTo>
                    <a:lnTo>
                      <a:pt x="74" y="209"/>
                    </a:lnTo>
                    <a:lnTo>
                      <a:pt x="81" y="211"/>
                    </a:lnTo>
                    <a:lnTo>
                      <a:pt x="87" y="211"/>
                    </a:lnTo>
                    <a:lnTo>
                      <a:pt x="95" y="211"/>
                    </a:lnTo>
                    <a:lnTo>
                      <a:pt x="100" y="211"/>
                    </a:lnTo>
                    <a:lnTo>
                      <a:pt x="106" y="209"/>
                    </a:lnTo>
                    <a:lnTo>
                      <a:pt x="112" y="209"/>
                    </a:lnTo>
                    <a:lnTo>
                      <a:pt x="119" y="209"/>
                    </a:lnTo>
                    <a:lnTo>
                      <a:pt x="125" y="207"/>
                    </a:lnTo>
                    <a:lnTo>
                      <a:pt x="131" y="207"/>
                    </a:lnTo>
                    <a:lnTo>
                      <a:pt x="136" y="207"/>
                    </a:lnTo>
                    <a:lnTo>
                      <a:pt x="144" y="207"/>
                    </a:lnTo>
                    <a:lnTo>
                      <a:pt x="150" y="205"/>
                    </a:lnTo>
                    <a:lnTo>
                      <a:pt x="155" y="205"/>
                    </a:lnTo>
                    <a:lnTo>
                      <a:pt x="163" y="203"/>
                    </a:lnTo>
                    <a:lnTo>
                      <a:pt x="169" y="203"/>
                    </a:lnTo>
                    <a:lnTo>
                      <a:pt x="174" y="203"/>
                    </a:lnTo>
                    <a:lnTo>
                      <a:pt x="180" y="203"/>
                    </a:lnTo>
                    <a:lnTo>
                      <a:pt x="186" y="203"/>
                    </a:lnTo>
                    <a:lnTo>
                      <a:pt x="192" y="203"/>
                    </a:lnTo>
                    <a:lnTo>
                      <a:pt x="190" y="211"/>
                    </a:lnTo>
                    <a:lnTo>
                      <a:pt x="190" y="219"/>
                    </a:lnTo>
                    <a:lnTo>
                      <a:pt x="188" y="226"/>
                    </a:lnTo>
                    <a:lnTo>
                      <a:pt x="188" y="236"/>
                    </a:lnTo>
                    <a:lnTo>
                      <a:pt x="184" y="243"/>
                    </a:lnTo>
                    <a:lnTo>
                      <a:pt x="184" y="255"/>
                    </a:lnTo>
                    <a:lnTo>
                      <a:pt x="184" y="262"/>
                    </a:lnTo>
                    <a:lnTo>
                      <a:pt x="188" y="272"/>
                    </a:lnTo>
                    <a:lnTo>
                      <a:pt x="188" y="279"/>
                    </a:lnTo>
                    <a:lnTo>
                      <a:pt x="192" y="287"/>
                    </a:lnTo>
                    <a:lnTo>
                      <a:pt x="195" y="295"/>
                    </a:lnTo>
                    <a:lnTo>
                      <a:pt x="201" y="302"/>
                    </a:lnTo>
                    <a:lnTo>
                      <a:pt x="205" y="306"/>
                    </a:lnTo>
                    <a:lnTo>
                      <a:pt x="209" y="312"/>
                    </a:lnTo>
                    <a:lnTo>
                      <a:pt x="216" y="315"/>
                    </a:lnTo>
                    <a:lnTo>
                      <a:pt x="222" y="321"/>
                    </a:lnTo>
                    <a:lnTo>
                      <a:pt x="230" y="325"/>
                    </a:lnTo>
                    <a:lnTo>
                      <a:pt x="237" y="329"/>
                    </a:lnTo>
                    <a:lnTo>
                      <a:pt x="245" y="331"/>
                    </a:lnTo>
                    <a:lnTo>
                      <a:pt x="254" y="335"/>
                    </a:lnTo>
                    <a:lnTo>
                      <a:pt x="250" y="344"/>
                    </a:lnTo>
                    <a:lnTo>
                      <a:pt x="249" y="354"/>
                    </a:lnTo>
                    <a:lnTo>
                      <a:pt x="247" y="363"/>
                    </a:lnTo>
                    <a:lnTo>
                      <a:pt x="247" y="373"/>
                    </a:lnTo>
                    <a:lnTo>
                      <a:pt x="245" y="380"/>
                    </a:lnTo>
                    <a:lnTo>
                      <a:pt x="245" y="388"/>
                    </a:lnTo>
                    <a:lnTo>
                      <a:pt x="245" y="393"/>
                    </a:lnTo>
                    <a:lnTo>
                      <a:pt x="245" y="401"/>
                    </a:lnTo>
                    <a:lnTo>
                      <a:pt x="245" y="407"/>
                    </a:lnTo>
                    <a:lnTo>
                      <a:pt x="249" y="411"/>
                    </a:lnTo>
                    <a:lnTo>
                      <a:pt x="250" y="412"/>
                    </a:lnTo>
                    <a:lnTo>
                      <a:pt x="256" y="416"/>
                    </a:lnTo>
                    <a:lnTo>
                      <a:pt x="262" y="416"/>
                    </a:lnTo>
                    <a:lnTo>
                      <a:pt x="268" y="416"/>
                    </a:lnTo>
                    <a:lnTo>
                      <a:pt x="271" y="416"/>
                    </a:lnTo>
                    <a:lnTo>
                      <a:pt x="277" y="414"/>
                    </a:lnTo>
                    <a:lnTo>
                      <a:pt x="283" y="412"/>
                    </a:lnTo>
                    <a:lnTo>
                      <a:pt x="289" y="412"/>
                    </a:lnTo>
                    <a:lnTo>
                      <a:pt x="302" y="350"/>
                    </a:lnTo>
                    <a:lnTo>
                      <a:pt x="437" y="373"/>
                    </a:lnTo>
                    <a:lnTo>
                      <a:pt x="439" y="369"/>
                    </a:lnTo>
                    <a:lnTo>
                      <a:pt x="446" y="365"/>
                    </a:lnTo>
                    <a:lnTo>
                      <a:pt x="450" y="361"/>
                    </a:lnTo>
                    <a:lnTo>
                      <a:pt x="456" y="359"/>
                    </a:lnTo>
                    <a:lnTo>
                      <a:pt x="462" y="357"/>
                    </a:lnTo>
                    <a:lnTo>
                      <a:pt x="467" y="355"/>
                    </a:lnTo>
                    <a:lnTo>
                      <a:pt x="471" y="354"/>
                    </a:lnTo>
                    <a:lnTo>
                      <a:pt x="477" y="350"/>
                    </a:lnTo>
                    <a:lnTo>
                      <a:pt x="481" y="348"/>
                    </a:lnTo>
                    <a:lnTo>
                      <a:pt x="486" y="346"/>
                    </a:lnTo>
                    <a:lnTo>
                      <a:pt x="494" y="342"/>
                    </a:lnTo>
                    <a:lnTo>
                      <a:pt x="500" y="338"/>
                    </a:lnTo>
                    <a:lnTo>
                      <a:pt x="490" y="336"/>
                    </a:lnTo>
                    <a:lnTo>
                      <a:pt x="482" y="333"/>
                    </a:lnTo>
                    <a:lnTo>
                      <a:pt x="473" y="331"/>
                    </a:lnTo>
                    <a:lnTo>
                      <a:pt x="463" y="331"/>
                    </a:lnTo>
                    <a:lnTo>
                      <a:pt x="454" y="329"/>
                    </a:lnTo>
                    <a:lnTo>
                      <a:pt x="444" y="329"/>
                    </a:lnTo>
                    <a:lnTo>
                      <a:pt x="435" y="329"/>
                    </a:lnTo>
                    <a:lnTo>
                      <a:pt x="425" y="329"/>
                    </a:lnTo>
                    <a:lnTo>
                      <a:pt x="420" y="327"/>
                    </a:lnTo>
                    <a:lnTo>
                      <a:pt x="414" y="327"/>
                    </a:lnTo>
                    <a:lnTo>
                      <a:pt x="408" y="327"/>
                    </a:lnTo>
                    <a:lnTo>
                      <a:pt x="404" y="327"/>
                    </a:lnTo>
                    <a:lnTo>
                      <a:pt x="399" y="327"/>
                    </a:lnTo>
                    <a:lnTo>
                      <a:pt x="395" y="327"/>
                    </a:lnTo>
                    <a:lnTo>
                      <a:pt x="389" y="327"/>
                    </a:lnTo>
                    <a:lnTo>
                      <a:pt x="384" y="327"/>
                    </a:lnTo>
                    <a:lnTo>
                      <a:pt x="378" y="327"/>
                    </a:lnTo>
                    <a:lnTo>
                      <a:pt x="374" y="327"/>
                    </a:lnTo>
                    <a:lnTo>
                      <a:pt x="368" y="327"/>
                    </a:lnTo>
                    <a:lnTo>
                      <a:pt x="365" y="327"/>
                    </a:lnTo>
                    <a:lnTo>
                      <a:pt x="359" y="327"/>
                    </a:lnTo>
                    <a:lnTo>
                      <a:pt x="353" y="327"/>
                    </a:lnTo>
                    <a:lnTo>
                      <a:pt x="347" y="327"/>
                    </a:lnTo>
                    <a:lnTo>
                      <a:pt x="344" y="327"/>
                    </a:lnTo>
                    <a:lnTo>
                      <a:pt x="338" y="325"/>
                    </a:lnTo>
                    <a:lnTo>
                      <a:pt x="332" y="325"/>
                    </a:lnTo>
                    <a:lnTo>
                      <a:pt x="327" y="325"/>
                    </a:lnTo>
                    <a:lnTo>
                      <a:pt x="321" y="325"/>
                    </a:lnTo>
                    <a:lnTo>
                      <a:pt x="311" y="325"/>
                    </a:lnTo>
                    <a:lnTo>
                      <a:pt x="302" y="325"/>
                    </a:lnTo>
                    <a:lnTo>
                      <a:pt x="296" y="323"/>
                    </a:lnTo>
                    <a:lnTo>
                      <a:pt x="290" y="323"/>
                    </a:lnTo>
                    <a:lnTo>
                      <a:pt x="287" y="321"/>
                    </a:lnTo>
                    <a:lnTo>
                      <a:pt x="283" y="321"/>
                    </a:lnTo>
                    <a:lnTo>
                      <a:pt x="271" y="319"/>
                    </a:lnTo>
                    <a:lnTo>
                      <a:pt x="264" y="319"/>
                    </a:lnTo>
                    <a:lnTo>
                      <a:pt x="254" y="315"/>
                    </a:lnTo>
                    <a:lnTo>
                      <a:pt x="245" y="312"/>
                    </a:lnTo>
                    <a:lnTo>
                      <a:pt x="237" y="308"/>
                    </a:lnTo>
                    <a:lnTo>
                      <a:pt x="230" y="306"/>
                    </a:lnTo>
                    <a:lnTo>
                      <a:pt x="222" y="302"/>
                    </a:lnTo>
                    <a:lnTo>
                      <a:pt x="214" y="298"/>
                    </a:lnTo>
                    <a:lnTo>
                      <a:pt x="207" y="293"/>
                    </a:lnTo>
                    <a:lnTo>
                      <a:pt x="203" y="287"/>
                    </a:lnTo>
                    <a:lnTo>
                      <a:pt x="199" y="281"/>
                    </a:lnTo>
                    <a:lnTo>
                      <a:pt x="195" y="277"/>
                    </a:lnTo>
                    <a:lnTo>
                      <a:pt x="193" y="272"/>
                    </a:lnTo>
                    <a:lnTo>
                      <a:pt x="193" y="268"/>
                    </a:lnTo>
                    <a:lnTo>
                      <a:pt x="193" y="262"/>
                    </a:lnTo>
                    <a:lnTo>
                      <a:pt x="193" y="258"/>
                    </a:lnTo>
                    <a:lnTo>
                      <a:pt x="195" y="253"/>
                    </a:lnTo>
                    <a:lnTo>
                      <a:pt x="197" y="247"/>
                    </a:lnTo>
                    <a:lnTo>
                      <a:pt x="199" y="241"/>
                    </a:lnTo>
                    <a:lnTo>
                      <a:pt x="201" y="236"/>
                    </a:lnTo>
                    <a:lnTo>
                      <a:pt x="203" y="230"/>
                    </a:lnTo>
                    <a:lnTo>
                      <a:pt x="205" y="224"/>
                    </a:lnTo>
                    <a:lnTo>
                      <a:pt x="207" y="219"/>
                    </a:lnTo>
                    <a:lnTo>
                      <a:pt x="209" y="215"/>
                    </a:lnTo>
                    <a:lnTo>
                      <a:pt x="211" y="209"/>
                    </a:lnTo>
                    <a:lnTo>
                      <a:pt x="212" y="203"/>
                    </a:lnTo>
                    <a:lnTo>
                      <a:pt x="212" y="196"/>
                    </a:lnTo>
                    <a:lnTo>
                      <a:pt x="214" y="190"/>
                    </a:lnTo>
                    <a:lnTo>
                      <a:pt x="214" y="182"/>
                    </a:lnTo>
                    <a:lnTo>
                      <a:pt x="216" y="177"/>
                    </a:lnTo>
                    <a:lnTo>
                      <a:pt x="218" y="169"/>
                    </a:lnTo>
                    <a:lnTo>
                      <a:pt x="220" y="163"/>
                    </a:lnTo>
                    <a:lnTo>
                      <a:pt x="222" y="158"/>
                    </a:lnTo>
                    <a:lnTo>
                      <a:pt x="226" y="150"/>
                    </a:lnTo>
                    <a:lnTo>
                      <a:pt x="228" y="142"/>
                    </a:lnTo>
                    <a:lnTo>
                      <a:pt x="230" y="137"/>
                    </a:lnTo>
                    <a:lnTo>
                      <a:pt x="231" y="129"/>
                    </a:lnTo>
                    <a:lnTo>
                      <a:pt x="233" y="123"/>
                    </a:lnTo>
                    <a:lnTo>
                      <a:pt x="233" y="116"/>
                    </a:lnTo>
                    <a:lnTo>
                      <a:pt x="235" y="110"/>
                    </a:lnTo>
                    <a:lnTo>
                      <a:pt x="237" y="103"/>
                    </a:lnTo>
                    <a:lnTo>
                      <a:pt x="241" y="97"/>
                    </a:lnTo>
                    <a:lnTo>
                      <a:pt x="241" y="89"/>
                    </a:lnTo>
                    <a:lnTo>
                      <a:pt x="243" y="84"/>
                    </a:lnTo>
                    <a:lnTo>
                      <a:pt x="243" y="76"/>
                    </a:lnTo>
                    <a:lnTo>
                      <a:pt x="245" y="70"/>
                    </a:lnTo>
                    <a:lnTo>
                      <a:pt x="245" y="63"/>
                    </a:lnTo>
                    <a:lnTo>
                      <a:pt x="245" y="57"/>
                    </a:lnTo>
                    <a:lnTo>
                      <a:pt x="245" y="49"/>
                    </a:lnTo>
                    <a:lnTo>
                      <a:pt x="245" y="45"/>
                    </a:lnTo>
                    <a:lnTo>
                      <a:pt x="243" y="38"/>
                    </a:lnTo>
                    <a:lnTo>
                      <a:pt x="241" y="32"/>
                    </a:lnTo>
                    <a:lnTo>
                      <a:pt x="239" y="26"/>
                    </a:lnTo>
                    <a:lnTo>
                      <a:pt x="237" y="21"/>
                    </a:lnTo>
                    <a:lnTo>
                      <a:pt x="235" y="15"/>
                    </a:lnTo>
                    <a:lnTo>
                      <a:pt x="233" y="9"/>
                    </a:lnTo>
                    <a:lnTo>
                      <a:pt x="230" y="4"/>
                    </a:lnTo>
                    <a:lnTo>
                      <a:pt x="226" y="0"/>
                    </a:lnTo>
                    <a:lnTo>
                      <a:pt x="197" y="165"/>
                    </a:lnTo>
                    <a:close/>
                  </a:path>
                </a:pathLst>
              </a:custGeom>
              <a:solidFill>
                <a:srgbClr val="000000"/>
              </a:solidFill>
              <a:ln w="9525">
                <a:noFill/>
                <a:round/>
                <a:headEnd/>
                <a:tailEnd/>
              </a:ln>
            </p:spPr>
            <p:txBody>
              <a:bodyPr/>
              <a:lstStyle/>
              <a:p>
                <a:endParaRPr lang="en-US"/>
              </a:p>
            </p:txBody>
          </p:sp>
        </p:grpSp>
      </p:grpSp>
      <p:sp>
        <p:nvSpPr>
          <p:cNvPr id="44352" name="AutoShape 320"/>
          <p:cNvSpPr>
            <a:spLocks noChangeArrowheads="1"/>
          </p:cNvSpPr>
          <p:nvPr/>
        </p:nvSpPr>
        <p:spPr bwMode="auto">
          <a:xfrm flipH="1" flipV="1">
            <a:off x="8458200" y="3505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353" name="AutoShape 321"/>
          <p:cNvSpPr>
            <a:spLocks noChangeArrowheads="1"/>
          </p:cNvSpPr>
          <p:nvPr/>
        </p:nvSpPr>
        <p:spPr bwMode="auto">
          <a:xfrm flipH="1" flipV="1">
            <a:off x="8382000" y="48006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354" name="Text Box 322"/>
          <p:cNvSpPr txBox="1">
            <a:spLocks noChangeArrowheads="1"/>
          </p:cNvSpPr>
          <p:nvPr/>
        </p:nvSpPr>
        <p:spPr bwMode="auto">
          <a:xfrm>
            <a:off x="304800" y="5867400"/>
            <a:ext cx="2614613" cy="517525"/>
          </a:xfrm>
          <a:prstGeom prst="rect">
            <a:avLst/>
          </a:prstGeom>
          <a:noFill/>
          <a:ln w="9525">
            <a:noFill/>
            <a:miter lim="800000"/>
            <a:headEnd/>
            <a:tailEnd/>
          </a:ln>
        </p:spPr>
        <p:txBody>
          <a:bodyPr wrap="none">
            <a:spAutoFit/>
          </a:bodyPr>
          <a:lstStyle/>
          <a:p>
            <a:r>
              <a:rPr lang="en-US" sz="1400" i="1"/>
              <a:t>Post office:</a:t>
            </a:r>
          </a:p>
          <a:p>
            <a:r>
              <a:rPr lang="en-US" sz="1400"/>
              <a:t>Processes and routes the letter</a:t>
            </a:r>
          </a:p>
        </p:txBody>
      </p:sp>
      <p:sp>
        <p:nvSpPr>
          <p:cNvPr id="44358" name="Text Box 326"/>
          <p:cNvSpPr txBox="1">
            <a:spLocks noChangeArrowheads="1"/>
          </p:cNvSpPr>
          <p:nvPr/>
        </p:nvSpPr>
        <p:spPr bwMode="auto">
          <a:xfrm>
            <a:off x="2438400" y="5257800"/>
            <a:ext cx="1100138" cy="304800"/>
          </a:xfrm>
          <a:prstGeom prst="rect">
            <a:avLst/>
          </a:prstGeom>
          <a:noFill/>
          <a:ln w="9525">
            <a:noFill/>
            <a:miter lim="800000"/>
            <a:headEnd/>
            <a:tailEnd/>
          </a:ln>
        </p:spPr>
        <p:txBody>
          <a:bodyPr wrap="none">
            <a:spAutoFit/>
          </a:bodyPr>
          <a:lstStyle/>
          <a:p>
            <a:r>
              <a:rPr lang="en-US" sz="1400" i="1"/>
              <a:t>Postal truck</a:t>
            </a:r>
          </a:p>
        </p:txBody>
      </p:sp>
      <p:sp>
        <p:nvSpPr>
          <p:cNvPr id="44359" name="AutoShape 327"/>
          <p:cNvSpPr>
            <a:spLocks noChangeArrowheads="1"/>
          </p:cNvSpPr>
          <p:nvPr/>
        </p:nvSpPr>
        <p:spPr bwMode="auto">
          <a:xfrm>
            <a:off x="762000" y="2362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87031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59"/>
                                        </p:tgtEl>
                                        <p:attrNameLst>
                                          <p:attrName>style.visibility</p:attrName>
                                        </p:attrNameLst>
                                      </p:cBhvr>
                                      <p:to>
                                        <p:strVal val="visible"/>
                                      </p:to>
                                    </p:set>
                                    <p:animEffect transition="in" filter="wipe(up)">
                                      <p:cBhvr>
                                        <p:cTn id="7" dur="500"/>
                                        <p:tgtEl>
                                          <p:spTgt spid="443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041"/>
                                        </p:tgtEl>
                                        <p:attrNameLst>
                                          <p:attrName>style.visibility</p:attrName>
                                        </p:attrNameLst>
                                      </p:cBhvr>
                                      <p:to>
                                        <p:strVal val="visible"/>
                                      </p:to>
                                    </p:set>
                                    <p:animEffect transition="in" filter="dissolve">
                                      <p:cBhvr>
                                        <p:cTn id="11" dur="500"/>
                                        <p:tgtEl>
                                          <p:spTgt spid="4404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4253"/>
                                        </p:tgtEl>
                                        <p:attrNameLst>
                                          <p:attrName>style.visibility</p:attrName>
                                        </p:attrNameLst>
                                      </p:cBhvr>
                                      <p:to>
                                        <p:strVal val="visible"/>
                                      </p:to>
                                    </p:set>
                                    <p:animEffect transition="in" filter="dissolve">
                                      <p:cBhvr>
                                        <p:cTn id="14" dur="500"/>
                                        <p:tgtEl>
                                          <p:spTgt spid="4425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4251"/>
                                        </p:tgtEl>
                                        <p:attrNameLst>
                                          <p:attrName>style.visibility</p:attrName>
                                        </p:attrNameLst>
                                      </p:cBhvr>
                                      <p:to>
                                        <p:strVal val="visible"/>
                                      </p:to>
                                    </p:set>
                                    <p:animEffect transition="in" filter="wipe(up)">
                                      <p:cBhvr>
                                        <p:cTn id="19" dur="500"/>
                                        <p:tgtEl>
                                          <p:spTgt spid="44251"/>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4254"/>
                                        </p:tgtEl>
                                        <p:attrNameLst>
                                          <p:attrName>style.visibility</p:attrName>
                                        </p:attrNameLst>
                                      </p:cBhvr>
                                      <p:to>
                                        <p:strVal val="visible"/>
                                      </p:to>
                                    </p:set>
                                    <p:animEffect transition="in" filter="dissolve">
                                      <p:cBhvr>
                                        <p:cTn id="26" dur="500"/>
                                        <p:tgtEl>
                                          <p:spTgt spid="442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4252"/>
                                        </p:tgtEl>
                                        <p:attrNameLst>
                                          <p:attrName>style.visibility</p:attrName>
                                        </p:attrNameLst>
                                      </p:cBhvr>
                                      <p:to>
                                        <p:strVal val="visible"/>
                                      </p:to>
                                    </p:set>
                                    <p:animEffect transition="in" filter="wipe(up)">
                                      <p:cBhvr>
                                        <p:cTn id="31" dur="500"/>
                                        <p:tgtEl>
                                          <p:spTgt spid="44252"/>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44047"/>
                                        </p:tgtEl>
                                        <p:attrNameLst>
                                          <p:attrName>style.visibility</p:attrName>
                                        </p:attrNameLst>
                                      </p:cBhvr>
                                      <p:to>
                                        <p:strVal val="visible"/>
                                      </p:to>
                                    </p:set>
                                    <p:animEffect transition="in" filter="dissolve">
                                      <p:cBhvr>
                                        <p:cTn id="35" dur="500"/>
                                        <p:tgtEl>
                                          <p:spTgt spid="4404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354"/>
                                        </p:tgtEl>
                                        <p:attrNameLst>
                                          <p:attrName>style.visibility</p:attrName>
                                        </p:attrNameLst>
                                      </p:cBhvr>
                                      <p:to>
                                        <p:strVal val="visible"/>
                                      </p:to>
                                    </p:set>
                                    <p:animEffect transition="in" filter="dissolve">
                                      <p:cBhvr>
                                        <p:cTn id="38" dur="500"/>
                                        <p:tgtEl>
                                          <p:spTgt spid="443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9" presetClass="entr" presetSubtype="0" fill="hold" nodeType="withEffect">
                                  <p:stCondLst>
                                    <p:cond delay="0"/>
                                  </p:stCondLst>
                                  <p:childTnLst>
                                    <p:set>
                                      <p:cBhvr>
                                        <p:cTn id="45" dur="1" fill="hold">
                                          <p:stCondLst>
                                            <p:cond delay="0"/>
                                          </p:stCondLst>
                                        </p:cTn>
                                        <p:tgtEl>
                                          <p:spTgt spid="44048"/>
                                        </p:tgtEl>
                                        <p:attrNameLst>
                                          <p:attrName>style.visibility</p:attrName>
                                        </p:attrNameLst>
                                      </p:cBhvr>
                                      <p:to>
                                        <p:strVal val="visible"/>
                                      </p:to>
                                    </p:set>
                                    <p:animEffect transition="in" filter="dissolve">
                                      <p:cBhvr>
                                        <p:cTn id="46" dur="500"/>
                                        <p:tgtEl>
                                          <p:spTgt spid="4404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nodeType="afterEffect">
                                  <p:stCondLst>
                                    <p:cond delay="0"/>
                                  </p:stCondLst>
                                  <p:childTnLst>
                                    <p:animMotion origin="layout" path="M -0.05417 -0.00093 L 0.07083 0.01018 " pathEditMode="relative" ptsTypes="AA">
                                      <p:cBhvr>
                                        <p:cTn id="53" dur="1000" fill="hold"/>
                                        <p:tgtEl>
                                          <p:spTgt spid="5"/>
                                        </p:tgtEl>
                                        <p:attrNameLst>
                                          <p:attrName>ppt_x</p:attrName>
                                          <p:attrName>ppt_y</p:attrName>
                                        </p:attrNameLst>
                                      </p:cBhvr>
                                    </p:animMotion>
                                  </p:childTnLst>
                                </p:cTn>
                              </p:par>
                              <p:par>
                                <p:cTn id="54" presetID="9" presetClass="entr" presetSubtype="0" fill="hold" grpId="0" nodeType="withEffect">
                                  <p:stCondLst>
                                    <p:cond delay="0"/>
                                  </p:stCondLst>
                                  <p:childTnLst>
                                    <p:set>
                                      <p:cBhvr>
                                        <p:cTn id="55" dur="1" fill="hold">
                                          <p:stCondLst>
                                            <p:cond delay="0"/>
                                          </p:stCondLst>
                                        </p:cTn>
                                        <p:tgtEl>
                                          <p:spTgt spid="44358"/>
                                        </p:tgtEl>
                                        <p:attrNameLst>
                                          <p:attrName>style.visibility</p:attrName>
                                        </p:attrNameLst>
                                      </p:cBhvr>
                                      <p:to>
                                        <p:strVal val="visible"/>
                                      </p:to>
                                    </p:set>
                                    <p:animEffect transition="in" filter="dissolve">
                                      <p:cBhvr>
                                        <p:cTn id="56" dur="500"/>
                                        <p:tgtEl>
                                          <p:spTgt spid="4435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left)">
                                      <p:cBhvr>
                                        <p:cTn id="61" dur="500"/>
                                        <p:tgtEl>
                                          <p:spTgt spid="3"/>
                                        </p:tgtEl>
                                      </p:cBhvr>
                                    </p:animEffect>
                                  </p:childTnLst>
                                </p:cTn>
                              </p:par>
                              <p:par>
                                <p:cTn id="62" presetID="9" presetClass="entr" presetSubtype="0" fill="hold" nodeType="withEffect">
                                  <p:stCondLst>
                                    <p:cond delay="0"/>
                                  </p:stCondLst>
                                  <p:childTnLst>
                                    <p:set>
                                      <p:cBhvr>
                                        <p:cTn id="63" dur="1" fill="hold">
                                          <p:stCondLst>
                                            <p:cond delay="0"/>
                                          </p:stCondLst>
                                        </p:cTn>
                                        <p:tgtEl>
                                          <p:spTgt spid="44049"/>
                                        </p:tgtEl>
                                        <p:attrNameLst>
                                          <p:attrName>style.visibility</p:attrName>
                                        </p:attrNameLst>
                                      </p:cBhvr>
                                      <p:to>
                                        <p:strVal val="visible"/>
                                      </p:to>
                                    </p:set>
                                    <p:animEffect transition="in" filter="dissolve">
                                      <p:cBhvr>
                                        <p:cTn id="64" dur="500"/>
                                        <p:tgtEl>
                                          <p:spTgt spid="44049"/>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par>
                          <p:cTn id="68" fill="hold">
                            <p:stCondLst>
                              <p:cond delay="500"/>
                            </p:stCondLst>
                            <p:childTnLst>
                              <p:par>
                                <p:cTn id="69" presetID="0" presetClass="path" presetSubtype="0" accel="50000" decel="50000" fill="hold" nodeType="afterEffect">
                                  <p:stCondLst>
                                    <p:cond delay="0"/>
                                  </p:stCondLst>
                                  <p:childTnLst>
                                    <p:animMotion origin="layout" path="M -0.04583 0.02338 L 0.04583 -0.00995 " pathEditMode="relative" ptsTypes="AA">
                                      <p:cBhvr>
                                        <p:cTn id="70" dur="1000" fill="hold"/>
                                        <p:tgtEl>
                                          <p:spTgt spid="6"/>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9" presetClass="entr" presetSubtype="0" fill="hold" nodeType="withEffect">
                                  <p:stCondLst>
                                    <p:cond delay="0"/>
                                  </p:stCondLst>
                                  <p:childTnLst>
                                    <p:set>
                                      <p:cBhvr>
                                        <p:cTn id="77" dur="1" fill="hold">
                                          <p:stCondLst>
                                            <p:cond delay="0"/>
                                          </p:stCondLst>
                                        </p:cTn>
                                        <p:tgtEl>
                                          <p:spTgt spid="44044"/>
                                        </p:tgtEl>
                                        <p:attrNameLst>
                                          <p:attrName>style.visibility</p:attrName>
                                        </p:attrNameLst>
                                      </p:cBhvr>
                                      <p:to>
                                        <p:strVal val="visible"/>
                                      </p:to>
                                    </p:set>
                                    <p:animEffect transition="in" filter="dissolve">
                                      <p:cBhvr>
                                        <p:cTn id="78" dur="500"/>
                                        <p:tgtEl>
                                          <p:spTgt spid="44044"/>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7"/>
                                        </p:tgtEl>
                                        <p:attrNameLst>
                                          <p:attrName>style.visibility</p:attrName>
                                        </p:attrNameLst>
                                      </p:cBhvr>
                                      <p:to>
                                        <p:strVal val="visible"/>
                                      </p:to>
                                    </p:set>
                                  </p:childTnLst>
                                </p:cTn>
                              </p:par>
                            </p:childTnLst>
                          </p:cTn>
                        </p:par>
                        <p:par>
                          <p:cTn id="82" fill="hold">
                            <p:stCondLst>
                              <p:cond delay="500"/>
                            </p:stCondLst>
                            <p:childTnLst>
                              <p:par>
                                <p:cTn id="83" presetID="0" presetClass="path" presetSubtype="0" accel="50000" decel="50000" fill="hold" nodeType="afterEffect">
                                  <p:stCondLst>
                                    <p:cond delay="0"/>
                                  </p:stCondLst>
                                  <p:childTnLst>
                                    <p:animMotion origin="layout" path="M -0.0625 -0.00995 L 0.04583 0.01227 " pathEditMode="relative" rAng="0" ptsTypes="AA">
                                      <p:cBhvr>
                                        <p:cTn id="84" dur="1000" fill="hold"/>
                                        <p:tgtEl>
                                          <p:spTgt spid="7"/>
                                        </p:tgtEl>
                                        <p:attrNameLst>
                                          <p:attrName>ppt_x</p:attrName>
                                          <p:attrName>ppt_y</p:attrName>
                                        </p:attrNameLst>
                                      </p:cBhvr>
                                      <p:rCtr x="5400" y="1100"/>
                                    </p:animMotion>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4353"/>
                                        </p:tgtEl>
                                        <p:attrNameLst>
                                          <p:attrName>style.visibility</p:attrName>
                                        </p:attrNameLst>
                                      </p:cBhvr>
                                      <p:to>
                                        <p:strVal val="visible"/>
                                      </p:to>
                                    </p:set>
                                    <p:animEffect transition="in" filter="wipe(down)">
                                      <p:cBhvr>
                                        <p:cTn id="89" dur="500"/>
                                        <p:tgtEl>
                                          <p:spTgt spid="44353"/>
                                        </p:tgtEl>
                                      </p:cBhvr>
                                    </p:animEffect>
                                  </p:childTnLst>
                                </p:cTn>
                              </p:par>
                            </p:childTnLst>
                          </p:cTn>
                        </p:par>
                        <p:par>
                          <p:cTn id="90" fill="hold">
                            <p:stCondLst>
                              <p:cond delay="500"/>
                            </p:stCondLst>
                            <p:childTnLst>
                              <p:par>
                                <p:cTn id="91" presetID="9" presetClass="entr" presetSubtype="0" fill="hold"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dissolve">
                                      <p:cBhvr>
                                        <p:cTn id="93" dur="500"/>
                                        <p:tgtEl>
                                          <p:spTgt spid="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4258"/>
                                        </p:tgtEl>
                                        <p:attrNameLst>
                                          <p:attrName>style.visibility</p:attrName>
                                        </p:attrNameLst>
                                      </p:cBhvr>
                                      <p:to>
                                        <p:strVal val="visible"/>
                                      </p:to>
                                    </p:set>
                                    <p:animEffect transition="in" filter="dissolve">
                                      <p:cBhvr>
                                        <p:cTn id="96" dur="500"/>
                                        <p:tgtEl>
                                          <p:spTgt spid="442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4352"/>
                                        </p:tgtEl>
                                        <p:attrNameLst>
                                          <p:attrName>style.visibility</p:attrName>
                                        </p:attrNameLst>
                                      </p:cBhvr>
                                      <p:to>
                                        <p:strVal val="visible"/>
                                      </p:to>
                                    </p:set>
                                    <p:animEffect transition="in" filter="wipe(down)">
                                      <p:cBhvr>
                                        <p:cTn id="101" dur="500"/>
                                        <p:tgtEl>
                                          <p:spTgt spid="44352"/>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44039"/>
                                        </p:tgtEl>
                                        <p:attrNameLst>
                                          <p:attrName>style.visibility</p:attrName>
                                        </p:attrNameLst>
                                      </p:cBhvr>
                                      <p:to>
                                        <p:strVal val="visible"/>
                                      </p:to>
                                    </p:set>
                                    <p:animEffect transition="in" filter="dissolve">
                                      <p:cBhvr>
                                        <p:cTn id="105" dur="500"/>
                                        <p:tgtEl>
                                          <p:spTgt spid="44039"/>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4257"/>
                                        </p:tgtEl>
                                        <p:attrNameLst>
                                          <p:attrName>style.visibility</p:attrName>
                                        </p:attrNameLst>
                                      </p:cBhvr>
                                      <p:to>
                                        <p:strVal val="visible"/>
                                      </p:to>
                                    </p:set>
                                    <p:animEffect transition="in" filter="dissolve">
                                      <p:cBhvr>
                                        <p:cTn id="108" dur="500"/>
                                        <p:tgtEl>
                                          <p:spTgt spid="4425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44250"/>
                                        </p:tgtEl>
                                        <p:attrNameLst>
                                          <p:attrName>style.visibility</p:attrName>
                                        </p:attrNameLst>
                                      </p:cBhvr>
                                      <p:to>
                                        <p:strVal val="visible"/>
                                      </p:to>
                                    </p:set>
                                    <p:animEffect transition="in" filter="wipe(down)">
                                      <p:cBhvr>
                                        <p:cTn id="113" dur="500"/>
                                        <p:tgtEl>
                                          <p:spTgt spid="4425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4038"/>
                                        </p:tgtEl>
                                        <p:attrNameLst>
                                          <p:attrName>style.visibility</p:attrName>
                                        </p:attrNameLst>
                                      </p:cBhvr>
                                      <p:to>
                                        <p:strVal val="visible"/>
                                      </p:to>
                                    </p:set>
                                    <p:animEffect transition="in" filter="wipe(left)">
                                      <p:cBhvr>
                                        <p:cTn id="118" dur="500"/>
                                        <p:tgtEl>
                                          <p:spTgt spid="4403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4042"/>
                                        </p:tgtEl>
                                        <p:attrNameLst>
                                          <p:attrName>style.visibility</p:attrName>
                                        </p:attrNameLst>
                                      </p:cBhvr>
                                      <p:to>
                                        <p:strVal val="visible"/>
                                      </p:to>
                                    </p:set>
                                    <p:animEffect transition="in" filter="wipe(left)">
                                      <p:cBhvr>
                                        <p:cTn id="121"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44042" grpId="0"/>
      <p:bldP spid="44250" grpId="0" animBg="1"/>
      <p:bldP spid="44251" grpId="0" animBg="1"/>
      <p:bldP spid="44252" grpId="0" animBg="1"/>
      <p:bldP spid="44253" grpId="0"/>
      <p:bldP spid="44254" grpId="0"/>
      <p:bldP spid="44257" grpId="0"/>
      <p:bldP spid="44258" grpId="0"/>
      <p:bldP spid="44352" grpId="0" animBg="1"/>
      <p:bldP spid="44353" grpId="0" animBg="1"/>
      <p:bldP spid="44354" grpId="0"/>
      <p:bldP spid="44358" grpId="0"/>
      <p:bldP spid="44359" grpId="0" animBg="1"/>
    </p:bldLst>
  </p:timing>
</p:sld>
</file>

<file path=ppt/theme/theme1.xml><?xml version="1.0" encoding="utf-8"?>
<a:theme xmlns:a="http://schemas.openxmlformats.org/drawingml/2006/main" name="Retrospect">
  <a:themeElements>
    <a:clrScheme name="Custom 5">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A3CEED"/>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3426</TotalTime>
  <Words>1232</Words>
  <Application>Microsoft Office PowerPoint</Application>
  <PresentationFormat>On-screen Show (4:3)</PresentationFormat>
  <Paragraphs>486</Paragraphs>
  <Slides>41</Slides>
  <Notes>7</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Consolas</vt:lpstr>
      <vt:lpstr>FreesiaUPC</vt:lpstr>
      <vt:lpstr>Tahoma</vt:lpstr>
      <vt:lpstr>Times New Roman</vt:lpstr>
      <vt:lpstr>Times-BoldItalic</vt:lpstr>
      <vt:lpstr>Wingdings</vt:lpstr>
      <vt:lpstr>Retrospect</vt:lpstr>
      <vt:lpstr>Network Models and Protocol Suites</vt:lpstr>
      <vt:lpstr>Outline</vt:lpstr>
      <vt:lpstr>Layered Tasks</vt:lpstr>
      <vt:lpstr>PowerPoint Presentation</vt:lpstr>
      <vt:lpstr>PowerPoint Presentation</vt:lpstr>
      <vt:lpstr>PowerPoint Presentation</vt:lpstr>
      <vt:lpstr>PowerPoint Presentation</vt:lpstr>
      <vt:lpstr>PowerPoint Presentation</vt:lpstr>
      <vt:lpstr>Real-Life Example</vt:lpstr>
      <vt:lpstr>Layer Model</vt:lpstr>
      <vt:lpstr>Why Layers?</vt:lpstr>
      <vt:lpstr>PowerPoint Presentation</vt:lpstr>
      <vt:lpstr>Communication Abstraction</vt:lpstr>
      <vt:lpstr>Communication Abstraction</vt:lpstr>
      <vt:lpstr>Communication Abstraction</vt:lpstr>
      <vt:lpstr>Communication Abstraction</vt:lpstr>
      <vt:lpstr>Communication Abstraction</vt:lpstr>
      <vt:lpstr>Internet Layer Model/TCP IP layer</vt:lpstr>
      <vt:lpstr>Application Layer</vt:lpstr>
      <vt:lpstr>Transport Layer</vt:lpstr>
      <vt:lpstr>Transport Layer</vt:lpstr>
      <vt:lpstr>Network Layer</vt:lpstr>
      <vt:lpstr>Network Layer</vt:lpstr>
      <vt:lpstr>Network Layer Operation</vt:lpstr>
      <vt:lpstr>Data Link Layer</vt:lpstr>
      <vt:lpstr>Data Link Layer</vt:lpstr>
      <vt:lpstr>Data Link Layer</vt:lpstr>
      <vt:lpstr>Data Link Layer Operation</vt:lpstr>
      <vt:lpstr>Physical Layer</vt:lpstr>
      <vt:lpstr>Physical Layer</vt:lpstr>
      <vt:lpstr>The Big Picture</vt:lpstr>
      <vt:lpstr>Layers and Addresses</vt:lpstr>
      <vt:lpstr>Layers and Types of Data Delivery</vt:lpstr>
      <vt:lpstr>Internet Model</vt:lpstr>
      <vt:lpstr>Protocol Suites</vt:lpstr>
      <vt:lpstr>Internet Protocol Suite</vt:lpstr>
      <vt:lpstr>OSI Model</vt:lpstr>
      <vt:lpstr>OSI Layers in Real World</vt:lpstr>
      <vt:lpstr>Session Layer</vt:lpstr>
      <vt:lpstr>Presentation Layer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dc:title>
  <dc:creator>cpj</dc:creator>
  <cp:lastModifiedBy>User</cp:lastModifiedBy>
  <cp:revision>235</cp:revision>
  <cp:lastPrinted>2019-07-28T12:08:34Z</cp:lastPrinted>
  <dcterms:created xsi:type="dcterms:W3CDTF">2016-06-19T03:03:20Z</dcterms:created>
  <dcterms:modified xsi:type="dcterms:W3CDTF">2023-03-14T13:53:28Z</dcterms:modified>
</cp:coreProperties>
</file>