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11" r:id="rId4"/>
    <p:sldId id="312" r:id="rId5"/>
    <p:sldId id="258" r:id="rId6"/>
    <p:sldId id="289" r:id="rId7"/>
    <p:sldId id="259" r:id="rId8"/>
    <p:sldId id="260" r:id="rId9"/>
    <p:sldId id="261" r:id="rId10"/>
    <p:sldId id="290" r:id="rId11"/>
    <p:sldId id="291" r:id="rId12"/>
    <p:sldId id="262" r:id="rId13"/>
    <p:sldId id="263" r:id="rId14"/>
    <p:sldId id="292" r:id="rId15"/>
    <p:sldId id="293" r:id="rId16"/>
    <p:sldId id="294" r:id="rId17"/>
    <p:sldId id="295" r:id="rId18"/>
    <p:sldId id="296" r:id="rId19"/>
    <p:sldId id="264" r:id="rId20"/>
    <p:sldId id="297" r:id="rId21"/>
    <p:sldId id="298" r:id="rId22"/>
    <p:sldId id="313" r:id="rId23"/>
    <p:sldId id="314" r:id="rId24"/>
    <p:sldId id="265" r:id="rId25"/>
    <p:sldId id="300" r:id="rId26"/>
    <p:sldId id="301" r:id="rId27"/>
    <p:sldId id="315" r:id="rId28"/>
    <p:sldId id="303" r:id="rId29"/>
    <p:sldId id="304" r:id="rId30"/>
    <p:sldId id="305" r:id="rId31"/>
    <p:sldId id="306" r:id="rId32"/>
    <p:sldId id="266" r:id="rId33"/>
    <p:sldId id="267" r:id="rId34"/>
    <p:sldId id="307" r:id="rId35"/>
    <p:sldId id="299" r:id="rId36"/>
    <p:sldId id="308" r:id="rId37"/>
    <p:sldId id="309" r:id="rId38"/>
    <p:sldId id="310" r:id="rId39"/>
    <p:sldId id="268" r:id="rId40"/>
    <p:sldId id="269" r:id="rId41"/>
    <p:sldId id="271" r:id="rId42"/>
    <p:sldId id="272" r:id="rId43"/>
    <p:sldId id="273" r:id="rId44"/>
    <p:sldId id="274" r:id="rId45"/>
    <p:sldId id="275" r:id="rId46"/>
    <p:sldId id="279" r:id="rId47"/>
    <p:sldId id="284" r:id="rId48"/>
    <p:sldId id="285" r:id="rId49"/>
    <p:sldId id="286" r:id="rId50"/>
    <p:sldId id="287" r:id="rId51"/>
    <p:sldId id="288" r:id="rId52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83B9-D8B7-4400-BA8E-CA5035399972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9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8463"/>
            <a:ext cx="3689350" cy="136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9406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9406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8303A-E162-417D-AA90-DBBBEA9CE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AAEA-C9F8-4619-824B-9F9F8CC8A858}" type="slidenum">
              <a:rPr lang="en-US"/>
              <a:pPr/>
              <a:t>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4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FCC2-3820-4947-99E7-B787CDBF6553}" type="slidenum">
              <a:rPr lang="en-US"/>
              <a:pPr/>
              <a:t>25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3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CB424-8DAA-4130-8E64-FC8ED1158646}" type="slidenum">
              <a:rPr lang="en-US"/>
              <a:pPr/>
              <a:t>26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878A0-81E5-46A4-B1BF-B5FD8B6EC919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7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BA5F0-3DD5-481E-8921-0AC02971C86C}" type="slidenum">
              <a:rPr lang="en-US"/>
              <a:pPr/>
              <a:t>28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7A0B7-4198-4722-B759-0CB07DA6435B}" type="slidenum">
              <a:rPr lang="en-US"/>
              <a:pPr/>
              <a:t>29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6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73C4B-00BA-4434-A367-BB820A99D561}" type="slidenum">
              <a:rPr lang="en-US"/>
              <a:pPr/>
              <a:t>30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45445-B984-4D3C-A85C-68CFF0B57A9B}" type="slidenum">
              <a:rPr lang="en-US"/>
              <a:pPr/>
              <a:t>31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2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6F441-78B9-4A1B-B78C-DEBC158B5A0F}" type="slidenum">
              <a:rPr lang="en-US"/>
              <a:pPr/>
              <a:t>35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D810D-36FA-45C1-99AA-F591CCBF7390}" type="slidenum">
              <a:rPr lang="en-US"/>
              <a:pPr/>
              <a:t>36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1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2F117-493A-421D-9915-BA9129C5CD34}" type="slidenum">
              <a:rPr lang="en-US"/>
              <a:pPr/>
              <a:t>37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7A34C-3B9D-426B-A343-9D5671F33C00}" type="slidenum">
              <a:rPr lang="en-US"/>
              <a:pPr/>
              <a:t>10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ADA47-4D86-4D62-A0BF-9538BADFA67E}" type="slidenum">
              <a:rPr lang="en-US"/>
              <a:pPr/>
              <a:t>38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3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8303A-E162-417D-AA90-DBBBEA9CE40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A11EF-3D2A-447F-BDAA-49D34B65E51D}" type="slidenum">
              <a:rPr lang="en-US"/>
              <a:pPr/>
              <a:t>14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4A73E-2B21-43E4-9CD1-90F07563FB65}" type="slidenum">
              <a:rPr lang="en-US"/>
              <a:pPr/>
              <a:t>15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6A123-320F-411A-9D8C-AE7B0E5A8DAF}" type="slidenum">
              <a:rPr lang="en-US"/>
              <a:pPr/>
              <a:t>16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9C3BD-925A-4F5B-A93C-D47EA6F8DF4C}" type="slidenum">
              <a:rPr lang="en-US"/>
              <a:pPr/>
              <a:t>18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CF292-CB63-43B3-AC4D-D794ABFB3F05}" type="slidenum">
              <a:rPr lang="en-US"/>
              <a:pPr/>
              <a:t>20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E6F10-E085-444C-AC4A-4ED9BB20802D}" type="slidenum">
              <a:rPr lang="en-US"/>
              <a:pPr/>
              <a:t>21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18E6F-FD86-48D9-B824-CDDDC7BFBDBB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77047"/>
            <a:ext cx="4149090" cy="5008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0505" y="3157308"/>
            <a:ext cx="1075690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118" y="3157308"/>
            <a:ext cx="1459865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34410" y="3226329"/>
            <a:ext cx="1075690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345C3C-6A23-4997-A18D-3141BCDC1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77047"/>
            <a:ext cx="4149090" cy="5008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" y="616373"/>
            <a:ext cx="4149090" cy="25040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505" y="3157308"/>
            <a:ext cx="1075690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5118" y="3157308"/>
            <a:ext cx="1459865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4410" y="3226329"/>
            <a:ext cx="1075690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A4C2D6-C499-43BE-91A1-FD420C1D75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77047"/>
            <a:ext cx="4149090" cy="5008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0505" y="616373"/>
            <a:ext cx="4149090" cy="25040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505" y="3157308"/>
            <a:ext cx="1075690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5118" y="3157308"/>
            <a:ext cx="1459865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4410" y="3226329"/>
            <a:ext cx="1075690" cy="2407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011F34-AB8F-483B-8B86-7C22E9C5B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boa123/sboa123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7471" y="777526"/>
            <a:ext cx="15200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-1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</a:t>
            </a:r>
            <a:r>
              <a:rPr sz="1400" spc="4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sion</a:t>
            </a:r>
            <a:r>
              <a:rPr sz="1400" spc="17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C2B9-6B6F-4CCA-AC71-E333224FC113}" type="slidenum">
              <a:rPr lang="en-US"/>
              <a:pPr/>
              <a:t>10</a:t>
            </a:fld>
            <a:endParaRPr lang="en-US"/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" y="1063645"/>
            <a:ext cx="3889772" cy="159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40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17"/>
              <a:t>Classes of Transmission Media</a:t>
            </a:r>
          </a:p>
        </p:txBody>
      </p:sp>
    </p:spTree>
    <p:extLst>
      <p:ext uri="{BB962C8B-B14F-4D97-AF65-F5344CB8AC3E}">
        <p14:creationId xmlns:p14="http://schemas.microsoft.com/office/powerpoint/2010/main" val="41220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7136-47BA-4814-A56B-A8E102938C34}" type="slidenum">
              <a:rPr lang="en-US"/>
              <a:pPr/>
              <a:t>11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Guided Media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Provide a conduit from one device to another</a:t>
            </a:r>
          </a:p>
          <a:p>
            <a:r>
              <a:rPr lang="en-US" sz="2200" dirty="0"/>
              <a:t>Include</a:t>
            </a:r>
          </a:p>
          <a:p>
            <a:pPr lvl="1"/>
            <a:r>
              <a:rPr lang="en-US" sz="2200" dirty="0"/>
              <a:t>twisted-pair cables</a:t>
            </a:r>
          </a:p>
          <a:p>
            <a:pPr lvl="1"/>
            <a:r>
              <a:rPr lang="en-US" sz="2200" dirty="0"/>
              <a:t>coaxial cables</a:t>
            </a:r>
          </a:p>
          <a:p>
            <a:pPr lvl="1"/>
            <a:r>
              <a:rPr lang="en-US" sz="2200" dirty="0"/>
              <a:t>fiber-optic cables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5301" y="117850"/>
            <a:ext cx="127288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Electrical</a:t>
            </a:r>
            <a:r>
              <a:rPr sz="1400" spc="12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Cables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4386" y="416558"/>
            <a:ext cx="3183726" cy="505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ransmit</a:t>
            </a:r>
            <a:r>
              <a:rPr sz="1100" spc="2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electrical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signals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conduct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r,</a:t>
            </a:r>
            <a:r>
              <a:rPr sz="1100" spc="2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cop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  <a:p>
            <a:pPr marL="12700" marR="109540">
              <a:lnSpc>
                <a:spcPts val="1200"/>
              </a:lnSpc>
              <a:spcBef>
                <a:spcPts val="29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Cable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rrying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electrical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1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radiates</a:t>
            </a:r>
            <a:r>
              <a:rPr sz="1100" spc="1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energ</a:t>
            </a:r>
            <a:r>
              <a:rPr sz="1100" spc="-8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 can</a:t>
            </a:r>
            <a:r>
              <a:rPr sz="1100" spc="1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pick-up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energy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sources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6393" y="435712"/>
            <a:ext cx="119231" cy="316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8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1488" y="944357"/>
            <a:ext cx="3017868" cy="455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cause</a:t>
            </a:r>
            <a:r>
              <a:rPr sz="1000" spc="10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interference</a:t>
            </a:r>
            <a:r>
              <a:rPr sz="1000" spc="1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8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1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cables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19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sources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1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cause</a:t>
            </a:r>
            <a:r>
              <a:rPr sz="1000" spc="10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interference</a:t>
            </a:r>
            <a:r>
              <a:rPr sz="1000" spc="1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8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1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cable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Interference</a:t>
            </a:r>
            <a:r>
              <a:rPr sz="1000" spc="6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results</a:t>
            </a:r>
            <a:r>
              <a:rPr sz="1000" spc="9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33" dirty="0" smtClean="0">
                <a:latin typeface="Times New Roman"/>
                <a:cs typeface="Times New Roman"/>
              </a:rPr>
              <a:t> </a:t>
            </a:r>
            <a:r>
              <a:rPr sz="1000" spc="29" dirty="0" smtClean="0">
                <a:latin typeface="Times New Roman"/>
                <a:cs typeface="Times New Roman"/>
              </a:rPr>
              <a:t>po</a:t>
            </a:r>
            <a:r>
              <a:rPr sz="1000" spc="-29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7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quali</a:t>
            </a:r>
            <a:r>
              <a:rPr sz="1000" spc="-25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signals</a:t>
            </a:r>
            <a:r>
              <a:rPr sz="1000" spc="9" dirty="0" smtClean="0">
                <a:latin typeface="Times New Roman"/>
                <a:cs typeface="Times New Roman"/>
              </a:rPr>
              <a:t> </a:t>
            </a:r>
            <a:r>
              <a:rPr sz="1000" spc="2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eing</a:t>
            </a:r>
            <a:r>
              <a:rPr sz="1000" spc="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received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4429" y="969979"/>
            <a:ext cx="93116" cy="404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6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95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386" y="1428760"/>
            <a:ext cx="150485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1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minimise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interference: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393" y="1447915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488" y="1614942"/>
            <a:ext cx="2792527" cy="442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Keep</a:t>
            </a:r>
            <a:r>
              <a:rPr sz="1000" spc="6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1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cable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lengths</a:t>
            </a:r>
            <a:r>
              <a:rPr sz="1000" spc="1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rt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Keep</a:t>
            </a:r>
            <a:r>
              <a:rPr sz="1000" spc="6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1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cables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awa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1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sources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95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Design</a:t>
            </a:r>
            <a:r>
              <a:rPr sz="1000" spc="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1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cables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1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minimi</a:t>
            </a:r>
            <a:r>
              <a:rPr sz="1000" spc="4" dirty="0" smtClean="0">
                <a:latin typeface="Times New Roman"/>
                <a:cs typeface="Times New Roman"/>
              </a:rPr>
              <a:t>s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radiation</a:t>
            </a:r>
            <a:r>
              <a:rPr sz="1000" spc="1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1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pick-up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429" y="1640564"/>
            <a:ext cx="93116" cy="39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6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295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576" y="2079929"/>
            <a:ext cx="2515216" cy="417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69"/>
              </a:lnSpc>
              <a:spcBef>
                <a:spcPts val="48"/>
              </a:spcBef>
            </a:pPr>
            <a:r>
              <a:rPr sz="900" spc="0" dirty="0" smtClean="0">
                <a:latin typeface="Times New Roman"/>
                <a:cs typeface="Times New Roman"/>
              </a:rPr>
              <a:t>Use</a:t>
            </a:r>
            <a:r>
              <a:rPr sz="900" spc="7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materials </a:t>
            </a:r>
            <a:r>
              <a:rPr sz="900" spc="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17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shield</a:t>
            </a:r>
            <a:r>
              <a:rPr sz="900" spc="8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from</a:t>
            </a:r>
            <a:r>
              <a:rPr sz="900" spc="1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interference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34"/>
              </a:lnSpc>
              <a:spcBef>
                <a:spcPts val="11"/>
              </a:spcBef>
            </a:pPr>
            <a:r>
              <a:rPr sz="900" spc="0" dirty="0" smtClean="0">
                <a:latin typeface="Times New Roman"/>
                <a:cs typeface="Times New Roman"/>
              </a:rPr>
              <a:t>Organise</a:t>
            </a:r>
            <a:r>
              <a:rPr sz="900" spc="18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multiple</a:t>
            </a:r>
            <a:r>
              <a:rPr sz="900" spc="14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wires</a:t>
            </a:r>
            <a:r>
              <a:rPr sz="900" spc="4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</a:t>
            </a:r>
            <a:r>
              <a:rPr sz="900" spc="9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they</a:t>
            </a:r>
            <a:r>
              <a:rPr sz="900" spc="16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dont</a:t>
            </a:r>
            <a:r>
              <a:rPr sz="900" spc="2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interfere</a:t>
            </a:r>
            <a:r>
              <a:rPr sz="900" spc="17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 each</a:t>
            </a:r>
            <a:r>
              <a:rPr sz="900" spc="16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other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1518" y="2096050"/>
            <a:ext cx="93116" cy="240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26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9998" y="2164869"/>
            <a:ext cx="3528056" cy="757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5301" y="117850"/>
            <a:ext cx="99681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Twisted</a:t>
            </a:r>
            <a:r>
              <a:rPr sz="1400" spc="209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air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4386" y="416558"/>
            <a:ext cx="3138352" cy="353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insul</a:t>
            </a:r>
            <a:r>
              <a:rPr sz="1100" spc="4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ted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cop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wires</a:t>
            </a:r>
            <a:r>
              <a:rPr sz="1100" spc="-29" dirty="0" smtClean="0">
                <a:latin typeface="Times New Roman"/>
                <a:cs typeface="Times New Roman"/>
              </a:rPr>
              <a:t> a</a:t>
            </a:r>
            <a:r>
              <a:rPr sz="1100" spc="0" dirty="0" smtClean="0">
                <a:latin typeface="Times New Roman"/>
                <a:cs typeface="Times New Roman"/>
              </a:rPr>
              <a:t>rranged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spiral</a:t>
            </a:r>
            <a:r>
              <a:rPr sz="1100" spc="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pattern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17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1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commonly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least</a:t>
            </a:r>
            <a:r>
              <a:rPr sz="1100" spc="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ensive</a:t>
            </a:r>
            <a:r>
              <a:rPr sz="1100" spc="-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medium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393" y="435712"/>
            <a:ext cx="119231" cy="316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8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1488" y="792528"/>
            <a:ext cx="2930295" cy="75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telephone</a:t>
            </a:r>
            <a:r>
              <a:rPr sz="1000" spc="1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</a:t>
            </a:r>
            <a:r>
              <a:rPr sz="1000" spc="-25" dirty="0" smtClean="0">
                <a:latin typeface="Times New Roman"/>
                <a:cs typeface="Times New Roman"/>
              </a:rPr>
              <a:t>tw</a:t>
            </a:r>
            <a:r>
              <a:rPr sz="1000" spc="-29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rks</a:t>
            </a:r>
            <a:r>
              <a:rPr sz="1000" spc="9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1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in-building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communications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45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elephone</a:t>
            </a:r>
            <a:r>
              <a:rPr sz="1000" spc="1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</a:t>
            </a:r>
            <a:r>
              <a:rPr sz="1000" spc="-25" dirty="0" smtClean="0">
                <a:latin typeface="Times New Roman"/>
                <a:cs typeface="Times New Roman"/>
              </a:rPr>
              <a:t>t</a:t>
            </a:r>
            <a:r>
              <a:rPr sz="1000" spc="-29" dirty="0" smtClean="0">
                <a:latin typeface="Times New Roman"/>
                <a:cs typeface="Times New Roman"/>
              </a:rPr>
              <a:t>w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rks</a:t>
            </a:r>
            <a:r>
              <a:rPr sz="1000" spc="9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designed</a:t>
            </a:r>
            <a:r>
              <a:rPr sz="1000" spc="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analog</a:t>
            </a:r>
            <a:r>
              <a:rPr sz="1000" spc="1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signalling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(but sup</a:t>
            </a:r>
            <a:r>
              <a:rPr sz="1000" spc="29" dirty="0" smtClean="0">
                <a:latin typeface="Times New Roman"/>
                <a:cs typeface="Times New Roman"/>
              </a:rPr>
              <a:t>p</a:t>
            </a:r>
            <a:r>
              <a:rPr sz="1000" spc="-29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rting</a:t>
            </a:r>
            <a:r>
              <a:rPr sz="1000" spc="1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digital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data)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10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digital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signalling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4429" y="818151"/>
            <a:ext cx="9311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429" y="1121808"/>
            <a:ext cx="9311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429" y="1425465"/>
            <a:ext cx="9311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386" y="1600845"/>
            <a:ext cx="2997909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rieties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wisted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pair:</a:t>
            </a:r>
            <a:r>
              <a:rPr sz="1100" spc="2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shielded</a:t>
            </a:r>
            <a:r>
              <a:rPr sz="1100" spc="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(STP) </a:t>
            </a:r>
            <a:r>
              <a:rPr sz="1100" spc="8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unshielded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(UTP); </a:t>
            </a:r>
            <a:r>
              <a:rPr sz="1100" spc="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categ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ries</a:t>
            </a:r>
            <a:r>
              <a:rPr sz="1100" spc="1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(C</a:t>
            </a:r>
            <a:r>
              <a:rPr sz="1100" spc="-8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T5)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161998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5D31-DB54-4682-8EA1-6354C01A7903}" type="slidenum">
              <a:rPr lang="en-US"/>
              <a:pPr/>
              <a:t>14</a:t>
            </a:fld>
            <a:endParaRPr lang="en-US"/>
          </a:p>
        </p:txBody>
      </p:sp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670" y="2355434"/>
            <a:ext cx="4341178" cy="60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8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Twisted-Pair Cable</a:t>
            </a:r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603" y="657860"/>
            <a:ext cx="2939739" cy="1483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CB7-34A8-4833-823C-BC8B71D071A4}" type="slidenum">
              <a:rPr lang="en-US"/>
              <a:pPr/>
              <a:t>15</a:t>
            </a:fld>
            <a:endParaRPr lang="en-US"/>
          </a:p>
        </p:txBody>
      </p:sp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78" y="1070049"/>
            <a:ext cx="4285952" cy="170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7" name="AutoShape 7"/>
          <p:cNvSpPr>
            <a:spLocks noChangeArrowheads="1"/>
          </p:cNvSpPr>
          <p:nvPr/>
        </p:nvSpPr>
        <p:spPr bwMode="auto">
          <a:xfrm>
            <a:off x="422592" y="2847657"/>
            <a:ext cx="1575118" cy="192088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706" b="1" i="1">
                <a:latin typeface="Arial" charset="0"/>
              </a:rPr>
              <a:t>UTP – Unshielded Twisted Pair</a:t>
            </a:r>
          </a:p>
        </p:txBody>
      </p:sp>
      <p:sp>
        <p:nvSpPr>
          <p:cNvPr id="220168" name="AutoShape 8"/>
          <p:cNvSpPr>
            <a:spLocks noChangeArrowheads="1"/>
          </p:cNvSpPr>
          <p:nvPr/>
        </p:nvSpPr>
        <p:spPr bwMode="auto">
          <a:xfrm>
            <a:off x="2612390" y="2847657"/>
            <a:ext cx="1575118" cy="192088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706" b="1" i="1">
                <a:latin typeface="Arial" charset="0"/>
              </a:rPr>
              <a:t>STP –Shielded Twisted Pair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UTP and STP Cables</a:t>
            </a:r>
          </a:p>
        </p:txBody>
      </p:sp>
    </p:spTree>
    <p:extLst>
      <p:ext uri="{BB962C8B-B14F-4D97-AF65-F5344CB8AC3E}">
        <p14:creationId xmlns:p14="http://schemas.microsoft.com/office/powerpoint/2010/main" val="29009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81A-A822-4FC7-B1E1-342DBCA283A9}" type="slidenum">
              <a:rPr lang="en-US"/>
              <a:pPr/>
              <a:t>16</a:t>
            </a:fld>
            <a:endParaRPr lang="en-US"/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33" y="676269"/>
            <a:ext cx="3303905" cy="251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17"/>
              <a:t>Categories of UTP/STP Cables</a:t>
            </a:r>
          </a:p>
        </p:txBody>
      </p:sp>
    </p:spTree>
    <p:extLst>
      <p:ext uri="{BB962C8B-B14F-4D97-AF65-F5344CB8AC3E}">
        <p14:creationId xmlns:p14="http://schemas.microsoft.com/office/powerpoint/2010/main" val="3038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EF36-17D0-4355-88BB-0B846835E831}" type="slidenum">
              <a:rPr lang="en-US"/>
              <a:pPr/>
              <a:t>17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17"/>
              <a:t>Categories of UTP/STP Cables</a:t>
            </a:r>
          </a:p>
        </p:txBody>
      </p:sp>
      <p:graphicFrame>
        <p:nvGraphicFramePr>
          <p:cNvPr id="278531" name="Group 3"/>
          <p:cNvGraphicFramePr>
            <a:graphicFrameLocks noGrp="1"/>
          </p:cNvGraphicFramePr>
          <p:nvPr>
            <p:ph idx="1"/>
          </p:nvPr>
        </p:nvGraphicFramePr>
        <p:xfrm>
          <a:off x="537845" y="888365"/>
          <a:ext cx="3502395" cy="2152181"/>
        </p:xfrm>
        <a:graphic>
          <a:graphicData uri="http://schemas.openxmlformats.org/drawingml/2006/table">
            <a:tbl>
              <a:tblPr/>
              <a:tblGrid>
                <a:gridCol w="58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969696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Category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969696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Bandwidth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969696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Digital/Analog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969696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Use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very low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Analog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Telephone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    &lt; 2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Analog/digital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4Mbps token ring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    16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10-100 Mbps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    20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16 Mbps token ring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  100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100 – 1000 Mbps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5E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100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100 – 1000 Mbps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  250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 – 10 Gbps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6A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500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 – 10 Gbps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  600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10 Gbps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7A</a:t>
                      </a:r>
                    </a:p>
                  </a:txBody>
                  <a:tcPr marL="46101" marR="46101" marT="23051" marB="23051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1000 MHz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Digital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40-100 Gbps Ethernet</a:t>
                      </a:r>
                    </a:p>
                  </a:txBody>
                  <a:tcPr marL="46101" marR="46101" marT="23051" marB="230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582D-750C-4FA4-9709-8B5905A7BA96}" type="slidenum">
              <a:rPr lang="en-US"/>
              <a:pPr/>
              <a:t>18</a:t>
            </a:fld>
            <a:endParaRPr lang="en-US"/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49" y="1136478"/>
            <a:ext cx="3267888" cy="136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263" name="AutoShape 7"/>
          <p:cNvSpPr>
            <a:spLocks noChangeArrowheads="1"/>
          </p:cNvSpPr>
          <p:nvPr/>
        </p:nvSpPr>
        <p:spPr bwMode="auto">
          <a:xfrm>
            <a:off x="2919730" y="2847657"/>
            <a:ext cx="1575118" cy="192088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706" b="1" i="1">
                <a:latin typeface="Arial" charset="0"/>
              </a:rPr>
              <a:t>RJ – Registered Jack</a:t>
            </a:r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Connectors</a:t>
            </a:r>
          </a:p>
        </p:txBody>
      </p:sp>
    </p:spTree>
    <p:extLst>
      <p:ext uri="{BB962C8B-B14F-4D97-AF65-F5344CB8AC3E}">
        <p14:creationId xmlns:p14="http://schemas.microsoft.com/office/powerpoint/2010/main" val="14000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998" y="1885130"/>
            <a:ext cx="3527996" cy="1649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301" y="117850"/>
            <a:ext cx="10639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Coaxial</a:t>
            </a:r>
            <a:r>
              <a:rPr sz="1400" spc="-10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Cab</a:t>
            </a:r>
            <a:r>
              <a:rPr sz="1400" spc="4" dirty="0" smtClean="0">
                <a:solidFill>
                  <a:srgbClr val="3333B2"/>
                </a:solidFill>
                <a:latin typeface="Times New Roman"/>
                <a:cs typeface="Times New Roman"/>
              </a:rPr>
              <a:t>l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4386" y="416558"/>
            <a:ext cx="3216846" cy="1368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conduct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rs,</a:t>
            </a:r>
            <a:r>
              <a:rPr sz="1100" spc="1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inside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endParaRPr sz="1100">
              <a:latin typeface="Times New Roman"/>
              <a:cs typeface="Times New Roman"/>
            </a:endParaRPr>
          </a:p>
          <a:p>
            <a:pPr marL="12700" marR="170840">
              <a:lnSpc>
                <a:spcPts val="1264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Provide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much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shielding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interference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 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wisted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pair:</a:t>
            </a:r>
            <a:r>
              <a:rPr sz="1100" spc="2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Higher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rates;</a:t>
            </a:r>
            <a:r>
              <a:rPr sz="1100" spc="1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devi</a:t>
            </a:r>
            <a:r>
              <a:rPr sz="1100" spc="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sh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red</a:t>
            </a:r>
            <a:r>
              <a:rPr sz="1100" spc="1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line; Longer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distances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Widely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cable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TV,</a:t>
            </a:r>
            <a:r>
              <a:rPr sz="1100" spc="1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0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ell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audio/video cabling</a:t>
            </a:r>
            <a:endParaRPr sz="1100">
              <a:latin typeface="Times New Roman"/>
              <a:cs typeface="Times New Roman"/>
            </a:endParaRPr>
          </a:p>
          <a:p>
            <a:pPr marL="12700" marR="170812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long-distance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telecommunications,</a:t>
            </a:r>
            <a:r>
              <a:rPr sz="1100" spc="1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although optical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relevant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393" y="435712"/>
            <a:ext cx="119231" cy="298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24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393" y="112401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146815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301" y="117850"/>
            <a:ext cx="7150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298" y="604022"/>
            <a:ext cx="20473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r>
              <a:rPr sz="1100" spc="109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r>
              <a:rPr sz="1100" spc="6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1100" spc="2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298" y="1032825"/>
            <a:ext cx="84782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Guided</a:t>
            </a:r>
            <a:r>
              <a:rPr sz="1100" spc="-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8" y="1461641"/>
            <a:ext cx="13099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8" y="1890443"/>
            <a:ext cx="16815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Antennas</a:t>
            </a:r>
            <a:r>
              <a:rPr sz="1100" spc="17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</a:t>
            </a:r>
            <a:r>
              <a:rPr sz="1100" spc="16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Gain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8" y="2319259"/>
            <a:ext cx="162082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Propagation </a:t>
            </a:r>
            <a:r>
              <a:rPr sz="1100" spc="32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ath </a:t>
            </a:r>
            <a:r>
              <a:rPr sz="1100" spc="2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Loss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298" y="2748062"/>
            <a:ext cx="11087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Exampl</a:t>
            </a:r>
            <a:r>
              <a:rPr sz="1100" spc="4" dirty="0" smtClean="0">
                <a:solidFill>
                  <a:srgbClr val="D6D6E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26D-22DB-4FA1-8198-2CC3C12ACF0F}" type="slidenum">
              <a:rPr lang="en-US"/>
              <a:pPr/>
              <a:t>20</a:t>
            </a:fld>
            <a:endParaRPr lang="en-US"/>
          </a:p>
        </p:txBody>
      </p:sp>
      <p:pic>
        <p:nvPicPr>
          <p:cNvPr id="22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758" y="619443"/>
            <a:ext cx="3684078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83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Coaxial Cable</a:t>
            </a:r>
          </a:p>
        </p:txBody>
      </p:sp>
      <p:pic>
        <p:nvPicPr>
          <p:cNvPr id="2283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2348230"/>
            <a:ext cx="3159839" cy="86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08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7B44-897F-4F93-B73A-D2D39F7ADD84}" type="slidenum">
              <a:rPr lang="en-US"/>
              <a:pPr/>
              <a:t>21</a:t>
            </a:fld>
            <a:endParaRPr lang="en-US"/>
          </a:p>
        </p:txBody>
      </p:sp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427" y="734695"/>
            <a:ext cx="3726498" cy="128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404" name="AutoShape 4"/>
          <p:cNvSpPr>
            <a:spLocks noChangeArrowheads="1"/>
          </p:cNvSpPr>
          <p:nvPr/>
        </p:nvSpPr>
        <p:spPr bwMode="auto">
          <a:xfrm>
            <a:off x="2612390" y="2079307"/>
            <a:ext cx="1575118" cy="192088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706" b="1" i="1">
                <a:latin typeface="Arial" charset="0"/>
              </a:rPr>
              <a:t>RG – Radio Government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Categories of Coaxial Cables</a:t>
            </a:r>
          </a:p>
        </p:txBody>
      </p:sp>
    </p:spTree>
    <p:extLst>
      <p:ext uri="{BB962C8B-B14F-4D97-AF65-F5344CB8AC3E}">
        <p14:creationId xmlns:p14="http://schemas.microsoft.com/office/powerpoint/2010/main" val="40767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BNC Connectors</a:t>
            </a:r>
          </a:p>
        </p:txBody>
      </p:sp>
      <p:sp>
        <p:nvSpPr>
          <p:cNvPr id="2324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ayonet </a:t>
            </a:r>
            <a:r>
              <a:rPr lang="en-US" b="1" dirty="0"/>
              <a:t>N</a:t>
            </a:r>
            <a:r>
              <a:rPr lang="en-US" dirty="0"/>
              <a:t>etwork </a:t>
            </a:r>
            <a:r>
              <a:rPr lang="en-US" b="1" dirty="0"/>
              <a:t>C</a:t>
            </a:r>
            <a:r>
              <a:rPr lang="en-US" dirty="0"/>
              <a:t>onnector</a:t>
            </a:r>
          </a:p>
          <a:p>
            <a:pPr lvl="1"/>
            <a:r>
              <a:rPr lang="en-US" dirty="0"/>
              <a:t>aka. Bayonet Neil-</a:t>
            </a:r>
            <a:r>
              <a:rPr lang="en-US" dirty="0" err="1"/>
              <a:t>Concelman</a:t>
            </a:r>
            <a:endParaRPr lang="en-US" dirty="0"/>
          </a:p>
          <a:p>
            <a:r>
              <a:rPr lang="en-US" dirty="0"/>
              <a:t>Used with coaxial cables</a:t>
            </a:r>
          </a:p>
        </p:txBody>
      </p:sp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922" y="1810385"/>
            <a:ext cx="3884170" cy="97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77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9172-53A1-034B-9C35-B142408F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UTP and Coaxial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A47B0-6116-9B43-80C5-EF900941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45" y="657860"/>
            <a:ext cx="3114811" cy="2442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0AD2E-555D-4849-9BBE-6B50D0AE2B45}"/>
              </a:ext>
            </a:extLst>
          </p:cNvPr>
          <p:cNvSpPr txBox="1"/>
          <p:nvPr/>
        </p:nvSpPr>
        <p:spPr>
          <a:xfrm>
            <a:off x="0" y="3253983"/>
            <a:ext cx="2138727" cy="23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8" dirty="0">
                <a:hlinkClick r:id="rId3"/>
              </a:rPr>
              <a:t>www.ti.com/lit/an/sboa123/sboa123.pdf</a:t>
            </a:r>
          </a:p>
        </p:txBody>
      </p:sp>
    </p:spTree>
    <p:extLst>
      <p:ext uri="{BB962C8B-B14F-4D97-AF65-F5344CB8AC3E}">
        <p14:creationId xmlns:p14="http://schemas.microsoft.com/office/powerpoint/2010/main" val="40183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2791" y="2105469"/>
            <a:ext cx="2822487" cy="1297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301" y="117850"/>
            <a:ext cx="101788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Optical</a:t>
            </a:r>
            <a:r>
              <a:rPr sz="1400" spc="20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Fi</a:t>
            </a:r>
            <a:r>
              <a:rPr sz="1400" spc="-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4386" y="416558"/>
            <a:ext cx="3093665" cy="832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Light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(optical</a:t>
            </a:r>
            <a:r>
              <a:rPr sz="1100" spc="1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ys)</a:t>
            </a:r>
            <a:r>
              <a:rPr sz="1100" spc="1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guided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within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glass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plastic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fi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6591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long-distance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telecommunications,</a:t>
            </a:r>
            <a:r>
              <a:rPr sz="1100" spc="1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ell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 telephone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10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LANs,</a:t>
            </a:r>
            <a:r>
              <a:rPr sz="1100" spc="-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ci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y-wide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</a:t>
            </a:r>
            <a:r>
              <a:rPr sz="1100" spc="-29" dirty="0" smtClean="0">
                <a:latin typeface="Times New Roman"/>
                <a:cs typeface="Times New Roman"/>
              </a:rPr>
              <a:t>two</a:t>
            </a:r>
            <a:r>
              <a:rPr sz="1100" spc="0" dirty="0" smtClean="0">
                <a:latin typeface="Times New Roman"/>
                <a:cs typeface="Times New Roman"/>
              </a:rPr>
              <a:t>rks Advantages</a:t>
            </a:r>
            <a:r>
              <a:rPr sz="1100" spc="1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optical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over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electrical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cables: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393" y="779856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393" y="1103770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3797" y="1245486"/>
            <a:ext cx="142688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dirty="0" smtClean="0">
                <a:solidFill>
                  <a:srgbClr val="3333B2"/>
                </a:solidFill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488" y="1245486"/>
            <a:ext cx="2989532" cy="75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6" marR="18978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-2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loss:</a:t>
            </a:r>
            <a:r>
              <a:rPr sz="1000" spc="1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1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transfer</a:t>
            </a:r>
            <a:r>
              <a:rPr sz="1000" spc="17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rger</a:t>
            </a:r>
            <a:r>
              <a:rPr sz="1000" spc="7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distances</a:t>
            </a:r>
            <a:endParaRPr sz="1000">
              <a:latin typeface="Times New Roman"/>
              <a:cs typeface="Times New Roman"/>
            </a:endParaRPr>
          </a:p>
          <a:p>
            <a:pPr marL="12756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Higher</a:t>
            </a:r>
            <a:r>
              <a:rPr sz="1000" spc="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bandwidth: </a:t>
            </a:r>
            <a:r>
              <a:rPr sz="1000" spc="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1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</a:t>
            </a:r>
            <a:r>
              <a:rPr sz="1000" spc="-25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re</a:t>
            </a:r>
            <a:r>
              <a:rPr sz="1000" spc="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equivalent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1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10’s</a:t>
            </a:r>
            <a:r>
              <a:rPr sz="1000" spc="170" dirty="0" smtClean="0">
                <a:latin typeface="Times New Roman"/>
                <a:cs typeface="Times New Roman"/>
              </a:rPr>
              <a:t> </a:t>
            </a:r>
            <a:r>
              <a:rPr sz="1000" spc="-29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100’s</a:t>
            </a:r>
            <a:r>
              <a:rPr sz="1000" spc="-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electrical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cables</a:t>
            </a:r>
            <a:endParaRPr sz="1000">
              <a:latin typeface="Times New Roman"/>
              <a:cs typeface="Times New Roman"/>
            </a:endParaRPr>
          </a:p>
          <a:p>
            <a:pPr marL="12756" marR="1897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Small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size,</a:t>
            </a:r>
            <a:r>
              <a:rPr sz="1000" spc="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light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eight:</a:t>
            </a:r>
            <a:r>
              <a:rPr sz="1000" spc="19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ow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cost</a:t>
            </a:r>
            <a:r>
              <a:rPr sz="1000" spc="1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installation</a:t>
            </a:r>
            <a:endParaRPr sz="1000">
              <a:latin typeface="Times New Roman"/>
              <a:cs typeface="Times New Roman"/>
            </a:endParaRPr>
          </a:p>
          <a:p>
            <a:pPr marL="12756" marR="1897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Electromagnetic</a:t>
            </a:r>
            <a:r>
              <a:rPr sz="1000" spc="2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isolation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3797" y="1700985"/>
            <a:ext cx="142688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3.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4.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4F10-6E37-4D29-BA45-1DC91AF03250}" type="slidenum">
              <a:rPr lang="en-US"/>
              <a:pPr/>
              <a:t>25</a:t>
            </a:fld>
            <a:endParaRPr lang="en-US"/>
          </a:p>
        </p:txBody>
      </p:sp>
      <p:pic>
        <p:nvPicPr>
          <p:cNvPr id="23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06" y="1195705"/>
            <a:ext cx="4069054" cy="114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6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Optical Fiber</a:t>
            </a:r>
          </a:p>
        </p:txBody>
      </p:sp>
      <p:sp>
        <p:nvSpPr>
          <p:cNvPr id="2365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physics of light</a:t>
            </a:r>
          </a:p>
        </p:txBody>
      </p:sp>
    </p:spTree>
    <p:extLst>
      <p:ext uri="{BB962C8B-B14F-4D97-AF65-F5344CB8AC3E}">
        <p14:creationId xmlns:p14="http://schemas.microsoft.com/office/powerpoint/2010/main" val="21111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FC28-3F1A-4EDB-90EB-CC04265FF47F}" type="slidenum">
              <a:rPr lang="en-US"/>
              <a:pPr/>
              <a:t>26</a:t>
            </a:fld>
            <a:endParaRPr lang="en-US"/>
          </a:p>
        </p:txBody>
      </p:sp>
      <p:pic>
        <p:nvPicPr>
          <p:cNvPr id="2385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8" y="1080453"/>
            <a:ext cx="4189108" cy="79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</a:t>
            </a:r>
          </a:p>
        </p:txBody>
      </p:sp>
    </p:spTree>
    <p:extLst>
      <p:ext uri="{BB962C8B-B14F-4D97-AF65-F5344CB8AC3E}">
        <p14:creationId xmlns:p14="http://schemas.microsoft.com/office/powerpoint/2010/main" val="38822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Propagation Modes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C5A570-8B30-4236-A822-84E8C31B56C5}"/>
              </a:ext>
            </a:extLst>
          </p:cNvPr>
          <p:cNvGrpSpPr/>
          <p:nvPr/>
        </p:nvGrpSpPr>
        <p:grpSpPr>
          <a:xfrm>
            <a:off x="268923" y="732154"/>
            <a:ext cx="4027356" cy="679334"/>
            <a:chOff x="533400" y="1442760"/>
            <a:chExt cx="7988145" cy="13474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6D82C6-EDC3-4B3C-9F9B-1A659709E510}"/>
                </a:ext>
              </a:extLst>
            </p:cNvPr>
            <p:cNvSpPr txBox="1"/>
            <p:nvPr/>
          </p:nvSpPr>
          <p:spPr>
            <a:xfrm>
              <a:off x="533400" y="1700980"/>
              <a:ext cx="1927420" cy="92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0" dirty="0">
                  <a:solidFill>
                    <a:srgbClr val="0070C0"/>
                  </a:solidFill>
                </a:rPr>
                <a:t>Multi-mode,</a:t>
              </a:r>
              <a:br>
                <a:rPr lang="en-US" sz="1210" dirty="0">
                  <a:solidFill>
                    <a:srgbClr val="0070C0"/>
                  </a:solidFill>
                </a:rPr>
              </a:br>
              <a:r>
                <a:rPr lang="en-US" sz="1210" dirty="0">
                  <a:solidFill>
                    <a:srgbClr val="0070C0"/>
                  </a:solidFill>
                </a:rPr>
                <a:t>step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045609-91CF-4A6D-9526-3E0A61518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64468" y="1442760"/>
              <a:ext cx="6057077" cy="1347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494A1-D0F0-4354-82A2-4701BF26E780}"/>
              </a:ext>
            </a:extLst>
          </p:cNvPr>
          <p:cNvGrpSpPr/>
          <p:nvPr/>
        </p:nvGrpSpPr>
        <p:grpSpPr>
          <a:xfrm>
            <a:off x="268922" y="1506460"/>
            <a:ext cx="4027356" cy="684956"/>
            <a:chOff x="533400" y="2978573"/>
            <a:chExt cx="7988144" cy="135859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EE61BF2-859C-40FB-B69A-C3153D5D02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64467" y="2978573"/>
              <a:ext cx="6057077" cy="135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7E2CAC-FC77-4A62-8AD4-CD8979A7083C}"/>
                </a:ext>
              </a:extLst>
            </p:cNvPr>
            <p:cNvSpPr txBox="1"/>
            <p:nvPr/>
          </p:nvSpPr>
          <p:spPr>
            <a:xfrm>
              <a:off x="533400" y="3242369"/>
              <a:ext cx="1983124" cy="92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0" dirty="0">
                  <a:solidFill>
                    <a:srgbClr val="0070C0"/>
                  </a:solidFill>
                </a:rPr>
                <a:t>Multi-mode,</a:t>
              </a:r>
              <a:br>
                <a:rPr lang="en-US" sz="1210" dirty="0">
                  <a:solidFill>
                    <a:srgbClr val="0070C0"/>
                  </a:solidFill>
                </a:rPr>
              </a:br>
              <a:r>
                <a:rPr lang="en-US" sz="1210" dirty="0">
                  <a:solidFill>
                    <a:srgbClr val="0070C0"/>
                  </a:solidFill>
                </a:rPr>
                <a:t>graded index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C58B18-199D-4D26-8167-256076E9CDAA}"/>
              </a:ext>
            </a:extLst>
          </p:cNvPr>
          <p:cNvGrpSpPr/>
          <p:nvPr/>
        </p:nvGrpSpPr>
        <p:grpSpPr>
          <a:xfrm>
            <a:off x="270539" y="2286387"/>
            <a:ext cx="4025740" cy="676523"/>
            <a:chOff x="536606" y="4525537"/>
            <a:chExt cx="7984938" cy="1341863"/>
          </a:xfrm>
        </p:grpSpPr>
        <p:pic>
          <p:nvPicPr>
            <p:cNvPr id="242694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64467" y="4525537"/>
              <a:ext cx="6057077" cy="1341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1FAF37-6938-4A76-8AA2-B02F4F5631AF}"/>
                </a:ext>
              </a:extLst>
            </p:cNvPr>
            <p:cNvSpPr txBox="1"/>
            <p:nvPr/>
          </p:nvSpPr>
          <p:spPr>
            <a:xfrm>
              <a:off x="536606" y="4965635"/>
              <a:ext cx="1924238" cy="55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0" dirty="0">
                  <a:solidFill>
                    <a:srgbClr val="0070C0"/>
                  </a:solidFill>
                </a:rPr>
                <a:t>Single-mode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48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3EFD-4A41-4D89-B794-EAEA1BFAAFCA}" type="slidenum">
              <a:rPr lang="en-US"/>
              <a:pPr/>
              <a:t>28</a:t>
            </a:fld>
            <a:endParaRPr lang="en-US"/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29" y="1157288"/>
            <a:ext cx="4507653" cy="101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4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Fiber Types</a:t>
            </a:r>
          </a:p>
        </p:txBody>
      </p:sp>
    </p:spTree>
    <p:extLst>
      <p:ext uri="{BB962C8B-B14F-4D97-AF65-F5344CB8AC3E}">
        <p14:creationId xmlns:p14="http://schemas.microsoft.com/office/powerpoint/2010/main" val="7226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EA1-1AD6-4784-B407-E8752490713F}" type="slidenum">
              <a:rPr lang="en-US"/>
              <a:pPr/>
              <a:t>29</a:t>
            </a:fld>
            <a:endParaRPr lang="en-US"/>
          </a:p>
        </p:txBody>
      </p:sp>
      <p:pic>
        <p:nvPicPr>
          <p:cNvPr id="2467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310" y="933986"/>
            <a:ext cx="3276693" cy="199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7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Fiber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4433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505" y="151328"/>
            <a:ext cx="4187508" cy="3132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1008" dirty="0">
                <a:latin typeface="Times New Roman"/>
                <a:cs typeface="Times New Roman"/>
              </a:rPr>
              <a:t> </a:t>
            </a:r>
            <a:r>
              <a:rPr lang="en-US" sz="1210" b="1" dirty="0">
                <a:latin typeface="Times New Roman"/>
                <a:cs typeface="Times New Roman"/>
              </a:rPr>
              <a:t>Transmission Media</a:t>
            </a:r>
            <a:endParaRPr lang="en-US" sz="1210" dirty="0">
              <a:latin typeface="Times New Roman"/>
              <a:cs typeface="Times New Roman"/>
            </a:endParaRPr>
          </a:p>
          <a:p>
            <a:pPr hangingPunct="0"/>
            <a:r>
              <a:rPr lang="en-US" sz="1008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1008" dirty="0">
                <a:latin typeface="Times New Roman"/>
                <a:cs typeface="Times New Roman"/>
              </a:rPr>
              <a:t>All computer communication involves encoding data in a form of energy, and sending the energy across a transmission medium (i.e., the network links).</a:t>
            </a:r>
          </a:p>
          <a:p>
            <a:pPr hangingPunct="0"/>
            <a:r>
              <a:rPr lang="en-US" sz="1008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1008" b="1" dirty="0">
                <a:latin typeface="Times New Roman"/>
                <a:cs typeface="Times New Roman"/>
              </a:rPr>
              <a:t>Guided and Unguided Media</a:t>
            </a:r>
          </a:p>
          <a:p>
            <a:pPr hangingPunct="0"/>
            <a:endParaRPr lang="en-US" sz="1008" dirty="0">
              <a:latin typeface="Times New Roman"/>
              <a:cs typeface="Times New Roman"/>
            </a:endParaRPr>
          </a:p>
          <a:p>
            <a:pPr hangingPunct="0"/>
            <a:r>
              <a:rPr lang="en-US" sz="1008" dirty="0">
                <a:latin typeface="Times New Roman"/>
                <a:cs typeface="Times New Roman"/>
              </a:rPr>
              <a:t>Links can be categorized by the type of path used:</a:t>
            </a:r>
          </a:p>
          <a:p>
            <a:pPr marL="379759" lvl="1" indent="-172890" hangingPunct="0">
              <a:lnSpc>
                <a:spcPct val="120000"/>
              </a:lnSpc>
              <a:buFont typeface="Arial"/>
              <a:buChar char="•"/>
            </a:pPr>
            <a:r>
              <a:rPr lang="en-US" sz="1008" b="1" i="1" dirty="0">
                <a:latin typeface="Times New Roman"/>
                <a:cs typeface="Times New Roman"/>
              </a:rPr>
              <a:t>Guided Media:</a:t>
            </a:r>
            <a:r>
              <a:rPr lang="en-US" sz="1008" dirty="0">
                <a:latin typeface="Times New Roman"/>
                <a:cs typeface="Times New Roman"/>
              </a:rPr>
              <a:t> communication follows an exact path (such as a wire)</a:t>
            </a:r>
          </a:p>
          <a:p>
            <a:pPr marL="379759" lvl="1" indent="-172890" hangingPunct="0">
              <a:lnSpc>
                <a:spcPct val="120000"/>
              </a:lnSpc>
              <a:buFont typeface="Arial"/>
              <a:buChar char="•"/>
            </a:pPr>
            <a:r>
              <a:rPr lang="en-US" sz="1008" b="1" i="1" dirty="0">
                <a:latin typeface="Times New Roman"/>
                <a:cs typeface="Times New Roman"/>
              </a:rPr>
              <a:t>Unguided Media:</a:t>
            </a:r>
            <a:r>
              <a:rPr lang="en-US" sz="1008" dirty="0">
                <a:latin typeface="Times New Roman"/>
                <a:cs typeface="Times New Roman"/>
              </a:rPr>
              <a:t> communication follows no specific path (such as a radio transmission)</a:t>
            </a:r>
          </a:p>
          <a:p>
            <a:pPr hangingPunct="0"/>
            <a:r>
              <a:rPr lang="en-US" sz="1008" b="1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1008" b="1" dirty="0">
                <a:latin typeface="Times New Roman"/>
                <a:cs typeface="Times New Roman"/>
              </a:rPr>
              <a:t>Forms of Energy</a:t>
            </a:r>
          </a:p>
          <a:p>
            <a:pPr hangingPunct="0"/>
            <a:r>
              <a:rPr lang="en-US" sz="1008" dirty="0">
                <a:latin typeface="Times New Roman"/>
                <a:cs typeface="Times New Roman"/>
              </a:rPr>
              <a:t> </a:t>
            </a:r>
          </a:p>
          <a:p>
            <a:pPr hangingPunct="0">
              <a:lnSpc>
                <a:spcPct val="120000"/>
              </a:lnSpc>
            </a:pPr>
            <a:r>
              <a:rPr lang="en-US" sz="1008" dirty="0">
                <a:latin typeface="Times New Roman"/>
                <a:cs typeface="Times New Roman"/>
              </a:rPr>
              <a:t>Links can be categorized by the type of energy used for transmission:</a:t>
            </a:r>
          </a:p>
          <a:p>
            <a:pPr marL="379759" lvl="1" indent="-172890" hangingPunct="0">
              <a:lnSpc>
                <a:spcPct val="120000"/>
              </a:lnSpc>
              <a:buFont typeface="Arial"/>
              <a:buChar char="•"/>
            </a:pPr>
            <a:r>
              <a:rPr lang="en-US" sz="1008" b="1" i="1" dirty="0">
                <a:latin typeface="Times New Roman"/>
                <a:cs typeface="Times New Roman"/>
              </a:rPr>
              <a:t>Electrical Energy</a:t>
            </a:r>
            <a:r>
              <a:rPr lang="en-US" sz="1008" dirty="0">
                <a:latin typeface="Times New Roman"/>
                <a:cs typeface="Times New Roman"/>
              </a:rPr>
              <a:t> is used on wires</a:t>
            </a:r>
          </a:p>
          <a:p>
            <a:pPr marL="379759" lvl="1" indent="-172890" hangingPunct="0">
              <a:lnSpc>
                <a:spcPct val="120000"/>
              </a:lnSpc>
              <a:buFont typeface="Arial"/>
              <a:buChar char="•"/>
            </a:pPr>
            <a:r>
              <a:rPr lang="en-US" sz="1008" b="1" i="1" dirty="0">
                <a:latin typeface="Times New Roman"/>
                <a:cs typeface="Times New Roman"/>
              </a:rPr>
              <a:t>Radio Frequency Transmission</a:t>
            </a:r>
            <a:r>
              <a:rPr lang="en-US" sz="1008" dirty="0">
                <a:latin typeface="Times New Roman"/>
                <a:cs typeface="Times New Roman"/>
              </a:rPr>
              <a:t> is used for wireless</a:t>
            </a:r>
          </a:p>
          <a:p>
            <a:pPr marL="379759" lvl="1" indent="-172890" hangingPunct="0">
              <a:lnSpc>
                <a:spcPct val="120000"/>
              </a:lnSpc>
              <a:buFont typeface="Arial"/>
              <a:buChar char="•"/>
            </a:pPr>
            <a:r>
              <a:rPr lang="en-US" sz="1008" b="1" i="1" dirty="0">
                <a:latin typeface="Times New Roman"/>
                <a:cs typeface="Times New Roman"/>
              </a:rPr>
              <a:t>Light</a:t>
            </a:r>
            <a:r>
              <a:rPr lang="en-US" sz="1008" dirty="0">
                <a:latin typeface="Times New Roman"/>
                <a:cs typeface="Times New Roman"/>
              </a:rPr>
              <a:t> is used for optical fibers and </a:t>
            </a:r>
            <a:r>
              <a:rPr lang="en-US" sz="1008" dirty="0" err="1">
                <a:latin typeface="Times New Roman"/>
                <a:cs typeface="Times New Roman"/>
              </a:rPr>
              <a:t>lazers</a:t>
            </a:r>
            <a:endParaRPr lang="en-US" sz="100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49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F23E-DD44-4820-A217-CC6C26E4B7F3}" type="slidenum">
              <a:rPr lang="en-US"/>
              <a:pPr/>
              <a:t>30</a:t>
            </a:fld>
            <a:endParaRPr lang="en-US"/>
          </a:p>
        </p:txBody>
      </p:sp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" y="957997"/>
            <a:ext cx="4332374" cy="196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88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17" dirty="0"/>
              <a:t>Fiber-Optic Cable Connectors</a:t>
            </a:r>
          </a:p>
        </p:txBody>
      </p:sp>
    </p:spTree>
    <p:extLst>
      <p:ext uri="{BB962C8B-B14F-4D97-AF65-F5344CB8AC3E}">
        <p14:creationId xmlns:p14="http://schemas.microsoft.com/office/powerpoint/2010/main" val="28140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B1DC-A3CA-402E-A315-DBBD92E3984E}" type="slidenum">
              <a:rPr lang="en-US"/>
              <a:pPr/>
              <a:t>31</a:t>
            </a:fld>
            <a:endParaRPr lang="en-US"/>
          </a:p>
        </p:txBody>
      </p:sp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97" y="619443"/>
            <a:ext cx="3265488" cy="26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8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Fiber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506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301" y="117850"/>
            <a:ext cx="2210084" cy="537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Comp</a:t>
            </a:r>
            <a:r>
              <a:rPr sz="1400" spc="-34" dirty="0" smtClean="0">
                <a:solidFill>
                  <a:srgbClr val="3333B2"/>
                </a:solidFill>
                <a:latin typeface="Times New Roman"/>
                <a:cs typeface="Times New Roman"/>
              </a:rPr>
              <a:t>a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rison</a:t>
            </a:r>
            <a:r>
              <a:rPr sz="1400" spc="104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of</a:t>
            </a:r>
            <a:r>
              <a:rPr sz="1400" spc="73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1400" spc="28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  <a:p>
            <a:pPr marL="84696" marR="27329">
              <a:lnSpc>
                <a:spcPct val="95825"/>
              </a:lnSpc>
              <a:spcBef>
                <a:spcPts val="1158"/>
              </a:spcBef>
            </a:pPr>
            <a:r>
              <a:rPr sz="12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Electrical</a:t>
            </a:r>
            <a:r>
              <a:rPr sz="1200" spc="-4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4386" y="733016"/>
            <a:ext cx="3252979" cy="1176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derate</a:t>
            </a:r>
            <a:r>
              <a:rPr sz="1100" spc="1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rates: </a:t>
            </a:r>
            <a:r>
              <a:rPr sz="1100" spc="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lGb/s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2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Maximum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distance: 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2km</a:t>
            </a:r>
            <a:r>
              <a:rPr sz="1100" spc="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-2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wist</a:t>
            </a:r>
            <a:r>
              <a:rPr sz="1100" spc="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2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pair);</a:t>
            </a:r>
            <a:r>
              <a:rPr sz="1100" spc="1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lOkm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(coaxial)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Chea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est</a:t>
            </a:r>
            <a:r>
              <a:rPr sz="1100" spc="1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0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UTP: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easy</a:t>
            </a:r>
            <a:r>
              <a:rPr sz="1100" spc="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install,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susceptible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interference</a:t>
            </a:r>
            <a:endParaRPr sz="1100">
              <a:latin typeface="Times New Roman"/>
              <a:cs typeface="Times New Roman"/>
            </a:endParaRPr>
          </a:p>
          <a:p>
            <a:pPr marL="12700" marR="618148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</a:t>
            </a:r>
            <a:r>
              <a:rPr sz="1100" spc="-8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2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Coaxial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Cable: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rigid,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rotection</a:t>
            </a:r>
            <a:r>
              <a:rPr sz="1100" spc="2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against interference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393" y="75215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393" y="962190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393" y="1172223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393" y="1382256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393" y="159228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298" y="2090163"/>
            <a:ext cx="2203721" cy="448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260"/>
              </a:lnSpc>
              <a:spcBef>
                <a:spcPts val="63"/>
              </a:spcBef>
            </a:pPr>
            <a:r>
              <a:rPr sz="12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Optical</a:t>
            </a:r>
            <a:r>
              <a:rPr sz="1200" spc="59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Cables</a:t>
            </a:r>
            <a:endParaRPr sz="12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814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ery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</a:t>
            </a:r>
            <a:r>
              <a:rPr sz="1100" spc="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rates: </a:t>
            </a:r>
            <a:r>
              <a:rPr sz="1100" spc="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lOOGb/s+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393" y="239393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386" y="2584816"/>
            <a:ext cx="3124672" cy="756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Maximum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distance: 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4Okm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2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ensive</a:t>
            </a:r>
            <a:r>
              <a:rPr sz="1100" spc="-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equipment,</a:t>
            </a:r>
            <a:r>
              <a:rPr sz="1100" spc="1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but</a:t>
            </a:r>
            <a:r>
              <a:rPr sz="1100" spc="8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cost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effective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</a:t>
            </a:r>
            <a:r>
              <a:rPr sz="1100" spc="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 rates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Difficult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install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393" y="2603970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2814003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319610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301" y="117850"/>
            <a:ext cx="7150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298" y="604022"/>
            <a:ext cx="20473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r>
              <a:rPr sz="1100" spc="10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r>
              <a:rPr sz="1100" spc="61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r>
              <a:rPr sz="1100" spc="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ectrum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298" y="1032825"/>
            <a:ext cx="84782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Guided</a:t>
            </a:r>
            <a:r>
              <a:rPr sz="1100" spc="-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8" y="1461641"/>
            <a:ext cx="13099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8" y="1890443"/>
            <a:ext cx="16815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Antennas</a:t>
            </a:r>
            <a:r>
              <a:rPr sz="1100" spc="17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</a:t>
            </a:r>
            <a:r>
              <a:rPr sz="1100" spc="16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Gain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8" y="2319259"/>
            <a:ext cx="162082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Propagation </a:t>
            </a:r>
            <a:r>
              <a:rPr sz="1100" spc="32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ath </a:t>
            </a:r>
            <a:r>
              <a:rPr sz="1100" spc="2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Loss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298" y="2748062"/>
            <a:ext cx="11087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Exampl</a:t>
            </a:r>
            <a:r>
              <a:rPr sz="1100" spc="4" dirty="0" smtClean="0">
                <a:solidFill>
                  <a:srgbClr val="D6D6E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10BA-ED83-405D-9122-CEAB732D908D}" type="slidenum">
              <a:rPr lang="en-US"/>
              <a:pPr/>
              <a:t>34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18"/>
              </a:rPr>
              <a:t>Unguided Media: Wireless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Transport electromagnetic waves without using a physical conductor</a:t>
            </a:r>
          </a:p>
          <a:p>
            <a:pPr lvl="1"/>
            <a:r>
              <a:rPr lang="en-US" sz="1800" dirty="0"/>
              <a:t>Radio Waves</a:t>
            </a:r>
          </a:p>
          <a:p>
            <a:pPr lvl="1"/>
            <a:r>
              <a:rPr lang="en-US" sz="1800" dirty="0"/>
              <a:t>Microwaves</a:t>
            </a:r>
          </a:p>
          <a:p>
            <a:pPr lvl="1"/>
            <a:r>
              <a:rPr lang="en-US" sz="1800" dirty="0"/>
              <a:t>Infrared</a:t>
            </a:r>
          </a:p>
          <a:p>
            <a:r>
              <a:rPr lang="en-US" sz="1800" dirty="0"/>
              <a:t>Often referred to as wireless communication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6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2305-6CBB-469F-A3FA-192C32CCB17A}" type="slidenum">
              <a:rPr lang="en-US"/>
              <a:pPr/>
              <a:t>35</a:t>
            </a:fld>
            <a:endParaRPr lang="en-US"/>
          </a:p>
        </p:txBody>
      </p:sp>
      <p:pic>
        <p:nvPicPr>
          <p:cNvPr id="261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69" y="1034832"/>
            <a:ext cx="4381996" cy="147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1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17"/>
              <a:t>Wireless Transmission Waves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15253" y="2501900"/>
            <a:ext cx="1621539" cy="46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7"/>
              <a:t>used for multicast/broadcast communications, such as radio and television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690370" y="2501900"/>
            <a:ext cx="1575118" cy="5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7"/>
              <a:t>used for unicast communication such as cellular telephones, satellite networks,</a:t>
            </a:r>
            <a:br>
              <a:rPr lang="en-US" sz="807"/>
            </a:br>
            <a:r>
              <a:rPr lang="en-US" sz="807"/>
              <a:t>and wireless LANs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3227070" y="2501900"/>
            <a:ext cx="1344613" cy="5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7"/>
              <a:t>used for short-range communication in a closed area using line-of-sight propagation</a:t>
            </a:r>
          </a:p>
        </p:txBody>
      </p:sp>
    </p:spTree>
    <p:extLst>
      <p:ext uri="{BB962C8B-B14F-4D97-AF65-F5344CB8AC3E}">
        <p14:creationId xmlns:p14="http://schemas.microsoft.com/office/powerpoint/2010/main" val="869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7F1C-8AC7-4F1C-B85E-66AC1C4F085F}" type="slidenum">
              <a:rPr lang="en-US"/>
              <a:pPr/>
              <a:t>36</a:t>
            </a:fld>
            <a:endParaRPr lang="en-US"/>
          </a:p>
        </p:txBody>
      </p:sp>
      <p:pic>
        <p:nvPicPr>
          <p:cNvPr id="2549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670" y="926783"/>
            <a:ext cx="4235529" cy="107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9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Electromagnetic Spectrum</a:t>
            </a:r>
          </a:p>
        </p:txBody>
      </p:sp>
    </p:spTree>
    <p:extLst>
      <p:ext uri="{BB962C8B-B14F-4D97-AF65-F5344CB8AC3E}">
        <p14:creationId xmlns:p14="http://schemas.microsoft.com/office/powerpoint/2010/main" val="26413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8874-8ADD-4C6A-8997-041581C016E9}" type="slidenum">
              <a:rPr lang="en-US"/>
              <a:pPr/>
              <a:t>37</a:t>
            </a:fld>
            <a:endParaRPr lang="en-US"/>
          </a:p>
        </p:txBody>
      </p:sp>
      <p:pic>
        <p:nvPicPr>
          <p:cNvPr id="257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78" y="971603"/>
            <a:ext cx="4285952" cy="17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70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Propagation Methods</a:t>
            </a:r>
          </a:p>
        </p:txBody>
      </p:sp>
    </p:spTree>
    <p:extLst>
      <p:ext uri="{BB962C8B-B14F-4D97-AF65-F5344CB8AC3E}">
        <p14:creationId xmlns:p14="http://schemas.microsoft.com/office/powerpoint/2010/main" val="22138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BFD-2C68-41F5-B125-541FBD40BBF6}" type="slidenum">
              <a:rPr lang="en-US"/>
              <a:pPr/>
              <a:t>38</a:t>
            </a:fld>
            <a:endParaRPr lang="en-US"/>
          </a:p>
        </p:txBody>
      </p:sp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757" y="657860"/>
            <a:ext cx="3931391" cy="239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Bands</a:t>
            </a:r>
          </a:p>
        </p:txBody>
      </p:sp>
    </p:spTree>
    <p:extLst>
      <p:ext uri="{BB962C8B-B14F-4D97-AF65-F5344CB8AC3E}">
        <p14:creationId xmlns:p14="http://schemas.microsoft.com/office/powerpoint/2010/main" val="4006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19205" y="2628108"/>
            <a:ext cx="168686" cy="0"/>
          </a:xfrm>
          <a:custGeom>
            <a:avLst/>
            <a:gdLst/>
            <a:ahLst/>
            <a:cxnLst/>
            <a:rect l="l" t="t" r="r" b="b"/>
            <a:pathLst>
              <a:path w="168686">
                <a:moveTo>
                  <a:pt x="0" y="0"/>
                </a:moveTo>
                <a:lnTo>
                  <a:pt x="168686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47321" y="2515650"/>
            <a:ext cx="112458" cy="0"/>
          </a:xfrm>
          <a:custGeom>
            <a:avLst/>
            <a:gdLst/>
            <a:ahLst/>
            <a:cxnLst/>
            <a:rect l="l" t="t" r="r" b="b"/>
            <a:pathLst>
              <a:path w="112458">
                <a:moveTo>
                  <a:pt x="0" y="0"/>
                </a:moveTo>
                <a:lnTo>
                  <a:pt x="112458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75434" y="2403196"/>
            <a:ext cx="56229" cy="0"/>
          </a:xfrm>
          <a:custGeom>
            <a:avLst/>
            <a:gdLst/>
            <a:ahLst/>
            <a:cxnLst/>
            <a:rect l="l" t="t" r="r" b="b"/>
            <a:pathLst>
              <a:path w="56229">
                <a:moveTo>
                  <a:pt x="0" y="0"/>
                </a:moveTo>
                <a:lnTo>
                  <a:pt x="56229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1092" y="2740566"/>
            <a:ext cx="224916" cy="0"/>
          </a:xfrm>
          <a:custGeom>
            <a:avLst/>
            <a:gdLst/>
            <a:ahLst/>
            <a:cxnLst/>
            <a:rect l="l" t="t" r="r" b="b"/>
            <a:pathLst>
              <a:path w="224916">
                <a:moveTo>
                  <a:pt x="0" y="0"/>
                </a:moveTo>
                <a:lnTo>
                  <a:pt x="224916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62980" y="2853024"/>
            <a:ext cx="281141" cy="0"/>
          </a:xfrm>
          <a:custGeom>
            <a:avLst/>
            <a:gdLst/>
            <a:ahLst/>
            <a:cxnLst/>
            <a:rect l="l" t="t" r="r" b="b"/>
            <a:pathLst>
              <a:path w="281141">
                <a:moveTo>
                  <a:pt x="0" y="0"/>
                </a:moveTo>
                <a:lnTo>
                  <a:pt x="281141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34864" y="2965483"/>
            <a:ext cx="337373" cy="0"/>
          </a:xfrm>
          <a:custGeom>
            <a:avLst/>
            <a:gdLst/>
            <a:ahLst/>
            <a:cxnLst/>
            <a:rect l="l" t="t" r="r" b="b"/>
            <a:pathLst>
              <a:path w="337373">
                <a:moveTo>
                  <a:pt x="0" y="0"/>
                </a:moveTo>
                <a:lnTo>
                  <a:pt x="337373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34864" y="2234508"/>
            <a:ext cx="337373" cy="787199"/>
          </a:xfrm>
          <a:custGeom>
            <a:avLst/>
            <a:gdLst/>
            <a:ahLst/>
            <a:cxnLst/>
            <a:rect l="l" t="t" r="r" b="b"/>
            <a:pathLst>
              <a:path w="337373" h="787199">
                <a:moveTo>
                  <a:pt x="0" y="787199"/>
                </a:moveTo>
                <a:lnTo>
                  <a:pt x="168686" y="0"/>
                </a:lnTo>
                <a:lnTo>
                  <a:pt x="337373" y="787199"/>
                </a:lnTo>
              </a:path>
            </a:pathLst>
          </a:custGeom>
          <a:ln w="187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551" y="2065825"/>
            <a:ext cx="168686" cy="168683"/>
          </a:xfrm>
          <a:custGeom>
            <a:avLst/>
            <a:gdLst/>
            <a:ahLst/>
            <a:cxnLst/>
            <a:rect l="l" t="t" r="r" b="b"/>
            <a:pathLst>
              <a:path w="168686" h="168683">
                <a:moveTo>
                  <a:pt x="0" y="168683"/>
                </a:moveTo>
                <a:lnTo>
                  <a:pt x="0" y="0"/>
                </a:lnTo>
                <a:lnTo>
                  <a:pt x="168686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62866" y="1897142"/>
            <a:ext cx="65597" cy="337366"/>
          </a:xfrm>
          <a:custGeom>
            <a:avLst/>
            <a:gdLst/>
            <a:ahLst/>
            <a:cxnLst/>
            <a:rect l="l" t="t" r="r" b="b"/>
            <a:pathLst>
              <a:path w="65597" h="337366">
                <a:moveTo>
                  <a:pt x="65597" y="0"/>
                </a:moveTo>
                <a:lnTo>
                  <a:pt x="64973" y="1239"/>
                </a:lnTo>
                <a:lnTo>
                  <a:pt x="63098" y="3739"/>
                </a:lnTo>
                <a:lnTo>
                  <a:pt x="59975" y="7488"/>
                </a:lnTo>
                <a:lnTo>
                  <a:pt x="56228" y="13112"/>
                </a:lnTo>
                <a:lnTo>
                  <a:pt x="51230" y="19985"/>
                </a:lnTo>
                <a:lnTo>
                  <a:pt x="46232" y="28108"/>
                </a:lnTo>
                <a:lnTo>
                  <a:pt x="40607" y="36856"/>
                </a:lnTo>
                <a:lnTo>
                  <a:pt x="34985" y="46854"/>
                </a:lnTo>
                <a:lnTo>
                  <a:pt x="29363" y="57477"/>
                </a:lnTo>
                <a:lnTo>
                  <a:pt x="24365" y="68714"/>
                </a:lnTo>
                <a:lnTo>
                  <a:pt x="18739" y="81837"/>
                </a:lnTo>
                <a:lnTo>
                  <a:pt x="13742" y="96833"/>
                </a:lnTo>
                <a:lnTo>
                  <a:pt x="9371" y="112445"/>
                </a:lnTo>
                <a:lnTo>
                  <a:pt x="5621" y="130566"/>
                </a:lnTo>
                <a:lnTo>
                  <a:pt x="3122" y="145563"/>
                </a:lnTo>
                <a:lnTo>
                  <a:pt x="1247" y="156185"/>
                </a:lnTo>
                <a:lnTo>
                  <a:pt x="623" y="162434"/>
                </a:lnTo>
                <a:lnTo>
                  <a:pt x="0" y="166183"/>
                </a:lnTo>
                <a:lnTo>
                  <a:pt x="0" y="171182"/>
                </a:lnTo>
                <a:lnTo>
                  <a:pt x="623" y="174931"/>
                </a:lnTo>
                <a:lnTo>
                  <a:pt x="1247" y="181170"/>
                </a:lnTo>
                <a:lnTo>
                  <a:pt x="3122" y="191792"/>
                </a:lnTo>
                <a:lnTo>
                  <a:pt x="5621" y="206789"/>
                </a:lnTo>
                <a:lnTo>
                  <a:pt x="9371" y="224910"/>
                </a:lnTo>
                <a:lnTo>
                  <a:pt x="13742" y="240522"/>
                </a:lnTo>
                <a:lnTo>
                  <a:pt x="18739" y="255519"/>
                </a:lnTo>
                <a:lnTo>
                  <a:pt x="24365" y="268641"/>
                </a:lnTo>
                <a:lnTo>
                  <a:pt x="29363" y="279888"/>
                </a:lnTo>
                <a:lnTo>
                  <a:pt x="34985" y="290511"/>
                </a:lnTo>
                <a:lnTo>
                  <a:pt x="40607" y="300509"/>
                </a:lnTo>
                <a:lnTo>
                  <a:pt x="46232" y="309247"/>
                </a:lnTo>
                <a:lnTo>
                  <a:pt x="51230" y="317374"/>
                </a:lnTo>
                <a:lnTo>
                  <a:pt x="56228" y="324247"/>
                </a:lnTo>
                <a:lnTo>
                  <a:pt x="59975" y="329869"/>
                </a:lnTo>
                <a:lnTo>
                  <a:pt x="63098" y="333615"/>
                </a:lnTo>
                <a:lnTo>
                  <a:pt x="64973" y="336115"/>
                </a:lnTo>
                <a:lnTo>
                  <a:pt x="65597" y="337366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62290" y="2628108"/>
            <a:ext cx="168692" cy="0"/>
          </a:xfrm>
          <a:custGeom>
            <a:avLst/>
            <a:gdLst/>
            <a:ahLst/>
            <a:cxnLst/>
            <a:rect l="l" t="t" r="r" b="b"/>
            <a:pathLst>
              <a:path w="168692">
                <a:moveTo>
                  <a:pt x="168692" y="0"/>
                </a:move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90409" y="2515650"/>
            <a:ext cx="112465" cy="0"/>
          </a:xfrm>
          <a:custGeom>
            <a:avLst/>
            <a:gdLst/>
            <a:ahLst/>
            <a:cxnLst/>
            <a:rect l="l" t="t" r="r" b="b"/>
            <a:pathLst>
              <a:path w="112465">
                <a:moveTo>
                  <a:pt x="112465" y="0"/>
                </a:move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8527" y="2403196"/>
            <a:ext cx="56227" cy="0"/>
          </a:xfrm>
          <a:custGeom>
            <a:avLst/>
            <a:gdLst/>
            <a:ahLst/>
            <a:cxnLst/>
            <a:rect l="l" t="t" r="r" b="b"/>
            <a:pathLst>
              <a:path w="56227">
                <a:moveTo>
                  <a:pt x="56227" y="0"/>
                </a:move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34181" y="2740566"/>
            <a:ext cx="224910" cy="0"/>
          </a:xfrm>
          <a:custGeom>
            <a:avLst/>
            <a:gdLst/>
            <a:ahLst/>
            <a:cxnLst/>
            <a:rect l="l" t="t" r="r" b="b"/>
            <a:pathLst>
              <a:path w="224910">
                <a:moveTo>
                  <a:pt x="224910" y="0"/>
                </a:move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06062" y="2853024"/>
            <a:ext cx="281148" cy="0"/>
          </a:xfrm>
          <a:custGeom>
            <a:avLst/>
            <a:gdLst/>
            <a:ahLst/>
            <a:cxnLst/>
            <a:rect l="l" t="t" r="r" b="b"/>
            <a:pathLst>
              <a:path w="281148">
                <a:moveTo>
                  <a:pt x="281148" y="0"/>
                </a:move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77953" y="2965483"/>
            <a:ext cx="337366" cy="0"/>
          </a:xfrm>
          <a:custGeom>
            <a:avLst/>
            <a:gdLst/>
            <a:ahLst/>
            <a:cxnLst/>
            <a:rect l="l" t="t" r="r" b="b"/>
            <a:pathLst>
              <a:path w="337366">
                <a:moveTo>
                  <a:pt x="337366" y="0"/>
                </a:move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77953" y="2234508"/>
            <a:ext cx="337366" cy="787199"/>
          </a:xfrm>
          <a:custGeom>
            <a:avLst/>
            <a:gdLst/>
            <a:ahLst/>
            <a:cxnLst/>
            <a:rect l="l" t="t" r="r" b="b"/>
            <a:pathLst>
              <a:path w="337366" h="787199">
                <a:moveTo>
                  <a:pt x="337366" y="787199"/>
                </a:moveTo>
                <a:lnTo>
                  <a:pt x="168683" y="0"/>
                </a:lnTo>
                <a:lnTo>
                  <a:pt x="0" y="787199"/>
                </a:lnTo>
              </a:path>
            </a:pathLst>
          </a:custGeom>
          <a:ln w="187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77953" y="2065825"/>
            <a:ext cx="168683" cy="168683"/>
          </a:xfrm>
          <a:custGeom>
            <a:avLst/>
            <a:gdLst/>
            <a:ahLst/>
            <a:cxnLst/>
            <a:rect l="l" t="t" r="r" b="b"/>
            <a:pathLst>
              <a:path w="168683" h="168683">
                <a:moveTo>
                  <a:pt x="168683" y="168683"/>
                </a:moveTo>
                <a:lnTo>
                  <a:pt x="168683" y="0"/>
                </a:lnTo>
                <a:lnTo>
                  <a:pt x="0" y="0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1726" y="1897142"/>
            <a:ext cx="65600" cy="337366"/>
          </a:xfrm>
          <a:custGeom>
            <a:avLst/>
            <a:gdLst/>
            <a:ahLst/>
            <a:cxnLst/>
            <a:rect l="l" t="t" r="r" b="b"/>
            <a:pathLst>
              <a:path w="65600" h="337366">
                <a:moveTo>
                  <a:pt x="0" y="0"/>
                </a:moveTo>
                <a:lnTo>
                  <a:pt x="624" y="1239"/>
                </a:lnTo>
                <a:lnTo>
                  <a:pt x="2499" y="3739"/>
                </a:lnTo>
                <a:lnTo>
                  <a:pt x="5623" y="7488"/>
                </a:lnTo>
                <a:lnTo>
                  <a:pt x="9372" y="13112"/>
                </a:lnTo>
                <a:lnTo>
                  <a:pt x="14371" y="19985"/>
                </a:lnTo>
                <a:lnTo>
                  <a:pt x="19370" y="28108"/>
                </a:lnTo>
                <a:lnTo>
                  <a:pt x="24984" y="36856"/>
                </a:lnTo>
                <a:lnTo>
                  <a:pt x="30618" y="46854"/>
                </a:lnTo>
                <a:lnTo>
                  <a:pt x="36232" y="57477"/>
                </a:lnTo>
                <a:lnTo>
                  <a:pt x="41230" y="68714"/>
                </a:lnTo>
                <a:lnTo>
                  <a:pt x="46854" y="81837"/>
                </a:lnTo>
                <a:lnTo>
                  <a:pt x="51853" y="96833"/>
                </a:lnTo>
                <a:lnTo>
                  <a:pt x="56227" y="112445"/>
                </a:lnTo>
                <a:lnTo>
                  <a:pt x="59976" y="130566"/>
                </a:lnTo>
                <a:lnTo>
                  <a:pt x="62476" y="145563"/>
                </a:lnTo>
                <a:lnTo>
                  <a:pt x="64350" y="156185"/>
                </a:lnTo>
                <a:lnTo>
                  <a:pt x="64975" y="162434"/>
                </a:lnTo>
                <a:lnTo>
                  <a:pt x="65600" y="166183"/>
                </a:lnTo>
                <a:lnTo>
                  <a:pt x="65600" y="171182"/>
                </a:lnTo>
                <a:lnTo>
                  <a:pt x="64975" y="174931"/>
                </a:lnTo>
                <a:lnTo>
                  <a:pt x="64350" y="181170"/>
                </a:lnTo>
                <a:lnTo>
                  <a:pt x="62476" y="191792"/>
                </a:lnTo>
                <a:lnTo>
                  <a:pt x="59976" y="206789"/>
                </a:lnTo>
                <a:lnTo>
                  <a:pt x="56227" y="224910"/>
                </a:lnTo>
                <a:lnTo>
                  <a:pt x="51853" y="240522"/>
                </a:lnTo>
                <a:lnTo>
                  <a:pt x="46854" y="255519"/>
                </a:lnTo>
                <a:lnTo>
                  <a:pt x="41230" y="268641"/>
                </a:lnTo>
                <a:lnTo>
                  <a:pt x="36232" y="279888"/>
                </a:lnTo>
                <a:lnTo>
                  <a:pt x="30618" y="290511"/>
                </a:lnTo>
                <a:lnTo>
                  <a:pt x="24984" y="300509"/>
                </a:lnTo>
                <a:lnTo>
                  <a:pt x="19370" y="309247"/>
                </a:lnTo>
                <a:lnTo>
                  <a:pt x="14371" y="317374"/>
                </a:lnTo>
                <a:lnTo>
                  <a:pt x="9372" y="324247"/>
                </a:lnTo>
                <a:lnTo>
                  <a:pt x="5623" y="329869"/>
                </a:lnTo>
                <a:lnTo>
                  <a:pt x="2499" y="333615"/>
                </a:lnTo>
                <a:lnTo>
                  <a:pt x="624" y="336115"/>
                </a:lnTo>
                <a:lnTo>
                  <a:pt x="0" y="337366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15931" y="2017086"/>
            <a:ext cx="1124572" cy="112465"/>
          </a:xfrm>
          <a:custGeom>
            <a:avLst/>
            <a:gdLst/>
            <a:ahLst/>
            <a:cxnLst/>
            <a:rect l="l" t="t" r="r" b="b"/>
            <a:pathLst>
              <a:path w="1124572" h="112465">
                <a:moveTo>
                  <a:pt x="0" y="56227"/>
                </a:moveTo>
                <a:lnTo>
                  <a:pt x="618513" y="0"/>
                </a:lnTo>
                <a:lnTo>
                  <a:pt x="506057" y="112465"/>
                </a:lnTo>
                <a:lnTo>
                  <a:pt x="1124572" y="56227"/>
                </a:lnTo>
              </a:path>
            </a:pathLst>
          </a:custGeom>
          <a:ln w="93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5301" y="117850"/>
            <a:ext cx="3279691" cy="462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1400" spc="-2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r>
              <a:rPr sz="1400" spc="160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</a:t>
            </a:r>
            <a:r>
              <a:rPr sz="1400" spc="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del</a:t>
            </a:r>
            <a:endParaRPr sz="1400">
              <a:latin typeface="Times New Roman"/>
              <a:cs typeface="Times New Roman"/>
            </a:endParaRPr>
          </a:p>
          <a:p>
            <a:pPr marL="84696">
              <a:lnSpc>
                <a:spcPct val="95825"/>
              </a:lnSpc>
              <a:spcBef>
                <a:spcPts val="69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Common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wireless</a:t>
            </a:r>
            <a:r>
              <a:rPr sz="1100" spc="-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communications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4386" y="626590"/>
            <a:ext cx="3230645" cy="794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errestrial</a:t>
            </a:r>
            <a:r>
              <a:rPr sz="1100" spc="1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micr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ave,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television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</a:t>
            </a:r>
            <a:r>
              <a:rPr sz="1100" spc="4" dirty="0" smtClean="0">
                <a:latin typeface="Times New Roman"/>
                <a:cs typeface="Times New Roman"/>
              </a:rPr>
              <a:t>m</a:t>
            </a:r>
            <a:r>
              <a:rPr sz="1100" spc="0" dirty="0" smtClean="0">
                <a:latin typeface="Times New Roman"/>
                <a:cs typeface="Times New Roman"/>
              </a:rPr>
              <a:t>ission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2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Satellite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micr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ave,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IPst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2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Broadcast</a:t>
            </a:r>
            <a:r>
              <a:rPr sz="1100" spc="2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radio,</a:t>
            </a:r>
            <a:r>
              <a:rPr sz="1100" spc="1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IEEE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802.11 </a:t>
            </a:r>
            <a:r>
              <a:rPr sz="1100" spc="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WiFi (wireless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LAN) Infr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red,</a:t>
            </a:r>
            <a:r>
              <a:rPr sz="1100" spc="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in-home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6393" y="64574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6393" y="85577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393" y="1065810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6393" y="127584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2161" y="1614373"/>
            <a:ext cx="561919" cy="297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76">
              <a:lnSpc>
                <a:spcPts val="111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Transmit</a:t>
            </a:r>
            <a:endParaRPr sz="1000">
              <a:latin typeface="Arial"/>
              <a:cs typeface="Arial"/>
            </a:endParaRPr>
          </a:p>
          <a:p>
            <a:pPr marL="40818">
              <a:lnSpc>
                <a:spcPts val="1105"/>
              </a:lnSpc>
            </a:pPr>
            <a:r>
              <a:rPr sz="1000" spc="0" dirty="0" smtClean="0">
                <a:latin typeface="Arial"/>
                <a:cs typeface="Arial"/>
              </a:rPr>
              <a:t>Antenna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2219" y="1614373"/>
            <a:ext cx="533805" cy="297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680">
              <a:lnSpc>
                <a:spcPts val="111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Receive</a:t>
            </a:r>
            <a:endParaRPr sz="1000">
              <a:latin typeface="Arial"/>
              <a:cs typeface="Arial"/>
            </a:endParaRPr>
          </a:p>
          <a:p>
            <a:pPr marL="12705">
              <a:lnSpc>
                <a:spcPts val="1105"/>
              </a:lnSpc>
            </a:pPr>
            <a:r>
              <a:rPr sz="1000" spc="0" dirty="0" smtClean="0">
                <a:latin typeface="Arial"/>
                <a:cs typeface="Arial"/>
              </a:rPr>
              <a:t>Antenna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5593" y="2204772"/>
            <a:ext cx="409685" cy="15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Signal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5364" y="3076319"/>
            <a:ext cx="708428" cy="15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Transmitter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2795" y="3076319"/>
            <a:ext cx="562664" cy="15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Receiver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77953" y="2065825"/>
            <a:ext cx="168683" cy="168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803551" y="2065825"/>
            <a:ext cx="168686" cy="168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775434" y="2263496"/>
            <a:ext cx="562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518527" y="2263496"/>
            <a:ext cx="5622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47321" y="2375950"/>
            <a:ext cx="1124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490409" y="2375950"/>
            <a:ext cx="1124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19205" y="2488408"/>
            <a:ext cx="1686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462290" y="2488408"/>
            <a:ext cx="1686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91092" y="2600866"/>
            <a:ext cx="2249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434181" y="2600866"/>
            <a:ext cx="2249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360" y="196850"/>
            <a:ext cx="2235099" cy="278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1210" b="1" dirty="0">
                <a:latin typeface="Times New Roman"/>
                <a:cs typeface="Times New Roman"/>
              </a:rPr>
              <a:t>Taxonomy by Forms of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" y="581025"/>
            <a:ext cx="3176762" cy="26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67849" y="1580686"/>
            <a:ext cx="192668" cy="0"/>
          </a:xfrm>
          <a:custGeom>
            <a:avLst/>
            <a:gdLst/>
            <a:ahLst/>
            <a:cxnLst/>
            <a:rect l="l" t="t" r="r" b="b"/>
            <a:pathLst>
              <a:path w="192668">
                <a:moveTo>
                  <a:pt x="0" y="0"/>
                </a:moveTo>
                <a:lnTo>
                  <a:pt x="192668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99962" y="1452240"/>
            <a:ext cx="128446" cy="0"/>
          </a:xfrm>
          <a:custGeom>
            <a:avLst/>
            <a:gdLst/>
            <a:ahLst/>
            <a:cxnLst/>
            <a:rect l="l" t="t" r="r" b="b"/>
            <a:pathLst>
              <a:path w="128446">
                <a:moveTo>
                  <a:pt x="0" y="0"/>
                </a:moveTo>
                <a:lnTo>
                  <a:pt x="128446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32071" y="1323799"/>
            <a:ext cx="64223" cy="0"/>
          </a:xfrm>
          <a:custGeom>
            <a:avLst/>
            <a:gdLst/>
            <a:ahLst/>
            <a:cxnLst/>
            <a:rect l="l" t="t" r="r" b="b"/>
            <a:pathLst>
              <a:path w="64223">
                <a:moveTo>
                  <a:pt x="0" y="0"/>
                </a:moveTo>
                <a:lnTo>
                  <a:pt x="64223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35739" y="1709132"/>
            <a:ext cx="256892" cy="0"/>
          </a:xfrm>
          <a:custGeom>
            <a:avLst/>
            <a:gdLst/>
            <a:ahLst/>
            <a:cxnLst/>
            <a:rect l="l" t="t" r="r" b="b"/>
            <a:pathLst>
              <a:path w="256892">
                <a:moveTo>
                  <a:pt x="0" y="0"/>
                </a:moveTo>
                <a:lnTo>
                  <a:pt x="256892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03630" y="1837578"/>
            <a:ext cx="321110" cy="0"/>
          </a:xfrm>
          <a:custGeom>
            <a:avLst/>
            <a:gdLst/>
            <a:ahLst/>
            <a:cxnLst/>
            <a:rect l="l" t="t" r="r" b="b"/>
            <a:pathLst>
              <a:path w="321110">
                <a:moveTo>
                  <a:pt x="0" y="0"/>
                </a:moveTo>
                <a:lnTo>
                  <a:pt x="32111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71516" y="1966024"/>
            <a:ext cx="385337" cy="0"/>
          </a:xfrm>
          <a:custGeom>
            <a:avLst/>
            <a:gdLst/>
            <a:ahLst/>
            <a:cxnLst/>
            <a:rect l="l" t="t" r="r" b="b"/>
            <a:pathLst>
              <a:path w="385337">
                <a:moveTo>
                  <a:pt x="0" y="0"/>
                </a:moveTo>
                <a:lnTo>
                  <a:pt x="385337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71516" y="1131129"/>
            <a:ext cx="385337" cy="899113"/>
          </a:xfrm>
          <a:custGeom>
            <a:avLst/>
            <a:gdLst/>
            <a:ahLst/>
            <a:cxnLst/>
            <a:rect l="l" t="t" r="r" b="b"/>
            <a:pathLst>
              <a:path w="385337" h="899113">
                <a:moveTo>
                  <a:pt x="0" y="899113"/>
                </a:moveTo>
                <a:lnTo>
                  <a:pt x="192669" y="0"/>
                </a:lnTo>
                <a:lnTo>
                  <a:pt x="385337" y="899113"/>
                </a:lnTo>
              </a:path>
            </a:pathLst>
          </a:custGeom>
          <a:ln w="214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64185" y="938460"/>
            <a:ext cx="192668" cy="192668"/>
          </a:xfrm>
          <a:custGeom>
            <a:avLst/>
            <a:gdLst/>
            <a:ahLst/>
            <a:cxnLst/>
            <a:rect l="l" t="t" r="r" b="b"/>
            <a:pathLst>
              <a:path w="192668" h="192668">
                <a:moveTo>
                  <a:pt x="0" y="192668"/>
                </a:moveTo>
                <a:lnTo>
                  <a:pt x="0" y="0"/>
                </a:lnTo>
                <a:lnTo>
                  <a:pt x="192668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46150" y="745800"/>
            <a:ext cx="74923" cy="385328"/>
          </a:xfrm>
          <a:custGeom>
            <a:avLst/>
            <a:gdLst/>
            <a:ahLst/>
            <a:cxnLst/>
            <a:rect l="l" t="t" r="r" b="b"/>
            <a:pathLst>
              <a:path w="74923" h="385328">
                <a:moveTo>
                  <a:pt x="74923" y="0"/>
                </a:moveTo>
                <a:lnTo>
                  <a:pt x="74210" y="1416"/>
                </a:lnTo>
                <a:lnTo>
                  <a:pt x="72068" y="4270"/>
                </a:lnTo>
                <a:lnTo>
                  <a:pt x="68502" y="8553"/>
                </a:lnTo>
                <a:lnTo>
                  <a:pt x="64222" y="14976"/>
                </a:lnTo>
                <a:lnTo>
                  <a:pt x="58514" y="22826"/>
                </a:lnTo>
                <a:lnTo>
                  <a:pt x="52805" y="32105"/>
                </a:lnTo>
                <a:lnTo>
                  <a:pt x="46380" y="42096"/>
                </a:lnTo>
                <a:lnTo>
                  <a:pt x="39959" y="53515"/>
                </a:lnTo>
                <a:lnTo>
                  <a:pt x="33538" y="65648"/>
                </a:lnTo>
                <a:lnTo>
                  <a:pt x="27829" y="78484"/>
                </a:lnTo>
                <a:lnTo>
                  <a:pt x="21404" y="93471"/>
                </a:lnTo>
                <a:lnTo>
                  <a:pt x="15695" y="110600"/>
                </a:lnTo>
                <a:lnTo>
                  <a:pt x="10704" y="128431"/>
                </a:lnTo>
                <a:lnTo>
                  <a:pt x="6421" y="149128"/>
                </a:lnTo>
                <a:lnTo>
                  <a:pt x="3566" y="166257"/>
                </a:lnTo>
                <a:lnTo>
                  <a:pt x="1425" y="178389"/>
                </a:lnTo>
                <a:lnTo>
                  <a:pt x="712" y="185526"/>
                </a:lnTo>
                <a:lnTo>
                  <a:pt x="0" y="189806"/>
                </a:lnTo>
                <a:lnTo>
                  <a:pt x="0" y="195514"/>
                </a:lnTo>
                <a:lnTo>
                  <a:pt x="712" y="199797"/>
                </a:lnTo>
                <a:lnTo>
                  <a:pt x="1425" y="206931"/>
                </a:lnTo>
                <a:lnTo>
                  <a:pt x="3566" y="219065"/>
                </a:lnTo>
                <a:lnTo>
                  <a:pt x="6421" y="236190"/>
                </a:lnTo>
                <a:lnTo>
                  <a:pt x="10704" y="256883"/>
                </a:lnTo>
                <a:lnTo>
                  <a:pt x="15695" y="274721"/>
                </a:lnTo>
                <a:lnTo>
                  <a:pt x="21404" y="291851"/>
                </a:lnTo>
                <a:lnTo>
                  <a:pt x="27829" y="306834"/>
                </a:lnTo>
                <a:lnTo>
                  <a:pt x="33538" y="319676"/>
                </a:lnTo>
                <a:lnTo>
                  <a:pt x="39959" y="331810"/>
                </a:lnTo>
                <a:lnTo>
                  <a:pt x="46380" y="343227"/>
                </a:lnTo>
                <a:lnTo>
                  <a:pt x="52805" y="353215"/>
                </a:lnTo>
                <a:lnTo>
                  <a:pt x="58514" y="362494"/>
                </a:lnTo>
                <a:lnTo>
                  <a:pt x="64222" y="370345"/>
                </a:lnTo>
                <a:lnTo>
                  <a:pt x="68502" y="376766"/>
                </a:lnTo>
                <a:lnTo>
                  <a:pt x="72068" y="381045"/>
                </a:lnTo>
                <a:lnTo>
                  <a:pt x="74210" y="383899"/>
                </a:lnTo>
                <a:lnTo>
                  <a:pt x="74923" y="385328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58743" y="1580686"/>
            <a:ext cx="192675" cy="0"/>
          </a:xfrm>
          <a:custGeom>
            <a:avLst/>
            <a:gdLst/>
            <a:ahLst/>
            <a:cxnLst/>
            <a:rect l="l" t="t" r="r" b="b"/>
            <a:pathLst>
              <a:path w="192675">
                <a:moveTo>
                  <a:pt x="192675" y="0"/>
                </a:move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90860" y="1452240"/>
            <a:ext cx="128454" cy="0"/>
          </a:xfrm>
          <a:custGeom>
            <a:avLst/>
            <a:gdLst/>
            <a:ahLst/>
            <a:cxnLst/>
            <a:rect l="l" t="t" r="r" b="b"/>
            <a:pathLst>
              <a:path w="128454">
                <a:moveTo>
                  <a:pt x="128454" y="0"/>
                </a:move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2976" y="1323799"/>
            <a:ext cx="64221" cy="0"/>
          </a:xfrm>
          <a:custGeom>
            <a:avLst/>
            <a:gdLst/>
            <a:ahLst/>
            <a:cxnLst/>
            <a:rect l="l" t="t" r="r" b="b"/>
            <a:pathLst>
              <a:path w="64221">
                <a:moveTo>
                  <a:pt x="64221" y="0"/>
                </a:move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26638" y="1709132"/>
            <a:ext cx="256885" cy="0"/>
          </a:xfrm>
          <a:custGeom>
            <a:avLst/>
            <a:gdLst/>
            <a:ahLst/>
            <a:cxnLst/>
            <a:rect l="l" t="t" r="r" b="b"/>
            <a:pathLst>
              <a:path w="256885">
                <a:moveTo>
                  <a:pt x="256885" y="0"/>
                </a:move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94522" y="1837578"/>
            <a:ext cx="321118" cy="0"/>
          </a:xfrm>
          <a:custGeom>
            <a:avLst/>
            <a:gdLst/>
            <a:ahLst/>
            <a:cxnLst/>
            <a:rect l="l" t="t" r="r" b="b"/>
            <a:pathLst>
              <a:path w="321118">
                <a:moveTo>
                  <a:pt x="321118" y="0"/>
                </a:move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62417" y="1966024"/>
            <a:ext cx="385328" cy="0"/>
          </a:xfrm>
          <a:custGeom>
            <a:avLst/>
            <a:gdLst/>
            <a:ahLst/>
            <a:cxnLst/>
            <a:rect l="l" t="t" r="r" b="b"/>
            <a:pathLst>
              <a:path w="385328">
                <a:moveTo>
                  <a:pt x="385328" y="0"/>
                </a:move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62417" y="1131129"/>
            <a:ext cx="385328" cy="899113"/>
          </a:xfrm>
          <a:custGeom>
            <a:avLst/>
            <a:gdLst/>
            <a:ahLst/>
            <a:cxnLst/>
            <a:rect l="l" t="t" r="r" b="b"/>
            <a:pathLst>
              <a:path w="385328" h="899113">
                <a:moveTo>
                  <a:pt x="385328" y="899113"/>
                </a:moveTo>
                <a:lnTo>
                  <a:pt x="192664" y="0"/>
                </a:lnTo>
                <a:lnTo>
                  <a:pt x="0" y="899113"/>
                </a:lnTo>
              </a:path>
            </a:pathLst>
          </a:custGeom>
          <a:ln w="214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62417" y="938460"/>
            <a:ext cx="192664" cy="192668"/>
          </a:xfrm>
          <a:custGeom>
            <a:avLst/>
            <a:gdLst/>
            <a:ahLst/>
            <a:cxnLst/>
            <a:rect l="l" t="t" r="r" b="b"/>
            <a:pathLst>
              <a:path w="192664" h="192668">
                <a:moveTo>
                  <a:pt x="192664" y="192668"/>
                </a:moveTo>
                <a:lnTo>
                  <a:pt x="192664" y="0"/>
                </a:lnTo>
                <a:lnTo>
                  <a:pt x="0" y="0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98195" y="745800"/>
            <a:ext cx="74926" cy="385328"/>
          </a:xfrm>
          <a:custGeom>
            <a:avLst/>
            <a:gdLst/>
            <a:ahLst/>
            <a:cxnLst/>
            <a:rect l="l" t="t" r="r" b="b"/>
            <a:pathLst>
              <a:path w="74926" h="385328">
                <a:moveTo>
                  <a:pt x="0" y="0"/>
                </a:moveTo>
                <a:lnTo>
                  <a:pt x="713" y="1416"/>
                </a:lnTo>
                <a:lnTo>
                  <a:pt x="2854" y="4270"/>
                </a:lnTo>
                <a:lnTo>
                  <a:pt x="6423" y="8553"/>
                </a:lnTo>
                <a:lnTo>
                  <a:pt x="10705" y="14976"/>
                </a:lnTo>
                <a:lnTo>
                  <a:pt x="16415" y="22826"/>
                </a:lnTo>
                <a:lnTo>
                  <a:pt x="22124" y="32105"/>
                </a:lnTo>
                <a:lnTo>
                  <a:pt x="28536" y="42096"/>
                </a:lnTo>
                <a:lnTo>
                  <a:pt x="34971" y="53515"/>
                </a:lnTo>
                <a:lnTo>
                  <a:pt x="41383" y="65648"/>
                </a:lnTo>
                <a:lnTo>
                  <a:pt x="47092" y="78484"/>
                </a:lnTo>
                <a:lnTo>
                  <a:pt x="53515" y="93471"/>
                </a:lnTo>
                <a:lnTo>
                  <a:pt x="59225" y="110600"/>
                </a:lnTo>
                <a:lnTo>
                  <a:pt x="64221" y="128431"/>
                </a:lnTo>
                <a:lnTo>
                  <a:pt x="68503" y="149128"/>
                </a:lnTo>
                <a:lnTo>
                  <a:pt x="71358" y="166257"/>
                </a:lnTo>
                <a:lnTo>
                  <a:pt x="73499" y="178389"/>
                </a:lnTo>
                <a:lnTo>
                  <a:pt x="74213" y="185526"/>
                </a:lnTo>
                <a:lnTo>
                  <a:pt x="74926" y="189806"/>
                </a:lnTo>
                <a:lnTo>
                  <a:pt x="74926" y="195514"/>
                </a:lnTo>
                <a:lnTo>
                  <a:pt x="74213" y="199797"/>
                </a:lnTo>
                <a:lnTo>
                  <a:pt x="73499" y="206931"/>
                </a:lnTo>
                <a:lnTo>
                  <a:pt x="71358" y="219065"/>
                </a:lnTo>
                <a:lnTo>
                  <a:pt x="68503" y="236190"/>
                </a:lnTo>
                <a:lnTo>
                  <a:pt x="64221" y="256883"/>
                </a:lnTo>
                <a:lnTo>
                  <a:pt x="59225" y="274721"/>
                </a:lnTo>
                <a:lnTo>
                  <a:pt x="53515" y="291851"/>
                </a:lnTo>
                <a:lnTo>
                  <a:pt x="47092" y="306834"/>
                </a:lnTo>
                <a:lnTo>
                  <a:pt x="41383" y="319676"/>
                </a:lnTo>
                <a:lnTo>
                  <a:pt x="34971" y="331810"/>
                </a:lnTo>
                <a:lnTo>
                  <a:pt x="28536" y="343227"/>
                </a:lnTo>
                <a:lnTo>
                  <a:pt x="22124" y="353215"/>
                </a:lnTo>
                <a:lnTo>
                  <a:pt x="16415" y="362494"/>
                </a:lnTo>
                <a:lnTo>
                  <a:pt x="10705" y="370345"/>
                </a:lnTo>
                <a:lnTo>
                  <a:pt x="6423" y="376766"/>
                </a:lnTo>
                <a:lnTo>
                  <a:pt x="2854" y="381045"/>
                </a:lnTo>
                <a:lnTo>
                  <a:pt x="713" y="383899"/>
                </a:lnTo>
                <a:lnTo>
                  <a:pt x="0" y="385328"/>
                </a:lnTo>
              </a:path>
            </a:pathLst>
          </a:custGeom>
          <a:ln w="10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5301" y="117850"/>
            <a:ext cx="219587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1400" spc="-2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r>
              <a:rPr sz="1400" spc="160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</a:t>
            </a:r>
            <a:r>
              <a:rPr sz="1400" spc="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2040" y="491421"/>
            <a:ext cx="227643" cy="227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246"/>
              </a:spcBef>
            </a:pPr>
            <a:r>
              <a:rPr sz="1725" spc="0" baseline="10082" dirty="0" smtClean="0">
                <a:solidFill>
                  <a:srgbClr val="008E00"/>
                </a:solidFill>
                <a:latin typeface="Arial"/>
                <a:cs typeface="Arial"/>
              </a:rPr>
              <a:t>G</a:t>
            </a:r>
            <a:r>
              <a:rPr sz="1725" spc="-122" baseline="10082" dirty="0" smtClean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0" baseline="-12883" dirty="0" smtClean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89158" y="491421"/>
            <a:ext cx="234114" cy="227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246"/>
              </a:spcBef>
            </a:pPr>
            <a:r>
              <a:rPr sz="1725" spc="0" baseline="10082" dirty="0" smtClean="0">
                <a:solidFill>
                  <a:srgbClr val="008E00"/>
                </a:solidFill>
                <a:latin typeface="Arial"/>
                <a:cs typeface="Arial"/>
              </a:rPr>
              <a:t>G</a:t>
            </a:r>
            <a:r>
              <a:rPr sz="1725" spc="-122" baseline="10082" dirty="0" smtClean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0" baseline="-12883" dirty="0" smtClean="0">
                <a:solidFill>
                  <a:srgbClr val="008E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6718" y="844642"/>
            <a:ext cx="206234" cy="227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246"/>
              </a:spcBef>
            </a:pPr>
            <a:r>
              <a:rPr sz="1725" baseline="10082" dirty="0" smtClean="0">
                <a:solidFill>
                  <a:srgbClr val="00008E"/>
                </a:solidFill>
                <a:latin typeface="Arial"/>
                <a:cs typeface="Arial"/>
              </a:rPr>
              <a:t>P</a:t>
            </a:r>
            <a:r>
              <a:rPr sz="1725" spc="-179" baseline="10082" dirty="0" smtClean="0">
                <a:solidFill>
                  <a:srgbClr val="00008E"/>
                </a:solidFill>
                <a:latin typeface="Arial"/>
                <a:cs typeface="Arial"/>
              </a:rPr>
              <a:t> </a:t>
            </a:r>
            <a:r>
              <a:rPr sz="1350" spc="0" baseline="-12883" dirty="0" smtClean="0">
                <a:solidFill>
                  <a:srgbClr val="00008E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2711" y="844642"/>
            <a:ext cx="131195" cy="17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225"/>
              </a:spcBef>
            </a:pPr>
            <a:r>
              <a:rPr sz="1725" spc="0" baseline="-5041" dirty="0" smtClean="0">
                <a:solidFill>
                  <a:srgbClr val="8E0000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6614" y="844642"/>
            <a:ext cx="212710" cy="227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246"/>
              </a:spcBef>
            </a:pPr>
            <a:r>
              <a:rPr sz="1725" baseline="10082" dirty="0" smtClean="0">
                <a:solidFill>
                  <a:srgbClr val="00008E"/>
                </a:solidFill>
                <a:latin typeface="Arial"/>
                <a:cs typeface="Arial"/>
              </a:rPr>
              <a:t>P</a:t>
            </a:r>
            <a:r>
              <a:rPr sz="1725" spc="-179" baseline="10082" dirty="0" smtClean="0">
                <a:solidFill>
                  <a:srgbClr val="00008E"/>
                </a:solidFill>
                <a:latin typeface="Arial"/>
                <a:cs typeface="Arial"/>
              </a:rPr>
              <a:t> </a:t>
            </a:r>
            <a:r>
              <a:rPr sz="1350" spc="0" baseline="-12883" dirty="0" smtClean="0">
                <a:solidFill>
                  <a:srgbClr val="00008E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4386" y="2236239"/>
            <a:ext cx="3139670" cy="9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03">
              <a:lnSpc>
                <a:spcPts val="1245"/>
              </a:lnSpc>
              <a:spcBef>
                <a:spcPts val="62"/>
              </a:spcBef>
            </a:pPr>
            <a:r>
              <a:rPr sz="1650" spc="-89" baseline="2635" dirty="0" smtClean="0">
                <a:latin typeface="Times New Roman"/>
                <a:cs typeface="Times New Roman"/>
              </a:rPr>
              <a:t>T</a:t>
            </a:r>
            <a:r>
              <a:rPr sz="1650" spc="0" baseline="2635" dirty="0" smtClean="0">
                <a:latin typeface="Times New Roman"/>
                <a:cs typeface="Times New Roman"/>
              </a:rPr>
              <a:t>ransmit</a:t>
            </a:r>
            <a:r>
              <a:rPr sz="1650" spc="25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electrical</a:t>
            </a:r>
            <a:r>
              <a:rPr sz="1650" spc="5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signal</a:t>
            </a:r>
            <a:r>
              <a:rPr sz="1650" spc="1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with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p</a:t>
            </a:r>
            <a:r>
              <a:rPr sz="1650" spc="-29" baseline="2635" dirty="0" smtClean="0">
                <a:latin typeface="Times New Roman"/>
                <a:cs typeface="Times New Roman"/>
              </a:rPr>
              <a:t>ow</a:t>
            </a:r>
            <a:r>
              <a:rPr sz="1650" spc="0" baseline="2635" dirty="0" smtClean="0">
                <a:latin typeface="Times New Roman"/>
                <a:cs typeface="Times New Roman"/>
              </a:rPr>
              <a:t>er</a:t>
            </a:r>
            <a:r>
              <a:rPr sz="1650" spc="3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</a:t>
            </a:r>
            <a:r>
              <a:rPr sz="1200" spc="0" baseline="-7246" dirty="0" smtClean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 marR="22503">
              <a:lnSpc>
                <a:spcPct val="95825"/>
              </a:lnSpc>
              <a:spcBef>
                <a:spcPts val="14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Tx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antenna</a:t>
            </a:r>
            <a:r>
              <a:rPr sz="1100" spc="2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converts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electromagentic</a:t>
            </a:r>
            <a:r>
              <a:rPr sz="1100" spc="16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ave;</a:t>
            </a:r>
            <a:endParaRPr sz="1100">
              <a:latin typeface="Times New Roman"/>
              <a:cs typeface="Times New Roman"/>
            </a:endParaRPr>
          </a:p>
          <a:p>
            <a:pPr marL="12700" marR="22503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intr</a:t>
            </a:r>
            <a:r>
              <a:rPr sz="1100" spc="3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duces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 marR="22503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Signal</a:t>
            </a:r>
            <a:r>
              <a:rPr sz="1100" spc="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loses</a:t>
            </a:r>
            <a:r>
              <a:rPr sz="1100" spc="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strength</a:t>
            </a:r>
            <a:r>
              <a:rPr sz="1100" spc="2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ropagates;</a:t>
            </a:r>
            <a:r>
              <a:rPr sz="1100" spc="2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loss</a:t>
            </a:r>
            <a:r>
              <a:rPr sz="1100" spc="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Rx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antenna</a:t>
            </a:r>
            <a:r>
              <a:rPr sz="1100" spc="2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converts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back</a:t>
            </a:r>
            <a:r>
              <a:rPr sz="1100" spc="1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electrical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signal,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393" y="2255393"/>
            <a:ext cx="119231" cy="324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44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393" y="2823210"/>
            <a:ext cx="119231" cy="5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 marR="7612" indent="0">
              <a:lnSpc>
                <a:spcPct val="161458"/>
              </a:lnSpc>
              <a:spcBef>
                <a:spcPts val="16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 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386" y="3199801"/>
            <a:ext cx="1707264" cy="175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Receive</a:t>
            </a:r>
            <a:r>
              <a:rPr sz="1650" spc="-4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signal</a:t>
            </a:r>
            <a:r>
              <a:rPr sz="1650" spc="1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with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p</a:t>
            </a:r>
            <a:r>
              <a:rPr sz="1650" spc="-29" baseline="2635" dirty="0" smtClean="0">
                <a:latin typeface="Times New Roman"/>
                <a:cs typeface="Times New Roman"/>
              </a:rPr>
              <a:t>ow</a:t>
            </a:r>
            <a:r>
              <a:rPr sz="1650" spc="0" baseline="2635" dirty="0" smtClean="0">
                <a:latin typeface="Times New Roman"/>
                <a:cs typeface="Times New Roman"/>
              </a:rPr>
              <a:t>er</a:t>
            </a:r>
            <a:r>
              <a:rPr sz="1650" spc="3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</a:t>
            </a:r>
            <a:r>
              <a:rPr sz="1200" spc="0" baseline="-7246" dirty="0" smtClean="0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2417" y="938460"/>
            <a:ext cx="192664" cy="19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64185" y="938460"/>
            <a:ext cx="192668" cy="19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632071" y="1184099"/>
            <a:ext cx="642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622976" y="1184099"/>
            <a:ext cx="642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99962" y="1312540"/>
            <a:ext cx="12844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90860" y="1312540"/>
            <a:ext cx="128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567849" y="1440986"/>
            <a:ext cx="1926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58743" y="1440986"/>
            <a:ext cx="1926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35739" y="1569432"/>
            <a:ext cx="2568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526638" y="1569432"/>
            <a:ext cx="2568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301" y="117850"/>
            <a:ext cx="7150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298" y="604022"/>
            <a:ext cx="20473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r>
              <a:rPr sz="1100" spc="10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r>
              <a:rPr sz="1100" spc="61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r>
              <a:rPr sz="1100" spc="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ectrum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298" y="1032825"/>
            <a:ext cx="84782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Guided</a:t>
            </a:r>
            <a:r>
              <a:rPr sz="1100" spc="-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8" y="1461641"/>
            <a:ext cx="13099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8" y="1890443"/>
            <a:ext cx="16815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r>
              <a:rPr sz="1100" spc="17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</a:t>
            </a:r>
            <a:r>
              <a:rPr sz="1100" spc="169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Gain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8" y="2319259"/>
            <a:ext cx="162082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Propagation </a:t>
            </a:r>
            <a:r>
              <a:rPr sz="1100" spc="32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ath </a:t>
            </a:r>
            <a:r>
              <a:rPr sz="1100" spc="2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Loss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298" y="2748062"/>
            <a:ext cx="11087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Exampl</a:t>
            </a:r>
            <a:r>
              <a:rPr sz="1100" spc="4" dirty="0" smtClean="0">
                <a:solidFill>
                  <a:srgbClr val="D6D6E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301" y="117850"/>
            <a:ext cx="74216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4386" y="416558"/>
            <a:ext cx="3299844" cy="2838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Antenna</a:t>
            </a:r>
            <a:r>
              <a:rPr sz="1100" spc="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converts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een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electrical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endParaRPr sz="1100" dirty="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electromagnetic</a:t>
            </a:r>
            <a:r>
              <a:rPr sz="1100" spc="16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aves</a:t>
            </a:r>
            <a:endParaRPr sz="1100" dirty="0">
              <a:latin typeface="Times New Roman"/>
              <a:cs typeface="Times New Roman"/>
            </a:endParaRPr>
          </a:p>
          <a:p>
            <a:pPr marL="12700" marR="99734">
              <a:lnSpc>
                <a:spcPts val="1264"/>
              </a:lnSpc>
              <a:spcBef>
                <a:spcPts val="385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aves</a:t>
            </a:r>
            <a:r>
              <a:rPr sz="1100" spc="40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within</a:t>
            </a:r>
            <a:r>
              <a:rPr sz="1100" spc="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Radio</a:t>
            </a:r>
            <a:r>
              <a:rPr sz="1100" spc="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Micr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ave</a:t>
            </a:r>
            <a:r>
              <a:rPr sz="1100" spc="-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bands</a:t>
            </a:r>
            <a:r>
              <a:rPr sz="1100" spc="1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 kHz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300</a:t>
            </a:r>
            <a:r>
              <a:rPr sz="1100" spc="1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GHz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Antenna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racteristics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sending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receiving</a:t>
            </a:r>
            <a:endParaRPr sz="1100" dirty="0">
              <a:latin typeface="Times New Roman"/>
              <a:cs typeface="Times New Roman"/>
            </a:endParaRPr>
          </a:p>
          <a:p>
            <a:pPr marL="12700" marR="451847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Direction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ropagation</a:t>
            </a:r>
            <a:r>
              <a:rPr sz="1100" spc="1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ave</a:t>
            </a:r>
            <a:r>
              <a:rPr sz="1100" spc="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ends</a:t>
            </a:r>
            <a:r>
              <a:rPr sz="1100" spc="10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 antenna</a:t>
            </a:r>
            <a:r>
              <a:rPr sz="1100" spc="2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endParaRPr sz="1100" dirty="0">
              <a:latin typeface="Times New Roman"/>
              <a:cs typeface="Times New Roman"/>
            </a:endParaRPr>
          </a:p>
          <a:p>
            <a:pPr marL="12700" marR="226171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Isotropic</a:t>
            </a:r>
            <a:r>
              <a:rPr sz="1100" spc="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antenn</a:t>
            </a:r>
            <a:r>
              <a:rPr sz="11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: 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ropagates</a:t>
            </a:r>
            <a:r>
              <a:rPr sz="1100" spc="2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directions equally</a:t>
            </a:r>
            <a:r>
              <a:rPr sz="1100" spc="-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(spherical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pattern, </a:t>
            </a:r>
            <a:r>
              <a:rPr sz="1100" spc="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ideal)</a:t>
            </a:r>
            <a:endParaRPr sz="1100" dirty="0">
              <a:latin typeface="Times New Roman"/>
              <a:cs typeface="Times New Roman"/>
            </a:endParaRPr>
          </a:p>
          <a:p>
            <a:pPr marL="12700" marR="356209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Omni-directional</a:t>
            </a:r>
            <a:r>
              <a:rPr sz="1100" spc="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antenn</a:t>
            </a:r>
            <a:r>
              <a:rPr sz="11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: 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ropagates</a:t>
            </a:r>
            <a:r>
              <a:rPr sz="1100" spc="2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 directions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plane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(donut)</a:t>
            </a:r>
            <a:endParaRPr sz="1100" dirty="0">
              <a:latin typeface="Times New Roman"/>
              <a:cs typeface="Times New Roman"/>
            </a:endParaRPr>
          </a:p>
          <a:p>
            <a:pPr marL="12700" marR="160888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Directional</a:t>
            </a:r>
            <a:r>
              <a:rPr sz="1100" spc="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antenn</a:t>
            </a:r>
            <a:r>
              <a:rPr sz="11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: 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concentrated 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rticul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 direction</a:t>
            </a:r>
            <a:endParaRPr sz="1100" dirty="0">
              <a:latin typeface="Times New Roman"/>
              <a:cs typeface="Times New Roman"/>
            </a:endParaRPr>
          </a:p>
          <a:p>
            <a:pPr marL="12700" marR="45424">
              <a:lnSpc>
                <a:spcPts val="1264"/>
              </a:lnSpc>
              <a:spcBef>
                <a:spcPts val="389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Pow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1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output </a:t>
            </a:r>
            <a:r>
              <a:rPr sz="1100" spc="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rticul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1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direction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red</a:t>
            </a:r>
            <a:r>
              <a:rPr sz="1100" spc="1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duced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isotropic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antenna</a:t>
            </a:r>
            <a:r>
              <a:rPr sz="1100" spc="2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antenna</a:t>
            </a:r>
            <a:r>
              <a:rPr sz="1100" spc="2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</a:t>
            </a:r>
            <a:r>
              <a:rPr sz="1100" spc="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[dBi]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393" y="81781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393" y="119992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393" y="140995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393" y="179207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393" y="217417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255628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293838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19264" y="1323868"/>
            <a:ext cx="780700" cy="0"/>
          </a:xfrm>
          <a:custGeom>
            <a:avLst/>
            <a:gdLst/>
            <a:ahLst/>
            <a:cxnLst/>
            <a:rect l="l" t="t" r="r" b="b"/>
            <a:pathLst>
              <a:path w="780700">
                <a:moveTo>
                  <a:pt x="780700" y="0"/>
                </a:moveTo>
                <a:lnTo>
                  <a:pt x="0" y="0"/>
                </a:lnTo>
              </a:path>
            </a:pathLst>
          </a:custGeom>
          <a:ln w="867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37979" y="542585"/>
            <a:ext cx="1562572" cy="1562567"/>
          </a:xfrm>
          <a:custGeom>
            <a:avLst/>
            <a:gdLst/>
            <a:ahLst/>
            <a:cxnLst/>
            <a:rect l="l" t="t" r="r" b="b"/>
            <a:pathLst>
              <a:path w="1562572" h="1562567">
                <a:moveTo>
                  <a:pt x="1562572" y="781283"/>
                </a:moveTo>
                <a:lnTo>
                  <a:pt x="1559982" y="845360"/>
                </a:lnTo>
                <a:lnTo>
                  <a:pt x="1552347" y="908010"/>
                </a:lnTo>
                <a:lnTo>
                  <a:pt x="1539866" y="969033"/>
                </a:lnTo>
                <a:lnTo>
                  <a:pt x="1522741" y="1028228"/>
                </a:lnTo>
                <a:lnTo>
                  <a:pt x="1501174" y="1085392"/>
                </a:lnTo>
                <a:lnTo>
                  <a:pt x="1475366" y="1140326"/>
                </a:lnTo>
                <a:lnTo>
                  <a:pt x="1445517" y="1192828"/>
                </a:lnTo>
                <a:lnTo>
                  <a:pt x="1411828" y="1242698"/>
                </a:lnTo>
                <a:lnTo>
                  <a:pt x="1374501" y="1289733"/>
                </a:lnTo>
                <a:lnTo>
                  <a:pt x="1333737" y="1333733"/>
                </a:lnTo>
                <a:lnTo>
                  <a:pt x="1289737" y="1374497"/>
                </a:lnTo>
                <a:lnTo>
                  <a:pt x="1242701" y="1411824"/>
                </a:lnTo>
                <a:lnTo>
                  <a:pt x="1192832" y="1445512"/>
                </a:lnTo>
                <a:lnTo>
                  <a:pt x="1140330" y="1475361"/>
                </a:lnTo>
                <a:lnTo>
                  <a:pt x="1085395" y="1501170"/>
                </a:lnTo>
                <a:lnTo>
                  <a:pt x="1028230" y="1522737"/>
                </a:lnTo>
                <a:lnTo>
                  <a:pt x="969036" y="1539861"/>
                </a:lnTo>
                <a:lnTo>
                  <a:pt x="908013" y="1552342"/>
                </a:lnTo>
                <a:lnTo>
                  <a:pt x="845362" y="1559977"/>
                </a:lnTo>
                <a:lnTo>
                  <a:pt x="781285" y="1562567"/>
                </a:lnTo>
                <a:lnTo>
                  <a:pt x="717208" y="1559977"/>
                </a:lnTo>
                <a:lnTo>
                  <a:pt x="654557" y="1552342"/>
                </a:lnTo>
                <a:lnTo>
                  <a:pt x="593534" y="1539861"/>
                </a:lnTo>
                <a:lnTo>
                  <a:pt x="534340" y="1522737"/>
                </a:lnTo>
                <a:lnTo>
                  <a:pt x="477175" y="1501170"/>
                </a:lnTo>
                <a:lnTo>
                  <a:pt x="422241" y="1475361"/>
                </a:lnTo>
                <a:lnTo>
                  <a:pt x="369739" y="1445512"/>
                </a:lnTo>
                <a:lnTo>
                  <a:pt x="319870" y="1411824"/>
                </a:lnTo>
                <a:lnTo>
                  <a:pt x="272834" y="1374497"/>
                </a:lnTo>
                <a:lnTo>
                  <a:pt x="228834" y="1333733"/>
                </a:lnTo>
                <a:lnTo>
                  <a:pt x="188070" y="1289733"/>
                </a:lnTo>
                <a:lnTo>
                  <a:pt x="150743" y="1242698"/>
                </a:lnTo>
                <a:lnTo>
                  <a:pt x="117055" y="1192828"/>
                </a:lnTo>
                <a:lnTo>
                  <a:pt x="87206" y="1140326"/>
                </a:lnTo>
                <a:lnTo>
                  <a:pt x="61397" y="1085392"/>
                </a:lnTo>
                <a:lnTo>
                  <a:pt x="39830" y="1028228"/>
                </a:lnTo>
                <a:lnTo>
                  <a:pt x="22706" y="969033"/>
                </a:lnTo>
                <a:lnTo>
                  <a:pt x="10225" y="908010"/>
                </a:lnTo>
                <a:lnTo>
                  <a:pt x="2589" y="845360"/>
                </a:lnTo>
                <a:lnTo>
                  <a:pt x="0" y="781283"/>
                </a:lnTo>
                <a:lnTo>
                  <a:pt x="2589" y="717206"/>
                </a:lnTo>
                <a:lnTo>
                  <a:pt x="10225" y="654556"/>
                </a:lnTo>
                <a:lnTo>
                  <a:pt x="22706" y="593533"/>
                </a:lnTo>
                <a:lnTo>
                  <a:pt x="39830" y="534339"/>
                </a:lnTo>
                <a:lnTo>
                  <a:pt x="61397" y="477175"/>
                </a:lnTo>
                <a:lnTo>
                  <a:pt x="87206" y="422241"/>
                </a:lnTo>
                <a:lnTo>
                  <a:pt x="117055" y="369739"/>
                </a:lnTo>
                <a:lnTo>
                  <a:pt x="150743" y="319870"/>
                </a:lnTo>
                <a:lnTo>
                  <a:pt x="188070" y="272835"/>
                </a:lnTo>
                <a:lnTo>
                  <a:pt x="228834" y="228834"/>
                </a:lnTo>
                <a:lnTo>
                  <a:pt x="272834" y="188070"/>
                </a:lnTo>
                <a:lnTo>
                  <a:pt x="319870" y="150744"/>
                </a:lnTo>
                <a:lnTo>
                  <a:pt x="369739" y="117055"/>
                </a:lnTo>
                <a:lnTo>
                  <a:pt x="422241" y="87206"/>
                </a:lnTo>
                <a:lnTo>
                  <a:pt x="477175" y="61398"/>
                </a:lnTo>
                <a:lnTo>
                  <a:pt x="534340" y="39830"/>
                </a:lnTo>
                <a:lnTo>
                  <a:pt x="593534" y="22706"/>
                </a:lnTo>
                <a:lnTo>
                  <a:pt x="654557" y="10225"/>
                </a:lnTo>
                <a:lnTo>
                  <a:pt x="717208" y="2589"/>
                </a:lnTo>
                <a:lnTo>
                  <a:pt x="781285" y="0"/>
                </a:lnTo>
                <a:lnTo>
                  <a:pt x="845362" y="2589"/>
                </a:lnTo>
                <a:lnTo>
                  <a:pt x="908013" y="10225"/>
                </a:lnTo>
                <a:lnTo>
                  <a:pt x="969036" y="22706"/>
                </a:lnTo>
                <a:lnTo>
                  <a:pt x="1028230" y="39830"/>
                </a:lnTo>
                <a:lnTo>
                  <a:pt x="1085395" y="61398"/>
                </a:lnTo>
                <a:lnTo>
                  <a:pt x="1140330" y="87206"/>
                </a:lnTo>
                <a:lnTo>
                  <a:pt x="1192832" y="117055"/>
                </a:lnTo>
                <a:lnTo>
                  <a:pt x="1242701" y="150744"/>
                </a:lnTo>
                <a:lnTo>
                  <a:pt x="1289737" y="188070"/>
                </a:lnTo>
                <a:lnTo>
                  <a:pt x="1333737" y="228834"/>
                </a:lnTo>
                <a:lnTo>
                  <a:pt x="1374501" y="272835"/>
                </a:lnTo>
                <a:lnTo>
                  <a:pt x="1411828" y="319870"/>
                </a:lnTo>
                <a:lnTo>
                  <a:pt x="1445517" y="369739"/>
                </a:lnTo>
                <a:lnTo>
                  <a:pt x="1475366" y="422241"/>
                </a:lnTo>
                <a:lnTo>
                  <a:pt x="1501174" y="477175"/>
                </a:lnTo>
                <a:lnTo>
                  <a:pt x="1522741" y="534339"/>
                </a:lnTo>
                <a:lnTo>
                  <a:pt x="1539866" y="593533"/>
                </a:lnTo>
                <a:lnTo>
                  <a:pt x="1552347" y="654556"/>
                </a:lnTo>
                <a:lnTo>
                  <a:pt x="1559982" y="717206"/>
                </a:lnTo>
                <a:lnTo>
                  <a:pt x="1562572" y="781283"/>
                </a:lnTo>
                <a:close/>
              </a:path>
            </a:pathLst>
          </a:custGeom>
          <a:ln w="8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67216" y="1271824"/>
            <a:ext cx="104095" cy="104091"/>
          </a:xfrm>
          <a:custGeom>
            <a:avLst/>
            <a:gdLst/>
            <a:ahLst/>
            <a:cxnLst/>
            <a:rect l="l" t="t" r="r" b="b"/>
            <a:pathLst>
              <a:path w="104095" h="104091">
                <a:moveTo>
                  <a:pt x="104095" y="52044"/>
                </a:moveTo>
                <a:lnTo>
                  <a:pt x="102823" y="40560"/>
                </a:lnTo>
                <a:lnTo>
                  <a:pt x="97915" y="27426"/>
                </a:lnTo>
                <a:lnTo>
                  <a:pt x="89833" y="16253"/>
                </a:lnTo>
                <a:lnTo>
                  <a:pt x="79127" y="7590"/>
                </a:lnTo>
                <a:lnTo>
                  <a:pt x="66348" y="1989"/>
                </a:lnTo>
                <a:lnTo>
                  <a:pt x="52047" y="0"/>
                </a:lnTo>
                <a:lnTo>
                  <a:pt x="40563" y="1271"/>
                </a:lnTo>
                <a:lnTo>
                  <a:pt x="27429" y="6178"/>
                </a:lnTo>
                <a:lnTo>
                  <a:pt x="16254" y="14260"/>
                </a:lnTo>
                <a:lnTo>
                  <a:pt x="7591" y="24965"/>
                </a:lnTo>
                <a:lnTo>
                  <a:pt x="1989" y="37743"/>
                </a:lnTo>
                <a:lnTo>
                  <a:pt x="0" y="52044"/>
                </a:lnTo>
                <a:lnTo>
                  <a:pt x="1271" y="63529"/>
                </a:lnTo>
                <a:lnTo>
                  <a:pt x="6180" y="76663"/>
                </a:lnTo>
                <a:lnTo>
                  <a:pt x="14262" y="87837"/>
                </a:lnTo>
                <a:lnTo>
                  <a:pt x="24968" y="96500"/>
                </a:lnTo>
                <a:lnTo>
                  <a:pt x="37747" y="102101"/>
                </a:lnTo>
                <a:lnTo>
                  <a:pt x="52047" y="104091"/>
                </a:lnTo>
                <a:lnTo>
                  <a:pt x="63533" y="102819"/>
                </a:lnTo>
                <a:lnTo>
                  <a:pt x="76667" y="97911"/>
                </a:lnTo>
                <a:lnTo>
                  <a:pt x="87840" y="89829"/>
                </a:lnTo>
                <a:lnTo>
                  <a:pt x="96503" y="79123"/>
                </a:lnTo>
                <a:lnTo>
                  <a:pt x="102105" y="66344"/>
                </a:lnTo>
                <a:lnTo>
                  <a:pt x="104095" y="5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7216" y="1271824"/>
            <a:ext cx="104095" cy="104091"/>
          </a:xfrm>
          <a:custGeom>
            <a:avLst/>
            <a:gdLst/>
            <a:ahLst/>
            <a:cxnLst/>
            <a:rect l="l" t="t" r="r" b="b"/>
            <a:pathLst>
              <a:path w="104095" h="104091">
                <a:moveTo>
                  <a:pt x="104095" y="52044"/>
                </a:moveTo>
                <a:lnTo>
                  <a:pt x="102105" y="66344"/>
                </a:lnTo>
                <a:lnTo>
                  <a:pt x="96503" y="79123"/>
                </a:lnTo>
                <a:lnTo>
                  <a:pt x="87840" y="89829"/>
                </a:lnTo>
                <a:lnTo>
                  <a:pt x="76667" y="97911"/>
                </a:lnTo>
                <a:lnTo>
                  <a:pt x="63533" y="102819"/>
                </a:lnTo>
                <a:lnTo>
                  <a:pt x="52047" y="104091"/>
                </a:lnTo>
                <a:lnTo>
                  <a:pt x="37747" y="102101"/>
                </a:lnTo>
                <a:lnTo>
                  <a:pt x="24968" y="96500"/>
                </a:lnTo>
                <a:lnTo>
                  <a:pt x="14262" y="87837"/>
                </a:lnTo>
                <a:lnTo>
                  <a:pt x="6180" y="76663"/>
                </a:lnTo>
                <a:lnTo>
                  <a:pt x="1271" y="63529"/>
                </a:lnTo>
                <a:lnTo>
                  <a:pt x="0" y="52044"/>
                </a:lnTo>
                <a:lnTo>
                  <a:pt x="1989" y="37743"/>
                </a:lnTo>
                <a:lnTo>
                  <a:pt x="7591" y="24965"/>
                </a:lnTo>
                <a:lnTo>
                  <a:pt x="16254" y="14260"/>
                </a:lnTo>
                <a:lnTo>
                  <a:pt x="27429" y="6178"/>
                </a:lnTo>
                <a:lnTo>
                  <a:pt x="40563" y="1271"/>
                </a:lnTo>
                <a:lnTo>
                  <a:pt x="52047" y="0"/>
                </a:lnTo>
                <a:lnTo>
                  <a:pt x="66348" y="1989"/>
                </a:lnTo>
                <a:lnTo>
                  <a:pt x="79127" y="7590"/>
                </a:lnTo>
                <a:lnTo>
                  <a:pt x="89833" y="16253"/>
                </a:lnTo>
                <a:lnTo>
                  <a:pt x="97915" y="27426"/>
                </a:lnTo>
                <a:lnTo>
                  <a:pt x="102823" y="40560"/>
                </a:lnTo>
                <a:lnTo>
                  <a:pt x="104095" y="52044"/>
                </a:lnTo>
                <a:close/>
              </a:path>
            </a:pathLst>
          </a:custGeom>
          <a:ln w="43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5301" y="117850"/>
            <a:ext cx="72867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1236" y="117850"/>
            <a:ext cx="178219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Isotropic</a:t>
            </a:r>
            <a:r>
              <a:rPr sz="1400" spc="12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</a:t>
            </a:r>
            <a:r>
              <a:rPr sz="1400" spc="26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(2D)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8960" y="527759"/>
            <a:ext cx="152091" cy="135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25"/>
              </a:lnSpc>
              <a:spcBef>
                <a:spcPts val="186"/>
              </a:spcBef>
            </a:pPr>
            <a:r>
              <a:rPr sz="1275" spc="0" baseline="-3410" dirty="0" smtClean="0">
                <a:latin typeface="Arial"/>
                <a:cs typeface="Arial"/>
              </a:rPr>
              <a:t>Pr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8849" y="1178349"/>
            <a:ext cx="194945" cy="135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25"/>
              </a:lnSpc>
              <a:spcBef>
                <a:spcPts val="186"/>
              </a:spcBef>
            </a:pPr>
            <a:r>
              <a:rPr sz="1275" spc="0" baseline="-3410" dirty="0" smtClean="0">
                <a:latin typeface="Arial"/>
                <a:cs typeface="Arial"/>
              </a:rPr>
              <a:t>1m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538" y="1386535"/>
            <a:ext cx="146032" cy="135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25"/>
              </a:lnSpc>
              <a:spcBef>
                <a:spcPts val="186"/>
              </a:spcBef>
            </a:pPr>
            <a:r>
              <a:rPr sz="1275" spc="0" baseline="-3410" dirty="0" smtClean="0">
                <a:latin typeface="Arial"/>
                <a:cs typeface="Arial"/>
              </a:rPr>
              <a:t>Pt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386" y="2321151"/>
            <a:ext cx="3149457" cy="756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245"/>
              </a:lnSpc>
              <a:spcBef>
                <a:spcPts val="62"/>
              </a:spcBef>
            </a:pPr>
            <a:r>
              <a:rPr sz="1650" spc="-89" baseline="2635" dirty="0" smtClean="0">
                <a:latin typeface="Times New Roman"/>
                <a:cs typeface="Times New Roman"/>
              </a:rPr>
              <a:t>T</a:t>
            </a:r>
            <a:r>
              <a:rPr sz="1650" spc="0" baseline="2635" dirty="0" smtClean="0">
                <a:latin typeface="Times New Roman"/>
                <a:cs typeface="Times New Roman"/>
              </a:rPr>
              <a:t>ransmit</a:t>
            </a:r>
            <a:r>
              <a:rPr sz="1650" spc="25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with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p</a:t>
            </a:r>
            <a:r>
              <a:rPr sz="1650" spc="-29" baseline="2635" dirty="0" smtClean="0">
                <a:latin typeface="Times New Roman"/>
                <a:cs typeface="Times New Roman"/>
              </a:rPr>
              <a:t>ow</a:t>
            </a:r>
            <a:r>
              <a:rPr sz="1650" spc="0" baseline="2635" dirty="0" smtClean="0">
                <a:latin typeface="Times New Roman"/>
                <a:cs typeface="Times New Roman"/>
              </a:rPr>
              <a:t>er</a:t>
            </a:r>
            <a:r>
              <a:rPr sz="1650" spc="3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</a:t>
            </a:r>
            <a:r>
              <a:rPr sz="1200" spc="0" baseline="-7246" dirty="0" smtClean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 marR="11396">
              <a:lnSpc>
                <a:spcPts val="1264"/>
              </a:lnSpc>
              <a:spcBef>
                <a:spcPts val="23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Measure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receiv</a:t>
            </a:r>
            <a:r>
              <a:rPr sz="1100" spc="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lm 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awa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Received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2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any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</a:t>
            </a:r>
            <a:r>
              <a:rPr sz="1100" spc="1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equidistant</a:t>
            </a:r>
            <a:r>
              <a:rPr sz="1100" spc="2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 transmitter </a:t>
            </a:r>
            <a:r>
              <a:rPr sz="1100" spc="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(black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circle)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393" y="2340305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255033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2760371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19264" y="1323868"/>
            <a:ext cx="780700" cy="0"/>
          </a:xfrm>
          <a:custGeom>
            <a:avLst/>
            <a:gdLst/>
            <a:ahLst/>
            <a:cxnLst/>
            <a:rect l="l" t="t" r="r" b="b"/>
            <a:pathLst>
              <a:path w="780700">
                <a:moveTo>
                  <a:pt x="780700" y="0"/>
                </a:moveTo>
                <a:lnTo>
                  <a:pt x="0" y="0"/>
                </a:lnTo>
              </a:path>
            </a:pathLst>
          </a:custGeom>
          <a:ln w="867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37979" y="542585"/>
            <a:ext cx="1562572" cy="1562567"/>
          </a:xfrm>
          <a:custGeom>
            <a:avLst/>
            <a:gdLst/>
            <a:ahLst/>
            <a:cxnLst/>
            <a:rect l="l" t="t" r="r" b="b"/>
            <a:pathLst>
              <a:path w="1562572" h="1562567">
                <a:moveTo>
                  <a:pt x="1562572" y="781283"/>
                </a:moveTo>
                <a:lnTo>
                  <a:pt x="1559982" y="845360"/>
                </a:lnTo>
                <a:lnTo>
                  <a:pt x="1552347" y="908010"/>
                </a:lnTo>
                <a:lnTo>
                  <a:pt x="1539866" y="969033"/>
                </a:lnTo>
                <a:lnTo>
                  <a:pt x="1522741" y="1028228"/>
                </a:lnTo>
                <a:lnTo>
                  <a:pt x="1501174" y="1085392"/>
                </a:lnTo>
                <a:lnTo>
                  <a:pt x="1475366" y="1140326"/>
                </a:lnTo>
                <a:lnTo>
                  <a:pt x="1445517" y="1192828"/>
                </a:lnTo>
                <a:lnTo>
                  <a:pt x="1411828" y="1242698"/>
                </a:lnTo>
                <a:lnTo>
                  <a:pt x="1374501" y="1289733"/>
                </a:lnTo>
                <a:lnTo>
                  <a:pt x="1333737" y="1333733"/>
                </a:lnTo>
                <a:lnTo>
                  <a:pt x="1289737" y="1374497"/>
                </a:lnTo>
                <a:lnTo>
                  <a:pt x="1242701" y="1411824"/>
                </a:lnTo>
                <a:lnTo>
                  <a:pt x="1192832" y="1445512"/>
                </a:lnTo>
                <a:lnTo>
                  <a:pt x="1140330" y="1475361"/>
                </a:lnTo>
                <a:lnTo>
                  <a:pt x="1085395" y="1501170"/>
                </a:lnTo>
                <a:lnTo>
                  <a:pt x="1028230" y="1522737"/>
                </a:lnTo>
                <a:lnTo>
                  <a:pt x="969036" y="1539861"/>
                </a:lnTo>
                <a:lnTo>
                  <a:pt x="908013" y="1552342"/>
                </a:lnTo>
                <a:lnTo>
                  <a:pt x="845362" y="1559977"/>
                </a:lnTo>
                <a:lnTo>
                  <a:pt x="781285" y="1562567"/>
                </a:lnTo>
                <a:lnTo>
                  <a:pt x="717208" y="1559977"/>
                </a:lnTo>
                <a:lnTo>
                  <a:pt x="654557" y="1552342"/>
                </a:lnTo>
                <a:lnTo>
                  <a:pt x="593534" y="1539861"/>
                </a:lnTo>
                <a:lnTo>
                  <a:pt x="534340" y="1522737"/>
                </a:lnTo>
                <a:lnTo>
                  <a:pt x="477175" y="1501170"/>
                </a:lnTo>
                <a:lnTo>
                  <a:pt x="422241" y="1475361"/>
                </a:lnTo>
                <a:lnTo>
                  <a:pt x="369739" y="1445512"/>
                </a:lnTo>
                <a:lnTo>
                  <a:pt x="319870" y="1411824"/>
                </a:lnTo>
                <a:lnTo>
                  <a:pt x="272834" y="1374497"/>
                </a:lnTo>
                <a:lnTo>
                  <a:pt x="228834" y="1333733"/>
                </a:lnTo>
                <a:lnTo>
                  <a:pt x="188070" y="1289733"/>
                </a:lnTo>
                <a:lnTo>
                  <a:pt x="150743" y="1242698"/>
                </a:lnTo>
                <a:lnTo>
                  <a:pt x="117055" y="1192828"/>
                </a:lnTo>
                <a:lnTo>
                  <a:pt x="87206" y="1140326"/>
                </a:lnTo>
                <a:lnTo>
                  <a:pt x="61397" y="1085392"/>
                </a:lnTo>
                <a:lnTo>
                  <a:pt x="39830" y="1028228"/>
                </a:lnTo>
                <a:lnTo>
                  <a:pt x="22706" y="969033"/>
                </a:lnTo>
                <a:lnTo>
                  <a:pt x="10225" y="908010"/>
                </a:lnTo>
                <a:lnTo>
                  <a:pt x="2589" y="845360"/>
                </a:lnTo>
                <a:lnTo>
                  <a:pt x="0" y="781283"/>
                </a:lnTo>
                <a:lnTo>
                  <a:pt x="2589" y="717206"/>
                </a:lnTo>
                <a:lnTo>
                  <a:pt x="10225" y="654556"/>
                </a:lnTo>
                <a:lnTo>
                  <a:pt x="22706" y="593533"/>
                </a:lnTo>
                <a:lnTo>
                  <a:pt x="39830" y="534339"/>
                </a:lnTo>
                <a:lnTo>
                  <a:pt x="61397" y="477175"/>
                </a:lnTo>
                <a:lnTo>
                  <a:pt x="87206" y="422241"/>
                </a:lnTo>
                <a:lnTo>
                  <a:pt x="117055" y="369739"/>
                </a:lnTo>
                <a:lnTo>
                  <a:pt x="150743" y="319870"/>
                </a:lnTo>
                <a:lnTo>
                  <a:pt x="188070" y="272835"/>
                </a:lnTo>
                <a:lnTo>
                  <a:pt x="228834" y="228834"/>
                </a:lnTo>
                <a:lnTo>
                  <a:pt x="272834" y="188070"/>
                </a:lnTo>
                <a:lnTo>
                  <a:pt x="319870" y="150744"/>
                </a:lnTo>
                <a:lnTo>
                  <a:pt x="369739" y="117055"/>
                </a:lnTo>
                <a:lnTo>
                  <a:pt x="422241" y="87206"/>
                </a:lnTo>
                <a:lnTo>
                  <a:pt x="477175" y="61398"/>
                </a:lnTo>
                <a:lnTo>
                  <a:pt x="534340" y="39830"/>
                </a:lnTo>
                <a:lnTo>
                  <a:pt x="593534" y="22706"/>
                </a:lnTo>
                <a:lnTo>
                  <a:pt x="654557" y="10225"/>
                </a:lnTo>
                <a:lnTo>
                  <a:pt x="717208" y="2589"/>
                </a:lnTo>
                <a:lnTo>
                  <a:pt x="781285" y="0"/>
                </a:lnTo>
                <a:lnTo>
                  <a:pt x="845362" y="2589"/>
                </a:lnTo>
                <a:lnTo>
                  <a:pt x="908013" y="10225"/>
                </a:lnTo>
                <a:lnTo>
                  <a:pt x="969036" y="22706"/>
                </a:lnTo>
                <a:lnTo>
                  <a:pt x="1028230" y="39830"/>
                </a:lnTo>
                <a:lnTo>
                  <a:pt x="1085395" y="61398"/>
                </a:lnTo>
                <a:lnTo>
                  <a:pt x="1140330" y="87206"/>
                </a:lnTo>
                <a:lnTo>
                  <a:pt x="1192832" y="117055"/>
                </a:lnTo>
                <a:lnTo>
                  <a:pt x="1242701" y="150744"/>
                </a:lnTo>
                <a:lnTo>
                  <a:pt x="1289737" y="188070"/>
                </a:lnTo>
                <a:lnTo>
                  <a:pt x="1333737" y="228834"/>
                </a:lnTo>
                <a:lnTo>
                  <a:pt x="1374501" y="272835"/>
                </a:lnTo>
                <a:lnTo>
                  <a:pt x="1411828" y="319870"/>
                </a:lnTo>
                <a:lnTo>
                  <a:pt x="1445517" y="369739"/>
                </a:lnTo>
                <a:lnTo>
                  <a:pt x="1475366" y="422241"/>
                </a:lnTo>
                <a:lnTo>
                  <a:pt x="1501174" y="477175"/>
                </a:lnTo>
                <a:lnTo>
                  <a:pt x="1522741" y="534339"/>
                </a:lnTo>
                <a:lnTo>
                  <a:pt x="1539866" y="593533"/>
                </a:lnTo>
                <a:lnTo>
                  <a:pt x="1552347" y="654556"/>
                </a:lnTo>
                <a:lnTo>
                  <a:pt x="1559982" y="717206"/>
                </a:lnTo>
                <a:lnTo>
                  <a:pt x="1562572" y="781283"/>
                </a:lnTo>
                <a:close/>
              </a:path>
            </a:pathLst>
          </a:custGeom>
          <a:ln w="8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7216" y="1271824"/>
            <a:ext cx="104095" cy="104091"/>
          </a:xfrm>
          <a:custGeom>
            <a:avLst/>
            <a:gdLst/>
            <a:ahLst/>
            <a:cxnLst/>
            <a:rect l="l" t="t" r="r" b="b"/>
            <a:pathLst>
              <a:path w="104095" h="104091">
                <a:moveTo>
                  <a:pt x="104095" y="52044"/>
                </a:moveTo>
                <a:lnTo>
                  <a:pt x="102823" y="40560"/>
                </a:lnTo>
                <a:lnTo>
                  <a:pt x="97915" y="27426"/>
                </a:lnTo>
                <a:lnTo>
                  <a:pt x="89833" y="16253"/>
                </a:lnTo>
                <a:lnTo>
                  <a:pt x="79127" y="7590"/>
                </a:lnTo>
                <a:lnTo>
                  <a:pt x="66348" y="1989"/>
                </a:lnTo>
                <a:lnTo>
                  <a:pt x="52047" y="0"/>
                </a:lnTo>
                <a:lnTo>
                  <a:pt x="40563" y="1271"/>
                </a:lnTo>
                <a:lnTo>
                  <a:pt x="27429" y="6178"/>
                </a:lnTo>
                <a:lnTo>
                  <a:pt x="16254" y="14260"/>
                </a:lnTo>
                <a:lnTo>
                  <a:pt x="7591" y="24965"/>
                </a:lnTo>
                <a:lnTo>
                  <a:pt x="1989" y="37743"/>
                </a:lnTo>
                <a:lnTo>
                  <a:pt x="0" y="52044"/>
                </a:lnTo>
                <a:lnTo>
                  <a:pt x="1271" y="63529"/>
                </a:lnTo>
                <a:lnTo>
                  <a:pt x="6180" y="76663"/>
                </a:lnTo>
                <a:lnTo>
                  <a:pt x="14262" y="87837"/>
                </a:lnTo>
                <a:lnTo>
                  <a:pt x="24968" y="96500"/>
                </a:lnTo>
                <a:lnTo>
                  <a:pt x="37747" y="102101"/>
                </a:lnTo>
                <a:lnTo>
                  <a:pt x="52047" y="104091"/>
                </a:lnTo>
                <a:lnTo>
                  <a:pt x="63533" y="102819"/>
                </a:lnTo>
                <a:lnTo>
                  <a:pt x="76667" y="97911"/>
                </a:lnTo>
                <a:lnTo>
                  <a:pt x="87840" y="89829"/>
                </a:lnTo>
                <a:lnTo>
                  <a:pt x="96503" y="79123"/>
                </a:lnTo>
                <a:lnTo>
                  <a:pt x="102105" y="66344"/>
                </a:lnTo>
                <a:lnTo>
                  <a:pt x="104095" y="5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67216" y="1271824"/>
            <a:ext cx="104095" cy="104091"/>
          </a:xfrm>
          <a:custGeom>
            <a:avLst/>
            <a:gdLst/>
            <a:ahLst/>
            <a:cxnLst/>
            <a:rect l="l" t="t" r="r" b="b"/>
            <a:pathLst>
              <a:path w="104095" h="104091">
                <a:moveTo>
                  <a:pt x="104095" y="52044"/>
                </a:moveTo>
                <a:lnTo>
                  <a:pt x="102105" y="66344"/>
                </a:lnTo>
                <a:lnTo>
                  <a:pt x="96503" y="79123"/>
                </a:lnTo>
                <a:lnTo>
                  <a:pt x="87840" y="89829"/>
                </a:lnTo>
                <a:lnTo>
                  <a:pt x="76667" y="97911"/>
                </a:lnTo>
                <a:lnTo>
                  <a:pt x="63533" y="102819"/>
                </a:lnTo>
                <a:lnTo>
                  <a:pt x="52047" y="104091"/>
                </a:lnTo>
                <a:lnTo>
                  <a:pt x="37747" y="102101"/>
                </a:lnTo>
                <a:lnTo>
                  <a:pt x="24968" y="96500"/>
                </a:lnTo>
                <a:lnTo>
                  <a:pt x="14262" y="87837"/>
                </a:lnTo>
                <a:lnTo>
                  <a:pt x="6180" y="76663"/>
                </a:lnTo>
                <a:lnTo>
                  <a:pt x="1271" y="63529"/>
                </a:lnTo>
                <a:lnTo>
                  <a:pt x="0" y="52044"/>
                </a:lnTo>
                <a:lnTo>
                  <a:pt x="1989" y="37743"/>
                </a:lnTo>
                <a:lnTo>
                  <a:pt x="7591" y="24965"/>
                </a:lnTo>
                <a:lnTo>
                  <a:pt x="16254" y="14260"/>
                </a:lnTo>
                <a:lnTo>
                  <a:pt x="27429" y="6178"/>
                </a:lnTo>
                <a:lnTo>
                  <a:pt x="40563" y="1271"/>
                </a:lnTo>
                <a:lnTo>
                  <a:pt x="52047" y="0"/>
                </a:lnTo>
                <a:lnTo>
                  <a:pt x="66348" y="1989"/>
                </a:lnTo>
                <a:lnTo>
                  <a:pt x="79127" y="7590"/>
                </a:lnTo>
                <a:lnTo>
                  <a:pt x="89833" y="16253"/>
                </a:lnTo>
                <a:lnTo>
                  <a:pt x="97915" y="27426"/>
                </a:lnTo>
                <a:lnTo>
                  <a:pt x="102823" y="40560"/>
                </a:lnTo>
                <a:lnTo>
                  <a:pt x="104095" y="52044"/>
                </a:lnTo>
                <a:close/>
              </a:path>
            </a:pathLst>
          </a:custGeom>
          <a:ln w="43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67216" y="1271824"/>
            <a:ext cx="104095" cy="104091"/>
          </a:xfrm>
          <a:custGeom>
            <a:avLst/>
            <a:gdLst/>
            <a:ahLst/>
            <a:cxnLst/>
            <a:rect l="l" t="t" r="r" b="b"/>
            <a:pathLst>
              <a:path w="104095" h="104091">
                <a:moveTo>
                  <a:pt x="104095" y="52044"/>
                </a:moveTo>
                <a:lnTo>
                  <a:pt x="102823" y="40560"/>
                </a:lnTo>
                <a:lnTo>
                  <a:pt x="97915" y="27426"/>
                </a:lnTo>
                <a:lnTo>
                  <a:pt x="89833" y="16253"/>
                </a:lnTo>
                <a:lnTo>
                  <a:pt x="79127" y="7590"/>
                </a:lnTo>
                <a:lnTo>
                  <a:pt x="66348" y="1989"/>
                </a:lnTo>
                <a:lnTo>
                  <a:pt x="52047" y="0"/>
                </a:lnTo>
                <a:lnTo>
                  <a:pt x="40563" y="1271"/>
                </a:lnTo>
                <a:lnTo>
                  <a:pt x="27429" y="6178"/>
                </a:lnTo>
                <a:lnTo>
                  <a:pt x="16254" y="14260"/>
                </a:lnTo>
                <a:lnTo>
                  <a:pt x="7591" y="24965"/>
                </a:lnTo>
                <a:lnTo>
                  <a:pt x="1989" y="37743"/>
                </a:lnTo>
                <a:lnTo>
                  <a:pt x="0" y="52044"/>
                </a:lnTo>
                <a:lnTo>
                  <a:pt x="1271" y="63529"/>
                </a:lnTo>
                <a:lnTo>
                  <a:pt x="6180" y="76663"/>
                </a:lnTo>
                <a:lnTo>
                  <a:pt x="14262" y="87837"/>
                </a:lnTo>
                <a:lnTo>
                  <a:pt x="24968" y="96500"/>
                </a:lnTo>
                <a:lnTo>
                  <a:pt x="37747" y="102101"/>
                </a:lnTo>
                <a:lnTo>
                  <a:pt x="52047" y="104091"/>
                </a:lnTo>
                <a:lnTo>
                  <a:pt x="63533" y="102819"/>
                </a:lnTo>
                <a:lnTo>
                  <a:pt x="76667" y="97911"/>
                </a:lnTo>
                <a:lnTo>
                  <a:pt x="87840" y="89829"/>
                </a:lnTo>
                <a:lnTo>
                  <a:pt x="96503" y="79123"/>
                </a:lnTo>
                <a:lnTo>
                  <a:pt x="102105" y="66344"/>
                </a:lnTo>
                <a:lnTo>
                  <a:pt x="104095" y="520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67216" y="1271824"/>
            <a:ext cx="104095" cy="104091"/>
          </a:xfrm>
          <a:custGeom>
            <a:avLst/>
            <a:gdLst/>
            <a:ahLst/>
            <a:cxnLst/>
            <a:rect l="l" t="t" r="r" b="b"/>
            <a:pathLst>
              <a:path w="104095" h="104091">
                <a:moveTo>
                  <a:pt x="104095" y="52044"/>
                </a:moveTo>
                <a:lnTo>
                  <a:pt x="102105" y="66344"/>
                </a:lnTo>
                <a:lnTo>
                  <a:pt x="96503" y="79123"/>
                </a:lnTo>
                <a:lnTo>
                  <a:pt x="87840" y="89829"/>
                </a:lnTo>
                <a:lnTo>
                  <a:pt x="76667" y="97911"/>
                </a:lnTo>
                <a:lnTo>
                  <a:pt x="63533" y="102819"/>
                </a:lnTo>
                <a:lnTo>
                  <a:pt x="52047" y="104091"/>
                </a:lnTo>
                <a:lnTo>
                  <a:pt x="37747" y="102101"/>
                </a:lnTo>
                <a:lnTo>
                  <a:pt x="24968" y="96500"/>
                </a:lnTo>
                <a:lnTo>
                  <a:pt x="14262" y="87837"/>
                </a:lnTo>
                <a:lnTo>
                  <a:pt x="6180" y="76663"/>
                </a:lnTo>
                <a:lnTo>
                  <a:pt x="1271" y="63529"/>
                </a:lnTo>
                <a:lnTo>
                  <a:pt x="0" y="52044"/>
                </a:lnTo>
                <a:lnTo>
                  <a:pt x="1989" y="37743"/>
                </a:lnTo>
                <a:lnTo>
                  <a:pt x="7591" y="24965"/>
                </a:lnTo>
                <a:lnTo>
                  <a:pt x="16254" y="14260"/>
                </a:lnTo>
                <a:lnTo>
                  <a:pt x="27429" y="6178"/>
                </a:lnTo>
                <a:lnTo>
                  <a:pt x="40563" y="1271"/>
                </a:lnTo>
                <a:lnTo>
                  <a:pt x="52047" y="0"/>
                </a:lnTo>
                <a:lnTo>
                  <a:pt x="66348" y="1989"/>
                </a:lnTo>
                <a:lnTo>
                  <a:pt x="79127" y="7590"/>
                </a:lnTo>
                <a:lnTo>
                  <a:pt x="89833" y="16253"/>
                </a:lnTo>
                <a:lnTo>
                  <a:pt x="97915" y="27426"/>
                </a:lnTo>
                <a:lnTo>
                  <a:pt x="102823" y="40560"/>
                </a:lnTo>
                <a:lnTo>
                  <a:pt x="104095" y="52044"/>
                </a:lnTo>
                <a:close/>
              </a:path>
            </a:pathLst>
          </a:custGeom>
          <a:ln w="433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1563" y="706242"/>
            <a:ext cx="2073203" cy="1199395"/>
          </a:xfrm>
          <a:custGeom>
            <a:avLst/>
            <a:gdLst/>
            <a:ahLst/>
            <a:cxnLst/>
            <a:rect l="l" t="t" r="r" b="b"/>
            <a:pathLst>
              <a:path w="2073203" h="1199395">
                <a:moveTo>
                  <a:pt x="962864" y="114503"/>
                </a:moveTo>
                <a:lnTo>
                  <a:pt x="978480" y="119130"/>
                </a:lnTo>
                <a:lnTo>
                  <a:pt x="994675" y="124335"/>
                </a:lnTo>
                <a:lnTo>
                  <a:pt x="1010292" y="129541"/>
                </a:lnTo>
                <a:lnTo>
                  <a:pt x="1026478" y="134747"/>
                </a:lnTo>
                <a:lnTo>
                  <a:pt x="1042673" y="139952"/>
                </a:lnTo>
                <a:lnTo>
                  <a:pt x="1058868" y="145736"/>
                </a:lnTo>
                <a:lnTo>
                  <a:pt x="1075641" y="151511"/>
                </a:lnTo>
                <a:lnTo>
                  <a:pt x="1092405" y="157304"/>
                </a:lnTo>
                <a:lnTo>
                  <a:pt x="1109179" y="163657"/>
                </a:lnTo>
                <a:lnTo>
                  <a:pt x="1125952" y="170019"/>
                </a:lnTo>
                <a:lnTo>
                  <a:pt x="1143295" y="176382"/>
                </a:lnTo>
                <a:lnTo>
                  <a:pt x="1160646" y="182744"/>
                </a:lnTo>
                <a:lnTo>
                  <a:pt x="1177998" y="189685"/>
                </a:lnTo>
                <a:lnTo>
                  <a:pt x="1195928" y="196047"/>
                </a:lnTo>
                <a:lnTo>
                  <a:pt x="1213271" y="202988"/>
                </a:lnTo>
                <a:lnTo>
                  <a:pt x="1230623" y="209928"/>
                </a:lnTo>
                <a:lnTo>
                  <a:pt x="1247975" y="216860"/>
                </a:lnTo>
                <a:lnTo>
                  <a:pt x="1265317" y="223801"/>
                </a:lnTo>
                <a:lnTo>
                  <a:pt x="1282669" y="230741"/>
                </a:lnTo>
                <a:lnTo>
                  <a:pt x="1299442" y="237682"/>
                </a:lnTo>
                <a:lnTo>
                  <a:pt x="1316216" y="244044"/>
                </a:lnTo>
                <a:lnTo>
                  <a:pt x="1332980" y="250985"/>
                </a:lnTo>
                <a:lnTo>
                  <a:pt x="1349175" y="257347"/>
                </a:lnTo>
                <a:lnTo>
                  <a:pt x="1365361" y="264288"/>
                </a:lnTo>
                <a:lnTo>
                  <a:pt x="1380977" y="270650"/>
                </a:lnTo>
                <a:lnTo>
                  <a:pt x="1396594" y="276425"/>
                </a:lnTo>
                <a:lnTo>
                  <a:pt x="1411632" y="282787"/>
                </a:lnTo>
                <a:lnTo>
                  <a:pt x="1427239" y="289150"/>
                </a:lnTo>
                <a:lnTo>
                  <a:pt x="1442278" y="294934"/>
                </a:lnTo>
                <a:lnTo>
                  <a:pt x="1457316" y="301296"/>
                </a:lnTo>
                <a:lnTo>
                  <a:pt x="1473511" y="307658"/>
                </a:lnTo>
                <a:lnTo>
                  <a:pt x="1489697" y="314021"/>
                </a:lnTo>
                <a:lnTo>
                  <a:pt x="1506470" y="320383"/>
                </a:lnTo>
                <a:lnTo>
                  <a:pt x="1523243" y="326736"/>
                </a:lnTo>
                <a:lnTo>
                  <a:pt x="1540008" y="333098"/>
                </a:lnTo>
                <a:lnTo>
                  <a:pt x="1557359" y="340039"/>
                </a:lnTo>
                <a:lnTo>
                  <a:pt x="1575289" y="346401"/>
                </a:lnTo>
                <a:lnTo>
                  <a:pt x="1593210" y="353342"/>
                </a:lnTo>
                <a:lnTo>
                  <a:pt x="1611141" y="360283"/>
                </a:lnTo>
                <a:lnTo>
                  <a:pt x="1629071" y="367224"/>
                </a:lnTo>
                <a:lnTo>
                  <a:pt x="1647001" y="374164"/>
                </a:lnTo>
                <a:lnTo>
                  <a:pt x="1665500" y="380527"/>
                </a:lnTo>
                <a:lnTo>
                  <a:pt x="1683430" y="387458"/>
                </a:lnTo>
                <a:lnTo>
                  <a:pt x="1701939" y="394399"/>
                </a:lnTo>
                <a:lnTo>
                  <a:pt x="1719282" y="401339"/>
                </a:lnTo>
                <a:lnTo>
                  <a:pt x="1737212" y="408280"/>
                </a:lnTo>
                <a:lnTo>
                  <a:pt x="1753985" y="414643"/>
                </a:lnTo>
                <a:lnTo>
                  <a:pt x="1770759" y="421583"/>
                </a:lnTo>
                <a:lnTo>
                  <a:pt x="1787523" y="427946"/>
                </a:lnTo>
                <a:lnTo>
                  <a:pt x="1803139" y="434308"/>
                </a:lnTo>
                <a:lnTo>
                  <a:pt x="1818177" y="440083"/>
                </a:lnTo>
                <a:lnTo>
                  <a:pt x="1832637" y="446445"/>
                </a:lnTo>
                <a:lnTo>
                  <a:pt x="1846510" y="452238"/>
                </a:lnTo>
                <a:lnTo>
                  <a:pt x="1860391" y="457434"/>
                </a:lnTo>
                <a:lnTo>
                  <a:pt x="1873116" y="463218"/>
                </a:lnTo>
                <a:lnTo>
                  <a:pt x="1885262" y="468424"/>
                </a:lnTo>
                <a:lnTo>
                  <a:pt x="1896820" y="473629"/>
                </a:lnTo>
                <a:lnTo>
                  <a:pt x="1908388" y="478835"/>
                </a:lnTo>
                <a:lnTo>
                  <a:pt x="1923427" y="485776"/>
                </a:lnTo>
                <a:lnTo>
                  <a:pt x="1937886" y="493293"/>
                </a:lnTo>
                <a:lnTo>
                  <a:pt x="1951759" y="500232"/>
                </a:lnTo>
                <a:lnTo>
                  <a:pt x="1965062" y="507172"/>
                </a:lnTo>
                <a:lnTo>
                  <a:pt x="1977786" y="514688"/>
                </a:lnTo>
                <a:lnTo>
                  <a:pt x="1989932" y="521628"/>
                </a:lnTo>
                <a:lnTo>
                  <a:pt x="2001491" y="529145"/>
                </a:lnTo>
                <a:lnTo>
                  <a:pt x="2012481" y="536665"/>
                </a:lnTo>
                <a:lnTo>
                  <a:pt x="2022313" y="544181"/>
                </a:lnTo>
                <a:lnTo>
                  <a:pt x="2031568" y="551121"/>
                </a:lnTo>
                <a:lnTo>
                  <a:pt x="2039665" y="558638"/>
                </a:lnTo>
                <a:lnTo>
                  <a:pt x="2047184" y="566158"/>
                </a:lnTo>
                <a:lnTo>
                  <a:pt x="2053546" y="573098"/>
                </a:lnTo>
                <a:lnTo>
                  <a:pt x="2059330" y="580037"/>
                </a:lnTo>
                <a:lnTo>
                  <a:pt x="2063370" y="586399"/>
                </a:lnTo>
                <a:lnTo>
                  <a:pt x="2067419" y="593338"/>
                </a:lnTo>
                <a:lnTo>
                  <a:pt x="2069732" y="599697"/>
                </a:lnTo>
                <a:lnTo>
                  <a:pt x="2072046" y="605482"/>
                </a:lnTo>
                <a:lnTo>
                  <a:pt x="2072624" y="611844"/>
                </a:lnTo>
                <a:lnTo>
                  <a:pt x="2073203" y="617625"/>
                </a:lnTo>
                <a:lnTo>
                  <a:pt x="2072624" y="623409"/>
                </a:lnTo>
                <a:lnTo>
                  <a:pt x="2072046" y="629771"/>
                </a:lnTo>
                <a:lnTo>
                  <a:pt x="2069732" y="635553"/>
                </a:lnTo>
                <a:lnTo>
                  <a:pt x="2067419" y="641915"/>
                </a:lnTo>
                <a:lnTo>
                  <a:pt x="2063370" y="648854"/>
                </a:lnTo>
                <a:lnTo>
                  <a:pt x="2059330" y="655216"/>
                </a:lnTo>
                <a:lnTo>
                  <a:pt x="2053546" y="662155"/>
                </a:lnTo>
                <a:lnTo>
                  <a:pt x="2047184" y="669095"/>
                </a:lnTo>
                <a:lnTo>
                  <a:pt x="2039665" y="676035"/>
                </a:lnTo>
                <a:lnTo>
                  <a:pt x="2031568" y="683551"/>
                </a:lnTo>
                <a:lnTo>
                  <a:pt x="2022313" y="690491"/>
                </a:lnTo>
                <a:lnTo>
                  <a:pt x="2012481" y="697430"/>
                </a:lnTo>
                <a:lnTo>
                  <a:pt x="2001491" y="704950"/>
                </a:lnTo>
                <a:lnTo>
                  <a:pt x="1989932" y="711889"/>
                </a:lnTo>
                <a:lnTo>
                  <a:pt x="1977786" y="718829"/>
                </a:lnTo>
                <a:lnTo>
                  <a:pt x="1965062" y="725769"/>
                </a:lnTo>
                <a:lnTo>
                  <a:pt x="1951759" y="732130"/>
                </a:lnTo>
                <a:lnTo>
                  <a:pt x="1937886" y="739070"/>
                </a:lnTo>
                <a:lnTo>
                  <a:pt x="1923427" y="745432"/>
                </a:lnTo>
                <a:lnTo>
                  <a:pt x="1908388" y="752371"/>
                </a:lnTo>
                <a:lnTo>
                  <a:pt x="1896820" y="756997"/>
                </a:lnTo>
                <a:lnTo>
                  <a:pt x="1885262" y="761624"/>
                </a:lnTo>
                <a:lnTo>
                  <a:pt x="1873116" y="766250"/>
                </a:lnTo>
                <a:lnTo>
                  <a:pt x="1860391" y="771454"/>
                </a:lnTo>
                <a:lnTo>
                  <a:pt x="1846510" y="776657"/>
                </a:lnTo>
                <a:lnTo>
                  <a:pt x="1832637" y="781865"/>
                </a:lnTo>
                <a:lnTo>
                  <a:pt x="1818177" y="787068"/>
                </a:lnTo>
                <a:lnTo>
                  <a:pt x="1803139" y="792850"/>
                </a:lnTo>
                <a:lnTo>
                  <a:pt x="1786944" y="798057"/>
                </a:lnTo>
                <a:lnTo>
                  <a:pt x="1770759" y="804419"/>
                </a:lnTo>
                <a:lnTo>
                  <a:pt x="1753985" y="810199"/>
                </a:lnTo>
                <a:lnTo>
                  <a:pt x="1736633" y="815984"/>
                </a:lnTo>
                <a:lnTo>
                  <a:pt x="1719282" y="822343"/>
                </a:lnTo>
                <a:lnTo>
                  <a:pt x="1700782" y="828705"/>
                </a:lnTo>
                <a:lnTo>
                  <a:pt x="1682852" y="835067"/>
                </a:lnTo>
                <a:lnTo>
                  <a:pt x="1664344" y="842006"/>
                </a:lnTo>
                <a:lnTo>
                  <a:pt x="1646423" y="848369"/>
                </a:lnTo>
                <a:lnTo>
                  <a:pt x="1627914" y="854730"/>
                </a:lnTo>
                <a:lnTo>
                  <a:pt x="1609405" y="861670"/>
                </a:lnTo>
                <a:lnTo>
                  <a:pt x="1591484" y="868032"/>
                </a:lnTo>
                <a:lnTo>
                  <a:pt x="1572976" y="874971"/>
                </a:lnTo>
                <a:lnTo>
                  <a:pt x="1555624" y="881330"/>
                </a:lnTo>
                <a:lnTo>
                  <a:pt x="1537703" y="887692"/>
                </a:lnTo>
                <a:lnTo>
                  <a:pt x="1520351" y="894631"/>
                </a:lnTo>
                <a:lnTo>
                  <a:pt x="1503000" y="900993"/>
                </a:lnTo>
                <a:lnTo>
                  <a:pt x="1486226" y="907933"/>
                </a:lnTo>
                <a:lnTo>
                  <a:pt x="1469462" y="914294"/>
                </a:lnTo>
                <a:lnTo>
                  <a:pt x="1453267" y="921234"/>
                </a:lnTo>
                <a:lnTo>
                  <a:pt x="1437650" y="927596"/>
                </a:lnTo>
                <a:lnTo>
                  <a:pt x="1422034" y="933958"/>
                </a:lnTo>
                <a:lnTo>
                  <a:pt x="1406426" y="940898"/>
                </a:lnTo>
                <a:lnTo>
                  <a:pt x="1390231" y="947837"/>
                </a:lnTo>
                <a:lnTo>
                  <a:pt x="1374036" y="954776"/>
                </a:lnTo>
                <a:lnTo>
                  <a:pt x="1357851" y="961716"/>
                </a:lnTo>
                <a:lnTo>
                  <a:pt x="1341656" y="969233"/>
                </a:lnTo>
                <a:lnTo>
                  <a:pt x="1324304" y="976750"/>
                </a:lnTo>
                <a:lnTo>
                  <a:pt x="1307540" y="984270"/>
                </a:lnTo>
                <a:lnTo>
                  <a:pt x="1290188" y="992364"/>
                </a:lnTo>
                <a:lnTo>
                  <a:pt x="1272836" y="999885"/>
                </a:lnTo>
                <a:lnTo>
                  <a:pt x="1254915" y="1007978"/>
                </a:lnTo>
                <a:lnTo>
                  <a:pt x="1236985" y="1016076"/>
                </a:lnTo>
                <a:lnTo>
                  <a:pt x="1219055" y="1024171"/>
                </a:lnTo>
                <a:lnTo>
                  <a:pt x="1200546" y="1032268"/>
                </a:lnTo>
                <a:lnTo>
                  <a:pt x="1182625" y="1040363"/>
                </a:lnTo>
                <a:lnTo>
                  <a:pt x="1164695" y="1047883"/>
                </a:lnTo>
                <a:lnTo>
                  <a:pt x="1146765" y="1055977"/>
                </a:lnTo>
                <a:lnTo>
                  <a:pt x="1128844" y="1063498"/>
                </a:lnTo>
                <a:lnTo>
                  <a:pt x="1110914" y="1071014"/>
                </a:lnTo>
                <a:lnTo>
                  <a:pt x="1093562" y="1078531"/>
                </a:lnTo>
                <a:lnTo>
                  <a:pt x="1076210" y="1085470"/>
                </a:lnTo>
                <a:lnTo>
                  <a:pt x="1059446" y="1092410"/>
                </a:lnTo>
                <a:lnTo>
                  <a:pt x="1042673" y="1098772"/>
                </a:lnTo>
                <a:lnTo>
                  <a:pt x="1025899" y="1105134"/>
                </a:lnTo>
                <a:lnTo>
                  <a:pt x="1009714" y="1111496"/>
                </a:lnTo>
                <a:lnTo>
                  <a:pt x="993519" y="1117277"/>
                </a:lnTo>
                <a:lnTo>
                  <a:pt x="977324" y="1123062"/>
                </a:lnTo>
                <a:lnTo>
                  <a:pt x="961129" y="1128266"/>
                </a:lnTo>
                <a:lnTo>
                  <a:pt x="945521" y="1134050"/>
                </a:lnTo>
                <a:lnTo>
                  <a:pt x="928169" y="1139253"/>
                </a:lnTo>
                <a:lnTo>
                  <a:pt x="911396" y="1144457"/>
                </a:lnTo>
                <a:lnTo>
                  <a:pt x="894054" y="1149661"/>
                </a:lnTo>
                <a:lnTo>
                  <a:pt x="876123" y="1154287"/>
                </a:lnTo>
                <a:lnTo>
                  <a:pt x="858193" y="1158914"/>
                </a:lnTo>
                <a:lnTo>
                  <a:pt x="839694" y="1163543"/>
                </a:lnTo>
                <a:lnTo>
                  <a:pt x="821185" y="1168170"/>
                </a:lnTo>
                <a:lnTo>
                  <a:pt x="802677" y="1172215"/>
                </a:lnTo>
                <a:lnTo>
                  <a:pt x="783590" y="1176264"/>
                </a:lnTo>
                <a:lnTo>
                  <a:pt x="763934" y="1179735"/>
                </a:lnTo>
                <a:lnTo>
                  <a:pt x="744847" y="1183204"/>
                </a:lnTo>
                <a:lnTo>
                  <a:pt x="725191" y="1186094"/>
                </a:lnTo>
                <a:lnTo>
                  <a:pt x="705525" y="1188988"/>
                </a:lnTo>
                <a:lnTo>
                  <a:pt x="686438" y="1191879"/>
                </a:lnTo>
                <a:lnTo>
                  <a:pt x="667360" y="1194191"/>
                </a:lnTo>
                <a:lnTo>
                  <a:pt x="648274" y="1195927"/>
                </a:lnTo>
                <a:lnTo>
                  <a:pt x="629187" y="1197082"/>
                </a:lnTo>
                <a:lnTo>
                  <a:pt x="611256" y="1198240"/>
                </a:lnTo>
                <a:lnTo>
                  <a:pt x="593335" y="1199395"/>
                </a:lnTo>
                <a:lnTo>
                  <a:pt x="542446" y="1199395"/>
                </a:lnTo>
                <a:lnTo>
                  <a:pt x="526829" y="1198818"/>
                </a:lnTo>
                <a:lnTo>
                  <a:pt x="511795" y="1197664"/>
                </a:lnTo>
                <a:lnTo>
                  <a:pt x="496758" y="1196505"/>
                </a:lnTo>
                <a:lnTo>
                  <a:pt x="482302" y="1194769"/>
                </a:lnTo>
                <a:lnTo>
                  <a:pt x="468999" y="1192456"/>
                </a:lnTo>
                <a:lnTo>
                  <a:pt x="455698" y="1190143"/>
                </a:lnTo>
                <a:lnTo>
                  <a:pt x="438929" y="1186675"/>
                </a:lnTo>
                <a:lnTo>
                  <a:pt x="422734" y="1182626"/>
                </a:lnTo>
                <a:lnTo>
                  <a:pt x="406541" y="1178000"/>
                </a:lnTo>
                <a:lnTo>
                  <a:pt x="390927" y="1172215"/>
                </a:lnTo>
                <a:lnTo>
                  <a:pt x="375316" y="1166434"/>
                </a:lnTo>
                <a:lnTo>
                  <a:pt x="360278" y="1160072"/>
                </a:lnTo>
                <a:lnTo>
                  <a:pt x="345242" y="1153133"/>
                </a:lnTo>
                <a:lnTo>
                  <a:pt x="330208" y="1145616"/>
                </a:lnTo>
                <a:lnTo>
                  <a:pt x="315171" y="1137518"/>
                </a:lnTo>
                <a:lnTo>
                  <a:pt x="301291" y="1128843"/>
                </a:lnTo>
                <a:lnTo>
                  <a:pt x="287413" y="1120167"/>
                </a:lnTo>
                <a:lnTo>
                  <a:pt x="273534" y="1111496"/>
                </a:lnTo>
                <a:lnTo>
                  <a:pt x="260810" y="1102244"/>
                </a:lnTo>
                <a:lnTo>
                  <a:pt x="248089" y="1092987"/>
                </a:lnTo>
                <a:lnTo>
                  <a:pt x="236524" y="1084316"/>
                </a:lnTo>
                <a:lnTo>
                  <a:pt x="225536" y="1075063"/>
                </a:lnTo>
                <a:lnTo>
                  <a:pt x="214547" y="1066388"/>
                </a:lnTo>
                <a:lnTo>
                  <a:pt x="204717" y="1057713"/>
                </a:lnTo>
                <a:lnTo>
                  <a:pt x="194884" y="1049038"/>
                </a:lnTo>
                <a:lnTo>
                  <a:pt x="186209" y="1040943"/>
                </a:lnTo>
                <a:lnTo>
                  <a:pt x="177537" y="1032846"/>
                </a:lnTo>
                <a:lnTo>
                  <a:pt x="169439" y="1025329"/>
                </a:lnTo>
                <a:lnTo>
                  <a:pt x="159609" y="1016076"/>
                </a:lnTo>
                <a:lnTo>
                  <a:pt x="149776" y="1007401"/>
                </a:lnTo>
                <a:lnTo>
                  <a:pt x="140523" y="998149"/>
                </a:lnTo>
                <a:lnTo>
                  <a:pt x="131271" y="988896"/>
                </a:lnTo>
                <a:lnTo>
                  <a:pt x="122018" y="980221"/>
                </a:lnTo>
                <a:lnTo>
                  <a:pt x="113343" y="970969"/>
                </a:lnTo>
                <a:lnTo>
                  <a:pt x="104671" y="961135"/>
                </a:lnTo>
                <a:lnTo>
                  <a:pt x="95996" y="951883"/>
                </a:lnTo>
                <a:lnTo>
                  <a:pt x="87899" y="942053"/>
                </a:lnTo>
                <a:lnTo>
                  <a:pt x="79804" y="932799"/>
                </a:lnTo>
                <a:lnTo>
                  <a:pt x="72865" y="922969"/>
                </a:lnTo>
                <a:lnTo>
                  <a:pt x="65925" y="913717"/>
                </a:lnTo>
                <a:lnTo>
                  <a:pt x="59564" y="903883"/>
                </a:lnTo>
                <a:lnTo>
                  <a:pt x="53779" y="894631"/>
                </a:lnTo>
                <a:lnTo>
                  <a:pt x="47998" y="884801"/>
                </a:lnTo>
                <a:lnTo>
                  <a:pt x="43372" y="875549"/>
                </a:lnTo>
                <a:lnTo>
                  <a:pt x="38745" y="865719"/>
                </a:lnTo>
                <a:lnTo>
                  <a:pt x="34697" y="856463"/>
                </a:lnTo>
                <a:lnTo>
                  <a:pt x="31224" y="847210"/>
                </a:lnTo>
                <a:lnTo>
                  <a:pt x="27757" y="837380"/>
                </a:lnTo>
                <a:lnTo>
                  <a:pt x="24863" y="827550"/>
                </a:lnTo>
                <a:lnTo>
                  <a:pt x="21972" y="817139"/>
                </a:lnTo>
                <a:lnTo>
                  <a:pt x="19082" y="806151"/>
                </a:lnTo>
                <a:lnTo>
                  <a:pt x="16768" y="794586"/>
                </a:lnTo>
                <a:lnTo>
                  <a:pt x="13878" y="783020"/>
                </a:lnTo>
                <a:lnTo>
                  <a:pt x="12142" y="770299"/>
                </a:lnTo>
                <a:lnTo>
                  <a:pt x="9829" y="757575"/>
                </a:lnTo>
                <a:lnTo>
                  <a:pt x="8093" y="744851"/>
                </a:lnTo>
                <a:lnTo>
                  <a:pt x="6357" y="731549"/>
                </a:lnTo>
                <a:lnTo>
                  <a:pt x="4626" y="718252"/>
                </a:lnTo>
                <a:lnTo>
                  <a:pt x="3467" y="704950"/>
                </a:lnTo>
                <a:lnTo>
                  <a:pt x="2312" y="692226"/>
                </a:lnTo>
                <a:lnTo>
                  <a:pt x="1731" y="678925"/>
                </a:lnTo>
                <a:lnTo>
                  <a:pt x="1154" y="666205"/>
                </a:lnTo>
                <a:lnTo>
                  <a:pt x="577" y="654057"/>
                </a:lnTo>
                <a:lnTo>
                  <a:pt x="0" y="641915"/>
                </a:lnTo>
                <a:lnTo>
                  <a:pt x="0" y="593338"/>
                </a:lnTo>
                <a:lnTo>
                  <a:pt x="577" y="581192"/>
                </a:lnTo>
                <a:lnTo>
                  <a:pt x="1154" y="569048"/>
                </a:lnTo>
                <a:lnTo>
                  <a:pt x="1731" y="556325"/>
                </a:lnTo>
                <a:lnTo>
                  <a:pt x="2312" y="543027"/>
                </a:lnTo>
                <a:lnTo>
                  <a:pt x="3467" y="530303"/>
                </a:lnTo>
                <a:lnTo>
                  <a:pt x="4626" y="517001"/>
                </a:lnTo>
                <a:lnTo>
                  <a:pt x="6357" y="503700"/>
                </a:lnTo>
                <a:lnTo>
                  <a:pt x="8093" y="490398"/>
                </a:lnTo>
                <a:lnTo>
                  <a:pt x="9829" y="477678"/>
                </a:lnTo>
                <a:lnTo>
                  <a:pt x="12142" y="464953"/>
                </a:lnTo>
                <a:lnTo>
                  <a:pt x="13878" y="452238"/>
                </a:lnTo>
                <a:lnTo>
                  <a:pt x="16768" y="440670"/>
                </a:lnTo>
                <a:lnTo>
                  <a:pt x="19082" y="429102"/>
                </a:lnTo>
                <a:lnTo>
                  <a:pt x="21972" y="418113"/>
                </a:lnTo>
                <a:lnTo>
                  <a:pt x="24863" y="407702"/>
                </a:lnTo>
                <a:lnTo>
                  <a:pt x="27757" y="397869"/>
                </a:lnTo>
                <a:lnTo>
                  <a:pt x="31224" y="388036"/>
                </a:lnTo>
                <a:lnTo>
                  <a:pt x="34697" y="379370"/>
                </a:lnTo>
                <a:lnTo>
                  <a:pt x="38745" y="369537"/>
                </a:lnTo>
                <a:lnTo>
                  <a:pt x="43372" y="359704"/>
                </a:lnTo>
                <a:lnTo>
                  <a:pt x="47998" y="350450"/>
                </a:lnTo>
                <a:lnTo>
                  <a:pt x="53779" y="340617"/>
                </a:lnTo>
                <a:lnTo>
                  <a:pt x="59564" y="331363"/>
                </a:lnTo>
                <a:lnTo>
                  <a:pt x="65925" y="321540"/>
                </a:lnTo>
                <a:lnTo>
                  <a:pt x="72865" y="312285"/>
                </a:lnTo>
                <a:lnTo>
                  <a:pt x="79804" y="302453"/>
                </a:lnTo>
                <a:lnTo>
                  <a:pt x="87899" y="293198"/>
                </a:lnTo>
                <a:lnTo>
                  <a:pt x="95996" y="283366"/>
                </a:lnTo>
                <a:lnTo>
                  <a:pt x="104671" y="274112"/>
                </a:lnTo>
                <a:lnTo>
                  <a:pt x="113343" y="264288"/>
                </a:lnTo>
                <a:lnTo>
                  <a:pt x="122018" y="255034"/>
                </a:lnTo>
                <a:lnTo>
                  <a:pt x="131271" y="246358"/>
                </a:lnTo>
                <a:lnTo>
                  <a:pt x="140523" y="237104"/>
                </a:lnTo>
                <a:lnTo>
                  <a:pt x="149776" y="227849"/>
                </a:lnTo>
                <a:lnTo>
                  <a:pt x="159609" y="219173"/>
                </a:lnTo>
                <a:lnTo>
                  <a:pt x="169439" y="209928"/>
                </a:lnTo>
                <a:lnTo>
                  <a:pt x="178114" y="201252"/>
                </a:lnTo>
                <a:lnTo>
                  <a:pt x="187945" y="192577"/>
                </a:lnTo>
                <a:lnTo>
                  <a:pt x="197778" y="183322"/>
                </a:lnTo>
                <a:lnTo>
                  <a:pt x="207607" y="174068"/>
                </a:lnTo>
                <a:lnTo>
                  <a:pt x="218596" y="164235"/>
                </a:lnTo>
                <a:lnTo>
                  <a:pt x="229003" y="154412"/>
                </a:lnTo>
                <a:lnTo>
                  <a:pt x="240569" y="144001"/>
                </a:lnTo>
                <a:lnTo>
                  <a:pt x="251558" y="134168"/>
                </a:lnTo>
                <a:lnTo>
                  <a:pt x="263123" y="123757"/>
                </a:lnTo>
                <a:lnTo>
                  <a:pt x="274689" y="113346"/>
                </a:lnTo>
                <a:lnTo>
                  <a:pt x="285678" y="102935"/>
                </a:lnTo>
                <a:lnTo>
                  <a:pt x="296665" y="93111"/>
                </a:lnTo>
                <a:lnTo>
                  <a:pt x="307076" y="83857"/>
                </a:lnTo>
                <a:lnTo>
                  <a:pt x="316906" y="74603"/>
                </a:lnTo>
                <a:lnTo>
                  <a:pt x="326736" y="65927"/>
                </a:lnTo>
                <a:lnTo>
                  <a:pt x="335412" y="57830"/>
                </a:lnTo>
                <a:lnTo>
                  <a:pt x="343509" y="50889"/>
                </a:lnTo>
                <a:lnTo>
                  <a:pt x="351026" y="43948"/>
                </a:lnTo>
                <a:lnTo>
                  <a:pt x="357966" y="37586"/>
                </a:lnTo>
                <a:lnTo>
                  <a:pt x="364328" y="32389"/>
                </a:lnTo>
                <a:lnTo>
                  <a:pt x="370689" y="26606"/>
                </a:lnTo>
                <a:lnTo>
                  <a:pt x="376470" y="21400"/>
                </a:lnTo>
                <a:lnTo>
                  <a:pt x="381674" y="16773"/>
                </a:lnTo>
                <a:lnTo>
                  <a:pt x="386882" y="12724"/>
                </a:lnTo>
                <a:lnTo>
                  <a:pt x="392085" y="9254"/>
                </a:lnTo>
                <a:lnTo>
                  <a:pt x="397289" y="6362"/>
                </a:lnTo>
                <a:lnTo>
                  <a:pt x="403074" y="4048"/>
                </a:lnTo>
                <a:lnTo>
                  <a:pt x="408855" y="2313"/>
                </a:lnTo>
                <a:lnTo>
                  <a:pt x="414639" y="1156"/>
                </a:lnTo>
                <a:lnTo>
                  <a:pt x="421579" y="0"/>
                </a:lnTo>
                <a:lnTo>
                  <a:pt x="436616" y="0"/>
                </a:lnTo>
                <a:lnTo>
                  <a:pt x="445287" y="1156"/>
                </a:lnTo>
                <a:lnTo>
                  <a:pt x="455121" y="2313"/>
                </a:lnTo>
                <a:lnTo>
                  <a:pt x="465528" y="4048"/>
                </a:lnTo>
                <a:lnTo>
                  <a:pt x="476517" y="5783"/>
                </a:lnTo>
                <a:lnTo>
                  <a:pt x="489240" y="8097"/>
                </a:lnTo>
                <a:lnTo>
                  <a:pt x="503119" y="10411"/>
                </a:lnTo>
                <a:lnTo>
                  <a:pt x="512949" y="12146"/>
                </a:lnTo>
                <a:lnTo>
                  <a:pt x="523360" y="13881"/>
                </a:lnTo>
                <a:lnTo>
                  <a:pt x="534349" y="16194"/>
                </a:lnTo>
                <a:lnTo>
                  <a:pt x="546495" y="18508"/>
                </a:lnTo>
                <a:lnTo>
                  <a:pt x="558632" y="20822"/>
                </a:lnTo>
                <a:lnTo>
                  <a:pt x="572513" y="23135"/>
                </a:lnTo>
                <a:lnTo>
                  <a:pt x="586395" y="26027"/>
                </a:lnTo>
                <a:lnTo>
                  <a:pt x="601433" y="28919"/>
                </a:lnTo>
                <a:lnTo>
                  <a:pt x="617040" y="31811"/>
                </a:lnTo>
                <a:lnTo>
                  <a:pt x="633814" y="35272"/>
                </a:lnTo>
                <a:lnTo>
                  <a:pt x="650587" y="38752"/>
                </a:lnTo>
                <a:lnTo>
                  <a:pt x="667930" y="42213"/>
                </a:lnTo>
                <a:lnTo>
                  <a:pt x="686438" y="46262"/>
                </a:lnTo>
                <a:lnTo>
                  <a:pt x="704947" y="49732"/>
                </a:lnTo>
                <a:lnTo>
                  <a:pt x="723455" y="53781"/>
                </a:lnTo>
                <a:lnTo>
                  <a:pt x="742533" y="58408"/>
                </a:lnTo>
                <a:lnTo>
                  <a:pt x="761620" y="62457"/>
                </a:lnTo>
                <a:lnTo>
                  <a:pt x="780707" y="67084"/>
                </a:lnTo>
                <a:lnTo>
                  <a:pt x="800363" y="71133"/>
                </a:lnTo>
                <a:lnTo>
                  <a:pt x="818872" y="75760"/>
                </a:lnTo>
                <a:lnTo>
                  <a:pt x="837959" y="80387"/>
                </a:lnTo>
                <a:lnTo>
                  <a:pt x="856458" y="85014"/>
                </a:lnTo>
                <a:lnTo>
                  <a:pt x="874967" y="90210"/>
                </a:lnTo>
                <a:lnTo>
                  <a:pt x="892897" y="94837"/>
                </a:lnTo>
                <a:lnTo>
                  <a:pt x="910818" y="99465"/>
                </a:lnTo>
                <a:lnTo>
                  <a:pt x="928169" y="104670"/>
                </a:lnTo>
                <a:lnTo>
                  <a:pt x="945521" y="109297"/>
                </a:lnTo>
                <a:lnTo>
                  <a:pt x="962864" y="114503"/>
                </a:lnTo>
                <a:close/>
              </a:path>
            </a:pathLst>
          </a:custGeom>
          <a:ln w="867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3946" y="1297846"/>
            <a:ext cx="52046" cy="52047"/>
          </a:xfrm>
          <a:custGeom>
            <a:avLst/>
            <a:gdLst/>
            <a:ahLst/>
            <a:cxnLst/>
            <a:rect l="l" t="t" r="r" b="b"/>
            <a:pathLst>
              <a:path w="52046" h="52047">
                <a:moveTo>
                  <a:pt x="52046" y="26022"/>
                </a:moveTo>
                <a:lnTo>
                  <a:pt x="48955" y="13711"/>
                </a:lnTo>
                <a:lnTo>
                  <a:pt x="39560" y="3794"/>
                </a:lnTo>
                <a:lnTo>
                  <a:pt x="26018" y="0"/>
                </a:lnTo>
                <a:lnTo>
                  <a:pt x="13714" y="3088"/>
                </a:lnTo>
                <a:lnTo>
                  <a:pt x="3795" y="12481"/>
                </a:lnTo>
                <a:lnTo>
                  <a:pt x="0" y="26022"/>
                </a:lnTo>
                <a:lnTo>
                  <a:pt x="3088" y="38329"/>
                </a:lnTo>
                <a:lnTo>
                  <a:pt x="12481" y="48250"/>
                </a:lnTo>
                <a:lnTo>
                  <a:pt x="26018" y="52047"/>
                </a:lnTo>
                <a:lnTo>
                  <a:pt x="38334" y="48954"/>
                </a:lnTo>
                <a:lnTo>
                  <a:pt x="48251" y="39559"/>
                </a:lnTo>
                <a:lnTo>
                  <a:pt x="52046" y="260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73946" y="1297846"/>
            <a:ext cx="52046" cy="52047"/>
          </a:xfrm>
          <a:custGeom>
            <a:avLst/>
            <a:gdLst/>
            <a:ahLst/>
            <a:cxnLst/>
            <a:rect l="l" t="t" r="r" b="b"/>
            <a:pathLst>
              <a:path w="52046" h="52047">
                <a:moveTo>
                  <a:pt x="52046" y="26022"/>
                </a:moveTo>
                <a:lnTo>
                  <a:pt x="48251" y="39559"/>
                </a:lnTo>
                <a:lnTo>
                  <a:pt x="38334" y="48954"/>
                </a:lnTo>
                <a:lnTo>
                  <a:pt x="26018" y="52047"/>
                </a:lnTo>
                <a:lnTo>
                  <a:pt x="12481" y="48250"/>
                </a:lnTo>
                <a:lnTo>
                  <a:pt x="3088" y="38329"/>
                </a:lnTo>
                <a:lnTo>
                  <a:pt x="0" y="26022"/>
                </a:lnTo>
                <a:lnTo>
                  <a:pt x="3795" y="12481"/>
                </a:lnTo>
                <a:lnTo>
                  <a:pt x="13714" y="3088"/>
                </a:lnTo>
                <a:lnTo>
                  <a:pt x="26018" y="0"/>
                </a:lnTo>
                <a:lnTo>
                  <a:pt x="39560" y="3794"/>
                </a:lnTo>
                <a:lnTo>
                  <a:pt x="48955" y="13711"/>
                </a:lnTo>
                <a:lnTo>
                  <a:pt x="52046" y="26022"/>
                </a:lnTo>
                <a:close/>
              </a:path>
            </a:pathLst>
          </a:custGeom>
          <a:ln w="43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6582" y="1896385"/>
            <a:ext cx="130119" cy="0"/>
          </a:xfrm>
          <a:custGeom>
            <a:avLst/>
            <a:gdLst/>
            <a:ahLst/>
            <a:cxnLst/>
            <a:rect l="l" t="t" r="r" b="b"/>
            <a:pathLst>
              <a:path w="130119">
                <a:moveTo>
                  <a:pt x="0" y="0"/>
                </a:moveTo>
                <a:lnTo>
                  <a:pt x="130119" y="0"/>
                </a:lnTo>
              </a:path>
            </a:pathLst>
          </a:custGeom>
          <a:ln w="4337">
            <a:solidFill>
              <a:srgbClr val="008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301" y="117850"/>
            <a:ext cx="72867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1236" y="117850"/>
            <a:ext cx="19530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Directional</a:t>
            </a:r>
            <a:r>
              <a:rPr sz="1400" spc="12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</a:t>
            </a:r>
            <a:r>
              <a:rPr sz="1400" spc="26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(2D)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8960" y="533595"/>
            <a:ext cx="145108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latin typeface="Arial"/>
                <a:cs typeface="Arial"/>
              </a:rPr>
              <a:t>Pr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3651" y="897927"/>
            <a:ext cx="145108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solidFill>
                  <a:srgbClr val="0000FF"/>
                </a:solidFill>
                <a:latin typeface="Arial"/>
                <a:cs typeface="Arial"/>
              </a:rPr>
              <a:t>Pr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8849" y="1184185"/>
            <a:ext cx="185600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latin typeface="Arial"/>
                <a:cs typeface="Arial"/>
              </a:rPr>
              <a:t>1m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3292" y="1236232"/>
            <a:ext cx="162491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solidFill>
                  <a:srgbClr val="FF0000"/>
                </a:solidFill>
                <a:latin typeface="Arial"/>
                <a:cs typeface="Arial"/>
              </a:rPr>
              <a:t>Px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0538" y="1392372"/>
            <a:ext cx="139383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latin typeface="Arial"/>
                <a:cs typeface="Arial"/>
              </a:rPr>
              <a:t>Pt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522" y="1756703"/>
            <a:ext cx="501005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solidFill>
                  <a:srgbClr val="008E00"/>
                </a:solidFill>
                <a:latin typeface="Arial"/>
                <a:cs typeface="Arial"/>
              </a:rPr>
              <a:t>Gain</a:t>
            </a:r>
            <a:r>
              <a:rPr sz="1200" spc="38" baseline="-3623" dirty="0" smtClean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0" baseline="-3623" dirty="0" smtClean="0">
                <a:solidFill>
                  <a:srgbClr val="008E00"/>
                </a:solidFill>
                <a:latin typeface="Arial"/>
                <a:cs typeface="Arial"/>
              </a:rPr>
              <a:t>=</a:t>
            </a:r>
            <a:r>
              <a:rPr sz="1200" spc="14" baseline="-3623" dirty="0" smtClean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0" baseline="-3623" dirty="0" smtClean="0">
                <a:solidFill>
                  <a:srgbClr val="008E00"/>
                </a:solidFill>
                <a:latin typeface="Arial"/>
                <a:cs typeface="Arial"/>
              </a:rPr>
              <a:t>Px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877" y="1912841"/>
            <a:ext cx="145108" cy="1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188"/>
              </a:spcBef>
            </a:pPr>
            <a:r>
              <a:rPr sz="1200" spc="0" baseline="-3623" dirty="0" smtClean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386" y="2321151"/>
            <a:ext cx="2911376" cy="805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05">
              <a:lnSpc>
                <a:spcPts val="1245"/>
              </a:lnSpc>
              <a:spcBef>
                <a:spcPts val="62"/>
              </a:spcBef>
            </a:pPr>
            <a:r>
              <a:rPr sz="1650" spc="-89" baseline="2635" dirty="0" smtClean="0">
                <a:latin typeface="Times New Roman"/>
                <a:cs typeface="Times New Roman"/>
              </a:rPr>
              <a:t>T</a:t>
            </a:r>
            <a:r>
              <a:rPr sz="1650" spc="0" baseline="2635" dirty="0" smtClean="0">
                <a:latin typeface="Times New Roman"/>
                <a:cs typeface="Times New Roman"/>
              </a:rPr>
              <a:t>ransmit</a:t>
            </a:r>
            <a:r>
              <a:rPr sz="1650" spc="25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with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same</a:t>
            </a:r>
            <a:r>
              <a:rPr sz="1650" spc="112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p</a:t>
            </a:r>
            <a:r>
              <a:rPr sz="1650" spc="-29" baseline="2635" dirty="0" smtClean="0">
                <a:latin typeface="Times New Roman"/>
                <a:cs typeface="Times New Roman"/>
              </a:rPr>
              <a:t>ow</a:t>
            </a:r>
            <a:r>
              <a:rPr sz="1650" spc="0" baseline="2635" dirty="0" smtClean="0">
                <a:latin typeface="Times New Roman"/>
                <a:cs typeface="Times New Roman"/>
              </a:rPr>
              <a:t>er</a:t>
            </a:r>
            <a:r>
              <a:rPr sz="1650" spc="3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P</a:t>
            </a:r>
            <a:r>
              <a:rPr sz="1200" spc="0" baseline="-7246" dirty="0" smtClean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  <a:p>
            <a:pPr marL="12700" marR="22505">
              <a:lnSpc>
                <a:spcPts val="1264"/>
              </a:lnSpc>
              <a:spcBef>
                <a:spcPts val="23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Blue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e:</a:t>
            </a:r>
            <a:r>
              <a:rPr sz="1100" spc="2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oint,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received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  <a:p>
            <a:pPr marL="12700" marR="22505">
              <a:lnSpc>
                <a:spcPts val="1264"/>
              </a:lnSpc>
              <a:spcBef>
                <a:spcPts val="3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Measure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receiv</a:t>
            </a:r>
            <a:r>
              <a:rPr sz="1100" spc="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ow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lm 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awa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1184"/>
              </a:lnSpc>
              <a:spcBef>
                <a:spcPts val="3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antenna</a:t>
            </a:r>
            <a:r>
              <a:rPr sz="1100" spc="2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(comp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red</a:t>
            </a:r>
            <a:r>
              <a:rPr sz="1100" spc="2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isotropic)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latin typeface="Times New Roman"/>
                <a:cs typeface="Times New Roman"/>
              </a:rPr>
              <a:t>x</a:t>
            </a:r>
            <a:r>
              <a:rPr sz="1200" spc="-7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/P</a:t>
            </a:r>
            <a:r>
              <a:rPr sz="1200" spc="0" baseline="-10870" dirty="0" smtClean="0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393" y="2340305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393" y="2550338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2760371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2970403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6403" y="680155"/>
            <a:ext cx="881855" cy="88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6592" y="637369"/>
            <a:ext cx="1058280" cy="92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3183" y="525879"/>
            <a:ext cx="1058414" cy="1036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1479" y="1843568"/>
            <a:ext cx="1693307" cy="902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3095" y="1773667"/>
            <a:ext cx="1693417" cy="9720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301" y="117850"/>
            <a:ext cx="13556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</a:t>
            </a:r>
            <a:r>
              <a:rPr sz="1400" spc="26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-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atterns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909" y="1617177"/>
            <a:ext cx="5394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Isotropic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8649" y="1617177"/>
            <a:ext cx="4185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3277" y="1617177"/>
            <a:ext cx="32844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1576" y="2800856"/>
            <a:ext cx="41856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8131" y="2800856"/>
            <a:ext cx="40896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Sect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58416" y="1228479"/>
            <a:ext cx="1411144" cy="757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58416" y="2553100"/>
            <a:ext cx="1411185" cy="887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301" y="117850"/>
            <a:ext cx="162024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1400" spc="-2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Propagation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386" y="416558"/>
            <a:ext cx="3118299" cy="508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requency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signals</a:t>
            </a:r>
            <a:r>
              <a:rPr sz="1100" spc="-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affect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</a:t>
            </a:r>
            <a:r>
              <a:rPr sz="1100" spc="11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ropagates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Different</a:t>
            </a:r>
            <a:r>
              <a:rPr sz="1100" spc="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frequencies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impacted</a:t>
            </a:r>
            <a:r>
              <a:rPr sz="1100" spc="17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ater,</a:t>
            </a:r>
            <a:r>
              <a:rPr sz="1100" spc="1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atmospheric noise,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cosmic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noise,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tem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erature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393" y="435712"/>
            <a:ext cx="119231" cy="298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24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298" y="964423"/>
            <a:ext cx="83490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Ground</a:t>
            </a:r>
            <a:r>
              <a:rPr sz="1100" spc="56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3333B2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5449" y="964423"/>
            <a:ext cx="270132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signal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foll</a:t>
            </a:r>
            <a:r>
              <a:rPr sz="1100" spc="-27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contour</a:t>
            </a:r>
            <a:r>
              <a:rPr sz="1100" spc="1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rth,</a:t>
            </a:r>
            <a:r>
              <a:rPr sz="1100" spc="2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AM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radio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487" y="2116973"/>
            <a:ext cx="3387779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Sky</a:t>
            </a:r>
            <a:r>
              <a:rPr sz="1100" spc="4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3333B2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ave</a:t>
            </a:r>
            <a:r>
              <a:rPr sz="1100" spc="244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</a:t>
            </a:r>
            <a:r>
              <a:rPr sz="1100" spc="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reflected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een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ionosphere</a:t>
            </a:r>
            <a:r>
              <a:rPr sz="1100" spc="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rth,</a:t>
            </a:r>
            <a:endParaRPr sz="1100">
              <a:latin typeface="Times New Roman"/>
              <a:cs typeface="Times New Roman"/>
            </a:endParaRPr>
          </a:p>
          <a:p>
            <a:pPr marL="655789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amateur</a:t>
            </a:r>
            <a:r>
              <a:rPr sz="1100" spc="2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radio,</a:t>
            </a:r>
            <a:r>
              <a:rPr sz="1100" spc="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international</a:t>
            </a:r>
            <a:r>
              <a:rPr sz="1100" spc="20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radio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301" y="117850"/>
            <a:ext cx="7150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298" y="604022"/>
            <a:ext cx="20473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r>
              <a:rPr sz="1100" spc="10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r>
              <a:rPr sz="1100" spc="61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r>
              <a:rPr sz="1100" spc="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ectrum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298" y="1032825"/>
            <a:ext cx="84782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Guided</a:t>
            </a:r>
            <a:r>
              <a:rPr sz="1100" spc="-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8" y="1461641"/>
            <a:ext cx="13099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8" y="1890443"/>
            <a:ext cx="16815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Antennas</a:t>
            </a:r>
            <a:r>
              <a:rPr sz="1100" spc="17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</a:t>
            </a:r>
            <a:r>
              <a:rPr sz="1100" spc="16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Gain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8" y="2319259"/>
            <a:ext cx="162082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Propagation </a:t>
            </a:r>
            <a:r>
              <a:rPr sz="1100" spc="32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ath </a:t>
            </a:r>
            <a:r>
              <a:rPr sz="1100" spc="2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Loss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298" y="2748062"/>
            <a:ext cx="11087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</a:t>
            </a:r>
            <a:r>
              <a:rPr sz="1100" spc="4" dirty="0" smtClean="0">
                <a:solidFill>
                  <a:srgbClr val="3333B2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301" y="117850"/>
            <a:ext cx="193959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Satellite</a:t>
            </a:r>
            <a:r>
              <a:rPr sz="1400" spc="216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Communications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4386" y="416558"/>
            <a:ext cx="3046740" cy="1730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Applications: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TV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roadcast,</a:t>
            </a:r>
            <a:r>
              <a:rPr sz="1100" spc="2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remote/m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rine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communications,</a:t>
            </a:r>
            <a:r>
              <a:rPr sz="1100" spc="17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ositioning,</a:t>
            </a:r>
            <a:r>
              <a:rPr sz="1100" spc="5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rivate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</a:t>
            </a:r>
            <a:r>
              <a:rPr sz="1100" spc="-29" dirty="0" smtClean="0">
                <a:latin typeface="Times New Roman"/>
                <a:cs typeface="Times New Roman"/>
              </a:rPr>
              <a:t>two</a:t>
            </a:r>
            <a:r>
              <a:rPr sz="1100" spc="0" dirty="0" smtClean="0">
                <a:latin typeface="Times New Roman"/>
                <a:cs typeface="Times New Roman"/>
              </a:rPr>
              <a:t>rks, Internet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Configuration:</a:t>
            </a:r>
            <a:r>
              <a:rPr sz="1100" spc="15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oint-to-multi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oint;</a:t>
            </a:r>
            <a:r>
              <a:rPr sz="1100" spc="264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oint-to-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Orbits:</a:t>
            </a:r>
            <a:r>
              <a:rPr sz="1100" spc="2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geostation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ry</a:t>
            </a:r>
            <a:r>
              <a:rPr sz="1100" spc="2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(GEO, </a:t>
            </a:r>
            <a:r>
              <a:rPr sz="1100" spc="1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36000km),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rth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(LEO,</a:t>
            </a:r>
            <a:r>
              <a:rPr sz="1100" spc="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l00's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km),</a:t>
            </a:r>
            <a:r>
              <a:rPr sz="1100" spc="1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-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Antennas:</a:t>
            </a:r>
            <a:r>
              <a:rPr sz="1100" spc="2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olic</a:t>
            </a:r>
            <a:r>
              <a:rPr sz="1100" spc="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(dish</a:t>
            </a:r>
            <a:r>
              <a:rPr sz="1100" spc="4" dirty="0" smtClean="0">
                <a:latin typeface="Times New Roman"/>
                <a:cs typeface="Times New Roman"/>
              </a:rPr>
              <a:t>)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1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metre</a:t>
            </a:r>
            <a:r>
              <a:rPr sz="1100" spc="1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l0's</a:t>
            </a:r>
            <a:r>
              <a:rPr sz="1100" spc="1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metres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5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requency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bands:</a:t>
            </a:r>
            <a:r>
              <a:rPr sz="1100" spc="2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C,</a:t>
            </a:r>
            <a:r>
              <a:rPr sz="1100" spc="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Ka,</a:t>
            </a:r>
            <a:r>
              <a:rPr sz="1100" spc="10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Ku</a:t>
            </a:r>
            <a:r>
              <a:rPr sz="1100" spc="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bands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See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example</a:t>
            </a:r>
            <a:r>
              <a:rPr sz="1100" spc="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IPSt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393" y="989889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393" y="119992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393" y="1582039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179207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200210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301" y="117850"/>
            <a:ext cx="146836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-1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errestrial</a:t>
            </a:r>
            <a:r>
              <a:rPr sz="1400" spc="27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386" y="416558"/>
            <a:ext cx="2935303" cy="73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Applications: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long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distance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links,</a:t>
            </a:r>
            <a:r>
              <a:rPr sz="1100" spc="-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TV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roadcast,</a:t>
            </a:r>
            <a:endParaRPr sz="1100" dirty="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AM/FM,</a:t>
            </a:r>
            <a:r>
              <a:rPr sz="1100" spc="2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Internet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Configuration:</a:t>
            </a:r>
            <a:r>
              <a:rPr sz="1100" spc="15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oint-to-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oint;</a:t>
            </a:r>
            <a:r>
              <a:rPr sz="1100" spc="25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oint-to-multi</a:t>
            </a:r>
            <a:r>
              <a:rPr sz="1100" spc="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</a:t>
            </a:r>
            <a:endParaRPr sz="1100" dirty="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Example: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IEEE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802.16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(WiMax)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393" y="817817"/>
            <a:ext cx="119231" cy="316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8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488" y="1174633"/>
            <a:ext cx="2385053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11</a:t>
            </a:r>
            <a:r>
              <a:rPr sz="1000" spc="-1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GHz,</a:t>
            </a:r>
            <a:r>
              <a:rPr sz="1000" spc="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10-20</a:t>
            </a:r>
            <a:r>
              <a:rPr sz="1000" spc="10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Mb/s, </a:t>
            </a:r>
            <a:r>
              <a:rPr sz="1000" spc="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10-20</a:t>
            </a:r>
            <a:r>
              <a:rPr sz="1000" spc="10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km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line</a:t>
            </a:r>
            <a:r>
              <a:rPr sz="1000" spc="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sight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429" y="1200255"/>
            <a:ext cx="9311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301" y="117850"/>
            <a:ext cx="2952377" cy="462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480"/>
              </a:lnSpc>
              <a:spcBef>
                <a:spcPts val="74"/>
              </a:spcBef>
            </a:pPr>
            <a:r>
              <a:rPr sz="1400" spc="-1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ransmi</a:t>
            </a:r>
            <a:r>
              <a:rPr sz="1400" spc="4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sion</a:t>
            </a:r>
            <a:r>
              <a:rPr sz="1400" spc="17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  <a:p>
            <a:pPr marL="84696">
              <a:lnSpc>
                <a:spcPct val="95825"/>
              </a:lnSpc>
              <a:spcBef>
                <a:spcPts val="69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“the</a:t>
            </a:r>
            <a:r>
              <a:rPr sz="1100" spc="2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thing</a:t>
            </a:r>
            <a:r>
              <a:rPr sz="1100" spc="135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een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transmitter </a:t>
            </a:r>
            <a:r>
              <a:rPr sz="1100" spc="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receiver”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4386" y="626590"/>
            <a:ext cx="3267532" cy="525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Signal</a:t>
            </a:r>
            <a:r>
              <a:rPr sz="1100" spc="33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ropagates</a:t>
            </a:r>
            <a:r>
              <a:rPr sz="1100" spc="2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transmitter </a:t>
            </a:r>
            <a:r>
              <a:rPr sz="1100" spc="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receiver</a:t>
            </a:r>
            <a:r>
              <a:rPr sz="1100" spc="-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via</a:t>
            </a:r>
            <a:r>
              <a:rPr sz="1100" spc="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medium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medium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393" y="64574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393" y="1007606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488" y="1174633"/>
            <a:ext cx="1899809" cy="75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Maximise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 </a:t>
            </a:r>
            <a:r>
              <a:rPr sz="1000" spc="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rate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Maximise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distance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Minimise</a:t>
            </a:r>
            <a:r>
              <a:rPr sz="1000" spc="-6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bandwidth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Minimise</a:t>
            </a:r>
            <a:r>
              <a:rPr sz="1000" spc="-6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transmission</a:t>
            </a:r>
            <a:r>
              <a:rPr sz="1000" spc="1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impairments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Minimize</a:t>
            </a:r>
            <a:r>
              <a:rPr sz="1000" spc="-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429" y="1200255"/>
            <a:ext cx="93116" cy="70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0"/>
              </a:lnSpc>
              <a:spcBef>
                <a:spcPts val="3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62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95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95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95"/>
              </a:spcBef>
            </a:pPr>
            <a:r>
              <a:rPr sz="600" spc="0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386" y="1982950"/>
            <a:ext cx="22320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Guided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(wired)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unguided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(wireless)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200209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301" y="117850"/>
            <a:ext cx="114376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Mobile</a:t>
            </a:r>
            <a:r>
              <a:rPr sz="1400" spc="-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Phones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4386" y="416558"/>
            <a:ext cx="2951614" cy="1348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Applications: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ersonal</a:t>
            </a:r>
            <a:r>
              <a:rPr sz="1100" spc="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communications,</a:t>
            </a:r>
            <a:r>
              <a:rPr sz="1100" spc="1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Internet,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monit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5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requency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bands:</a:t>
            </a:r>
            <a:r>
              <a:rPr sz="1100" spc="2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2.1 </a:t>
            </a:r>
            <a:r>
              <a:rPr sz="1100" spc="1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GHz,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1.8/1.9</a:t>
            </a:r>
            <a:r>
              <a:rPr sz="1100" spc="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GHz,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85O/9OO MHz;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licens</a:t>
            </a:r>
            <a:r>
              <a:rPr sz="1100" spc="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2700" marR="754242">
              <a:lnSpc>
                <a:spcPts val="1650"/>
              </a:lnSpc>
              <a:spcBef>
                <a:spcPts val="18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Bandwidth:</a:t>
            </a:r>
            <a:r>
              <a:rPr sz="1100" spc="2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MHz</a:t>
            </a:r>
            <a:r>
              <a:rPr sz="1100" spc="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3G</a:t>
            </a:r>
            <a:r>
              <a:rPr sz="1100" spc="-9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Distance: 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1OO's</a:t>
            </a:r>
            <a:r>
              <a:rPr sz="1100" spc="-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metres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kms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Rates: 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1OO's</a:t>
            </a:r>
            <a:r>
              <a:rPr sz="1100" spc="-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kb/s 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1O's</a:t>
            </a:r>
            <a:r>
              <a:rPr sz="1100" spc="1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Mb/s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393" y="81781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393" y="119992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393" y="140995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161998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301" y="117850"/>
            <a:ext cx="118907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L</a:t>
            </a:r>
            <a:r>
              <a:rPr sz="1400" spc="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cal</a:t>
            </a:r>
            <a:r>
              <a:rPr sz="1400" spc="-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Ne</a:t>
            </a:r>
            <a:r>
              <a:rPr sz="1400" spc="-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two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4386" y="416558"/>
            <a:ext cx="3287153" cy="1730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Applications: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cal</a:t>
            </a:r>
            <a:r>
              <a:rPr sz="1100" spc="2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rea</a:t>
            </a:r>
            <a:r>
              <a:rPr sz="1100" spc="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</a:t>
            </a:r>
            <a:r>
              <a:rPr sz="1100" spc="-29" dirty="0" smtClean="0">
                <a:latin typeface="Times New Roman"/>
                <a:cs typeface="Times New Roman"/>
              </a:rPr>
              <a:t>two</a:t>
            </a:r>
            <a:r>
              <a:rPr sz="1100" spc="0" dirty="0" smtClean="0">
                <a:latin typeface="Times New Roman"/>
                <a:cs typeface="Times New Roman"/>
              </a:rPr>
              <a:t>rk,</a:t>
            </a:r>
            <a:r>
              <a:rPr sz="1100" spc="1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</a:t>
            </a:r>
            <a:r>
              <a:rPr sz="1100" spc="158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rtable</a:t>
            </a:r>
            <a:endParaRPr sz="1100" dirty="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devices</a:t>
            </a:r>
            <a:endParaRPr sz="1100" dirty="0">
              <a:latin typeface="Times New Roman"/>
              <a:cs typeface="Times New Roman"/>
            </a:endParaRPr>
          </a:p>
          <a:p>
            <a:pPr marL="12700" marR="408400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Stand</a:t>
            </a:r>
            <a:r>
              <a:rPr sz="1100" spc="-25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rds: 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IEEE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8O2.ll 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(WiFi)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a/b/g/n/ac/.</a:t>
            </a:r>
            <a:r>
              <a:rPr sz="1100" spc="-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-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; Bluet</a:t>
            </a:r>
            <a:r>
              <a:rPr sz="1100" spc="3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oth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89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requency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bands:</a:t>
            </a:r>
            <a:r>
              <a:rPr sz="1100" spc="2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2.4</a:t>
            </a:r>
            <a:r>
              <a:rPr sz="1100" spc="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GHz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5.2-5.7 </a:t>
            </a:r>
            <a:r>
              <a:rPr sz="1100" spc="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GHz;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unlic</a:t>
            </a:r>
            <a:r>
              <a:rPr sz="1100" spc="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nsed</a:t>
            </a:r>
            <a:endParaRPr sz="1100" dirty="0">
              <a:latin typeface="Times New Roman"/>
              <a:cs typeface="Times New Roman"/>
            </a:endParaRPr>
          </a:p>
          <a:p>
            <a:pPr marL="12700" marR="186533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Bandwidth:</a:t>
            </a:r>
            <a:r>
              <a:rPr sz="1100" spc="2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2O</a:t>
            </a:r>
            <a:r>
              <a:rPr sz="1100" spc="1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MHz</a:t>
            </a:r>
            <a:r>
              <a:rPr sz="1100" spc="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channels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(increased</a:t>
            </a:r>
            <a:r>
              <a:rPr sz="1100" spc="1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optional higher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rates)</a:t>
            </a:r>
            <a:endParaRPr sz="1100" dirty="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Distance:</a:t>
            </a:r>
            <a:r>
              <a:rPr sz="1100" spc="2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metres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lO's</a:t>
            </a:r>
            <a:r>
              <a:rPr sz="1100" spc="1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metres</a:t>
            </a:r>
            <a:endParaRPr sz="1100" dirty="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2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Rates:</a:t>
            </a:r>
            <a:r>
              <a:rPr sz="1100" spc="2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lO's</a:t>
            </a:r>
            <a:r>
              <a:rPr sz="1100" spc="1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Mb/s 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lOO's</a:t>
            </a:r>
            <a:r>
              <a:rPr sz="1100" spc="-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Mb/s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393" y="817817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393" y="119992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393" y="140995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393" y="179207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93" y="2002104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�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1057-5474-486C-B53B-B2BFF0CCCA29}" type="slidenum">
              <a:rPr lang="en-US"/>
              <a:pPr/>
              <a:t>6</a:t>
            </a:fld>
            <a:endParaRPr lang="en-US"/>
          </a:p>
        </p:txBody>
      </p:sp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43" y="1307756"/>
            <a:ext cx="4401205" cy="127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19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15547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80889" y="1702356"/>
            <a:ext cx="740782" cy="0"/>
          </a:xfrm>
          <a:custGeom>
            <a:avLst/>
            <a:gdLst/>
            <a:ahLst/>
            <a:cxnLst/>
            <a:rect l="l" t="t" r="r" b="b"/>
            <a:pathLst>
              <a:path w="740782">
                <a:moveTo>
                  <a:pt x="734196" y="0"/>
                </a:moveTo>
                <a:lnTo>
                  <a:pt x="6584" y="0"/>
                </a:lnTo>
              </a:path>
              <a:path w="740782">
                <a:moveTo>
                  <a:pt x="6589" y="1"/>
                </a:moveTo>
                <a:lnTo>
                  <a:pt x="734196" y="0"/>
                </a:lnTo>
              </a:path>
            </a:pathLst>
          </a:custGeom>
          <a:ln w="61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87473" y="1690008"/>
            <a:ext cx="49387" cy="24692"/>
          </a:xfrm>
          <a:custGeom>
            <a:avLst/>
            <a:gdLst/>
            <a:ahLst/>
            <a:cxnLst/>
            <a:rect l="l" t="t" r="r" b="b"/>
            <a:pathLst>
              <a:path w="49387" h="24692">
                <a:moveTo>
                  <a:pt x="49387" y="0"/>
                </a:moveTo>
                <a:lnTo>
                  <a:pt x="0" y="12347"/>
                </a:lnTo>
                <a:lnTo>
                  <a:pt x="49387" y="24692"/>
                </a:lnTo>
                <a:lnTo>
                  <a:pt x="49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87473" y="1690008"/>
            <a:ext cx="49387" cy="24692"/>
          </a:xfrm>
          <a:custGeom>
            <a:avLst/>
            <a:gdLst/>
            <a:ahLst/>
            <a:cxnLst/>
            <a:rect l="l" t="t" r="r" b="b"/>
            <a:pathLst>
              <a:path w="49387" h="24692">
                <a:moveTo>
                  <a:pt x="49387" y="0"/>
                </a:moveTo>
                <a:lnTo>
                  <a:pt x="0" y="12347"/>
                </a:lnTo>
                <a:lnTo>
                  <a:pt x="49387" y="24692"/>
                </a:lnTo>
                <a:lnTo>
                  <a:pt x="49387" y="0"/>
                </a:lnTo>
                <a:close/>
              </a:path>
            </a:pathLst>
          </a:custGeom>
          <a:ln w="3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65698" y="1690008"/>
            <a:ext cx="49386" cy="24692"/>
          </a:xfrm>
          <a:custGeom>
            <a:avLst/>
            <a:gdLst/>
            <a:ahLst/>
            <a:cxnLst/>
            <a:rect l="l" t="t" r="r" b="b"/>
            <a:pathLst>
              <a:path w="49386" h="24692">
                <a:moveTo>
                  <a:pt x="0" y="24692"/>
                </a:moveTo>
                <a:lnTo>
                  <a:pt x="49386" y="12347"/>
                </a:lnTo>
                <a:lnTo>
                  <a:pt x="0" y="0"/>
                </a:lnTo>
                <a:lnTo>
                  <a:pt x="0" y="24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65698" y="1690008"/>
            <a:ext cx="49386" cy="24692"/>
          </a:xfrm>
          <a:custGeom>
            <a:avLst/>
            <a:gdLst/>
            <a:ahLst/>
            <a:cxnLst/>
            <a:rect l="l" t="t" r="r" b="b"/>
            <a:pathLst>
              <a:path w="49386" h="24692">
                <a:moveTo>
                  <a:pt x="0" y="24692"/>
                </a:moveTo>
                <a:lnTo>
                  <a:pt x="49386" y="12347"/>
                </a:lnTo>
                <a:lnTo>
                  <a:pt x="0" y="0"/>
                </a:lnTo>
                <a:lnTo>
                  <a:pt x="0" y="24692"/>
                </a:lnTo>
                <a:close/>
              </a:path>
            </a:pathLst>
          </a:custGeom>
          <a:ln w="3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80889" y="1406041"/>
            <a:ext cx="0" cy="666706"/>
          </a:xfrm>
          <a:custGeom>
            <a:avLst/>
            <a:gdLst/>
            <a:ahLst/>
            <a:cxnLst/>
            <a:rect l="l" t="t" r="r" b="b"/>
            <a:pathLst>
              <a:path h="666706">
                <a:moveTo>
                  <a:pt x="0" y="0"/>
                </a:moveTo>
                <a:lnTo>
                  <a:pt x="0" y="666706"/>
                </a:lnTo>
              </a:path>
            </a:pathLst>
          </a:custGeom>
          <a:ln w="6173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51280" y="1146765"/>
            <a:ext cx="0" cy="925982"/>
          </a:xfrm>
          <a:custGeom>
            <a:avLst/>
            <a:gdLst/>
            <a:ahLst/>
            <a:cxnLst/>
            <a:rect l="l" t="t" r="r" b="b"/>
            <a:pathLst>
              <a:path h="925982">
                <a:moveTo>
                  <a:pt x="0" y="925982"/>
                </a:moveTo>
                <a:lnTo>
                  <a:pt x="0" y="0"/>
                </a:lnTo>
              </a:path>
            </a:pathLst>
          </a:custGeom>
          <a:ln w="6173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21671" y="1406041"/>
            <a:ext cx="0" cy="666706"/>
          </a:xfrm>
          <a:custGeom>
            <a:avLst/>
            <a:gdLst/>
            <a:ahLst/>
            <a:cxnLst/>
            <a:rect l="l" t="t" r="r" b="b"/>
            <a:pathLst>
              <a:path h="666706">
                <a:moveTo>
                  <a:pt x="0" y="0"/>
                </a:moveTo>
                <a:lnTo>
                  <a:pt x="0" y="666706"/>
                </a:lnTo>
              </a:path>
            </a:pathLst>
          </a:custGeom>
          <a:ln w="6173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21671" y="1406041"/>
            <a:ext cx="148153" cy="0"/>
          </a:xfrm>
          <a:custGeom>
            <a:avLst/>
            <a:gdLst/>
            <a:ahLst/>
            <a:cxnLst/>
            <a:rect l="l" t="t" r="r" b="b"/>
            <a:pathLst>
              <a:path w="148153">
                <a:moveTo>
                  <a:pt x="148153" y="0"/>
                </a:moveTo>
                <a:lnTo>
                  <a:pt x="0" y="0"/>
                </a:lnTo>
              </a:path>
            </a:pathLst>
          </a:custGeom>
          <a:ln w="6173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99434" y="1146765"/>
            <a:ext cx="370391" cy="0"/>
          </a:xfrm>
          <a:custGeom>
            <a:avLst/>
            <a:gdLst/>
            <a:ahLst/>
            <a:cxnLst/>
            <a:rect l="l" t="t" r="r" b="b"/>
            <a:pathLst>
              <a:path w="370391">
                <a:moveTo>
                  <a:pt x="370391" y="0"/>
                </a:moveTo>
                <a:lnTo>
                  <a:pt x="0" y="0"/>
                </a:lnTo>
              </a:path>
            </a:pathLst>
          </a:custGeom>
          <a:ln w="6173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73457" y="1109733"/>
            <a:ext cx="0" cy="963014"/>
          </a:xfrm>
          <a:custGeom>
            <a:avLst/>
            <a:gdLst/>
            <a:ahLst/>
            <a:cxnLst/>
            <a:rect l="l" t="t" r="r" b="b"/>
            <a:pathLst>
              <a:path h="963014">
                <a:moveTo>
                  <a:pt x="0" y="4521"/>
                </a:moveTo>
                <a:lnTo>
                  <a:pt x="0" y="963014"/>
                </a:lnTo>
              </a:path>
            </a:pathLst>
          </a:custGeom>
          <a:ln w="61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54939" y="1114254"/>
            <a:ext cx="37037" cy="49386"/>
          </a:xfrm>
          <a:custGeom>
            <a:avLst/>
            <a:gdLst/>
            <a:ahLst/>
            <a:cxnLst/>
            <a:rect l="l" t="t" r="r" b="b"/>
            <a:pathLst>
              <a:path w="37037" h="49386">
                <a:moveTo>
                  <a:pt x="37037" y="49386"/>
                </a:moveTo>
                <a:lnTo>
                  <a:pt x="18518" y="0"/>
                </a:lnTo>
                <a:lnTo>
                  <a:pt x="0" y="49386"/>
                </a:lnTo>
              </a:path>
            </a:pathLst>
          </a:custGeom>
          <a:ln w="3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73457" y="2072748"/>
            <a:ext cx="1555643" cy="0"/>
          </a:xfrm>
          <a:custGeom>
            <a:avLst/>
            <a:gdLst/>
            <a:ahLst/>
            <a:cxnLst/>
            <a:rect l="l" t="t" r="r" b="b"/>
            <a:pathLst>
              <a:path w="1555643">
                <a:moveTo>
                  <a:pt x="1551115" y="0"/>
                </a:moveTo>
                <a:lnTo>
                  <a:pt x="0" y="0"/>
                </a:lnTo>
              </a:path>
              <a:path w="1555643">
                <a:moveTo>
                  <a:pt x="0" y="1"/>
                </a:moveTo>
                <a:lnTo>
                  <a:pt x="1551115" y="0"/>
                </a:lnTo>
              </a:path>
            </a:pathLst>
          </a:custGeom>
          <a:ln w="61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75187" y="2054226"/>
            <a:ext cx="49386" cy="37039"/>
          </a:xfrm>
          <a:custGeom>
            <a:avLst/>
            <a:gdLst/>
            <a:ahLst/>
            <a:cxnLst/>
            <a:rect l="l" t="t" r="r" b="b"/>
            <a:pathLst>
              <a:path w="49386" h="37039">
                <a:moveTo>
                  <a:pt x="0" y="37039"/>
                </a:moveTo>
                <a:lnTo>
                  <a:pt x="49386" y="18521"/>
                </a:lnTo>
                <a:lnTo>
                  <a:pt x="0" y="0"/>
                </a:lnTo>
              </a:path>
            </a:pathLst>
          </a:custGeom>
          <a:ln w="3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73457" y="2072748"/>
            <a:ext cx="148157" cy="0"/>
          </a:xfrm>
          <a:custGeom>
            <a:avLst/>
            <a:gdLst/>
            <a:ahLst/>
            <a:cxnLst/>
            <a:rect l="l" t="t" r="r" b="b"/>
            <a:pathLst>
              <a:path w="148157">
                <a:moveTo>
                  <a:pt x="148157" y="0"/>
                </a:moveTo>
                <a:lnTo>
                  <a:pt x="0" y="0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03126" y="1146765"/>
            <a:ext cx="148153" cy="0"/>
          </a:xfrm>
          <a:custGeom>
            <a:avLst/>
            <a:gdLst/>
            <a:ahLst/>
            <a:cxnLst/>
            <a:rect l="l" t="t" r="r" b="b"/>
            <a:pathLst>
              <a:path w="148153">
                <a:moveTo>
                  <a:pt x="148153" y="0"/>
                </a:moveTo>
                <a:lnTo>
                  <a:pt x="0" y="0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1280" y="1146765"/>
            <a:ext cx="148153" cy="0"/>
          </a:xfrm>
          <a:custGeom>
            <a:avLst/>
            <a:gdLst/>
            <a:ahLst/>
            <a:cxnLst/>
            <a:rect l="l" t="t" r="r" b="b"/>
            <a:pathLst>
              <a:path w="148153">
                <a:moveTo>
                  <a:pt x="148153" y="0"/>
                </a:moveTo>
                <a:lnTo>
                  <a:pt x="0" y="0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80947" y="2072748"/>
            <a:ext cx="148153" cy="0"/>
          </a:xfrm>
          <a:custGeom>
            <a:avLst/>
            <a:gdLst/>
            <a:ahLst/>
            <a:cxnLst/>
            <a:rect l="l" t="t" r="r" b="b"/>
            <a:pathLst>
              <a:path w="148153">
                <a:moveTo>
                  <a:pt x="148153" y="0"/>
                </a:moveTo>
                <a:lnTo>
                  <a:pt x="0" y="0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03094" y="1406041"/>
            <a:ext cx="277794" cy="666706"/>
          </a:xfrm>
          <a:custGeom>
            <a:avLst/>
            <a:gdLst/>
            <a:ahLst/>
            <a:cxnLst/>
            <a:rect l="l" t="t" r="r" b="b"/>
            <a:pathLst>
              <a:path w="277794" h="666706">
                <a:moveTo>
                  <a:pt x="277794" y="0"/>
                </a:moveTo>
                <a:lnTo>
                  <a:pt x="277794" y="1646"/>
                </a:lnTo>
                <a:lnTo>
                  <a:pt x="277383" y="4116"/>
                </a:lnTo>
                <a:lnTo>
                  <a:pt x="276970" y="7409"/>
                </a:lnTo>
                <a:lnTo>
                  <a:pt x="276559" y="11936"/>
                </a:lnTo>
                <a:lnTo>
                  <a:pt x="276148" y="18110"/>
                </a:lnTo>
                <a:lnTo>
                  <a:pt x="275737" y="25108"/>
                </a:lnTo>
                <a:lnTo>
                  <a:pt x="274912" y="33333"/>
                </a:lnTo>
                <a:lnTo>
                  <a:pt x="274091" y="42389"/>
                </a:lnTo>
                <a:lnTo>
                  <a:pt x="273266" y="52268"/>
                </a:lnTo>
                <a:lnTo>
                  <a:pt x="272444" y="62558"/>
                </a:lnTo>
                <a:lnTo>
                  <a:pt x="271210" y="74076"/>
                </a:lnTo>
                <a:lnTo>
                  <a:pt x="270385" y="86013"/>
                </a:lnTo>
                <a:lnTo>
                  <a:pt x="269152" y="98773"/>
                </a:lnTo>
                <a:lnTo>
                  <a:pt x="267917" y="112350"/>
                </a:lnTo>
                <a:lnTo>
                  <a:pt x="266682" y="127579"/>
                </a:lnTo>
                <a:lnTo>
                  <a:pt x="265446" y="143632"/>
                </a:lnTo>
                <a:lnTo>
                  <a:pt x="264214" y="160913"/>
                </a:lnTo>
                <a:lnTo>
                  <a:pt x="262565" y="180259"/>
                </a:lnTo>
                <a:lnTo>
                  <a:pt x="260919" y="200833"/>
                </a:lnTo>
                <a:lnTo>
                  <a:pt x="259273" y="222236"/>
                </a:lnTo>
                <a:lnTo>
                  <a:pt x="257626" y="242403"/>
                </a:lnTo>
                <a:lnTo>
                  <a:pt x="256394" y="261332"/>
                </a:lnTo>
                <a:lnTo>
                  <a:pt x="255159" y="279439"/>
                </a:lnTo>
                <a:lnTo>
                  <a:pt x="253923" y="295490"/>
                </a:lnTo>
                <a:lnTo>
                  <a:pt x="252688" y="309073"/>
                </a:lnTo>
                <a:lnTo>
                  <a:pt x="252277" y="321007"/>
                </a:lnTo>
                <a:lnTo>
                  <a:pt x="251456" y="331294"/>
                </a:lnTo>
                <a:lnTo>
                  <a:pt x="251042" y="339527"/>
                </a:lnTo>
                <a:lnTo>
                  <a:pt x="250631" y="346523"/>
                </a:lnTo>
                <a:lnTo>
                  <a:pt x="250221" y="352696"/>
                </a:lnTo>
                <a:lnTo>
                  <a:pt x="250221" y="357635"/>
                </a:lnTo>
                <a:lnTo>
                  <a:pt x="249810" y="362574"/>
                </a:lnTo>
                <a:lnTo>
                  <a:pt x="249810" y="372450"/>
                </a:lnTo>
                <a:lnTo>
                  <a:pt x="249396" y="378210"/>
                </a:lnTo>
                <a:lnTo>
                  <a:pt x="248985" y="384384"/>
                </a:lnTo>
                <a:lnTo>
                  <a:pt x="248574" y="392204"/>
                </a:lnTo>
                <a:lnTo>
                  <a:pt x="247750" y="400846"/>
                </a:lnTo>
                <a:lnTo>
                  <a:pt x="247339" y="411547"/>
                </a:lnTo>
                <a:lnTo>
                  <a:pt x="246104" y="423480"/>
                </a:lnTo>
                <a:lnTo>
                  <a:pt x="244871" y="436652"/>
                </a:lnTo>
                <a:lnTo>
                  <a:pt x="243636" y="451467"/>
                </a:lnTo>
                <a:lnTo>
                  <a:pt x="242401" y="466283"/>
                </a:lnTo>
                <a:lnTo>
                  <a:pt x="240754" y="481509"/>
                </a:lnTo>
                <a:lnTo>
                  <a:pt x="238284" y="504557"/>
                </a:lnTo>
                <a:lnTo>
                  <a:pt x="236227" y="522254"/>
                </a:lnTo>
                <a:lnTo>
                  <a:pt x="234581" y="534599"/>
                </a:lnTo>
                <a:lnTo>
                  <a:pt x="233345" y="542007"/>
                </a:lnTo>
                <a:lnTo>
                  <a:pt x="232934" y="545711"/>
                </a:lnTo>
                <a:lnTo>
                  <a:pt x="232934" y="546535"/>
                </a:lnTo>
                <a:lnTo>
                  <a:pt x="232934" y="545300"/>
                </a:lnTo>
                <a:lnTo>
                  <a:pt x="232113" y="546946"/>
                </a:lnTo>
                <a:lnTo>
                  <a:pt x="230878" y="550238"/>
                </a:lnTo>
                <a:lnTo>
                  <a:pt x="228821" y="556412"/>
                </a:lnTo>
                <a:lnTo>
                  <a:pt x="225939" y="564643"/>
                </a:lnTo>
                <a:lnTo>
                  <a:pt x="222236" y="574109"/>
                </a:lnTo>
                <a:lnTo>
                  <a:pt x="217709" y="583985"/>
                </a:lnTo>
                <a:lnTo>
                  <a:pt x="213592" y="590981"/>
                </a:lnTo>
                <a:lnTo>
                  <a:pt x="210711" y="595098"/>
                </a:lnTo>
                <a:lnTo>
                  <a:pt x="209478" y="597155"/>
                </a:lnTo>
                <a:lnTo>
                  <a:pt x="208653" y="597566"/>
                </a:lnTo>
                <a:lnTo>
                  <a:pt x="208243" y="597155"/>
                </a:lnTo>
                <a:lnTo>
                  <a:pt x="207832" y="596744"/>
                </a:lnTo>
                <a:lnTo>
                  <a:pt x="207007" y="596744"/>
                </a:lnTo>
                <a:lnTo>
                  <a:pt x="204540" y="597976"/>
                </a:lnTo>
                <a:lnTo>
                  <a:pt x="200012" y="600858"/>
                </a:lnTo>
                <a:lnTo>
                  <a:pt x="193838" y="605385"/>
                </a:lnTo>
                <a:lnTo>
                  <a:pt x="185197" y="611146"/>
                </a:lnTo>
                <a:lnTo>
                  <a:pt x="177377" y="616497"/>
                </a:lnTo>
                <a:lnTo>
                  <a:pt x="169968" y="621025"/>
                </a:lnTo>
                <a:lnTo>
                  <a:pt x="164208" y="624317"/>
                </a:lnTo>
                <a:lnTo>
                  <a:pt x="160091" y="627196"/>
                </a:lnTo>
                <a:lnTo>
                  <a:pt x="157210" y="628842"/>
                </a:lnTo>
                <a:lnTo>
                  <a:pt x="155564" y="630077"/>
                </a:lnTo>
                <a:lnTo>
                  <a:pt x="154331" y="631313"/>
                </a:lnTo>
                <a:lnTo>
                  <a:pt x="153095" y="632135"/>
                </a:lnTo>
                <a:lnTo>
                  <a:pt x="151039" y="633370"/>
                </a:lnTo>
                <a:lnTo>
                  <a:pt x="147333" y="635016"/>
                </a:lnTo>
                <a:lnTo>
                  <a:pt x="141983" y="637486"/>
                </a:lnTo>
                <a:lnTo>
                  <a:pt x="134164" y="640368"/>
                </a:lnTo>
                <a:lnTo>
                  <a:pt x="123876" y="644071"/>
                </a:lnTo>
                <a:lnTo>
                  <a:pt x="111118" y="648185"/>
                </a:lnTo>
                <a:lnTo>
                  <a:pt x="99595" y="651477"/>
                </a:lnTo>
                <a:lnTo>
                  <a:pt x="88072" y="654358"/>
                </a:lnTo>
                <a:lnTo>
                  <a:pt x="76960" y="656829"/>
                </a:lnTo>
                <a:lnTo>
                  <a:pt x="67083" y="658886"/>
                </a:lnTo>
                <a:lnTo>
                  <a:pt x="57206" y="660122"/>
                </a:lnTo>
                <a:lnTo>
                  <a:pt x="48151" y="661767"/>
                </a:lnTo>
                <a:lnTo>
                  <a:pt x="39510" y="663003"/>
                </a:lnTo>
                <a:lnTo>
                  <a:pt x="31276" y="663825"/>
                </a:lnTo>
                <a:lnTo>
                  <a:pt x="23459" y="664649"/>
                </a:lnTo>
                <a:lnTo>
                  <a:pt x="16461" y="665471"/>
                </a:lnTo>
                <a:lnTo>
                  <a:pt x="10701" y="665882"/>
                </a:lnTo>
                <a:lnTo>
                  <a:pt x="5762" y="666295"/>
                </a:lnTo>
                <a:lnTo>
                  <a:pt x="2881" y="666295"/>
                </a:lnTo>
                <a:lnTo>
                  <a:pt x="824" y="666706"/>
                </a:lnTo>
                <a:lnTo>
                  <a:pt x="0" y="666706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80889" y="1146765"/>
            <a:ext cx="222236" cy="259276"/>
          </a:xfrm>
          <a:custGeom>
            <a:avLst/>
            <a:gdLst/>
            <a:ahLst/>
            <a:cxnLst/>
            <a:rect l="l" t="t" r="r" b="b"/>
            <a:pathLst>
              <a:path w="222236" h="259276">
                <a:moveTo>
                  <a:pt x="222236" y="0"/>
                </a:moveTo>
                <a:lnTo>
                  <a:pt x="221825" y="0"/>
                </a:lnTo>
                <a:lnTo>
                  <a:pt x="220178" y="418"/>
                </a:lnTo>
                <a:lnTo>
                  <a:pt x="216474" y="1234"/>
                </a:lnTo>
                <a:lnTo>
                  <a:pt x="210300" y="2469"/>
                </a:lnTo>
                <a:lnTo>
                  <a:pt x="202067" y="4527"/>
                </a:lnTo>
                <a:lnTo>
                  <a:pt x="193012" y="6585"/>
                </a:lnTo>
                <a:lnTo>
                  <a:pt x="183545" y="8643"/>
                </a:lnTo>
                <a:lnTo>
                  <a:pt x="174496" y="10701"/>
                </a:lnTo>
                <a:lnTo>
                  <a:pt x="166675" y="12759"/>
                </a:lnTo>
                <a:lnTo>
                  <a:pt x="159678" y="14406"/>
                </a:lnTo>
                <a:lnTo>
                  <a:pt x="153504" y="16464"/>
                </a:lnTo>
                <a:lnTo>
                  <a:pt x="148153" y="18110"/>
                </a:lnTo>
                <a:lnTo>
                  <a:pt x="143213" y="19757"/>
                </a:lnTo>
                <a:lnTo>
                  <a:pt x="139104" y="21815"/>
                </a:lnTo>
                <a:lnTo>
                  <a:pt x="134165" y="23873"/>
                </a:lnTo>
                <a:lnTo>
                  <a:pt x="129637" y="26343"/>
                </a:lnTo>
                <a:lnTo>
                  <a:pt x="125109" y="28812"/>
                </a:lnTo>
                <a:lnTo>
                  <a:pt x="120581" y="32105"/>
                </a:lnTo>
                <a:lnTo>
                  <a:pt x="116054" y="35810"/>
                </a:lnTo>
                <a:lnTo>
                  <a:pt x="111526" y="39514"/>
                </a:lnTo>
                <a:lnTo>
                  <a:pt x="106998" y="44042"/>
                </a:lnTo>
                <a:lnTo>
                  <a:pt x="102889" y="48563"/>
                </a:lnTo>
                <a:lnTo>
                  <a:pt x="98773" y="53914"/>
                </a:lnTo>
                <a:lnTo>
                  <a:pt x="94656" y="59265"/>
                </a:lnTo>
                <a:lnTo>
                  <a:pt x="90540" y="65028"/>
                </a:lnTo>
                <a:lnTo>
                  <a:pt x="86424" y="71202"/>
                </a:lnTo>
                <a:lnTo>
                  <a:pt x="83131" y="76135"/>
                </a:lnTo>
                <a:lnTo>
                  <a:pt x="79838" y="81080"/>
                </a:lnTo>
                <a:lnTo>
                  <a:pt x="76134" y="86836"/>
                </a:lnTo>
                <a:lnTo>
                  <a:pt x="72429" y="93011"/>
                </a:lnTo>
                <a:lnTo>
                  <a:pt x="68313" y="99596"/>
                </a:lnTo>
                <a:lnTo>
                  <a:pt x="64204" y="106594"/>
                </a:lnTo>
                <a:lnTo>
                  <a:pt x="60088" y="114003"/>
                </a:lnTo>
                <a:lnTo>
                  <a:pt x="55971" y="121405"/>
                </a:lnTo>
                <a:lnTo>
                  <a:pt x="51854" y="128814"/>
                </a:lnTo>
                <a:lnTo>
                  <a:pt x="47737" y="136223"/>
                </a:lnTo>
                <a:lnTo>
                  <a:pt x="44034" y="143221"/>
                </a:lnTo>
                <a:lnTo>
                  <a:pt x="40331" y="150630"/>
                </a:lnTo>
                <a:lnTo>
                  <a:pt x="36628" y="157215"/>
                </a:lnTo>
                <a:lnTo>
                  <a:pt x="33335" y="163801"/>
                </a:lnTo>
                <a:lnTo>
                  <a:pt x="30454" y="169969"/>
                </a:lnTo>
                <a:lnTo>
                  <a:pt x="27984" y="176143"/>
                </a:lnTo>
                <a:lnTo>
                  <a:pt x="24692" y="182317"/>
                </a:lnTo>
                <a:lnTo>
                  <a:pt x="22223" y="188903"/>
                </a:lnTo>
                <a:lnTo>
                  <a:pt x="19753" y="195489"/>
                </a:lnTo>
                <a:lnTo>
                  <a:pt x="17285" y="202068"/>
                </a:lnTo>
                <a:lnTo>
                  <a:pt x="14814" y="209477"/>
                </a:lnTo>
                <a:lnTo>
                  <a:pt x="12347" y="217298"/>
                </a:lnTo>
                <a:lnTo>
                  <a:pt x="9465" y="225530"/>
                </a:lnTo>
                <a:lnTo>
                  <a:pt x="6995" y="233762"/>
                </a:lnTo>
                <a:lnTo>
                  <a:pt x="4938" y="241994"/>
                </a:lnTo>
                <a:lnTo>
                  <a:pt x="2881" y="248985"/>
                </a:lnTo>
                <a:lnTo>
                  <a:pt x="1234" y="254336"/>
                </a:lnTo>
                <a:lnTo>
                  <a:pt x="410" y="257629"/>
                </a:lnTo>
                <a:lnTo>
                  <a:pt x="0" y="258864"/>
                </a:lnTo>
                <a:lnTo>
                  <a:pt x="0" y="259276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99434" y="1146353"/>
            <a:ext cx="222237" cy="259276"/>
          </a:xfrm>
          <a:custGeom>
            <a:avLst/>
            <a:gdLst/>
            <a:ahLst/>
            <a:cxnLst/>
            <a:rect l="l" t="t" r="r" b="b"/>
            <a:pathLst>
              <a:path w="222237" h="259276">
                <a:moveTo>
                  <a:pt x="0" y="0"/>
                </a:moveTo>
                <a:lnTo>
                  <a:pt x="418" y="0"/>
                </a:lnTo>
                <a:lnTo>
                  <a:pt x="2058" y="411"/>
                </a:lnTo>
                <a:lnTo>
                  <a:pt x="5762" y="1241"/>
                </a:lnTo>
                <a:lnTo>
                  <a:pt x="11936" y="2476"/>
                </a:lnTo>
                <a:lnTo>
                  <a:pt x="20168" y="4527"/>
                </a:lnTo>
                <a:lnTo>
                  <a:pt x="29224" y="6585"/>
                </a:lnTo>
                <a:lnTo>
                  <a:pt x="38684" y="8643"/>
                </a:lnTo>
                <a:lnTo>
                  <a:pt x="47740" y="10701"/>
                </a:lnTo>
                <a:lnTo>
                  <a:pt x="55561" y="12759"/>
                </a:lnTo>
                <a:lnTo>
                  <a:pt x="62558" y="14406"/>
                </a:lnTo>
                <a:lnTo>
                  <a:pt x="68732" y="16464"/>
                </a:lnTo>
                <a:lnTo>
                  <a:pt x="74083" y="18110"/>
                </a:lnTo>
                <a:lnTo>
                  <a:pt x="79016" y="19757"/>
                </a:lnTo>
                <a:lnTo>
                  <a:pt x="83544" y="21815"/>
                </a:lnTo>
                <a:lnTo>
                  <a:pt x="88071" y="23873"/>
                </a:lnTo>
                <a:lnTo>
                  <a:pt x="92599" y="26343"/>
                </a:lnTo>
                <a:lnTo>
                  <a:pt x="97127" y="28812"/>
                </a:lnTo>
                <a:lnTo>
                  <a:pt x="101654" y="32105"/>
                </a:lnTo>
                <a:lnTo>
                  <a:pt x="106182" y="35810"/>
                </a:lnTo>
                <a:lnTo>
                  <a:pt x="110710" y="39514"/>
                </a:lnTo>
                <a:lnTo>
                  <a:pt x="115238" y="44035"/>
                </a:lnTo>
                <a:lnTo>
                  <a:pt x="119347" y="48563"/>
                </a:lnTo>
                <a:lnTo>
                  <a:pt x="123470" y="53914"/>
                </a:lnTo>
                <a:lnTo>
                  <a:pt x="127579" y="59265"/>
                </a:lnTo>
                <a:lnTo>
                  <a:pt x="131696" y="65028"/>
                </a:lnTo>
                <a:lnTo>
                  <a:pt x="135812" y="71202"/>
                </a:lnTo>
                <a:lnTo>
                  <a:pt x="139105" y="76141"/>
                </a:lnTo>
                <a:lnTo>
                  <a:pt x="142397" y="81074"/>
                </a:lnTo>
                <a:lnTo>
                  <a:pt x="146102" y="86836"/>
                </a:lnTo>
                <a:lnTo>
                  <a:pt x="149806" y="93011"/>
                </a:lnTo>
                <a:lnTo>
                  <a:pt x="153923" y="99596"/>
                </a:lnTo>
                <a:lnTo>
                  <a:pt x="158039" y="106594"/>
                </a:lnTo>
                <a:lnTo>
                  <a:pt x="162155" y="114003"/>
                </a:lnTo>
                <a:lnTo>
                  <a:pt x="166264" y="121405"/>
                </a:lnTo>
                <a:lnTo>
                  <a:pt x="170381" y="128814"/>
                </a:lnTo>
                <a:lnTo>
                  <a:pt x="174497" y="136223"/>
                </a:lnTo>
                <a:lnTo>
                  <a:pt x="178201" y="143221"/>
                </a:lnTo>
                <a:lnTo>
                  <a:pt x="181906" y="150630"/>
                </a:lnTo>
                <a:lnTo>
                  <a:pt x="185610" y="157215"/>
                </a:lnTo>
                <a:lnTo>
                  <a:pt x="188903" y="163795"/>
                </a:lnTo>
                <a:lnTo>
                  <a:pt x="191784" y="169969"/>
                </a:lnTo>
                <a:lnTo>
                  <a:pt x="194666" y="176143"/>
                </a:lnTo>
                <a:lnTo>
                  <a:pt x="197547" y="182317"/>
                </a:lnTo>
                <a:lnTo>
                  <a:pt x="200017" y="188903"/>
                </a:lnTo>
                <a:lnTo>
                  <a:pt x="202486" y="195489"/>
                </a:lnTo>
                <a:lnTo>
                  <a:pt x="204949" y="202075"/>
                </a:lnTo>
                <a:lnTo>
                  <a:pt x="207426" y="209484"/>
                </a:lnTo>
                <a:lnTo>
                  <a:pt x="209889" y="217298"/>
                </a:lnTo>
                <a:lnTo>
                  <a:pt x="212770" y="225530"/>
                </a:lnTo>
                <a:lnTo>
                  <a:pt x="215240" y="233762"/>
                </a:lnTo>
                <a:lnTo>
                  <a:pt x="217298" y="241994"/>
                </a:lnTo>
                <a:lnTo>
                  <a:pt x="219356" y="248985"/>
                </a:lnTo>
                <a:lnTo>
                  <a:pt x="221002" y="254336"/>
                </a:lnTo>
                <a:lnTo>
                  <a:pt x="221825" y="257629"/>
                </a:lnTo>
                <a:lnTo>
                  <a:pt x="222237" y="258864"/>
                </a:lnTo>
                <a:lnTo>
                  <a:pt x="222237" y="259276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21671" y="1405629"/>
            <a:ext cx="277791" cy="666707"/>
          </a:xfrm>
          <a:custGeom>
            <a:avLst/>
            <a:gdLst/>
            <a:ahLst/>
            <a:cxnLst/>
            <a:rect l="l" t="t" r="r" b="b"/>
            <a:pathLst>
              <a:path w="277791" h="666707">
                <a:moveTo>
                  <a:pt x="0" y="0"/>
                </a:moveTo>
                <a:lnTo>
                  <a:pt x="0" y="1646"/>
                </a:lnTo>
                <a:lnTo>
                  <a:pt x="411" y="4116"/>
                </a:lnTo>
                <a:lnTo>
                  <a:pt x="823" y="7409"/>
                </a:lnTo>
                <a:lnTo>
                  <a:pt x="1234" y="11936"/>
                </a:lnTo>
                <a:lnTo>
                  <a:pt x="1646" y="18110"/>
                </a:lnTo>
                <a:lnTo>
                  <a:pt x="2058" y="25108"/>
                </a:lnTo>
                <a:lnTo>
                  <a:pt x="2881" y="33333"/>
                </a:lnTo>
                <a:lnTo>
                  <a:pt x="3704" y="42389"/>
                </a:lnTo>
                <a:lnTo>
                  <a:pt x="4527" y="52268"/>
                </a:lnTo>
                <a:lnTo>
                  <a:pt x="5350" y="62558"/>
                </a:lnTo>
                <a:lnTo>
                  <a:pt x="6585" y="74076"/>
                </a:lnTo>
                <a:lnTo>
                  <a:pt x="7409" y="86013"/>
                </a:lnTo>
                <a:lnTo>
                  <a:pt x="8643" y="98773"/>
                </a:lnTo>
                <a:lnTo>
                  <a:pt x="9878" y="112356"/>
                </a:lnTo>
                <a:lnTo>
                  <a:pt x="11113" y="127579"/>
                </a:lnTo>
                <a:lnTo>
                  <a:pt x="12348" y="143632"/>
                </a:lnTo>
                <a:lnTo>
                  <a:pt x="13583" y="160913"/>
                </a:lnTo>
                <a:lnTo>
                  <a:pt x="15229" y="180259"/>
                </a:lnTo>
                <a:lnTo>
                  <a:pt x="16876" y="200833"/>
                </a:lnTo>
                <a:lnTo>
                  <a:pt x="18515" y="222236"/>
                </a:lnTo>
                <a:lnTo>
                  <a:pt x="20162" y="242401"/>
                </a:lnTo>
                <a:lnTo>
                  <a:pt x="21397" y="261333"/>
                </a:lnTo>
                <a:lnTo>
                  <a:pt x="22638" y="279441"/>
                </a:lnTo>
                <a:lnTo>
                  <a:pt x="23873" y="295491"/>
                </a:lnTo>
                <a:lnTo>
                  <a:pt x="25101" y="309071"/>
                </a:lnTo>
                <a:lnTo>
                  <a:pt x="25519" y="321007"/>
                </a:lnTo>
                <a:lnTo>
                  <a:pt x="26336" y="331295"/>
                </a:lnTo>
                <a:lnTo>
                  <a:pt x="26748" y="339525"/>
                </a:lnTo>
                <a:lnTo>
                  <a:pt x="27166" y="346523"/>
                </a:lnTo>
                <a:lnTo>
                  <a:pt x="27571" y="352695"/>
                </a:lnTo>
                <a:lnTo>
                  <a:pt x="27571" y="357633"/>
                </a:lnTo>
                <a:lnTo>
                  <a:pt x="27983" y="362574"/>
                </a:lnTo>
                <a:lnTo>
                  <a:pt x="27983" y="372451"/>
                </a:lnTo>
                <a:lnTo>
                  <a:pt x="28394" y="378211"/>
                </a:lnTo>
                <a:lnTo>
                  <a:pt x="28806" y="384385"/>
                </a:lnTo>
                <a:lnTo>
                  <a:pt x="29217" y="392204"/>
                </a:lnTo>
                <a:lnTo>
                  <a:pt x="30041" y="400846"/>
                </a:lnTo>
                <a:lnTo>
                  <a:pt x="30452" y="411548"/>
                </a:lnTo>
                <a:lnTo>
                  <a:pt x="31687" y="423481"/>
                </a:lnTo>
                <a:lnTo>
                  <a:pt x="32922" y="436651"/>
                </a:lnTo>
                <a:lnTo>
                  <a:pt x="34157" y="451468"/>
                </a:lnTo>
                <a:lnTo>
                  <a:pt x="35392" y="466283"/>
                </a:lnTo>
                <a:lnTo>
                  <a:pt x="37038" y="481510"/>
                </a:lnTo>
                <a:lnTo>
                  <a:pt x="39508" y="504555"/>
                </a:lnTo>
                <a:lnTo>
                  <a:pt x="41566" y="522252"/>
                </a:lnTo>
                <a:lnTo>
                  <a:pt x="43212" y="534600"/>
                </a:lnTo>
                <a:lnTo>
                  <a:pt x="44447" y="542006"/>
                </a:lnTo>
                <a:lnTo>
                  <a:pt x="44859" y="545711"/>
                </a:lnTo>
                <a:lnTo>
                  <a:pt x="44859" y="546533"/>
                </a:lnTo>
                <a:lnTo>
                  <a:pt x="44859" y="545301"/>
                </a:lnTo>
                <a:lnTo>
                  <a:pt x="45682" y="546947"/>
                </a:lnTo>
                <a:lnTo>
                  <a:pt x="46917" y="550239"/>
                </a:lnTo>
                <a:lnTo>
                  <a:pt x="48975" y="556410"/>
                </a:lnTo>
                <a:lnTo>
                  <a:pt x="51856" y="564641"/>
                </a:lnTo>
                <a:lnTo>
                  <a:pt x="55561" y="574107"/>
                </a:lnTo>
                <a:lnTo>
                  <a:pt x="60088" y="583984"/>
                </a:lnTo>
                <a:lnTo>
                  <a:pt x="64204" y="590982"/>
                </a:lnTo>
                <a:lnTo>
                  <a:pt x="67079" y="595096"/>
                </a:lnTo>
                <a:lnTo>
                  <a:pt x="68314" y="597156"/>
                </a:lnTo>
                <a:lnTo>
                  <a:pt x="69144" y="597567"/>
                </a:lnTo>
                <a:lnTo>
                  <a:pt x="69549" y="597156"/>
                </a:lnTo>
                <a:lnTo>
                  <a:pt x="69960" y="596742"/>
                </a:lnTo>
                <a:lnTo>
                  <a:pt x="70784" y="596742"/>
                </a:lnTo>
                <a:lnTo>
                  <a:pt x="73253" y="597978"/>
                </a:lnTo>
                <a:lnTo>
                  <a:pt x="77781" y="600859"/>
                </a:lnTo>
                <a:lnTo>
                  <a:pt x="83955" y="605386"/>
                </a:lnTo>
                <a:lnTo>
                  <a:pt x="92599" y="611146"/>
                </a:lnTo>
                <a:lnTo>
                  <a:pt x="100420" y="616498"/>
                </a:lnTo>
                <a:lnTo>
                  <a:pt x="107822" y="621023"/>
                </a:lnTo>
                <a:lnTo>
                  <a:pt x="113585" y="624315"/>
                </a:lnTo>
                <a:lnTo>
                  <a:pt x="117701" y="627197"/>
                </a:lnTo>
                <a:lnTo>
                  <a:pt x="120582" y="628843"/>
                </a:lnTo>
                <a:lnTo>
                  <a:pt x="122228" y="630078"/>
                </a:lnTo>
                <a:lnTo>
                  <a:pt x="123463" y="631313"/>
                </a:lnTo>
                <a:lnTo>
                  <a:pt x="124698" y="632135"/>
                </a:lnTo>
                <a:lnTo>
                  <a:pt x="126756" y="633370"/>
                </a:lnTo>
                <a:lnTo>
                  <a:pt x="130461" y="635017"/>
                </a:lnTo>
                <a:lnTo>
                  <a:pt x="135812" y="637484"/>
                </a:lnTo>
                <a:lnTo>
                  <a:pt x="143632" y="640366"/>
                </a:lnTo>
                <a:lnTo>
                  <a:pt x="153916" y="644071"/>
                </a:lnTo>
                <a:lnTo>
                  <a:pt x="166676" y="648186"/>
                </a:lnTo>
                <a:lnTo>
                  <a:pt x="178201" y="651478"/>
                </a:lnTo>
                <a:lnTo>
                  <a:pt x="189720" y="654359"/>
                </a:lnTo>
                <a:lnTo>
                  <a:pt x="200833" y="656827"/>
                </a:lnTo>
                <a:lnTo>
                  <a:pt x="210712" y="658887"/>
                </a:lnTo>
                <a:lnTo>
                  <a:pt x="220591" y="660120"/>
                </a:lnTo>
                <a:lnTo>
                  <a:pt x="229646" y="661768"/>
                </a:lnTo>
                <a:lnTo>
                  <a:pt x="238283" y="663001"/>
                </a:lnTo>
                <a:lnTo>
                  <a:pt x="246516" y="663826"/>
                </a:lnTo>
                <a:lnTo>
                  <a:pt x="254336" y="664647"/>
                </a:lnTo>
                <a:lnTo>
                  <a:pt x="261334" y="665471"/>
                </a:lnTo>
                <a:lnTo>
                  <a:pt x="267096" y="665882"/>
                </a:lnTo>
                <a:lnTo>
                  <a:pt x="272029" y="666293"/>
                </a:lnTo>
                <a:lnTo>
                  <a:pt x="274910" y="666293"/>
                </a:lnTo>
                <a:lnTo>
                  <a:pt x="276968" y="666707"/>
                </a:lnTo>
                <a:lnTo>
                  <a:pt x="277791" y="666707"/>
                </a:lnTo>
              </a:path>
            </a:pathLst>
          </a:custGeom>
          <a:ln w="12346">
            <a:solidFill>
              <a:srgbClr val="0000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5301" y="117850"/>
            <a:ext cx="166901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Signals</a:t>
            </a:r>
            <a:r>
              <a:rPr sz="1400" spc="4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r>
              <a:rPr sz="1400" spc="19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1400" spc="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4386" y="416558"/>
            <a:ext cx="3279170" cy="524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signals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</a:t>
            </a:r>
            <a:r>
              <a:rPr sz="1100" spc="1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onents</a:t>
            </a:r>
            <a:r>
              <a:rPr sz="1100" spc="1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different</a:t>
            </a:r>
            <a:r>
              <a:rPr sz="1100" spc="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frequencies,</a:t>
            </a:r>
            <a:r>
              <a:rPr sz="1100" spc="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ectrum</a:t>
            </a:r>
            <a:r>
              <a:rPr sz="1100" spc="1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2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1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center</a:t>
            </a:r>
            <a:r>
              <a:rPr sz="1100" spc="1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frequency</a:t>
            </a:r>
            <a:r>
              <a:rPr sz="1100" spc="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bandwidth</a:t>
            </a:r>
            <a:r>
              <a:rPr sz="1100" spc="1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6393" y="435712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6393" y="796709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5563" y="1113566"/>
            <a:ext cx="144740" cy="9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i="1" spc="0" dirty="0" smtClean="0">
                <a:latin typeface="Arial"/>
                <a:cs typeface="Arial"/>
              </a:rPr>
              <a:t>S(f)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5645" y="1354780"/>
            <a:ext cx="173630" cy="9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spc="0" dirty="0" smtClean="0">
                <a:latin typeface="Arial"/>
                <a:cs typeface="Arial"/>
              </a:rPr>
              <a:t>70%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4568" y="1595537"/>
            <a:ext cx="321861" cy="9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spc="0" dirty="0" smtClean="0">
                <a:latin typeface="Arial"/>
                <a:cs typeface="Arial"/>
              </a:rPr>
              <a:t>andwidth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2322" y="2095102"/>
            <a:ext cx="45993" cy="9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i="1" spc="0" dirty="0" smtClean="0">
                <a:latin typeface="Arial"/>
                <a:cs typeface="Arial"/>
              </a:rPr>
              <a:t>f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1147" y="2114086"/>
            <a:ext cx="527576" cy="173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">
              <a:lnSpc>
                <a:spcPts val="580"/>
              </a:lnSpc>
              <a:spcBef>
                <a:spcPts val="113"/>
              </a:spcBef>
            </a:pPr>
            <a:r>
              <a:rPr sz="550" spc="0" dirty="0" smtClean="0">
                <a:latin typeface="Arial"/>
                <a:cs typeface="Arial"/>
              </a:rPr>
              <a:t>low        </a:t>
            </a:r>
            <a:r>
              <a:rPr sz="550" spc="136" dirty="0" smtClean="0">
                <a:latin typeface="Arial"/>
                <a:cs typeface="Arial"/>
              </a:rPr>
              <a:t> </a:t>
            </a:r>
            <a:r>
              <a:rPr sz="550" spc="0" dirty="0" smtClean="0">
                <a:latin typeface="Arial"/>
                <a:cs typeface="Arial"/>
              </a:rPr>
              <a:t>centre cutoff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4891" y="2114086"/>
            <a:ext cx="206596" cy="173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" indent="0">
              <a:lnSpc>
                <a:spcPts val="580"/>
              </a:lnSpc>
              <a:spcBef>
                <a:spcPts val="113"/>
              </a:spcBef>
            </a:pPr>
            <a:r>
              <a:rPr sz="550" spc="0" dirty="0" smtClean="0">
                <a:latin typeface="Arial"/>
                <a:cs typeface="Arial"/>
              </a:rPr>
              <a:t>high cutoff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386" y="2480536"/>
            <a:ext cx="3251405" cy="8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Electromagnetic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ectrum</a:t>
            </a:r>
            <a:r>
              <a:rPr sz="1100" spc="1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many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marL="12700" marR="36942">
              <a:lnSpc>
                <a:spcPts val="1264"/>
              </a:lnSpc>
              <a:spcBef>
                <a:spcPts val="16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International</a:t>
            </a:r>
            <a:r>
              <a:rPr sz="1100" spc="2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national</a:t>
            </a:r>
            <a:r>
              <a:rPr sz="1100" spc="1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auth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rities</a:t>
            </a:r>
            <a:r>
              <a:rPr sz="1100" spc="1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regulate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usage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 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ectrum</a:t>
            </a:r>
            <a:endParaRPr sz="1100">
              <a:latin typeface="Times New Roman"/>
              <a:cs typeface="Times New Roman"/>
            </a:endParaRPr>
          </a:p>
          <a:p>
            <a:pPr marL="12700" marR="13445">
              <a:lnSpc>
                <a:spcPts val="1264"/>
              </a:lnSpc>
              <a:spcBef>
                <a:spcPts val="22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Aim:</a:t>
            </a:r>
            <a:r>
              <a:rPr sz="1100" spc="9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minimi</a:t>
            </a:r>
            <a:r>
              <a:rPr sz="1100" spc="4" dirty="0" smtClean="0">
                <a:latin typeface="Times New Roman"/>
                <a:cs typeface="Times New Roman"/>
              </a:rPr>
              <a:t>z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interference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een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applications/users, while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</a:t>
            </a:r>
            <a:r>
              <a:rPr sz="1100" spc="-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many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applications/users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393" y="2499690"/>
            <a:ext cx="119231" cy="315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377"/>
              </a:spcBef>
            </a:pPr>
            <a:r>
              <a:rPr sz="800" spc="0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393" y="3049613"/>
            <a:ext cx="1192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4"/>
              </a:lnSpc>
              <a:spcBef>
                <a:spcPts val="42"/>
              </a:spcBef>
            </a:pPr>
            <a:r>
              <a:rPr sz="1200" spc="0" baseline="3132" dirty="0" smtClean="0">
                <a:solidFill>
                  <a:srgbClr val="3333B2"/>
                </a:solidFill>
                <a:latin typeface="Segoe UI"/>
                <a:cs typeface="Segoe UI"/>
              </a:rPr>
              <a:t>I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03126" y="1146765"/>
            <a:ext cx="148153" cy="555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751280" y="1146765"/>
            <a:ext cx="518545" cy="259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73457" y="1406041"/>
            <a:ext cx="407431" cy="666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80889" y="1406041"/>
            <a:ext cx="267566" cy="29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5330">
              <a:lnSpc>
                <a:spcPts val="500"/>
              </a:lnSpc>
              <a:spcBef>
                <a:spcPts val="25"/>
              </a:spcBef>
            </a:pPr>
            <a:endParaRPr sz="500"/>
          </a:p>
          <a:p>
            <a:pPr algn="r">
              <a:lnSpc>
                <a:spcPct val="95825"/>
              </a:lnSpc>
              <a:spcBef>
                <a:spcPts val="1000"/>
              </a:spcBef>
            </a:pPr>
            <a:r>
              <a:rPr sz="550" spc="0" dirty="0" smtClean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1280" y="1406041"/>
            <a:ext cx="370391" cy="29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121671" y="1406041"/>
            <a:ext cx="148153" cy="666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80889" y="1702356"/>
            <a:ext cx="370390" cy="370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51280" y="1702356"/>
            <a:ext cx="370391" cy="370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8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91527" y="1430615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17562" y="1430615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79370" y="1476630"/>
            <a:ext cx="184052" cy="0"/>
          </a:xfrm>
          <a:custGeom>
            <a:avLst/>
            <a:gdLst/>
            <a:ahLst/>
            <a:cxnLst/>
            <a:rect l="l" t="t" r="r" b="b"/>
            <a:pathLst>
              <a:path w="184052">
                <a:moveTo>
                  <a:pt x="182689" y="0"/>
                </a:moveTo>
                <a:lnTo>
                  <a:pt x="1363" y="0"/>
                </a:lnTo>
              </a:path>
              <a:path w="184052">
                <a:moveTo>
                  <a:pt x="1363" y="1"/>
                </a:moveTo>
                <a:lnTo>
                  <a:pt x="182689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80734" y="1461291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62059" y="1461291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66455" y="1292573"/>
            <a:ext cx="1227042" cy="0"/>
          </a:xfrm>
          <a:custGeom>
            <a:avLst/>
            <a:gdLst/>
            <a:ahLst/>
            <a:cxnLst/>
            <a:rect l="l" t="t" r="r" b="b"/>
            <a:pathLst>
              <a:path w="1227042">
                <a:moveTo>
                  <a:pt x="1225678" y="0"/>
                </a:moveTo>
                <a:lnTo>
                  <a:pt x="1706" y="0"/>
                </a:lnTo>
              </a:path>
              <a:path w="1227042">
                <a:moveTo>
                  <a:pt x="1706" y="1"/>
                </a:moveTo>
                <a:lnTo>
                  <a:pt x="1225678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68161" y="1277236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92133" y="1277236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3974" y="1369263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31389" y="1369263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92890" y="1323249"/>
            <a:ext cx="76691" cy="0"/>
          </a:xfrm>
          <a:custGeom>
            <a:avLst/>
            <a:gdLst/>
            <a:ahLst/>
            <a:cxnLst/>
            <a:rect l="l" t="t" r="r" b="b"/>
            <a:pathLst>
              <a:path w="76691">
                <a:moveTo>
                  <a:pt x="75327" y="0"/>
                </a:moveTo>
                <a:lnTo>
                  <a:pt x="1363" y="0"/>
                </a:lnTo>
              </a:path>
              <a:path w="76691">
                <a:moveTo>
                  <a:pt x="1363" y="1"/>
                </a:moveTo>
                <a:lnTo>
                  <a:pt x="75327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94254" y="1307912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68218" y="1307912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47481" y="1415278"/>
            <a:ext cx="76691" cy="0"/>
          </a:xfrm>
          <a:custGeom>
            <a:avLst/>
            <a:gdLst/>
            <a:ahLst/>
            <a:cxnLst/>
            <a:rect l="l" t="t" r="r" b="b"/>
            <a:pathLst>
              <a:path w="76691">
                <a:moveTo>
                  <a:pt x="75327" y="0"/>
                </a:moveTo>
                <a:lnTo>
                  <a:pt x="1363" y="0"/>
                </a:lnTo>
              </a:path>
              <a:path w="76691">
                <a:moveTo>
                  <a:pt x="1363" y="1"/>
                </a:moveTo>
                <a:lnTo>
                  <a:pt x="75327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8845" y="1399939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22809" y="1399939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38901" y="1491967"/>
            <a:ext cx="122707" cy="0"/>
          </a:xfrm>
          <a:custGeom>
            <a:avLst/>
            <a:gdLst/>
            <a:ahLst/>
            <a:cxnLst/>
            <a:rect l="l" t="t" r="r" b="b"/>
            <a:pathLst>
              <a:path w="122707">
                <a:moveTo>
                  <a:pt x="121343" y="0"/>
                </a:moveTo>
                <a:lnTo>
                  <a:pt x="1363" y="0"/>
                </a:lnTo>
              </a:path>
              <a:path w="122707">
                <a:moveTo>
                  <a:pt x="1363" y="1"/>
                </a:moveTo>
                <a:lnTo>
                  <a:pt x="121343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40264" y="1476630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560244" y="1476630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27959" y="1553320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45511" y="1553320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60394" y="1307912"/>
            <a:ext cx="153382" cy="0"/>
          </a:xfrm>
          <a:custGeom>
            <a:avLst/>
            <a:gdLst/>
            <a:ahLst/>
            <a:cxnLst/>
            <a:rect l="l" t="t" r="r" b="b"/>
            <a:pathLst>
              <a:path w="153382">
                <a:moveTo>
                  <a:pt x="152019" y="0"/>
                </a:moveTo>
                <a:lnTo>
                  <a:pt x="1363" y="0"/>
                </a:lnTo>
              </a:path>
              <a:path w="153382">
                <a:moveTo>
                  <a:pt x="1363" y="1"/>
                </a:moveTo>
                <a:lnTo>
                  <a:pt x="152019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961758" y="1292573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12413" y="1292573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13777" y="1399939"/>
            <a:ext cx="153377" cy="0"/>
          </a:xfrm>
          <a:custGeom>
            <a:avLst/>
            <a:gdLst/>
            <a:ahLst/>
            <a:cxnLst/>
            <a:rect l="l" t="t" r="r" b="b"/>
            <a:pathLst>
              <a:path w="153377">
                <a:moveTo>
                  <a:pt x="152019" y="0"/>
                </a:moveTo>
                <a:lnTo>
                  <a:pt x="1363" y="0"/>
                </a:lnTo>
              </a:path>
              <a:path w="153377">
                <a:moveTo>
                  <a:pt x="1363" y="1"/>
                </a:moveTo>
                <a:lnTo>
                  <a:pt x="152019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15141" y="1384602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0"/>
                </a:moveTo>
                <a:lnTo>
                  <a:pt x="0" y="30676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65796" y="1384602"/>
            <a:ext cx="0" cy="30676"/>
          </a:xfrm>
          <a:custGeom>
            <a:avLst/>
            <a:gdLst/>
            <a:ahLst/>
            <a:cxnLst/>
            <a:rect l="l" t="t" r="r" b="b"/>
            <a:pathLst>
              <a:path h="30676">
                <a:moveTo>
                  <a:pt x="0" y="30676"/>
                </a:moveTo>
                <a:lnTo>
                  <a:pt x="0" y="0"/>
                </a:lnTo>
              </a:path>
            </a:pathLst>
          </a:custGeom>
          <a:ln w="2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86737" y="709731"/>
            <a:ext cx="0" cy="92023"/>
          </a:xfrm>
          <a:custGeom>
            <a:avLst/>
            <a:gdLst/>
            <a:ahLst/>
            <a:cxnLst/>
            <a:rect l="l" t="t" r="r" b="b"/>
            <a:pathLst>
              <a:path h="92023">
                <a:moveTo>
                  <a:pt x="0" y="0"/>
                </a:moveTo>
                <a:lnTo>
                  <a:pt x="0" y="92023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86737" y="985810"/>
            <a:ext cx="0" cy="122707"/>
          </a:xfrm>
          <a:custGeom>
            <a:avLst/>
            <a:gdLst/>
            <a:ahLst/>
            <a:cxnLst/>
            <a:rect l="l" t="t" r="r" b="b"/>
            <a:pathLst>
              <a:path h="122707">
                <a:moveTo>
                  <a:pt x="0" y="0"/>
                </a:moveTo>
                <a:lnTo>
                  <a:pt x="0" y="122707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6874" y="709731"/>
            <a:ext cx="0" cy="92023"/>
          </a:xfrm>
          <a:custGeom>
            <a:avLst/>
            <a:gdLst/>
            <a:ahLst/>
            <a:cxnLst/>
            <a:rect l="l" t="t" r="r" b="b"/>
            <a:pathLst>
              <a:path h="92023">
                <a:moveTo>
                  <a:pt x="0" y="0"/>
                </a:moveTo>
                <a:lnTo>
                  <a:pt x="0" y="92023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07017" y="709731"/>
            <a:ext cx="0" cy="92023"/>
          </a:xfrm>
          <a:custGeom>
            <a:avLst/>
            <a:gdLst/>
            <a:ahLst/>
            <a:cxnLst/>
            <a:rect l="l" t="t" r="r" b="b"/>
            <a:pathLst>
              <a:path h="92023">
                <a:moveTo>
                  <a:pt x="0" y="0"/>
                </a:moveTo>
                <a:lnTo>
                  <a:pt x="0" y="92023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07017" y="985810"/>
            <a:ext cx="0" cy="15340"/>
          </a:xfrm>
          <a:custGeom>
            <a:avLst/>
            <a:gdLst/>
            <a:ahLst/>
            <a:cxnLst/>
            <a:rect l="l" t="t" r="r" b="b"/>
            <a:pathLst>
              <a:path h="15340">
                <a:moveTo>
                  <a:pt x="0" y="0"/>
                </a:moveTo>
                <a:lnTo>
                  <a:pt x="0" y="15340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67154" y="709731"/>
            <a:ext cx="0" cy="398786"/>
          </a:xfrm>
          <a:custGeom>
            <a:avLst/>
            <a:gdLst/>
            <a:ahLst/>
            <a:cxnLst/>
            <a:rect l="l" t="t" r="r" b="b"/>
            <a:pathLst>
              <a:path h="398786">
                <a:moveTo>
                  <a:pt x="0" y="0"/>
                </a:moveTo>
                <a:lnTo>
                  <a:pt x="0" y="398786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27297" y="709731"/>
            <a:ext cx="0" cy="92023"/>
          </a:xfrm>
          <a:custGeom>
            <a:avLst/>
            <a:gdLst/>
            <a:ahLst/>
            <a:cxnLst/>
            <a:rect l="l" t="t" r="r" b="b"/>
            <a:pathLst>
              <a:path h="92023">
                <a:moveTo>
                  <a:pt x="0" y="0"/>
                </a:moveTo>
                <a:lnTo>
                  <a:pt x="0" y="92023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27297" y="985810"/>
            <a:ext cx="0" cy="122707"/>
          </a:xfrm>
          <a:custGeom>
            <a:avLst/>
            <a:gdLst/>
            <a:ahLst/>
            <a:cxnLst/>
            <a:rect l="l" t="t" r="r" b="b"/>
            <a:pathLst>
              <a:path h="122707">
                <a:moveTo>
                  <a:pt x="0" y="0"/>
                </a:moveTo>
                <a:lnTo>
                  <a:pt x="0" y="122707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187440" y="709731"/>
            <a:ext cx="0" cy="92023"/>
          </a:xfrm>
          <a:custGeom>
            <a:avLst/>
            <a:gdLst/>
            <a:ahLst/>
            <a:cxnLst/>
            <a:rect l="l" t="t" r="r" b="b"/>
            <a:pathLst>
              <a:path h="92023">
                <a:moveTo>
                  <a:pt x="0" y="0"/>
                </a:moveTo>
                <a:lnTo>
                  <a:pt x="0" y="92023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87440" y="985810"/>
            <a:ext cx="0" cy="122707"/>
          </a:xfrm>
          <a:custGeom>
            <a:avLst/>
            <a:gdLst/>
            <a:ahLst/>
            <a:cxnLst/>
            <a:rect l="l" t="t" r="r" b="b"/>
            <a:pathLst>
              <a:path h="122707">
                <a:moveTo>
                  <a:pt x="0" y="0"/>
                </a:moveTo>
                <a:lnTo>
                  <a:pt x="0" y="122707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26596" y="709731"/>
            <a:ext cx="0" cy="398786"/>
          </a:xfrm>
          <a:custGeom>
            <a:avLst/>
            <a:gdLst/>
            <a:ahLst/>
            <a:cxnLst/>
            <a:rect l="l" t="t" r="r" b="b"/>
            <a:pathLst>
              <a:path h="398786">
                <a:moveTo>
                  <a:pt x="0" y="0"/>
                </a:moveTo>
                <a:lnTo>
                  <a:pt x="0" y="398786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66455" y="709731"/>
            <a:ext cx="0" cy="398786"/>
          </a:xfrm>
          <a:custGeom>
            <a:avLst/>
            <a:gdLst/>
            <a:ahLst/>
            <a:cxnLst/>
            <a:rect l="l" t="t" r="r" b="b"/>
            <a:pathLst>
              <a:path h="398786">
                <a:moveTo>
                  <a:pt x="0" y="0"/>
                </a:moveTo>
                <a:lnTo>
                  <a:pt x="0" y="398786"/>
                </a:lnTo>
              </a:path>
            </a:pathLst>
          </a:custGeom>
          <a:ln w="511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03285" y="801755"/>
            <a:ext cx="766897" cy="184055"/>
          </a:xfrm>
          <a:custGeom>
            <a:avLst/>
            <a:gdLst/>
            <a:ahLst/>
            <a:cxnLst/>
            <a:rect l="l" t="t" r="r" b="b"/>
            <a:pathLst>
              <a:path w="766897" h="184055">
                <a:moveTo>
                  <a:pt x="0" y="184055"/>
                </a:moveTo>
                <a:lnTo>
                  <a:pt x="766897" y="184055"/>
                </a:lnTo>
                <a:lnTo>
                  <a:pt x="766897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03285" y="801755"/>
            <a:ext cx="766897" cy="184055"/>
          </a:xfrm>
          <a:custGeom>
            <a:avLst/>
            <a:gdLst/>
            <a:ahLst/>
            <a:cxnLst/>
            <a:rect l="l" t="t" r="r" b="b"/>
            <a:pathLst>
              <a:path w="766897" h="184055">
                <a:moveTo>
                  <a:pt x="0" y="184055"/>
                </a:moveTo>
                <a:lnTo>
                  <a:pt x="766897" y="184055"/>
                </a:lnTo>
                <a:lnTo>
                  <a:pt x="766897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70183" y="801755"/>
            <a:ext cx="460141" cy="184055"/>
          </a:xfrm>
          <a:custGeom>
            <a:avLst/>
            <a:gdLst/>
            <a:ahLst/>
            <a:cxnLst/>
            <a:rect l="l" t="t" r="r" b="b"/>
            <a:pathLst>
              <a:path w="460141" h="184055">
                <a:moveTo>
                  <a:pt x="0" y="184055"/>
                </a:moveTo>
                <a:lnTo>
                  <a:pt x="460141" y="184055"/>
                </a:lnTo>
                <a:lnTo>
                  <a:pt x="460141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270183" y="801755"/>
            <a:ext cx="460141" cy="184055"/>
          </a:xfrm>
          <a:custGeom>
            <a:avLst/>
            <a:gdLst/>
            <a:ahLst/>
            <a:cxnLst/>
            <a:rect l="l" t="t" r="r" b="b"/>
            <a:pathLst>
              <a:path w="460141" h="184055">
                <a:moveTo>
                  <a:pt x="0" y="184055"/>
                </a:moveTo>
                <a:lnTo>
                  <a:pt x="460141" y="184055"/>
                </a:lnTo>
                <a:lnTo>
                  <a:pt x="460141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97223" y="801755"/>
            <a:ext cx="460141" cy="184055"/>
          </a:xfrm>
          <a:custGeom>
            <a:avLst/>
            <a:gdLst/>
            <a:ahLst/>
            <a:cxnLst/>
            <a:rect l="l" t="t" r="r" b="b"/>
            <a:pathLst>
              <a:path w="460141" h="184055">
                <a:moveTo>
                  <a:pt x="0" y="184055"/>
                </a:moveTo>
                <a:lnTo>
                  <a:pt x="460141" y="184055"/>
                </a:lnTo>
                <a:lnTo>
                  <a:pt x="460141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97223" y="801755"/>
            <a:ext cx="460141" cy="184055"/>
          </a:xfrm>
          <a:custGeom>
            <a:avLst/>
            <a:gdLst/>
            <a:ahLst/>
            <a:cxnLst/>
            <a:rect l="l" t="t" r="r" b="b"/>
            <a:pathLst>
              <a:path w="460141" h="184055">
                <a:moveTo>
                  <a:pt x="0" y="184055"/>
                </a:moveTo>
                <a:lnTo>
                  <a:pt x="460141" y="184055"/>
                </a:lnTo>
                <a:lnTo>
                  <a:pt x="460141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730326" y="801755"/>
            <a:ext cx="153378" cy="184055"/>
          </a:xfrm>
          <a:custGeom>
            <a:avLst/>
            <a:gdLst/>
            <a:ahLst/>
            <a:cxnLst/>
            <a:rect l="l" t="t" r="r" b="b"/>
            <a:pathLst>
              <a:path w="153378" h="184055">
                <a:moveTo>
                  <a:pt x="0" y="184055"/>
                </a:moveTo>
                <a:lnTo>
                  <a:pt x="153378" y="184055"/>
                </a:lnTo>
                <a:lnTo>
                  <a:pt x="153378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730326" y="801755"/>
            <a:ext cx="153378" cy="184055"/>
          </a:xfrm>
          <a:custGeom>
            <a:avLst/>
            <a:gdLst/>
            <a:ahLst/>
            <a:cxnLst/>
            <a:rect l="l" t="t" r="r" b="b"/>
            <a:pathLst>
              <a:path w="153378" h="184055">
                <a:moveTo>
                  <a:pt x="0" y="184055"/>
                </a:moveTo>
                <a:lnTo>
                  <a:pt x="153378" y="184055"/>
                </a:lnTo>
                <a:lnTo>
                  <a:pt x="153378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83703" y="801755"/>
            <a:ext cx="322099" cy="184055"/>
          </a:xfrm>
          <a:custGeom>
            <a:avLst/>
            <a:gdLst/>
            <a:ahLst/>
            <a:cxnLst/>
            <a:rect l="l" t="t" r="r" b="b"/>
            <a:pathLst>
              <a:path w="322099" h="184055">
                <a:moveTo>
                  <a:pt x="0" y="184055"/>
                </a:moveTo>
                <a:lnTo>
                  <a:pt x="322099" y="184055"/>
                </a:lnTo>
                <a:lnTo>
                  <a:pt x="322099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83703" y="801755"/>
            <a:ext cx="322099" cy="184055"/>
          </a:xfrm>
          <a:custGeom>
            <a:avLst/>
            <a:gdLst/>
            <a:ahLst/>
            <a:cxnLst/>
            <a:rect l="l" t="t" r="r" b="b"/>
            <a:pathLst>
              <a:path w="322099" h="184055">
                <a:moveTo>
                  <a:pt x="0" y="184055"/>
                </a:moveTo>
                <a:lnTo>
                  <a:pt x="322099" y="184055"/>
                </a:lnTo>
                <a:lnTo>
                  <a:pt x="322099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51819" y="801755"/>
            <a:ext cx="245407" cy="184055"/>
          </a:xfrm>
          <a:custGeom>
            <a:avLst/>
            <a:gdLst/>
            <a:ahLst/>
            <a:cxnLst/>
            <a:rect l="l" t="t" r="r" b="b"/>
            <a:pathLst>
              <a:path w="245407" h="184055">
                <a:moveTo>
                  <a:pt x="0" y="184055"/>
                </a:moveTo>
                <a:lnTo>
                  <a:pt x="245407" y="184055"/>
                </a:lnTo>
                <a:lnTo>
                  <a:pt x="245407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51819" y="801755"/>
            <a:ext cx="245407" cy="184055"/>
          </a:xfrm>
          <a:custGeom>
            <a:avLst/>
            <a:gdLst/>
            <a:ahLst/>
            <a:cxnLst/>
            <a:rect l="l" t="t" r="r" b="b"/>
            <a:pathLst>
              <a:path w="245407" h="184055">
                <a:moveTo>
                  <a:pt x="0" y="184055"/>
                </a:moveTo>
                <a:lnTo>
                  <a:pt x="245407" y="184055"/>
                </a:lnTo>
                <a:lnTo>
                  <a:pt x="245407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28810" y="799198"/>
            <a:ext cx="0" cy="189168"/>
          </a:xfrm>
          <a:custGeom>
            <a:avLst/>
            <a:gdLst/>
            <a:ahLst/>
            <a:cxnLst/>
            <a:rect l="l" t="t" r="r" b="b"/>
            <a:pathLst>
              <a:path h="189168">
                <a:moveTo>
                  <a:pt x="0" y="0"/>
                </a:moveTo>
                <a:lnTo>
                  <a:pt x="0" y="189168"/>
                </a:lnTo>
              </a:path>
            </a:pathLst>
          </a:custGeom>
          <a:ln w="523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957366" y="801755"/>
            <a:ext cx="460138" cy="184055"/>
          </a:xfrm>
          <a:custGeom>
            <a:avLst/>
            <a:gdLst/>
            <a:ahLst/>
            <a:cxnLst/>
            <a:rect l="l" t="t" r="r" b="b"/>
            <a:pathLst>
              <a:path w="460138" h="184055">
                <a:moveTo>
                  <a:pt x="0" y="184055"/>
                </a:moveTo>
                <a:lnTo>
                  <a:pt x="460138" y="184055"/>
                </a:lnTo>
                <a:lnTo>
                  <a:pt x="460138" y="0"/>
                </a:lnTo>
                <a:lnTo>
                  <a:pt x="0" y="0"/>
                </a:lnTo>
                <a:lnTo>
                  <a:pt x="0" y="184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57366" y="801757"/>
            <a:ext cx="368110" cy="184052"/>
          </a:xfrm>
          <a:custGeom>
            <a:avLst/>
            <a:gdLst/>
            <a:ahLst/>
            <a:cxnLst/>
            <a:rect l="l" t="t" r="r" b="b"/>
            <a:pathLst>
              <a:path w="368110" h="184052">
                <a:moveTo>
                  <a:pt x="0" y="0"/>
                </a:moveTo>
                <a:lnTo>
                  <a:pt x="0" y="184052"/>
                </a:lnTo>
                <a:lnTo>
                  <a:pt x="368110" y="184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57366" y="801757"/>
            <a:ext cx="368110" cy="184052"/>
          </a:xfrm>
          <a:custGeom>
            <a:avLst/>
            <a:gdLst/>
            <a:ahLst/>
            <a:cxnLst/>
            <a:rect l="l" t="t" r="r" b="b"/>
            <a:pathLst>
              <a:path w="368110" h="184052">
                <a:moveTo>
                  <a:pt x="0" y="0"/>
                </a:moveTo>
                <a:lnTo>
                  <a:pt x="0" y="184052"/>
                </a:lnTo>
                <a:lnTo>
                  <a:pt x="368110" y="184052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26690" y="801757"/>
            <a:ext cx="398786" cy="0"/>
          </a:xfrm>
          <a:custGeom>
            <a:avLst/>
            <a:gdLst/>
            <a:ahLst/>
            <a:cxnLst/>
            <a:rect l="l" t="t" r="r" b="b"/>
            <a:pathLst>
              <a:path w="398786">
                <a:moveTo>
                  <a:pt x="0" y="0"/>
                </a:moveTo>
                <a:lnTo>
                  <a:pt x="398786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175128" y="740407"/>
            <a:ext cx="46015" cy="61350"/>
          </a:xfrm>
          <a:custGeom>
            <a:avLst/>
            <a:gdLst/>
            <a:ahLst/>
            <a:cxnLst/>
            <a:rect l="l" t="t" r="r" b="b"/>
            <a:pathLst>
              <a:path w="46015" h="61350">
                <a:moveTo>
                  <a:pt x="46015" y="6135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175128" y="740407"/>
            <a:ext cx="46015" cy="61350"/>
          </a:xfrm>
          <a:custGeom>
            <a:avLst/>
            <a:gdLst/>
            <a:ahLst/>
            <a:cxnLst/>
            <a:rect l="l" t="t" r="r" b="b"/>
            <a:pathLst>
              <a:path w="46015" h="61350">
                <a:moveTo>
                  <a:pt x="46015" y="61350"/>
                </a:moveTo>
                <a:lnTo>
                  <a:pt x="0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66455" y="1108518"/>
            <a:ext cx="3359022" cy="0"/>
          </a:xfrm>
          <a:custGeom>
            <a:avLst/>
            <a:gdLst/>
            <a:ahLst/>
            <a:cxnLst/>
            <a:rect l="l" t="t" r="r" b="b"/>
            <a:pathLst>
              <a:path w="3359022">
                <a:moveTo>
                  <a:pt x="0" y="0"/>
                </a:moveTo>
                <a:lnTo>
                  <a:pt x="3359022" y="0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03285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730326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57366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270183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97223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83703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66455" y="1077842"/>
            <a:ext cx="0" cy="61352"/>
          </a:xfrm>
          <a:custGeom>
            <a:avLst/>
            <a:gdLst/>
            <a:ahLst/>
            <a:cxnLst/>
            <a:rect l="l" t="t" r="r" b="b"/>
            <a:pathLst>
              <a:path h="61352">
                <a:moveTo>
                  <a:pt x="0" y="0"/>
                </a:moveTo>
                <a:lnTo>
                  <a:pt x="0" y="61352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58580" y="2355580"/>
            <a:ext cx="1497373" cy="463476"/>
          </a:xfrm>
          <a:custGeom>
            <a:avLst/>
            <a:gdLst/>
            <a:ahLst/>
            <a:cxnLst/>
            <a:rect l="l" t="t" r="r" b="b"/>
            <a:pathLst>
              <a:path w="1497373" h="463476">
                <a:moveTo>
                  <a:pt x="1497373" y="0"/>
                </a:moveTo>
                <a:lnTo>
                  <a:pt x="0" y="463476"/>
                </a:lnTo>
              </a:path>
            </a:pathLst>
          </a:custGeom>
          <a:ln w="5941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68988" y="2355580"/>
            <a:ext cx="641732" cy="499128"/>
          </a:xfrm>
          <a:custGeom>
            <a:avLst/>
            <a:gdLst/>
            <a:ahLst/>
            <a:cxnLst/>
            <a:rect l="l" t="t" r="r" b="b"/>
            <a:pathLst>
              <a:path w="641732" h="499128">
                <a:moveTo>
                  <a:pt x="0" y="0"/>
                </a:moveTo>
                <a:lnTo>
                  <a:pt x="641732" y="499128"/>
                </a:lnTo>
              </a:path>
            </a:pathLst>
          </a:custGeom>
          <a:ln w="5941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94231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65534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08138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93360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78569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706389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48121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75070" y="2961665"/>
            <a:ext cx="0" cy="35649"/>
          </a:xfrm>
          <a:custGeom>
            <a:avLst/>
            <a:gdLst/>
            <a:ahLst/>
            <a:cxnLst/>
            <a:rect l="l" t="t" r="r" b="b"/>
            <a:pathLst>
              <a:path h="35649">
                <a:moveTo>
                  <a:pt x="0" y="35649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37714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94231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850749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207267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563784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920302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276819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33337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89854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46372" y="2284284"/>
            <a:ext cx="0" cy="35644"/>
          </a:xfrm>
          <a:custGeom>
            <a:avLst/>
            <a:gdLst/>
            <a:ahLst/>
            <a:cxnLst/>
            <a:rect l="l" t="t" r="r" b="b"/>
            <a:pathLst>
              <a:path h="35644">
                <a:moveTo>
                  <a:pt x="0" y="35644"/>
                </a:moveTo>
                <a:lnTo>
                  <a:pt x="0" y="0"/>
                </a:lnTo>
              </a:path>
            </a:pathLst>
          </a:custGeom>
          <a:ln w="59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9998" y="1635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5301" y="117850"/>
            <a:ext cx="356520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Electromagnetic</a:t>
            </a:r>
            <a:r>
              <a:rPr sz="1400" spc="308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1400" spc="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r>
              <a:rPr sz="1400" spc="29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f</a:t>
            </a:r>
            <a:r>
              <a:rPr sz="1400" spc="-39" dirty="0" smtClean="0">
                <a:solidFill>
                  <a:srgbClr val="3333B2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r</a:t>
            </a:r>
            <a:r>
              <a:rPr sz="1400" spc="82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Communications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92402" y="526925"/>
            <a:ext cx="441368" cy="178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1">
              <a:lnSpc>
                <a:spcPct val="95825"/>
              </a:lnSpc>
              <a:spcBef>
                <a:spcPts val="50"/>
              </a:spcBef>
            </a:pPr>
            <a:r>
              <a:rPr sz="450" spc="0" dirty="0" smtClean="0">
                <a:latin typeface="Arial"/>
                <a:cs typeface="Arial"/>
              </a:rPr>
              <a:t>Frequency </a:t>
            </a:r>
            <a:r>
              <a:rPr sz="450" spc="34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[Hz]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ts val="517"/>
              </a:lnSpc>
              <a:spcBef>
                <a:spcPts val="150"/>
              </a:spcBef>
            </a:pPr>
            <a:r>
              <a:rPr sz="450" dirty="0" smtClean="0">
                <a:latin typeface="Arial"/>
                <a:cs typeface="Arial"/>
              </a:rPr>
              <a:t>1</a:t>
            </a:r>
            <a:r>
              <a:rPr sz="450" spc="25" dirty="0" smtClean="0">
                <a:latin typeface="Arial"/>
                <a:cs typeface="Arial"/>
              </a:rPr>
              <a:t>0</a:t>
            </a:r>
            <a:r>
              <a:rPr sz="525" spc="0" baseline="24846" dirty="0" smtClean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3333B2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3333B2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83216" y="610348"/>
            <a:ext cx="122560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17"/>
              </a:lnSpc>
              <a:spcBef>
                <a:spcPts val="60"/>
              </a:spcBef>
            </a:pPr>
            <a:r>
              <a:rPr sz="450" dirty="0" smtClean="0">
                <a:latin typeface="Arial"/>
                <a:cs typeface="Arial"/>
              </a:rPr>
              <a:t>1</a:t>
            </a:r>
            <a:r>
              <a:rPr sz="450" spc="25" dirty="0" smtClean="0">
                <a:latin typeface="Arial"/>
                <a:cs typeface="Arial"/>
              </a:rPr>
              <a:t>0</a:t>
            </a:r>
            <a:r>
              <a:rPr sz="525" spc="0" baseline="24846" dirty="0" smtClean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43355" y="610348"/>
            <a:ext cx="122562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17"/>
              </a:lnSpc>
              <a:spcBef>
                <a:spcPts val="60"/>
              </a:spcBef>
            </a:pPr>
            <a:r>
              <a:rPr sz="450" dirty="0" smtClean="0">
                <a:latin typeface="Arial"/>
                <a:cs typeface="Arial"/>
              </a:rPr>
              <a:t>1</a:t>
            </a:r>
            <a:r>
              <a:rPr sz="450" spc="25" dirty="0" smtClean="0">
                <a:latin typeface="Arial"/>
                <a:cs typeface="Arial"/>
              </a:rPr>
              <a:t>0</a:t>
            </a:r>
            <a:r>
              <a:rPr sz="525" spc="0" baseline="24846" dirty="0" smtClean="0">
                <a:latin typeface="Arial"/>
                <a:cs typeface="Arial"/>
              </a:rPr>
              <a:t>6</a:t>
            </a:r>
            <a:endParaRPr sz="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03495" y="610348"/>
            <a:ext cx="122560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17"/>
              </a:lnSpc>
              <a:spcBef>
                <a:spcPts val="60"/>
              </a:spcBef>
            </a:pPr>
            <a:r>
              <a:rPr sz="450" dirty="0" smtClean="0">
                <a:latin typeface="Arial"/>
                <a:cs typeface="Arial"/>
              </a:rPr>
              <a:t>1</a:t>
            </a:r>
            <a:r>
              <a:rPr sz="450" spc="25" dirty="0" smtClean="0">
                <a:latin typeface="Arial"/>
                <a:cs typeface="Arial"/>
              </a:rPr>
              <a:t>0</a:t>
            </a:r>
            <a:r>
              <a:rPr sz="525" spc="0" baseline="24846" dirty="0" smtClean="0">
                <a:latin typeface="Arial"/>
                <a:cs typeface="Arial"/>
              </a:rPr>
              <a:t>9</a:t>
            </a:r>
            <a:endParaRPr sz="3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78974" y="610348"/>
            <a:ext cx="577608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0"/>
              </a:lnSpc>
              <a:spcBef>
                <a:spcPts val="50"/>
              </a:spcBef>
            </a:pPr>
            <a:r>
              <a:rPr sz="675" spc="0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12                        </a:t>
            </a:r>
            <a:r>
              <a:rPr sz="350" spc="36" dirty="0" smtClean="0">
                <a:latin typeface="Arial"/>
                <a:cs typeface="Arial"/>
              </a:rPr>
              <a:t> </a:t>
            </a:r>
            <a:r>
              <a:rPr sz="675" spc="0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15</a:t>
            </a:r>
            <a:endParaRPr sz="3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83915" y="610348"/>
            <a:ext cx="562275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0"/>
              </a:lnSpc>
              <a:spcBef>
                <a:spcPts val="50"/>
              </a:spcBef>
            </a:pPr>
            <a:r>
              <a:rPr sz="675" spc="0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18                       </a:t>
            </a:r>
            <a:r>
              <a:rPr sz="350" spc="16" dirty="0" smtClean="0">
                <a:latin typeface="Arial"/>
                <a:cs typeface="Arial"/>
              </a:rPr>
              <a:t> </a:t>
            </a:r>
            <a:r>
              <a:rPr sz="675" spc="0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21</a:t>
            </a:r>
            <a:endParaRPr sz="3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5733" y="680764"/>
            <a:ext cx="145854" cy="66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300" spc="0" dirty="0" smtClean="0">
                <a:latin typeface="Arial"/>
                <a:cs typeface="Arial"/>
              </a:rPr>
              <a:t>Visible</a:t>
            </a:r>
            <a:endParaRPr sz="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2404" y="1147179"/>
            <a:ext cx="674729" cy="9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17"/>
              </a:lnSpc>
              <a:spcBef>
                <a:spcPts val="60"/>
              </a:spcBef>
            </a:pPr>
            <a:r>
              <a:rPr sz="450" spc="0" dirty="0" smtClean="0">
                <a:latin typeface="Arial"/>
                <a:cs typeface="Arial"/>
              </a:rPr>
              <a:t>Wavelength</a:t>
            </a:r>
            <a:r>
              <a:rPr sz="450" spc="1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[m]       </a:t>
            </a:r>
            <a:r>
              <a:rPr sz="450" spc="38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1</a:t>
            </a:r>
            <a:r>
              <a:rPr sz="450" spc="25" dirty="0" smtClean="0">
                <a:latin typeface="Arial"/>
                <a:cs typeface="Arial"/>
              </a:rPr>
              <a:t>0</a:t>
            </a:r>
            <a:r>
              <a:rPr sz="525" spc="0" baseline="24846" dirty="0" smtClean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11472" y="1147179"/>
            <a:ext cx="122562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17"/>
              </a:lnSpc>
              <a:spcBef>
                <a:spcPts val="60"/>
              </a:spcBef>
            </a:pPr>
            <a:r>
              <a:rPr sz="450" dirty="0" smtClean="0">
                <a:latin typeface="Arial"/>
                <a:cs typeface="Arial"/>
              </a:rPr>
              <a:t>1</a:t>
            </a:r>
            <a:r>
              <a:rPr sz="450" spc="25" dirty="0" smtClean="0">
                <a:latin typeface="Arial"/>
                <a:cs typeface="Arial"/>
              </a:rPr>
              <a:t>0</a:t>
            </a:r>
            <a:r>
              <a:rPr sz="525" spc="0" baseline="24846" dirty="0" smtClean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56274" y="1147179"/>
            <a:ext cx="302811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0"/>
              </a:lnSpc>
              <a:spcBef>
                <a:spcPts val="50"/>
              </a:spcBef>
            </a:pPr>
            <a:r>
              <a:rPr sz="675" spc="0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−3 </a:t>
            </a:r>
            <a:r>
              <a:rPr sz="350" spc="81" dirty="0" smtClean="0">
                <a:latin typeface="Arial"/>
                <a:cs typeface="Arial"/>
              </a:rPr>
              <a:t> </a:t>
            </a:r>
            <a:r>
              <a:rPr sz="675" spc="0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−4</a:t>
            </a:r>
            <a:endParaRPr sz="3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23178" y="1147179"/>
            <a:ext cx="149432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"/>
              </a:lnSpc>
              <a:spcBef>
                <a:spcPts val="50"/>
              </a:spcBef>
            </a:pPr>
            <a:r>
              <a:rPr sz="675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−8</a:t>
            </a:r>
            <a:endParaRPr sz="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67979" y="1147179"/>
            <a:ext cx="175016" cy="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"/>
              </a:lnSpc>
              <a:spcBef>
                <a:spcPts val="50"/>
              </a:spcBef>
            </a:pPr>
            <a:r>
              <a:rPr sz="675" baseline="-19325" dirty="0" smtClean="0">
                <a:latin typeface="Arial"/>
                <a:cs typeface="Arial"/>
              </a:rPr>
              <a:t>1</a:t>
            </a:r>
            <a:r>
              <a:rPr sz="675" spc="25" baseline="-19325" dirty="0" smtClean="0">
                <a:latin typeface="Arial"/>
                <a:cs typeface="Arial"/>
              </a:rPr>
              <a:t>0</a:t>
            </a:r>
            <a:r>
              <a:rPr sz="350" spc="0" dirty="0" smtClean="0">
                <a:latin typeface="Arial"/>
                <a:cs typeface="Arial"/>
              </a:rPr>
              <a:t>−11</a:t>
            </a:r>
            <a:endParaRPr sz="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67881" y="1301721"/>
            <a:ext cx="576208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558800" algn="l"/>
              </a:tabLst>
            </a:pPr>
            <a:r>
              <a:rPr sz="400" dirty="0" smtClean="0">
                <a:latin typeface="Arial"/>
                <a:cs typeface="Arial"/>
              </a:rPr>
              <a:t>Tw</a:t>
            </a:r>
            <a:r>
              <a:rPr sz="400" u="sng" dirty="0" smtClean="0">
                <a:latin typeface="Arial"/>
                <a:cs typeface="Arial"/>
              </a:rPr>
              <a:t>isted Pair 	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32358" y="1317058"/>
            <a:ext cx="204394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Remote</a:t>
            </a:r>
            <a:endParaRPr sz="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04862" y="1332397"/>
            <a:ext cx="187594" cy="13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692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WiFi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6200" algn="l"/>
              </a:tabLst>
            </a:pPr>
            <a:r>
              <a:rPr sz="400" u="sng" dirty="0" smtClean="0">
                <a:latin typeface="Arial"/>
                <a:cs typeface="Arial"/>
              </a:rPr>
              <a:t> 	</a:t>
            </a:r>
            <a:endParaRPr sz="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28628" y="1393750"/>
            <a:ext cx="158942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ADSL</a:t>
            </a:r>
            <a:endParaRPr sz="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01076" y="1409087"/>
            <a:ext cx="184506" cy="13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Optical</a:t>
            </a:r>
            <a:endParaRPr sz="400">
              <a:latin typeface="Arial"/>
              <a:cs typeface="Arial"/>
            </a:endParaRPr>
          </a:p>
          <a:p>
            <a:pPr marL="28039">
              <a:lnSpc>
                <a:spcPct val="95825"/>
              </a:lnSpc>
              <a:spcBef>
                <a:spcPts val="20"/>
              </a:spcBef>
            </a:pPr>
            <a:r>
              <a:rPr sz="400" spc="0" dirty="0" smtClean="0">
                <a:latin typeface="Arial"/>
                <a:cs typeface="Arial"/>
              </a:rPr>
              <a:t>Fibre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34784" y="1439763"/>
            <a:ext cx="99226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FM</a:t>
            </a:r>
            <a:endParaRPr sz="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03503" y="1455102"/>
            <a:ext cx="93602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3G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15259" y="1485776"/>
            <a:ext cx="942951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927100" algn="l"/>
              </a:tabLst>
            </a:pPr>
            <a:r>
              <a:rPr sz="400" u="sng" dirty="0" smtClean="0">
                <a:latin typeface="Arial"/>
                <a:cs typeface="Arial"/>
              </a:rPr>
              <a:t>                           </a:t>
            </a:r>
            <a:r>
              <a:rPr sz="400" u="sng" spc="25" dirty="0" smtClean="0">
                <a:latin typeface="Arial"/>
                <a:cs typeface="Arial"/>
              </a:rPr>
              <a:t> </a:t>
            </a:r>
            <a:r>
              <a:rPr sz="400" u="sng" spc="0" dirty="0" smtClean="0">
                <a:latin typeface="Arial"/>
                <a:cs typeface="Arial"/>
              </a:rPr>
              <a:t>AM 	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95529" y="1501115"/>
            <a:ext cx="207257" cy="13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Satellite</a:t>
            </a:r>
            <a:endParaRPr sz="400">
              <a:latin typeface="Arial"/>
              <a:cs typeface="Arial"/>
            </a:endParaRPr>
          </a:p>
          <a:p>
            <a:pPr marL="74052">
              <a:lnSpc>
                <a:spcPct val="95825"/>
              </a:lnSpc>
              <a:spcBef>
                <a:spcPts val="20"/>
              </a:spcBef>
            </a:pPr>
            <a:r>
              <a:rPr sz="400" spc="0" dirty="0" smtClean="0">
                <a:latin typeface="Arial"/>
                <a:cs typeface="Arial"/>
              </a:rPr>
              <a:t>TV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35995" y="1577805"/>
            <a:ext cx="343612" cy="7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latin typeface="Arial"/>
                <a:cs typeface="Arial"/>
              </a:rPr>
              <a:t>Coaxial Cable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7298" y="1889220"/>
            <a:ext cx="74532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ITU</a:t>
            </a:r>
            <a:r>
              <a:rPr sz="600" spc="99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and </a:t>
            </a:r>
            <a:r>
              <a:rPr sz="600" spc="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IEEE</a:t>
            </a:r>
            <a:r>
              <a:rPr sz="600" spc="77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bands: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31975" y="2113294"/>
            <a:ext cx="156170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VLF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24144" y="2113294"/>
            <a:ext cx="108611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LF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80661" y="2113294"/>
            <a:ext cx="128362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MF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7179" y="2113294"/>
            <a:ext cx="120447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HF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58044" y="2113294"/>
            <a:ext cx="171928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UHF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32387" y="2113294"/>
            <a:ext cx="168007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VHF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71080" y="2113294"/>
            <a:ext cx="168007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SHF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7598" y="2113294"/>
            <a:ext cx="168007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EHF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84115" y="2113294"/>
            <a:ext cx="164014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THF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3286" y="2196125"/>
            <a:ext cx="3518610" cy="138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124">
              <a:lnSpc>
                <a:spcPts val="409"/>
              </a:lnSpc>
              <a:spcBef>
                <a:spcPts val="150"/>
              </a:spcBef>
            </a:pPr>
            <a:r>
              <a:rPr sz="675" spc="0" baseline="-12883" dirty="0" smtClean="0">
                <a:latin typeface="Arial"/>
                <a:cs typeface="Arial"/>
              </a:rPr>
              <a:t>3kHz            </a:t>
            </a:r>
            <a:r>
              <a:rPr sz="675" spc="10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30kHz           </a:t>
            </a:r>
            <a:r>
              <a:rPr sz="675" spc="23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300kHz         </a:t>
            </a:r>
            <a:r>
              <a:rPr sz="675" spc="20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3MHz          </a:t>
            </a:r>
            <a:r>
              <a:rPr sz="675" spc="109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30MHz        </a:t>
            </a:r>
            <a:r>
              <a:rPr sz="675" spc="107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300MHz           </a:t>
            </a:r>
            <a:r>
              <a:rPr sz="675" spc="40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3GHz           </a:t>
            </a:r>
            <a:r>
              <a:rPr sz="675" spc="20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30GHz        </a:t>
            </a:r>
            <a:r>
              <a:rPr sz="675" spc="5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300GHz          </a:t>
            </a:r>
            <a:r>
              <a:rPr sz="675" spc="49" baseline="-12883" dirty="0" smtClean="0">
                <a:latin typeface="Arial"/>
                <a:cs typeface="Arial"/>
              </a:rPr>
              <a:t> </a:t>
            </a:r>
            <a:r>
              <a:rPr sz="675" spc="0" baseline="-12883" dirty="0" smtClean="0">
                <a:latin typeface="Arial"/>
                <a:cs typeface="Arial"/>
              </a:rPr>
              <a:t>3THz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ts val="550"/>
              </a:lnSpc>
              <a:tabLst>
                <a:tab pos="3479800" algn="l"/>
              </a:tabLst>
            </a:pPr>
            <a:r>
              <a:rPr sz="550" i="1" dirty="0" smtClean="0">
                <a:latin typeface="Arial"/>
                <a:cs typeface="Arial"/>
              </a:rPr>
              <a:t>ITU   </a:t>
            </a:r>
            <a:r>
              <a:rPr sz="550" i="1" spc="29" dirty="0" smtClean="0">
                <a:latin typeface="Arial"/>
                <a:cs typeface="Arial"/>
              </a:rPr>
              <a:t> </a:t>
            </a:r>
            <a:r>
              <a:rPr sz="550" i="1" u="sng" spc="0" dirty="0" smtClean="0">
                <a:latin typeface="Arial"/>
                <a:cs typeface="Arial"/>
              </a:rPr>
              <a:t> 	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99361" y="2808504"/>
            <a:ext cx="179915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L  </a:t>
            </a:r>
            <a:r>
              <a:rPr sz="550" spc="81" dirty="0" smtClean="0">
                <a:latin typeface="Arial"/>
                <a:cs typeface="Arial"/>
              </a:rPr>
              <a:t> </a:t>
            </a:r>
            <a:r>
              <a:rPr sz="550" spc="0" dirty="0" smtClean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0229" y="2808504"/>
            <a:ext cx="731312" cy="114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04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C           </a:t>
            </a:r>
            <a:r>
              <a:rPr sz="550" spc="17" dirty="0" smtClean="0">
                <a:latin typeface="Arial"/>
                <a:cs typeface="Arial"/>
              </a:rPr>
              <a:t> </a:t>
            </a:r>
            <a:r>
              <a:rPr sz="550" spc="0" dirty="0" smtClean="0">
                <a:latin typeface="Arial"/>
                <a:cs typeface="Arial"/>
              </a:rPr>
              <a:t>X             </a:t>
            </a:r>
            <a:r>
              <a:rPr sz="550" spc="27" dirty="0" smtClean="0">
                <a:latin typeface="Arial"/>
                <a:cs typeface="Arial"/>
              </a:rPr>
              <a:t> </a:t>
            </a:r>
            <a:r>
              <a:rPr sz="550" spc="0" dirty="0" smtClean="0">
                <a:latin typeface="Arial"/>
                <a:cs typeface="Arial"/>
              </a:rPr>
              <a:t>K</a:t>
            </a:r>
            <a:r>
              <a:rPr sz="550" spc="-104" dirty="0" smtClean="0">
                <a:latin typeface="Arial"/>
                <a:cs typeface="Arial"/>
              </a:rPr>
              <a:t> </a:t>
            </a:r>
            <a:r>
              <a:rPr sz="675" spc="0" baseline="-19325" dirty="0" smtClean="0">
                <a:latin typeface="Arial"/>
                <a:cs typeface="Arial"/>
              </a:rPr>
              <a:t>u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8910" y="2808504"/>
            <a:ext cx="72959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550" spc="0" dirty="0" smtClean="0"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63249" y="2808504"/>
            <a:ext cx="127906" cy="131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04"/>
              </a:lnSpc>
              <a:spcBef>
                <a:spcPts val="125"/>
              </a:spcBef>
            </a:pPr>
            <a:r>
              <a:rPr sz="550" dirty="0" smtClean="0">
                <a:latin typeface="Arial"/>
                <a:cs typeface="Arial"/>
              </a:rPr>
              <a:t>K</a:t>
            </a:r>
            <a:r>
              <a:rPr sz="550" spc="-104" dirty="0" smtClean="0">
                <a:latin typeface="Arial"/>
                <a:cs typeface="Arial"/>
              </a:rPr>
              <a:t> </a:t>
            </a:r>
            <a:r>
              <a:rPr sz="675" spc="0" baseline="-38650" dirty="0" smtClean="0"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3710" y="2873507"/>
            <a:ext cx="857986" cy="8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30"/>
              </a:spcBef>
            </a:pPr>
            <a:r>
              <a:rPr sz="450" spc="0" dirty="0" smtClean="0">
                <a:latin typeface="Arial"/>
                <a:cs typeface="Arial"/>
              </a:rPr>
              <a:t>1 </a:t>
            </a:r>
            <a:r>
              <a:rPr sz="450" spc="57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2     </a:t>
            </a:r>
            <a:r>
              <a:rPr sz="450" spc="122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4              </a:t>
            </a:r>
            <a:r>
              <a:rPr sz="450" spc="122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8             </a:t>
            </a:r>
            <a:r>
              <a:rPr sz="450" spc="107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12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0216" y="2873507"/>
            <a:ext cx="91474" cy="8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30"/>
              </a:spcBef>
            </a:pPr>
            <a:r>
              <a:rPr sz="450" spc="0" dirty="0" smtClean="0">
                <a:latin typeface="Arial"/>
                <a:cs typeface="Arial"/>
              </a:rPr>
              <a:t>18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99775" y="2873507"/>
            <a:ext cx="91474" cy="8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30"/>
              </a:spcBef>
            </a:pPr>
            <a:r>
              <a:rPr sz="450" spc="0" dirty="0" smtClean="0">
                <a:latin typeface="Arial"/>
                <a:cs typeface="Arial"/>
              </a:rPr>
              <a:t>27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5417" y="2873507"/>
            <a:ext cx="210313" cy="8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30"/>
              </a:spcBef>
            </a:pPr>
            <a:r>
              <a:rPr sz="450" spc="0" dirty="0" smtClean="0">
                <a:latin typeface="Arial"/>
                <a:cs typeface="Arial"/>
              </a:rPr>
              <a:t>40GHz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4152" y="2915492"/>
            <a:ext cx="3109269" cy="96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86100" algn="l"/>
              </a:tabLst>
            </a:pPr>
            <a:r>
              <a:rPr sz="550" i="1" dirty="0" smtClean="0">
                <a:latin typeface="Arial"/>
                <a:cs typeface="Arial"/>
              </a:rPr>
              <a:t>IEEE   </a:t>
            </a:r>
            <a:r>
              <a:rPr sz="550" i="1" spc="-64" dirty="0" smtClean="0">
                <a:latin typeface="Arial"/>
                <a:cs typeface="Arial"/>
              </a:rPr>
              <a:t> </a:t>
            </a:r>
            <a:r>
              <a:rPr sz="550" i="1" u="sng" spc="0" dirty="0" smtClean="0">
                <a:latin typeface="Arial"/>
                <a:cs typeface="Arial"/>
              </a:rPr>
              <a:t> 	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05694" y="3371131"/>
            <a:ext cx="53425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03285" y="801755"/>
            <a:ext cx="766897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274119" marR="297923" algn="ctr">
              <a:lnSpc>
                <a:spcPct val="95825"/>
              </a:lnSpc>
            </a:pPr>
            <a:r>
              <a:rPr sz="450" spc="0" dirty="0" smtClean="0">
                <a:latin typeface="Arial"/>
                <a:cs typeface="Arial"/>
              </a:rPr>
              <a:t>Radio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0183" y="801755"/>
            <a:ext cx="460141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61352">
              <a:lnSpc>
                <a:spcPct val="95825"/>
              </a:lnSpc>
            </a:pPr>
            <a:r>
              <a:rPr sz="450" spc="0" dirty="0" smtClean="0">
                <a:latin typeface="Arial"/>
                <a:cs typeface="Arial"/>
              </a:rPr>
              <a:t>Microwave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0325" y="801755"/>
            <a:ext cx="153378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15336">
              <a:lnSpc>
                <a:spcPct val="95825"/>
              </a:lnSpc>
            </a:pPr>
            <a:r>
              <a:rPr sz="450" spc="0" dirty="0" smtClean="0">
                <a:latin typeface="Arial"/>
                <a:cs typeface="Arial"/>
              </a:rPr>
              <a:t>THz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3704" y="801755"/>
            <a:ext cx="345106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46015">
              <a:lnSpc>
                <a:spcPct val="95825"/>
              </a:lnSpc>
            </a:pPr>
            <a:r>
              <a:rPr sz="450" spc="0" dirty="0" smtClean="0">
                <a:latin typeface="Arial"/>
                <a:cs typeface="Arial"/>
              </a:rPr>
              <a:t>Infrared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8810" y="801755"/>
            <a:ext cx="38344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267154" y="801755"/>
            <a:ext cx="230070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>
              <a:lnSpc>
                <a:spcPct val="95825"/>
              </a:lnSpc>
            </a:pPr>
            <a:r>
              <a:rPr sz="300" spc="0" dirty="0" smtClean="0">
                <a:latin typeface="Arial"/>
                <a:cs typeface="Arial"/>
              </a:rPr>
              <a:t>Ultraviolet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7225" y="801755"/>
            <a:ext cx="460140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153376">
              <a:lnSpc>
                <a:spcPct val="95825"/>
              </a:lnSpc>
            </a:pPr>
            <a:r>
              <a:rPr sz="450" spc="0" dirty="0" smtClean="0">
                <a:latin typeface="Arial"/>
                <a:cs typeface="Arial"/>
              </a:rPr>
              <a:t>X−ray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7365" y="801755"/>
            <a:ext cx="368111" cy="18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/>
          </a:p>
          <a:p>
            <a:pPr marL="61349">
              <a:lnSpc>
                <a:spcPct val="95825"/>
              </a:lnSpc>
            </a:pPr>
            <a:r>
              <a:rPr sz="450" spc="0" dirty="0" smtClean="0">
                <a:latin typeface="Arial"/>
                <a:cs typeface="Arial"/>
              </a:rPr>
              <a:t>Gamma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6596" y="985810"/>
            <a:ext cx="460140" cy="122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38">
              <a:lnSpc>
                <a:spcPct val="95825"/>
              </a:lnSpc>
              <a:spcBef>
                <a:spcPts val="180"/>
              </a:spcBef>
            </a:pPr>
            <a:r>
              <a:rPr sz="450" spc="0" dirty="0" smtClean="0">
                <a:latin typeface="Arial"/>
                <a:cs typeface="Arial"/>
              </a:rPr>
              <a:t>3kHz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6737" y="985810"/>
            <a:ext cx="1380417" cy="122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084">
              <a:lnSpc>
                <a:spcPct val="95825"/>
              </a:lnSpc>
              <a:spcBef>
                <a:spcPts val="180"/>
              </a:spcBef>
            </a:pPr>
            <a:r>
              <a:rPr sz="450" spc="0" dirty="0" smtClean="0">
                <a:latin typeface="Arial"/>
                <a:cs typeface="Arial"/>
              </a:rPr>
              <a:t>300MHz         </a:t>
            </a:r>
            <a:r>
              <a:rPr sz="450" spc="92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300GHz   </a:t>
            </a:r>
            <a:r>
              <a:rPr sz="450" spc="20" dirty="0" smtClean="0">
                <a:latin typeface="Arial"/>
                <a:cs typeface="Arial"/>
              </a:rPr>
              <a:t> </a:t>
            </a:r>
            <a:r>
              <a:rPr sz="450" spc="0" dirty="0" smtClean="0">
                <a:latin typeface="Arial"/>
                <a:cs typeface="Arial"/>
              </a:rPr>
              <a:t>3THz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7154" y="985810"/>
            <a:ext cx="460142" cy="122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047">
              <a:lnSpc>
                <a:spcPct val="95825"/>
              </a:lnSpc>
              <a:spcBef>
                <a:spcPts val="180"/>
              </a:spcBef>
            </a:pPr>
            <a:r>
              <a:rPr sz="450" spc="0" dirty="0" smtClean="0">
                <a:latin typeface="Arial"/>
                <a:cs typeface="Arial"/>
              </a:rPr>
              <a:t>30PHz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7297" y="985810"/>
            <a:ext cx="460142" cy="122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044">
              <a:lnSpc>
                <a:spcPct val="95825"/>
              </a:lnSpc>
              <a:spcBef>
                <a:spcPts val="180"/>
              </a:spcBef>
            </a:pPr>
            <a:r>
              <a:rPr sz="450" spc="0" dirty="0" smtClean="0">
                <a:latin typeface="Arial"/>
                <a:cs typeface="Arial"/>
              </a:rPr>
              <a:t>30EHz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7440" y="985810"/>
            <a:ext cx="138036" cy="122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16"/>
              </a:spcBef>
            </a:pPr>
            <a:endParaRPr sz="950"/>
          </a:p>
        </p:txBody>
      </p:sp>
      <p:sp>
        <p:nvSpPr>
          <p:cNvPr id="14" name="object 14"/>
          <p:cNvSpPr txBox="1"/>
          <p:nvPr/>
        </p:nvSpPr>
        <p:spPr>
          <a:xfrm>
            <a:off x="968161" y="1152873"/>
            <a:ext cx="12239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394254" y="1183549"/>
            <a:ext cx="739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61758" y="1168212"/>
            <a:ext cx="1506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661829" y="1214226"/>
            <a:ext cx="2695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148845" y="1275578"/>
            <a:ext cx="739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115141" y="1260239"/>
            <a:ext cx="1506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780734" y="1336930"/>
            <a:ext cx="1813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317562" y="1306254"/>
            <a:ext cx="739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440264" y="1352267"/>
            <a:ext cx="1199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427959" y="1398281"/>
            <a:ext cx="3974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02074" y="1398281"/>
            <a:ext cx="4434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2062" y="2180230"/>
            <a:ext cx="32799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458580" y="2857614"/>
            <a:ext cx="28521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680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7063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865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94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52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877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976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234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34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3439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7790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7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9112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2315" y="3378695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09" y="108083"/>
            <a:ext cx="57092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ITS323/CSS331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301" y="117850"/>
            <a:ext cx="7150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05" y="297478"/>
            <a:ext cx="464244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680"/>
              </a:lnSpc>
              <a:spcBef>
                <a:spcPts val="34"/>
              </a:spcBef>
            </a:pPr>
            <a:r>
              <a:rPr sz="600" spc="-54" dirty="0" smtClean="0">
                <a:latin typeface="Times New Roman"/>
                <a:cs typeface="Times New Roman"/>
              </a:rPr>
              <a:t>T</a:t>
            </a:r>
            <a:r>
              <a:rPr sz="600" spc="0" dirty="0" smtClean="0"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  <a:p>
            <a:pPr marL="108161" marR="113564" algn="ctr">
              <a:lnSpc>
                <a:spcPct val="95825"/>
              </a:lnSpc>
            </a:pPr>
            <a:r>
              <a:rPr sz="600" spc="0" dirty="0" smtClean="0"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298" y="604022"/>
            <a:ext cx="20473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r>
              <a:rPr sz="1100" spc="10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Media</a:t>
            </a:r>
            <a:r>
              <a:rPr sz="1100" spc="61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r>
              <a:rPr sz="1100" spc="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ectrum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609175"/>
            <a:ext cx="380062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Media</a:t>
            </a:r>
            <a:r>
              <a:rPr sz="600" spc="141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dirty="0" smtClean="0">
                <a:solidFill>
                  <a:srgbClr val="ADADE0"/>
                </a:solidFill>
                <a:latin typeface="Times New Roman"/>
                <a:cs typeface="Times New Roman"/>
              </a:rPr>
              <a:t>S</a:t>
            </a:r>
            <a:r>
              <a:rPr sz="600" spc="19" dirty="0" smtClean="0">
                <a:solidFill>
                  <a:srgbClr val="ADADE0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ectrum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858018"/>
            <a:ext cx="4918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600" spc="135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018280"/>
            <a:ext cx="458551" cy="189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600" spc="-54" dirty="0" smtClean="0">
                <a:solidFill>
                  <a:srgbClr val="ADADE0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ransmission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298" y="1032825"/>
            <a:ext cx="84782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Guided</a:t>
            </a:r>
            <a:r>
              <a:rPr sz="1100" spc="-7" dirty="0" smtClean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333B2"/>
                </a:solidFill>
                <a:latin typeface="Times New Roman"/>
                <a:cs typeface="Times New Roman"/>
              </a:rPr>
              <a:t>Media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267111"/>
            <a:ext cx="3384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Antennas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1427372"/>
            <a:ext cx="43420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Propagation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298" y="1461641"/>
            <a:ext cx="13099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rgbClr val="D6D6E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ransmission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1587646"/>
            <a:ext cx="6437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Wireless</a:t>
            </a:r>
            <a:r>
              <a:rPr sz="600" spc="127" dirty="0" smtClean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ADADE0"/>
                </a:solidFill>
                <a:latin typeface="Times New Roman"/>
                <a:cs typeface="Times New Roman"/>
              </a:rPr>
              <a:t>Examples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98" y="1890443"/>
            <a:ext cx="16815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Antennas</a:t>
            </a:r>
            <a:r>
              <a:rPr sz="1100" spc="17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Antenna</a:t>
            </a:r>
            <a:r>
              <a:rPr sz="1100" spc="169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Gain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98" y="2319259"/>
            <a:ext cx="162082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Propagation </a:t>
            </a:r>
            <a:r>
              <a:rPr sz="1100" spc="32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and</a:t>
            </a:r>
            <a:r>
              <a:rPr sz="1100" spc="137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solidFill>
                  <a:srgbClr val="D6D6E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ath </a:t>
            </a:r>
            <a:r>
              <a:rPr sz="1100" spc="2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Loss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298" y="2748062"/>
            <a:ext cx="11087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Wireless</a:t>
            </a:r>
            <a:r>
              <a:rPr sz="1100" spc="-58" dirty="0" smtClean="0">
                <a:solidFill>
                  <a:srgbClr val="D6D6E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Exampl</a:t>
            </a:r>
            <a:r>
              <a:rPr sz="1100" spc="4" dirty="0" smtClean="0">
                <a:solidFill>
                  <a:srgbClr val="D6D6E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6D6EF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021" y="3371131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46680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1972</Words>
  <Application>Microsoft Office PowerPoint</Application>
  <PresentationFormat>Custom</PresentationFormat>
  <Paragraphs>794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18</vt:lpstr>
      <vt:lpstr>Arial</vt:lpstr>
      <vt:lpstr>Calibri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Layer</vt:lpstr>
      <vt:lpstr>PowerPoint Presentation</vt:lpstr>
      <vt:lpstr>PowerPoint Presentation</vt:lpstr>
      <vt:lpstr>PowerPoint Presentation</vt:lpstr>
      <vt:lpstr>Classes of Transmission Media</vt:lpstr>
      <vt:lpstr>Guided Media</vt:lpstr>
      <vt:lpstr>PowerPoint Presentation</vt:lpstr>
      <vt:lpstr>PowerPoint Presentation</vt:lpstr>
      <vt:lpstr>Twisted-Pair Cable</vt:lpstr>
      <vt:lpstr>UTP and STP Cables</vt:lpstr>
      <vt:lpstr>Categories of UTP/STP Cables</vt:lpstr>
      <vt:lpstr>Categories of UTP/STP Cables</vt:lpstr>
      <vt:lpstr>UTP Connectors</vt:lpstr>
      <vt:lpstr>PowerPoint Presentation</vt:lpstr>
      <vt:lpstr>Coaxial Cable</vt:lpstr>
      <vt:lpstr>Categories of Coaxial Cables</vt:lpstr>
      <vt:lpstr>BNC Connectors</vt:lpstr>
      <vt:lpstr>UTP and Coaxial Performance</vt:lpstr>
      <vt:lpstr>PowerPoint Presentation</vt:lpstr>
      <vt:lpstr>Optical Fiber</vt:lpstr>
      <vt:lpstr>Optical Fiber</vt:lpstr>
      <vt:lpstr>Propagation Modes</vt:lpstr>
      <vt:lpstr>Fiber Types</vt:lpstr>
      <vt:lpstr>Fiber Construction</vt:lpstr>
      <vt:lpstr>Fiber-Optic Cable Connectors</vt:lpstr>
      <vt:lpstr>Optical Fiber Performance</vt:lpstr>
      <vt:lpstr>PowerPoint Presentation</vt:lpstr>
      <vt:lpstr>PowerPoint Presentation</vt:lpstr>
      <vt:lpstr>Unguided Media: Wireless</vt:lpstr>
      <vt:lpstr>Wireless Transmission Waves</vt:lpstr>
      <vt:lpstr>Electromagnetic Spectrum</vt:lpstr>
      <vt:lpstr>Propagation Methods</vt:lpstr>
      <vt:lpstr>Bands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12</cp:revision>
  <dcterms:modified xsi:type="dcterms:W3CDTF">2023-05-04T09:38:50Z</dcterms:modified>
</cp:coreProperties>
</file>