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4" r:id="rId9"/>
    <p:sldId id="260" r:id="rId10"/>
    <p:sldId id="269" r:id="rId11"/>
    <p:sldId id="270" r:id="rId12"/>
    <p:sldId id="267" r:id="rId13"/>
    <p:sldId id="266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2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92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8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49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4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2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3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53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7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74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6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2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5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7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0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34B075-4242-41BD-894C-8DCE37890EAE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2B3CB3-333F-42D9-8256-B26ECB5FC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654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6119" y="1334529"/>
            <a:ext cx="10674803" cy="1794255"/>
          </a:xfrm>
        </p:spPr>
        <p:txBody>
          <a:bodyPr>
            <a:normAutofit/>
          </a:bodyPr>
          <a:lstStyle/>
          <a:p>
            <a:r>
              <a:rPr lang="ru-RU" dirty="0"/>
              <a:t>Построение выпуклой оболочки.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Алгоритм </a:t>
            </a:r>
            <a:r>
              <a:rPr lang="ru-RU" dirty="0"/>
              <a:t>Чана</a:t>
            </a:r>
          </a:p>
        </p:txBody>
      </p:sp>
    </p:spTree>
    <p:extLst>
      <p:ext uri="{BB962C8B-B14F-4D97-AF65-F5344CB8AC3E}">
        <p14:creationId xmlns:p14="http://schemas.microsoft.com/office/powerpoint/2010/main" val="33667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алгоритма (</a:t>
            </a:r>
            <a:r>
              <a:rPr lang="en-US" dirty="0" smtClean="0"/>
              <a:t>Array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36"/>
          <a:stretch/>
        </p:blipFill>
        <p:spPr>
          <a:xfrm>
            <a:off x="1858161" y="1580050"/>
            <a:ext cx="8465029" cy="49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алгоритма (</a:t>
            </a:r>
            <a:r>
              <a:rPr lang="en-US" dirty="0" err="1" smtClean="0"/>
              <a:t>LinkedList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92" y="1684637"/>
            <a:ext cx="8514168" cy="48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массива и списка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78" y="1580050"/>
            <a:ext cx="10294079" cy="50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Плохой вход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711" y="1580050"/>
            <a:ext cx="9665930" cy="46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Плюсы:</a:t>
            </a:r>
          </a:p>
          <a:p>
            <a:pPr lvl="1"/>
            <a:r>
              <a:rPr lang="ru-RU" dirty="0" smtClean="0"/>
              <a:t>Высокая скорость относительно алгоритмов Грэхема и Джарвиса</a:t>
            </a:r>
          </a:p>
          <a:p>
            <a:r>
              <a:rPr lang="ru-RU" dirty="0" smtClean="0"/>
              <a:t>Минусы:</a:t>
            </a:r>
          </a:p>
          <a:p>
            <a:pPr lvl="1">
              <a:buFont typeface="Wingdings 2" panose="05020102010507070707" pitchFamily="18" charset="2"/>
              <a:buChar char=""/>
            </a:pPr>
            <a:r>
              <a:rPr lang="ru-RU" dirty="0" smtClean="0"/>
              <a:t>Относительно сложная реализация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547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надо?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572" y="1714734"/>
            <a:ext cx="7614207" cy="42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в ГИС и САПР.</a:t>
            </a:r>
            <a:br>
              <a:rPr lang="ru-RU" dirty="0" smtClean="0"/>
            </a:br>
            <a:r>
              <a:rPr lang="ru-RU" dirty="0" smtClean="0"/>
              <a:t>Триангуляция Делоне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913795" y="1732449"/>
            <a:ext cx="5944205" cy="4396502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u-RU" dirty="0" smtClean="0"/>
              <a:t>В ГИС и САПР одно из наиболее серьезных применений средств вычислительной геометрии является задача моделирования различных поверхностей, представляемых в виде триангуляции.</a:t>
            </a:r>
          </a:p>
          <a:p>
            <a:pPr marL="36900" indent="0">
              <a:buNone/>
            </a:pPr>
            <a:r>
              <a:rPr lang="ru-RU" dirty="0" smtClean="0"/>
              <a:t>Триангуляция Делоне (1934, Борис Делоне) – триангуляция, при которой для любого треугольника все точки из </a:t>
            </a:r>
            <a:r>
              <a:rPr lang="en-US" dirty="0" smtClean="0"/>
              <a:t>S </a:t>
            </a:r>
            <a:r>
              <a:rPr lang="ru-RU" dirty="0" smtClean="0"/>
              <a:t>за исключением точек, являющихся его вершинами, лежат вне окружности, описанной вокруг треугольника.</a:t>
            </a:r>
          </a:p>
          <a:p>
            <a:pPr marL="36900" indent="0">
              <a:buNone/>
            </a:pPr>
            <a:r>
              <a:rPr lang="ru-RU" dirty="0" smtClean="0"/>
              <a:t>В настоящее время разработаны различные алгоритмы построения триангуляции Делоне на основе трехмерных выпуклых оболочек, имеющих очень приличное время работы по сравнению с другими известными алгоритмами.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580051"/>
            <a:ext cx="4318000" cy="44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Вороного</a:t>
            </a:r>
            <a:br>
              <a:rPr lang="ru-RU" dirty="0" smtClean="0"/>
            </a:br>
            <a:r>
              <a:rPr lang="ru-RU" dirty="0" smtClean="0"/>
              <a:t>Построение по триангуляции Делоне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913795" y="1732449"/>
            <a:ext cx="5395905" cy="4312751"/>
          </a:xfrm>
        </p:spPr>
        <p:txBody>
          <a:bodyPr/>
          <a:lstStyle/>
          <a:p>
            <a:pPr marL="36900" indent="0">
              <a:buNone/>
            </a:pPr>
            <a:r>
              <a:rPr lang="ru-RU" b="1" dirty="0">
                <a:effectLst/>
              </a:rPr>
              <a:t>Диаграмма </a:t>
            </a:r>
            <a:r>
              <a:rPr lang="ru-RU" b="1" dirty="0" smtClean="0">
                <a:effectLst/>
              </a:rPr>
              <a:t>Вороного </a:t>
            </a:r>
            <a:r>
              <a:rPr lang="ru-RU" dirty="0" smtClean="0">
                <a:effectLst/>
              </a:rPr>
              <a:t>конечного множества</a:t>
            </a:r>
            <a:r>
              <a:rPr lang="ru-RU" dirty="0">
                <a:effectLst/>
              </a:rPr>
              <a:t> точек S на плоскости представляет такое разбиение плоскости, при котором каждая область этого разбиения образует множество точек, более близких к одному из элементов множества S, чем к любому другому элементу множества</a:t>
            </a:r>
            <a:endParaRPr lang="ru-RU" dirty="0"/>
          </a:p>
        </p:txBody>
      </p:sp>
      <p:pic>
        <p:nvPicPr>
          <p:cNvPr id="9" name="Объект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00" y="1732449"/>
            <a:ext cx="547368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7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Робототехника</a:t>
            </a:r>
          </a:p>
          <a:p>
            <a:pPr lvl="1"/>
            <a:r>
              <a:rPr lang="ru-RU" dirty="0" smtClean="0"/>
              <a:t>Определение оптимальных путей обхода препятствий</a:t>
            </a:r>
          </a:p>
          <a:p>
            <a:r>
              <a:rPr lang="ru-RU" dirty="0" smtClean="0"/>
              <a:t>Кристаллография</a:t>
            </a:r>
          </a:p>
          <a:p>
            <a:pPr lvl="1"/>
            <a:r>
              <a:rPr lang="ru-RU" dirty="0" smtClean="0"/>
              <a:t>Облегчение изучения поверхностей кристаллов</a:t>
            </a:r>
          </a:p>
          <a:p>
            <a:r>
              <a:rPr lang="ru-RU" dirty="0" smtClean="0"/>
              <a:t>Компьютерные сети</a:t>
            </a:r>
          </a:p>
          <a:p>
            <a:pPr lvl="1"/>
            <a:r>
              <a:rPr lang="ru-RU" dirty="0" smtClean="0"/>
              <a:t>Выпуклые оболочки используются в алгоритмах маршрутизации</a:t>
            </a:r>
          </a:p>
        </p:txBody>
      </p:sp>
    </p:spTree>
    <p:extLst>
      <p:ext uri="{BB962C8B-B14F-4D97-AF65-F5344CB8AC3E}">
        <p14:creationId xmlns:p14="http://schemas.microsoft.com/office/powerpoint/2010/main" val="245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" y="1732449"/>
            <a:ext cx="11518900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с исходным кодом и презентацией:</a:t>
            </a:r>
          </a:p>
          <a:p>
            <a:pPr marL="36900" indent="0">
              <a:buNone/>
            </a:pPr>
            <a:r>
              <a:rPr lang="en-US" dirty="0"/>
              <a:t>https://github.com/SharafeevRavil/sharafeev_ravil_11-808/tree/master/2018/spring/sem/Sem1</a:t>
            </a:r>
            <a:endParaRPr lang="ru-RU" dirty="0"/>
          </a:p>
        </p:txBody>
      </p:sp>
      <p:pic>
        <p:nvPicPr>
          <p:cNvPr id="4100" name="Picture 4" descr="http://qrcoder.ru/code/?https%3A%2F%2Fgithub.com%2FSharafeevRavil%2Fsharafeev_ravil_11-808%2Ftree%2Fmaster%2F2018%2Fspring%2Fsem%2FSem1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48" y="2682899"/>
            <a:ext cx="4066656" cy="40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60178"/>
          </a:xfrm>
        </p:spPr>
        <p:txBody>
          <a:bodyPr/>
          <a:lstStyle/>
          <a:p>
            <a:pPr marL="36900" indent="0">
              <a:buNone/>
            </a:pPr>
            <a:r>
              <a:rPr lang="ru-RU" b="1" dirty="0" smtClean="0">
                <a:effectLst/>
              </a:rPr>
              <a:t>Выпуклое </a:t>
            </a:r>
            <a:r>
              <a:rPr lang="ru-RU" b="1" dirty="0">
                <a:effectLst/>
              </a:rPr>
              <a:t>множество </a:t>
            </a:r>
            <a:r>
              <a:rPr lang="ru-RU" dirty="0">
                <a:effectLst/>
              </a:rPr>
              <a:t>в </a:t>
            </a:r>
            <a:r>
              <a:rPr lang="ru-RU" dirty="0" smtClean="0">
                <a:effectLst/>
              </a:rPr>
              <a:t>аффинном </a:t>
            </a:r>
            <a:r>
              <a:rPr lang="ru-RU" dirty="0">
                <a:effectLst/>
              </a:rPr>
              <a:t>или векторном пространстве — множество, в котором все точки отрезка, образуемого любыми двумя точками данного множества, также принадлежат данному множеству.</a:t>
            </a:r>
            <a:endParaRPr lang="ru-RU" dirty="0"/>
          </a:p>
        </p:txBody>
      </p:sp>
      <p:pic>
        <p:nvPicPr>
          <p:cNvPr id="1026" name="Picture 2" descr="https://upload.wikimedia.org/wikipedia/commons/thumb/6/6b/Convex_polygon_illustration1.svg/220px-Convex_polygon_illustration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23" y="3761823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6/6c/Convex_polygon_illustration2.svg/220px-Convex_polygon_illustration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95" y="3761822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2375" y="3409889"/>
            <a:ext cx="270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Выпуклое множество</a:t>
            </a:r>
            <a:endParaRPr lang="ru-RU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6786" y="3409889"/>
            <a:ext cx="2979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Невыпуклое множество</a:t>
            </a:r>
            <a:endParaRPr lang="ru-RU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55624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b="1" dirty="0" smtClean="0">
                <a:effectLst/>
              </a:rPr>
              <a:t>Выпуклой </a:t>
            </a:r>
            <a:r>
              <a:rPr lang="ru-RU" b="1" dirty="0">
                <a:effectLst/>
              </a:rPr>
              <a:t>оболочкой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множества </a:t>
            </a:r>
            <a:r>
              <a:rPr lang="ru-RU" b="1" dirty="0">
                <a:effectLst/>
              </a:rPr>
              <a:t>X</a:t>
            </a:r>
            <a:r>
              <a:rPr lang="ru-RU" dirty="0">
                <a:effectLst/>
              </a:rPr>
              <a:t> называется наименьшее выпуклое множество, содержащее </a:t>
            </a:r>
            <a:r>
              <a:rPr lang="ru-RU" b="1" dirty="0" smtClean="0">
                <a:effectLst/>
              </a:rPr>
              <a:t>X</a:t>
            </a:r>
            <a:r>
              <a:rPr lang="ru-RU" dirty="0" smtClean="0">
                <a:effectLst/>
              </a:rPr>
              <a:t>.</a:t>
            </a:r>
          </a:p>
          <a:p>
            <a:pPr marL="36900" indent="0" algn="ctr">
              <a:buNone/>
            </a:pPr>
            <a:r>
              <a:rPr lang="ru-RU" sz="4000" dirty="0" smtClean="0">
                <a:effectLst/>
                <a:latin typeface="+mj-lt"/>
              </a:rPr>
              <a:t>Пример на гвоздях:</a:t>
            </a:r>
          </a:p>
          <a:p>
            <a:pPr marL="36900" indent="0">
              <a:buNone/>
            </a:pPr>
            <a:r>
              <a:rPr lang="ru-RU" dirty="0" smtClean="0">
                <a:effectLst/>
              </a:rPr>
              <a:t>Представьте </a:t>
            </a:r>
            <a:r>
              <a:rPr lang="ru-RU" dirty="0">
                <a:effectLst/>
              </a:rPr>
              <a:t>себе доску, в которую вбито — но не по самую шляпку — много гвоздей. Возьмите верёвку, свяжите на ней скользящую петлю </a:t>
            </a:r>
            <a:r>
              <a:rPr lang="ru-RU" dirty="0" smtClean="0">
                <a:effectLst/>
              </a:rPr>
              <a:t>и </a:t>
            </a:r>
            <a:r>
              <a:rPr lang="ru-RU" dirty="0">
                <a:effectLst/>
              </a:rPr>
              <a:t>набросьте её на доску, а потом затяните. Верёвка окружает все гвозди, но касается она только некоторых, самых внешних. Те гвозди, которых она касается, составляют </a:t>
            </a:r>
            <a:r>
              <a:rPr lang="ru-RU" b="1" dirty="0">
                <a:effectLst/>
              </a:rPr>
              <a:t>выпуклую оболочку</a:t>
            </a:r>
            <a:r>
              <a:rPr lang="ru-RU" dirty="0">
                <a:effectLst/>
              </a:rPr>
              <a:t> для всей группы </a:t>
            </a:r>
            <a:r>
              <a:rPr lang="ru-RU" dirty="0" smtClean="0">
                <a:effectLst/>
              </a:rPr>
              <a:t>гвоздей</a:t>
            </a:r>
            <a:r>
              <a:rPr lang="en-US" dirty="0" smtClean="0">
                <a:effectLst/>
              </a:rPr>
              <a:t>.</a:t>
            </a:r>
            <a:endParaRPr lang="ru-RU" dirty="0" smtClean="0"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6076" y="2903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42" y="5023279"/>
            <a:ext cx="2019300" cy="15811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55" y="5023279"/>
            <a:ext cx="2019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426469"/>
                <a:ext cx="10353762" cy="970450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>Коротко о других алгоритмах</a:t>
                </a:r>
                <a:br>
                  <a:rPr lang="ru-RU" dirty="0" smtClean="0"/>
                </a:br>
                <a:r>
                  <a:rPr lang="ru-RU" dirty="0" smtClean="0"/>
                  <a:t>Алгоритм Грэхема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)</a:t>
                </a:r>
                <a:endParaRPr lang="ru-RU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426469"/>
                <a:ext cx="10353762" cy="9704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496157"/>
                <a:ext cx="10353762" cy="3007912"/>
              </a:xfrm>
            </p:spPr>
            <p:txBody>
              <a:bodyPr>
                <a:normAutofit fontScale="92500" lnSpcReduction="10000"/>
              </a:bodyPr>
              <a:lstStyle/>
              <a:p>
                <a:pPr marL="36900" indent="0">
                  <a:buNone/>
                </a:pPr>
                <a:r>
                  <a:rPr lang="ru-RU" dirty="0" smtClean="0"/>
                  <a:t>Алгоритм состоит из трех шагов: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ru-RU" dirty="0" smtClean="0"/>
                  <a:t>Ищем любую точку</a:t>
                </a:r>
                <a:r>
                  <a:rPr lang="en-US" dirty="0" smtClean="0"/>
                  <a:t>, </a:t>
                </a:r>
                <a:r>
                  <a:rPr lang="ru-RU" dirty="0" smtClean="0"/>
                  <a:t>входящую в выпуклую оболочку (левая нижняя)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 smtClean="0"/>
              </a:p>
              <a:p>
                <a:pPr marL="494100" indent="-457200">
                  <a:buFont typeface="+mj-lt"/>
                  <a:buAutoNum type="arabicPeriod"/>
                </a:pPr>
                <a:r>
                  <a:rPr lang="ru-RU" dirty="0" smtClean="0"/>
                  <a:t>Сортируем все остальные точки по степени их </a:t>
                </a:r>
                <a:r>
                  <a:rPr lang="ru-RU" i="1" dirty="0" smtClean="0"/>
                  <a:t>«левизны»</a:t>
                </a:r>
                <a:r>
                  <a:rPr lang="en-US" i="1" dirty="0" smtClean="0"/>
                  <a:t> 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относительно стартовой точки (используем полярные координаты)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marL="494100" indent="-457200">
                  <a:buFont typeface="+mj-lt"/>
                  <a:buAutoNum type="arabicPeriod"/>
                </a:pPr>
                <a:r>
                  <a:rPr lang="ru-RU" dirty="0" smtClean="0"/>
                  <a:t>При последовательном соединении вершин мы получим многоугольник, но он не будет выпуклым. Для удаления лишних вершин последовательно обходим тройки вершин и удаляем из ответа те вершины, которые не удовлетворяют предикату «левый поворот» (определение взаимного расположения вектора и точки через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векторное произведение)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b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496157"/>
                <a:ext cx="10353762" cy="30079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87" y="4497859"/>
            <a:ext cx="2032605" cy="21078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574" y="4497859"/>
            <a:ext cx="1993900" cy="21016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38" y="4497859"/>
            <a:ext cx="2142604" cy="21016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07" y="4497859"/>
            <a:ext cx="2050418" cy="21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6"/>
            <a:ext cx="12192000" cy="6863443"/>
          </a:xfrm>
        </p:spPr>
      </p:pic>
    </p:spTree>
    <p:extLst>
      <p:ext uri="{BB962C8B-B14F-4D97-AF65-F5344CB8AC3E}">
        <p14:creationId xmlns:p14="http://schemas.microsoft.com/office/powerpoint/2010/main" val="5883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>Коротко о других алгоритмах</a:t>
                </a:r>
                <a:br>
                  <a:rPr lang="ru-RU" dirty="0" smtClean="0"/>
                </a:br>
                <a:r>
                  <a:rPr lang="ru-RU" dirty="0" smtClean="0"/>
                  <a:t>Алгоритм </a:t>
                </a:r>
                <a:r>
                  <a:rPr lang="ru-RU" dirty="0" smtClean="0">
                    <a:effectLst/>
                  </a:rPr>
                  <a:t>Джарвиса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effectLst/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b="1" i="1" dirty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effectLst/>
                            <a:latin typeface="Cambria Math" panose="02040503050406030204" pitchFamily="18" charset="0"/>
                          </a:rPr>
                          <m:t>𝒏𝒉</m:t>
                        </m:r>
                        <m:r>
                          <a:rPr lang="en-US" b="1" i="1" dirty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2138849"/>
                <a:ext cx="10353762" cy="2890351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ru-RU" dirty="0" smtClean="0"/>
                  <a:t>Алгоритм состоит из двух </a:t>
                </a:r>
                <a:r>
                  <a:rPr lang="ru-RU" dirty="0"/>
                  <a:t>шагов: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ru-RU" dirty="0"/>
                  <a:t>Ищем любую точку</a:t>
                </a:r>
                <a:r>
                  <a:rPr lang="en-US" dirty="0"/>
                  <a:t>, </a:t>
                </a:r>
                <a:r>
                  <a:rPr lang="ru-RU" dirty="0" smtClean="0"/>
                  <a:t>входящую в выпуклую </a:t>
                </a:r>
                <a:br>
                  <a:rPr lang="ru-RU" dirty="0" smtClean="0"/>
                </a:br>
                <a:r>
                  <a:rPr lang="ru-RU" dirty="0" smtClean="0"/>
                  <a:t>оболочку (левая нижняя)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ru-RU" b="1" dirty="0" smtClean="0"/>
              </a:p>
              <a:p>
                <a:pPr marL="494100" indent="-457200">
                  <a:buFont typeface="+mj-lt"/>
                  <a:buAutoNum type="arabicPeriod"/>
                </a:pPr>
                <a:r>
                  <a:rPr lang="ru-RU" dirty="0" smtClean="0"/>
                  <a:t>Делаем стартовую точку текущей, </a:t>
                </a:r>
                <a:br>
                  <a:rPr lang="ru-RU" dirty="0" smtClean="0"/>
                </a:br>
                <a:r>
                  <a:rPr lang="ru-RU" dirty="0" smtClean="0"/>
                  <a:t>ищем самую правую точку относительно </a:t>
                </a:r>
                <a:br>
                  <a:rPr lang="ru-RU" dirty="0" smtClean="0"/>
                </a:br>
                <a:r>
                  <a:rPr lang="ru-RU" dirty="0" smtClean="0"/>
                  <a:t>текущей вершины, делаем ее текущей и т.д.</a:t>
                </a:r>
                <a:br>
                  <a:rPr lang="ru-RU" dirty="0" smtClean="0"/>
                </a:br>
                <a:r>
                  <a:rPr lang="ru-RU" dirty="0" smtClean="0"/>
                  <a:t>Процесс завершается, когда снова приходим </a:t>
                </a:r>
                <a:br>
                  <a:rPr lang="ru-RU" dirty="0" smtClean="0"/>
                </a:br>
                <a:r>
                  <a:rPr lang="ru-RU" dirty="0" smtClean="0"/>
                  <a:t>в стартовую вершину.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  <m:t>𝒏𝒉</m:t>
                        </m:r>
                        <m:r>
                          <a:rPr lang="en-US" b="1" i="1" dirty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138849"/>
                <a:ext cx="10353762" cy="28903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66" y="2138849"/>
            <a:ext cx="4046491" cy="28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алгоритма Чана</a:t>
            </a:r>
            <a:endParaRPr lang="ru-RU" dirty="0"/>
          </a:p>
        </p:txBody>
      </p:sp>
      <p:pic>
        <p:nvPicPr>
          <p:cNvPr id="28" name="Объект 2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580050"/>
            <a:ext cx="10353762" cy="56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алгоритма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17700"/>
            <a:ext cx="10353762" cy="3658329"/>
          </a:xfrm>
        </p:spPr>
      </p:pic>
    </p:spTree>
    <p:extLst>
      <p:ext uri="{BB962C8B-B14F-4D97-AF65-F5344CB8AC3E}">
        <p14:creationId xmlns:p14="http://schemas.microsoft.com/office/powerpoint/2010/main" val="17395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поисках </a:t>
            </a:r>
            <a:r>
              <a:rPr lang="en-US" dirty="0" smtClean="0"/>
              <a:t>m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lang="ru-RU" dirty="0" smtClean="0"/>
                  <a:t>Проблема заключается в том, что мы не всегда можем точно знать </a:t>
                </a:r>
                <a:r>
                  <a:rPr lang="en-US" dirty="0" smtClean="0"/>
                  <a:t>h </a:t>
                </a:r>
                <a:r>
                  <a:rPr lang="ru-RU" dirty="0" smtClean="0"/>
                  <a:t>в момент начала выполнения алгоритма. Поэтому предлагается подход. Позволяющий подобрать значение </a:t>
                </a:r>
                <a:r>
                  <a:rPr lang="en-US" dirty="0" smtClean="0"/>
                  <a:t>h </a:t>
                </a:r>
                <a:r>
                  <a:rPr lang="ru-RU" dirty="0" smtClean="0"/>
                  <a:t>без увеличения асимптотической сложности алгоритма. Нужно начать </a:t>
                </a:r>
                <a:r>
                  <a:rPr lang="ru-RU" dirty="0" smtClean="0"/>
                  <a:t>с маленького значения и значительно его увеличивать, пока не получится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Можно взять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36900" indent="0">
                  <a:buNone/>
                </a:pPr>
                <a:r>
                  <a:rPr lang="ru-RU" dirty="0" smtClean="0"/>
                  <a:t>В итоге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func>
                          </m:e>
                        </m:func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func>
                    <m:r>
                      <a:rPr lang="ru-RU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8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4463</TotalTime>
  <Words>405</Words>
  <Application>Microsoft Office PowerPoint</Application>
  <PresentationFormat>Широкоэкранный</PresentationFormat>
  <Paragraphs>49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Calisto MT</vt:lpstr>
      <vt:lpstr>Cambria Math</vt:lpstr>
      <vt:lpstr>Trebuchet MS</vt:lpstr>
      <vt:lpstr>Wingdings 2</vt:lpstr>
      <vt:lpstr>Сланец</vt:lpstr>
      <vt:lpstr>Построение выпуклой оболочки.  Алгоритм Чана</vt:lpstr>
      <vt:lpstr>Определения</vt:lpstr>
      <vt:lpstr>Определения</vt:lpstr>
      <vt:lpstr>Коротко о других алгоритмах Алгоритм Грэхема (O(n log⁡n))</vt:lpstr>
      <vt:lpstr>Презентация PowerPoint</vt:lpstr>
      <vt:lpstr>Коротко о других алгоритмах Алгоритм Джарвиса (O(nh))</vt:lpstr>
      <vt:lpstr>Описание алгоритма Чана</vt:lpstr>
      <vt:lpstr>Работа алгоритма</vt:lpstr>
      <vt:lpstr>В поисках m</vt:lpstr>
      <vt:lpstr>Тестирование алгоритма (Array)</vt:lpstr>
      <vt:lpstr>Тестирование алгоритма (LinkedList)</vt:lpstr>
      <vt:lpstr>Сравнение массива и списка</vt:lpstr>
      <vt:lpstr>Плохой вход</vt:lpstr>
      <vt:lpstr>Выводы</vt:lpstr>
      <vt:lpstr>Зачем это надо?</vt:lpstr>
      <vt:lpstr>Использование в ГИС и САПР. Триангуляция Делоне</vt:lpstr>
      <vt:lpstr>Диаграмма Вороного Построение по триангуляции Делоне</vt:lpstr>
      <vt:lpstr>Другие области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выпуклой оболочки.  Алгоритм Чана</dc:title>
  <dc:creator>home</dc:creator>
  <cp:lastModifiedBy>home</cp:lastModifiedBy>
  <cp:revision>36</cp:revision>
  <dcterms:created xsi:type="dcterms:W3CDTF">2019-02-27T23:01:13Z</dcterms:created>
  <dcterms:modified xsi:type="dcterms:W3CDTF">2019-03-06T00:31:33Z</dcterms:modified>
</cp:coreProperties>
</file>