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SemiBold"/>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EC16F2-6B28-42CC-905E-4099A66F128B}">
  <a:tblStyle styleId="{E5EC16F2-6B28-42CC-905E-4099A66F12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44" Type="http://schemas.openxmlformats.org/officeDocument/2006/relationships/font" Target="fonts/MontserratMedium-bold.fntdata"/><Relationship Id="rId21" Type="http://schemas.openxmlformats.org/officeDocument/2006/relationships/slide" Target="slides/slide15.xml"/><Relationship Id="rId43" Type="http://schemas.openxmlformats.org/officeDocument/2006/relationships/font" Target="fonts/MontserratMedium-regular.fntdata"/><Relationship Id="rId24" Type="http://schemas.openxmlformats.org/officeDocument/2006/relationships/slide" Target="slides/slide18.xml"/><Relationship Id="rId46" Type="http://schemas.openxmlformats.org/officeDocument/2006/relationships/font" Target="fonts/MontserratMedium-boldItalic.fntdata"/><Relationship Id="rId23" Type="http://schemas.openxmlformats.org/officeDocument/2006/relationships/slide" Target="slides/slide17.xml"/><Relationship Id="rId45"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SemiBold-italic.fntdata"/><Relationship Id="rId10" Type="http://schemas.openxmlformats.org/officeDocument/2006/relationships/slide" Target="slides/slide4.xml"/><Relationship Id="rId32" Type="http://schemas.openxmlformats.org/officeDocument/2006/relationships/font" Target="fonts/MontserratSemiBold-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MontserratSemiBold-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63d8518e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63d8518e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63d8518e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63d8518e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63d8518e3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63d8518e3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63d8518e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63d8518e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63d8518e3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63d8518e3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63d8518e3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63d8518e3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63d8518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63d8518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63d8518e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63d8518e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63d8518e3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63d8518e3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63d8518e3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63d8518e3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63d8518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63d8518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63d8518e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63d8518e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63d8518e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63d8518e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63d8518e3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63d8518e3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63d8518e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63d8518e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63d8518e3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63d8518e3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63d8518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63d8518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63d8518e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63d8518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63d8518e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63d8518e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63d8518e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63d8518e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63d8518e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63d8518e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63d8518e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63d8518e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63d8518e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63d8518e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5433" y="7177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solidFill>
                  <a:srgbClr val="CC0000"/>
                </a:solidFill>
              </a:rPr>
              <a:t>CAPSTONE PROJECT</a:t>
            </a:r>
            <a:endParaRPr sz="3900">
              <a:solidFill>
                <a:srgbClr val="CC0000"/>
              </a:solidFill>
            </a:endParaRPr>
          </a:p>
          <a:p>
            <a:pPr indent="0" lvl="0" marL="0" rtl="0" algn="ctr">
              <a:spcBef>
                <a:spcPts val="0"/>
              </a:spcBef>
              <a:spcAft>
                <a:spcPts val="0"/>
              </a:spcAft>
              <a:buNone/>
            </a:pPr>
            <a:r>
              <a:rPr lang="en" sz="3900"/>
              <a:t>CREDIT CARD DEFAULT PREDICTION </a:t>
            </a:r>
            <a:endParaRPr sz="3900"/>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200">
                <a:solidFill>
                  <a:srgbClr val="134F5C"/>
                </a:solidFill>
                <a:latin typeface="Times New Roman"/>
                <a:ea typeface="Times New Roman"/>
                <a:cs typeface="Times New Roman"/>
                <a:sym typeface="Times New Roman"/>
              </a:rPr>
              <a:t>						                </a:t>
            </a:r>
            <a:r>
              <a:rPr b="1" lang="en" sz="1725">
                <a:solidFill>
                  <a:srgbClr val="CC0000"/>
                </a:solidFill>
                <a:latin typeface="Times New Roman"/>
                <a:ea typeface="Times New Roman"/>
                <a:cs typeface="Times New Roman"/>
                <a:sym typeface="Times New Roman"/>
              </a:rPr>
              <a:t>TEAM MEMBERS</a:t>
            </a:r>
            <a:endParaRPr b="1" sz="1725">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725">
              <a:solidFill>
                <a:srgbClr val="134F5C"/>
              </a:solidFill>
              <a:latin typeface="Times New Roman"/>
              <a:ea typeface="Times New Roman"/>
              <a:cs typeface="Times New Roman"/>
              <a:sym typeface="Times New Roman"/>
            </a:endParaRPr>
          </a:p>
          <a:p>
            <a:pPr indent="0" lvl="0" marL="0" rtl="0" algn="ctr">
              <a:spcBef>
                <a:spcPts val="0"/>
              </a:spcBef>
              <a:spcAft>
                <a:spcPts val="0"/>
              </a:spcAft>
              <a:buNone/>
            </a:pPr>
            <a:r>
              <a:rPr b="1" lang="en" sz="2125">
                <a:solidFill>
                  <a:srgbClr val="134F5C"/>
                </a:solidFill>
                <a:latin typeface="Times New Roman"/>
                <a:ea typeface="Times New Roman"/>
                <a:cs typeface="Times New Roman"/>
                <a:sym typeface="Times New Roman"/>
              </a:rPr>
              <a:t>Adil Khan, </a:t>
            </a:r>
            <a:endParaRPr b="1" sz="2125">
              <a:solidFill>
                <a:srgbClr val="134F5C"/>
              </a:solidFill>
              <a:latin typeface="Times New Roman"/>
              <a:ea typeface="Times New Roman"/>
              <a:cs typeface="Times New Roman"/>
              <a:sym typeface="Times New Roman"/>
            </a:endParaRPr>
          </a:p>
          <a:p>
            <a:pPr indent="0" lvl="0" marL="0" rtl="0" algn="ctr">
              <a:spcBef>
                <a:spcPts val="0"/>
              </a:spcBef>
              <a:spcAft>
                <a:spcPts val="0"/>
              </a:spcAft>
              <a:buNone/>
            </a:pPr>
            <a:r>
              <a:rPr b="1" lang="en" sz="2125">
                <a:solidFill>
                  <a:srgbClr val="134F5C"/>
                </a:solidFill>
                <a:latin typeface="Times New Roman"/>
                <a:ea typeface="Times New Roman"/>
                <a:cs typeface="Times New Roman"/>
                <a:sym typeface="Times New Roman"/>
              </a:rPr>
              <a:t>Sunil Panigrahi, </a:t>
            </a:r>
            <a:endParaRPr b="1" sz="2125">
              <a:solidFill>
                <a:srgbClr val="134F5C"/>
              </a:solidFill>
              <a:latin typeface="Times New Roman"/>
              <a:ea typeface="Times New Roman"/>
              <a:cs typeface="Times New Roman"/>
              <a:sym typeface="Times New Roman"/>
            </a:endParaRPr>
          </a:p>
          <a:p>
            <a:pPr indent="0" lvl="0" marL="0" rtl="0" algn="ctr">
              <a:spcBef>
                <a:spcPts val="0"/>
              </a:spcBef>
              <a:spcAft>
                <a:spcPts val="0"/>
              </a:spcAft>
              <a:buNone/>
            </a:pPr>
            <a:r>
              <a:rPr b="1" lang="en" sz="2125">
                <a:solidFill>
                  <a:srgbClr val="134F5C"/>
                </a:solidFill>
                <a:latin typeface="Times New Roman"/>
                <a:ea typeface="Times New Roman"/>
                <a:cs typeface="Times New Roman"/>
                <a:sym typeface="Times New Roman"/>
              </a:rPr>
              <a:t>Shubham Kumar,</a:t>
            </a:r>
            <a:endParaRPr b="1" sz="2125">
              <a:solidFill>
                <a:srgbClr val="134F5C"/>
              </a:solidFill>
              <a:latin typeface="Times New Roman"/>
              <a:ea typeface="Times New Roman"/>
              <a:cs typeface="Times New Roman"/>
              <a:sym typeface="Times New Roman"/>
            </a:endParaRPr>
          </a:p>
          <a:p>
            <a:pPr indent="0" lvl="0" marL="0" rtl="0" algn="ctr">
              <a:spcBef>
                <a:spcPts val="0"/>
              </a:spcBef>
              <a:spcAft>
                <a:spcPts val="0"/>
              </a:spcAft>
              <a:buNone/>
            </a:pPr>
            <a:r>
              <a:rPr b="1" lang="en" sz="2125">
                <a:solidFill>
                  <a:srgbClr val="134F5C"/>
                </a:solidFill>
                <a:latin typeface="Times New Roman"/>
                <a:ea typeface="Times New Roman"/>
                <a:cs typeface="Times New Roman"/>
                <a:sym typeface="Times New Roman"/>
              </a:rPr>
              <a:t>Vivek Singh,</a:t>
            </a:r>
            <a:endParaRPr b="1" sz="2125">
              <a:solidFill>
                <a:srgbClr val="134F5C"/>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51746"/>
              <a:buFont typeface="Arial"/>
              <a:buNone/>
            </a:pPr>
            <a:r>
              <a:rPr b="1" lang="en" sz="2125">
                <a:solidFill>
                  <a:srgbClr val="134F5C"/>
                </a:solidFill>
                <a:latin typeface="Times New Roman"/>
                <a:ea typeface="Times New Roman"/>
                <a:cs typeface="Times New Roman"/>
                <a:sym typeface="Times New Roman"/>
              </a:rPr>
              <a:t> Sharaffin B</a:t>
            </a:r>
            <a:endParaRPr sz="2125">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37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56410"/>
              <a:buFont typeface="Arial"/>
              <a:buNone/>
            </a:pPr>
            <a:r>
              <a:rPr b="1" lang="en" sz="1950">
                <a:solidFill>
                  <a:schemeClr val="accent2"/>
                </a:solidFill>
                <a:highlight>
                  <a:srgbClr val="FFFFFF"/>
                </a:highlight>
                <a:latin typeface="Roboto"/>
                <a:ea typeface="Roboto"/>
                <a:cs typeface="Roboto"/>
                <a:sym typeface="Roboto"/>
              </a:rPr>
              <a:t>2. Did customers with higher education have less number of delayed payment?</a:t>
            </a:r>
            <a:endParaRPr/>
          </a:p>
        </p:txBody>
      </p:sp>
      <p:sp>
        <p:nvSpPr>
          <p:cNvPr id="124" name="Google Shape;124;p22"/>
          <p:cNvSpPr txBox="1"/>
          <p:nvPr>
            <p:ph idx="1" type="body"/>
          </p:nvPr>
        </p:nvSpPr>
        <p:spPr>
          <a:xfrm>
            <a:off x="311700" y="1152475"/>
            <a:ext cx="8520600" cy="364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5" name="Google Shape;125;p22"/>
          <p:cNvSpPr txBox="1"/>
          <p:nvPr/>
        </p:nvSpPr>
        <p:spPr>
          <a:xfrm>
            <a:off x="4284025" y="1775850"/>
            <a:ext cx="44478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1F487C"/>
                </a:solidFill>
                <a:highlight>
                  <a:srgbClr val="FFFFFF"/>
                </a:highlight>
                <a:latin typeface="Montserrat"/>
                <a:ea typeface="Montserrat"/>
                <a:cs typeface="Montserrat"/>
                <a:sym typeface="Montserrat"/>
              </a:rPr>
              <a:t>The proportion of defaults seems to decrease as the level of education increases.Customers with high school and university educational level had higher default proportions than customers with grad school education. More number of credit holders are university students followed by Graduates and then High school students</a:t>
            </a:r>
            <a:endParaRPr b="1" sz="1700">
              <a:solidFill>
                <a:srgbClr val="1F487C"/>
              </a:solidFill>
              <a:latin typeface="Montserrat"/>
              <a:ea typeface="Montserrat"/>
              <a:cs typeface="Montserrat"/>
              <a:sym typeface="Montserrat"/>
            </a:endParaRPr>
          </a:p>
        </p:txBody>
      </p:sp>
      <p:pic>
        <p:nvPicPr>
          <p:cNvPr id="126" name="Google Shape;126;p22"/>
          <p:cNvPicPr preferRelativeResize="0"/>
          <p:nvPr/>
        </p:nvPicPr>
        <p:blipFill>
          <a:blip r:embed="rId3">
            <a:alphaModFix/>
          </a:blip>
          <a:stretch>
            <a:fillRect/>
          </a:stretch>
        </p:blipFill>
        <p:spPr>
          <a:xfrm>
            <a:off x="508838" y="1233125"/>
            <a:ext cx="3381375" cy="254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455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6410"/>
              <a:buFont typeface="Arial"/>
              <a:buNone/>
            </a:pPr>
            <a:r>
              <a:rPr b="1" lang="en" sz="1950">
                <a:solidFill>
                  <a:schemeClr val="accent2"/>
                </a:solidFill>
                <a:highlight>
                  <a:srgbClr val="FFFFFF"/>
                </a:highlight>
                <a:latin typeface="Roboto"/>
                <a:ea typeface="Roboto"/>
                <a:cs typeface="Roboto"/>
                <a:sym typeface="Roboto"/>
              </a:rPr>
              <a:t>3. Did customers with a higher education level get higher credit limits?</a:t>
            </a:r>
            <a:endParaRPr b="1" sz="195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32" name="Google Shape;132;p23"/>
          <p:cNvPicPr preferRelativeResize="0"/>
          <p:nvPr/>
        </p:nvPicPr>
        <p:blipFill>
          <a:blip r:embed="rId3">
            <a:alphaModFix/>
          </a:blip>
          <a:stretch>
            <a:fillRect/>
          </a:stretch>
        </p:blipFill>
        <p:spPr>
          <a:xfrm>
            <a:off x="110250" y="1144238"/>
            <a:ext cx="5974950" cy="2855025"/>
          </a:xfrm>
          <a:prstGeom prst="rect">
            <a:avLst/>
          </a:prstGeom>
          <a:noFill/>
          <a:ln>
            <a:noFill/>
          </a:ln>
        </p:spPr>
      </p:pic>
      <p:sp>
        <p:nvSpPr>
          <p:cNvPr id="133" name="Google Shape;133;p23"/>
          <p:cNvSpPr txBox="1"/>
          <p:nvPr/>
        </p:nvSpPr>
        <p:spPr>
          <a:xfrm>
            <a:off x="5788125" y="1745825"/>
            <a:ext cx="3355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F487C"/>
                </a:solidFill>
                <a:highlight>
                  <a:srgbClr val="FFFFFF"/>
                </a:highlight>
                <a:latin typeface="Montserrat"/>
                <a:ea typeface="Montserrat"/>
                <a:cs typeface="Montserrat"/>
                <a:sym typeface="Montserrat"/>
              </a:rPr>
              <a:t>clients who have lower than high school level education tend to have default payment more.</a:t>
            </a:r>
            <a:endParaRPr b="1" sz="1800">
              <a:solidFill>
                <a:srgbClr val="1F487C"/>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6410"/>
              <a:buFont typeface="Arial"/>
              <a:buNone/>
            </a:pPr>
            <a:r>
              <a:rPr b="1" lang="en" sz="1950">
                <a:solidFill>
                  <a:schemeClr val="accent2"/>
                </a:solidFill>
                <a:highlight>
                  <a:srgbClr val="FFFFFF"/>
                </a:highlight>
                <a:latin typeface="Roboto"/>
                <a:ea typeface="Roboto"/>
                <a:cs typeface="Roboto"/>
                <a:sym typeface="Roboto"/>
              </a:rPr>
              <a:t>4. Does age has any relation with Credit Limit and Default Payments</a:t>
            </a:r>
            <a:endParaRPr b="1" sz="195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39" name="Google Shape;139;p24"/>
          <p:cNvSpPr txBox="1"/>
          <p:nvPr>
            <p:ph idx="1" type="body"/>
          </p:nvPr>
        </p:nvSpPr>
        <p:spPr>
          <a:xfrm>
            <a:off x="311700" y="3817450"/>
            <a:ext cx="8019000" cy="11685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Clr>
                <a:schemeClr val="dk1"/>
              </a:buClr>
              <a:buSzPts val="688"/>
              <a:buFont typeface="Arial"/>
              <a:buNone/>
            </a:pPr>
            <a:r>
              <a:rPr b="1" lang="en" sz="1228">
                <a:solidFill>
                  <a:srgbClr val="1F487C"/>
                </a:solidFill>
                <a:highlight>
                  <a:srgbClr val="FFFFFF"/>
                </a:highlight>
                <a:latin typeface="Montserrat"/>
                <a:ea typeface="Montserrat"/>
                <a:cs typeface="Montserrat"/>
                <a:sym typeface="Montserrat"/>
              </a:rPr>
              <a:t>There are more adults as compared to old people above 40 and below 60</a:t>
            </a:r>
            <a:endParaRPr b="1" sz="1228">
              <a:solidFill>
                <a:srgbClr val="1F487C"/>
              </a:solidFill>
              <a:highlight>
                <a:srgbClr val="FFFFFF"/>
              </a:highlight>
              <a:latin typeface="Montserrat"/>
              <a:ea typeface="Montserrat"/>
              <a:cs typeface="Montserrat"/>
              <a:sym typeface="Montserrat"/>
            </a:endParaRPr>
          </a:p>
          <a:p>
            <a:pPr indent="0" lvl="0" marL="0" rtl="0" algn="l">
              <a:lnSpc>
                <a:spcPct val="95000"/>
              </a:lnSpc>
              <a:spcBef>
                <a:spcPts val="600"/>
              </a:spcBef>
              <a:spcAft>
                <a:spcPts val="0"/>
              </a:spcAft>
              <a:buClr>
                <a:schemeClr val="dk1"/>
              </a:buClr>
              <a:buSzPts val="688"/>
              <a:buFont typeface="Arial"/>
              <a:buNone/>
            </a:pPr>
            <a:r>
              <a:rPr b="1" lang="en" sz="1228">
                <a:solidFill>
                  <a:srgbClr val="1F487C"/>
                </a:solidFill>
                <a:highlight>
                  <a:srgbClr val="FFFFFF"/>
                </a:highlight>
                <a:latin typeface="Montserrat"/>
                <a:ea typeface="Montserrat"/>
                <a:cs typeface="Montserrat"/>
                <a:sym typeface="Montserrat"/>
              </a:rPr>
              <a:t>There are very low senior citizens</a:t>
            </a:r>
            <a:endParaRPr b="1" sz="1228">
              <a:solidFill>
                <a:srgbClr val="1F487C"/>
              </a:solidFill>
              <a:highlight>
                <a:srgbClr val="FFFFFF"/>
              </a:highlight>
              <a:latin typeface="Montserrat"/>
              <a:ea typeface="Montserrat"/>
              <a:cs typeface="Montserrat"/>
              <a:sym typeface="Montserrat"/>
            </a:endParaRPr>
          </a:p>
          <a:p>
            <a:pPr indent="0" lvl="0" marL="0" rtl="0" algn="l">
              <a:lnSpc>
                <a:spcPct val="95000"/>
              </a:lnSpc>
              <a:spcBef>
                <a:spcPts val="600"/>
              </a:spcBef>
              <a:spcAft>
                <a:spcPts val="0"/>
              </a:spcAft>
              <a:buClr>
                <a:schemeClr val="dk1"/>
              </a:buClr>
              <a:buSzPts val="688"/>
              <a:buFont typeface="Arial"/>
              <a:buNone/>
            </a:pPr>
            <a:r>
              <a:rPr b="1" lang="en" sz="1228">
                <a:solidFill>
                  <a:srgbClr val="1F487C"/>
                </a:solidFill>
                <a:highlight>
                  <a:srgbClr val="FFFFFF"/>
                </a:highlight>
                <a:latin typeface="Montserrat"/>
                <a:ea typeface="Montserrat"/>
                <a:cs typeface="Montserrat"/>
                <a:sym typeface="Montserrat"/>
              </a:rPr>
              <a:t>Customers aged between 30-50 had the lowest delayed payment rate, while younger groups (20-30) and older groups (50-70) all had higher delayed payment rates. However, the delayed rate dropped slightly again in customers older than 70 years.</a:t>
            </a:r>
            <a:endParaRPr b="1" sz="1228">
              <a:solidFill>
                <a:srgbClr val="1F487C"/>
              </a:solidFill>
              <a:highlight>
                <a:srgbClr val="FFFFFF"/>
              </a:highlight>
              <a:latin typeface="Montserrat"/>
              <a:ea typeface="Montserrat"/>
              <a:cs typeface="Montserrat"/>
              <a:sym typeface="Montserrat"/>
            </a:endParaRPr>
          </a:p>
          <a:p>
            <a:pPr indent="0" lvl="0" marL="0" rtl="0" algn="l">
              <a:lnSpc>
                <a:spcPct val="95000"/>
              </a:lnSpc>
              <a:spcBef>
                <a:spcPts val="500"/>
              </a:spcBef>
              <a:spcAft>
                <a:spcPts val="1200"/>
              </a:spcAft>
              <a:buSzPts val="688"/>
              <a:buNone/>
            </a:pPr>
            <a:r>
              <a:t/>
            </a:r>
            <a:endParaRPr sz="1125"/>
          </a:p>
        </p:txBody>
      </p:sp>
      <p:pic>
        <p:nvPicPr>
          <p:cNvPr id="140" name="Google Shape;140;p24"/>
          <p:cNvPicPr preferRelativeResize="0"/>
          <p:nvPr/>
        </p:nvPicPr>
        <p:blipFill>
          <a:blip r:embed="rId3">
            <a:alphaModFix/>
          </a:blip>
          <a:stretch>
            <a:fillRect/>
          </a:stretch>
        </p:blipFill>
        <p:spPr>
          <a:xfrm>
            <a:off x="711624" y="1017725"/>
            <a:ext cx="8186926" cy="279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6410"/>
              <a:buFont typeface="Arial"/>
              <a:buNone/>
            </a:pPr>
            <a:r>
              <a:rPr b="1" lang="en" sz="1950">
                <a:solidFill>
                  <a:schemeClr val="accent2"/>
                </a:solidFill>
                <a:highlight>
                  <a:srgbClr val="FFFFFF"/>
                </a:highlight>
                <a:latin typeface="Roboto"/>
                <a:ea typeface="Roboto"/>
                <a:cs typeface="Roboto"/>
                <a:sym typeface="Roboto"/>
              </a:rPr>
              <a:t>5. Has the repayment status changed in the 6 month from April 2005 (PAY_6) to September 2005(PAY_1)?</a:t>
            </a:r>
            <a:endParaRPr b="1" sz="195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46" name="Google Shape;146;p25"/>
          <p:cNvPicPr preferRelativeResize="0"/>
          <p:nvPr/>
        </p:nvPicPr>
        <p:blipFill>
          <a:blip r:embed="rId3">
            <a:alphaModFix/>
          </a:blip>
          <a:stretch>
            <a:fillRect/>
          </a:stretch>
        </p:blipFill>
        <p:spPr>
          <a:xfrm>
            <a:off x="689150" y="1404378"/>
            <a:ext cx="4517450" cy="3166975"/>
          </a:xfrm>
          <a:prstGeom prst="rect">
            <a:avLst/>
          </a:prstGeom>
          <a:noFill/>
          <a:ln>
            <a:noFill/>
          </a:ln>
        </p:spPr>
      </p:pic>
      <p:sp>
        <p:nvSpPr>
          <p:cNvPr id="147" name="Google Shape;147;p25"/>
          <p:cNvSpPr txBox="1"/>
          <p:nvPr/>
        </p:nvSpPr>
        <p:spPr>
          <a:xfrm>
            <a:off x="5616825" y="1451550"/>
            <a:ext cx="291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F487C"/>
                </a:solidFill>
                <a:highlight>
                  <a:srgbClr val="FFFFFF"/>
                </a:highlight>
                <a:latin typeface="Montserrat"/>
                <a:ea typeface="Montserrat"/>
                <a:cs typeface="Montserrat"/>
                <a:sym typeface="Montserrat"/>
              </a:rPr>
              <a:t>There was a huge jump from May,2005 (PAY_5) to July, 2005 (PAY_3) when delayed payment increased significantly, then it peaked at August, 2005 (PAY_2), things started to get better in September, 2005 (PAY_1).</a:t>
            </a:r>
            <a:endParaRPr b="1" sz="1600">
              <a:solidFill>
                <a:srgbClr val="1F487C"/>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BIVARIATE ANALYSIS</a:t>
            </a:r>
            <a:r>
              <a:rPr b="1" lang="en">
                <a:solidFill>
                  <a:srgbClr val="CC0000"/>
                </a:solidFill>
                <a:latin typeface="Montserrat"/>
                <a:ea typeface="Montserrat"/>
                <a:cs typeface="Montserrat"/>
                <a:sym typeface="Montserrat"/>
              </a:rPr>
              <a:t> </a:t>
            </a:r>
            <a:endParaRPr b="1">
              <a:solidFill>
                <a:srgbClr val="CC0000"/>
              </a:solidFill>
              <a:latin typeface="Montserrat"/>
              <a:ea typeface="Montserrat"/>
              <a:cs typeface="Montserrat"/>
              <a:sym typeface="Montserrat"/>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311700" y="636725"/>
            <a:ext cx="8084549" cy="431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44550" y="41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Heat Map for Multicollinearity </a:t>
            </a:r>
            <a:endParaRPr b="1">
              <a:solidFill>
                <a:srgbClr val="CC0000"/>
              </a:solidFill>
              <a:latin typeface="Montserrat"/>
              <a:ea typeface="Montserrat"/>
              <a:cs typeface="Montserrat"/>
              <a:sym typeface="Montserrat"/>
            </a:endParaRPr>
          </a:p>
        </p:txBody>
      </p:sp>
      <p:sp>
        <p:nvSpPr>
          <p:cNvPr id="160" name="Google Shape;160;p27"/>
          <p:cNvSpPr txBox="1"/>
          <p:nvPr>
            <p:ph idx="1" type="body"/>
          </p:nvPr>
        </p:nvSpPr>
        <p:spPr>
          <a:xfrm>
            <a:off x="311700" y="1152475"/>
            <a:ext cx="344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136476" y="1223788"/>
            <a:ext cx="3624149" cy="3273774"/>
          </a:xfrm>
          <a:prstGeom prst="rect">
            <a:avLst/>
          </a:prstGeom>
          <a:noFill/>
          <a:ln>
            <a:noFill/>
          </a:ln>
        </p:spPr>
      </p:pic>
      <p:sp>
        <p:nvSpPr>
          <p:cNvPr id="162" name="Google Shape;162;p27"/>
          <p:cNvSpPr txBox="1"/>
          <p:nvPr/>
        </p:nvSpPr>
        <p:spPr>
          <a:xfrm>
            <a:off x="3908150" y="990850"/>
            <a:ext cx="4717500" cy="40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200">
                <a:solidFill>
                  <a:srgbClr val="1F487C"/>
                </a:solidFill>
                <a:highlight>
                  <a:srgbClr val="FFFFFF"/>
                </a:highlight>
                <a:latin typeface="Montserrat"/>
                <a:ea typeface="Montserrat"/>
                <a:cs typeface="Montserrat"/>
                <a:sym typeface="Montserrat"/>
              </a:rPr>
              <a:t> "age" is inversely correlated with "</a:t>
            </a:r>
            <a:r>
              <a:rPr b="1" lang="en" sz="1200">
                <a:solidFill>
                  <a:srgbClr val="1F487C"/>
                </a:solidFill>
                <a:highlight>
                  <a:srgbClr val="FFFFFF"/>
                </a:highlight>
                <a:latin typeface="Montserrat"/>
                <a:ea typeface="Montserrat"/>
                <a:cs typeface="Montserrat"/>
                <a:sym typeface="Montserrat"/>
              </a:rPr>
              <a:t>Marriage</a:t>
            </a:r>
            <a:r>
              <a:rPr b="1" lang="en" sz="1200">
                <a:solidFill>
                  <a:srgbClr val="1F487C"/>
                </a:solidFill>
                <a:highlight>
                  <a:srgbClr val="FFFFFF"/>
                </a:highlight>
                <a:latin typeface="Montserrat"/>
                <a:ea typeface="Montserrat"/>
                <a:cs typeface="Montserrat"/>
                <a:sym typeface="Montserrat"/>
              </a:rPr>
              <a:t>".</a:t>
            </a:r>
            <a:endParaRPr b="1" sz="1200">
              <a:solidFill>
                <a:srgbClr val="1F487C"/>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b="1" lang="en" sz="1200">
                <a:solidFill>
                  <a:srgbClr val="1F487C"/>
                </a:solidFill>
                <a:highlight>
                  <a:srgbClr val="FFFFFF"/>
                </a:highlight>
                <a:latin typeface="Montserrat"/>
                <a:ea typeface="Montserrat"/>
                <a:cs typeface="Montserrat"/>
                <a:sym typeface="Montserrat"/>
              </a:rPr>
              <a:t> the bill amounts from April to September are highly positively correlated.</a:t>
            </a:r>
            <a:endParaRPr b="1" sz="1200">
              <a:solidFill>
                <a:srgbClr val="1F487C"/>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b="1" lang="en" sz="1200">
                <a:solidFill>
                  <a:srgbClr val="1F487C"/>
                </a:solidFill>
                <a:highlight>
                  <a:srgbClr val="FFFFFF"/>
                </a:highlight>
                <a:latin typeface="Montserrat"/>
                <a:ea typeface="Montserrat"/>
                <a:cs typeface="Montserrat"/>
                <a:sym typeface="Montserrat"/>
              </a:rPr>
              <a:t>Multicollinearity exists between the payment status variables.</a:t>
            </a:r>
            <a:endParaRPr b="1" sz="1200">
              <a:solidFill>
                <a:srgbClr val="1F487C"/>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b="1" lang="en" sz="1200">
                <a:solidFill>
                  <a:srgbClr val="1F487C"/>
                </a:solidFill>
                <a:highlight>
                  <a:srgbClr val="FFFFFF"/>
                </a:highlight>
                <a:latin typeface="Montserrat"/>
                <a:ea typeface="Montserrat"/>
                <a:cs typeface="Montserrat"/>
                <a:sym typeface="Montserrat"/>
              </a:rPr>
              <a:t>Moreover, the bill amounts of each month are weakly positively correlated or even NOT correlated to the payment amount of the same month, meaning that the customers are not paying the exact amount of their bills.</a:t>
            </a:r>
            <a:endParaRPr b="1" sz="1200">
              <a:solidFill>
                <a:srgbClr val="1F487C"/>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b="1" lang="en" sz="1200">
                <a:solidFill>
                  <a:srgbClr val="1F487C"/>
                </a:solidFill>
                <a:highlight>
                  <a:srgbClr val="FFFFFF"/>
                </a:highlight>
                <a:latin typeface="Montserrat"/>
                <a:ea typeface="Montserrat"/>
                <a:cs typeface="Montserrat"/>
                <a:sym typeface="Montserrat"/>
              </a:rPr>
              <a:t>The payment status(PAY_1 TO PAY_6) and credit limit(LIMIT_BAL) are negatively correlated, i.e. the later the repayment, the lower the credit limit.</a:t>
            </a:r>
            <a:endParaRPr b="1" sz="1200">
              <a:solidFill>
                <a:srgbClr val="1F487C"/>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b="1" lang="en" sz="1200">
                <a:solidFill>
                  <a:srgbClr val="1F487C"/>
                </a:solidFill>
                <a:highlight>
                  <a:srgbClr val="FFFFFF"/>
                </a:highlight>
                <a:latin typeface="Montserrat"/>
                <a:ea typeface="Montserrat"/>
                <a:cs typeface="Montserrat"/>
                <a:sym typeface="Montserrat"/>
              </a:rPr>
              <a:t>The credit limit is inversely correlated with the customer having a default payment next month.</a:t>
            </a:r>
            <a:endParaRPr b="1" sz="1200">
              <a:solidFill>
                <a:srgbClr val="1F487C"/>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95000" y="37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MODEL BUILDING </a:t>
            </a:r>
            <a:endParaRPr b="1">
              <a:solidFill>
                <a:srgbClr val="CC0000"/>
              </a:solidFill>
              <a:latin typeface="Montserrat"/>
              <a:ea typeface="Montserrat"/>
              <a:cs typeface="Montserrat"/>
              <a:sym typeface="Montserrat"/>
            </a:endParaRPr>
          </a:p>
        </p:txBody>
      </p:sp>
      <p:sp>
        <p:nvSpPr>
          <p:cNvPr id="168" name="Google Shape;168;p28"/>
          <p:cNvSpPr txBox="1"/>
          <p:nvPr>
            <p:ph idx="1" type="body"/>
          </p:nvPr>
        </p:nvSpPr>
        <p:spPr>
          <a:xfrm>
            <a:off x="311700" y="1152475"/>
            <a:ext cx="8287200" cy="1419300"/>
          </a:xfrm>
          <a:prstGeom prst="rect">
            <a:avLst/>
          </a:prstGeom>
        </p:spPr>
        <p:txBody>
          <a:bodyPr anchorCtr="0" anchor="t" bIns="91425" lIns="91425" spcFirstLastPara="1" rIns="91425" wrap="square" tIns="91425">
            <a:normAutofit/>
          </a:bodyPr>
          <a:lstStyle/>
          <a:p>
            <a:pPr indent="0" lvl="0" marL="0" rtl="0" algn="l">
              <a:spcBef>
                <a:spcPts val="100"/>
              </a:spcBef>
              <a:spcAft>
                <a:spcPts val="0"/>
              </a:spcAft>
              <a:buClr>
                <a:schemeClr val="dk1"/>
              </a:buClr>
              <a:buSzPts val="1100"/>
              <a:buFont typeface="Arial"/>
              <a:buNone/>
            </a:pPr>
            <a:r>
              <a:t/>
            </a:r>
            <a:endParaRPr b="1">
              <a:solidFill>
                <a:srgbClr val="FFFFFF"/>
              </a:solidFill>
            </a:endParaRPr>
          </a:p>
          <a:p>
            <a:pPr indent="0" lvl="0" marL="12700" rtl="0" algn="l">
              <a:spcBef>
                <a:spcPts val="0"/>
              </a:spcBef>
              <a:spcAft>
                <a:spcPts val="0"/>
              </a:spcAft>
              <a:buClr>
                <a:schemeClr val="dk1"/>
              </a:buClr>
              <a:buSzPts val="1100"/>
              <a:buFont typeface="Arial"/>
              <a:buNone/>
            </a:pPr>
            <a:r>
              <a:rPr b="1" lang="en">
                <a:solidFill>
                  <a:srgbClr val="FFFFFF"/>
                </a:solidFill>
              </a:rPr>
              <a:t>Tuning</a:t>
            </a:r>
            <a:endParaRPr b="1">
              <a:solidFill>
                <a:srgbClr val="FFFFFF"/>
              </a:solidFill>
            </a:endParaRPr>
          </a:p>
        </p:txBody>
      </p:sp>
      <p:pic>
        <p:nvPicPr>
          <p:cNvPr id="169" name="Google Shape;169;p28"/>
          <p:cNvPicPr preferRelativeResize="0"/>
          <p:nvPr/>
        </p:nvPicPr>
        <p:blipFill>
          <a:blip r:embed="rId3">
            <a:alphaModFix/>
          </a:blip>
          <a:stretch>
            <a:fillRect/>
          </a:stretch>
        </p:blipFill>
        <p:spPr>
          <a:xfrm>
            <a:off x="504875" y="1458925"/>
            <a:ext cx="2519200" cy="943950"/>
          </a:xfrm>
          <a:prstGeom prst="rect">
            <a:avLst/>
          </a:prstGeom>
          <a:noFill/>
          <a:ln>
            <a:noFill/>
          </a:ln>
        </p:spPr>
      </p:pic>
      <p:pic>
        <p:nvPicPr>
          <p:cNvPr id="170" name="Google Shape;170;p28"/>
          <p:cNvPicPr preferRelativeResize="0"/>
          <p:nvPr/>
        </p:nvPicPr>
        <p:blipFill>
          <a:blip r:embed="rId4">
            <a:alphaModFix/>
          </a:blip>
          <a:stretch>
            <a:fillRect/>
          </a:stretch>
        </p:blipFill>
        <p:spPr>
          <a:xfrm>
            <a:off x="3108225" y="1384450"/>
            <a:ext cx="5373474" cy="1092900"/>
          </a:xfrm>
          <a:prstGeom prst="rect">
            <a:avLst/>
          </a:prstGeom>
          <a:noFill/>
          <a:ln>
            <a:noFill/>
          </a:ln>
        </p:spPr>
      </p:pic>
      <p:sp>
        <p:nvSpPr>
          <p:cNvPr id="171" name="Google Shape;171;p28"/>
          <p:cNvSpPr txBox="1"/>
          <p:nvPr/>
        </p:nvSpPr>
        <p:spPr>
          <a:xfrm>
            <a:off x="583750" y="1540750"/>
            <a:ext cx="2035200" cy="7803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b="1" lang="en" sz="1800">
                <a:solidFill>
                  <a:srgbClr val="FFFFFF"/>
                </a:solidFill>
              </a:rPr>
              <a:t>Data</a:t>
            </a:r>
            <a:endParaRPr b="1" sz="1800">
              <a:solidFill>
                <a:srgbClr val="FFFFFF"/>
              </a:solidFill>
            </a:endParaRPr>
          </a:p>
          <a:p>
            <a:pPr indent="0" lvl="0" marL="12700" rtl="0" algn="l">
              <a:lnSpc>
                <a:spcPct val="115000"/>
              </a:lnSpc>
              <a:spcBef>
                <a:spcPts val="0"/>
              </a:spcBef>
              <a:spcAft>
                <a:spcPts val="0"/>
              </a:spcAft>
              <a:buNone/>
            </a:pPr>
            <a:r>
              <a:rPr b="1" lang="en" sz="1800">
                <a:solidFill>
                  <a:srgbClr val="FFFFFF"/>
                </a:solidFill>
              </a:rPr>
              <a:t>Preprocessing</a:t>
            </a:r>
            <a:endParaRPr b="1" sz="1800">
              <a:solidFill>
                <a:srgbClr val="FFFFFF"/>
              </a:solidFill>
            </a:endParaRPr>
          </a:p>
        </p:txBody>
      </p:sp>
      <p:sp>
        <p:nvSpPr>
          <p:cNvPr id="172" name="Google Shape;172;p28"/>
          <p:cNvSpPr txBox="1"/>
          <p:nvPr/>
        </p:nvSpPr>
        <p:spPr>
          <a:xfrm>
            <a:off x="3660400" y="1540750"/>
            <a:ext cx="2171100" cy="7803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b="1" lang="en" sz="1800">
                <a:solidFill>
                  <a:srgbClr val="FFFFFF"/>
                </a:solidFill>
              </a:rPr>
              <a:t>Data Fitting and</a:t>
            </a:r>
            <a:endParaRPr b="1" sz="1800">
              <a:solidFill>
                <a:srgbClr val="FFFFFF"/>
              </a:solidFill>
            </a:endParaRPr>
          </a:p>
          <a:p>
            <a:pPr indent="0" lvl="0" marL="12700" rtl="0" algn="l">
              <a:lnSpc>
                <a:spcPct val="115000"/>
              </a:lnSpc>
              <a:spcBef>
                <a:spcPts val="0"/>
              </a:spcBef>
              <a:spcAft>
                <a:spcPts val="0"/>
              </a:spcAft>
              <a:buNone/>
            </a:pPr>
            <a:r>
              <a:rPr b="1" lang="en" sz="1800">
                <a:solidFill>
                  <a:srgbClr val="FFFFFF"/>
                </a:solidFill>
              </a:rPr>
              <a:t>Tuning</a:t>
            </a:r>
            <a:endParaRPr b="1" sz="1800">
              <a:solidFill>
                <a:srgbClr val="FFFFFF"/>
              </a:solidFill>
            </a:endParaRPr>
          </a:p>
        </p:txBody>
      </p:sp>
      <p:sp>
        <p:nvSpPr>
          <p:cNvPr id="173" name="Google Shape;173;p28"/>
          <p:cNvSpPr txBox="1"/>
          <p:nvPr/>
        </p:nvSpPr>
        <p:spPr>
          <a:xfrm>
            <a:off x="6467825" y="1540750"/>
            <a:ext cx="1862700" cy="7803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b="1" lang="en" sz="1800">
                <a:solidFill>
                  <a:srgbClr val="FFFFFF"/>
                </a:solidFill>
              </a:rPr>
              <a:t>Model  Evaluation</a:t>
            </a:r>
            <a:endParaRPr b="1" sz="1800">
              <a:solidFill>
                <a:srgbClr val="FFFFFF"/>
              </a:solidFill>
            </a:endParaRPr>
          </a:p>
        </p:txBody>
      </p:sp>
      <p:sp>
        <p:nvSpPr>
          <p:cNvPr id="174" name="Google Shape;174;p28"/>
          <p:cNvSpPr txBox="1"/>
          <p:nvPr/>
        </p:nvSpPr>
        <p:spPr>
          <a:xfrm>
            <a:off x="568000" y="2776850"/>
            <a:ext cx="2035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73763"/>
                </a:solidFill>
                <a:latin typeface="Montserrat"/>
                <a:ea typeface="Montserrat"/>
                <a:cs typeface="Montserrat"/>
                <a:sym typeface="Montserrat"/>
              </a:rPr>
              <a:t>Train test data split(80%-20%)</a:t>
            </a:r>
            <a:endParaRPr sz="1600">
              <a:solidFill>
                <a:srgbClr val="073763"/>
              </a:solidFill>
              <a:latin typeface="Montserrat"/>
              <a:ea typeface="Montserrat"/>
              <a:cs typeface="Montserrat"/>
              <a:sym typeface="Montserrat"/>
            </a:endParaRPr>
          </a:p>
        </p:txBody>
      </p:sp>
      <p:sp>
        <p:nvSpPr>
          <p:cNvPr id="175" name="Google Shape;175;p28"/>
          <p:cNvSpPr txBox="1"/>
          <p:nvPr/>
        </p:nvSpPr>
        <p:spPr>
          <a:xfrm>
            <a:off x="3392175" y="2887300"/>
            <a:ext cx="2035200" cy="1629600"/>
          </a:xfrm>
          <a:prstGeom prst="rect">
            <a:avLst/>
          </a:prstGeom>
          <a:noFill/>
          <a:ln>
            <a:noFill/>
          </a:ln>
        </p:spPr>
        <p:txBody>
          <a:bodyPr anchorCtr="0" anchor="t" bIns="91425" lIns="91425" spcFirstLastPara="1" rIns="91425" wrap="square" tIns="91425">
            <a:spAutoFit/>
          </a:bodyPr>
          <a:lstStyle/>
          <a:p>
            <a:pPr indent="0" lvl="0" marL="0" rtl="0" algn="l">
              <a:lnSpc>
                <a:spcPct val="151818"/>
              </a:lnSpc>
              <a:spcBef>
                <a:spcPts val="100"/>
              </a:spcBef>
              <a:spcAft>
                <a:spcPts val="0"/>
              </a:spcAft>
              <a:buClr>
                <a:schemeClr val="dk1"/>
              </a:buClr>
              <a:buSzPts val="1100"/>
              <a:buFont typeface="Arial"/>
              <a:buNone/>
            </a:pPr>
            <a:r>
              <a:rPr lang="en">
                <a:solidFill>
                  <a:schemeClr val="dk1"/>
                </a:solidFill>
              </a:rPr>
              <a:t>●</a:t>
            </a:r>
            <a:r>
              <a:rPr lang="en">
                <a:solidFill>
                  <a:srgbClr val="124F5C"/>
                </a:solidFill>
                <a:latin typeface="Verdana"/>
                <a:ea typeface="Verdana"/>
                <a:cs typeface="Verdana"/>
                <a:sym typeface="Verdana"/>
              </a:rPr>
              <a:t>Start with default</a:t>
            </a:r>
            <a:endParaRPr>
              <a:solidFill>
                <a:srgbClr val="124F5C"/>
              </a:solidFill>
              <a:latin typeface="Verdana"/>
              <a:ea typeface="Verdana"/>
              <a:cs typeface="Verdana"/>
              <a:sym typeface="Verdana"/>
            </a:endParaRPr>
          </a:p>
          <a:p>
            <a:pPr indent="0" lvl="0" marL="0" rtl="0" algn="l">
              <a:lnSpc>
                <a:spcPct val="151818"/>
              </a:lnSpc>
              <a:spcBef>
                <a:spcPts val="0"/>
              </a:spcBef>
              <a:spcAft>
                <a:spcPts val="0"/>
              </a:spcAft>
              <a:buClr>
                <a:schemeClr val="dk1"/>
              </a:buClr>
              <a:buSzPts val="1100"/>
              <a:buFont typeface="Arial"/>
              <a:buNone/>
            </a:pPr>
            <a:r>
              <a:rPr lang="en">
                <a:solidFill>
                  <a:srgbClr val="124F5C"/>
                </a:solidFill>
                <a:latin typeface="Verdana"/>
                <a:ea typeface="Verdana"/>
                <a:cs typeface="Verdana"/>
                <a:sym typeface="Verdana"/>
              </a:rPr>
              <a:t>model parameters</a:t>
            </a:r>
            <a:endParaRPr>
              <a:solidFill>
                <a:srgbClr val="124F5C"/>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rgbClr val="124F5C"/>
                </a:solidFill>
                <a:latin typeface="Verdana"/>
                <a:ea typeface="Verdana"/>
                <a:cs typeface="Verdana"/>
                <a:sym typeface="Verdana"/>
              </a:rPr>
              <a:t>Hyperparameter</a:t>
            </a:r>
            <a:endParaRPr>
              <a:solidFill>
                <a:srgbClr val="124F5C"/>
              </a:solidFill>
              <a:latin typeface="Verdana"/>
              <a:ea typeface="Verdana"/>
              <a:cs typeface="Verdana"/>
              <a:sym typeface="Verdana"/>
            </a:endParaRPr>
          </a:p>
          <a:p>
            <a:pPr indent="0" lvl="0" marL="342900" rtl="0" algn="l">
              <a:lnSpc>
                <a:spcPct val="151818"/>
              </a:lnSpc>
              <a:spcBef>
                <a:spcPts val="0"/>
              </a:spcBef>
              <a:spcAft>
                <a:spcPts val="0"/>
              </a:spcAft>
              <a:buClr>
                <a:schemeClr val="dk1"/>
              </a:buClr>
              <a:buSzPts val="1100"/>
              <a:buFont typeface="Arial"/>
              <a:buNone/>
            </a:pPr>
            <a:r>
              <a:rPr lang="en">
                <a:solidFill>
                  <a:srgbClr val="124F5C"/>
                </a:solidFill>
                <a:latin typeface="Verdana"/>
                <a:ea typeface="Verdana"/>
                <a:cs typeface="Verdana"/>
                <a:sym typeface="Verdana"/>
              </a:rPr>
              <a:t>tuning</a:t>
            </a:r>
            <a:endParaRPr>
              <a:solidFill>
                <a:srgbClr val="124F5C"/>
              </a:solidFill>
              <a:latin typeface="Verdana"/>
              <a:ea typeface="Verdana"/>
              <a:cs typeface="Verdana"/>
              <a:sym typeface="Verdana"/>
            </a:endParaRPr>
          </a:p>
          <a:p>
            <a:pPr indent="0" lvl="0" marL="0" rtl="0" algn="l">
              <a:spcBef>
                <a:spcPts val="0"/>
              </a:spcBef>
              <a:spcAft>
                <a:spcPts val="0"/>
              </a:spcAft>
              <a:buNone/>
            </a:pPr>
            <a:r>
              <a:t/>
            </a:r>
            <a:endParaRPr/>
          </a:p>
        </p:txBody>
      </p:sp>
      <p:sp>
        <p:nvSpPr>
          <p:cNvPr id="176" name="Google Shape;176;p28"/>
          <p:cNvSpPr txBox="1"/>
          <p:nvPr/>
        </p:nvSpPr>
        <p:spPr>
          <a:xfrm>
            <a:off x="6421475" y="2950425"/>
            <a:ext cx="2035200" cy="1956600"/>
          </a:xfrm>
          <a:prstGeom prst="rect">
            <a:avLst/>
          </a:prstGeom>
          <a:noFill/>
          <a:ln>
            <a:noFill/>
          </a:ln>
        </p:spPr>
        <p:txBody>
          <a:bodyPr anchorCtr="0" anchor="t" bIns="91425" lIns="91425" spcFirstLastPara="1" rIns="91425" wrap="square" tIns="91425">
            <a:spAutoFit/>
          </a:bodyPr>
          <a:lstStyle/>
          <a:p>
            <a:pPr indent="0" lvl="0" marL="0" rtl="0" algn="l">
              <a:lnSpc>
                <a:spcPct val="151818"/>
              </a:lnSpc>
              <a:spcBef>
                <a:spcPts val="100"/>
              </a:spcBef>
              <a:spcAft>
                <a:spcPts val="0"/>
              </a:spcAft>
              <a:buClr>
                <a:schemeClr val="dk1"/>
              </a:buClr>
              <a:buSzPts val="1100"/>
              <a:buFont typeface="Arial"/>
              <a:buNone/>
            </a:pPr>
            <a:r>
              <a:rPr lang="en">
                <a:solidFill>
                  <a:schemeClr val="dk1"/>
                </a:solidFill>
              </a:rPr>
              <a:t>●</a:t>
            </a:r>
            <a:r>
              <a:rPr lang="en">
                <a:solidFill>
                  <a:srgbClr val="124F5C"/>
                </a:solidFill>
                <a:latin typeface="Verdana"/>
                <a:ea typeface="Verdana"/>
                <a:cs typeface="Verdana"/>
                <a:sym typeface="Verdana"/>
              </a:rPr>
              <a:t>Model testing</a:t>
            </a:r>
            <a:endParaRPr>
              <a:solidFill>
                <a:srgbClr val="124F5C"/>
              </a:solidFill>
              <a:latin typeface="Verdana"/>
              <a:ea typeface="Verdana"/>
              <a:cs typeface="Verdana"/>
              <a:sym typeface="Verdana"/>
            </a:endParaRPr>
          </a:p>
          <a:p>
            <a:pPr indent="0" lvl="0" marL="0" rtl="0" algn="l">
              <a:lnSpc>
                <a:spcPct val="151818"/>
              </a:lnSpc>
              <a:spcBef>
                <a:spcPts val="0"/>
              </a:spcBef>
              <a:spcAft>
                <a:spcPts val="0"/>
              </a:spcAft>
              <a:buClr>
                <a:schemeClr val="dk1"/>
              </a:buClr>
              <a:buSzPts val="1100"/>
              <a:buFont typeface="Arial"/>
              <a:buNone/>
            </a:pPr>
            <a:r>
              <a:rPr lang="en">
                <a:solidFill>
                  <a:schemeClr val="dk1"/>
                </a:solidFill>
              </a:rPr>
              <a:t>●</a:t>
            </a:r>
            <a:r>
              <a:rPr lang="en">
                <a:solidFill>
                  <a:srgbClr val="124F5C"/>
                </a:solidFill>
                <a:latin typeface="Verdana"/>
                <a:ea typeface="Verdana"/>
                <a:cs typeface="Verdana"/>
                <a:sym typeface="Verdana"/>
              </a:rPr>
              <a:t>Precision, Recall</a:t>
            </a:r>
            <a:endParaRPr>
              <a:solidFill>
                <a:srgbClr val="124F5C"/>
              </a:solidFill>
              <a:latin typeface="Verdana"/>
              <a:ea typeface="Verdana"/>
              <a:cs typeface="Verdana"/>
              <a:sym typeface="Verdana"/>
            </a:endParaRPr>
          </a:p>
          <a:p>
            <a:pPr indent="0" lvl="0" marL="342900" rtl="0" algn="l">
              <a:lnSpc>
                <a:spcPct val="115000"/>
              </a:lnSpc>
              <a:spcBef>
                <a:spcPts val="0"/>
              </a:spcBef>
              <a:spcAft>
                <a:spcPts val="0"/>
              </a:spcAft>
              <a:buClr>
                <a:schemeClr val="dk1"/>
              </a:buClr>
              <a:buSzPts val="1100"/>
              <a:buFont typeface="Arial"/>
              <a:buNone/>
            </a:pPr>
            <a:r>
              <a:rPr lang="en">
                <a:solidFill>
                  <a:srgbClr val="124F5C"/>
                </a:solidFill>
                <a:latin typeface="Verdana"/>
                <a:ea typeface="Verdana"/>
                <a:cs typeface="Verdana"/>
                <a:sym typeface="Verdana"/>
              </a:rPr>
              <a:t>Score</a:t>
            </a:r>
            <a:endParaRPr>
              <a:solidFill>
                <a:srgbClr val="124F5C"/>
              </a:solidFill>
              <a:latin typeface="Verdana"/>
              <a:ea typeface="Verdana"/>
              <a:cs typeface="Verdana"/>
              <a:sym typeface="Verdana"/>
            </a:endParaRPr>
          </a:p>
          <a:p>
            <a:pPr indent="0" lvl="0" marL="0" rtl="0" algn="l">
              <a:lnSpc>
                <a:spcPct val="151818"/>
              </a:lnSpc>
              <a:spcBef>
                <a:spcPts val="0"/>
              </a:spcBef>
              <a:spcAft>
                <a:spcPts val="0"/>
              </a:spcAft>
              <a:buClr>
                <a:schemeClr val="dk1"/>
              </a:buClr>
              <a:buSzPts val="1100"/>
              <a:buFont typeface="Arial"/>
              <a:buNone/>
            </a:pPr>
            <a:r>
              <a:rPr lang="en">
                <a:solidFill>
                  <a:schemeClr val="dk1"/>
                </a:solidFill>
              </a:rPr>
              <a:t>●</a:t>
            </a:r>
            <a:r>
              <a:rPr lang="en">
                <a:solidFill>
                  <a:srgbClr val="124F5C"/>
                </a:solidFill>
                <a:latin typeface="Verdana"/>
                <a:ea typeface="Verdana"/>
                <a:cs typeface="Verdana"/>
                <a:sym typeface="Verdana"/>
              </a:rPr>
              <a:t>Compare with the</a:t>
            </a:r>
            <a:endParaRPr>
              <a:solidFill>
                <a:srgbClr val="124F5C"/>
              </a:solidFill>
              <a:latin typeface="Verdana"/>
              <a:ea typeface="Verdana"/>
              <a:cs typeface="Verdana"/>
              <a:sym typeface="Verdana"/>
            </a:endParaRPr>
          </a:p>
          <a:p>
            <a:pPr indent="0" lvl="0" marL="342900" rtl="0" algn="l">
              <a:lnSpc>
                <a:spcPct val="151818"/>
              </a:lnSpc>
              <a:spcBef>
                <a:spcPts val="0"/>
              </a:spcBef>
              <a:spcAft>
                <a:spcPts val="0"/>
              </a:spcAft>
              <a:buClr>
                <a:schemeClr val="dk1"/>
              </a:buClr>
              <a:buSzPts val="1100"/>
              <a:buFont typeface="Arial"/>
              <a:buNone/>
            </a:pPr>
            <a:r>
              <a:rPr lang="en">
                <a:solidFill>
                  <a:srgbClr val="124F5C"/>
                </a:solidFill>
                <a:latin typeface="Verdana"/>
                <a:ea typeface="Verdana"/>
                <a:cs typeface="Verdana"/>
                <a:sym typeface="Verdana"/>
              </a:rPr>
              <a:t>other models</a:t>
            </a:r>
            <a:endParaRPr>
              <a:solidFill>
                <a:srgbClr val="124F5C"/>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LOGISTIC CLASSIFICATION</a:t>
            </a:r>
            <a:endParaRPr b="1">
              <a:solidFill>
                <a:srgbClr val="CC0000"/>
              </a:solidFill>
              <a:latin typeface="Montserrat"/>
              <a:ea typeface="Montserrat"/>
              <a:cs typeface="Montserrat"/>
              <a:sym typeface="Montserrat"/>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chemeClr val="accent2"/>
                </a:solidFill>
                <a:highlight>
                  <a:srgbClr val="FFFFFF"/>
                </a:highlight>
                <a:latin typeface="Courier New"/>
                <a:ea typeface="Courier New"/>
                <a:cs typeface="Courier New"/>
                <a:sym typeface="Courier New"/>
              </a:rPr>
              <a:t>Accuracy on train data:  0.81025</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350">
                <a:solidFill>
                  <a:schemeClr val="accent2"/>
                </a:solidFill>
                <a:highlight>
                  <a:srgbClr val="FFFFFF"/>
                </a:highlight>
                <a:latin typeface="Courier New"/>
                <a:ea typeface="Courier New"/>
                <a:cs typeface="Courier New"/>
                <a:sym typeface="Courier New"/>
              </a:rPr>
              <a:t>Accuracy on test data: 0.80883</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350">
                <a:solidFill>
                  <a:schemeClr val="accent2"/>
                </a:solidFill>
                <a:highlight>
                  <a:srgbClr val="FFFFFF"/>
                </a:highlight>
                <a:latin typeface="Courier New"/>
                <a:ea typeface="Courier New"/>
                <a:cs typeface="Courier New"/>
                <a:sym typeface="Courier New"/>
              </a:rPr>
              <a:t>Precision: 0.7163461538461539</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350">
                <a:solidFill>
                  <a:schemeClr val="accent2"/>
                </a:solidFill>
                <a:highlight>
                  <a:srgbClr val="FFFFFF"/>
                </a:highlight>
                <a:latin typeface="Courier New"/>
                <a:ea typeface="Courier New"/>
                <a:cs typeface="Courier New"/>
                <a:sym typeface="Courier New"/>
              </a:rPr>
              <a:t>Recall: 0.22456669178598343</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650">
                <a:solidFill>
                  <a:schemeClr val="accent2"/>
                </a:solidFill>
                <a:highlight>
                  <a:srgbClr val="FFFFFF"/>
                </a:highlight>
                <a:latin typeface="Courier New"/>
                <a:ea typeface="Courier New"/>
                <a:cs typeface="Courier New"/>
                <a:sym typeface="Courier New"/>
              </a:rPr>
              <a:t>Parameters </a:t>
            </a:r>
            <a:endParaRPr b="1" sz="16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'C': 1.0, </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'penalty': 'l2', </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450">
                <a:solidFill>
                  <a:schemeClr val="accent2"/>
                </a:solidFill>
                <a:highlight>
                  <a:srgbClr val="FFFFFF"/>
                </a:highlight>
                <a:latin typeface="Courier New"/>
                <a:ea typeface="Courier New"/>
                <a:cs typeface="Courier New"/>
                <a:sym typeface="Courier New"/>
              </a:rPr>
              <a:t>'solver': 'newton-cg'</a:t>
            </a:r>
            <a:endParaRPr sz="1750">
              <a:solidFill>
                <a:schemeClr val="accent2"/>
              </a:solidFill>
              <a:highlight>
                <a:srgbClr val="FFFFFF"/>
              </a:highlight>
              <a:latin typeface="Courier New"/>
              <a:ea typeface="Courier New"/>
              <a:cs typeface="Courier New"/>
              <a:sym typeface="Courier New"/>
            </a:endParaRPr>
          </a:p>
        </p:txBody>
      </p:sp>
      <p:pic>
        <p:nvPicPr>
          <p:cNvPr id="183" name="Google Shape;183;p29"/>
          <p:cNvPicPr preferRelativeResize="0"/>
          <p:nvPr/>
        </p:nvPicPr>
        <p:blipFill>
          <a:blip r:embed="rId3">
            <a:alphaModFix/>
          </a:blip>
          <a:stretch>
            <a:fillRect/>
          </a:stretch>
        </p:blipFill>
        <p:spPr>
          <a:xfrm>
            <a:off x="4383775" y="1484450"/>
            <a:ext cx="4269050" cy="301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SUPPORT VECTOR CLASSIFICATION </a:t>
            </a:r>
            <a:endParaRPr b="1">
              <a:solidFill>
                <a:srgbClr val="CC0000"/>
              </a:solidFill>
              <a:latin typeface="Montserrat"/>
              <a:ea typeface="Montserrat"/>
              <a:cs typeface="Montserrat"/>
              <a:sym typeface="Montserrat"/>
            </a:endParaRPr>
          </a:p>
        </p:txBody>
      </p:sp>
      <p:sp>
        <p:nvSpPr>
          <p:cNvPr id="189" name="Google Shape;189;p30"/>
          <p:cNvSpPr txBox="1"/>
          <p:nvPr>
            <p:ph idx="1" type="body"/>
          </p:nvPr>
        </p:nvSpPr>
        <p:spPr>
          <a:xfrm>
            <a:off x="311700" y="1152475"/>
            <a:ext cx="3001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accent2"/>
                </a:solidFill>
                <a:highlight>
                  <a:srgbClr val="FFFFFF"/>
                </a:highlight>
                <a:latin typeface="Courier New"/>
                <a:ea typeface="Courier New"/>
                <a:cs typeface="Courier New"/>
                <a:sym typeface="Courier New"/>
              </a:rPr>
              <a:t>PARAMETERS</a:t>
            </a:r>
            <a:endParaRPr b="1" sz="19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950">
                <a:solidFill>
                  <a:schemeClr val="accent2"/>
                </a:solidFill>
                <a:highlight>
                  <a:srgbClr val="FFFFFF"/>
                </a:highlight>
                <a:latin typeface="Courier New"/>
                <a:ea typeface="Courier New"/>
                <a:cs typeface="Courier New"/>
                <a:sym typeface="Courier New"/>
              </a:rPr>
              <a:t>C': 1.0, </a:t>
            </a:r>
            <a:endParaRPr sz="19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950">
                <a:solidFill>
                  <a:schemeClr val="accent2"/>
                </a:solidFill>
                <a:highlight>
                  <a:srgbClr val="FFFFFF"/>
                </a:highlight>
                <a:latin typeface="Courier New"/>
                <a:ea typeface="Courier New"/>
                <a:cs typeface="Courier New"/>
                <a:sym typeface="Courier New"/>
              </a:rPr>
              <a:t>'gamma': 'auto',</a:t>
            </a:r>
            <a:endParaRPr sz="19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950">
                <a:solidFill>
                  <a:schemeClr val="accent2"/>
                </a:solidFill>
                <a:highlight>
                  <a:srgbClr val="FFFFFF"/>
                </a:highlight>
                <a:latin typeface="Courier New"/>
                <a:ea typeface="Courier New"/>
                <a:cs typeface="Courier New"/>
                <a:sym typeface="Courier New"/>
              </a:rPr>
              <a:t>'kernel': 'rbf</a:t>
            </a:r>
            <a:endParaRPr sz="2700"/>
          </a:p>
        </p:txBody>
      </p:sp>
      <p:sp>
        <p:nvSpPr>
          <p:cNvPr id="190" name="Google Shape;190;p30"/>
          <p:cNvSpPr txBox="1"/>
          <p:nvPr/>
        </p:nvSpPr>
        <p:spPr>
          <a:xfrm>
            <a:off x="4338850" y="1136000"/>
            <a:ext cx="29976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50">
                <a:solidFill>
                  <a:schemeClr val="accent2"/>
                </a:solidFill>
                <a:highlight>
                  <a:srgbClr val="FFFFFF"/>
                </a:highlight>
                <a:latin typeface="Courier New"/>
                <a:ea typeface="Courier New"/>
                <a:cs typeface="Courier New"/>
                <a:sym typeface="Courier New"/>
              </a:rPr>
              <a:t>Accuracy:</a:t>
            </a:r>
            <a:r>
              <a:rPr lang="en" sz="1850">
                <a:solidFill>
                  <a:schemeClr val="accent2"/>
                </a:solidFill>
                <a:highlight>
                  <a:srgbClr val="FFFFFF"/>
                </a:highlight>
                <a:latin typeface="Courier New"/>
                <a:ea typeface="Courier New"/>
                <a:cs typeface="Courier New"/>
                <a:sym typeface="Courier New"/>
              </a:rPr>
              <a:t> 0.7886666666666666</a:t>
            </a:r>
            <a:endParaRPr sz="18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850">
                <a:solidFill>
                  <a:schemeClr val="accent2"/>
                </a:solidFill>
                <a:highlight>
                  <a:srgbClr val="FFFFFF"/>
                </a:highlight>
                <a:latin typeface="Courier New"/>
                <a:ea typeface="Courier New"/>
                <a:cs typeface="Courier New"/>
                <a:sym typeface="Courier New"/>
              </a:rPr>
              <a:t>Precision:</a:t>
            </a:r>
            <a:r>
              <a:rPr lang="en" sz="1850">
                <a:solidFill>
                  <a:schemeClr val="accent2"/>
                </a:solidFill>
                <a:highlight>
                  <a:srgbClr val="FFFFFF"/>
                </a:highlight>
                <a:latin typeface="Courier New"/>
                <a:ea typeface="Courier New"/>
                <a:cs typeface="Courier New"/>
                <a:sym typeface="Courier New"/>
              </a:rPr>
              <a:t> 0.7322834645669292</a:t>
            </a:r>
            <a:endParaRPr sz="18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850">
                <a:solidFill>
                  <a:schemeClr val="accent2"/>
                </a:solidFill>
                <a:highlight>
                  <a:srgbClr val="FFFFFF"/>
                </a:highlight>
                <a:latin typeface="Courier New"/>
                <a:ea typeface="Courier New"/>
                <a:cs typeface="Courier New"/>
                <a:sym typeface="Courier New"/>
              </a:rPr>
              <a:t>Recall: </a:t>
            </a:r>
            <a:r>
              <a:rPr lang="en" sz="1850">
                <a:solidFill>
                  <a:schemeClr val="accent2"/>
                </a:solidFill>
                <a:highlight>
                  <a:srgbClr val="FFFFFF"/>
                </a:highlight>
                <a:latin typeface="Courier New"/>
                <a:ea typeface="Courier New"/>
                <a:cs typeface="Courier New"/>
                <a:sym typeface="Courier New"/>
              </a:rPr>
              <a:t>0.07008289374529013</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RANDOM FOREST CLASSIFIER </a:t>
            </a:r>
            <a:endParaRPr b="1">
              <a:solidFill>
                <a:srgbClr val="CC0000"/>
              </a:solidFill>
              <a:latin typeface="Montserrat"/>
              <a:ea typeface="Montserrat"/>
              <a:cs typeface="Montserrat"/>
              <a:sym typeface="Montserrat"/>
            </a:endParaRPr>
          </a:p>
        </p:txBody>
      </p:sp>
      <p:sp>
        <p:nvSpPr>
          <p:cNvPr id="196" name="Google Shape;19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accent2"/>
                </a:solidFill>
                <a:highlight>
                  <a:srgbClr val="FFFFFF"/>
                </a:highlight>
                <a:latin typeface="Courier New"/>
                <a:ea typeface="Courier New"/>
                <a:cs typeface="Courier New"/>
                <a:sym typeface="Courier New"/>
              </a:rPr>
              <a:t>Accuracy: 0.8135</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Precision: 0.6357702349869452</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Recall: 0.36699321778447624</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450">
                <a:solidFill>
                  <a:schemeClr val="accent2"/>
                </a:solidFill>
                <a:highlight>
                  <a:srgbClr val="FFFFFF"/>
                </a:highlight>
                <a:latin typeface="Courier New"/>
                <a:ea typeface="Courier New"/>
                <a:cs typeface="Courier New"/>
                <a:sym typeface="Courier New"/>
              </a:rPr>
              <a:t>BEST PARAMETER </a:t>
            </a:r>
            <a:endParaRPr b="1"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350">
                <a:solidFill>
                  <a:schemeClr val="accent2"/>
                </a:solidFill>
                <a:highlight>
                  <a:srgbClr val="FFFFFF"/>
                </a:highlight>
                <a:latin typeface="Courier New"/>
                <a:ea typeface="Courier New"/>
                <a:cs typeface="Courier New"/>
                <a:sym typeface="Courier New"/>
              </a:rPr>
              <a:t>n_estimators': 1000</a:t>
            </a:r>
            <a:endParaRPr sz="17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550">
              <a:solidFill>
                <a:schemeClr val="accent2"/>
              </a:solidFill>
              <a:highlight>
                <a:srgbClr val="FFFFFF"/>
              </a:highlight>
              <a:latin typeface="Courier New"/>
              <a:ea typeface="Courier New"/>
              <a:cs typeface="Courier New"/>
              <a:sym typeface="Courier New"/>
            </a:endParaRPr>
          </a:p>
        </p:txBody>
      </p:sp>
      <p:pic>
        <p:nvPicPr>
          <p:cNvPr id="197" name="Google Shape;197;p31"/>
          <p:cNvPicPr preferRelativeResize="0"/>
          <p:nvPr/>
        </p:nvPicPr>
        <p:blipFill>
          <a:blip r:embed="rId3">
            <a:alphaModFix/>
          </a:blip>
          <a:stretch>
            <a:fillRect/>
          </a:stretch>
        </p:blipFill>
        <p:spPr>
          <a:xfrm>
            <a:off x="4226000" y="1152475"/>
            <a:ext cx="4180500" cy="294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6190"/>
              <a:buFont typeface="Arial"/>
              <a:buNone/>
            </a:pPr>
            <a:r>
              <a:rPr b="1" lang="en" sz="4200">
                <a:solidFill>
                  <a:srgbClr val="CC0000"/>
                </a:solidFill>
                <a:latin typeface="Montserrat"/>
                <a:ea typeface="Montserrat"/>
                <a:cs typeface="Montserrat"/>
                <a:sym typeface="Montserrat"/>
              </a:rPr>
              <a:t>POINTS TO DISCUSS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Problem Statement</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Abstract</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Data Summary</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Data Pipeline </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Exploratory Data Analysis</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Observations on EDA</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Model building</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Comparison of models used </a:t>
            </a:r>
            <a:endParaRPr>
              <a:solidFill>
                <a:srgbClr val="1C4587"/>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C4587"/>
              </a:buClr>
              <a:buSzPts val="1800"/>
              <a:buFont typeface="Montserrat SemiBold"/>
              <a:buChar char="●"/>
            </a:pPr>
            <a:r>
              <a:rPr lang="en">
                <a:solidFill>
                  <a:srgbClr val="1C4587"/>
                </a:solidFill>
                <a:latin typeface="Montserrat SemiBold"/>
                <a:ea typeface="Montserrat SemiBold"/>
                <a:cs typeface="Montserrat SemiBold"/>
                <a:sym typeface="Montserrat SemiBold"/>
              </a:rPr>
              <a:t>Conclusion</a:t>
            </a:r>
            <a:endParaRPr>
              <a:solidFill>
                <a:srgbClr val="1C4587"/>
              </a:solidFill>
              <a:latin typeface="Montserrat SemiBold"/>
              <a:ea typeface="Montserrat SemiBold"/>
              <a:cs typeface="Montserrat SemiBold"/>
              <a:sym typeface="Montserrat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GRADIENT BOOSTING ALGORITHM </a:t>
            </a:r>
            <a:endParaRPr b="1">
              <a:solidFill>
                <a:srgbClr val="CC0000"/>
              </a:solidFill>
              <a:latin typeface="Montserrat"/>
              <a:ea typeface="Montserrat"/>
              <a:cs typeface="Montserrat"/>
              <a:sym typeface="Montserrat"/>
            </a:endParaRPr>
          </a:p>
        </p:txBody>
      </p:sp>
      <p:sp>
        <p:nvSpPr>
          <p:cNvPr id="203" name="Google Shape;20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685800" rtl="0" algn="l">
              <a:spcBef>
                <a:spcPts val="1400"/>
              </a:spcBef>
              <a:spcAft>
                <a:spcPts val="0"/>
              </a:spcAft>
              <a:buClr>
                <a:schemeClr val="dk1"/>
              </a:buClr>
              <a:buSzPct val="81481"/>
              <a:buFont typeface="Arial"/>
              <a:buNone/>
            </a:pPr>
            <a:r>
              <a:rPr b="1" lang="en" sz="1350">
                <a:solidFill>
                  <a:schemeClr val="accent2"/>
                </a:solidFill>
                <a:highlight>
                  <a:srgbClr val="FFFFFF"/>
                </a:highlight>
                <a:latin typeface="Courier New"/>
                <a:ea typeface="Courier New"/>
                <a:cs typeface="Courier New"/>
                <a:sym typeface="Courier New"/>
              </a:rPr>
              <a:t>Accuracy: 0.8186666666666667</a:t>
            </a:r>
            <a:endParaRPr b="1" sz="1350">
              <a:solidFill>
                <a:schemeClr val="accent2"/>
              </a:solidFill>
              <a:highlight>
                <a:srgbClr val="FFFFFF"/>
              </a:highlight>
              <a:latin typeface="Courier New"/>
              <a:ea typeface="Courier New"/>
              <a:cs typeface="Courier New"/>
              <a:sym typeface="Courier New"/>
            </a:endParaRPr>
          </a:p>
          <a:p>
            <a:pPr indent="0" lvl="0" marL="685800" rtl="0" algn="l">
              <a:spcBef>
                <a:spcPts val="1400"/>
              </a:spcBef>
              <a:spcAft>
                <a:spcPts val="0"/>
              </a:spcAft>
              <a:buClr>
                <a:schemeClr val="dk1"/>
              </a:buClr>
              <a:buSzPct val="81481"/>
              <a:buFont typeface="Arial"/>
              <a:buNone/>
            </a:pPr>
            <a:r>
              <a:rPr b="1" lang="en" sz="1350">
                <a:solidFill>
                  <a:schemeClr val="accent2"/>
                </a:solidFill>
                <a:highlight>
                  <a:srgbClr val="FFFFFF"/>
                </a:highlight>
                <a:latin typeface="Courier New"/>
                <a:ea typeface="Courier New"/>
                <a:cs typeface="Courier New"/>
                <a:sym typeface="Courier New"/>
              </a:rPr>
              <a:t>Precision: 0.665742024965326</a:t>
            </a:r>
            <a:endParaRPr b="1" sz="1350">
              <a:solidFill>
                <a:schemeClr val="accent2"/>
              </a:solidFill>
              <a:highlight>
                <a:srgbClr val="FFFFFF"/>
              </a:highlight>
              <a:latin typeface="Courier New"/>
              <a:ea typeface="Courier New"/>
              <a:cs typeface="Courier New"/>
              <a:sym typeface="Courier New"/>
            </a:endParaRPr>
          </a:p>
          <a:p>
            <a:pPr indent="0" lvl="0" marL="685800" rtl="0" algn="just">
              <a:lnSpc>
                <a:spcPct val="150000"/>
              </a:lnSpc>
              <a:spcBef>
                <a:spcPts val="1400"/>
              </a:spcBef>
              <a:spcAft>
                <a:spcPts val="0"/>
              </a:spcAft>
              <a:buClr>
                <a:schemeClr val="dk1"/>
              </a:buClr>
              <a:buSzPct val="81481"/>
              <a:buFont typeface="Arial"/>
              <a:buNone/>
            </a:pPr>
            <a:r>
              <a:rPr b="1" lang="en" sz="1350">
                <a:solidFill>
                  <a:schemeClr val="accent2"/>
                </a:solidFill>
                <a:highlight>
                  <a:srgbClr val="FFFFFF"/>
                </a:highlight>
                <a:latin typeface="Courier New"/>
                <a:ea typeface="Courier New"/>
                <a:cs typeface="Courier New"/>
                <a:sym typeface="Courier New"/>
              </a:rPr>
              <a:t>Recall: 0.3617181612660136</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1400"/>
              </a:spcBef>
              <a:spcAft>
                <a:spcPts val="0"/>
              </a:spcAft>
              <a:buNone/>
            </a:pPr>
            <a:r>
              <a:t/>
            </a:r>
            <a:endParaRPr b="1" sz="16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650">
                <a:solidFill>
                  <a:schemeClr val="accent2"/>
                </a:solidFill>
                <a:highlight>
                  <a:srgbClr val="FFFFFF"/>
                </a:highlight>
                <a:latin typeface="Courier New"/>
                <a:ea typeface="Courier New"/>
                <a:cs typeface="Courier New"/>
                <a:sym typeface="Courier New"/>
              </a:rPr>
              <a:t>Parameters </a:t>
            </a:r>
            <a:endParaRPr b="1" sz="16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learning_rate: 0.1, </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max_depth: 3,</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0">
                <a:solidFill>
                  <a:schemeClr val="accent2"/>
                </a:solidFill>
                <a:highlight>
                  <a:srgbClr val="FFFFFF"/>
                </a:highlight>
                <a:latin typeface="Courier New"/>
                <a:ea typeface="Courier New"/>
                <a:cs typeface="Courier New"/>
                <a:sym typeface="Courier New"/>
              </a:rPr>
              <a:t>n_estimators: 50, </a:t>
            </a:r>
            <a:endParaRPr sz="14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450">
                <a:solidFill>
                  <a:schemeClr val="accent2"/>
                </a:solidFill>
                <a:highlight>
                  <a:srgbClr val="FFFFFF"/>
                </a:highlight>
                <a:latin typeface="Courier New"/>
                <a:ea typeface="Courier New"/>
                <a:cs typeface="Courier New"/>
                <a:sym typeface="Courier New"/>
              </a:rPr>
              <a:t>subsample: 0.5</a:t>
            </a:r>
            <a:endParaRPr sz="2200"/>
          </a:p>
        </p:txBody>
      </p:sp>
      <p:pic>
        <p:nvPicPr>
          <p:cNvPr id="204" name="Google Shape;204;p32"/>
          <p:cNvPicPr preferRelativeResize="0"/>
          <p:nvPr/>
        </p:nvPicPr>
        <p:blipFill>
          <a:blip r:embed="rId3">
            <a:alphaModFix/>
          </a:blip>
          <a:stretch>
            <a:fillRect/>
          </a:stretch>
        </p:blipFill>
        <p:spPr>
          <a:xfrm>
            <a:off x="4272525" y="1252025"/>
            <a:ext cx="4559775" cy="321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XGBOOST</a:t>
            </a:r>
            <a:endParaRPr b="1">
              <a:solidFill>
                <a:srgbClr val="CC0000"/>
              </a:solidFill>
              <a:latin typeface="Montserrat"/>
              <a:ea typeface="Montserrat"/>
              <a:cs typeface="Montserrat"/>
              <a:sym typeface="Montserrat"/>
            </a:endParaRPr>
          </a:p>
        </p:txBody>
      </p:sp>
      <p:pic>
        <p:nvPicPr>
          <p:cNvPr id="210" name="Google Shape;210;p33"/>
          <p:cNvPicPr preferRelativeResize="0"/>
          <p:nvPr/>
        </p:nvPicPr>
        <p:blipFill>
          <a:blip r:embed="rId3">
            <a:alphaModFix/>
          </a:blip>
          <a:stretch>
            <a:fillRect/>
          </a:stretch>
        </p:blipFill>
        <p:spPr>
          <a:xfrm>
            <a:off x="4465075" y="525650"/>
            <a:ext cx="4250875" cy="2647950"/>
          </a:xfrm>
          <a:prstGeom prst="rect">
            <a:avLst/>
          </a:prstGeom>
          <a:noFill/>
          <a:ln>
            <a:noFill/>
          </a:ln>
        </p:spPr>
      </p:pic>
      <p:sp>
        <p:nvSpPr>
          <p:cNvPr id="211" name="Google Shape;211;p33"/>
          <p:cNvSpPr txBox="1"/>
          <p:nvPr/>
        </p:nvSpPr>
        <p:spPr>
          <a:xfrm>
            <a:off x="455525" y="1118175"/>
            <a:ext cx="36801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accent2"/>
                </a:solidFill>
                <a:highlight>
                  <a:srgbClr val="FFFFFF"/>
                </a:highlight>
                <a:latin typeface="Courier New"/>
                <a:ea typeface="Courier New"/>
                <a:cs typeface="Courier New"/>
                <a:sym typeface="Courier New"/>
              </a:rPr>
              <a:t>The accuracy on Trained data-0.8256666666666667</a:t>
            </a:r>
            <a:endParaRPr sz="18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accent2"/>
                </a:solidFill>
                <a:highlight>
                  <a:srgbClr val="FFFFFF"/>
                </a:highlight>
                <a:latin typeface="Courier New"/>
                <a:ea typeface="Courier New"/>
                <a:cs typeface="Courier New"/>
                <a:sym typeface="Courier New"/>
              </a:rPr>
              <a:t>The accuracy on test data is  0.8213333333333334</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accent2"/>
                </a:solidFill>
                <a:highlight>
                  <a:srgbClr val="FFFFFF"/>
                </a:highlight>
                <a:latin typeface="Courier New"/>
                <a:ea typeface="Courier New"/>
                <a:cs typeface="Courier New"/>
                <a:sym typeface="Courier New"/>
              </a:rPr>
              <a:t>The precision on test data is  0.36623963828183875</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accent2"/>
                </a:solidFill>
                <a:highlight>
                  <a:srgbClr val="FFFFFF"/>
                </a:highlight>
                <a:latin typeface="Courier New"/>
                <a:ea typeface="Courier New"/>
                <a:cs typeface="Courier New"/>
                <a:sym typeface="Courier New"/>
              </a:rPr>
              <a:t>The recall on test data is  0.6778242677824268</a:t>
            </a:r>
            <a:endParaRPr sz="1700"/>
          </a:p>
        </p:txBody>
      </p:sp>
      <p:sp>
        <p:nvSpPr>
          <p:cNvPr id="212" name="Google Shape;212;p33"/>
          <p:cNvSpPr txBox="1"/>
          <p:nvPr/>
        </p:nvSpPr>
        <p:spPr>
          <a:xfrm>
            <a:off x="678425" y="938825"/>
            <a:ext cx="32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3" name="Google Shape;213;p33"/>
          <p:cNvSpPr txBox="1"/>
          <p:nvPr/>
        </p:nvSpPr>
        <p:spPr>
          <a:xfrm>
            <a:off x="631100" y="3897075"/>
            <a:ext cx="500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Parameters -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6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BAGGING CLASSIFIER</a:t>
            </a:r>
            <a:endParaRPr b="1">
              <a:solidFill>
                <a:srgbClr val="CC0000"/>
              </a:solidFill>
              <a:latin typeface="Montserrat"/>
              <a:ea typeface="Montserrat"/>
              <a:cs typeface="Montserrat"/>
              <a:sym typeface="Montserrat"/>
            </a:endParaRPr>
          </a:p>
        </p:txBody>
      </p:sp>
      <p:sp>
        <p:nvSpPr>
          <p:cNvPr id="219" name="Google Shape;219;p34"/>
          <p:cNvSpPr txBox="1"/>
          <p:nvPr>
            <p:ph idx="1" type="body"/>
          </p:nvPr>
        </p:nvSpPr>
        <p:spPr>
          <a:xfrm>
            <a:off x="311700" y="1152475"/>
            <a:ext cx="544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50">
                <a:solidFill>
                  <a:srgbClr val="1F487C"/>
                </a:solidFill>
                <a:highlight>
                  <a:srgbClr val="FFFFFF"/>
                </a:highlight>
                <a:latin typeface="Montserrat"/>
                <a:ea typeface="Montserrat"/>
                <a:cs typeface="Montserrat"/>
                <a:sym typeface="Montserrat"/>
              </a:rPr>
              <a:t>Performance Metrics</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550">
                <a:solidFill>
                  <a:srgbClr val="1F487C"/>
                </a:solidFill>
                <a:highlight>
                  <a:srgbClr val="FFFFFF"/>
                </a:highlight>
                <a:latin typeface="Montserrat"/>
                <a:ea typeface="Montserrat"/>
                <a:cs typeface="Montserrat"/>
                <a:sym typeface="Montserrat"/>
              </a:rPr>
              <a:t>Accuracy: 0.8125</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550">
                <a:solidFill>
                  <a:srgbClr val="1F487C"/>
                </a:solidFill>
                <a:highlight>
                  <a:srgbClr val="FFFFFF"/>
                </a:highlight>
                <a:latin typeface="Montserrat"/>
                <a:ea typeface="Montserrat"/>
                <a:cs typeface="Montserrat"/>
                <a:sym typeface="Montserrat"/>
              </a:rPr>
              <a:t>Precision: 0.6268844221105527</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550">
                <a:solidFill>
                  <a:srgbClr val="1F487C"/>
                </a:solidFill>
                <a:highlight>
                  <a:srgbClr val="FFFFFF"/>
                </a:highlight>
                <a:latin typeface="Montserrat"/>
                <a:ea typeface="Montserrat"/>
                <a:cs typeface="Montserrat"/>
                <a:sym typeface="Montserrat"/>
              </a:rPr>
              <a:t>Recall: 0.3760361718161266</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550">
                <a:solidFill>
                  <a:srgbClr val="1F487C"/>
                </a:solidFill>
                <a:highlight>
                  <a:srgbClr val="FFFFFF"/>
                </a:highlight>
                <a:latin typeface="Montserrat"/>
                <a:ea typeface="Montserrat"/>
                <a:cs typeface="Montserrat"/>
                <a:sym typeface="Montserrat"/>
              </a:rPr>
              <a:t>PARAMETERS</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550">
                <a:solidFill>
                  <a:srgbClr val="1F487C"/>
                </a:solidFill>
                <a:highlight>
                  <a:srgbClr val="FFFFFF"/>
                </a:highlight>
                <a:latin typeface="Montserrat"/>
                <a:ea typeface="Montserrat"/>
                <a:cs typeface="Montserrat"/>
                <a:sym typeface="Montserrat"/>
              </a:rPr>
              <a:t>'n_estimators': 45</a:t>
            </a:r>
            <a:endParaRPr b="1" sz="1550">
              <a:solidFill>
                <a:srgbClr val="1F487C"/>
              </a:solidFill>
              <a:highlight>
                <a:srgbClr val="FFFFFF"/>
              </a:highlight>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t/>
            </a:r>
            <a:endParaRPr sz="15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Comparisons on Models </a:t>
            </a:r>
            <a:endParaRPr b="1">
              <a:solidFill>
                <a:srgbClr val="CC0000"/>
              </a:solidFill>
              <a:latin typeface="Montserrat"/>
              <a:ea typeface="Montserrat"/>
              <a:cs typeface="Montserrat"/>
              <a:sym typeface="Montserrat"/>
            </a:endParaRPr>
          </a:p>
        </p:txBody>
      </p:sp>
      <p:graphicFrame>
        <p:nvGraphicFramePr>
          <p:cNvPr id="225" name="Google Shape;225;p35"/>
          <p:cNvGraphicFramePr/>
          <p:nvPr/>
        </p:nvGraphicFramePr>
        <p:xfrm>
          <a:off x="566088" y="750375"/>
          <a:ext cx="3000000" cy="3000000"/>
        </p:xfrm>
        <a:graphic>
          <a:graphicData uri="http://schemas.openxmlformats.org/drawingml/2006/table">
            <a:tbl>
              <a:tblPr>
                <a:noFill/>
                <a:tableStyleId>{E5EC16F2-6B28-42CC-905E-4099A66F128B}</a:tableStyleId>
              </a:tblPr>
              <a:tblGrid>
                <a:gridCol w="1698500"/>
                <a:gridCol w="1779075"/>
                <a:gridCol w="1470175"/>
                <a:gridCol w="1631350"/>
                <a:gridCol w="1687100"/>
              </a:tblGrid>
              <a:tr h="617825">
                <a:tc>
                  <a:txBody>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ML Algorithms </a:t>
                      </a:r>
                      <a:endParaRPr b="1">
                        <a:solidFill>
                          <a:srgbClr val="CC00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Accuracy on Trained Data</a:t>
                      </a:r>
                      <a:endParaRPr b="1">
                        <a:solidFill>
                          <a:srgbClr val="CC00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Accuracy on Test Data</a:t>
                      </a:r>
                      <a:endParaRPr b="1">
                        <a:solidFill>
                          <a:srgbClr val="CC00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Precision</a:t>
                      </a:r>
                      <a:endParaRPr b="1">
                        <a:solidFill>
                          <a:srgbClr val="CC00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Recall</a:t>
                      </a:r>
                      <a:endParaRPr b="1">
                        <a:solidFill>
                          <a:srgbClr val="CC0000"/>
                        </a:solidFill>
                        <a:latin typeface="Montserrat"/>
                        <a:ea typeface="Montserrat"/>
                        <a:cs typeface="Montserrat"/>
                        <a:sym typeface="Montserrat"/>
                      </a:endParaRPr>
                    </a:p>
                  </a:txBody>
                  <a:tcPr marT="91425" marB="91425" marR="91425" marL="91425"/>
                </a:tc>
              </a:tr>
              <a:tr h="597325">
                <a:tc>
                  <a:txBody>
                    <a:bodyPr/>
                    <a:lstStyle/>
                    <a:p>
                      <a:pPr indent="0" lvl="0" marL="0" rtl="0" algn="l">
                        <a:spcBef>
                          <a:spcPts val="0"/>
                        </a:spcBef>
                        <a:spcAft>
                          <a:spcPts val="0"/>
                        </a:spcAft>
                        <a:buNone/>
                      </a:pPr>
                      <a:r>
                        <a:rPr b="1" lang="en">
                          <a:solidFill>
                            <a:srgbClr val="85200C"/>
                          </a:solidFill>
                          <a:latin typeface="Montserrat"/>
                          <a:ea typeface="Montserrat"/>
                          <a:cs typeface="Montserrat"/>
                          <a:sym typeface="Montserrat"/>
                        </a:rPr>
                        <a:t>Logistic classification</a:t>
                      </a:r>
                      <a:endParaRPr b="1">
                        <a:solidFill>
                          <a:srgbClr val="85200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0.81025</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0.8088</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0.7163</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0.2245</a:t>
                      </a:r>
                      <a:endParaRPr b="1">
                        <a:solidFill>
                          <a:srgbClr val="1F487C"/>
                        </a:solidFill>
                        <a:latin typeface="Montserrat"/>
                        <a:ea typeface="Montserrat"/>
                        <a:cs typeface="Montserrat"/>
                        <a:sym typeface="Montserrat"/>
                      </a:endParaRPr>
                    </a:p>
                  </a:txBody>
                  <a:tcPr marT="91425" marB="91425" marR="91425" marL="91425"/>
                </a:tc>
              </a:tr>
              <a:tr h="597325">
                <a:tc>
                  <a:txBody>
                    <a:bodyPr/>
                    <a:lstStyle/>
                    <a:p>
                      <a:pPr indent="0" lvl="0" marL="0" rtl="0" algn="l">
                        <a:spcBef>
                          <a:spcPts val="0"/>
                        </a:spcBef>
                        <a:spcAft>
                          <a:spcPts val="0"/>
                        </a:spcAft>
                        <a:buNone/>
                      </a:pPr>
                      <a:r>
                        <a:rPr b="1" lang="en">
                          <a:solidFill>
                            <a:srgbClr val="85200C"/>
                          </a:solidFill>
                          <a:latin typeface="Montserrat"/>
                          <a:ea typeface="Montserrat"/>
                          <a:cs typeface="Montserrat"/>
                          <a:sym typeface="Montserrat"/>
                        </a:rPr>
                        <a:t>Support vector Classification</a:t>
                      </a:r>
                      <a:endParaRPr b="1">
                        <a:solidFill>
                          <a:srgbClr val="85200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0.7886</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0.7734</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0.7322</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0.0700</a:t>
                      </a:r>
                      <a:endParaRPr b="1">
                        <a:solidFill>
                          <a:srgbClr val="1F487C"/>
                        </a:solidFill>
                        <a:latin typeface="Montserrat"/>
                        <a:ea typeface="Montserrat"/>
                        <a:cs typeface="Montserrat"/>
                        <a:sym typeface="Montserrat"/>
                      </a:endParaRPr>
                    </a:p>
                  </a:txBody>
                  <a:tcPr marT="91425" marB="91425" marR="91425" marL="91425"/>
                </a:tc>
              </a:tr>
              <a:tr h="597325">
                <a:tc>
                  <a:txBody>
                    <a:bodyPr/>
                    <a:lstStyle/>
                    <a:p>
                      <a:pPr indent="0" lvl="0" marL="0" rtl="0" algn="l">
                        <a:spcBef>
                          <a:spcPts val="0"/>
                        </a:spcBef>
                        <a:spcAft>
                          <a:spcPts val="0"/>
                        </a:spcAft>
                        <a:buNone/>
                      </a:pPr>
                      <a:r>
                        <a:rPr b="1" lang="en">
                          <a:solidFill>
                            <a:srgbClr val="85200C"/>
                          </a:solidFill>
                          <a:latin typeface="Montserrat"/>
                          <a:ea typeface="Montserrat"/>
                          <a:cs typeface="Montserrat"/>
                          <a:sym typeface="Montserrat"/>
                        </a:rPr>
                        <a:t>Random</a:t>
                      </a:r>
                      <a:r>
                        <a:rPr b="1" lang="en">
                          <a:solidFill>
                            <a:srgbClr val="85200C"/>
                          </a:solidFill>
                          <a:latin typeface="Montserrat"/>
                          <a:ea typeface="Montserrat"/>
                          <a:cs typeface="Montserrat"/>
                          <a:sym typeface="Montserrat"/>
                        </a:rPr>
                        <a:t> Forest classifier</a:t>
                      </a:r>
                      <a:endParaRPr b="1">
                        <a:solidFill>
                          <a:srgbClr val="85200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0.8126</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0.8135</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0.6570</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0.3669</a:t>
                      </a:r>
                      <a:endParaRPr b="1">
                        <a:solidFill>
                          <a:srgbClr val="1F487C"/>
                        </a:solidFill>
                        <a:latin typeface="Montserrat"/>
                        <a:ea typeface="Montserrat"/>
                        <a:cs typeface="Montserrat"/>
                        <a:sym typeface="Montserrat"/>
                      </a:endParaRPr>
                    </a:p>
                  </a:txBody>
                  <a:tcPr marT="91425" marB="91425" marR="91425" marL="91425"/>
                </a:tc>
              </a:tr>
              <a:tr h="806400">
                <a:tc>
                  <a:txBody>
                    <a:bodyPr/>
                    <a:lstStyle/>
                    <a:p>
                      <a:pPr indent="0" lvl="0" marL="0" rtl="0" algn="l">
                        <a:spcBef>
                          <a:spcPts val="0"/>
                        </a:spcBef>
                        <a:spcAft>
                          <a:spcPts val="0"/>
                        </a:spcAft>
                        <a:buNone/>
                      </a:pPr>
                      <a:r>
                        <a:rPr b="1" lang="en">
                          <a:solidFill>
                            <a:srgbClr val="85200C"/>
                          </a:solidFill>
                          <a:latin typeface="Montserrat"/>
                          <a:ea typeface="Montserrat"/>
                          <a:cs typeface="Montserrat"/>
                          <a:sym typeface="Montserrat"/>
                        </a:rPr>
                        <a:t>Gradient Boosting Classifier</a:t>
                      </a:r>
                      <a:endParaRPr b="1">
                        <a:solidFill>
                          <a:srgbClr val="85200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0.8102</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0.8226</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0.6886</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0.3617</a:t>
                      </a:r>
                      <a:endParaRPr b="1">
                        <a:solidFill>
                          <a:srgbClr val="1F487C"/>
                        </a:solidFill>
                        <a:latin typeface="Montserrat"/>
                        <a:ea typeface="Montserrat"/>
                        <a:cs typeface="Montserrat"/>
                        <a:sym typeface="Montserrat"/>
                      </a:endParaRPr>
                    </a:p>
                  </a:txBody>
                  <a:tcPr marT="91425" marB="91425" marR="91425" marL="91425"/>
                </a:tc>
              </a:tr>
              <a:tr h="401550">
                <a:tc>
                  <a:txBody>
                    <a:bodyPr/>
                    <a:lstStyle/>
                    <a:p>
                      <a:pPr indent="0" lvl="0" marL="0" rtl="0" algn="l">
                        <a:spcBef>
                          <a:spcPts val="0"/>
                        </a:spcBef>
                        <a:spcAft>
                          <a:spcPts val="0"/>
                        </a:spcAft>
                        <a:buNone/>
                      </a:pPr>
                      <a:r>
                        <a:rPr b="1" lang="en">
                          <a:solidFill>
                            <a:srgbClr val="85200C"/>
                          </a:solidFill>
                          <a:latin typeface="Montserrat"/>
                          <a:ea typeface="Montserrat"/>
                          <a:cs typeface="Montserrat"/>
                          <a:sym typeface="Montserrat"/>
                        </a:rPr>
                        <a:t>XGBoost</a:t>
                      </a:r>
                      <a:endParaRPr b="1">
                        <a:solidFill>
                          <a:srgbClr val="85200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0.825</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0.8213</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0.3662</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0.6778</a:t>
                      </a:r>
                      <a:endParaRPr b="1">
                        <a:solidFill>
                          <a:srgbClr val="1F487C"/>
                        </a:solidFill>
                        <a:latin typeface="Montserrat"/>
                        <a:ea typeface="Montserrat"/>
                        <a:cs typeface="Montserrat"/>
                        <a:sym typeface="Montserrat"/>
                      </a:endParaRPr>
                    </a:p>
                  </a:txBody>
                  <a:tcPr marT="91425" marB="91425" marR="91425" marL="91425"/>
                </a:tc>
              </a:tr>
              <a:tr h="617825">
                <a:tc>
                  <a:txBody>
                    <a:bodyPr/>
                    <a:lstStyle/>
                    <a:p>
                      <a:pPr indent="0" lvl="0" marL="0" rtl="0" algn="l">
                        <a:spcBef>
                          <a:spcPts val="0"/>
                        </a:spcBef>
                        <a:spcAft>
                          <a:spcPts val="0"/>
                        </a:spcAft>
                        <a:buNone/>
                      </a:pPr>
                      <a:r>
                        <a:rPr b="1" lang="en">
                          <a:solidFill>
                            <a:srgbClr val="85200C"/>
                          </a:solidFill>
                          <a:latin typeface="Montserrat"/>
                          <a:ea typeface="Montserrat"/>
                          <a:cs typeface="Montserrat"/>
                          <a:sym typeface="Montserrat"/>
                        </a:rPr>
                        <a:t>Bagging Classifier </a:t>
                      </a:r>
                      <a:endParaRPr b="1">
                        <a:solidFill>
                          <a:srgbClr val="85200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0.7996</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0.8125</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0.6268</a:t>
                      </a:r>
                      <a:endParaRPr b="1">
                        <a:solidFill>
                          <a:srgbClr val="1F487C"/>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1F487C"/>
                          </a:solidFill>
                          <a:latin typeface="Montserrat"/>
                          <a:ea typeface="Montserrat"/>
                          <a:cs typeface="Montserrat"/>
                          <a:sym typeface="Montserrat"/>
                        </a:rPr>
                        <a:t>0.3760</a:t>
                      </a:r>
                      <a:endParaRPr b="1">
                        <a:solidFill>
                          <a:srgbClr val="1F487C"/>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CONCLUSION</a:t>
            </a:r>
            <a:endParaRPr b="1">
              <a:solidFill>
                <a:srgbClr val="CC0000"/>
              </a:solidFill>
              <a:latin typeface="Montserrat"/>
              <a:ea typeface="Montserrat"/>
              <a:cs typeface="Montserrat"/>
              <a:sym typeface="Montserrat"/>
            </a:endParaRPr>
          </a:p>
        </p:txBody>
      </p:sp>
      <p:sp>
        <p:nvSpPr>
          <p:cNvPr id="231" name="Google Shape;231;p3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1400"/>
              </a:spcBef>
              <a:spcAft>
                <a:spcPts val="0"/>
              </a:spcAft>
              <a:buNone/>
            </a:pPr>
            <a:r>
              <a:rPr b="1" lang="en" sz="5200">
                <a:solidFill>
                  <a:srgbClr val="073763"/>
                </a:solidFill>
                <a:latin typeface="Montserrat"/>
                <a:ea typeface="Montserrat"/>
                <a:cs typeface="Montserrat"/>
                <a:sym typeface="Montserrat"/>
              </a:rPr>
              <a:t>The dataset was not normally distributed and mostly it was right skewed</a:t>
            </a:r>
            <a:endParaRPr b="1" sz="5200">
              <a:solidFill>
                <a:srgbClr val="073763"/>
              </a:solidFill>
              <a:latin typeface="Montserrat"/>
              <a:ea typeface="Montserrat"/>
              <a:cs typeface="Montserrat"/>
              <a:sym typeface="Montserrat"/>
            </a:endParaRPr>
          </a:p>
          <a:p>
            <a:pPr indent="0" lvl="0" marL="0" rtl="0" algn="l">
              <a:lnSpc>
                <a:spcPct val="131250"/>
              </a:lnSpc>
              <a:spcBef>
                <a:spcPts val="1400"/>
              </a:spcBef>
              <a:spcAft>
                <a:spcPts val="0"/>
              </a:spcAft>
              <a:buNone/>
            </a:pPr>
            <a:r>
              <a:rPr b="1" lang="en" sz="5200">
                <a:solidFill>
                  <a:srgbClr val="073763"/>
                </a:solidFill>
                <a:highlight>
                  <a:srgbClr val="FFFFFE"/>
                </a:highlight>
                <a:latin typeface="Montserrat"/>
                <a:ea typeface="Montserrat"/>
                <a:cs typeface="Montserrat"/>
                <a:sym typeface="Montserrat"/>
              </a:rPr>
              <a:t>There is NO significant difference in the proportion of default payment across </a:t>
            </a:r>
            <a:r>
              <a:rPr b="1" lang="en" sz="5200">
                <a:solidFill>
                  <a:srgbClr val="073763"/>
                </a:solidFill>
                <a:highlight>
                  <a:srgbClr val="FFFFFE"/>
                </a:highlight>
                <a:latin typeface="Montserrat"/>
                <a:ea typeface="Montserrat"/>
                <a:cs typeface="Montserrat"/>
                <a:sym typeface="Montserrat"/>
              </a:rPr>
              <a:t>different</a:t>
            </a:r>
            <a:r>
              <a:rPr b="1" lang="en" sz="5200">
                <a:solidFill>
                  <a:srgbClr val="073763"/>
                </a:solidFill>
                <a:highlight>
                  <a:srgbClr val="FFFFFE"/>
                </a:highlight>
                <a:latin typeface="Montserrat"/>
                <a:ea typeface="Montserrat"/>
                <a:cs typeface="Montserrat"/>
                <a:sym typeface="Montserrat"/>
              </a:rPr>
              <a:t> education levels. But clients who have lower than high school level </a:t>
            </a:r>
            <a:r>
              <a:rPr b="1" lang="en" sz="5200">
                <a:solidFill>
                  <a:srgbClr val="073763"/>
                </a:solidFill>
                <a:highlight>
                  <a:srgbClr val="FFFFFE"/>
                </a:highlight>
                <a:latin typeface="Montserrat"/>
                <a:ea typeface="Montserrat"/>
                <a:cs typeface="Montserrat"/>
                <a:sym typeface="Montserrat"/>
              </a:rPr>
              <a:t>education</a:t>
            </a:r>
            <a:r>
              <a:rPr b="1" lang="en" sz="5200">
                <a:solidFill>
                  <a:srgbClr val="073763"/>
                </a:solidFill>
                <a:highlight>
                  <a:srgbClr val="FFFFFE"/>
                </a:highlight>
                <a:latin typeface="Montserrat"/>
                <a:ea typeface="Montserrat"/>
                <a:cs typeface="Montserrat"/>
                <a:sym typeface="Montserrat"/>
              </a:rPr>
              <a:t> tend to have default payment more.</a:t>
            </a:r>
            <a:endParaRPr b="1" sz="5200">
              <a:solidFill>
                <a:srgbClr val="073763"/>
              </a:solidFill>
              <a:latin typeface="Montserrat"/>
              <a:ea typeface="Montserrat"/>
              <a:cs typeface="Montserrat"/>
              <a:sym typeface="Montserrat"/>
            </a:endParaRPr>
          </a:p>
          <a:p>
            <a:pPr indent="0" lvl="0" marL="0" rtl="0" algn="just">
              <a:lnSpc>
                <a:spcPct val="100000"/>
              </a:lnSpc>
              <a:spcBef>
                <a:spcPts val="1400"/>
              </a:spcBef>
              <a:spcAft>
                <a:spcPts val="0"/>
              </a:spcAft>
              <a:buNone/>
            </a:pPr>
            <a:r>
              <a:rPr b="1" lang="en" sz="5200">
                <a:solidFill>
                  <a:srgbClr val="073763"/>
                </a:solidFill>
                <a:latin typeface="Montserrat"/>
                <a:ea typeface="Montserrat"/>
                <a:cs typeface="Montserrat"/>
                <a:sym typeface="Montserrat"/>
              </a:rPr>
              <a:t>Married clients have a higher default payment rate than single or other marital status clients.</a:t>
            </a:r>
            <a:endParaRPr b="1" sz="5200">
              <a:solidFill>
                <a:srgbClr val="073763"/>
              </a:solidFill>
              <a:latin typeface="Montserrat"/>
              <a:ea typeface="Montserrat"/>
              <a:cs typeface="Montserrat"/>
              <a:sym typeface="Montserrat"/>
            </a:endParaRPr>
          </a:p>
          <a:p>
            <a:pPr indent="0" lvl="0" marL="0" rtl="0" algn="just">
              <a:lnSpc>
                <a:spcPct val="100000"/>
              </a:lnSpc>
              <a:spcBef>
                <a:spcPts val="1400"/>
              </a:spcBef>
              <a:spcAft>
                <a:spcPts val="0"/>
              </a:spcAft>
              <a:buNone/>
            </a:pPr>
            <a:r>
              <a:rPr b="1" lang="en" sz="5200">
                <a:solidFill>
                  <a:srgbClr val="073763"/>
                </a:solidFill>
                <a:latin typeface="Montserrat"/>
                <a:ea typeface="Montserrat"/>
                <a:cs typeface="Montserrat"/>
                <a:sym typeface="Montserrat"/>
              </a:rPr>
              <a:t>People who have the payment delay for two months have a high ratio of default next month (October). In September, a quarter of customers who repay one month later have default payment next month in October. This situation does not exist in other months as almost no one repay one month later</a:t>
            </a:r>
            <a:endParaRPr b="1" sz="5200">
              <a:solidFill>
                <a:srgbClr val="073763"/>
              </a:solidFill>
              <a:latin typeface="Montserrat"/>
              <a:ea typeface="Montserrat"/>
              <a:cs typeface="Montserrat"/>
              <a:sym typeface="Montserrat"/>
            </a:endParaRPr>
          </a:p>
          <a:p>
            <a:pPr indent="0" lvl="0" marL="0" rtl="0" algn="just">
              <a:lnSpc>
                <a:spcPct val="100000"/>
              </a:lnSpc>
              <a:spcBef>
                <a:spcPts val="1400"/>
              </a:spcBef>
              <a:spcAft>
                <a:spcPts val="0"/>
              </a:spcAft>
              <a:buNone/>
            </a:pPr>
            <a:r>
              <a:rPr b="1" lang="en" sz="5200">
                <a:solidFill>
                  <a:srgbClr val="073763"/>
                </a:solidFill>
                <a:latin typeface="Montserrat"/>
                <a:ea typeface="Montserrat"/>
                <a:cs typeface="Montserrat"/>
                <a:sym typeface="Montserrat"/>
              </a:rPr>
              <a:t>The developed models took into account all possible factors and data. This final chosen model would benefit the bank before they make any decisions against that customers. </a:t>
            </a:r>
            <a:endParaRPr b="1" sz="5200">
              <a:solidFill>
                <a:srgbClr val="073763"/>
              </a:solidFill>
              <a:latin typeface="Montserrat"/>
              <a:ea typeface="Montserrat"/>
              <a:cs typeface="Montserrat"/>
              <a:sym typeface="Montserrat"/>
            </a:endParaRPr>
          </a:p>
          <a:p>
            <a:pPr indent="0" lvl="0" marL="0" rtl="0" algn="just">
              <a:lnSpc>
                <a:spcPct val="100000"/>
              </a:lnSpc>
              <a:spcBef>
                <a:spcPts val="1400"/>
              </a:spcBef>
              <a:spcAft>
                <a:spcPts val="0"/>
              </a:spcAft>
              <a:buClr>
                <a:schemeClr val="dk1"/>
              </a:buClr>
              <a:buSzPts val="275"/>
              <a:buFont typeface="Arial"/>
              <a:buNone/>
            </a:pPr>
            <a:r>
              <a:rPr b="1" lang="en" sz="5200">
                <a:solidFill>
                  <a:srgbClr val="073763"/>
                </a:solidFill>
                <a:latin typeface="Montserrat"/>
                <a:ea typeface="Montserrat"/>
                <a:cs typeface="Montserrat"/>
                <a:sym typeface="Montserrat"/>
              </a:rPr>
              <a:t>XGBOOST  has the highest accuracy of 82.5 % with a recall of 67.7 % and KS chart value of 0.447.</a:t>
            </a:r>
            <a:endParaRPr b="1" sz="5200">
              <a:solidFill>
                <a:srgbClr val="073763"/>
              </a:solidFill>
              <a:latin typeface="Montserrat"/>
              <a:ea typeface="Montserrat"/>
              <a:cs typeface="Montserrat"/>
              <a:sym typeface="Montserrat"/>
            </a:endParaRPr>
          </a:p>
          <a:p>
            <a:pPr indent="0" lvl="0" marL="0" rtl="0" algn="l">
              <a:lnSpc>
                <a:spcPct val="100000"/>
              </a:lnSpc>
              <a:spcBef>
                <a:spcPts val="1400"/>
              </a:spcBef>
              <a:spcAft>
                <a:spcPts val="0"/>
              </a:spcAft>
              <a:buNone/>
            </a:pPr>
            <a:r>
              <a:t/>
            </a:r>
            <a:endParaRPr b="1" sz="5600">
              <a:solidFill>
                <a:srgbClr val="1F487C"/>
              </a:solidFill>
              <a:latin typeface="Montserrat"/>
              <a:ea typeface="Montserrat"/>
              <a:cs typeface="Montserrat"/>
              <a:sym typeface="Montserrat"/>
            </a:endParaRPr>
          </a:p>
          <a:p>
            <a:pPr indent="0" lvl="0" marL="0" rtl="0" algn="just">
              <a:lnSpc>
                <a:spcPct val="150000"/>
              </a:lnSpc>
              <a:spcBef>
                <a:spcPts val="1400"/>
              </a:spcBef>
              <a:spcAft>
                <a:spcPts val="0"/>
              </a:spcAft>
              <a:buClr>
                <a:schemeClr val="dk1"/>
              </a:buClr>
              <a:buSzPct val="78571"/>
              <a:buFont typeface="Arial"/>
              <a:buNone/>
            </a:pPr>
            <a:r>
              <a:t/>
            </a:r>
            <a:endParaRPr sz="1400">
              <a:solidFill>
                <a:schemeClr val="accent2"/>
              </a:solidFill>
              <a:highlight>
                <a:srgbClr val="FFFFFF"/>
              </a:highlight>
              <a:latin typeface="Montserrat"/>
              <a:ea typeface="Montserrat"/>
              <a:cs typeface="Montserrat"/>
              <a:sym typeface="Montserrat"/>
            </a:endParaRPr>
          </a:p>
          <a:p>
            <a:pPr indent="0" lvl="0" marL="0" rtl="0" algn="l">
              <a:spcBef>
                <a:spcPts val="1400"/>
              </a:spcBef>
              <a:spcAft>
                <a:spcPts val="1200"/>
              </a:spcAft>
              <a:buNone/>
            </a:pPr>
            <a:r>
              <a:t/>
            </a:r>
            <a:endParaRPr b="1">
              <a:solidFill>
                <a:srgbClr val="07376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rgbClr val="CC0000"/>
                </a:solidFill>
                <a:latin typeface="Montserrat"/>
                <a:ea typeface="Montserrat"/>
                <a:cs typeface="Montserrat"/>
                <a:sym typeface="Montserrat"/>
              </a:rPr>
              <a:t>PROBLEM STATEMENT</a:t>
            </a:r>
            <a:endParaRPr b="1" sz="3750">
              <a:solidFill>
                <a:srgbClr val="CC0000"/>
              </a:solidFill>
              <a:latin typeface="Montserrat"/>
              <a:ea typeface="Montserrat"/>
              <a:cs typeface="Montserrat"/>
              <a:sym typeface="Montserrat"/>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81818"/>
              </a:lnSpc>
              <a:spcBef>
                <a:spcPts val="0"/>
              </a:spcBef>
              <a:spcAft>
                <a:spcPts val="1000"/>
              </a:spcAft>
              <a:buClr>
                <a:schemeClr val="dk1"/>
              </a:buClr>
              <a:buSzPct val="30289"/>
              <a:buFont typeface="Arial"/>
              <a:buNone/>
            </a:pPr>
            <a:r>
              <a:rPr b="1" lang="en" sz="3631">
                <a:solidFill>
                  <a:srgbClr val="1C4587"/>
                </a:solidFill>
                <a:latin typeface="Montserrat"/>
                <a:ea typeface="Montserrat"/>
                <a:cs typeface="Montserrat"/>
                <a:sym typeface="Montserrat"/>
              </a:rPr>
              <a:t>The fundamental objective of the project is to analyze credit card data collected from Taiwan-based credit card issuer and predict whether or not a consumer will default on their credit cards, as well as identify the key drivers behind this. This would inform the issuer’s decisions on who to give a credit card.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rgbClr val="CC0000"/>
                </a:solidFill>
                <a:latin typeface="Montserrat"/>
                <a:ea typeface="Montserrat"/>
                <a:cs typeface="Montserrat"/>
                <a:sym typeface="Montserrat"/>
              </a:rPr>
              <a:t>ABSTRACT</a:t>
            </a:r>
            <a:endParaRPr b="1" sz="3750">
              <a:solidFill>
                <a:srgbClr val="CC0000"/>
              </a:solidFill>
              <a:latin typeface="Montserrat"/>
              <a:ea typeface="Montserrat"/>
              <a:cs typeface="Montserrat"/>
              <a:sym typeface="Montserrat"/>
            </a:endParaRPr>
          </a:p>
        </p:txBody>
      </p:sp>
      <p:sp>
        <p:nvSpPr>
          <p:cNvPr id="73" name="Google Shape;73;p16"/>
          <p:cNvSpPr txBox="1"/>
          <p:nvPr>
            <p:ph idx="1" type="body"/>
          </p:nvPr>
        </p:nvSpPr>
        <p:spPr>
          <a:xfrm>
            <a:off x="365425" y="12062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a:solidFill>
                  <a:srgbClr val="1F487C"/>
                </a:solidFill>
                <a:latin typeface="Montserrat"/>
                <a:ea typeface="Montserrat"/>
                <a:cs typeface="Montserrat"/>
                <a:sym typeface="Montserrat"/>
              </a:rPr>
              <a:t>C</a:t>
            </a:r>
            <a:r>
              <a:rPr b="1" lang="en">
                <a:solidFill>
                  <a:srgbClr val="1F487C"/>
                </a:solidFill>
                <a:latin typeface="Montserrat"/>
                <a:ea typeface="Montserrat"/>
                <a:cs typeface="Montserrat"/>
                <a:sym typeface="Montserrat"/>
              </a:rPr>
              <a:t>redit risk plays a major role in the banking industry business. Bank’s main activities involve granting loan, credit card, investment, mortgage, and others. Credit card has been one of the most booming financial services by banks over the past years. However, with the growing number of credit card users, banks have been facing an escalating credit card default rate. Also, many customers used their credit card beyond their repayment capabilities leading to high debt accumulation. This situation creates a problem for the bank. With the help of historical data, the need to predict bank loan error can be determined. As such, machine learning offers solutions for addressing the current issue and handling credit risk, Thus  this project  used ML algorithms of classification to get predictions with accuracy to detect the default users based on previous six months  data.</a:t>
            </a:r>
            <a:endParaRPr b="1">
              <a:solidFill>
                <a:srgbClr val="1F487C"/>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64325" y="46375"/>
            <a:ext cx="8520600" cy="122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111">
                <a:solidFill>
                  <a:srgbClr val="CC0000"/>
                </a:solidFill>
                <a:latin typeface="Montserrat"/>
                <a:ea typeface="Montserrat"/>
                <a:cs typeface="Montserrat"/>
                <a:sym typeface="Montserrat"/>
              </a:rPr>
              <a:t>DATA SUMMARY</a:t>
            </a:r>
            <a:endParaRPr b="1" sz="4111">
              <a:solidFill>
                <a:srgbClr val="CC0000"/>
              </a:solidFill>
              <a:latin typeface="Montserrat"/>
              <a:ea typeface="Montserrat"/>
              <a:cs typeface="Montserrat"/>
              <a:sym typeface="Montserrat"/>
            </a:endParaRPr>
          </a:p>
          <a:p>
            <a:pPr indent="0" lvl="0" marL="0" marR="812800" rtl="0" algn="l">
              <a:lnSpc>
                <a:spcPct val="105000"/>
              </a:lnSpc>
              <a:spcBef>
                <a:spcPts val="1200"/>
              </a:spcBef>
              <a:spcAft>
                <a:spcPts val="0"/>
              </a:spcAft>
              <a:buClr>
                <a:schemeClr val="dk1"/>
              </a:buClr>
              <a:buSzPct val="37812"/>
              <a:buFont typeface="Arial"/>
              <a:buNone/>
            </a:pPr>
            <a:r>
              <a:rPr lang="en" sz="1600">
                <a:solidFill>
                  <a:srgbClr val="1C4587"/>
                </a:solidFill>
                <a:latin typeface="Montserrat Medium"/>
                <a:ea typeface="Montserrat Medium"/>
                <a:cs typeface="Montserrat Medium"/>
                <a:sym typeface="Montserrat Medium"/>
              </a:rPr>
              <a:t>The provided data set has following different columns of over 25  variables and they are given below</a:t>
            </a:r>
            <a:endParaRPr sz="1600">
              <a:solidFill>
                <a:srgbClr val="1C4587"/>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a:solidFill>
                <a:srgbClr val="CC0000"/>
              </a:solidFill>
              <a:latin typeface="Montserrat"/>
              <a:ea typeface="Montserrat"/>
              <a:cs typeface="Montserrat"/>
              <a:sym typeface="Montserrat"/>
            </a:endParaRPr>
          </a:p>
        </p:txBody>
      </p:sp>
      <p:sp>
        <p:nvSpPr>
          <p:cNvPr id="79" name="Google Shape;79;p17"/>
          <p:cNvSpPr txBox="1"/>
          <p:nvPr>
            <p:ph idx="1" type="body"/>
          </p:nvPr>
        </p:nvSpPr>
        <p:spPr>
          <a:xfrm>
            <a:off x="280150" y="1459500"/>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00" u="sng">
                <a:solidFill>
                  <a:srgbClr val="1F487C"/>
                </a:solidFill>
              </a:rPr>
              <a:t>CATEGORICAL VARIABLES</a:t>
            </a:r>
            <a:endParaRPr b="1" sz="1800" u="sng">
              <a:solidFill>
                <a:srgbClr val="1F487C"/>
              </a:solidFill>
            </a:endParaRPr>
          </a:p>
          <a:p>
            <a:pPr indent="-325755" lvl="0" marL="457200" rtl="0" algn="l">
              <a:spcBef>
                <a:spcPts val="1200"/>
              </a:spcBef>
              <a:spcAft>
                <a:spcPts val="0"/>
              </a:spcAft>
              <a:buClr>
                <a:srgbClr val="1F487C"/>
              </a:buClr>
              <a:buSzPct val="100000"/>
              <a:buChar char="●"/>
            </a:pPr>
            <a:r>
              <a:rPr b="1" lang="en" sz="1800">
                <a:solidFill>
                  <a:srgbClr val="1F487C"/>
                </a:solidFill>
              </a:rPr>
              <a:t>GENDER</a:t>
            </a:r>
            <a:r>
              <a:rPr lang="en" sz="1800">
                <a:solidFill>
                  <a:srgbClr val="1F487C"/>
                </a:solidFill>
              </a:rPr>
              <a:t>    -    [</a:t>
            </a:r>
            <a:r>
              <a:rPr lang="en" sz="1800">
                <a:solidFill>
                  <a:srgbClr val="1F487C"/>
                </a:solidFill>
              </a:rPr>
              <a:t>1 – Married ,2 – Single, 3 – Others]</a:t>
            </a:r>
            <a:endParaRPr sz="1800">
              <a:solidFill>
                <a:srgbClr val="1F487C"/>
              </a:solidFill>
            </a:endParaRPr>
          </a:p>
          <a:p>
            <a:pPr indent="-325755" lvl="0" marL="457200" rtl="0" algn="l">
              <a:spcBef>
                <a:spcPts val="0"/>
              </a:spcBef>
              <a:spcAft>
                <a:spcPts val="0"/>
              </a:spcAft>
              <a:buClr>
                <a:srgbClr val="1F487C"/>
              </a:buClr>
              <a:buSzPct val="100000"/>
              <a:buChar char="●"/>
            </a:pPr>
            <a:r>
              <a:rPr b="1" lang="en" sz="1800">
                <a:solidFill>
                  <a:srgbClr val="1F487C"/>
                </a:solidFill>
              </a:rPr>
              <a:t>EDUCATION-</a:t>
            </a:r>
            <a:r>
              <a:rPr lang="en" sz="1800">
                <a:solidFill>
                  <a:srgbClr val="1F487C"/>
                </a:solidFill>
              </a:rPr>
              <a:t> [ </a:t>
            </a:r>
            <a:r>
              <a:rPr lang="en" sz="1800">
                <a:solidFill>
                  <a:srgbClr val="1F487C"/>
                </a:solidFill>
              </a:rPr>
              <a:t>1 – Graduate School, </a:t>
            </a:r>
            <a:endParaRPr sz="1800">
              <a:solidFill>
                <a:srgbClr val="1F487C"/>
              </a:solidFill>
            </a:endParaRPr>
          </a:p>
          <a:p>
            <a:pPr indent="457200" lvl="0" marL="457200" rtl="0" algn="l">
              <a:spcBef>
                <a:spcPts val="1200"/>
              </a:spcBef>
              <a:spcAft>
                <a:spcPts val="0"/>
              </a:spcAft>
              <a:buNone/>
            </a:pPr>
            <a:r>
              <a:rPr lang="en" sz="1800">
                <a:solidFill>
                  <a:srgbClr val="1F487C"/>
                </a:solidFill>
              </a:rPr>
              <a:t>2 – University ,</a:t>
            </a:r>
            <a:endParaRPr sz="1800">
              <a:solidFill>
                <a:srgbClr val="1F487C"/>
              </a:solidFill>
            </a:endParaRPr>
          </a:p>
          <a:p>
            <a:pPr indent="0" lvl="0" marL="914400" rtl="0" algn="l">
              <a:spcBef>
                <a:spcPts val="1200"/>
              </a:spcBef>
              <a:spcAft>
                <a:spcPts val="0"/>
              </a:spcAft>
              <a:buNone/>
            </a:pPr>
            <a:r>
              <a:rPr lang="en" sz="1800">
                <a:solidFill>
                  <a:srgbClr val="1F487C"/>
                </a:solidFill>
              </a:rPr>
              <a:t>3 – High School, 4 – Others ]</a:t>
            </a:r>
            <a:endParaRPr sz="1800">
              <a:solidFill>
                <a:srgbClr val="1F487C"/>
              </a:solidFill>
            </a:endParaRPr>
          </a:p>
          <a:p>
            <a:pPr indent="-325755" lvl="0" marL="457200" rtl="0" algn="l">
              <a:spcBef>
                <a:spcPts val="1200"/>
              </a:spcBef>
              <a:spcAft>
                <a:spcPts val="0"/>
              </a:spcAft>
              <a:buClr>
                <a:srgbClr val="1F487C"/>
              </a:buClr>
              <a:buSzPct val="100000"/>
              <a:buChar char="●"/>
            </a:pPr>
            <a:r>
              <a:rPr b="1" lang="en" sz="1800">
                <a:solidFill>
                  <a:srgbClr val="1F487C"/>
                </a:solidFill>
              </a:rPr>
              <a:t>MARRIAGE</a:t>
            </a:r>
            <a:r>
              <a:rPr lang="en" sz="1800">
                <a:solidFill>
                  <a:srgbClr val="1F487C"/>
                </a:solidFill>
              </a:rPr>
              <a:t>   - [ 1 – Married, 2 – Single ,3 – Others]</a:t>
            </a:r>
            <a:endParaRPr sz="1800">
              <a:solidFill>
                <a:srgbClr val="1F487C"/>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0" name="Google Shape;8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81" name="Google Shape;81;p17"/>
          <p:cNvSpPr txBox="1"/>
          <p:nvPr>
            <p:ph idx="2" type="body"/>
          </p:nvPr>
        </p:nvSpPr>
        <p:spPr>
          <a:xfrm>
            <a:off x="4685025" y="101772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82" name="Google Shape;82;p17"/>
          <p:cNvSpPr txBox="1"/>
          <p:nvPr>
            <p:ph idx="2" type="body"/>
          </p:nvPr>
        </p:nvSpPr>
        <p:spPr>
          <a:xfrm>
            <a:off x="4209400" y="1266475"/>
            <a:ext cx="4475400" cy="36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83" name="Google Shape;83;p17"/>
          <p:cNvSpPr txBox="1"/>
          <p:nvPr>
            <p:ph idx="2" type="body"/>
          </p:nvPr>
        </p:nvSpPr>
        <p:spPr>
          <a:xfrm>
            <a:off x="4832400" y="1459500"/>
            <a:ext cx="3999900" cy="3416400"/>
          </a:xfrm>
          <a:prstGeom prst="rect">
            <a:avLst/>
          </a:prstGeom>
        </p:spPr>
        <p:txBody>
          <a:bodyPr anchorCtr="0" anchor="t" bIns="91425" lIns="91425" spcFirstLastPara="1" rIns="91425" wrap="square" tIns="91425">
            <a:normAutofit fontScale="70000" lnSpcReduction="20000"/>
          </a:bodyPr>
          <a:lstStyle/>
          <a:p>
            <a:pPr indent="-306518" lvl="0" marL="457200" rtl="0" algn="l">
              <a:spcBef>
                <a:spcPts val="0"/>
              </a:spcBef>
              <a:spcAft>
                <a:spcPts val="0"/>
              </a:spcAft>
              <a:buClr>
                <a:srgbClr val="1F487C"/>
              </a:buClr>
              <a:buSzPct val="100000"/>
              <a:buChar char="●"/>
            </a:pPr>
            <a:r>
              <a:rPr b="1" lang="en" sz="1752">
                <a:solidFill>
                  <a:srgbClr val="1F487C"/>
                </a:solidFill>
              </a:rPr>
              <a:t>REPAYMENT HISTORY </a:t>
            </a:r>
            <a:endParaRPr b="1" sz="1752">
              <a:solidFill>
                <a:srgbClr val="1F487C"/>
              </a:solidFill>
            </a:endParaRPr>
          </a:p>
          <a:p>
            <a:pPr indent="0" lvl="0" marL="457200" rtl="0" algn="l">
              <a:spcBef>
                <a:spcPts val="1200"/>
              </a:spcBef>
              <a:spcAft>
                <a:spcPts val="0"/>
              </a:spcAft>
              <a:buNone/>
            </a:pPr>
            <a:r>
              <a:rPr lang="en" sz="1918">
                <a:solidFill>
                  <a:srgbClr val="1F487C"/>
                </a:solidFill>
              </a:rPr>
              <a:t> </a:t>
            </a:r>
            <a:r>
              <a:rPr lang="en" sz="1718">
                <a:solidFill>
                  <a:srgbClr val="1F487C"/>
                </a:solidFill>
              </a:rPr>
              <a:t>PAY_1 – September</a:t>
            </a:r>
            <a:endParaRPr sz="1718">
              <a:solidFill>
                <a:srgbClr val="1F487C"/>
              </a:solidFill>
            </a:endParaRPr>
          </a:p>
          <a:p>
            <a:pPr indent="457200" lvl="0" marL="0" rtl="0" algn="l">
              <a:spcBef>
                <a:spcPts val="1200"/>
              </a:spcBef>
              <a:spcAft>
                <a:spcPts val="0"/>
              </a:spcAft>
              <a:buClr>
                <a:schemeClr val="dk1"/>
              </a:buClr>
              <a:buSzPct val="64006"/>
              <a:buFont typeface="Arial"/>
              <a:buNone/>
            </a:pPr>
            <a:r>
              <a:rPr lang="en" sz="1718">
                <a:solidFill>
                  <a:srgbClr val="1F487C"/>
                </a:solidFill>
              </a:rPr>
              <a:t>PAY_2 – August</a:t>
            </a:r>
            <a:endParaRPr sz="1718">
              <a:solidFill>
                <a:srgbClr val="1F487C"/>
              </a:solidFill>
            </a:endParaRPr>
          </a:p>
          <a:p>
            <a:pPr indent="457200" lvl="0" marL="0" rtl="0" algn="l">
              <a:spcBef>
                <a:spcPts val="1000"/>
              </a:spcBef>
              <a:spcAft>
                <a:spcPts val="0"/>
              </a:spcAft>
              <a:buClr>
                <a:schemeClr val="dk1"/>
              </a:buClr>
              <a:buSzPct val="64006"/>
              <a:buFont typeface="Arial"/>
              <a:buNone/>
            </a:pPr>
            <a:r>
              <a:rPr lang="en" sz="1718">
                <a:solidFill>
                  <a:srgbClr val="1F487C"/>
                </a:solidFill>
              </a:rPr>
              <a:t>PAY_3 –  July</a:t>
            </a:r>
            <a:endParaRPr sz="1718">
              <a:solidFill>
                <a:srgbClr val="1F487C"/>
              </a:solidFill>
            </a:endParaRPr>
          </a:p>
          <a:p>
            <a:pPr indent="457200" lvl="0" marL="0" rtl="0" algn="l">
              <a:spcBef>
                <a:spcPts val="1000"/>
              </a:spcBef>
              <a:spcAft>
                <a:spcPts val="0"/>
              </a:spcAft>
              <a:buClr>
                <a:schemeClr val="dk1"/>
              </a:buClr>
              <a:buSzPct val="64006"/>
              <a:buFont typeface="Arial"/>
              <a:buNone/>
            </a:pPr>
            <a:r>
              <a:rPr lang="en" sz="1718">
                <a:solidFill>
                  <a:srgbClr val="1F487C"/>
                </a:solidFill>
              </a:rPr>
              <a:t>PAY_4 – June</a:t>
            </a:r>
            <a:endParaRPr sz="1718">
              <a:solidFill>
                <a:srgbClr val="1F487C"/>
              </a:solidFill>
            </a:endParaRPr>
          </a:p>
          <a:p>
            <a:pPr indent="457200" lvl="0" marL="0" rtl="0" algn="l">
              <a:spcBef>
                <a:spcPts val="1000"/>
              </a:spcBef>
              <a:spcAft>
                <a:spcPts val="0"/>
              </a:spcAft>
              <a:buClr>
                <a:schemeClr val="dk1"/>
              </a:buClr>
              <a:buSzPct val="64006"/>
              <a:buFont typeface="Arial"/>
              <a:buNone/>
            </a:pPr>
            <a:r>
              <a:rPr lang="en" sz="1718">
                <a:solidFill>
                  <a:srgbClr val="1F487C"/>
                </a:solidFill>
              </a:rPr>
              <a:t>PAY_5 –  May</a:t>
            </a:r>
            <a:endParaRPr sz="1718">
              <a:solidFill>
                <a:srgbClr val="1F487C"/>
              </a:solidFill>
            </a:endParaRPr>
          </a:p>
          <a:p>
            <a:pPr indent="457200" lvl="0" marL="0" rtl="0" algn="l">
              <a:spcBef>
                <a:spcPts val="1000"/>
              </a:spcBef>
              <a:spcAft>
                <a:spcPts val="0"/>
              </a:spcAft>
              <a:buNone/>
            </a:pPr>
            <a:r>
              <a:rPr lang="en" sz="1718">
                <a:solidFill>
                  <a:srgbClr val="1F487C"/>
                </a:solidFill>
              </a:rPr>
              <a:t>PAY_6 – April</a:t>
            </a:r>
            <a:endParaRPr sz="1718">
              <a:solidFill>
                <a:srgbClr val="1F487C"/>
              </a:solidFill>
            </a:endParaRPr>
          </a:p>
          <a:p>
            <a:pPr indent="0" lvl="0" marL="457200" rtl="0" algn="l">
              <a:spcBef>
                <a:spcPts val="1000"/>
              </a:spcBef>
              <a:spcAft>
                <a:spcPts val="0"/>
              </a:spcAft>
              <a:buNone/>
            </a:pPr>
            <a:r>
              <a:t/>
            </a:r>
            <a:endParaRPr b="1">
              <a:solidFill>
                <a:srgbClr val="1F487C"/>
              </a:solidFill>
            </a:endParaRPr>
          </a:p>
          <a:p>
            <a:pPr indent="-306518" lvl="0" marL="457200" rtl="0" algn="l">
              <a:spcBef>
                <a:spcPts val="1000"/>
              </a:spcBef>
              <a:spcAft>
                <a:spcPts val="0"/>
              </a:spcAft>
              <a:buClr>
                <a:srgbClr val="1F487C"/>
              </a:buClr>
              <a:buSzPct val="100000"/>
              <a:buChar char="●"/>
            </a:pPr>
            <a:r>
              <a:rPr b="1" lang="en" sz="1752">
                <a:solidFill>
                  <a:srgbClr val="1F487C"/>
                </a:solidFill>
              </a:rPr>
              <a:t>DEFAULT - [ 1- YES , 0 - NO ]</a:t>
            </a:r>
            <a:endParaRPr b="1" sz="1752">
              <a:solidFill>
                <a:srgbClr val="1F487C"/>
              </a:solidFill>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378675"/>
            <a:ext cx="3999900" cy="41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u="sng">
                <a:solidFill>
                  <a:srgbClr val="1F487C"/>
                </a:solidFill>
              </a:rPr>
              <a:t>NUMERICAL VARIABLES</a:t>
            </a:r>
            <a:endParaRPr b="1" sz="1600" u="sng">
              <a:solidFill>
                <a:srgbClr val="1F487C"/>
              </a:solidFill>
            </a:endParaRPr>
          </a:p>
          <a:p>
            <a:pPr indent="-317500" lvl="0" marL="457200" rtl="0" algn="l">
              <a:spcBef>
                <a:spcPts val="1200"/>
              </a:spcBef>
              <a:spcAft>
                <a:spcPts val="0"/>
              </a:spcAft>
              <a:buClr>
                <a:srgbClr val="1F487C"/>
              </a:buClr>
              <a:buSzPts val="1400"/>
              <a:buChar char="●"/>
            </a:pPr>
            <a:r>
              <a:rPr b="1" lang="en" sz="1600">
                <a:solidFill>
                  <a:srgbClr val="1F487C"/>
                </a:solidFill>
              </a:rPr>
              <a:t>LIMIT_BALANCE</a:t>
            </a:r>
            <a:r>
              <a:rPr lang="en" sz="1500">
                <a:solidFill>
                  <a:srgbClr val="1F487C"/>
                </a:solidFill>
              </a:rPr>
              <a:t> </a:t>
            </a:r>
            <a:r>
              <a:rPr lang="en">
                <a:solidFill>
                  <a:srgbClr val="1F487C"/>
                </a:solidFill>
              </a:rPr>
              <a:t>- Amount of Credit given in New Taiwan Dollars</a:t>
            </a:r>
            <a:endParaRPr>
              <a:solidFill>
                <a:srgbClr val="1F487C"/>
              </a:solidFill>
            </a:endParaRPr>
          </a:p>
          <a:p>
            <a:pPr indent="-317500" lvl="0" marL="457200" rtl="0" algn="l">
              <a:spcBef>
                <a:spcPts val="0"/>
              </a:spcBef>
              <a:spcAft>
                <a:spcPts val="0"/>
              </a:spcAft>
              <a:buClr>
                <a:srgbClr val="1F487C"/>
              </a:buClr>
              <a:buSzPts val="1400"/>
              <a:buChar char="●"/>
            </a:pPr>
            <a:r>
              <a:rPr b="1" lang="en" sz="1600">
                <a:solidFill>
                  <a:srgbClr val="1F487C"/>
                </a:solidFill>
              </a:rPr>
              <a:t>AGE</a:t>
            </a:r>
            <a:r>
              <a:rPr lang="en">
                <a:solidFill>
                  <a:srgbClr val="1F487C"/>
                </a:solidFill>
              </a:rPr>
              <a:t> - Age in years </a:t>
            </a:r>
            <a:endParaRPr>
              <a:solidFill>
                <a:srgbClr val="1F487C"/>
              </a:solidFill>
            </a:endParaRPr>
          </a:p>
          <a:p>
            <a:pPr indent="-317500" lvl="0" marL="457200" rtl="0" algn="l">
              <a:spcBef>
                <a:spcPts val="0"/>
              </a:spcBef>
              <a:spcAft>
                <a:spcPts val="0"/>
              </a:spcAft>
              <a:buClr>
                <a:srgbClr val="1F487C"/>
              </a:buClr>
              <a:buSzPts val="1400"/>
              <a:buChar char="●"/>
            </a:pPr>
            <a:r>
              <a:rPr b="1" lang="en" sz="1600">
                <a:solidFill>
                  <a:srgbClr val="1F487C"/>
                </a:solidFill>
              </a:rPr>
              <a:t>BILL AMOUNT</a:t>
            </a:r>
            <a:r>
              <a:rPr b="1" lang="en">
                <a:solidFill>
                  <a:srgbClr val="1F487C"/>
                </a:solidFill>
              </a:rPr>
              <a:t> </a:t>
            </a:r>
            <a:endParaRPr b="1">
              <a:solidFill>
                <a:srgbClr val="1F487C"/>
              </a:solidFill>
            </a:endParaRPr>
          </a:p>
          <a:p>
            <a:pPr indent="457200" lvl="0" marL="0" rtl="0" algn="l">
              <a:spcBef>
                <a:spcPts val="1200"/>
              </a:spcBef>
              <a:spcAft>
                <a:spcPts val="0"/>
              </a:spcAft>
              <a:buNone/>
            </a:pPr>
            <a:r>
              <a:rPr lang="en" sz="1200">
                <a:solidFill>
                  <a:srgbClr val="1F487C"/>
                </a:solidFill>
              </a:rPr>
              <a:t>BILL_AMT1 – September</a:t>
            </a:r>
            <a:endParaRPr sz="1200">
              <a:solidFill>
                <a:srgbClr val="1F487C"/>
              </a:solidFill>
            </a:endParaRPr>
          </a:p>
          <a:p>
            <a:pPr indent="457200" lvl="0" marL="0" rtl="0" algn="l">
              <a:spcBef>
                <a:spcPts val="1200"/>
              </a:spcBef>
              <a:spcAft>
                <a:spcPts val="0"/>
              </a:spcAft>
              <a:buNone/>
            </a:pPr>
            <a:r>
              <a:rPr lang="en" sz="1200">
                <a:solidFill>
                  <a:srgbClr val="1F487C"/>
                </a:solidFill>
              </a:rPr>
              <a:t>BILL_AMT2 –  August</a:t>
            </a:r>
            <a:endParaRPr sz="1200">
              <a:solidFill>
                <a:srgbClr val="1F487C"/>
              </a:solidFill>
            </a:endParaRPr>
          </a:p>
          <a:p>
            <a:pPr indent="457200" lvl="0" marL="0" rtl="0" algn="l">
              <a:spcBef>
                <a:spcPts val="1000"/>
              </a:spcBef>
              <a:spcAft>
                <a:spcPts val="0"/>
              </a:spcAft>
              <a:buNone/>
            </a:pPr>
            <a:r>
              <a:rPr lang="en" sz="1200">
                <a:solidFill>
                  <a:srgbClr val="1F487C"/>
                </a:solidFill>
              </a:rPr>
              <a:t>BILL_AMT3 – July</a:t>
            </a:r>
            <a:endParaRPr sz="1200">
              <a:solidFill>
                <a:srgbClr val="1F487C"/>
              </a:solidFill>
            </a:endParaRPr>
          </a:p>
          <a:p>
            <a:pPr indent="0" lvl="0" marL="457200" rtl="0" algn="l">
              <a:spcBef>
                <a:spcPts val="1000"/>
              </a:spcBef>
              <a:spcAft>
                <a:spcPts val="0"/>
              </a:spcAft>
              <a:buNone/>
            </a:pPr>
            <a:r>
              <a:rPr lang="en" sz="1200">
                <a:solidFill>
                  <a:srgbClr val="1F487C"/>
                </a:solidFill>
              </a:rPr>
              <a:t>BILL_AMT4 – June</a:t>
            </a:r>
            <a:endParaRPr sz="1200">
              <a:solidFill>
                <a:srgbClr val="1F487C"/>
              </a:solidFill>
            </a:endParaRPr>
          </a:p>
          <a:p>
            <a:pPr indent="457200" lvl="0" marL="0" rtl="0" algn="l">
              <a:spcBef>
                <a:spcPts val="1000"/>
              </a:spcBef>
              <a:spcAft>
                <a:spcPts val="0"/>
              </a:spcAft>
              <a:buNone/>
            </a:pPr>
            <a:r>
              <a:rPr lang="en" sz="1200">
                <a:solidFill>
                  <a:srgbClr val="1F487C"/>
                </a:solidFill>
              </a:rPr>
              <a:t>BILL_AMT5 – May</a:t>
            </a:r>
            <a:endParaRPr sz="1200">
              <a:solidFill>
                <a:srgbClr val="1F487C"/>
              </a:solidFill>
            </a:endParaRPr>
          </a:p>
          <a:p>
            <a:pPr indent="457200" lvl="0" marL="0" rtl="0" algn="l">
              <a:spcBef>
                <a:spcPts val="1000"/>
              </a:spcBef>
              <a:spcAft>
                <a:spcPts val="1000"/>
              </a:spcAft>
              <a:buClr>
                <a:schemeClr val="dk1"/>
              </a:buClr>
              <a:buSzPts val="1100"/>
              <a:buFont typeface="Arial"/>
              <a:buNone/>
            </a:pPr>
            <a:r>
              <a:rPr lang="en" sz="1200">
                <a:solidFill>
                  <a:srgbClr val="1F487C"/>
                </a:solidFill>
              </a:rPr>
              <a:t>BILL_AMT6 – April</a:t>
            </a:r>
            <a:endParaRPr>
              <a:solidFill>
                <a:srgbClr val="1F487C"/>
              </a:solidFill>
            </a:endParaRPr>
          </a:p>
        </p:txBody>
      </p:sp>
      <p:sp>
        <p:nvSpPr>
          <p:cNvPr id="89" name="Google Shape;89;p18"/>
          <p:cNvSpPr txBox="1"/>
          <p:nvPr>
            <p:ph idx="2" type="body"/>
          </p:nvPr>
        </p:nvSpPr>
        <p:spPr>
          <a:xfrm>
            <a:off x="4848175" y="863550"/>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1F487C"/>
              </a:buClr>
              <a:buSzPts val="1400"/>
              <a:buChar char="●"/>
            </a:pPr>
            <a:r>
              <a:rPr b="1" lang="en" sz="1600">
                <a:solidFill>
                  <a:srgbClr val="1F487C"/>
                </a:solidFill>
              </a:rPr>
              <a:t>PAY_AMOUNT</a:t>
            </a:r>
            <a:r>
              <a:rPr b="1" lang="en">
                <a:solidFill>
                  <a:srgbClr val="1F487C"/>
                </a:solidFill>
              </a:rPr>
              <a:t> </a:t>
            </a:r>
            <a:endParaRPr b="1">
              <a:solidFill>
                <a:srgbClr val="1F487C"/>
              </a:solidFill>
            </a:endParaRPr>
          </a:p>
          <a:p>
            <a:pPr indent="457200" lvl="0" marL="0" rtl="0" algn="l">
              <a:spcBef>
                <a:spcPts val="1200"/>
              </a:spcBef>
              <a:spcAft>
                <a:spcPts val="0"/>
              </a:spcAft>
              <a:buClr>
                <a:schemeClr val="dk1"/>
              </a:buClr>
              <a:buSzPts val="1100"/>
              <a:buFont typeface="Arial"/>
              <a:buNone/>
            </a:pPr>
            <a:r>
              <a:rPr lang="en" sz="1200">
                <a:solidFill>
                  <a:srgbClr val="1F487C"/>
                </a:solidFill>
              </a:rPr>
              <a:t>PAY_AMT1 – September</a:t>
            </a:r>
            <a:endParaRPr sz="1200">
              <a:solidFill>
                <a:srgbClr val="1F487C"/>
              </a:solidFill>
            </a:endParaRPr>
          </a:p>
          <a:p>
            <a:pPr indent="457200" lvl="0" marL="0" rtl="0" algn="l">
              <a:spcBef>
                <a:spcPts val="1000"/>
              </a:spcBef>
              <a:spcAft>
                <a:spcPts val="0"/>
              </a:spcAft>
              <a:buClr>
                <a:schemeClr val="dk1"/>
              </a:buClr>
              <a:buSzPts val="1100"/>
              <a:buFont typeface="Arial"/>
              <a:buNone/>
            </a:pPr>
            <a:r>
              <a:rPr lang="en" sz="1200">
                <a:solidFill>
                  <a:srgbClr val="1F487C"/>
                </a:solidFill>
              </a:rPr>
              <a:t>PAY_AMT2 –  August</a:t>
            </a:r>
            <a:endParaRPr sz="1200">
              <a:solidFill>
                <a:srgbClr val="1F487C"/>
              </a:solidFill>
            </a:endParaRPr>
          </a:p>
          <a:p>
            <a:pPr indent="457200" lvl="0" marL="0" rtl="0" algn="l">
              <a:spcBef>
                <a:spcPts val="1000"/>
              </a:spcBef>
              <a:spcAft>
                <a:spcPts val="0"/>
              </a:spcAft>
              <a:buClr>
                <a:schemeClr val="dk1"/>
              </a:buClr>
              <a:buSzPts val="1100"/>
              <a:buFont typeface="Arial"/>
              <a:buNone/>
            </a:pPr>
            <a:r>
              <a:rPr lang="en" sz="1200">
                <a:solidFill>
                  <a:srgbClr val="1F487C"/>
                </a:solidFill>
              </a:rPr>
              <a:t>PAY_AMT3 –  July</a:t>
            </a:r>
            <a:endParaRPr sz="1200">
              <a:solidFill>
                <a:srgbClr val="1F487C"/>
              </a:solidFill>
            </a:endParaRPr>
          </a:p>
          <a:p>
            <a:pPr indent="457200" lvl="0" marL="0" rtl="0" algn="l">
              <a:spcBef>
                <a:spcPts val="1000"/>
              </a:spcBef>
              <a:spcAft>
                <a:spcPts val="0"/>
              </a:spcAft>
              <a:buClr>
                <a:schemeClr val="dk1"/>
              </a:buClr>
              <a:buSzPts val="1100"/>
              <a:buFont typeface="Arial"/>
              <a:buNone/>
            </a:pPr>
            <a:r>
              <a:rPr lang="en" sz="1200">
                <a:solidFill>
                  <a:srgbClr val="1F487C"/>
                </a:solidFill>
              </a:rPr>
              <a:t>PAY_AMT4 –  June</a:t>
            </a:r>
            <a:endParaRPr sz="1200">
              <a:solidFill>
                <a:srgbClr val="1F487C"/>
              </a:solidFill>
            </a:endParaRPr>
          </a:p>
          <a:p>
            <a:pPr indent="457200" lvl="0" marL="0" rtl="0" algn="l">
              <a:spcBef>
                <a:spcPts val="1000"/>
              </a:spcBef>
              <a:spcAft>
                <a:spcPts val="0"/>
              </a:spcAft>
              <a:buClr>
                <a:schemeClr val="dk1"/>
              </a:buClr>
              <a:buSzPts val="1100"/>
              <a:buFont typeface="Arial"/>
              <a:buNone/>
            </a:pPr>
            <a:r>
              <a:rPr lang="en" sz="1200">
                <a:solidFill>
                  <a:srgbClr val="1F487C"/>
                </a:solidFill>
              </a:rPr>
              <a:t>PAY_AMT5 – May</a:t>
            </a:r>
            <a:endParaRPr sz="1200">
              <a:solidFill>
                <a:srgbClr val="1F487C"/>
              </a:solidFill>
            </a:endParaRPr>
          </a:p>
          <a:p>
            <a:pPr indent="457200" lvl="0" marL="0" rtl="0" algn="l">
              <a:spcBef>
                <a:spcPts val="1000"/>
              </a:spcBef>
              <a:spcAft>
                <a:spcPts val="0"/>
              </a:spcAft>
              <a:buClr>
                <a:schemeClr val="dk1"/>
              </a:buClr>
              <a:buSzPts val="1100"/>
              <a:buFont typeface="Arial"/>
              <a:buNone/>
            </a:pPr>
            <a:r>
              <a:rPr lang="en" sz="1200">
                <a:solidFill>
                  <a:srgbClr val="1F487C"/>
                </a:solidFill>
              </a:rPr>
              <a:t>PAY_AMT6 –  April</a:t>
            </a:r>
            <a:endParaRPr sz="1200">
              <a:solidFill>
                <a:srgbClr val="1F487C"/>
              </a:solidFill>
            </a:endParaRPr>
          </a:p>
          <a:p>
            <a:pPr indent="0" lvl="0" marL="0" rtl="0" algn="l">
              <a:spcBef>
                <a:spcPts val="1000"/>
              </a:spcBef>
              <a:spcAft>
                <a:spcPts val="1200"/>
              </a:spcAft>
              <a:buNone/>
            </a:pPr>
            <a:r>
              <a:t/>
            </a:r>
            <a:endParaRPr>
              <a:solidFill>
                <a:srgbClr val="1F487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720">
                <a:solidFill>
                  <a:srgbClr val="CC0000"/>
                </a:solidFill>
                <a:latin typeface="Montserrat"/>
                <a:ea typeface="Montserrat"/>
                <a:cs typeface="Montserrat"/>
                <a:sym typeface="Montserrat"/>
              </a:rPr>
              <a:t>DATA PIPELINE </a:t>
            </a:r>
            <a:endParaRPr b="1" sz="3720">
              <a:solidFill>
                <a:srgbClr val="CC0000"/>
              </a:solidFill>
              <a:latin typeface="Montserrat"/>
              <a:ea typeface="Montserrat"/>
              <a:cs typeface="Montserrat"/>
              <a:sym typeface="Montserrat"/>
            </a:endParaRPr>
          </a:p>
        </p:txBody>
      </p:sp>
      <p:sp>
        <p:nvSpPr>
          <p:cNvPr id="95" name="Google Shape;95;p19"/>
          <p:cNvSpPr txBox="1"/>
          <p:nvPr>
            <p:ph idx="1" type="body"/>
          </p:nvPr>
        </p:nvSpPr>
        <p:spPr>
          <a:xfrm>
            <a:off x="262800" y="1521125"/>
            <a:ext cx="8618400" cy="3596700"/>
          </a:xfrm>
          <a:prstGeom prst="rect">
            <a:avLst/>
          </a:prstGeom>
        </p:spPr>
        <p:txBody>
          <a:bodyPr anchorCtr="0" anchor="t" bIns="91425" lIns="91425" spcFirstLastPara="1" rIns="91425" wrap="square" tIns="91425">
            <a:normAutofit/>
          </a:bodyPr>
          <a:lstStyle/>
          <a:p>
            <a:pPr indent="0" lvl="0" marL="0" rtl="0" algn="ctr">
              <a:spcBef>
                <a:spcPts val="100"/>
              </a:spcBef>
              <a:spcAft>
                <a:spcPts val="0"/>
              </a:spcAft>
              <a:buClr>
                <a:schemeClr val="dk1"/>
              </a:buClr>
              <a:buSzPts val="1100"/>
              <a:buFont typeface="Arial"/>
              <a:buNone/>
            </a:pPr>
            <a:r>
              <a:rPr b="1" lang="en" sz="1550">
                <a:solidFill>
                  <a:srgbClr val="124F5C"/>
                </a:solidFill>
              </a:rPr>
              <a:t>Understanding and</a:t>
            </a:r>
            <a:endParaRPr b="1" sz="1550">
              <a:solidFill>
                <a:srgbClr val="124F5C"/>
              </a:solidFill>
            </a:endParaRPr>
          </a:p>
          <a:p>
            <a:pPr indent="0" lvl="0" marL="12700" rtl="0" algn="ctr">
              <a:spcBef>
                <a:spcPts val="100"/>
              </a:spcBef>
              <a:spcAft>
                <a:spcPts val="0"/>
              </a:spcAft>
              <a:buClr>
                <a:schemeClr val="dk1"/>
              </a:buClr>
              <a:buSzPts val="1100"/>
              <a:buFont typeface="Arial"/>
              <a:buNone/>
            </a:pPr>
            <a:r>
              <a:rPr b="1" lang="en" sz="1550">
                <a:solidFill>
                  <a:srgbClr val="124F5C"/>
                </a:solidFill>
              </a:rPr>
              <a:t>Cleaning</a:t>
            </a:r>
            <a:endParaRPr b="1" sz="1550">
              <a:solidFill>
                <a:srgbClr val="124F5C"/>
              </a:solidFill>
            </a:endParaRPr>
          </a:p>
        </p:txBody>
      </p:sp>
      <p:pic>
        <p:nvPicPr>
          <p:cNvPr id="96" name="Google Shape;96;p19"/>
          <p:cNvPicPr preferRelativeResize="0"/>
          <p:nvPr/>
        </p:nvPicPr>
        <p:blipFill>
          <a:blip r:embed="rId3">
            <a:alphaModFix/>
          </a:blip>
          <a:stretch>
            <a:fillRect/>
          </a:stretch>
        </p:blipFill>
        <p:spPr>
          <a:xfrm>
            <a:off x="311700" y="1250200"/>
            <a:ext cx="2815125" cy="1054850"/>
          </a:xfrm>
          <a:prstGeom prst="rect">
            <a:avLst/>
          </a:prstGeom>
          <a:noFill/>
          <a:ln>
            <a:noFill/>
          </a:ln>
        </p:spPr>
      </p:pic>
      <p:pic>
        <p:nvPicPr>
          <p:cNvPr id="97" name="Google Shape;97;p19"/>
          <p:cNvPicPr preferRelativeResize="0"/>
          <p:nvPr/>
        </p:nvPicPr>
        <p:blipFill>
          <a:blip r:embed="rId4">
            <a:alphaModFix/>
          </a:blip>
          <a:stretch>
            <a:fillRect/>
          </a:stretch>
        </p:blipFill>
        <p:spPr>
          <a:xfrm>
            <a:off x="3126825" y="1195875"/>
            <a:ext cx="5720600" cy="1163500"/>
          </a:xfrm>
          <a:prstGeom prst="rect">
            <a:avLst/>
          </a:prstGeom>
          <a:noFill/>
          <a:ln>
            <a:noFill/>
          </a:ln>
        </p:spPr>
      </p:pic>
      <p:sp>
        <p:nvSpPr>
          <p:cNvPr id="98" name="Google Shape;98;p19"/>
          <p:cNvSpPr txBox="1"/>
          <p:nvPr/>
        </p:nvSpPr>
        <p:spPr>
          <a:xfrm>
            <a:off x="564125" y="1387475"/>
            <a:ext cx="1991700" cy="7803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b="1" lang="en" sz="1800">
                <a:solidFill>
                  <a:srgbClr val="FFFFFF"/>
                </a:solidFill>
              </a:rPr>
              <a:t>DATA CLEANING</a:t>
            </a:r>
            <a:endParaRPr b="1" sz="1800">
              <a:solidFill>
                <a:srgbClr val="FFFFFF"/>
              </a:solidFill>
            </a:endParaRPr>
          </a:p>
        </p:txBody>
      </p:sp>
      <p:sp>
        <p:nvSpPr>
          <p:cNvPr id="99" name="Google Shape;99;p19"/>
          <p:cNvSpPr txBox="1"/>
          <p:nvPr/>
        </p:nvSpPr>
        <p:spPr>
          <a:xfrm>
            <a:off x="3750425" y="1546775"/>
            <a:ext cx="2623800" cy="793200"/>
          </a:xfrm>
          <a:prstGeom prst="rect">
            <a:avLst/>
          </a:prstGeom>
          <a:noFill/>
          <a:ln>
            <a:noFill/>
          </a:ln>
        </p:spPr>
        <p:txBody>
          <a:bodyPr anchorCtr="0" anchor="t" bIns="91425" lIns="91425" spcFirstLastPara="1" rIns="91425" wrap="square" tIns="91425">
            <a:spAutoFit/>
          </a:bodyPr>
          <a:lstStyle/>
          <a:p>
            <a:pPr indent="444500" lvl="0" marL="12700" rtl="0" algn="l">
              <a:lnSpc>
                <a:spcPct val="115000"/>
              </a:lnSpc>
              <a:spcBef>
                <a:spcPts val="100"/>
              </a:spcBef>
              <a:spcAft>
                <a:spcPts val="0"/>
              </a:spcAft>
              <a:buNone/>
            </a:pPr>
            <a:r>
              <a:rPr b="1" lang="en" sz="1800">
                <a:solidFill>
                  <a:srgbClr val="FFFFFF"/>
                </a:solidFill>
              </a:rPr>
              <a:t>EDA</a:t>
            </a:r>
            <a:endParaRPr b="1" sz="1800">
              <a:solidFill>
                <a:srgbClr val="FFFFFF"/>
              </a:solidFill>
            </a:endParaRPr>
          </a:p>
          <a:p>
            <a:pPr indent="0" lvl="0" marL="12700" rtl="0" algn="l">
              <a:lnSpc>
                <a:spcPct val="115000"/>
              </a:lnSpc>
              <a:spcBef>
                <a:spcPts val="100"/>
              </a:spcBef>
              <a:spcAft>
                <a:spcPts val="0"/>
              </a:spcAft>
              <a:buNone/>
            </a:pPr>
            <a:r>
              <a:t/>
            </a:r>
            <a:endParaRPr b="1" sz="1800">
              <a:solidFill>
                <a:srgbClr val="FFFFFF"/>
              </a:solidFill>
            </a:endParaRPr>
          </a:p>
        </p:txBody>
      </p:sp>
      <p:sp>
        <p:nvSpPr>
          <p:cNvPr id="100" name="Google Shape;100;p19"/>
          <p:cNvSpPr txBox="1"/>
          <p:nvPr/>
        </p:nvSpPr>
        <p:spPr>
          <a:xfrm>
            <a:off x="6855725" y="1546775"/>
            <a:ext cx="1991700" cy="4617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b="1" lang="en" sz="1800">
                <a:solidFill>
                  <a:srgbClr val="FFFFFF"/>
                </a:solidFill>
              </a:rPr>
              <a:t>MODELLING </a:t>
            </a:r>
            <a:endParaRPr b="1" sz="1800">
              <a:solidFill>
                <a:srgbClr val="FFFFFF"/>
              </a:solidFill>
            </a:endParaRPr>
          </a:p>
        </p:txBody>
      </p:sp>
      <p:sp>
        <p:nvSpPr>
          <p:cNvPr id="101" name="Google Shape;101;p19"/>
          <p:cNvSpPr txBox="1"/>
          <p:nvPr/>
        </p:nvSpPr>
        <p:spPr>
          <a:xfrm>
            <a:off x="287975" y="2537525"/>
            <a:ext cx="25440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F487C"/>
                </a:solidFill>
                <a:latin typeface="Montserrat"/>
                <a:ea typeface="Montserrat"/>
                <a:cs typeface="Montserrat"/>
                <a:sym typeface="Montserrat"/>
              </a:rPr>
              <a:t>We checked for missing values, </a:t>
            </a:r>
            <a:r>
              <a:rPr b="1" lang="en" sz="1600">
                <a:solidFill>
                  <a:srgbClr val="1F487C"/>
                </a:solidFill>
                <a:latin typeface="Montserrat"/>
                <a:ea typeface="Montserrat"/>
                <a:cs typeface="Montserrat"/>
                <a:sym typeface="Montserrat"/>
              </a:rPr>
              <a:t>column</a:t>
            </a:r>
            <a:r>
              <a:rPr b="1" lang="en" sz="1600">
                <a:solidFill>
                  <a:srgbClr val="1F487C"/>
                </a:solidFill>
                <a:latin typeface="Montserrat"/>
                <a:ea typeface="Montserrat"/>
                <a:cs typeface="Montserrat"/>
                <a:sym typeface="Montserrat"/>
              </a:rPr>
              <a:t> </a:t>
            </a:r>
            <a:r>
              <a:rPr b="1" lang="en" sz="1600">
                <a:solidFill>
                  <a:srgbClr val="1F487C"/>
                </a:solidFill>
                <a:latin typeface="Montserrat"/>
                <a:ea typeface="Montserrat"/>
                <a:cs typeface="Montserrat"/>
                <a:sym typeface="Montserrat"/>
              </a:rPr>
              <a:t>type,</a:t>
            </a:r>
            <a:r>
              <a:rPr b="1" lang="en" sz="1600">
                <a:solidFill>
                  <a:srgbClr val="1F487C"/>
                </a:solidFill>
                <a:latin typeface="Montserrat"/>
                <a:ea typeface="Montserrat"/>
                <a:cs typeface="Montserrat"/>
                <a:sym typeface="Montserrat"/>
              </a:rPr>
              <a:t> column name, duplicate records, identified outliers, numerical categorical data and cleaned the dataset for EDA </a:t>
            </a:r>
            <a:endParaRPr b="1" sz="1600">
              <a:solidFill>
                <a:srgbClr val="1F487C"/>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9"/>
          <p:cNvSpPr txBox="1"/>
          <p:nvPr/>
        </p:nvSpPr>
        <p:spPr>
          <a:xfrm>
            <a:off x="3044700" y="2537525"/>
            <a:ext cx="26238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600">
                <a:solidFill>
                  <a:srgbClr val="1F487C"/>
                </a:solidFill>
                <a:latin typeface="Montserrat"/>
                <a:ea typeface="Montserrat"/>
                <a:cs typeface="Montserrat"/>
                <a:sym typeface="Montserrat"/>
              </a:rPr>
              <a:t>Exploratory data analysis using tables and graphs to derive the observations from the data </a:t>
            </a:r>
            <a:endParaRPr b="1" sz="900">
              <a:solidFill>
                <a:srgbClr val="1F487C"/>
              </a:solidFill>
            </a:endParaRPr>
          </a:p>
        </p:txBody>
      </p:sp>
      <p:sp>
        <p:nvSpPr>
          <p:cNvPr id="103" name="Google Shape;103;p19"/>
          <p:cNvSpPr txBox="1"/>
          <p:nvPr/>
        </p:nvSpPr>
        <p:spPr>
          <a:xfrm>
            <a:off x="6567900" y="2571750"/>
            <a:ext cx="1991700" cy="238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
              </a:spcBef>
              <a:spcAft>
                <a:spcPts val="0"/>
              </a:spcAft>
              <a:buNone/>
            </a:pPr>
            <a:r>
              <a:rPr b="1" lang="en" sz="1550">
                <a:solidFill>
                  <a:srgbClr val="1F487C"/>
                </a:solidFill>
                <a:latin typeface="Montserrat"/>
                <a:ea typeface="Montserrat"/>
                <a:cs typeface="Montserrat"/>
                <a:sym typeface="Montserrat"/>
              </a:rPr>
              <a:t>●Logistic</a:t>
            </a:r>
            <a:endParaRPr b="1" sz="1550">
              <a:solidFill>
                <a:srgbClr val="1F487C"/>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550">
                <a:solidFill>
                  <a:srgbClr val="1F487C"/>
                </a:solidFill>
                <a:latin typeface="Montserrat"/>
                <a:ea typeface="Montserrat"/>
                <a:cs typeface="Montserrat"/>
                <a:sym typeface="Montserrat"/>
              </a:rPr>
              <a:t>●SVM</a:t>
            </a:r>
            <a:endParaRPr b="1" sz="1550">
              <a:solidFill>
                <a:srgbClr val="1F487C"/>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550">
                <a:solidFill>
                  <a:srgbClr val="1F487C"/>
                </a:solidFill>
                <a:latin typeface="Montserrat"/>
                <a:ea typeface="Montserrat"/>
                <a:cs typeface="Montserrat"/>
                <a:sym typeface="Montserrat"/>
              </a:rPr>
              <a:t>●Bagging classifier</a:t>
            </a:r>
            <a:endParaRPr b="1" sz="1550">
              <a:solidFill>
                <a:srgbClr val="1F487C"/>
              </a:solidFill>
              <a:latin typeface="Montserrat"/>
              <a:ea typeface="Montserrat"/>
              <a:cs typeface="Montserrat"/>
              <a:sym typeface="Montserrat"/>
            </a:endParaRPr>
          </a:p>
          <a:p>
            <a:pPr indent="0" lvl="0" marL="0" rtl="0" algn="l">
              <a:lnSpc>
                <a:spcPct val="115000"/>
              </a:lnSpc>
              <a:spcBef>
                <a:spcPts val="100"/>
              </a:spcBef>
              <a:spcAft>
                <a:spcPts val="0"/>
              </a:spcAft>
              <a:buNone/>
            </a:pPr>
            <a:r>
              <a:rPr b="1" lang="en" sz="1550">
                <a:solidFill>
                  <a:srgbClr val="1F487C"/>
                </a:solidFill>
                <a:latin typeface="Montserrat"/>
                <a:ea typeface="Montserrat"/>
                <a:cs typeface="Montserrat"/>
                <a:sym typeface="Montserrat"/>
              </a:rPr>
              <a:t>●Random Forest</a:t>
            </a:r>
            <a:endParaRPr b="1" sz="1550">
              <a:solidFill>
                <a:srgbClr val="1F487C"/>
              </a:solidFill>
              <a:latin typeface="Montserrat"/>
              <a:ea typeface="Montserrat"/>
              <a:cs typeface="Montserrat"/>
              <a:sym typeface="Montserrat"/>
            </a:endParaRPr>
          </a:p>
          <a:p>
            <a:pPr indent="0" lvl="0" marL="0" rtl="0" algn="l">
              <a:lnSpc>
                <a:spcPct val="115000"/>
              </a:lnSpc>
              <a:spcBef>
                <a:spcPts val="100"/>
              </a:spcBef>
              <a:spcAft>
                <a:spcPts val="0"/>
              </a:spcAft>
              <a:buNone/>
            </a:pPr>
            <a:r>
              <a:rPr b="1" lang="en" sz="1550">
                <a:solidFill>
                  <a:srgbClr val="1F487C"/>
                </a:solidFill>
                <a:latin typeface="Montserrat"/>
                <a:ea typeface="Montserrat"/>
                <a:cs typeface="Montserrat"/>
                <a:sym typeface="Montserrat"/>
              </a:rPr>
              <a:t>●GBC</a:t>
            </a:r>
            <a:endParaRPr b="1" sz="1550">
              <a:solidFill>
                <a:srgbClr val="1F487C"/>
              </a:solidFill>
              <a:latin typeface="Montserrat"/>
              <a:ea typeface="Montserrat"/>
              <a:cs typeface="Montserrat"/>
              <a:sym typeface="Montserrat"/>
            </a:endParaRPr>
          </a:p>
          <a:p>
            <a:pPr indent="0" lvl="0" marL="0" rtl="0" algn="l">
              <a:lnSpc>
                <a:spcPct val="115000"/>
              </a:lnSpc>
              <a:spcBef>
                <a:spcPts val="100"/>
              </a:spcBef>
              <a:spcAft>
                <a:spcPts val="0"/>
              </a:spcAft>
              <a:buNone/>
            </a:pPr>
            <a:r>
              <a:rPr b="1" lang="en" sz="1550">
                <a:solidFill>
                  <a:srgbClr val="1F487C"/>
                </a:solidFill>
                <a:latin typeface="Montserrat"/>
                <a:ea typeface="Montserrat"/>
                <a:cs typeface="Montserrat"/>
                <a:sym typeface="Montserrat"/>
              </a:rPr>
              <a:t>●XGBoost</a:t>
            </a:r>
            <a:endParaRPr b="1" sz="1550">
              <a:solidFill>
                <a:srgbClr val="1F487C"/>
              </a:solidFill>
              <a:latin typeface="Montserrat"/>
              <a:ea typeface="Montserrat"/>
              <a:cs typeface="Montserrat"/>
              <a:sym typeface="Montserrat"/>
            </a:endParaRPr>
          </a:p>
          <a:p>
            <a:pPr indent="0" lvl="0" marL="0" rtl="0" algn="l">
              <a:spcBef>
                <a:spcPts val="0"/>
              </a:spcBef>
              <a:spcAft>
                <a:spcPts val="0"/>
              </a:spcAft>
              <a:buNone/>
            </a:pPr>
            <a:r>
              <a:t/>
            </a:r>
            <a:endParaRPr sz="1550">
              <a:solidFill>
                <a:srgbClr val="124F5C"/>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latin typeface="Montserrat"/>
                <a:ea typeface="Montserrat"/>
                <a:cs typeface="Montserrat"/>
                <a:sym typeface="Montserrat"/>
              </a:rPr>
              <a:t>EXPLORATORY DATA ANALYSIS</a:t>
            </a:r>
            <a:endParaRPr b="1">
              <a:solidFill>
                <a:srgbClr val="CC0000"/>
              </a:solidFill>
              <a:latin typeface="Montserrat"/>
              <a:ea typeface="Montserrat"/>
              <a:cs typeface="Montserrat"/>
              <a:sym typeface="Montserrat"/>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002060"/>
                </a:solidFill>
                <a:latin typeface="Montserrat"/>
                <a:ea typeface="Montserrat"/>
                <a:cs typeface="Montserrat"/>
                <a:sym typeface="Montserrat"/>
              </a:rPr>
              <a:t>After Cleaning the data set, we did some exploratory data analysis using tables and graphs to derive the observations from the data and get the solution to the problem statement.</a:t>
            </a:r>
            <a:endParaRPr b="1" sz="2100">
              <a:solidFill>
                <a:srgbClr val="002060"/>
              </a:solidFill>
              <a:latin typeface="Montserrat"/>
              <a:ea typeface="Montserrat"/>
              <a:cs typeface="Montserrat"/>
              <a:sym typeface="Montserrat"/>
            </a:endParaRPr>
          </a:p>
          <a:p>
            <a:pPr indent="0" lvl="0" marL="0" rtl="0" algn="l">
              <a:spcBef>
                <a:spcPts val="1200"/>
              </a:spcBef>
              <a:spcAft>
                <a:spcPts val="0"/>
              </a:spcAft>
              <a:buNone/>
            </a:pPr>
            <a:r>
              <a:t/>
            </a:r>
            <a:endParaRPr b="1" sz="2100">
              <a:solidFill>
                <a:srgbClr val="002060"/>
              </a:solidFill>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rPr b="1" lang="en" sz="2100">
                <a:solidFill>
                  <a:srgbClr val="002060"/>
                </a:solidFill>
                <a:latin typeface="Montserrat"/>
                <a:ea typeface="Montserrat"/>
                <a:cs typeface="Montserrat"/>
                <a:sym typeface="Montserrat"/>
              </a:rPr>
              <a:t>While doing EDA we tried to answer few questions below using univariate, bivariate and Multivariate Analysis. </a:t>
            </a:r>
            <a:endParaRPr b="1" sz="2100">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24125"/>
            <a:ext cx="8444400" cy="786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6410"/>
              <a:buFont typeface="Arial"/>
              <a:buNone/>
            </a:pPr>
            <a:r>
              <a:rPr b="1" lang="en" sz="1950">
                <a:solidFill>
                  <a:schemeClr val="accent2"/>
                </a:solidFill>
                <a:highlight>
                  <a:srgbClr val="FFFFFF"/>
                </a:highlight>
                <a:latin typeface="Roboto"/>
                <a:ea typeface="Roboto"/>
                <a:cs typeface="Roboto"/>
                <a:sym typeface="Roboto"/>
              </a:rPr>
              <a:t>1. Is the proportion of defaults the same for men and women?</a:t>
            </a:r>
            <a:endParaRPr b="1" sz="195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15" name="Google Shape;115;p21"/>
          <p:cNvSpPr txBox="1"/>
          <p:nvPr/>
        </p:nvSpPr>
        <p:spPr>
          <a:xfrm>
            <a:off x="3944400" y="1010625"/>
            <a:ext cx="40074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1F487C"/>
                </a:solidFill>
                <a:highlight>
                  <a:srgbClr val="FFFFFF"/>
                </a:highlight>
                <a:latin typeface="Montserrat"/>
                <a:ea typeface="Montserrat"/>
                <a:cs typeface="Montserrat"/>
                <a:sym typeface="Montserrat"/>
              </a:rPr>
              <a:t>The data set contains 11888 males and 18112 females. 30% male have default payment while 26% female have default payment The proportion of defaults for men is slightly higher than the proportion of defaults for women</a:t>
            </a:r>
            <a:r>
              <a:rPr b="1" lang="en" sz="1700">
                <a:solidFill>
                  <a:schemeClr val="accent2"/>
                </a:solidFill>
                <a:highlight>
                  <a:srgbClr val="FFFFFF"/>
                </a:highlight>
                <a:latin typeface="Roboto"/>
                <a:ea typeface="Roboto"/>
                <a:cs typeface="Roboto"/>
                <a:sym typeface="Roboto"/>
              </a:rPr>
              <a:t>. </a:t>
            </a:r>
            <a:endParaRPr b="1" sz="1900"/>
          </a:p>
        </p:txBody>
      </p:sp>
      <p:pic>
        <p:nvPicPr>
          <p:cNvPr id="116" name="Google Shape;116;p21"/>
          <p:cNvPicPr preferRelativeResize="0"/>
          <p:nvPr/>
        </p:nvPicPr>
        <p:blipFill>
          <a:blip r:embed="rId3">
            <a:alphaModFix/>
          </a:blip>
          <a:stretch>
            <a:fillRect/>
          </a:stretch>
        </p:blipFill>
        <p:spPr>
          <a:xfrm>
            <a:off x="4930925" y="3000861"/>
            <a:ext cx="3020886" cy="1561125"/>
          </a:xfrm>
          <a:prstGeom prst="rect">
            <a:avLst/>
          </a:prstGeom>
          <a:noFill/>
          <a:ln>
            <a:noFill/>
          </a:ln>
        </p:spPr>
      </p:pic>
      <p:sp>
        <p:nvSpPr>
          <p:cNvPr id="117" name="Google Shape;117;p21"/>
          <p:cNvSpPr txBox="1"/>
          <p:nvPr/>
        </p:nvSpPr>
        <p:spPr>
          <a:xfrm>
            <a:off x="4764825" y="362875"/>
            <a:ext cx="3692100" cy="8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t/>
            </a:r>
            <a:endParaRPr b="1" sz="195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18" name="Google Shape;118;p21"/>
          <p:cNvPicPr preferRelativeResize="0"/>
          <p:nvPr/>
        </p:nvPicPr>
        <p:blipFill>
          <a:blip r:embed="rId4">
            <a:alphaModFix/>
          </a:blip>
          <a:stretch>
            <a:fillRect/>
          </a:stretch>
        </p:blipFill>
        <p:spPr>
          <a:xfrm>
            <a:off x="276500" y="1130175"/>
            <a:ext cx="3667900" cy="335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