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58" r:id="rId3"/>
    <p:sldId id="259" r:id="rId4"/>
    <p:sldId id="287" r:id="rId5"/>
    <p:sldId id="261" r:id="rId6"/>
    <p:sldId id="288" r:id="rId7"/>
    <p:sldId id="293" r:id="rId8"/>
    <p:sldId id="263" r:id="rId9"/>
    <p:sldId id="294" r:id="rId10"/>
    <p:sldId id="264" r:id="rId11"/>
    <p:sldId id="286" r:id="rId12"/>
    <p:sldId id="265" r:id="rId13"/>
    <p:sldId id="278" r:id="rId14"/>
    <p:sldId id="279" r:id="rId15"/>
    <p:sldId id="280" r:id="rId16"/>
    <p:sldId id="266" r:id="rId17"/>
    <p:sldId id="297" r:id="rId18"/>
    <p:sldId id="299" r:id="rId19"/>
    <p:sldId id="298" r:id="rId20"/>
    <p:sldId id="268" r:id="rId21"/>
    <p:sldId id="26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37" autoAdjust="0"/>
    <p:restoredTop sz="94570"/>
  </p:normalViewPr>
  <p:slideViewPr>
    <p:cSldViewPr>
      <p:cViewPr varScale="1">
        <p:scale>
          <a:sx n="108" d="100"/>
          <a:sy n="108" d="100"/>
        </p:scale>
        <p:origin x="1728" y="19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24F50B-BB06-4C53-880E-CDEFE3D8ADD9}" type="datetimeFigureOut">
              <a:rPr lang="en-IN" smtClean="0"/>
              <a:t>02/04/23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42BDD1-BDD4-4EEF-9D53-FB382BA0F582}" type="slidenum">
              <a:rPr lang="en-IN" smtClean="0"/>
              <a:t>‹#›</a:t>
            </a:fld>
            <a:endParaRPr lang="en-IN"/>
          </a:p>
        </p:txBody>
      </p:sp>
    </p:spTree>
    <p:extLst>
      <p:ext uri="{BB962C8B-B14F-4D97-AF65-F5344CB8AC3E}">
        <p14:creationId xmlns:p14="http://schemas.microsoft.com/office/powerpoint/2010/main" val="3784763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FA969A-7B1E-4CBA-8D9F-15C12AB9B48F}" type="datetimeFigureOut">
              <a:rPr lang="en-IN" smtClean="0"/>
              <a:t>02/04/23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5758CB-CEEB-40DD-9E6A-F300BC56CE7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A969A-7B1E-4CBA-8D9F-15C12AB9B48F}" type="datetimeFigureOut">
              <a:rPr lang="en-IN" smtClean="0"/>
              <a:t>02/04/23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5758CB-CEEB-40DD-9E6A-F300BC56CE7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AFA969A-7B1E-4CBA-8D9F-15C12AB9B48F}" type="datetimeFigureOut">
              <a:rPr lang="en-IN" smtClean="0"/>
              <a:t>02/04/23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5758CB-CEEB-40DD-9E6A-F300BC56CE7F}"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A969A-7B1E-4CBA-8D9F-15C12AB9B48F}" type="datetimeFigureOut">
              <a:rPr lang="en-IN" smtClean="0"/>
              <a:t>02/04/23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5758CB-CEEB-40DD-9E6A-F300BC56CE7F}" type="slidenum">
              <a:rPr lang="en-IN" smtClean="0"/>
              <a:t>‹#›</a:t>
            </a:fld>
            <a:endParaRPr lang="en-IN"/>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A969A-7B1E-4CBA-8D9F-15C12AB9B48F}" type="datetimeFigureOut">
              <a:rPr lang="en-IN" smtClean="0"/>
              <a:t>02/04/23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5758CB-CEEB-40DD-9E6A-F300BC56CE7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8AFA969A-7B1E-4CBA-8D9F-15C12AB9B48F}" type="datetimeFigureOut">
              <a:rPr lang="en-IN" smtClean="0"/>
              <a:t>02/04/23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5758CB-CEEB-40DD-9E6A-F300BC56CE7F}"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FA969A-7B1E-4CBA-8D9F-15C12AB9B48F}" type="datetimeFigureOut">
              <a:rPr lang="en-IN" smtClean="0"/>
              <a:t>02/04/23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5758CB-CEEB-40DD-9E6A-F300BC56CE7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FA969A-7B1E-4CBA-8D9F-15C12AB9B48F}" type="datetimeFigureOut">
              <a:rPr lang="en-IN" smtClean="0"/>
              <a:t>02/04/23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5758CB-CEEB-40DD-9E6A-F300BC56CE7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8AFA969A-7B1E-4CBA-8D9F-15C12AB9B48F}" type="datetimeFigureOut">
              <a:rPr lang="en-IN" smtClean="0"/>
              <a:t>02/04/23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5758CB-CEEB-40DD-9E6A-F300BC56CE7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AFA969A-7B1E-4CBA-8D9F-15C12AB9B48F}" type="datetimeFigureOut">
              <a:rPr lang="en-IN" smtClean="0"/>
              <a:t>02/04/23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5758CB-CEEB-40DD-9E6A-F300BC56CE7F}"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A969A-7B1E-4CBA-8D9F-15C12AB9B48F}" type="datetimeFigureOut">
              <a:rPr lang="en-IN" smtClean="0"/>
              <a:t>02/04/23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5758CB-CEEB-40DD-9E6A-F300BC56CE7F}"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8AFA969A-7B1E-4CBA-8D9F-15C12AB9B48F}" type="datetimeFigureOut">
              <a:rPr lang="en-IN" smtClean="0"/>
              <a:t>02/04/23</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435758CB-CEEB-40DD-9E6A-F300BC56CE7F}"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0768"/>
            <a:ext cx="7702624" cy="1944216"/>
          </a:xfrm>
        </p:spPr>
        <p:txBody>
          <a:bodyPr>
            <a:normAutofit fontScale="90000"/>
          </a:bodyPr>
          <a:lstStyle/>
          <a:p>
            <a:r>
              <a:rPr lang="en-US" sz="8000" dirty="0">
                <a:solidFill>
                  <a:schemeClr val="tx1"/>
                </a:solidFill>
                <a:latin typeface="Algerian" pitchFamily="82" charset="0"/>
              </a:rPr>
              <a:t>WOMEN OF WINGS</a:t>
            </a:r>
            <a:endParaRPr lang="en-IN" sz="8000" dirty="0">
              <a:solidFill>
                <a:schemeClr val="tx1"/>
              </a:solidFill>
              <a:latin typeface="Algerian" pitchFamily="82" charset="0"/>
            </a:endParaRPr>
          </a:p>
        </p:txBody>
      </p:sp>
      <p:sp>
        <p:nvSpPr>
          <p:cNvPr id="3" name="Subtitle 2"/>
          <p:cNvSpPr>
            <a:spLocks noGrp="1"/>
          </p:cNvSpPr>
          <p:nvPr>
            <p:ph type="subTitle" idx="1"/>
          </p:nvPr>
        </p:nvSpPr>
        <p:spPr>
          <a:xfrm>
            <a:off x="5364088" y="3933056"/>
            <a:ext cx="3168352" cy="2016224"/>
          </a:xfrm>
        </p:spPr>
        <p:txBody>
          <a:bodyPr>
            <a:normAutofit fontScale="85000" lnSpcReduction="20000"/>
          </a:bodyPr>
          <a:lstStyle/>
          <a:p>
            <a:pPr algn="l"/>
            <a:r>
              <a:rPr lang="en-US" dirty="0">
                <a:solidFill>
                  <a:schemeClr val="tx1"/>
                </a:solidFill>
                <a:latin typeface="Algerian" pitchFamily="82" charset="0"/>
              </a:rPr>
              <a:t>                                                                                       BY,</a:t>
            </a:r>
          </a:p>
          <a:p>
            <a:pPr algn="l"/>
            <a:r>
              <a:rPr lang="en-US" dirty="0">
                <a:solidFill>
                  <a:schemeClr val="tx1"/>
                </a:solidFill>
                <a:latin typeface="Algerian" pitchFamily="82" charset="0"/>
              </a:rPr>
              <a:t>                                                                                     SHARAFUNNEESA P P</a:t>
            </a:r>
          </a:p>
          <a:p>
            <a:pPr algn="l"/>
            <a:r>
              <a:rPr lang="en-US" dirty="0">
                <a:solidFill>
                  <a:schemeClr val="tx1"/>
                </a:solidFill>
                <a:latin typeface="Algerian" pitchFamily="82" charset="0"/>
              </a:rPr>
              <a:t>          CA -629       </a:t>
            </a:r>
          </a:p>
          <a:p>
            <a:pPr algn="l"/>
            <a:r>
              <a:rPr lang="en-US" dirty="0">
                <a:solidFill>
                  <a:schemeClr val="tx1"/>
                </a:solidFill>
                <a:latin typeface="Algerian" pitchFamily="82" charset="0"/>
              </a:rPr>
              <a:t>GUIDE: </a:t>
            </a:r>
          </a:p>
          <a:p>
            <a:pPr algn="l"/>
            <a:r>
              <a:rPr lang="en-US" dirty="0">
                <a:solidFill>
                  <a:schemeClr val="tx1"/>
                </a:solidFill>
                <a:latin typeface="Algerian" pitchFamily="82" charset="0"/>
              </a:rPr>
              <a:t>DR.ANJANA CHANDRAN                                                                   </a:t>
            </a:r>
          </a:p>
          <a:p>
            <a:pPr algn="l"/>
            <a:r>
              <a:rPr lang="en-US" dirty="0">
                <a:solidFill>
                  <a:schemeClr val="tx1"/>
                </a:solidFill>
                <a:latin typeface="Algerian" pitchFamily="82" charset="0"/>
              </a:rPr>
              <a:t>                                                                                    </a:t>
            </a:r>
          </a:p>
          <a:p>
            <a:endParaRPr lang="en-IN" dirty="0"/>
          </a:p>
        </p:txBody>
      </p:sp>
    </p:spTree>
    <p:extLst>
      <p:ext uri="{BB962C8B-B14F-4D97-AF65-F5344CB8AC3E}">
        <p14:creationId xmlns:p14="http://schemas.microsoft.com/office/powerpoint/2010/main" val="4243469158"/>
      </p:ext>
    </p:extLst>
  </p:cSld>
  <p:clrMapOvr>
    <a:masterClrMapping/>
  </p:clrMapOvr>
  <mc:AlternateContent xmlns:mc="http://schemas.openxmlformats.org/markup-compatibility/2006" xmlns:p14="http://schemas.microsoft.com/office/powerpoint/2010/main">
    <mc:Choice Requires="p14">
      <p:transition spd="med" p14:dur="700" advTm="2626">
        <p:fade/>
      </p:transition>
    </mc:Choice>
    <mc:Fallback xmlns="">
      <p:transition spd="med" advTm="2626">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32656"/>
            <a:ext cx="7556376" cy="936104"/>
          </a:xfrm>
        </p:spPr>
        <p:txBody>
          <a:bodyPr>
            <a:normAutofit/>
          </a:bodyPr>
          <a:lstStyle/>
          <a:p>
            <a:pPr algn="l"/>
            <a:r>
              <a:rPr lang="en-US" sz="4000" dirty="0">
                <a:solidFill>
                  <a:schemeClr val="tx1"/>
                </a:solidFill>
                <a:latin typeface="Dubai" panose="020B0503030403030204" pitchFamily="34" charset="-78"/>
                <a:cs typeface="Dubai" panose="020B0503030403030204" pitchFamily="34" charset="-78"/>
              </a:rPr>
              <a:t>PROPOSED SYSTEM</a:t>
            </a:r>
            <a:endParaRPr lang="en-IN" sz="4000" dirty="0">
              <a:solidFill>
                <a:schemeClr val="tx1"/>
              </a:solidFill>
              <a:latin typeface="Dubai" panose="020B0503030403030204" pitchFamily="34" charset="-78"/>
              <a:cs typeface="Dubai" panose="020B0503030403030204" pitchFamily="34" charset="-78"/>
            </a:endParaRPr>
          </a:p>
        </p:txBody>
      </p:sp>
      <p:sp>
        <p:nvSpPr>
          <p:cNvPr id="3" name="Subtitle 2"/>
          <p:cNvSpPr>
            <a:spLocks noGrp="1"/>
          </p:cNvSpPr>
          <p:nvPr>
            <p:ph type="subTitle" idx="1"/>
          </p:nvPr>
        </p:nvSpPr>
        <p:spPr>
          <a:xfrm>
            <a:off x="683568" y="1844824"/>
            <a:ext cx="7560840" cy="4104456"/>
          </a:xfrm>
        </p:spPr>
        <p:txBody>
          <a:bodyPr>
            <a:normAutofit/>
          </a:bodyPr>
          <a:lstStyle/>
          <a:p>
            <a:pPr marL="342900" indent="-342900" algn="just">
              <a:lnSpc>
                <a:spcPts val="1800"/>
              </a:lnSpc>
              <a:buFont typeface="Wingdings" pitchFamily="2" charset="2"/>
              <a:buChar char="v"/>
            </a:pPr>
            <a:r>
              <a:rPr lang="en-IN" sz="2400" b="1" dirty="0">
                <a:solidFill>
                  <a:schemeClr val="tx1"/>
                </a:solidFill>
                <a:latin typeface="+mj-lt"/>
              </a:rPr>
              <a:t>N</a:t>
            </a:r>
            <a:r>
              <a:rPr lang="en-IN" sz="2400" b="1" i="0" u="none" strike="noStrike" dirty="0">
                <a:solidFill>
                  <a:schemeClr val="tx1"/>
                </a:solidFill>
                <a:effectLst/>
                <a:latin typeface="+mj-lt"/>
              </a:rPr>
              <a:t>o investment</a:t>
            </a:r>
            <a:endParaRPr lang="en-IN" sz="2400" b="1" i="0" u="none" strike="noStrike" dirty="0">
              <a:solidFill>
                <a:schemeClr val="tx1"/>
              </a:solidFill>
              <a:latin typeface="+mj-lt"/>
              <a:cs typeface="Times New Roman" panose="02020603050405020304" pitchFamily="18" charset="0"/>
            </a:endParaRPr>
          </a:p>
          <a:p>
            <a:pPr marL="342900" indent="-342900" algn="just">
              <a:lnSpc>
                <a:spcPts val="1800"/>
              </a:lnSpc>
              <a:buFont typeface="Wingdings" pitchFamily="2" charset="2"/>
              <a:buChar char="v"/>
            </a:pPr>
            <a:r>
              <a:rPr lang="en-IN" sz="2400" b="1" dirty="0">
                <a:solidFill>
                  <a:srgbClr val="232F3E"/>
                </a:solidFill>
                <a:effectLst/>
                <a:latin typeface="+mj-lt"/>
                <a:ea typeface="Times New Roman" panose="02020603050405020304" pitchFamily="18" charset="0"/>
                <a:cs typeface="Times New Roman" panose="02020603050405020304" pitchFamily="18" charset="0"/>
              </a:rPr>
              <a:t>Faster buying process</a:t>
            </a:r>
            <a:endParaRPr lang="en-IN" sz="2400" b="1" dirty="0">
              <a:effectLst/>
              <a:latin typeface="+mj-lt"/>
              <a:ea typeface="Calibri" panose="020F0502020204030204" pitchFamily="34" charset="0"/>
              <a:cs typeface="Times New Roman" panose="02020603050405020304" pitchFamily="18" charset="0"/>
            </a:endParaRPr>
          </a:p>
          <a:p>
            <a:pPr marL="342900" indent="-342900" algn="just">
              <a:buFont typeface="Wingdings" pitchFamily="2" charset="2"/>
              <a:buChar char="v"/>
            </a:pPr>
            <a:r>
              <a:rPr lang="en-IN" sz="2400" b="1" dirty="0">
                <a:solidFill>
                  <a:srgbClr val="232F3E"/>
                </a:solidFill>
                <a:effectLst/>
                <a:latin typeface="+mj-lt"/>
                <a:ea typeface="Times New Roman" panose="02020603050405020304" pitchFamily="18" charset="0"/>
                <a:cs typeface="Times New Roman" panose="02020603050405020304" pitchFamily="18" charset="0"/>
              </a:rPr>
              <a:t>Affordable advertising and marketing</a:t>
            </a:r>
            <a:r>
              <a:rPr lang="en-IN" sz="2400" b="1" dirty="0">
                <a:effectLst/>
                <a:latin typeface="+mj-lt"/>
              </a:rPr>
              <a:t> </a:t>
            </a:r>
            <a:endParaRPr lang="en-IN" sz="2400" b="1" dirty="0">
              <a:solidFill>
                <a:srgbClr val="373D3E"/>
              </a:solidFill>
              <a:latin typeface="+mj-lt"/>
              <a:cs typeface="Times New Roman" panose="02020603050405020304" pitchFamily="18" charset="0"/>
            </a:endParaRPr>
          </a:p>
          <a:p>
            <a:pPr marL="342900" indent="-342900" algn="just">
              <a:lnSpc>
                <a:spcPts val="1800"/>
              </a:lnSpc>
              <a:buFont typeface="Wingdings" pitchFamily="2" charset="2"/>
              <a:buChar char="v"/>
            </a:pPr>
            <a:r>
              <a:rPr lang="en-IN" sz="2400" b="1" dirty="0">
                <a:solidFill>
                  <a:srgbClr val="232F3E"/>
                </a:solidFill>
                <a:effectLst/>
                <a:latin typeface="+mj-lt"/>
                <a:ea typeface="Times New Roman" panose="02020603050405020304" pitchFamily="18" charset="0"/>
                <a:cs typeface="Times New Roman" panose="02020603050405020304" pitchFamily="18" charset="0"/>
              </a:rPr>
              <a:t>No reach limitations</a:t>
            </a:r>
          </a:p>
          <a:p>
            <a:pPr marL="342900" indent="-342900" algn="just">
              <a:lnSpc>
                <a:spcPts val="1800"/>
              </a:lnSpc>
              <a:buFont typeface="Wingdings" pitchFamily="2" charset="2"/>
              <a:buChar char="v"/>
            </a:pPr>
            <a:r>
              <a:rPr lang="en-IN" sz="2400" b="1" dirty="0">
                <a:solidFill>
                  <a:srgbClr val="373D3E"/>
                </a:solidFill>
                <a:latin typeface="+mj-lt"/>
                <a:ea typeface="Times New Roman" panose="02020603050405020304" pitchFamily="18" charset="0"/>
                <a:cs typeface="Times New Roman" panose="02020603050405020304" pitchFamily="18" charset="0"/>
              </a:rPr>
              <a:t>Free Shipping</a:t>
            </a:r>
          </a:p>
          <a:p>
            <a:pPr marL="342900" indent="-342900" algn="just">
              <a:lnSpc>
                <a:spcPts val="1800"/>
              </a:lnSpc>
              <a:buFont typeface="Wingdings" pitchFamily="2" charset="2"/>
              <a:buChar char="v"/>
            </a:pPr>
            <a:r>
              <a:rPr lang="en-IN" sz="2400" b="1" dirty="0">
                <a:solidFill>
                  <a:srgbClr val="373D3E"/>
                </a:solidFill>
                <a:effectLst/>
                <a:latin typeface="+mj-lt"/>
                <a:ea typeface="Times New Roman" panose="02020603050405020304" pitchFamily="18" charset="0"/>
                <a:cs typeface="Times New Roman" panose="02020603050405020304" pitchFamily="18" charset="0"/>
              </a:rPr>
              <a:t>easier returns and delivery systems</a:t>
            </a:r>
          </a:p>
          <a:p>
            <a:pPr marL="342900" indent="-342900" algn="just">
              <a:lnSpc>
                <a:spcPts val="1800"/>
              </a:lnSpc>
              <a:buFont typeface="Wingdings" pitchFamily="2" charset="2"/>
              <a:buChar char="v"/>
            </a:pPr>
            <a:r>
              <a:rPr lang="en-IN" sz="2400" b="1" dirty="0">
                <a:solidFill>
                  <a:srgbClr val="373D3E"/>
                </a:solidFill>
                <a:latin typeface="+mj-lt"/>
                <a:ea typeface="Calibri" panose="020F0502020204030204" pitchFamily="34" charset="0"/>
                <a:cs typeface="Times New Roman" panose="02020603050405020304" pitchFamily="18" charset="0"/>
              </a:rPr>
              <a:t>Simple registration</a:t>
            </a:r>
          </a:p>
          <a:p>
            <a:pPr marL="342900" indent="-342900" algn="just">
              <a:lnSpc>
                <a:spcPts val="1800"/>
              </a:lnSpc>
              <a:buFont typeface="Wingdings" pitchFamily="2" charset="2"/>
              <a:buChar char="v"/>
            </a:pPr>
            <a:r>
              <a:rPr lang="en-IN" sz="2400" b="1" dirty="0">
                <a:solidFill>
                  <a:srgbClr val="373D3E"/>
                </a:solidFill>
                <a:latin typeface="+mj-lt"/>
                <a:ea typeface="Calibri" panose="020F0502020204030204" pitchFamily="34" charset="0"/>
                <a:cs typeface="Times New Roman" panose="02020603050405020304" pitchFamily="18" charset="0"/>
              </a:rPr>
              <a:t>User</a:t>
            </a:r>
            <a:r>
              <a:rPr lang="en-IN" sz="2400" b="1" dirty="0">
                <a:solidFill>
                  <a:srgbClr val="373D3E"/>
                </a:solidFill>
                <a:effectLst/>
                <a:latin typeface="+mj-lt"/>
                <a:ea typeface="Calibri" panose="020F0502020204030204" pitchFamily="34" charset="0"/>
                <a:cs typeface="Times New Roman" panose="02020603050405020304" pitchFamily="18" charset="0"/>
              </a:rPr>
              <a:t> Support</a:t>
            </a:r>
          </a:p>
          <a:p>
            <a:pPr marL="342900" indent="-342900" algn="just">
              <a:lnSpc>
                <a:spcPts val="1800"/>
              </a:lnSpc>
              <a:buFont typeface="Wingdings" pitchFamily="2" charset="2"/>
              <a:buChar char="v"/>
            </a:pPr>
            <a:endParaRPr lang="en-IN" sz="2400" b="1"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3017497"/>
      </p:ext>
    </p:extLst>
  </p:cSld>
  <p:clrMapOvr>
    <a:masterClrMapping/>
  </p:clrMapOvr>
  <mc:AlternateContent xmlns:mc="http://schemas.openxmlformats.org/markup-compatibility/2006" xmlns:p14="http://schemas.microsoft.com/office/powerpoint/2010/main">
    <mc:Choice Requires="p14">
      <p:transition spd="med" p14:dur="700" advTm="402">
        <p:fade/>
      </p:transition>
    </mc:Choice>
    <mc:Fallback xmlns="">
      <p:transition spd="med" advTm="402">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7772400" cy="936104"/>
          </a:xfrm>
        </p:spPr>
        <p:txBody>
          <a:bodyPr/>
          <a:lstStyle/>
          <a:p>
            <a:pPr algn="l"/>
            <a:r>
              <a:rPr lang="en-US" dirty="0">
                <a:solidFill>
                  <a:schemeClr val="tx1"/>
                </a:solidFill>
                <a:latin typeface="Dubai" panose="020B0503030403030204" pitchFamily="34" charset="-78"/>
                <a:cs typeface="Dubai" panose="020B0503030403030204" pitchFamily="34" charset="-78"/>
              </a:rPr>
              <a:t>Additional Features</a:t>
            </a:r>
            <a:endParaRPr lang="en-IN" dirty="0"/>
          </a:p>
        </p:txBody>
      </p:sp>
      <p:sp>
        <p:nvSpPr>
          <p:cNvPr id="3" name="Subtitle 2"/>
          <p:cNvSpPr>
            <a:spLocks noGrp="1"/>
          </p:cNvSpPr>
          <p:nvPr>
            <p:ph type="subTitle" idx="1"/>
          </p:nvPr>
        </p:nvSpPr>
        <p:spPr>
          <a:xfrm>
            <a:off x="539552" y="1700808"/>
            <a:ext cx="7992888" cy="4248472"/>
          </a:xfrm>
        </p:spPr>
        <p:txBody>
          <a:bodyPr>
            <a:normAutofit/>
          </a:bodyPr>
          <a:lstStyle/>
          <a:p>
            <a:pPr algn="just">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 Donation</a:t>
            </a:r>
          </a:p>
          <a:p>
            <a:pPr algn="just">
              <a:buClrTx/>
              <a:buFont typeface="Wingdings" panose="05000000000000000000" pitchFamily="2" charset="2"/>
              <a:buChar char="§"/>
            </a:pPr>
            <a:endParaRPr lang="en-IN" sz="2400" dirty="0"/>
          </a:p>
        </p:txBody>
      </p:sp>
    </p:spTree>
    <p:extLst>
      <p:ext uri="{BB962C8B-B14F-4D97-AF65-F5344CB8AC3E}">
        <p14:creationId xmlns:p14="http://schemas.microsoft.com/office/powerpoint/2010/main" val="143707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4664"/>
            <a:ext cx="7772400" cy="1008112"/>
          </a:xfrm>
        </p:spPr>
        <p:txBody>
          <a:bodyPr>
            <a:normAutofit/>
          </a:bodyPr>
          <a:lstStyle/>
          <a:p>
            <a:pPr algn="l"/>
            <a:r>
              <a:rPr lang="en-US" sz="4000" dirty="0">
                <a:solidFill>
                  <a:schemeClr val="tx1"/>
                </a:solidFill>
                <a:latin typeface="Dubai" panose="020B0503030403030204" pitchFamily="34" charset="-78"/>
                <a:cs typeface="Dubai" panose="020B0503030403030204" pitchFamily="34" charset="-78"/>
              </a:rPr>
              <a:t>MODULES</a:t>
            </a:r>
            <a:r>
              <a:rPr lang="en-US" sz="4000" dirty="0">
                <a:solidFill>
                  <a:schemeClr val="tx1"/>
                </a:solidFill>
              </a:rPr>
              <a:t> </a:t>
            </a:r>
            <a:r>
              <a:rPr lang="en-US" sz="4000" dirty="0">
                <a:solidFill>
                  <a:schemeClr val="tx1"/>
                </a:solidFill>
                <a:latin typeface="Dubai" panose="020B0503030403030204" pitchFamily="34" charset="-78"/>
                <a:cs typeface="Dubai" panose="020B0503030403030204" pitchFamily="34" charset="-78"/>
              </a:rPr>
              <a:t>DETAILS</a:t>
            </a:r>
            <a:endParaRPr lang="en-IN" sz="4000" dirty="0">
              <a:solidFill>
                <a:schemeClr val="tx1"/>
              </a:solidFill>
              <a:latin typeface="Dubai" panose="020B0503030403030204" pitchFamily="34" charset="-78"/>
              <a:cs typeface="Dubai" panose="020B0503030403030204" pitchFamily="34" charset="-78"/>
            </a:endParaRPr>
          </a:p>
        </p:txBody>
      </p:sp>
      <p:sp>
        <p:nvSpPr>
          <p:cNvPr id="3" name="Subtitle 2"/>
          <p:cNvSpPr>
            <a:spLocks noGrp="1"/>
          </p:cNvSpPr>
          <p:nvPr>
            <p:ph type="subTitle" idx="1"/>
          </p:nvPr>
        </p:nvSpPr>
        <p:spPr>
          <a:xfrm>
            <a:off x="755576" y="2060848"/>
            <a:ext cx="7416824" cy="3888432"/>
          </a:xfrm>
        </p:spPr>
        <p:txBody>
          <a:bodyPr>
            <a:normAutofit/>
          </a:bodyPr>
          <a:lstStyle/>
          <a:p>
            <a:pPr marL="342900" indent="-342900" algn="l">
              <a:buClrTx/>
              <a:buFont typeface="Wingdings" panose="05000000000000000000" pitchFamily="2" charset="2"/>
              <a:buChar char="q"/>
            </a:pPr>
            <a:r>
              <a:rPr lang="en-US" sz="2400" dirty="0">
                <a:solidFill>
                  <a:schemeClr val="tx1"/>
                </a:solidFill>
                <a:latin typeface="Dubai" panose="020B0503030403030204" pitchFamily="34" charset="-78"/>
                <a:cs typeface="Dubai" panose="020B0503030403030204" pitchFamily="34" charset="-78"/>
              </a:rPr>
              <a:t>ADMIN</a:t>
            </a:r>
          </a:p>
          <a:p>
            <a:pPr marL="342900" indent="-342900" algn="l">
              <a:buClrTx/>
              <a:buFont typeface="Wingdings" panose="05000000000000000000" pitchFamily="2" charset="2"/>
              <a:buChar char="q"/>
            </a:pPr>
            <a:r>
              <a:rPr lang="en-US" sz="2400" dirty="0">
                <a:solidFill>
                  <a:schemeClr val="tx1"/>
                </a:solidFill>
                <a:latin typeface="Dubai" panose="020B0503030403030204" pitchFamily="34" charset="-78"/>
                <a:cs typeface="Dubai" panose="020B0503030403030204" pitchFamily="34" charset="-78"/>
              </a:rPr>
              <a:t>SELLER</a:t>
            </a:r>
            <a:endParaRPr lang="en-IN" sz="2400" dirty="0">
              <a:solidFill>
                <a:schemeClr val="tx1"/>
              </a:solidFill>
              <a:latin typeface="Dubai" panose="020B0503030403030204" pitchFamily="34" charset="-78"/>
              <a:cs typeface="Dubai" panose="020B0503030403030204" pitchFamily="34" charset="-78"/>
            </a:endParaRPr>
          </a:p>
          <a:p>
            <a:pPr marL="342900" indent="-342900" algn="l">
              <a:buClrTx/>
              <a:buFont typeface="Wingdings" panose="05000000000000000000" pitchFamily="2" charset="2"/>
              <a:buChar char="q"/>
            </a:pPr>
            <a:r>
              <a:rPr lang="en-US" sz="2400" dirty="0">
                <a:solidFill>
                  <a:schemeClr val="tx1"/>
                </a:solidFill>
                <a:latin typeface="Dubai" panose="020B0503030403030204" pitchFamily="34" charset="-78"/>
                <a:cs typeface="Dubai" panose="020B0503030403030204" pitchFamily="34" charset="-78"/>
              </a:rPr>
              <a:t>PUBLIC USER</a:t>
            </a:r>
          </a:p>
          <a:p>
            <a:pPr marL="342900" indent="-342900" algn="l">
              <a:buFont typeface="Arial" pitchFamily="34" charset="0"/>
              <a:buChar char="•"/>
            </a:pPr>
            <a:endParaRPr lang="en-US" sz="2400" dirty="0">
              <a:solidFill>
                <a:schemeClr val="tx1"/>
              </a:solidFill>
              <a:latin typeface="Baskerville Old Face" pitchFamily="18" charset="0"/>
            </a:endParaRPr>
          </a:p>
        </p:txBody>
      </p:sp>
    </p:spTree>
    <p:extLst>
      <p:ext uri="{BB962C8B-B14F-4D97-AF65-F5344CB8AC3E}">
        <p14:creationId xmlns:p14="http://schemas.microsoft.com/office/powerpoint/2010/main" val="207541757"/>
      </p:ext>
    </p:extLst>
  </p:cSld>
  <p:clrMapOvr>
    <a:masterClrMapping/>
  </p:clrMapOvr>
  <mc:AlternateContent xmlns:mc="http://schemas.openxmlformats.org/markup-compatibility/2006" xmlns:p14="http://schemas.microsoft.com/office/powerpoint/2010/main">
    <mc:Choice Requires="p14">
      <p:transition spd="med" p14:dur="700" advTm="606">
        <p:fade/>
      </p:transition>
    </mc:Choice>
    <mc:Fallback xmlns="">
      <p:transition spd="med" advTm="606">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60648"/>
            <a:ext cx="8640960" cy="1008112"/>
          </a:xfrm>
        </p:spPr>
        <p:txBody>
          <a:bodyPr>
            <a:normAutofit/>
          </a:bodyPr>
          <a:lstStyle/>
          <a:p>
            <a:pPr algn="l"/>
            <a:r>
              <a:rPr lang="en-US" sz="3600" dirty="0">
                <a:solidFill>
                  <a:schemeClr val="tx1"/>
                </a:solidFill>
                <a:latin typeface="Dubai" panose="020B0503030403030204" pitchFamily="34" charset="-78"/>
                <a:cs typeface="Dubai" panose="020B0503030403030204" pitchFamily="34" charset="-78"/>
              </a:rPr>
              <a:t>ADMIN</a:t>
            </a:r>
            <a:endParaRPr lang="en-IN" sz="3600" dirty="0">
              <a:solidFill>
                <a:schemeClr val="tx1"/>
              </a:solidFill>
              <a:latin typeface="Dubai" panose="020B0503030403030204" pitchFamily="34" charset="-78"/>
              <a:cs typeface="Dubai" panose="020B0503030403030204" pitchFamily="34" charset="-78"/>
            </a:endParaRPr>
          </a:p>
        </p:txBody>
      </p:sp>
      <p:sp>
        <p:nvSpPr>
          <p:cNvPr id="3" name="Subtitle 2"/>
          <p:cNvSpPr>
            <a:spLocks noGrp="1"/>
          </p:cNvSpPr>
          <p:nvPr>
            <p:ph type="subTitle" idx="1"/>
          </p:nvPr>
        </p:nvSpPr>
        <p:spPr>
          <a:xfrm>
            <a:off x="251520" y="1484784"/>
            <a:ext cx="8640960" cy="5256584"/>
          </a:xfrm>
        </p:spPr>
        <p:txBody>
          <a:bodyPr/>
          <a:lstStyle/>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Login </a:t>
            </a:r>
            <a:endParaRPr lang="en-IN" sz="2400" dirty="0">
              <a:solidFill>
                <a:schemeClr val="tx1"/>
              </a:solidFill>
              <a:latin typeface="Dubai" panose="020B0503030403030204" pitchFamily="34" charset="-78"/>
              <a:cs typeface="Dubai" panose="020B0503030403030204" pitchFamily="34" charset="-78"/>
            </a:endParaRPr>
          </a:p>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View Sellers</a:t>
            </a:r>
            <a:endParaRPr lang="en-IN" sz="2400" dirty="0">
              <a:solidFill>
                <a:schemeClr val="tx1"/>
              </a:solidFill>
              <a:latin typeface="Dubai" panose="020B0503030403030204" pitchFamily="34" charset="-78"/>
              <a:cs typeface="Dubai" panose="020B0503030403030204" pitchFamily="34" charset="-78"/>
            </a:endParaRPr>
          </a:p>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Seller Verification</a:t>
            </a:r>
          </a:p>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Remove sellers</a:t>
            </a:r>
          </a:p>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Add category</a:t>
            </a:r>
          </a:p>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Add</a:t>
            </a:r>
            <a:endParaRPr lang="en-IN" sz="2400" dirty="0">
              <a:solidFill>
                <a:schemeClr val="tx1"/>
              </a:solidFill>
              <a:latin typeface="Dubai" panose="020B0503030403030204" pitchFamily="34" charset="-78"/>
              <a:cs typeface="Dubai" panose="020B0503030403030204" pitchFamily="34" charset="-78"/>
            </a:endParaRPr>
          </a:p>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Add notification</a:t>
            </a:r>
            <a:endParaRPr lang="en-IN" sz="2400" dirty="0">
              <a:solidFill>
                <a:schemeClr val="tx1"/>
              </a:solidFill>
              <a:latin typeface="Dubai" panose="020B0503030403030204" pitchFamily="34" charset="-78"/>
              <a:cs typeface="Dubai" panose="020B0503030403030204" pitchFamily="34" charset="-78"/>
            </a:endParaRPr>
          </a:p>
          <a:p>
            <a:endParaRPr lang="en-IN" dirty="0"/>
          </a:p>
        </p:txBody>
      </p:sp>
    </p:spTree>
    <p:extLst>
      <p:ext uri="{BB962C8B-B14F-4D97-AF65-F5344CB8AC3E}">
        <p14:creationId xmlns:p14="http://schemas.microsoft.com/office/powerpoint/2010/main" val="1488935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260648"/>
            <a:ext cx="8568952" cy="1080120"/>
          </a:xfrm>
        </p:spPr>
        <p:txBody>
          <a:bodyPr>
            <a:normAutofit/>
          </a:bodyPr>
          <a:lstStyle/>
          <a:p>
            <a:pPr algn="l"/>
            <a:r>
              <a:rPr lang="en-US" sz="3600" dirty="0">
                <a:solidFill>
                  <a:schemeClr val="tx1"/>
                </a:solidFill>
                <a:latin typeface="Dubai" panose="020B0503030403030204" pitchFamily="34" charset="-78"/>
                <a:cs typeface="Dubai" panose="020B0503030403030204" pitchFamily="34" charset="-78"/>
              </a:rPr>
              <a:t>SELLER</a:t>
            </a:r>
            <a:endParaRPr lang="en-IN" sz="3600" dirty="0">
              <a:solidFill>
                <a:schemeClr val="tx1"/>
              </a:solidFill>
              <a:latin typeface="Dubai" panose="020B0503030403030204" pitchFamily="34" charset="-78"/>
              <a:cs typeface="Dubai" panose="020B0503030403030204" pitchFamily="34" charset="-78"/>
            </a:endParaRPr>
          </a:p>
        </p:txBody>
      </p:sp>
      <p:sp>
        <p:nvSpPr>
          <p:cNvPr id="3" name="Subtitle 2"/>
          <p:cNvSpPr>
            <a:spLocks noGrp="1"/>
          </p:cNvSpPr>
          <p:nvPr>
            <p:ph type="subTitle" idx="1"/>
          </p:nvPr>
        </p:nvSpPr>
        <p:spPr>
          <a:xfrm>
            <a:off x="323528" y="1556792"/>
            <a:ext cx="8640960" cy="4824536"/>
          </a:xfrm>
        </p:spPr>
        <p:txBody>
          <a:bodyPr>
            <a:normAutofit/>
          </a:bodyPr>
          <a:lstStyle/>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Login</a:t>
            </a:r>
          </a:p>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Add products</a:t>
            </a:r>
            <a:endParaRPr lang="en-IN" sz="2400" dirty="0">
              <a:solidFill>
                <a:schemeClr val="tx1"/>
              </a:solidFill>
              <a:latin typeface="Dubai" panose="020B0503030403030204" pitchFamily="34" charset="-78"/>
              <a:cs typeface="Dubai" panose="020B0503030403030204" pitchFamily="34" charset="-78"/>
            </a:endParaRPr>
          </a:p>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View order</a:t>
            </a:r>
            <a:endParaRPr lang="en-IN" sz="2400" dirty="0">
              <a:solidFill>
                <a:schemeClr val="tx1"/>
              </a:solidFill>
              <a:latin typeface="Dubai" panose="020B0503030403030204" pitchFamily="34" charset="-78"/>
              <a:cs typeface="Dubai" panose="020B0503030403030204" pitchFamily="34" charset="-78"/>
            </a:endParaRPr>
          </a:p>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Reply orders</a:t>
            </a:r>
            <a:endParaRPr lang="en-IN" sz="2400" dirty="0">
              <a:solidFill>
                <a:schemeClr val="tx1"/>
              </a:solidFill>
              <a:latin typeface="Dubai" panose="020B0503030403030204" pitchFamily="34" charset="-78"/>
              <a:cs typeface="Dubai" panose="020B0503030403030204" pitchFamily="34" charset="-78"/>
            </a:endParaRPr>
          </a:p>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View admin notification </a:t>
            </a:r>
            <a:endParaRPr lang="en-IN" sz="2400" dirty="0">
              <a:solidFill>
                <a:schemeClr val="tx1"/>
              </a:solidFill>
              <a:latin typeface="Dubai" panose="020B0503030403030204" pitchFamily="34" charset="-78"/>
              <a:cs typeface="Dubai" panose="020B0503030403030204" pitchFamily="34" charset="-78"/>
            </a:endParaRPr>
          </a:p>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Update products</a:t>
            </a:r>
          </a:p>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Delete Products</a:t>
            </a:r>
          </a:p>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Add Events </a:t>
            </a:r>
          </a:p>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Delete Events</a:t>
            </a:r>
          </a:p>
          <a:p>
            <a:pPr marL="342900" lvl="0" indent="-342900" algn="l">
              <a:buClrTx/>
              <a:buFont typeface="Wingdings" panose="05000000000000000000" pitchFamily="2" charset="2"/>
              <a:buChar char="§"/>
            </a:pPr>
            <a:endParaRPr lang="en-IN" sz="2400" dirty="0">
              <a:solidFill>
                <a:schemeClr val="tx1"/>
              </a:solidFill>
              <a:latin typeface="Dubai" panose="020B0503030403030204" pitchFamily="34" charset="-78"/>
              <a:cs typeface="Dubai" panose="020B0503030403030204" pitchFamily="34" charset="-78"/>
            </a:endParaRPr>
          </a:p>
          <a:p>
            <a:pPr algn="l"/>
            <a:endParaRPr lang="en-IN" dirty="0">
              <a:solidFill>
                <a:schemeClr val="tx1"/>
              </a:solidFill>
            </a:endParaRPr>
          </a:p>
        </p:txBody>
      </p:sp>
    </p:spTree>
    <p:extLst>
      <p:ext uri="{BB962C8B-B14F-4D97-AF65-F5344CB8AC3E}">
        <p14:creationId xmlns:p14="http://schemas.microsoft.com/office/powerpoint/2010/main" val="2161977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88640"/>
            <a:ext cx="8134672" cy="1080120"/>
          </a:xfrm>
        </p:spPr>
        <p:txBody>
          <a:bodyPr/>
          <a:lstStyle/>
          <a:p>
            <a:pPr algn="l"/>
            <a:r>
              <a:rPr lang="en-US" sz="3600" dirty="0">
                <a:solidFill>
                  <a:schemeClr val="tx1"/>
                </a:solidFill>
                <a:latin typeface="Dubai" panose="020B0503030403030204" pitchFamily="34" charset="-78"/>
                <a:cs typeface="Dubai" panose="020B0503030403030204" pitchFamily="34" charset="-78"/>
              </a:rPr>
              <a:t>PUBLIC</a:t>
            </a:r>
            <a:r>
              <a:rPr lang="en-US" dirty="0">
                <a:solidFill>
                  <a:schemeClr val="tx1"/>
                </a:solidFill>
              </a:rPr>
              <a:t> </a:t>
            </a:r>
            <a:r>
              <a:rPr lang="en-US" sz="3600" dirty="0">
                <a:solidFill>
                  <a:schemeClr val="tx1"/>
                </a:solidFill>
                <a:latin typeface="Dubai" panose="020B0503030403030204" pitchFamily="34" charset="-78"/>
                <a:cs typeface="Dubai" panose="020B0503030403030204" pitchFamily="34" charset="-78"/>
              </a:rPr>
              <a:t>USER</a:t>
            </a:r>
            <a:endParaRPr lang="en-IN" sz="3600" dirty="0">
              <a:solidFill>
                <a:schemeClr val="tx1"/>
              </a:solidFill>
              <a:latin typeface="Dubai" panose="020B0503030403030204" pitchFamily="34" charset="-78"/>
              <a:cs typeface="Dubai" panose="020B0503030403030204" pitchFamily="34" charset="-78"/>
            </a:endParaRPr>
          </a:p>
        </p:txBody>
      </p:sp>
      <p:sp>
        <p:nvSpPr>
          <p:cNvPr id="3" name="Subtitle 2"/>
          <p:cNvSpPr>
            <a:spLocks noGrp="1"/>
          </p:cNvSpPr>
          <p:nvPr>
            <p:ph type="subTitle" idx="1"/>
          </p:nvPr>
        </p:nvSpPr>
        <p:spPr>
          <a:xfrm>
            <a:off x="323528" y="1340768"/>
            <a:ext cx="8496944" cy="5112568"/>
          </a:xfrm>
        </p:spPr>
        <p:txBody>
          <a:bodyPr/>
          <a:lstStyle/>
          <a:p>
            <a:pPr lvl="0"/>
            <a:endParaRPr lang="en-IN" dirty="0"/>
          </a:p>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Registration </a:t>
            </a:r>
            <a:endParaRPr lang="en-IN" sz="2400" dirty="0">
              <a:solidFill>
                <a:schemeClr val="tx1"/>
              </a:solidFill>
              <a:latin typeface="Dubai" panose="020B0503030403030204" pitchFamily="34" charset="-78"/>
              <a:cs typeface="Dubai" panose="020B0503030403030204" pitchFamily="34" charset="-78"/>
            </a:endParaRPr>
          </a:p>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Login </a:t>
            </a:r>
            <a:endParaRPr lang="en-IN" sz="2400" dirty="0">
              <a:solidFill>
                <a:schemeClr val="tx1"/>
              </a:solidFill>
              <a:latin typeface="Dubai" panose="020B0503030403030204" pitchFamily="34" charset="-78"/>
              <a:cs typeface="Dubai" panose="020B0503030403030204" pitchFamily="34" charset="-78"/>
            </a:endParaRPr>
          </a:p>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Browse  products and Category</a:t>
            </a:r>
          </a:p>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View events </a:t>
            </a:r>
          </a:p>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Add to cart</a:t>
            </a:r>
            <a:endParaRPr lang="en-IN" sz="2400" dirty="0">
              <a:solidFill>
                <a:schemeClr val="tx1"/>
              </a:solidFill>
              <a:latin typeface="Dubai" panose="020B0503030403030204" pitchFamily="34" charset="-78"/>
              <a:cs typeface="Dubai" panose="020B0503030403030204" pitchFamily="34" charset="-78"/>
            </a:endParaRPr>
          </a:p>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Order products</a:t>
            </a:r>
            <a:endParaRPr lang="en-IN" sz="2400" dirty="0">
              <a:solidFill>
                <a:schemeClr val="tx1"/>
              </a:solidFill>
              <a:latin typeface="Dubai" panose="020B0503030403030204" pitchFamily="34" charset="-78"/>
              <a:cs typeface="Dubai" panose="020B0503030403030204" pitchFamily="34" charset="-78"/>
            </a:endParaRPr>
          </a:p>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Cancel  orders</a:t>
            </a:r>
          </a:p>
          <a:p>
            <a:pPr marL="342900" lvl="0" indent="-342900" algn="l">
              <a:buClrTx/>
              <a:buFont typeface="Wingdings" panose="05000000000000000000" pitchFamily="2" charset="2"/>
              <a:buChar char="§"/>
            </a:pPr>
            <a:r>
              <a:rPr lang="en-US" sz="2400" dirty="0">
                <a:solidFill>
                  <a:schemeClr val="tx1"/>
                </a:solidFill>
                <a:latin typeface="Dubai" panose="020B0503030403030204" pitchFamily="34" charset="-78"/>
                <a:cs typeface="Dubai" panose="020B0503030403030204" pitchFamily="34" charset="-78"/>
              </a:rPr>
              <a:t>Bill Payment</a:t>
            </a:r>
            <a:endParaRPr lang="en-IN" sz="2400" dirty="0">
              <a:solidFill>
                <a:schemeClr val="tx1"/>
              </a:solidFill>
              <a:latin typeface="Dubai" panose="020B0503030403030204" pitchFamily="34" charset="-78"/>
              <a:cs typeface="Dubai" panose="020B0503030403030204" pitchFamily="34" charset="-78"/>
            </a:endParaRPr>
          </a:p>
          <a:p>
            <a:pPr lvl="0" algn="l">
              <a:buClrTx/>
            </a:pPr>
            <a:endParaRPr lang="en-IN" sz="2400" dirty="0">
              <a:solidFill>
                <a:schemeClr val="tx1"/>
              </a:solidFill>
              <a:latin typeface="Dubai" panose="020B0503030403030204" pitchFamily="34" charset="-78"/>
              <a:cs typeface="Dubai" panose="020B0503030403030204" pitchFamily="34" charset="-78"/>
            </a:endParaRPr>
          </a:p>
          <a:p>
            <a:pPr algn="l"/>
            <a:endParaRPr lang="en-IN" dirty="0">
              <a:solidFill>
                <a:schemeClr val="tx1"/>
              </a:solidFill>
            </a:endParaRPr>
          </a:p>
        </p:txBody>
      </p:sp>
    </p:spTree>
    <p:extLst>
      <p:ext uri="{BB962C8B-B14F-4D97-AF65-F5344CB8AC3E}">
        <p14:creationId xmlns:p14="http://schemas.microsoft.com/office/powerpoint/2010/main" val="861452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4664"/>
            <a:ext cx="7772400" cy="1008112"/>
          </a:xfrm>
        </p:spPr>
        <p:txBody>
          <a:bodyPr>
            <a:normAutofit/>
          </a:bodyPr>
          <a:lstStyle/>
          <a:p>
            <a:pPr algn="l"/>
            <a:r>
              <a:rPr lang="en-US" sz="4000" dirty="0">
                <a:solidFill>
                  <a:schemeClr val="tx1"/>
                </a:solidFill>
                <a:latin typeface="Dubai" panose="020B0503030403030204" pitchFamily="34" charset="-78"/>
                <a:cs typeface="Dubai" panose="020B0503030403030204" pitchFamily="34" charset="-78"/>
              </a:rPr>
              <a:t>SOFTWARE</a:t>
            </a:r>
            <a:r>
              <a:rPr lang="en-US" sz="4000" dirty="0">
                <a:solidFill>
                  <a:schemeClr val="tx1"/>
                </a:solidFill>
              </a:rPr>
              <a:t>  </a:t>
            </a:r>
            <a:r>
              <a:rPr lang="en-US" sz="4000" dirty="0">
                <a:solidFill>
                  <a:schemeClr val="tx1"/>
                </a:solidFill>
                <a:latin typeface="Dubai" panose="020B0503030403030204" pitchFamily="34" charset="-78"/>
                <a:cs typeface="Dubai" panose="020B0503030403030204" pitchFamily="34" charset="-78"/>
              </a:rPr>
              <a:t>DETAILS</a:t>
            </a:r>
            <a:endParaRPr lang="en-IN" sz="4000" dirty="0">
              <a:solidFill>
                <a:schemeClr val="tx1"/>
              </a:solidFill>
              <a:latin typeface="Dubai" panose="020B0503030403030204" pitchFamily="34" charset="-78"/>
              <a:cs typeface="Dubai" panose="020B0503030403030204" pitchFamily="34" charset="-78"/>
            </a:endParaRPr>
          </a:p>
        </p:txBody>
      </p:sp>
      <p:sp>
        <p:nvSpPr>
          <p:cNvPr id="3" name="Subtitle 2"/>
          <p:cNvSpPr>
            <a:spLocks noGrp="1"/>
          </p:cNvSpPr>
          <p:nvPr>
            <p:ph type="subTitle" idx="1"/>
          </p:nvPr>
        </p:nvSpPr>
        <p:spPr>
          <a:xfrm>
            <a:off x="683568" y="2132856"/>
            <a:ext cx="7488832" cy="3960440"/>
          </a:xfrm>
        </p:spPr>
        <p:txBody>
          <a:bodyPr>
            <a:normAutofit lnSpcReduction="10000"/>
          </a:bodyPr>
          <a:lstStyle/>
          <a:p>
            <a:pPr algn="just"/>
            <a:r>
              <a:rPr lang="en-IN" sz="2400" dirty="0">
                <a:solidFill>
                  <a:schemeClr val="tx1"/>
                </a:solidFill>
                <a:effectLst/>
                <a:latin typeface="+mj-lt"/>
              </a:rPr>
              <a:t>There are so many applications to build an ecommerce website and I have taken MERN technologies to use for building .</a:t>
            </a:r>
            <a:endParaRPr lang="en-IN" sz="2400" dirty="0">
              <a:solidFill>
                <a:schemeClr val="tx1"/>
              </a:solidFill>
              <a:latin typeface="+mj-lt"/>
            </a:endParaRPr>
          </a:p>
          <a:p>
            <a:pPr algn="l"/>
            <a:r>
              <a:rPr lang="en-IN" sz="2400" dirty="0">
                <a:solidFill>
                  <a:schemeClr val="tx1"/>
                </a:solidFill>
                <a:effectLst/>
                <a:latin typeface="+mj-lt"/>
              </a:rPr>
              <a:t>MERN:</a:t>
            </a:r>
            <a:br>
              <a:rPr lang="en-IN" sz="2400" dirty="0">
                <a:effectLst/>
                <a:latin typeface="Bookman Old Style" panose="02050604050505020204" pitchFamily="18" charset="0"/>
              </a:rPr>
            </a:br>
            <a:endParaRPr lang="en-IN" sz="2400" dirty="0">
              <a:effectLst/>
              <a:latin typeface="Bookman Old Style" panose="02050604050505020204" pitchFamily="18" charset="0"/>
            </a:endParaRPr>
          </a:p>
          <a:p>
            <a:pPr algn="l"/>
            <a:r>
              <a:rPr lang="en-IN" b="1" dirty="0">
                <a:solidFill>
                  <a:schemeClr val="tx1"/>
                </a:solidFill>
                <a:effectLst/>
                <a:latin typeface="+mj-lt"/>
              </a:rPr>
              <a:t>MongoDB:</a:t>
            </a:r>
            <a:br>
              <a:rPr lang="en-IN" sz="1800" dirty="0">
                <a:solidFill>
                  <a:schemeClr val="tx1"/>
                </a:solidFill>
                <a:effectLst/>
                <a:latin typeface="+mj-lt"/>
              </a:rPr>
            </a:br>
            <a:r>
              <a:rPr lang="en-IN" sz="1800" dirty="0">
                <a:solidFill>
                  <a:schemeClr val="tx1"/>
                </a:solidFill>
                <a:effectLst/>
                <a:latin typeface="+mj-lt"/>
              </a:rPr>
              <a:t>It is an open-source cross-platform program.</a:t>
            </a:r>
          </a:p>
          <a:p>
            <a:pPr algn="l"/>
            <a:r>
              <a:rPr lang="en-IN" sz="1800" dirty="0">
                <a:solidFill>
                  <a:schemeClr val="tx1"/>
                </a:solidFill>
                <a:effectLst/>
                <a:latin typeface="+mj-lt"/>
              </a:rPr>
              <a:t>It comes under the NoSQL database classification. It was a document-oriented database. </a:t>
            </a:r>
            <a:br>
              <a:rPr lang="en-IN" sz="1800" dirty="0">
                <a:solidFill>
                  <a:schemeClr val="tx1"/>
                </a:solidFill>
                <a:effectLst/>
                <a:latin typeface="+mj-lt"/>
              </a:rPr>
            </a:br>
            <a:r>
              <a:rPr lang="en-IN" sz="1800" dirty="0">
                <a:solidFill>
                  <a:schemeClr val="tx1"/>
                </a:solidFill>
                <a:effectLst/>
                <a:latin typeface="+mj-lt"/>
              </a:rPr>
              <a:t>Large data can be distributed into several connected applications * High speed of fetching of data possible because it only depends on indexing.</a:t>
            </a:r>
            <a:br>
              <a:rPr lang="en-IN" sz="1800" dirty="0">
                <a:solidFill>
                  <a:schemeClr val="tx1"/>
                </a:solidFill>
                <a:effectLst/>
                <a:latin typeface="+mj-lt"/>
              </a:rPr>
            </a:br>
            <a:endParaRPr lang="en-IN" sz="1800" dirty="0">
              <a:solidFill>
                <a:schemeClr val="tx1"/>
              </a:solidFill>
              <a:latin typeface="+mj-lt"/>
            </a:endParaRPr>
          </a:p>
          <a:p>
            <a:endParaRPr lang="en-IN" sz="2000" dirty="0"/>
          </a:p>
          <a:p>
            <a:pPr algn="l"/>
            <a:endParaRPr lang="en-IN" sz="2400" dirty="0">
              <a:solidFill>
                <a:schemeClr val="tx1"/>
              </a:solidFill>
            </a:endParaRPr>
          </a:p>
        </p:txBody>
      </p:sp>
    </p:spTree>
    <p:extLst>
      <p:ext uri="{BB962C8B-B14F-4D97-AF65-F5344CB8AC3E}">
        <p14:creationId xmlns:p14="http://schemas.microsoft.com/office/powerpoint/2010/main" val="1075435116"/>
      </p:ext>
    </p:extLst>
  </p:cSld>
  <p:clrMapOvr>
    <a:masterClrMapping/>
  </p:clrMapOvr>
  <mc:AlternateContent xmlns:mc="http://schemas.openxmlformats.org/markup-compatibility/2006" xmlns:p14="http://schemas.microsoft.com/office/powerpoint/2010/main">
    <mc:Choice Requires="p14">
      <p:transition spd="med" p14:dur="700" advTm="399">
        <p:fade/>
      </p:transition>
    </mc:Choice>
    <mc:Fallback xmlns="">
      <p:transition spd="med" advTm="399">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554EF5-13B2-6A13-3310-FADB67F840D2}"/>
              </a:ext>
            </a:extLst>
          </p:cNvPr>
          <p:cNvSpPr>
            <a:spLocks noGrp="1"/>
          </p:cNvSpPr>
          <p:nvPr>
            <p:ph idx="1"/>
          </p:nvPr>
        </p:nvSpPr>
        <p:spPr/>
        <p:txBody>
          <a:bodyPr>
            <a:noAutofit/>
          </a:bodyPr>
          <a:lstStyle/>
          <a:p>
            <a:pPr>
              <a:buFont typeface="Wingdings" pitchFamily="2" charset="2"/>
              <a:buChar char="v"/>
            </a:pPr>
            <a:r>
              <a:rPr lang="en-IN" sz="2000" b="1" dirty="0">
                <a:solidFill>
                  <a:schemeClr val="tx1"/>
                </a:solidFill>
                <a:effectLst/>
                <a:latin typeface="+mj-lt"/>
              </a:rPr>
              <a:t>NodeJS:</a:t>
            </a:r>
            <a:br>
              <a:rPr lang="en-IN" sz="1800" dirty="0">
                <a:effectLst/>
                <a:latin typeface="+mj-lt"/>
              </a:rPr>
            </a:br>
            <a:r>
              <a:rPr lang="en-IN" sz="1800" dirty="0">
                <a:solidFill>
                  <a:schemeClr val="tx1"/>
                </a:solidFill>
                <a:effectLst/>
                <a:latin typeface="+mj-lt"/>
              </a:rPr>
              <a:t>NodeJS is a runtime </a:t>
            </a:r>
            <a:r>
              <a:rPr lang="en-IN" sz="1800" dirty="0" err="1">
                <a:solidFill>
                  <a:schemeClr val="tx1"/>
                </a:solidFill>
                <a:effectLst/>
                <a:latin typeface="+mj-lt"/>
              </a:rPr>
              <a:t>javascript</a:t>
            </a:r>
            <a:r>
              <a:rPr lang="en-IN" sz="1800" dirty="0">
                <a:solidFill>
                  <a:schemeClr val="tx1"/>
                </a:solidFill>
                <a:effectLst/>
                <a:latin typeface="+mj-lt"/>
              </a:rPr>
              <a:t> environment that works outside the web page</a:t>
            </a:r>
            <a:br>
              <a:rPr lang="en-IN" sz="1800" dirty="0">
                <a:solidFill>
                  <a:schemeClr val="tx1"/>
                </a:solidFill>
                <a:effectLst/>
                <a:latin typeface="+mj-lt"/>
              </a:rPr>
            </a:br>
            <a:r>
              <a:rPr lang="en-IN" sz="1800" dirty="0">
                <a:solidFill>
                  <a:schemeClr val="tx1"/>
                </a:solidFill>
                <a:effectLst/>
                <a:latin typeface="+mj-lt"/>
              </a:rPr>
              <a:t>NodeJS is open source and it is free of cost. </a:t>
            </a:r>
            <a:endParaRPr lang="en-IN" sz="1800" dirty="0">
              <a:solidFill>
                <a:schemeClr val="tx1"/>
              </a:solidFill>
              <a:latin typeface="+mj-lt"/>
            </a:endParaRPr>
          </a:p>
          <a:p>
            <a:pPr marL="0" indent="0">
              <a:buNone/>
            </a:pPr>
            <a:r>
              <a:rPr lang="en-IN" sz="1800" dirty="0">
                <a:solidFill>
                  <a:schemeClr val="tx1"/>
                </a:solidFill>
                <a:latin typeface="+mj-lt"/>
              </a:rPr>
              <a:t>     </a:t>
            </a:r>
            <a:r>
              <a:rPr lang="en-IN" sz="1800" dirty="0">
                <a:solidFill>
                  <a:schemeClr val="tx1"/>
                </a:solidFill>
                <a:effectLst/>
                <a:latin typeface="+mj-lt"/>
              </a:rPr>
              <a:t>NodeJS uses asynchronous programming by default.</a:t>
            </a:r>
            <a:br>
              <a:rPr lang="en-IN" sz="1800" dirty="0">
                <a:solidFill>
                  <a:schemeClr val="tx1"/>
                </a:solidFill>
                <a:effectLst/>
                <a:latin typeface="+mj-lt"/>
              </a:rPr>
            </a:br>
            <a:r>
              <a:rPr lang="en-IN" sz="1800" dirty="0">
                <a:solidFill>
                  <a:schemeClr val="tx1"/>
                </a:solidFill>
                <a:effectLst/>
                <a:latin typeface="+mj-lt"/>
              </a:rPr>
              <a:t>     NodeJS will always store the data in only JSON format. </a:t>
            </a:r>
          </a:p>
          <a:p>
            <a:pPr>
              <a:buFont typeface="Wingdings" pitchFamily="2" charset="2"/>
              <a:buChar char="v"/>
            </a:pPr>
            <a:endParaRPr lang="en-IN" sz="1800" dirty="0">
              <a:latin typeface="+mj-lt"/>
            </a:endParaRPr>
          </a:p>
          <a:p>
            <a:pPr>
              <a:buFont typeface="Wingdings" pitchFamily="2" charset="2"/>
              <a:buChar char="v"/>
            </a:pPr>
            <a:r>
              <a:rPr lang="en-IN" sz="2000" b="1" dirty="0" err="1">
                <a:solidFill>
                  <a:schemeClr val="tx1"/>
                </a:solidFill>
                <a:effectLst/>
                <a:latin typeface="+mj-lt"/>
              </a:rPr>
              <a:t>ExpressJS</a:t>
            </a:r>
            <a:r>
              <a:rPr lang="en-IN" sz="2000" b="1" dirty="0">
                <a:solidFill>
                  <a:schemeClr val="tx1"/>
                </a:solidFill>
                <a:effectLst/>
                <a:latin typeface="+mj-lt"/>
              </a:rPr>
              <a:t>:</a:t>
            </a:r>
            <a:br>
              <a:rPr lang="en-IN" sz="1800" dirty="0">
                <a:effectLst/>
                <a:latin typeface="+mj-lt"/>
              </a:rPr>
            </a:br>
            <a:r>
              <a:rPr lang="en-IN" sz="1800" dirty="0">
                <a:solidFill>
                  <a:schemeClr val="tx1"/>
                </a:solidFill>
                <a:effectLst/>
                <a:latin typeface="+mj-lt"/>
              </a:rPr>
              <a:t>It is a famous Library in </a:t>
            </a:r>
            <a:r>
              <a:rPr lang="en-IN" sz="1800" dirty="0" err="1">
                <a:solidFill>
                  <a:schemeClr val="tx1"/>
                </a:solidFill>
                <a:effectLst/>
                <a:latin typeface="+mj-lt"/>
              </a:rPr>
              <a:t>node.js</a:t>
            </a:r>
            <a:r>
              <a:rPr lang="en-IN" sz="1800" dirty="0">
                <a:solidFill>
                  <a:schemeClr val="tx1"/>
                </a:solidFill>
                <a:effectLst/>
                <a:latin typeface="+mj-lt"/>
              </a:rPr>
              <a:t> used for routing. It has some methods like a router which help to do curd operations like put, get, post, and delete request</a:t>
            </a:r>
            <a:br>
              <a:rPr lang="en-IN" sz="1800" dirty="0">
                <a:effectLst/>
                <a:latin typeface="+mj-lt"/>
              </a:rPr>
            </a:br>
            <a:endParaRPr lang="en-US" sz="1800" dirty="0">
              <a:latin typeface="+mj-lt"/>
            </a:endParaRPr>
          </a:p>
        </p:txBody>
      </p:sp>
      <p:sp>
        <p:nvSpPr>
          <p:cNvPr id="3" name="Title 2">
            <a:extLst>
              <a:ext uri="{FF2B5EF4-FFF2-40B4-BE49-F238E27FC236}">
                <a16:creationId xmlns:a16="http://schemas.microsoft.com/office/drawing/2014/main" id="{AC32C4F6-39F4-330B-D042-BEE4B0DA628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766764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4C2CCC-9B98-174C-B5E1-FB0D8AE8D67E}"/>
              </a:ext>
            </a:extLst>
          </p:cNvPr>
          <p:cNvSpPr>
            <a:spLocks noGrp="1"/>
          </p:cNvSpPr>
          <p:nvPr>
            <p:ph idx="1"/>
          </p:nvPr>
        </p:nvSpPr>
        <p:spPr/>
        <p:txBody>
          <a:bodyPr>
            <a:normAutofit/>
          </a:bodyPr>
          <a:lstStyle/>
          <a:p>
            <a:pPr>
              <a:buFont typeface="Wingdings" pitchFamily="2" charset="2"/>
              <a:buChar char="v"/>
            </a:pPr>
            <a:r>
              <a:rPr lang="en-IN" sz="2000" b="1" dirty="0">
                <a:solidFill>
                  <a:schemeClr val="tx1"/>
                </a:solidFill>
                <a:effectLst/>
                <a:latin typeface="Bookman Old Style" panose="02050604050505020204" pitchFamily="18" charset="0"/>
              </a:rPr>
              <a:t>ReactJS:</a:t>
            </a:r>
            <a:endParaRPr lang="en-IN" sz="2000" b="1" dirty="0">
              <a:solidFill>
                <a:schemeClr val="tx1"/>
              </a:solidFill>
              <a:latin typeface="Bookman Old Style" panose="02050604050505020204" pitchFamily="18" charset="0"/>
            </a:endParaRPr>
          </a:p>
          <a:p>
            <a:pPr marL="0" indent="0" algn="just">
              <a:buNone/>
            </a:pPr>
            <a:r>
              <a:rPr lang="en-IN" sz="1800" dirty="0">
                <a:solidFill>
                  <a:schemeClr val="tx1"/>
                </a:solidFill>
                <a:effectLst/>
                <a:latin typeface="+mj-lt"/>
              </a:rPr>
              <a:t>React is mainly used as a UI. it is used for client-side applications. There are so many libraries like React-</a:t>
            </a:r>
            <a:r>
              <a:rPr lang="en-IN" sz="1800" dirty="0" err="1">
                <a:solidFill>
                  <a:schemeClr val="tx1"/>
                </a:solidFill>
                <a:effectLst/>
                <a:latin typeface="+mj-lt"/>
              </a:rPr>
              <a:t>dom</a:t>
            </a:r>
            <a:r>
              <a:rPr lang="en-IN" sz="1800" dirty="0">
                <a:solidFill>
                  <a:schemeClr val="tx1"/>
                </a:solidFill>
                <a:effectLst/>
                <a:latin typeface="+mj-lt"/>
              </a:rPr>
              <a:t>, React-router-</a:t>
            </a:r>
            <a:r>
              <a:rPr lang="en-IN" sz="1800" dirty="0" err="1">
                <a:solidFill>
                  <a:schemeClr val="tx1"/>
                </a:solidFill>
                <a:effectLst/>
                <a:latin typeface="+mj-lt"/>
              </a:rPr>
              <a:t>dom</a:t>
            </a:r>
            <a:r>
              <a:rPr lang="en-IN" sz="1800" dirty="0">
                <a:solidFill>
                  <a:schemeClr val="tx1"/>
                </a:solidFill>
                <a:effectLst/>
                <a:latin typeface="+mj-lt"/>
              </a:rPr>
              <a:t>, and many more to help to build the frontend of any application.</a:t>
            </a:r>
            <a:br>
              <a:rPr lang="en-IN" sz="1800" dirty="0">
                <a:solidFill>
                  <a:schemeClr val="tx1"/>
                </a:solidFill>
                <a:effectLst/>
                <a:latin typeface="+mj-lt"/>
              </a:rPr>
            </a:br>
            <a:r>
              <a:rPr lang="en-IN" sz="1800" dirty="0">
                <a:solidFill>
                  <a:schemeClr val="tx1"/>
                </a:solidFill>
                <a:effectLst/>
                <a:latin typeface="+mj-lt"/>
              </a:rPr>
              <a:t>The rendering of the page will be much faster than others because it has virtual Dom.</a:t>
            </a:r>
          </a:p>
          <a:p>
            <a:pPr marL="0" indent="0" algn="just">
              <a:buNone/>
            </a:pPr>
            <a:br>
              <a:rPr lang="en-IN" sz="2400" dirty="0">
                <a:solidFill>
                  <a:schemeClr val="tx1"/>
                </a:solidFill>
                <a:effectLst/>
                <a:latin typeface="Bookman Old Style" panose="02050604050505020204" pitchFamily="18" charset="0"/>
              </a:rPr>
            </a:br>
            <a:r>
              <a:rPr lang="en-IN" sz="2000" b="1" dirty="0">
                <a:solidFill>
                  <a:schemeClr val="tx1"/>
                </a:solidFill>
                <a:latin typeface="+mj-lt"/>
                <a:cs typeface="Dubai" panose="020B0503030403030204" pitchFamily="34" charset="-78"/>
              </a:rPr>
              <a:t>Frontend</a:t>
            </a:r>
            <a:r>
              <a:rPr lang="en-IN" sz="2800" dirty="0">
                <a:solidFill>
                  <a:schemeClr val="tx1"/>
                </a:solidFill>
                <a:latin typeface="Dubai" panose="020B0503030403030204" pitchFamily="34" charset="-78"/>
                <a:cs typeface="Dubai" panose="020B0503030403030204" pitchFamily="34" charset="-78"/>
              </a:rPr>
              <a:t> </a:t>
            </a:r>
            <a:r>
              <a:rPr lang="en-IN" dirty="0">
                <a:solidFill>
                  <a:schemeClr val="tx1"/>
                </a:solidFill>
                <a:latin typeface="Dubai" panose="020B0503030403030204" pitchFamily="34" charset="-78"/>
                <a:cs typeface="Dubai" panose="020B0503030403030204" pitchFamily="34" charset="-78"/>
              </a:rPr>
              <a:t>: </a:t>
            </a:r>
            <a:r>
              <a:rPr lang="en-IN" sz="1800" dirty="0">
                <a:solidFill>
                  <a:schemeClr val="tx1"/>
                </a:solidFill>
                <a:latin typeface="+mj-lt"/>
                <a:cs typeface="Dubai" panose="020B0503030403030204" pitchFamily="34" charset="-78"/>
              </a:rPr>
              <a:t>HTML,CSS,JAVASCRIPT,BOOTSTRAP</a:t>
            </a:r>
          </a:p>
          <a:p>
            <a:endParaRPr lang="en-US" dirty="0"/>
          </a:p>
        </p:txBody>
      </p:sp>
      <p:sp>
        <p:nvSpPr>
          <p:cNvPr id="3" name="Title 2">
            <a:extLst>
              <a:ext uri="{FF2B5EF4-FFF2-40B4-BE49-F238E27FC236}">
                <a16:creationId xmlns:a16="http://schemas.microsoft.com/office/drawing/2014/main" id="{D162CD29-66F2-F603-F560-CC2DDCCA6EE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37682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C560BC-CAFC-FEA3-AD13-8A8B22461EAC}"/>
              </a:ext>
            </a:extLst>
          </p:cNvPr>
          <p:cNvSpPr>
            <a:spLocks noGrp="1"/>
          </p:cNvSpPr>
          <p:nvPr>
            <p:ph idx="1"/>
          </p:nvPr>
        </p:nvSpPr>
        <p:spPr/>
        <p:txBody>
          <a:bodyPr>
            <a:normAutofit lnSpcReduction="10000"/>
          </a:bodyPr>
          <a:lstStyle/>
          <a:p>
            <a:pPr algn="l" fontAlgn="base"/>
            <a:r>
              <a:rPr lang="en-IN" sz="2200" b="0" i="0" u="none" strike="noStrike" dirty="0">
                <a:solidFill>
                  <a:schemeClr val="tx1"/>
                </a:solidFill>
                <a:effectLst/>
                <a:latin typeface="+mj-lt"/>
              </a:rPr>
              <a:t>The scope of an e-commerce platform for women entrepreneurs has become something unique that enabled millions of businesswomen to give wings to fly and achieve their career dream goals. It has empowered them to come forward and grow unconditionally on the global platform.</a:t>
            </a:r>
          </a:p>
          <a:p>
            <a:r>
              <a:rPr lang="en-IN" sz="2200" b="0" i="0" u="none" strike="noStrike" dirty="0">
                <a:solidFill>
                  <a:schemeClr val="tx1"/>
                </a:solidFill>
                <a:effectLst/>
                <a:latin typeface="+mj-lt"/>
              </a:rPr>
              <a:t>Today, digital empowerment and eCommerce ecosystem made it easy for the women sellers. They are enabled to drive the job market and also contributed to the economic growth of the country</a:t>
            </a:r>
            <a:br>
              <a:rPr lang="en-IN" sz="2200" dirty="0">
                <a:solidFill>
                  <a:schemeClr val="tx1"/>
                </a:solidFill>
                <a:latin typeface="+mj-lt"/>
              </a:rPr>
            </a:br>
            <a:endParaRPr lang="en-US" sz="2200" dirty="0">
              <a:solidFill>
                <a:schemeClr val="tx1"/>
              </a:solidFill>
              <a:latin typeface="+mj-lt"/>
            </a:endParaRPr>
          </a:p>
          <a:p>
            <a:endParaRPr lang="en-US" dirty="0"/>
          </a:p>
        </p:txBody>
      </p:sp>
      <p:sp>
        <p:nvSpPr>
          <p:cNvPr id="3" name="Title 2">
            <a:extLst>
              <a:ext uri="{FF2B5EF4-FFF2-40B4-BE49-F238E27FC236}">
                <a16:creationId xmlns:a16="http://schemas.microsoft.com/office/drawing/2014/main" id="{FEF60069-4B76-6F0F-D5CF-8D854B80DD4F}"/>
              </a:ext>
            </a:extLst>
          </p:cNvPr>
          <p:cNvSpPr>
            <a:spLocks noGrp="1"/>
          </p:cNvSpPr>
          <p:nvPr>
            <p:ph type="title"/>
          </p:nvPr>
        </p:nvSpPr>
        <p:spPr/>
        <p:txBody>
          <a:bodyPr/>
          <a:lstStyle/>
          <a:p>
            <a:r>
              <a:rPr lang="en-US" b="1" dirty="0">
                <a:solidFill>
                  <a:schemeClr val="tx1"/>
                </a:solidFill>
              </a:rPr>
              <a:t>Conclusion</a:t>
            </a:r>
          </a:p>
        </p:txBody>
      </p:sp>
    </p:spTree>
    <p:extLst>
      <p:ext uri="{BB962C8B-B14F-4D97-AF65-F5344CB8AC3E}">
        <p14:creationId xmlns:p14="http://schemas.microsoft.com/office/powerpoint/2010/main" val="3873869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20688"/>
            <a:ext cx="7772400" cy="936104"/>
          </a:xfrm>
        </p:spPr>
        <p:txBody>
          <a:bodyPr>
            <a:normAutofit/>
          </a:bodyPr>
          <a:lstStyle/>
          <a:p>
            <a:pPr algn="l"/>
            <a:r>
              <a:rPr lang="en-US" sz="4000" dirty="0">
                <a:solidFill>
                  <a:schemeClr val="tx1"/>
                </a:solidFill>
                <a:latin typeface="+mn-lt"/>
              </a:rPr>
              <a:t>Table of the contents</a:t>
            </a:r>
            <a:endParaRPr lang="en-IN" sz="4000" dirty="0">
              <a:solidFill>
                <a:schemeClr val="tx1"/>
              </a:solidFill>
              <a:latin typeface="+mn-lt"/>
            </a:endParaRPr>
          </a:p>
        </p:txBody>
      </p:sp>
      <p:sp>
        <p:nvSpPr>
          <p:cNvPr id="3" name="Subtitle 2"/>
          <p:cNvSpPr>
            <a:spLocks noGrp="1"/>
          </p:cNvSpPr>
          <p:nvPr>
            <p:ph type="subTitle" idx="1"/>
          </p:nvPr>
        </p:nvSpPr>
        <p:spPr>
          <a:xfrm>
            <a:off x="755576" y="1844824"/>
            <a:ext cx="7344816" cy="4752528"/>
          </a:xfrm>
        </p:spPr>
        <p:txBody>
          <a:bodyPr>
            <a:normAutofit/>
          </a:bodyPr>
          <a:lstStyle/>
          <a:p>
            <a:pPr marL="342900" indent="-342900" algn="l">
              <a:buClr>
                <a:schemeClr val="tx1"/>
              </a:buClr>
              <a:buFont typeface="Wingdings" panose="05000000000000000000" pitchFamily="2" charset="2"/>
              <a:buChar char="q"/>
            </a:pPr>
            <a:r>
              <a:rPr lang="en-US" dirty="0">
                <a:solidFill>
                  <a:schemeClr val="tx1"/>
                </a:solidFill>
                <a:latin typeface="Dubai" panose="020B0503030403030204" pitchFamily="34" charset="-78"/>
                <a:cs typeface="Dubai" panose="020B0503030403030204" pitchFamily="34" charset="-78"/>
              </a:rPr>
              <a:t>INTRODUCTION AND BACKGROUND</a:t>
            </a:r>
          </a:p>
          <a:p>
            <a:pPr marL="342900" indent="-342900" algn="l">
              <a:buClrTx/>
              <a:buFont typeface="Wingdings" panose="05000000000000000000" pitchFamily="2" charset="2"/>
              <a:buChar char="q"/>
            </a:pPr>
            <a:r>
              <a:rPr lang="en-US" dirty="0">
                <a:solidFill>
                  <a:schemeClr val="tx1"/>
                </a:solidFill>
                <a:latin typeface="Dubai" panose="020B0503030403030204" pitchFamily="34" charset="-78"/>
                <a:cs typeface="Dubai" panose="020B0503030403030204" pitchFamily="34" charset="-78"/>
              </a:rPr>
              <a:t>AIM</a:t>
            </a:r>
          </a:p>
          <a:p>
            <a:pPr marL="342900" indent="-342900" algn="l">
              <a:buClrTx/>
              <a:buFont typeface="Wingdings" panose="05000000000000000000" pitchFamily="2" charset="2"/>
              <a:buChar char="q"/>
            </a:pPr>
            <a:r>
              <a:rPr lang="en-US" dirty="0">
                <a:solidFill>
                  <a:schemeClr val="tx1"/>
                </a:solidFill>
                <a:latin typeface="Dubai" panose="020B0503030403030204" pitchFamily="34" charset="-78"/>
                <a:cs typeface="Dubai" panose="020B0503030403030204" pitchFamily="34" charset="-78"/>
              </a:rPr>
              <a:t>OBJECTIVE</a:t>
            </a:r>
          </a:p>
          <a:p>
            <a:pPr marL="342900" indent="-342900" algn="l">
              <a:buClrTx/>
              <a:buFont typeface="Wingdings" panose="05000000000000000000" pitchFamily="2" charset="2"/>
              <a:buChar char="q"/>
            </a:pPr>
            <a:r>
              <a:rPr lang="en-US" dirty="0">
                <a:solidFill>
                  <a:schemeClr val="tx1"/>
                </a:solidFill>
                <a:latin typeface="Dubai" panose="020B0503030403030204" pitchFamily="34" charset="-78"/>
                <a:cs typeface="Dubai" panose="020B0503030403030204" pitchFamily="34" charset="-78"/>
              </a:rPr>
              <a:t>PROBLEM STATEMENT</a:t>
            </a:r>
          </a:p>
          <a:p>
            <a:pPr marL="342900" indent="-342900" algn="l">
              <a:buClr>
                <a:schemeClr val="tx1"/>
              </a:buClr>
              <a:buFont typeface="Wingdings" panose="05000000000000000000" pitchFamily="2" charset="2"/>
              <a:buChar char="q"/>
            </a:pPr>
            <a:r>
              <a:rPr lang="en-US" dirty="0">
                <a:solidFill>
                  <a:schemeClr val="tx1"/>
                </a:solidFill>
                <a:latin typeface="Dubai" panose="020B0503030403030204" pitchFamily="34" charset="-78"/>
                <a:cs typeface="Dubai" panose="020B0503030403030204" pitchFamily="34" charset="-78"/>
              </a:rPr>
              <a:t>EXISTING SYSTEM</a:t>
            </a:r>
          </a:p>
          <a:p>
            <a:pPr marL="342900" indent="-342900" algn="l">
              <a:buClr>
                <a:schemeClr val="tx1"/>
              </a:buClr>
              <a:buFont typeface="Wingdings" panose="05000000000000000000" pitchFamily="2" charset="2"/>
              <a:buChar char="q"/>
            </a:pPr>
            <a:r>
              <a:rPr lang="en-US" dirty="0">
                <a:solidFill>
                  <a:schemeClr val="tx1"/>
                </a:solidFill>
                <a:latin typeface="Dubai" panose="020B0503030403030204" pitchFamily="34" charset="-78"/>
                <a:cs typeface="Dubai" panose="020B0503030403030204" pitchFamily="34" charset="-78"/>
              </a:rPr>
              <a:t>PROPOSED SYSTEM</a:t>
            </a:r>
          </a:p>
          <a:p>
            <a:pPr marL="342900" indent="-342900" algn="l">
              <a:buClrTx/>
              <a:buFont typeface="Wingdings" panose="05000000000000000000" pitchFamily="2" charset="2"/>
              <a:buChar char="q"/>
            </a:pPr>
            <a:r>
              <a:rPr lang="en-US" dirty="0">
                <a:solidFill>
                  <a:schemeClr val="tx1"/>
                </a:solidFill>
                <a:latin typeface="Dubai" panose="020B0503030403030204" pitchFamily="34" charset="-78"/>
                <a:cs typeface="Dubai" panose="020B0503030403030204" pitchFamily="34" charset="-78"/>
              </a:rPr>
              <a:t>MODULES IDENTIFIED</a:t>
            </a:r>
          </a:p>
          <a:p>
            <a:pPr marL="342900" indent="-342900" algn="l">
              <a:buClrTx/>
              <a:buFont typeface="Wingdings" panose="05000000000000000000" pitchFamily="2" charset="2"/>
              <a:buChar char="q"/>
            </a:pPr>
            <a:r>
              <a:rPr lang="en-US" dirty="0">
                <a:solidFill>
                  <a:schemeClr val="tx1"/>
                </a:solidFill>
                <a:latin typeface="Dubai" panose="020B0503030403030204" pitchFamily="34" charset="-78"/>
                <a:cs typeface="Dubai" panose="020B0503030403030204" pitchFamily="34" charset="-78"/>
              </a:rPr>
              <a:t>SOFTWARE REQUIREMENTS</a:t>
            </a:r>
          </a:p>
          <a:p>
            <a:pPr marL="342900" indent="-342900" algn="l">
              <a:buClrTx/>
              <a:buFont typeface="Wingdings" panose="05000000000000000000" pitchFamily="2" charset="2"/>
              <a:buChar char="q"/>
            </a:pPr>
            <a:r>
              <a:rPr lang="en-US" dirty="0">
                <a:solidFill>
                  <a:schemeClr val="tx1"/>
                </a:solidFill>
                <a:latin typeface="Dubai" panose="020B0503030403030204" pitchFamily="34" charset="-78"/>
                <a:cs typeface="Dubai" panose="020B0503030403030204" pitchFamily="34" charset="-78"/>
              </a:rPr>
              <a:t>CONCLUSION</a:t>
            </a:r>
          </a:p>
          <a:p>
            <a:pPr marL="342900" indent="-342900" algn="l">
              <a:buClrTx/>
              <a:buFont typeface="Wingdings" panose="05000000000000000000" pitchFamily="2" charset="2"/>
              <a:buChar char="q"/>
            </a:pPr>
            <a:r>
              <a:rPr lang="en-US" dirty="0">
                <a:solidFill>
                  <a:schemeClr val="tx1"/>
                </a:solidFill>
                <a:latin typeface="Dubai" panose="020B0503030403030204" pitchFamily="34" charset="-78"/>
                <a:cs typeface="Dubai" panose="020B0503030403030204" pitchFamily="34" charset="-78"/>
              </a:rPr>
              <a:t>REFERENCE</a:t>
            </a:r>
            <a:endParaRPr lang="en-IN" dirty="0">
              <a:solidFill>
                <a:schemeClr val="tx1"/>
              </a:solidFill>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914154693"/>
      </p:ext>
    </p:extLst>
  </p:cSld>
  <p:clrMapOvr>
    <a:masterClrMapping/>
  </p:clrMapOvr>
  <mc:AlternateContent xmlns:mc="http://schemas.openxmlformats.org/markup-compatibility/2006" xmlns:p14="http://schemas.microsoft.com/office/powerpoint/2010/main">
    <mc:Choice Requires="p14">
      <p:transition spd="med" p14:dur="700" advTm="675">
        <p:fade/>
      </p:transition>
    </mc:Choice>
    <mc:Fallback xmlns="">
      <p:transition spd="med" advTm="675">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4664"/>
            <a:ext cx="7772400" cy="936104"/>
          </a:xfrm>
        </p:spPr>
        <p:txBody>
          <a:bodyPr>
            <a:normAutofit/>
          </a:bodyPr>
          <a:lstStyle/>
          <a:p>
            <a:pPr algn="l"/>
            <a:r>
              <a:rPr lang="en-US" sz="4000" dirty="0">
                <a:solidFill>
                  <a:schemeClr val="tx1"/>
                </a:solidFill>
                <a:latin typeface="Dubai" panose="020B0503030403030204" pitchFamily="34" charset="-78"/>
                <a:cs typeface="Dubai" panose="020B0503030403030204" pitchFamily="34" charset="-78"/>
              </a:rPr>
              <a:t>REFERENCE</a:t>
            </a:r>
            <a:endParaRPr lang="en-IN" sz="4000" dirty="0">
              <a:solidFill>
                <a:schemeClr val="tx1"/>
              </a:solidFill>
              <a:latin typeface="Dubai" panose="020B0503030403030204" pitchFamily="34" charset="-78"/>
              <a:cs typeface="Dubai" panose="020B0503030403030204" pitchFamily="34" charset="-78"/>
            </a:endParaRPr>
          </a:p>
        </p:txBody>
      </p:sp>
      <p:sp>
        <p:nvSpPr>
          <p:cNvPr id="3" name="Subtitle 2"/>
          <p:cNvSpPr>
            <a:spLocks noGrp="1"/>
          </p:cNvSpPr>
          <p:nvPr>
            <p:ph type="subTitle" idx="1"/>
          </p:nvPr>
        </p:nvSpPr>
        <p:spPr>
          <a:xfrm>
            <a:off x="683568" y="1988840"/>
            <a:ext cx="7848872" cy="3816424"/>
          </a:xfrm>
        </p:spPr>
        <p:txBody>
          <a:bodyPr>
            <a:normAutofit/>
          </a:bodyPr>
          <a:lstStyle/>
          <a:p>
            <a:pPr marL="342900" indent="-342900" algn="l">
              <a:buClrTx/>
              <a:buFont typeface="Wingdings" panose="05000000000000000000" pitchFamily="2" charset="2"/>
              <a:buChar char="§"/>
            </a:pPr>
            <a:r>
              <a:rPr lang="en-US" sz="2400" dirty="0" err="1">
                <a:solidFill>
                  <a:schemeClr val="tx1"/>
                </a:solidFill>
                <a:latin typeface="Dubai" panose="020B0503030403030204" pitchFamily="34" charset="-78"/>
                <a:cs typeface="Dubai" panose="020B0503030403030204" pitchFamily="34" charset="-78"/>
              </a:rPr>
              <a:t>www.wikipedia.org</a:t>
            </a:r>
            <a:endParaRPr lang="en-US" sz="2400" dirty="0">
              <a:solidFill>
                <a:schemeClr val="tx1"/>
              </a:solidFill>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240603291"/>
      </p:ext>
    </p:extLst>
  </p:cSld>
  <p:clrMapOvr>
    <a:masterClrMapping/>
  </p:clrMapOvr>
  <mc:AlternateContent xmlns:mc="http://schemas.openxmlformats.org/markup-compatibility/2006" xmlns:p14="http://schemas.microsoft.com/office/powerpoint/2010/main">
    <mc:Choice Requires="p14">
      <p:transition spd="med" p14:dur="700" advTm="305">
        <p:fade/>
      </p:transition>
    </mc:Choice>
    <mc:Fallback xmlns="">
      <p:transition spd="med" advTm="305">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solidFill>
                  <a:schemeClr val="tx1"/>
                </a:solidFill>
                <a:latin typeface="Algerian" pitchFamily="82" charset="0"/>
              </a:rPr>
              <a:t>THANK YOU…</a:t>
            </a:r>
            <a:endParaRPr lang="en-IN" sz="4000" dirty="0">
              <a:solidFill>
                <a:schemeClr val="tx1"/>
              </a:solidFill>
              <a:latin typeface="Algerian" pitchFamily="82" charset="0"/>
            </a:endParaRPr>
          </a:p>
        </p:txBody>
      </p:sp>
    </p:spTree>
    <p:extLst>
      <p:ext uri="{BB962C8B-B14F-4D97-AF65-F5344CB8AC3E}">
        <p14:creationId xmlns:p14="http://schemas.microsoft.com/office/powerpoint/2010/main" val="2739336621"/>
      </p:ext>
    </p:extLst>
  </p:cSld>
  <p:clrMapOvr>
    <a:masterClrMapping/>
  </p:clrMapOvr>
  <mc:AlternateContent xmlns:mc="http://schemas.openxmlformats.org/markup-compatibility/2006" xmlns:p14="http://schemas.microsoft.com/office/powerpoint/2010/main">
    <mc:Choice Requires="p14">
      <p:transition spd="med" p14:dur="700" advTm="294">
        <p:fade/>
      </p:transition>
    </mc:Choice>
    <mc:Fallback xmlns="">
      <p:transition spd="med" advTm="29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4664"/>
            <a:ext cx="7772400" cy="1152128"/>
          </a:xfrm>
        </p:spPr>
        <p:txBody>
          <a:bodyPr>
            <a:normAutofit fontScale="90000"/>
          </a:bodyPr>
          <a:lstStyle/>
          <a:p>
            <a:pPr algn="l"/>
            <a:r>
              <a:rPr lang="en-US" sz="4000" dirty="0">
                <a:solidFill>
                  <a:schemeClr val="tx1"/>
                </a:solidFill>
                <a:latin typeface="Dubai" panose="020B0503030403030204" pitchFamily="34" charset="-78"/>
                <a:cs typeface="Dubai" panose="020B0503030403030204" pitchFamily="34" charset="-78"/>
              </a:rPr>
              <a:t>INTRODUCTION AND BACKGROUND</a:t>
            </a:r>
            <a:endParaRPr lang="en-IN" sz="4000" dirty="0">
              <a:solidFill>
                <a:schemeClr val="tx1"/>
              </a:solidFill>
              <a:latin typeface="Dubai" panose="020B0503030403030204" pitchFamily="34" charset="-78"/>
              <a:cs typeface="Dubai" panose="020B0503030403030204" pitchFamily="34" charset="-78"/>
            </a:endParaRPr>
          </a:p>
        </p:txBody>
      </p:sp>
      <p:sp>
        <p:nvSpPr>
          <p:cNvPr id="3" name="Subtitle 2"/>
          <p:cNvSpPr>
            <a:spLocks noGrp="1"/>
          </p:cNvSpPr>
          <p:nvPr>
            <p:ph type="subTitle" idx="1"/>
          </p:nvPr>
        </p:nvSpPr>
        <p:spPr>
          <a:xfrm>
            <a:off x="539552" y="1844824"/>
            <a:ext cx="7920880" cy="4680520"/>
          </a:xfrm>
          <a:pattFill prst="pct5">
            <a:fgClr>
              <a:schemeClr val="accent1"/>
            </a:fgClr>
            <a:bgClr>
              <a:schemeClr val="bg1"/>
            </a:bgClr>
          </a:pattFill>
        </p:spPr>
        <p:txBody>
          <a:bodyPr>
            <a:normAutofit lnSpcReduction="10000"/>
          </a:bodyPr>
          <a:lstStyle/>
          <a:p>
            <a:pPr marL="342900" indent="-342900" algn="l">
              <a:buClrTx/>
              <a:buFont typeface="Wingdings" panose="05000000000000000000" pitchFamily="2" charset="2"/>
              <a:buChar char="§"/>
            </a:pPr>
            <a:r>
              <a:rPr lang="en-IN" sz="2400" b="1" dirty="0">
                <a:solidFill>
                  <a:schemeClr val="tx1"/>
                </a:solidFill>
                <a:latin typeface="+mj-lt"/>
                <a:cs typeface="Dubai" panose="020B0503030403030204" pitchFamily="34" charset="-78"/>
              </a:rPr>
              <a:t>The growth of the Online marketing industry in </a:t>
            </a:r>
            <a:r>
              <a:rPr lang="en-IN" sz="2400" b="1" dirty="0" err="1">
                <a:solidFill>
                  <a:schemeClr val="tx1"/>
                </a:solidFill>
                <a:latin typeface="+mj-lt"/>
                <a:cs typeface="Dubai" panose="020B0503030403030204" pitchFamily="34" charset="-78"/>
              </a:rPr>
              <a:t>india</a:t>
            </a:r>
            <a:r>
              <a:rPr lang="en-IN" sz="2400" b="1" dirty="0">
                <a:solidFill>
                  <a:schemeClr val="tx1"/>
                </a:solidFill>
                <a:latin typeface="+mj-lt"/>
                <a:cs typeface="Dubai" panose="020B0503030403030204" pitchFamily="34" charset="-78"/>
              </a:rPr>
              <a:t> has inarguably reduced the barriers to becoming an entrepreneur and one demographic that has capitalized on this opportunity has been women, entrepreneurs.</a:t>
            </a:r>
          </a:p>
          <a:p>
            <a:pPr marL="342900" indent="-342900" algn="l">
              <a:buClrTx/>
              <a:buFont typeface="Wingdings" panose="05000000000000000000" pitchFamily="2" charset="2"/>
              <a:buChar char="§"/>
            </a:pPr>
            <a:r>
              <a:rPr lang="en-IN" sz="2400" b="1" dirty="0">
                <a:solidFill>
                  <a:schemeClr val="tx1"/>
                </a:solidFill>
                <a:latin typeface="+mj-lt"/>
                <a:cs typeface="Dubai" panose="020B0503030403030204" pitchFamily="34" charset="-78"/>
              </a:rPr>
              <a:t>The idea of ‘minimum investment , maximum profit’ in Online marketing businesses is helping women entrepreneurs to start and grow their businesses while working from the comfort of their homes and creating their own schedules</a:t>
            </a:r>
            <a:r>
              <a:rPr lang="en-IN" sz="2400" b="1" dirty="0">
                <a:solidFill>
                  <a:srgbClr val="374151"/>
                </a:solidFill>
                <a:effectLst/>
                <a:latin typeface="+mj-lt"/>
                <a:ea typeface="Calibri" panose="020F0502020204030204" pitchFamily="34" charset="0"/>
                <a:cs typeface="Times New Roman" panose="02020603050405020304" pitchFamily="18" charset="0"/>
              </a:rPr>
              <a:t> </a:t>
            </a:r>
          </a:p>
          <a:p>
            <a:pPr marL="342900" indent="-342900" algn="l">
              <a:buClrTx/>
              <a:buFont typeface="Wingdings" panose="05000000000000000000" pitchFamily="2" charset="2"/>
              <a:buChar char="§"/>
            </a:pPr>
            <a:r>
              <a:rPr lang="en-IN" sz="2400" b="1" dirty="0">
                <a:solidFill>
                  <a:srgbClr val="374151"/>
                </a:solidFill>
                <a:latin typeface="+mj-lt"/>
                <a:ea typeface="Calibri" panose="020F0502020204030204" pitchFamily="34" charset="0"/>
                <a:cs typeface="Times New Roman" panose="02020603050405020304" pitchFamily="18" charset="0"/>
              </a:rPr>
              <a:t>I</a:t>
            </a:r>
            <a:r>
              <a:rPr lang="en-IN" sz="2400" b="1" dirty="0">
                <a:solidFill>
                  <a:srgbClr val="374151"/>
                </a:solidFill>
                <a:effectLst/>
                <a:latin typeface="+mj-lt"/>
                <a:ea typeface="Calibri" panose="020F0502020204030204" pitchFamily="34" charset="0"/>
                <a:cs typeface="Times New Roman" panose="02020603050405020304" pitchFamily="18" charset="0"/>
              </a:rPr>
              <a:t>t has increased opportunities for women entrepreneurship in India . This industry making the world come closer by helping buyer meet the sellers and vice versa. </a:t>
            </a:r>
            <a:endParaRPr lang="en-IN" sz="2400" b="1" dirty="0">
              <a:solidFill>
                <a:schemeClr val="tx1"/>
              </a:solidFill>
              <a:latin typeface="+mj-lt"/>
              <a:cs typeface="Dubai" panose="020B0503030403030204" pitchFamily="34" charset="-78"/>
            </a:endParaRPr>
          </a:p>
        </p:txBody>
      </p:sp>
    </p:spTree>
    <p:extLst>
      <p:ext uri="{BB962C8B-B14F-4D97-AF65-F5344CB8AC3E}">
        <p14:creationId xmlns:p14="http://schemas.microsoft.com/office/powerpoint/2010/main" val="3208599279"/>
      </p:ext>
    </p:extLst>
  </p:cSld>
  <p:clrMapOvr>
    <a:masterClrMapping/>
  </p:clrMapOvr>
  <mc:AlternateContent xmlns:mc="http://schemas.openxmlformats.org/markup-compatibility/2006" xmlns:p14="http://schemas.microsoft.com/office/powerpoint/2010/main">
    <mc:Choice Requires="p14">
      <p:transition spd="med" p14:dur="700" advTm="498">
        <p:fade/>
      </p:transition>
    </mc:Choice>
    <mc:Fallback xmlns="">
      <p:transition spd="med" advTm="498">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957D09-C14C-7246-3F77-1F6C0523D608}"/>
              </a:ext>
            </a:extLst>
          </p:cNvPr>
          <p:cNvSpPr>
            <a:spLocks noGrp="1"/>
          </p:cNvSpPr>
          <p:nvPr>
            <p:ph idx="1"/>
          </p:nvPr>
        </p:nvSpPr>
        <p:spPr/>
        <p:txBody>
          <a:bodyPr>
            <a:normAutofit/>
          </a:bodyPr>
          <a:lstStyle/>
          <a:p>
            <a:r>
              <a:rPr lang="en-IN" sz="2400" b="1" dirty="0">
                <a:solidFill>
                  <a:srgbClr val="374151"/>
                </a:solidFill>
                <a:effectLst/>
                <a:latin typeface="+mj-lt"/>
                <a:ea typeface="Calibri" panose="020F0502020204030204" pitchFamily="34" charset="0"/>
                <a:cs typeface="Times New Roman" panose="02020603050405020304" pitchFamily="18" charset="0"/>
              </a:rPr>
              <a:t>The flexibility of it and technology lets women entrepreneurs conduct their business entirely on the internet. It brought a great sense of financial independence along with creative satisfaction for women. </a:t>
            </a:r>
            <a:endParaRPr lang="en-IN" sz="2400" b="1" dirty="0">
              <a:effectLst/>
              <a:latin typeface="+mj-lt"/>
              <a:ea typeface="Calibri" panose="020F0502020204030204" pitchFamily="34"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66224974-1D77-108B-DAC1-AA5590B53BFA}"/>
              </a:ext>
            </a:extLst>
          </p:cNvPr>
          <p:cNvSpPr>
            <a:spLocks noGrp="1"/>
          </p:cNvSpPr>
          <p:nvPr>
            <p:ph type="title"/>
          </p:nvPr>
        </p:nvSpPr>
        <p:spPr/>
        <p:txBody>
          <a:bodyPr/>
          <a:lstStyle/>
          <a:p>
            <a:endParaRPr lang="en-US"/>
          </a:p>
        </p:txBody>
      </p:sp>
      <p:sp>
        <p:nvSpPr>
          <p:cNvPr id="5" name="TextBox 4">
            <a:extLst>
              <a:ext uri="{FF2B5EF4-FFF2-40B4-BE49-F238E27FC236}">
                <a16:creationId xmlns:a16="http://schemas.microsoft.com/office/drawing/2014/main" id="{25FB896C-FED9-824B-01FA-6B5B910D5BAD}"/>
              </a:ext>
            </a:extLst>
          </p:cNvPr>
          <p:cNvSpPr txBox="1"/>
          <p:nvPr/>
        </p:nvSpPr>
        <p:spPr>
          <a:xfrm>
            <a:off x="2286000" y="1538298"/>
            <a:ext cx="4572000" cy="324704"/>
          </a:xfrm>
          <a:prstGeom prst="rect">
            <a:avLst/>
          </a:prstGeom>
          <a:noFill/>
        </p:spPr>
        <p:txBody>
          <a:bodyPr wrap="square">
            <a:spAutoFit/>
          </a:bodyPr>
          <a:lstStyle/>
          <a:p>
            <a:pPr marL="285750" indent="-285750">
              <a:lnSpc>
                <a:spcPts val="1800"/>
              </a:lnSpc>
              <a:buFont typeface="Arial" panose="020B0604020202020204" pitchFamily="34" charset="0"/>
              <a:buChar char="•"/>
            </a:pPr>
            <a:r>
              <a:rPr lang="en-IN" sz="1800" b="1" dirty="0">
                <a:solidFill>
                  <a:srgbClr val="232F3E"/>
                </a:solidFill>
                <a:effectLst/>
                <a:latin typeface="Helvetica" pitchFamily="2"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096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7772400" cy="864096"/>
          </a:xfrm>
        </p:spPr>
        <p:txBody>
          <a:bodyPr>
            <a:normAutofit/>
          </a:bodyPr>
          <a:lstStyle/>
          <a:p>
            <a:pPr algn="l"/>
            <a:r>
              <a:rPr lang="en-US" sz="4000" dirty="0">
                <a:solidFill>
                  <a:schemeClr val="tx1"/>
                </a:solidFill>
                <a:latin typeface="Dubai" panose="020B0503030403030204" pitchFamily="34" charset="-78"/>
                <a:cs typeface="Dubai" panose="020B0503030403030204" pitchFamily="34" charset="-78"/>
              </a:rPr>
              <a:t>Aim</a:t>
            </a:r>
            <a:endParaRPr lang="en-IN" sz="4000" dirty="0">
              <a:solidFill>
                <a:schemeClr val="tx1"/>
              </a:solidFill>
              <a:latin typeface="Dubai" panose="020B0503030403030204" pitchFamily="34" charset="-78"/>
              <a:cs typeface="Dubai" panose="020B0503030403030204" pitchFamily="34" charset="-78"/>
            </a:endParaRPr>
          </a:p>
        </p:txBody>
      </p:sp>
      <p:sp>
        <p:nvSpPr>
          <p:cNvPr id="3" name="Subtitle 2"/>
          <p:cNvSpPr>
            <a:spLocks noGrp="1"/>
          </p:cNvSpPr>
          <p:nvPr>
            <p:ph type="subTitle" idx="1"/>
          </p:nvPr>
        </p:nvSpPr>
        <p:spPr>
          <a:xfrm>
            <a:off x="683568" y="1628800"/>
            <a:ext cx="7416824" cy="4248472"/>
          </a:xfrm>
        </p:spPr>
        <p:txBody>
          <a:bodyPr>
            <a:normAutofit/>
          </a:bodyPr>
          <a:lstStyle/>
          <a:p>
            <a:pPr marL="342900" indent="-342900" algn="l">
              <a:lnSpc>
                <a:spcPts val="1800"/>
              </a:lnSpc>
              <a:buFont typeface="Arial" panose="020B0604020202020204" pitchFamily="34" charset="0"/>
              <a:buChar char="•"/>
            </a:pPr>
            <a:endParaRPr lang="en-IN" sz="2400" b="1" dirty="0">
              <a:solidFill>
                <a:srgbClr val="232F3E"/>
              </a:solidFill>
              <a:effectLst/>
              <a:latin typeface="Helvetica" pitchFamily="2" charset="0"/>
              <a:ea typeface="Calibri" panose="020F0502020204030204" pitchFamily="34" charset="0"/>
              <a:cs typeface="Times New Roman" panose="02020603050405020304" pitchFamily="18" charset="0"/>
            </a:endParaRPr>
          </a:p>
          <a:p>
            <a:pPr marL="342900" indent="-342900" algn="l">
              <a:lnSpc>
                <a:spcPts val="1800"/>
              </a:lnSpc>
              <a:buFont typeface="Arial" panose="020B0604020202020204" pitchFamily="34" charset="0"/>
              <a:buChar char="•"/>
            </a:pPr>
            <a:r>
              <a:rPr lang="en-IN" sz="2400" b="1" dirty="0">
                <a:solidFill>
                  <a:schemeClr val="tx1"/>
                </a:solidFill>
                <a:effectLst/>
                <a:latin typeface="+mj-lt"/>
                <a:ea typeface="Calibri" panose="020F0502020204030204" pitchFamily="34" charset="0"/>
                <a:cs typeface="Times New Roman" panose="02020603050405020304" pitchFamily="18" charset="0"/>
              </a:rPr>
              <a:t>The purpose of this  project is to make an Ecommerce Business website exclusively for women .</a:t>
            </a:r>
          </a:p>
          <a:p>
            <a:pPr marL="342900" indent="-342900" algn="l">
              <a:lnSpc>
                <a:spcPts val="1800"/>
              </a:lnSpc>
              <a:buFont typeface="Arial" panose="020B0604020202020204" pitchFamily="34" charset="0"/>
              <a:buChar char="•"/>
            </a:pPr>
            <a:r>
              <a:rPr lang="en-IN" sz="2400" b="1" dirty="0">
                <a:solidFill>
                  <a:schemeClr val="tx1"/>
                </a:solidFill>
                <a:latin typeface="+mj-lt"/>
              </a:rPr>
              <a:t>I</a:t>
            </a:r>
            <a:r>
              <a:rPr lang="en-IN" sz="2400" b="1" i="0" u="none" strike="noStrike" dirty="0">
                <a:solidFill>
                  <a:schemeClr val="tx1"/>
                </a:solidFill>
                <a:effectLst/>
                <a:latin typeface="+mj-lt"/>
              </a:rPr>
              <a:t>t mainly focuses on  the women empowerment and creates a powerful </a:t>
            </a:r>
            <a:r>
              <a:rPr lang="en-IN" sz="2400" b="1" i="0" u="none" strike="noStrike" dirty="0">
                <a:solidFill>
                  <a:schemeClr val="tx1"/>
                </a:solidFill>
                <a:effectLst/>
                <a:latin typeface="Candara" panose="020E0502030303020204" pitchFamily="34" charset="0"/>
              </a:rPr>
              <a:t>global marketplace and has given them a financial independency</a:t>
            </a:r>
          </a:p>
          <a:p>
            <a:pPr marL="342900" indent="-342900" algn="l">
              <a:lnSpc>
                <a:spcPts val="1800"/>
              </a:lnSpc>
              <a:buFont typeface="Arial" panose="020B0604020202020204" pitchFamily="34" charset="0"/>
              <a:buChar char="•"/>
            </a:pPr>
            <a:endParaRPr lang="en-IN" sz="2400" b="1" i="0" u="none" strike="noStrike" dirty="0">
              <a:solidFill>
                <a:schemeClr val="tx1"/>
              </a:solidFill>
              <a:effectLst/>
              <a:latin typeface="Candara" panose="020E0502030303020204" pitchFamily="34" charset="0"/>
            </a:endParaRPr>
          </a:p>
          <a:p>
            <a:pPr marL="342900" indent="-342900" algn="l">
              <a:lnSpc>
                <a:spcPts val="1800"/>
              </a:lnSpc>
              <a:buFont typeface="Arial" panose="020B0604020202020204" pitchFamily="34" charset="0"/>
              <a:buChar char="•"/>
            </a:pPr>
            <a:endParaRPr lang="en-IN" sz="2400" b="1" dirty="0">
              <a:solidFill>
                <a:schemeClr val="tx1"/>
              </a:solidFill>
              <a:effectLst/>
              <a:latin typeface="Helvetica" pitchFamily="2" charset="0"/>
              <a:ea typeface="Calibri" panose="020F0502020204030204" pitchFamily="34" charset="0"/>
              <a:cs typeface="Times New Roman" panose="02020603050405020304" pitchFamily="18" charset="0"/>
            </a:endParaRPr>
          </a:p>
          <a:p>
            <a:pPr marL="342900" indent="-342900" algn="l">
              <a:lnSpc>
                <a:spcPts val="1800"/>
              </a:lnSpc>
              <a:buFont typeface="Arial" panose="020B0604020202020204" pitchFamily="34" charset="0"/>
              <a:buChar char="•"/>
            </a:pPr>
            <a:endParaRPr lang="en-IN" dirty="0">
              <a:solidFill>
                <a:schemeClr val="tx1"/>
              </a:solidFill>
              <a:latin typeface="Open Sans regular"/>
            </a:endParaRPr>
          </a:p>
          <a:p>
            <a:pPr marL="342900" indent="-342900" algn="l">
              <a:lnSpc>
                <a:spcPts val="1800"/>
              </a:lnSpc>
              <a:buFont typeface="Arial" panose="020B0604020202020204" pitchFamily="34" charset="0"/>
              <a:buChar char="•"/>
            </a:pPr>
            <a:endParaRPr lang="en-IN" sz="2000" b="0" i="0" u="none" strike="noStrike" dirty="0">
              <a:solidFill>
                <a:srgbClr val="000000"/>
              </a:solidFill>
              <a:effectLst/>
              <a:latin typeface="Open Sans regular"/>
            </a:endParaRPr>
          </a:p>
          <a:p>
            <a:pPr marL="342900" indent="-342900" algn="l">
              <a:lnSpc>
                <a:spcPts val="1800"/>
              </a:lnSpc>
              <a:buFont typeface="Arial" panose="020B0604020202020204" pitchFamily="34" charset="0"/>
              <a:buChar char="•"/>
            </a:pPr>
            <a:endParaRPr lang="en-IN" dirty="0">
              <a:solidFill>
                <a:srgbClr val="000000"/>
              </a:solidFill>
              <a:latin typeface="Open Sans regular"/>
            </a:endParaRPr>
          </a:p>
          <a:p>
            <a:pPr marL="342900" indent="-342900" algn="l">
              <a:lnSpc>
                <a:spcPts val="1800"/>
              </a:lnSpc>
              <a:buFont typeface="Arial" panose="020B0604020202020204" pitchFamily="34" charset="0"/>
              <a:buChar char="•"/>
            </a:pPr>
            <a:endParaRPr lang="en-IN" sz="2000" b="0" i="0" u="none" strike="noStrike" dirty="0">
              <a:solidFill>
                <a:srgbClr val="000000"/>
              </a:solidFill>
              <a:effectLst/>
              <a:latin typeface="Open Sans regular"/>
            </a:endParaRPr>
          </a:p>
          <a:p>
            <a:pPr marL="342900" indent="-342900" algn="l">
              <a:lnSpc>
                <a:spcPts val="1800"/>
              </a:lnSpc>
              <a:buFont typeface="Arial" panose="020B0604020202020204" pitchFamily="34" charset="0"/>
              <a:buChar char="•"/>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lnSpc>
                <a:spcPts val="1800"/>
              </a:lnSpc>
              <a:buFont typeface="Arial" panose="020B0604020202020204" pitchFamily="34" charset="0"/>
              <a:buChar char="•"/>
            </a:pPr>
            <a:r>
              <a:rPr lang="en-IN" sz="2400" b="1" dirty="0">
                <a:solidFill>
                  <a:srgbClr val="232F3E"/>
                </a:solidFill>
                <a:effectLst/>
                <a:latin typeface="Helvetica" pitchFamily="2" charset="0"/>
                <a:ea typeface="Calibri" panose="020F0502020204030204" pitchFamily="34" charset="0"/>
                <a:cs typeface="Times New Roman" panose="02020603050405020304" pitchFamily="18" charset="0"/>
              </a:rPr>
              <a:t> </a:t>
            </a:r>
            <a:endParaRPr lang="en-US" sz="2400" dirty="0">
              <a:solidFill>
                <a:schemeClr val="tx1"/>
              </a:solidFill>
              <a:latin typeface="Dubai" panose="020B0503030403030204" pitchFamily="34" charset="-78"/>
              <a:cs typeface="Dubai" panose="020B0503030403030204" pitchFamily="34" charset="-78"/>
            </a:endParaRPr>
          </a:p>
          <a:p>
            <a:pPr algn="l"/>
            <a:endParaRPr lang="en-IN" sz="2400" dirty="0">
              <a:solidFill>
                <a:schemeClr val="tx1"/>
              </a:solidFill>
            </a:endParaRPr>
          </a:p>
        </p:txBody>
      </p:sp>
    </p:spTree>
    <p:extLst>
      <p:ext uri="{BB962C8B-B14F-4D97-AF65-F5344CB8AC3E}">
        <p14:creationId xmlns:p14="http://schemas.microsoft.com/office/powerpoint/2010/main" val="1515096133"/>
      </p:ext>
    </p:extLst>
  </p:cSld>
  <p:clrMapOvr>
    <a:masterClrMapping/>
  </p:clrMapOvr>
  <mc:AlternateContent xmlns:mc="http://schemas.openxmlformats.org/markup-compatibility/2006" xmlns:p14="http://schemas.microsoft.com/office/powerpoint/2010/main">
    <mc:Choice Requires="p14">
      <p:transition spd="med" p14:dur="700" advTm="411">
        <p:fade/>
      </p:transition>
    </mc:Choice>
    <mc:Fallback xmlns="">
      <p:transition spd="med" advTm="41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6BCA3B-CDD5-4723-D1B1-BEE0120FF227}"/>
              </a:ext>
            </a:extLst>
          </p:cNvPr>
          <p:cNvSpPr>
            <a:spLocks noGrp="1"/>
          </p:cNvSpPr>
          <p:nvPr>
            <p:ph idx="1"/>
          </p:nvPr>
        </p:nvSpPr>
        <p:spPr/>
        <p:txBody>
          <a:bodyPr>
            <a:normAutofit fontScale="85000" lnSpcReduction="20000"/>
          </a:bodyPr>
          <a:lstStyle/>
          <a:p>
            <a:pPr fontAlgn="base">
              <a:buFont typeface="Wingdings" pitchFamily="2" charset="2"/>
              <a:buChar char="v"/>
            </a:pPr>
            <a:r>
              <a:rPr lang="en-IN" sz="2100" dirty="0">
                <a:solidFill>
                  <a:schemeClr val="tx1"/>
                </a:solidFill>
                <a:latin typeface="+mj-lt"/>
              </a:rPr>
              <a:t>Provide a</a:t>
            </a:r>
            <a:r>
              <a:rPr lang="en-IN" sz="2100" b="0" i="0" u="none" strike="noStrike" dirty="0">
                <a:solidFill>
                  <a:schemeClr val="tx1"/>
                </a:solidFill>
                <a:effectLst/>
                <a:latin typeface="+mj-lt"/>
              </a:rPr>
              <a:t> virtual space and adaptive technology to run their venture</a:t>
            </a:r>
            <a:r>
              <a:rPr lang="en-IN" sz="2100" dirty="0">
                <a:solidFill>
                  <a:schemeClr val="tx1"/>
                </a:solidFill>
                <a:latin typeface="+mj-lt"/>
              </a:rPr>
              <a:t>,</a:t>
            </a:r>
            <a:r>
              <a:rPr lang="en-IN" sz="2100" b="0" i="0" u="none" strike="noStrike" dirty="0">
                <a:solidFill>
                  <a:schemeClr val="tx1"/>
                </a:solidFill>
                <a:effectLst/>
                <a:latin typeface="+mj-lt"/>
              </a:rPr>
              <a:t> make their own identity  and brought an equal opportunity for everyone. find the market, hiring the talent and raising capital</a:t>
            </a:r>
            <a:endParaRPr lang="en-IN" sz="2100" b="1" dirty="0">
              <a:solidFill>
                <a:schemeClr val="tx1"/>
              </a:solidFill>
              <a:effectLst/>
              <a:latin typeface="+mj-lt"/>
              <a:ea typeface="Times New Roman" panose="02020603050405020304" pitchFamily="18" charset="0"/>
              <a:cs typeface="Times New Roman" panose="02020603050405020304" pitchFamily="18" charset="0"/>
            </a:endParaRPr>
          </a:p>
          <a:p>
            <a:pPr algn="l" fontAlgn="base">
              <a:buFont typeface="Wingdings" pitchFamily="2" charset="2"/>
              <a:buChar char="v"/>
            </a:pPr>
            <a:endParaRPr lang="en-IN" sz="2100" b="0" i="0" u="none" strike="noStrike" dirty="0">
              <a:solidFill>
                <a:schemeClr val="tx1"/>
              </a:solidFill>
              <a:effectLst/>
              <a:latin typeface="+mj-lt"/>
            </a:endParaRPr>
          </a:p>
          <a:p>
            <a:pPr algn="l" fontAlgn="base">
              <a:buFont typeface="Wingdings" pitchFamily="2" charset="2"/>
              <a:buChar char="v"/>
            </a:pPr>
            <a:br>
              <a:rPr lang="en-IN" sz="2100" dirty="0">
                <a:solidFill>
                  <a:schemeClr val="tx1"/>
                </a:solidFill>
                <a:latin typeface="+mj-lt"/>
              </a:rPr>
            </a:br>
            <a:r>
              <a:rPr lang="en-IN" sz="2100" dirty="0">
                <a:solidFill>
                  <a:schemeClr val="tx1"/>
                </a:solidFill>
                <a:latin typeface="+mj-lt"/>
              </a:rPr>
              <a:t>T</a:t>
            </a:r>
            <a:r>
              <a:rPr lang="en-IN" sz="2100" b="0" i="0" u="none" strike="noStrike" dirty="0">
                <a:solidFill>
                  <a:schemeClr val="tx1"/>
                </a:solidFill>
                <a:effectLst/>
                <a:latin typeface="+mj-lt"/>
              </a:rPr>
              <a:t>o empower women sellers to overcome the traditional &amp; social barriers including family pressures, gender stereotypes and enables them to create, develop and grow their business ideas. </a:t>
            </a:r>
          </a:p>
          <a:p>
            <a:pPr algn="l" fontAlgn="base">
              <a:buFont typeface="Wingdings" pitchFamily="2" charset="2"/>
              <a:buChar char="v"/>
            </a:pPr>
            <a:endParaRPr lang="en-IN" sz="2100" b="0" i="0" u="none" strike="noStrike" dirty="0">
              <a:solidFill>
                <a:schemeClr val="tx1"/>
              </a:solidFill>
              <a:effectLst/>
              <a:latin typeface="+mj-lt"/>
            </a:endParaRPr>
          </a:p>
          <a:p>
            <a:pPr>
              <a:buFont typeface="Wingdings" pitchFamily="2" charset="2"/>
              <a:buChar char="v"/>
            </a:pPr>
            <a:r>
              <a:rPr lang="en-IN" sz="2100" b="0" i="0" u="none" strike="noStrike" dirty="0">
                <a:solidFill>
                  <a:schemeClr val="tx1"/>
                </a:solidFill>
                <a:effectLst/>
                <a:latin typeface="+mj-lt"/>
              </a:rPr>
              <a:t>This platform offered a portal where they don’t need to buy stock, and zer</a:t>
            </a:r>
            <a:r>
              <a:rPr lang="en-IN" sz="2100" dirty="0">
                <a:solidFill>
                  <a:schemeClr val="tx1"/>
                </a:solidFill>
                <a:latin typeface="+mj-lt"/>
              </a:rPr>
              <a:t>o investment</a:t>
            </a:r>
            <a:r>
              <a:rPr lang="en-IN" sz="2100" b="0" i="0" u="none" strike="noStrike" dirty="0">
                <a:solidFill>
                  <a:schemeClr val="tx1"/>
                </a:solidFill>
                <a:effectLst/>
                <a:latin typeface="+mj-lt"/>
              </a:rPr>
              <a:t> The selling completely depends on selling the inventory in their contacts through social media channels. This e-commerce platform for women entrepreneurs provides its logistics, delivery and customer support</a:t>
            </a:r>
            <a:r>
              <a:rPr lang="en-IN" b="0" i="0" u="none" strike="noStrike" dirty="0">
                <a:effectLst/>
                <a:latin typeface="Source Serif Pro" panose="02040603050405020204" pitchFamily="18" charset="0"/>
              </a:rPr>
              <a:t>. </a:t>
            </a:r>
            <a:endParaRPr lang="en-US" dirty="0"/>
          </a:p>
        </p:txBody>
      </p:sp>
      <p:sp>
        <p:nvSpPr>
          <p:cNvPr id="3" name="Title 2">
            <a:extLst>
              <a:ext uri="{FF2B5EF4-FFF2-40B4-BE49-F238E27FC236}">
                <a16:creationId xmlns:a16="http://schemas.microsoft.com/office/drawing/2014/main" id="{FF02EF55-BC18-92C8-B6A9-B776EC488F7D}"/>
              </a:ext>
            </a:extLst>
          </p:cNvPr>
          <p:cNvSpPr>
            <a:spLocks noGrp="1"/>
          </p:cNvSpPr>
          <p:nvPr>
            <p:ph type="title"/>
          </p:nvPr>
        </p:nvSpPr>
        <p:spPr/>
        <p:txBody>
          <a:bodyPr/>
          <a:lstStyle/>
          <a:p>
            <a:r>
              <a:rPr lang="en-US" dirty="0">
                <a:solidFill>
                  <a:schemeClr val="tx1"/>
                </a:solidFill>
              </a:rPr>
              <a:t>OBJECTIVE</a:t>
            </a:r>
          </a:p>
        </p:txBody>
      </p:sp>
    </p:spTree>
    <p:extLst>
      <p:ext uri="{BB962C8B-B14F-4D97-AF65-F5344CB8AC3E}">
        <p14:creationId xmlns:p14="http://schemas.microsoft.com/office/powerpoint/2010/main" val="1567515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458B30-5382-B5F7-E9B1-AD359FCD2F92}"/>
              </a:ext>
            </a:extLst>
          </p:cNvPr>
          <p:cNvSpPr>
            <a:spLocks noGrp="1"/>
          </p:cNvSpPr>
          <p:nvPr>
            <p:ph idx="1"/>
          </p:nvPr>
        </p:nvSpPr>
        <p:spPr/>
        <p:txBody>
          <a:bodyPr>
            <a:normAutofit fontScale="55000" lnSpcReduction="20000"/>
          </a:bodyPr>
          <a:lstStyle/>
          <a:p>
            <a:pPr marL="0" indent="0" algn="l">
              <a:buClrTx/>
              <a:buNone/>
            </a:pPr>
            <a:r>
              <a:rPr lang="en-IN" sz="3400" b="1" i="0" u="none" strike="noStrike" dirty="0">
                <a:solidFill>
                  <a:srgbClr val="333333"/>
                </a:solidFill>
                <a:effectLst/>
                <a:latin typeface="+mj-lt"/>
              </a:rPr>
              <a:t>Many women are struggling to survive in the business environment given the challenges they face.</a:t>
            </a:r>
          </a:p>
          <a:p>
            <a:pPr algn="l">
              <a:buClrTx/>
            </a:pPr>
            <a:endParaRPr lang="en-IN" b="1" dirty="0">
              <a:solidFill>
                <a:srgbClr val="333333"/>
              </a:solidFill>
              <a:latin typeface="Georgia" panose="02040502050405020303" pitchFamily="18" charset="0"/>
              <a:cs typeface="Dubai" panose="020B0503030403030204" pitchFamily="34" charset="-78"/>
            </a:endParaRPr>
          </a:p>
          <a:p>
            <a:pPr algn="l">
              <a:buFont typeface="Wingdings" pitchFamily="2" charset="2"/>
              <a:buChar char="v"/>
            </a:pPr>
            <a:r>
              <a:rPr lang="en-IN" sz="3200" b="1" i="1" u="none" strike="noStrike" dirty="0">
                <a:solidFill>
                  <a:srgbClr val="333333"/>
                </a:solidFill>
                <a:effectLst/>
                <a:latin typeface="+mj-lt"/>
              </a:rPr>
              <a:t>Limited Funding</a:t>
            </a:r>
          </a:p>
          <a:p>
            <a:pPr algn="l">
              <a:buFont typeface="Wingdings" pitchFamily="2" charset="2"/>
              <a:buChar char="v"/>
            </a:pPr>
            <a:r>
              <a:rPr lang="en-IN" sz="3200" b="1" i="1" u="none" strike="noStrike" dirty="0">
                <a:solidFill>
                  <a:srgbClr val="333333"/>
                </a:solidFill>
                <a:effectLst/>
                <a:latin typeface="+mj-lt"/>
              </a:rPr>
              <a:t>Balancing Responsibilities</a:t>
            </a:r>
          </a:p>
          <a:p>
            <a:pPr algn="l">
              <a:buFont typeface="Wingdings" pitchFamily="2" charset="2"/>
              <a:buChar char="v"/>
            </a:pPr>
            <a:r>
              <a:rPr lang="en-IN" sz="3200" b="1" i="1" u="none" strike="noStrike" dirty="0">
                <a:solidFill>
                  <a:srgbClr val="333333"/>
                </a:solidFill>
                <a:effectLst/>
                <a:latin typeface="+mj-lt"/>
              </a:rPr>
              <a:t>Fear of Failure</a:t>
            </a:r>
            <a:endParaRPr lang="en-IN" sz="3200" b="1" i="0" u="none" strike="noStrike" dirty="0">
              <a:solidFill>
                <a:srgbClr val="333333"/>
              </a:solidFill>
              <a:effectLst/>
              <a:latin typeface="+mj-lt"/>
            </a:endParaRPr>
          </a:p>
          <a:p>
            <a:pPr algn="l">
              <a:buFont typeface="Wingdings" pitchFamily="2" charset="2"/>
              <a:buChar char="v"/>
            </a:pPr>
            <a:r>
              <a:rPr lang="en-IN" sz="3200" b="1" i="1" u="none" strike="noStrike" dirty="0">
                <a:solidFill>
                  <a:srgbClr val="333333"/>
                </a:solidFill>
                <a:effectLst/>
                <a:latin typeface="+mj-lt"/>
              </a:rPr>
              <a:t>Inadequate Support System</a:t>
            </a:r>
            <a:endParaRPr lang="en-IN" sz="3200" b="1" i="0" u="none" strike="noStrike" dirty="0">
              <a:solidFill>
                <a:srgbClr val="333333"/>
              </a:solidFill>
              <a:effectLst/>
              <a:latin typeface="+mj-lt"/>
            </a:endParaRPr>
          </a:p>
          <a:p>
            <a:pPr algn="l">
              <a:buFont typeface="Wingdings" pitchFamily="2" charset="2"/>
              <a:buChar char="v"/>
            </a:pPr>
            <a:r>
              <a:rPr lang="en-IN" sz="3200" b="1" i="1" u="none" strike="noStrike" dirty="0">
                <a:solidFill>
                  <a:srgbClr val="333333"/>
                </a:solidFill>
                <a:effectLst/>
                <a:latin typeface="+mj-lt"/>
              </a:rPr>
              <a:t>Limited Knowledge</a:t>
            </a:r>
          </a:p>
          <a:p>
            <a:pPr algn="l">
              <a:buFont typeface="Wingdings" pitchFamily="2" charset="2"/>
              <a:buChar char="v"/>
            </a:pPr>
            <a:r>
              <a:rPr lang="en-IN" sz="3200" b="1" i="1" dirty="0">
                <a:solidFill>
                  <a:srgbClr val="333333"/>
                </a:solidFill>
                <a:latin typeface="+mj-lt"/>
              </a:rPr>
              <a:t>U</a:t>
            </a:r>
            <a:r>
              <a:rPr lang="en-IN" sz="3200" b="1" i="1" u="none" strike="noStrike" dirty="0">
                <a:solidFill>
                  <a:srgbClr val="333333"/>
                </a:solidFill>
                <a:effectLst/>
                <a:latin typeface="+mj-lt"/>
              </a:rPr>
              <a:t>nfavourable Business Environment</a:t>
            </a:r>
            <a:endParaRPr lang="en-IN" sz="3200" b="1" i="0" u="none" strike="noStrike" dirty="0">
              <a:solidFill>
                <a:srgbClr val="333333"/>
              </a:solidFill>
              <a:effectLst/>
              <a:latin typeface="+mj-lt"/>
            </a:endParaRPr>
          </a:p>
          <a:p>
            <a:pPr algn="l">
              <a:buFont typeface="Wingdings" pitchFamily="2" charset="2"/>
              <a:buChar char="v"/>
            </a:pPr>
            <a:r>
              <a:rPr lang="en-IN" sz="3200" b="1" i="1" u="none" strike="noStrike" dirty="0">
                <a:solidFill>
                  <a:srgbClr val="333333"/>
                </a:solidFill>
                <a:effectLst/>
                <a:latin typeface="+mj-lt"/>
              </a:rPr>
              <a:t>Timidity</a:t>
            </a:r>
            <a:endParaRPr lang="en-IN" sz="3200" b="1" i="0" u="none" strike="noStrike" dirty="0">
              <a:solidFill>
                <a:srgbClr val="333333"/>
              </a:solidFill>
              <a:effectLst/>
              <a:latin typeface="+mj-lt"/>
            </a:endParaRPr>
          </a:p>
          <a:p>
            <a:pPr algn="l"/>
            <a:endParaRPr lang="en-IN" b="0" i="0" u="none" strike="noStrike" dirty="0">
              <a:solidFill>
                <a:srgbClr val="333333"/>
              </a:solidFill>
              <a:effectLst/>
              <a:latin typeface="+mj-lt"/>
            </a:endParaRPr>
          </a:p>
          <a:p>
            <a:br>
              <a:rPr lang="en-IN" dirty="0">
                <a:latin typeface="+mj-lt"/>
              </a:rPr>
            </a:br>
            <a:endParaRPr lang="en-IN" dirty="0">
              <a:latin typeface="+mj-lt"/>
            </a:endParaRPr>
          </a:p>
          <a:p>
            <a:endParaRPr lang="en-US" dirty="0"/>
          </a:p>
        </p:txBody>
      </p:sp>
      <p:sp>
        <p:nvSpPr>
          <p:cNvPr id="3" name="Title 2">
            <a:extLst>
              <a:ext uri="{FF2B5EF4-FFF2-40B4-BE49-F238E27FC236}">
                <a16:creationId xmlns:a16="http://schemas.microsoft.com/office/drawing/2014/main" id="{5F08B7B5-E1B5-B8AB-76E3-1CA9EC1C4FB0}"/>
              </a:ext>
            </a:extLst>
          </p:cNvPr>
          <p:cNvSpPr>
            <a:spLocks noGrp="1"/>
          </p:cNvSpPr>
          <p:nvPr>
            <p:ph type="title"/>
          </p:nvPr>
        </p:nvSpPr>
        <p:spPr/>
        <p:txBody>
          <a:bodyPr/>
          <a:lstStyle/>
          <a:p>
            <a:r>
              <a:rPr lang="en-US" dirty="0">
                <a:solidFill>
                  <a:schemeClr val="tx1"/>
                </a:solidFill>
              </a:rPr>
              <a:t>Problem Statement</a:t>
            </a:r>
          </a:p>
        </p:txBody>
      </p:sp>
    </p:spTree>
    <p:extLst>
      <p:ext uri="{BB962C8B-B14F-4D97-AF65-F5344CB8AC3E}">
        <p14:creationId xmlns:p14="http://schemas.microsoft.com/office/powerpoint/2010/main" val="265540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32656"/>
            <a:ext cx="7918648" cy="1080120"/>
          </a:xfrm>
        </p:spPr>
        <p:txBody>
          <a:bodyPr>
            <a:normAutofit/>
          </a:bodyPr>
          <a:lstStyle/>
          <a:p>
            <a:pPr algn="l"/>
            <a:r>
              <a:rPr lang="en-US" sz="4000" dirty="0">
                <a:solidFill>
                  <a:schemeClr val="tx1"/>
                </a:solidFill>
                <a:latin typeface="Dubai" panose="020B0503030403030204" pitchFamily="34" charset="-78"/>
                <a:cs typeface="Dubai" panose="020B0503030403030204" pitchFamily="34" charset="-78"/>
              </a:rPr>
              <a:t>EXISTING SYSTEM</a:t>
            </a:r>
            <a:endParaRPr lang="en-IN" sz="4000" dirty="0">
              <a:solidFill>
                <a:schemeClr val="tx1"/>
              </a:solidFill>
              <a:latin typeface="Dubai" panose="020B0503030403030204" pitchFamily="34" charset="-78"/>
              <a:cs typeface="Dubai" panose="020B0503030403030204" pitchFamily="34" charset="-78"/>
            </a:endParaRPr>
          </a:p>
        </p:txBody>
      </p:sp>
      <p:sp>
        <p:nvSpPr>
          <p:cNvPr id="3" name="Subtitle 2"/>
          <p:cNvSpPr>
            <a:spLocks noGrp="1"/>
          </p:cNvSpPr>
          <p:nvPr>
            <p:ph type="subTitle" idx="1"/>
          </p:nvPr>
        </p:nvSpPr>
        <p:spPr>
          <a:xfrm>
            <a:off x="539552" y="1700808"/>
            <a:ext cx="7920880" cy="4320480"/>
          </a:xfrm>
        </p:spPr>
        <p:txBody>
          <a:bodyPr>
            <a:normAutofit lnSpcReduction="10000"/>
          </a:bodyPr>
          <a:lstStyle/>
          <a:p>
            <a:pPr marL="342900" indent="-342900" algn="just">
              <a:buFont typeface="Wingdings" pitchFamily="2" charset="2"/>
              <a:buChar char="v"/>
            </a:pPr>
            <a:r>
              <a:rPr lang="en-IN" b="1" i="0" u="none" strike="noStrike" dirty="0">
                <a:solidFill>
                  <a:srgbClr val="333333"/>
                </a:solidFill>
                <a:effectLst/>
                <a:latin typeface="+mj-lt"/>
              </a:rPr>
              <a:t>Research shows many women are often failing to connect with customers and few of them selling their products through nearest local offline shops due to lack of mobility and knowledge.</a:t>
            </a:r>
          </a:p>
          <a:p>
            <a:pPr marL="342900" indent="-342900" algn="just">
              <a:buFont typeface="Wingdings" pitchFamily="2" charset="2"/>
              <a:buChar char="v"/>
            </a:pPr>
            <a:endParaRPr lang="en-IN" b="1" i="0" u="none" strike="noStrike" dirty="0">
              <a:solidFill>
                <a:srgbClr val="333333"/>
              </a:solidFill>
              <a:effectLst/>
              <a:latin typeface="+mj-lt"/>
            </a:endParaRPr>
          </a:p>
          <a:p>
            <a:pPr marL="342900" indent="-342900" algn="just">
              <a:buFont typeface="Wingdings" pitchFamily="2" charset="2"/>
              <a:buChar char="v"/>
            </a:pPr>
            <a:r>
              <a:rPr lang="en-IN" b="1" i="0" u="none" strike="noStrike" dirty="0">
                <a:solidFill>
                  <a:srgbClr val="333333"/>
                </a:solidFill>
                <a:effectLst/>
                <a:latin typeface="+mj-lt"/>
              </a:rPr>
              <a:t>Many of them creating social media profile to sell their products .  Accounts are free to make and easy to share content for promotion and do not need any specialist knowledge.</a:t>
            </a:r>
          </a:p>
          <a:p>
            <a:pPr marL="342900" indent="-342900" algn="just">
              <a:buFont typeface="Arial" panose="020B0604020202020204" pitchFamily="34" charset="0"/>
              <a:buChar char="•"/>
            </a:pPr>
            <a:br>
              <a:rPr lang="en-IN" b="1" dirty="0">
                <a:latin typeface="+mj-lt"/>
              </a:rPr>
            </a:br>
            <a:endParaRPr lang="en-IN" b="1" dirty="0">
              <a:latin typeface="+mj-lt"/>
            </a:endParaRPr>
          </a:p>
          <a:p>
            <a:pPr marL="342900" indent="-342900" algn="just">
              <a:buFont typeface="Arial" panose="020B0604020202020204" pitchFamily="34" charset="0"/>
              <a:buChar char="•"/>
            </a:pPr>
            <a:endParaRPr lang="en-IN" b="1" i="0" u="none" strike="noStrike" dirty="0">
              <a:solidFill>
                <a:srgbClr val="333333"/>
              </a:solidFill>
              <a:effectLst/>
              <a:latin typeface="+mj-lt"/>
            </a:endParaRPr>
          </a:p>
          <a:p>
            <a:br>
              <a:rPr lang="en-IN" dirty="0"/>
            </a:br>
            <a:endParaRPr lang="en-IN" sz="2000" b="1" i="0" u="none" strike="noStrike" dirty="0">
              <a:solidFill>
                <a:srgbClr val="333333"/>
              </a:solidFill>
              <a:effectLst/>
              <a:latin typeface="Work Sans" pitchFamily="2" charset="77"/>
            </a:endParaRPr>
          </a:p>
          <a:p>
            <a:br>
              <a:rPr lang="en-IN" sz="2000" dirty="0"/>
            </a:br>
            <a:endParaRPr lang="en-IN" sz="2000" dirty="0"/>
          </a:p>
          <a:p>
            <a:endParaRPr lang="en-US" sz="2400" dirty="0">
              <a:solidFill>
                <a:schemeClr val="tx1"/>
              </a:solidFill>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714089327"/>
      </p:ext>
    </p:extLst>
  </p:cSld>
  <p:clrMapOvr>
    <a:masterClrMapping/>
  </p:clrMapOvr>
  <mc:AlternateContent xmlns:mc="http://schemas.openxmlformats.org/markup-compatibility/2006" xmlns:p14="http://schemas.microsoft.com/office/powerpoint/2010/main">
    <mc:Choice Requires="p14">
      <p:transition spd="med" p14:dur="700" advTm="401">
        <p:fade/>
      </p:transition>
    </mc:Choice>
    <mc:Fallback xmlns="">
      <p:transition spd="med" advTm="401">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AFB3AA-15F7-3164-CD7F-743305F07EC3}"/>
              </a:ext>
            </a:extLst>
          </p:cNvPr>
          <p:cNvSpPr>
            <a:spLocks noGrp="1"/>
          </p:cNvSpPr>
          <p:nvPr>
            <p:ph idx="1"/>
          </p:nvPr>
        </p:nvSpPr>
        <p:spPr/>
        <p:txBody>
          <a:bodyPr/>
          <a:lstStyle/>
          <a:p>
            <a:r>
              <a:rPr lang="en-IN" b="1" i="0" u="none" strike="noStrike" dirty="0">
                <a:solidFill>
                  <a:srgbClr val="5A5A5A"/>
                </a:solidFill>
                <a:effectLst/>
                <a:latin typeface="Poppins" pitchFamily="2" charset="77"/>
              </a:rPr>
              <a:t>Limitation in Audience Reached</a:t>
            </a:r>
          </a:p>
          <a:p>
            <a:r>
              <a:rPr lang="en-IN" b="1" i="0" u="none" strike="noStrike" dirty="0">
                <a:solidFill>
                  <a:srgbClr val="5A5A5A"/>
                </a:solidFill>
                <a:effectLst/>
                <a:latin typeface="Poppins" pitchFamily="2" charset="77"/>
              </a:rPr>
              <a:t>High Marketing Cost</a:t>
            </a:r>
            <a:endParaRPr lang="en-IN" b="1" dirty="0">
              <a:solidFill>
                <a:srgbClr val="5A5A5A"/>
              </a:solidFill>
              <a:latin typeface="Poppins" pitchFamily="2" charset="77"/>
            </a:endParaRPr>
          </a:p>
          <a:p>
            <a:r>
              <a:rPr lang="en-IN" b="1" i="0" u="none" strike="noStrike" dirty="0">
                <a:solidFill>
                  <a:srgbClr val="5A5A5A"/>
                </a:solidFill>
                <a:effectLst/>
                <a:latin typeface="Poppins" pitchFamily="2" charset="77"/>
              </a:rPr>
              <a:t>Time Frame</a:t>
            </a:r>
          </a:p>
          <a:p>
            <a:endParaRPr lang="en-US" dirty="0"/>
          </a:p>
        </p:txBody>
      </p:sp>
      <p:sp>
        <p:nvSpPr>
          <p:cNvPr id="3" name="Title 2">
            <a:extLst>
              <a:ext uri="{FF2B5EF4-FFF2-40B4-BE49-F238E27FC236}">
                <a16:creationId xmlns:a16="http://schemas.microsoft.com/office/drawing/2014/main" id="{3E9DB33E-0F2D-D722-D63C-851726B7CC50}"/>
              </a:ext>
            </a:extLst>
          </p:cNvPr>
          <p:cNvSpPr>
            <a:spLocks noGrp="1"/>
          </p:cNvSpPr>
          <p:nvPr>
            <p:ph type="title"/>
          </p:nvPr>
        </p:nvSpPr>
        <p:spPr/>
        <p:txBody>
          <a:bodyPr>
            <a:normAutofit fontScale="90000"/>
          </a:bodyPr>
          <a:lstStyle/>
          <a:p>
            <a:r>
              <a:rPr lang="en-US" dirty="0">
                <a:solidFill>
                  <a:schemeClr val="tx1"/>
                </a:solidFill>
              </a:rPr>
              <a:t>LIMITATIONS OF EXISTING SYSTEM</a:t>
            </a:r>
          </a:p>
        </p:txBody>
      </p:sp>
    </p:spTree>
    <p:extLst>
      <p:ext uri="{BB962C8B-B14F-4D97-AF65-F5344CB8AC3E}">
        <p14:creationId xmlns:p14="http://schemas.microsoft.com/office/powerpoint/2010/main" val="991786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1494</TotalTime>
  <Words>849</Words>
  <Application>Microsoft Macintosh PowerPoint</Application>
  <PresentationFormat>On-screen Show (4:3)</PresentationFormat>
  <Paragraphs>127</Paragraphs>
  <Slides>21</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21</vt:i4>
      </vt:variant>
    </vt:vector>
  </HeadingPairs>
  <TitlesOfParts>
    <vt:vector size="37" baseType="lpstr">
      <vt:lpstr>Algerian</vt:lpstr>
      <vt:lpstr>Arial</vt:lpstr>
      <vt:lpstr>Baskerville Old Face</vt:lpstr>
      <vt:lpstr>Bookman Old Style</vt:lpstr>
      <vt:lpstr>Calibri</vt:lpstr>
      <vt:lpstr>Candara</vt:lpstr>
      <vt:lpstr>Dubai</vt:lpstr>
      <vt:lpstr>Georgia</vt:lpstr>
      <vt:lpstr>Helvetica</vt:lpstr>
      <vt:lpstr>Open Sans regular</vt:lpstr>
      <vt:lpstr>Poppins</vt:lpstr>
      <vt:lpstr>Source Serif Pro</vt:lpstr>
      <vt:lpstr>Symbol</vt:lpstr>
      <vt:lpstr>Wingdings</vt:lpstr>
      <vt:lpstr>Work Sans</vt:lpstr>
      <vt:lpstr>Waveform</vt:lpstr>
      <vt:lpstr>WOMEN OF WINGS</vt:lpstr>
      <vt:lpstr>Table of the contents</vt:lpstr>
      <vt:lpstr>INTRODUCTION AND BACKGROUND</vt:lpstr>
      <vt:lpstr>PowerPoint Presentation</vt:lpstr>
      <vt:lpstr>Aim</vt:lpstr>
      <vt:lpstr>OBJECTIVE</vt:lpstr>
      <vt:lpstr>Problem Statement</vt:lpstr>
      <vt:lpstr>EXISTING SYSTEM</vt:lpstr>
      <vt:lpstr>LIMITATIONS OF EXISTING SYSTEM</vt:lpstr>
      <vt:lpstr>PROPOSED SYSTEM</vt:lpstr>
      <vt:lpstr>Additional Features</vt:lpstr>
      <vt:lpstr>MODULES DETAILS</vt:lpstr>
      <vt:lpstr>ADMIN</vt:lpstr>
      <vt:lpstr>SELLER</vt:lpstr>
      <vt:lpstr>PUBLIC USER</vt:lpstr>
      <vt:lpstr>SOFTWARE  DETAILS</vt:lpstr>
      <vt:lpstr>PowerPoint Presentation</vt:lpstr>
      <vt:lpstr>PowerPoint Presentation</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SMARD 24x7</dc:title>
  <dc:creator>Roshma Varghese</dc:creator>
  <cp:lastModifiedBy>Microsoft Office User</cp:lastModifiedBy>
  <cp:revision>72</cp:revision>
  <dcterms:created xsi:type="dcterms:W3CDTF">2020-12-15T10:38:09Z</dcterms:created>
  <dcterms:modified xsi:type="dcterms:W3CDTF">2023-04-02T12:21:56Z</dcterms:modified>
</cp:coreProperties>
</file>