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1"/>
  </p:sldMasterIdLst>
  <p:notesMasterIdLst>
    <p:notesMasterId r:id="rId19"/>
  </p:notesMasterIdLst>
  <p:sldIdLst>
    <p:sldId id="272" r:id="rId2"/>
    <p:sldId id="257" r:id="rId3"/>
    <p:sldId id="268" r:id="rId4"/>
    <p:sldId id="269" r:id="rId5"/>
    <p:sldId id="270" r:id="rId6"/>
    <p:sldId id="271" r:id="rId7"/>
    <p:sldId id="258" r:id="rId8"/>
    <p:sldId id="259" r:id="rId9"/>
    <p:sldId id="260" r:id="rId10"/>
    <p:sldId id="261" r:id="rId11"/>
    <p:sldId id="262" r:id="rId12"/>
    <p:sldId id="263" r:id="rId13"/>
    <p:sldId id="264" r:id="rId14"/>
    <p:sldId id="265" r:id="rId15"/>
    <p:sldId id="266" r:id="rId16"/>
    <p:sldId id="267"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23A93-593B-4C30-B105-2431A664A615}" type="datetimeFigureOut">
              <a:rPr lang="en-US" smtClean="0"/>
              <a:t>5/11/2025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446F2-0F13-4835-8D79-39D49A1B8405}" type="slidenum">
              <a:rPr lang="en-US" smtClean="0"/>
              <a:t>‹#›</a:t>
            </a:fld>
            <a:endParaRPr lang="en-US"/>
          </a:p>
        </p:txBody>
      </p:sp>
    </p:spTree>
    <p:extLst>
      <p:ext uri="{BB962C8B-B14F-4D97-AF65-F5344CB8AC3E}">
        <p14:creationId xmlns:p14="http://schemas.microsoft.com/office/powerpoint/2010/main" val="359093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864D289-88EF-447B-AEE0-EE86BC8797F7}" type="datetime1">
              <a:rPr lang="en-US" smtClean="0"/>
              <a:t>5/11/2025</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81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E3051F-3DA3-47D8-98C3-3D228813DFFF}" type="datetime1">
              <a:rPr lang="en-US" smtClean="0"/>
              <a:t>5/11/2025</a:t>
            </a:fld>
            <a:endParaRPr lang="en-US"/>
          </a:p>
        </p:txBody>
      </p:sp>
      <p:sp>
        <p:nvSpPr>
          <p:cNvPr id="6" name="Footer Placeholder 5"/>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621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00A3DC-A25C-42B6-BB5B-5D926F004EF6}"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77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7D9115-4F51-445B-B5BF-1481779C6E35}"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682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B11CD9-2280-4C58-9860-8C4878858195}"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7472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7A1926-9424-40DF-B70F-5C328ABC0701}"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842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5F5114-C409-46CD-84C3-8F94D390F9D5}"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603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20EA-532F-4F9B-B49A-71752BCF8346}"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34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957E6-202C-42AF-BDD7-458CC088E996}"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84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CDDB3-63B2-4B3A-9C97-21DDB7B01E72}"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859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0796FE-F58D-496D-AE8A-1D17894F6D4B}" type="datetime1">
              <a:rPr lang="en-US" smtClean="0"/>
              <a:t>5/11/2025</a:t>
            </a:fld>
            <a:endParaRPr lang="en-US"/>
          </a:p>
        </p:txBody>
      </p:sp>
      <p:sp>
        <p:nvSpPr>
          <p:cNvPr id="5" name="Footer Placeholder 4"/>
          <p:cNvSpPr>
            <a:spLocks noGrp="1"/>
          </p:cNvSpPr>
          <p:nvPr>
            <p:ph type="ftr" sz="quarter" idx="11"/>
          </p:nvPr>
        </p:nvSpPr>
        <p:spPr/>
        <p:txBody>
          <a:bodyPr/>
          <a:lstStyle/>
          <a:p>
            <a:r>
              <a:rPr lang="en-US"/>
              <a:t>Anaylysis of Algorithm | Cat Swarm Optimization | Riphah International University</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12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3308A-FD78-4F4B-B78D-68F4B952A8E3}" type="datetime1">
              <a:rPr lang="en-US" smtClean="0"/>
              <a:t>5/11/2025</a:t>
            </a:fld>
            <a:endParaRPr lang="en-US"/>
          </a:p>
        </p:txBody>
      </p:sp>
      <p:sp>
        <p:nvSpPr>
          <p:cNvPr id="6" name="Footer Placeholder 5"/>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048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50AB74-694B-46F8-A469-207D36E84B3A}" type="datetime1">
              <a:rPr lang="en-US" smtClean="0"/>
              <a:t>5/11/2025</a:t>
            </a:fld>
            <a:endParaRPr lang="en-US"/>
          </a:p>
        </p:txBody>
      </p:sp>
      <p:sp>
        <p:nvSpPr>
          <p:cNvPr id="8" name="Footer Placeholder 7"/>
          <p:cNvSpPr>
            <a:spLocks noGrp="1"/>
          </p:cNvSpPr>
          <p:nvPr>
            <p:ph type="ftr" sz="quarter" idx="11"/>
          </p:nvPr>
        </p:nvSpPr>
        <p:spPr/>
        <p:txBody>
          <a:bodyPr/>
          <a:lstStyle/>
          <a:p>
            <a:r>
              <a:rPr lang="en-US"/>
              <a:t>Anaylysis of Algorithm | Cat Swarm Optimization | Riphah International University</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18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7ACF04-1B1D-4E90-886F-438577E64BE4}" type="datetime1">
              <a:rPr lang="en-US" smtClean="0"/>
              <a:t>5/11/2025</a:t>
            </a:fld>
            <a:endParaRPr lang="en-US"/>
          </a:p>
        </p:txBody>
      </p:sp>
      <p:sp>
        <p:nvSpPr>
          <p:cNvPr id="4" name="Footer Placeholder 3"/>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9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9D0FD-671D-47A1-9EA4-44AFDDC2BC7F}" type="datetime1">
              <a:rPr lang="en-US" smtClean="0"/>
              <a:t>5/11/2025</a:t>
            </a:fld>
            <a:endParaRPr lang="en-US"/>
          </a:p>
        </p:txBody>
      </p:sp>
      <p:sp>
        <p:nvSpPr>
          <p:cNvPr id="3" name="Footer Placeholder 2"/>
          <p:cNvSpPr>
            <a:spLocks noGrp="1"/>
          </p:cNvSpPr>
          <p:nvPr>
            <p:ph type="ftr" sz="quarter" idx="11"/>
          </p:nvPr>
        </p:nvSpPr>
        <p:spPr/>
        <p:txBody>
          <a:bodyPr/>
          <a:lstStyle/>
          <a:p>
            <a:r>
              <a:rPr lang="en-US"/>
              <a:t>Anaylysis of Algorithm | Cat Swarm Optimization | Riphah International University</a:t>
            </a:r>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720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93BB00-785E-428B-BE5C-78B7D5C2E0BC}" type="datetime1">
              <a:rPr lang="en-US" smtClean="0"/>
              <a:t>5/11/2025</a:t>
            </a:fld>
            <a:endParaRPr lang="en-US"/>
          </a:p>
        </p:txBody>
      </p:sp>
      <p:sp>
        <p:nvSpPr>
          <p:cNvPr id="6" name="Footer Placeholder 5"/>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33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75EEEA-BE1F-4B77-84B3-AB5F2AFE8558}" type="datetime1">
              <a:rPr lang="en-US" smtClean="0"/>
              <a:t>5/11/2025</a:t>
            </a:fld>
            <a:endParaRPr lang="en-US"/>
          </a:p>
        </p:txBody>
      </p:sp>
      <p:sp>
        <p:nvSpPr>
          <p:cNvPr id="6" name="Footer Placeholder 5"/>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706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57038-C7D3-4557-B2AE-7655C8B80BC1}" type="datetime1">
              <a:rPr lang="en-US" smtClean="0"/>
              <a:t>5/11/2025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Anaylysis of Algorithm | Cat Swarm Optimization | Riphah International University</a:t>
            </a: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424927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0C18-6806-4666-B831-DB60C5671078}"/>
              </a:ext>
            </a:extLst>
          </p:cNvPr>
          <p:cNvSpPr>
            <a:spLocks noGrp="1"/>
          </p:cNvSpPr>
          <p:nvPr>
            <p:ph type="ctrTitle"/>
          </p:nvPr>
        </p:nvSpPr>
        <p:spPr/>
        <p:txBody>
          <a:bodyPr/>
          <a:lstStyle/>
          <a:p>
            <a:r>
              <a:rPr lang="en-US" sz="4000" dirty="0"/>
              <a:t>Cat Swarm Optimization for Drone Delivery</a:t>
            </a:r>
          </a:p>
        </p:txBody>
      </p:sp>
      <p:sp>
        <p:nvSpPr>
          <p:cNvPr id="3" name="Subtitle 2">
            <a:extLst>
              <a:ext uri="{FF2B5EF4-FFF2-40B4-BE49-F238E27FC236}">
                <a16:creationId xmlns:a16="http://schemas.microsoft.com/office/drawing/2014/main" id="{602CE67F-0E8A-45D7-BA47-99A248C1E081}"/>
              </a:ext>
            </a:extLst>
          </p:cNvPr>
          <p:cNvSpPr>
            <a:spLocks noGrp="1"/>
          </p:cNvSpPr>
          <p:nvPr>
            <p:ph type="subTitle" idx="1"/>
          </p:nvPr>
        </p:nvSpPr>
        <p:spPr>
          <a:xfrm>
            <a:off x="1921934" y="3598327"/>
            <a:ext cx="5308866" cy="1705193"/>
          </a:xfrm>
        </p:spPr>
        <p:txBody>
          <a:bodyPr/>
          <a:lstStyle/>
          <a:p>
            <a:r>
              <a:rPr lang="en-US" dirty="0"/>
              <a:t>Sharaiz Ahmed [57288]</a:t>
            </a:r>
          </a:p>
          <a:p>
            <a:r>
              <a:rPr lang="en-US" dirty="0"/>
              <a:t>BSCS 4-1</a:t>
            </a:r>
          </a:p>
          <a:p>
            <a:r>
              <a:rPr lang="en-US" dirty="0"/>
              <a:t>Submitted to: Muhammad Usman Shariff</a:t>
            </a:r>
          </a:p>
          <a:p>
            <a:endParaRPr lang="en-US" dirty="0"/>
          </a:p>
          <a:p>
            <a:endParaRPr lang="en-US" dirty="0"/>
          </a:p>
        </p:txBody>
      </p:sp>
    </p:spTree>
    <p:extLst>
      <p:ext uri="{BB962C8B-B14F-4D97-AF65-F5344CB8AC3E}">
        <p14:creationId xmlns:p14="http://schemas.microsoft.com/office/powerpoint/2010/main" val="81980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Movement Strategy</a:t>
            </a:r>
          </a:p>
        </p:txBody>
      </p:sp>
      <p:sp>
        <p:nvSpPr>
          <p:cNvPr id="3" name="Content Placeholder 2"/>
          <p:cNvSpPr>
            <a:spLocks noGrp="1"/>
          </p:cNvSpPr>
          <p:nvPr>
            <p:ph idx="1"/>
          </p:nvPr>
        </p:nvSpPr>
        <p:spPr/>
        <p:txBody>
          <a:bodyPr/>
          <a:lstStyle/>
          <a:p>
            <a:r>
              <a:t>- Seeking Mode:</a:t>
            </a:r>
          </a:p>
          <a:p>
            <a:r>
              <a:t>  * Generate neighbors</a:t>
            </a:r>
          </a:p>
          <a:p>
            <a:r>
              <a:t>  * Choose best candidate</a:t>
            </a:r>
          </a:p>
          <a:p>
            <a:r>
              <a:t>- Tracing mode not implemented in this project</a:t>
            </a:r>
          </a:p>
        </p:txBody>
      </p:sp>
      <p:sp>
        <p:nvSpPr>
          <p:cNvPr id="4" name="Footer Placeholder 3">
            <a:extLst>
              <a:ext uri="{FF2B5EF4-FFF2-40B4-BE49-F238E27FC236}">
                <a16:creationId xmlns:a16="http://schemas.microsoft.com/office/drawing/2014/main" id="{1EC11211-B4EB-4F41-9A58-EDDC18078AFF}"/>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A2B7F7BD-2359-4C1B-92AC-8B8464E80AEA}"/>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Termination Criteria</a:t>
            </a:r>
          </a:p>
        </p:txBody>
      </p:sp>
      <p:sp>
        <p:nvSpPr>
          <p:cNvPr id="3" name="Content Placeholder 2"/>
          <p:cNvSpPr>
            <a:spLocks noGrp="1"/>
          </p:cNvSpPr>
          <p:nvPr>
            <p:ph idx="1"/>
          </p:nvPr>
        </p:nvSpPr>
        <p:spPr/>
        <p:txBody>
          <a:bodyPr/>
          <a:lstStyle/>
          <a:p>
            <a:r>
              <a:t>- 100 iterations max or</a:t>
            </a:r>
          </a:p>
          <a:p>
            <a:r>
              <a:t>- Early stop if best fitness doesn't improve</a:t>
            </a:r>
          </a:p>
        </p:txBody>
      </p:sp>
      <p:sp>
        <p:nvSpPr>
          <p:cNvPr id="4" name="Footer Placeholder 3">
            <a:extLst>
              <a:ext uri="{FF2B5EF4-FFF2-40B4-BE49-F238E27FC236}">
                <a16:creationId xmlns:a16="http://schemas.microsoft.com/office/drawing/2014/main" id="{6E94C157-444B-4ED7-9E65-1F1A3268F377}"/>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A8D6BC63-334D-47AE-85AE-4C3F8DF3F489}"/>
              </a:ext>
            </a:extLst>
          </p:cNvPr>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Implementation (C++)</a:t>
            </a:r>
          </a:p>
        </p:txBody>
      </p:sp>
      <p:sp>
        <p:nvSpPr>
          <p:cNvPr id="3" name="Content Placeholder 2"/>
          <p:cNvSpPr>
            <a:spLocks noGrp="1"/>
          </p:cNvSpPr>
          <p:nvPr>
            <p:ph idx="1"/>
          </p:nvPr>
        </p:nvSpPr>
        <p:spPr/>
        <p:txBody>
          <a:bodyPr/>
          <a:lstStyle/>
          <a:p>
            <a:r>
              <a:t>- Drone struct: x, y, fitness</a:t>
            </a:r>
          </a:p>
          <a:p>
            <a:r>
              <a:t>- initDrone(): Random position</a:t>
            </a:r>
          </a:p>
          <a:p>
            <a:r>
              <a:t>- moveDrone(): Updates if better fitness</a:t>
            </a:r>
          </a:p>
          <a:p>
            <a:r>
              <a:t>- Loop: Iterates &amp; logs positions/distances</a:t>
            </a:r>
          </a:p>
        </p:txBody>
      </p:sp>
      <p:sp>
        <p:nvSpPr>
          <p:cNvPr id="4" name="Footer Placeholder 3">
            <a:extLst>
              <a:ext uri="{FF2B5EF4-FFF2-40B4-BE49-F238E27FC236}">
                <a16:creationId xmlns:a16="http://schemas.microsoft.com/office/drawing/2014/main" id="{FB1BC929-FFE3-4D83-925D-A2997713C5B7}"/>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CA355EAC-4C48-4B05-9D93-A4D0AB1084B3}"/>
              </a:ext>
            </a:extLst>
          </p:cNvPr>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Complexity Analysis</a:t>
            </a:r>
          </a:p>
        </p:txBody>
      </p:sp>
      <p:sp>
        <p:nvSpPr>
          <p:cNvPr id="3" name="Content Placeholder 2"/>
          <p:cNvSpPr>
            <a:spLocks noGrp="1"/>
          </p:cNvSpPr>
          <p:nvPr>
            <p:ph idx="1"/>
          </p:nvPr>
        </p:nvSpPr>
        <p:spPr/>
        <p:txBody>
          <a:bodyPr/>
          <a:lstStyle/>
          <a:p>
            <a:r>
              <a:t>- Time: O(N × I × S)</a:t>
            </a:r>
          </a:p>
          <a:p>
            <a:r>
              <a:t>- Space: O(N)</a:t>
            </a:r>
          </a:p>
          <a:p>
            <a:r>
              <a:t>(N: drones, I: iterations, S: candidates)</a:t>
            </a:r>
          </a:p>
        </p:txBody>
      </p:sp>
      <p:sp>
        <p:nvSpPr>
          <p:cNvPr id="4" name="Footer Placeholder 3">
            <a:extLst>
              <a:ext uri="{FF2B5EF4-FFF2-40B4-BE49-F238E27FC236}">
                <a16:creationId xmlns:a16="http://schemas.microsoft.com/office/drawing/2014/main" id="{13A986C9-7396-48C7-A1AA-33842789F66C}"/>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FD7041DA-E8D2-44F3-B717-0F6D11EC4756}"/>
              </a:ext>
            </a:extLst>
          </p:cNvPr>
          <p:cNvSpPr>
            <a:spLocks noGrp="1"/>
          </p:cNvSpPr>
          <p:nvPr>
            <p:ph type="sldNum" sz="quarter" idx="12"/>
          </p:nvPr>
        </p:nvSpPr>
        <p:spPr/>
        <p:txBody>
          <a:bodyPr/>
          <a:lstStyle/>
          <a:p>
            <a:fld id="{C1FF6DA9-008F-8B48-92A6-B652298478BF}"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Application</a:t>
            </a:r>
          </a:p>
        </p:txBody>
      </p:sp>
      <p:sp>
        <p:nvSpPr>
          <p:cNvPr id="3" name="Content Placeholder 2"/>
          <p:cNvSpPr>
            <a:spLocks noGrp="1"/>
          </p:cNvSpPr>
          <p:nvPr>
            <p:ph idx="1"/>
          </p:nvPr>
        </p:nvSpPr>
        <p:spPr/>
        <p:txBody>
          <a:bodyPr/>
          <a:lstStyle/>
          <a:p>
            <a:r>
              <a:t>- Drone delivery path optimization</a:t>
            </a:r>
          </a:p>
          <a:p>
            <a:r>
              <a:t>- Adapts to dynamic conditions</a:t>
            </a:r>
          </a:p>
          <a:p>
            <a:r>
              <a:t>- Lightweight for embedded systems</a:t>
            </a:r>
          </a:p>
          <a:p>
            <a:r>
              <a:t>- Extendable to 3D or multiple delivery points</a:t>
            </a:r>
          </a:p>
        </p:txBody>
      </p:sp>
      <p:sp>
        <p:nvSpPr>
          <p:cNvPr id="4" name="Footer Placeholder 3">
            <a:extLst>
              <a:ext uri="{FF2B5EF4-FFF2-40B4-BE49-F238E27FC236}">
                <a16:creationId xmlns:a16="http://schemas.microsoft.com/office/drawing/2014/main" id="{F478ABB7-F649-40BD-AD33-0D6ADFE63916}"/>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53D9480E-D38F-4FB2-941E-2E7EC46D35E2}"/>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Limitations</a:t>
            </a:r>
          </a:p>
        </p:txBody>
      </p:sp>
      <p:sp>
        <p:nvSpPr>
          <p:cNvPr id="3" name="Content Placeholder 2"/>
          <p:cNvSpPr>
            <a:spLocks noGrp="1"/>
          </p:cNvSpPr>
          <p:nvPr>
            <p:ph idx="1"/>
          </p:nvPr>
        </p:nvSpPr>
        <p:spPr/>
        <p:txBody>
          <a:bodyPr/>
          <a:lstStyle/>
          <a:p>
            <a:r>
              <a:rPr dirty="0"/>
              <a:t>Only seeking mode used</a:t>
            </a:r>
          </a:p>
          <a:p>
            <a:r>
              <a:rPr lang="en-US" dirty="0"/>
              <a:t>S</a:t>
            </a:r>
            <a:r>
              <a:rPr dirty="0"/>
              <a:t>tatic environment</a:t>
            </a:r>
          </a:p>
          <a:p>
            <a:r>
              <a:rPr dirty="0"/>
              <a:t>Single delivery target</a:t>
            </a:r>
          </a:p>
          <a:p>
            <a:r>
              <a:rPr dirty="0"/>
              <a:t>No tracing or large-scale scalability</a:t>
            </a:r>
          </a:p>
        </p:txBody>
      </p:sp>
      <p:sp>
        <p:nvSpPr>
          <p:cNvPr id="4" name="Footer Placeholder 3">
            <a:extLst>
              <a:ext uri="{FF2B5EF4-FFF2-40B4-BE49-F238E27FC236}">
                <a16:creationId xmlns:a16="http://schemas.microsoft.com/office/drawing/2014/main" id="{2EFE1FBF-3663-4EE9-93F2-F4DFCD6F22FF}"/>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84EFF464-FFB0-4D01-8033-F617E93BA6C4}"/>
              </a:ext>
            </a:extLst>
          </p:cNvPr>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CSO works for simple path planning</a:t>
            </a:r>
          </a:p>
          <a:p>
            <a:r>
              <a:rPr dirty="0"/>
              <a:t>Helps drones reach targets efficiently</a:t>
            </a:r>
          </a:p>
          <a:p>
            <a:r>
              <a:rPr dirty="0"/>
              <a:t>Extendable for real-world use with improvements</a:t>
            </a:r>
          </a:p>
        </p:txBody>
      </p:sp>
      <p:sp>
        <p:nvSpPr>
          <p:cNvPr id="4" name="Footer Placeholder 3">
            <a:extLst>
              <a:ext uri="{FF2B5EF4-FFF2-40B4-BE49-F238E27FC236}">
                <a16:creationId xmlns:a16="http://schemas.microsoft.com/office/drawing/2014/main" id="{D7B6F2D7-3CD0-469E-9F2B-1557C640E469}"/>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91AE1C29-3A46-43F3-85B9-25DA9898C106}"/>
              </a:ext>
            </a:extLst>
          </p:cNvPr>
          <p:cNvSpPr>
            <a:spLocks noGrp="1"/>
          </p:cNvSpPr>
          <p:nvPr>
            <p:ph type="sldNum" sz="quarter" idx="12"/>
          </p:nvPr>
        </p:nvSpPr>
        <p:spPr/>
        <p:txBody>
          <a:bodyPr/>
          <a:lstStyle/>
          <a:p>
            <a:fld id="{C1FF6DA9-008F-8B48-92A6-B652298478BF}"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32BC124-A013-47C2-AD99-5F675A927104}"/>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E06683CD-C7AD-490E-991C-BE7D680A2410}"/>
              </a:ext>
            </a:extLst>
          </p:cNvPr>
          <p:cNvSpPr>
            <a:spLocks noGrp="1"/>
          </p:cNvSpPr>
          <p:nvPr>
            <p:ph type="sldNum" sz="quarter" idx="12"/>
          </p:nvPr>
        </p:nvSpPr>
        <p:spPr/>
        <p:txBody>
          <a:bodyPr/>
          <a:lstStyle/>
          <a:p>
            <a:fld id="{C1FF6DA9-008F-8B48-92A6-B652298478BF}" type="slidenum">
              <a:rPr lang="en-US" smtClean="0"/>
              <a:t>17</a:t>
            </a:fld>
            <a:endParaRPr lang="en-US"/>
          </a:p>
        </p:txBody>
      </p:sp>
      <p:pic>
        <p:nvPicPr>
          <p:cNvPr id="6" name="Picture 5">
            <a:extLst>
              <a:ext uri="{FF2B5EF4-FFF2-40B4-BE49-F238E27FC236}">
                <a16:creationId xmlns:a16="http://schemas.microsoft.com/office/drawing/2014/main" id="{71E8A79F-9C62-40B9-8465-64871CD5000D}"/>
              </a:ext>
            </a:extLst>
          </p:cNvPr>
          <p:cNvPicPr>
            <a:picLocks noChangeAspect="1"/>
          </p:cNvPicPr>
          <p:nvPr/>
        </p:nvPicPr>
        <p:blipFill>
          <a:blip r:embed="rId2"/>
          <a:stretch>
            <a:fillRect/>
          </a:stretch>
        </p:blipFill>
        <p:spPr>
          <a:xfrm>
            <a:off x="584199" y="1185862"/>
            <a:ext cx="7975601" cy="4486276"/>
          </a:xfrm>
          <a:prstGeom prst="rect">
            <a:avLst/>
          </a:prstGeom>
        </p:spPr>
      </p:pic>
    </p:spTree>
    <p:extLst>
      <p:ext uri="{BB962C8B-B14F-4D97-AF65-F5344CB8AC3E}">
        <p14:creationId xmlns:p14="http://schemas.microsoft.com/office/powerpoint/2010/main" val="301948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2400" dirty="0"/>
              <a:t>CSO is a swarm intelligence algorithm inspired by cat behavior.</a:t>
            </a:r>
          </a:p>
          <a:p>
            <a:r>
              <a:rPr sz="2400" dirty="0"/>
              <a:t>Two modes: Seeking (exploration) and Tracing (exploitation)</a:t>
            </a:r>
          </a:p>
          <a:p>
            <a:r>
              <a:rPr sz="2400" dirty="0"/>
              <a:t>Effective for continuous &amp; discrete optimization tasks.</a:t>
            </a:r>
          </a:p>
        </p:txBody>
      </p:sp>
      <p:sp>
        <p:nvSpPr>
          <p:cNvPr id="6" name="Footer Placeholder 5">
            <a:extLst>
              <a:ext uri="{FF2B5EF4-FFF2-40B4-BE49-F238E27FC236}">
                <a16:creationId xmlns:a16="http://schemas.microsoft.com/office/drawing/2014/main" id="{90BC45F8-623C-49D1-8207-EFC54A8CCB7F}"/>
              </a:ext>
            </a:extLst>
          </p:cNvPr>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a:extLst>
              <a:ext uri="{FF2B5EF4-FFF2-40B4-BE49-F238E27FC236}">
                <a16:creationId xmlns:a16="http://schemas.microsoft.com/office/drawing/2014/main" id="{7B2E919F-A834-433C-B482-F6A9391719DA}"/>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6AD0-8E82-4E08-BC2C-1D315BC4F0B1}"/>
              </a:ext>
            </a:extLst>
          </p:cNvPr>
          <p:cNvSpPr>
            <a:spLocks noGrp="1"/>
          </p:cNvSpPr>
          <p:nvPr>
            <p:ph type="title"/>
          </p:nvPr>
        </p:nvSpPr>
        <p:spPr/>
        <p:txBody>
          <a:bodyPr>
            <a:normAutofit fontScale="90000"/>
          </a:bodyPr>
          <a:lstStyle/>
          <a:p>
            <a:r>
              <a:rPr lang="en-US" b="1" dirty="0"/>
              <a:t>What is Cat Swarm Optimization (CSO)?</a:t>
            </a:r>
            <a:endParaRPr lang="en-US" dirty="0"/>
          </a:p>
        </p:txBody>
      </p:sp>
      <p:sp>
        <p:nvSpPr>
          <p:cNvPr id="3" name="Content Placeholder 2">
            <a:extLst>
              <a:ext uri="{FF2B5EF4-FFF2-40B4-BE49-F238E27FC236}">
                <a16:creationId xmlns:a16="http://schemas.microsoft.com/office/drawing/2014/main" id="{257018C1-4004-4391-8FA7-B666A7E4E8D1}"/>
              </a:ext>
            </a:extLst>
          </p:cNvPr>
          <p:cNvSpPr>
            <a:spLocks noGrp="1"/>
          </p:cNvSpPr>
          <p:nvPr>
            <p:ph idx="1"/>
          </p:nvPr>
        </p:nvSpPr>
        <p:spPr/>
        <p:txBody>
          <a:bodyPr>
            <a:normAutofit/>
          </a:bodyPr>
          <a:lstStyle/>
          <a:p>
            <a:pPr marL="0" indent="0">
              <a:buNone/>
            </a:pPr>
            <a:r>
              <a:rPr lang="en-US" sz="2800" dirty="0"/>
              <a:t>Cat Swarm Optimization is a nature-inspired, swarm intelligence algorithm introduced by Shu-</a:t>
            </a:r>
            <a:r>
              <a:rPr lang="en-US" sz="2800" dirty="0" err="1"/>
              <a:t>Chuan</a:t>
            </a:r>
            <a:r>
              <a:rPr lang="en-US" sz="2800" dirty="0"/>
              <a:t> Chu in 2006. It mimics the natural behavior of cats, especially how they switch between being still and quietly observing (seeking mode) and actively chasing a target (tracing mode)</a:t>
            </a:r>
          </a:p>
        </p:txBody>
      </p:sp>
      <p:sp>
        <p:nvSpPr>
          <p:cNvPr id="4" name="Footer Placeholder 3">
            <a:extLst>
              <a:ext uri="{FF2B5EF4-FFF2-40B4-BE49-F238E27FC236}">
                <a16:creationId xmlns:a16="http://schemas.microsoft.com/office/drawing/2014/main" id="{629AACF3-3ADC-42C5-8835-BA492327D3D4}"/>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014E510B-6DD1-44CA-9A4E-D945CACB2CA5}"/>
              </a:ext>
            </a:extLst>
          </p:cNvPr>
          <p:cNvSpPr>
            <a:spLocks noGrp="1"/>
          </p:cNvSpPr>
          <p:nvPr>
            <p:ph type="sldNum" sz="quarter" idx="12"/>
          </p:nvPr>
        </p:nvSpPr>
        <p:spPr/>
        <p:txBody>
          <a:bodyPr/>
          <a:lstStyle/>
          <a:p>
            <a:fld id="{C1FF6DA9-008F-8B48-92A6-B652298478BF}" type="slidenum">
              <a:rPr lang="en-US" smtClean="0"/>
              <a:t>3</a:t>
            </a:fld>
            <a:endParaRPr lang="en-US"/>
          </a:p>
        </p:txBody>
      </p:sp>
    </p:spTree>
    <p:extLst>
      <p:ext uri="{BB962C8B-B14F-4D97-AF65-F5344CB8AC3E}">
        <p14:creationId xmlns:p14="http://schemas.microsoft.com/office/powerpoint/2010/main" val="301993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6AD0-8E82-4E08-BC2C-1D315BC4F0B1}"/>
              </a:ext>
            </a:extLst>
          </p:cNvPr>
          <p:cNvSpPr>
            <a:spLocks noGrp="1"/>
          </p:cNvSpPr>
          <p:nvPr>
            <p:ph type="title"/>
          </p:nvPr>
        </p:nvSpPr>
        <p:spPr/>
        <p:txBody>
          <a:bodyPr/>
          <a:lstStyle/>
          <a:p>
            <a:r>
              <a:rPr lang="en-US" b="1" dirty="0"/>
              <a:t>Swarm Intelligence</a:t>
            </a:r>
          </a:p>
        </p:txBody>
      </p:sp>
      <p:sp>
        <p:nvSpPr>
          <p:cNvPr id="3" name="Content Placeholder 2">
            <a:extLst>
              <a:ext uri="{FF2B5EF4-FFF2-40B4-BE49-F238E27FC236}">
                <a16:creationId xmlns:a16="http://schemas.microsoft.com/office/drawing/2014/main" id="{257018C1-4004-4391-8FA7-B666A7E4E8D1}"/>
              </a:ext>
            </a:extLst>
          </p:cNvPr>
          <p:cNvSpPr>
            <a:spLocks noGrp="1"/>
          </p:cNvSpPr>
          <p:nvPr>
            <p:ph idx="1"/>
          </p:nvPr>
        </p:nvSpPr>
        <p:spPr/>
        <p:txBody>
          <a:bodyPr>
            <a:normAutofit/>
          </a:bodyPr>
          <a:lstStyle/>
          <a:p>
            <a:pPr marL="0" indent="0">
              <a:buNone/>
            </a:pPr>
            <a:r>
              <a:rPr lang="en-US" sz="2800" dirty="0"/>
              <a:t>Swarm intelligence is the collective behavior of decentralized systems, like bird flocks or fish schools, where simple individual actions lead to intelligent global behavior. In CSO, each cat represents an individual agent in the swarm.</a:t>
            </a:r>
          </a:p>
        </p:txBody>
      </p:sp>
      <p:sp>
        <p:nvSpPr>
          <p:cNvPr id="4" name="Footer Placeholder 3">
            <a:extLst>
              <a:ext uri="{FF2B5EF4-FFF2-40B4-BE49-F238E27FC236}">
                <a16:creationId xmlns:a16="http://schemas.microsoft.com/office/drawing/2014/main" id="{72B01F14-4F2D-4CE2-821F-EBF347F39A32}"/>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44A73A99-EFFE-4144-9126-4CB59AE65A6F}"/>
              </a:ext>
            </a:extLst>
          </p:cNvPr>
          <p:cNvSpPr>
            <a:spLocks noGrp="1"/>
          </p:cNvSpPr>
          <p:nvPr>
            <p:ph type="sldNum" sz="quarter" idx="12"/>
          </p:nvPr>
        </p:nvSpPr>
        <p:spPr/>
        <p:txBody>
          <a:bodyPr/>
          <a:lstStyle/>
          <a:p>
            <a:fld id="{C1FF6DA9-008F-8B48-92A6-B652298478BF}" type="slidenum">
              <a:rPr lang="en-US" smtClean="0"/>
              <a:t>4</a:t>
            </a:fld>
            <a:endParaRPr lang="en-US"/>
          </a:p>
        </p:txBody>
      </p:sp>
    </p:spTree>
    <p:extLst>
      <p:ext uri="{BB962C8B-B14F-4D97-AF65-F5344CB8AC3E}">
        <p14:creationId xmlns:p14="http://schemas.microsoft.com/office/powerpoint/2010/main" val="135396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6AD0-8E82-4E08-BC2C-1D315BC4F0B1}"/>
              </a:ext>
            </a:extLst>
          </p:cNvPr>
          <p:cNvSpPr>
            <a:spLocks noGrp="1"/>
          </p:cNvSpPr>
          <p:nvPr>
            <p:ph type="title"/>
          </p:nvPr>
        </p:nvSpPr>
        <p:spPr/>
        <p:txBody>
          <a:bodyPr/>
          <a:lstStyle/>
          <a:p>
            <a:r>
              <a:rPr lang="en-US" b="1" dirty="0"/>
              <a:t>Key Behavior Modes in CSO:</a:t>
            </a:r>
          </a:p>
        </p:txBody>
      </p:sp>
      <p:sp>
        <p:nvSpPr>
          <p:cNvPr id="3" name="Content Placeholder 2">
            <a:extLst>
              <a:ext uri="{FF2B5EF4-FFF2-40B4-BE49-F238E27FC236}">
                <a16:creationId xmlns:a16="http://schemas.microsoft.com/office/drawing/2014/main" id="{257018C1-4004-4391-8FA7-B666A7E4E8D1}"/>
              </a:ext>
            </a:extLst>
          </p:cNvPr>
          <p:cNvSpPr>
            <a:spLocks noGrp="1"/>
          </p:cNvSpPr>
          <p:nvPr>
            <p:ph idx="1"/>
          </p:nvPr>
        </p:nvSpPr>
        <p:spPr>
          <a:xfrm>
            <a:off x="864382" y="2489200"/>
            <a:ext cx="7660640" cy="4080412"/>
          </a:xfrm>
        </p:spPr>
        <p:txBody>
          <a:bodyPr>
            <a:normAutofit/>
          </a:bodyPr>
          <a:lstStyle/>
          <a:p>
            <a:r>
              <a:rPr lang="en-US" sz="2000" b="1" dirty="0"/>
              <a:t>Seeking Mode (Exploration):</a:t>
            </a:r>
          </a:p>
          <a:p>
            <a:pPr marL="0" indent="0">
              <a:buNone/>
            </a:pPr>
            <a:r>
              <a:rPr lang="en-US" sz="2000" dirty="0"/>
              <a:t>Represents cats resting, observing, and analyzing the environment. In this mode, the algorithm explores new possible solutions nearby. It’s used to discover promising areas in the search space.</a:t>
            </a:r>
          </a:p>
          <a:p>
            <a:r>
              <a:rPr lang="en-US" sz="2000" b="1" dirty="0"/>
              <a:t>Tracing Mode (Exploitation):</a:t>
            </a:r>
          </a:p>
          <a:p>
            <a:pPr marL="0" indent="0">
              <a:buNone/>
            </a:pPr>
            <a:r>
              <a:rPr lang="en-US" sz="2000" dirty="0"/>
              <a:t>Represents cats chasing a moving target. In this mode, cats follow the best-known solution to improve it further. It refines the solutions to reach the optimum result.</a:t>
            </a:r>
          </a:p>
        </p:txBody>
      </p:sp>
      <p:sp>
        <p:nvSpPr>
          <p:cNvPr id="6" name="Footer Placeholder 5">
            <a:extLst>
              <a:ext uri="{FF2B5EF4-FFF2-40B4-BE49-F238E27FC236}">
                <a16:creationId xmlns:a16="http://schemas.microsoft.com/office/drawing/2014/main" id="{0755C77A-8F4C-4E1D-BCE9-A6E43EE7C63E}"/>
              </a:ext>
            </a:extLst>
          </p:cNvPr>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a:extLst>
              <a:ext uri="{FF2B5EF4-FFF2-40B4-BE49-F238E27FC236}">
                <a16:creationId xmlns:a16="http://schemas.microsoft.com/office/drawing/2014/main" id="{13EA6BA3-A82B-459C-B2E2-36147DF31640}"/>
              </a:ext>
            </a:extLst>
          </p:cNvPr>
          <p:cNvSpPr>
            <a:spLocks noGrp="1"/>
          </p:cNvSpPr>
          <p:nvPr>
            <p:ph type="sldNum" sz="quarter" idx="12"/>
          </p:nvPr>
        </p:nvSpPr>
        <p:spPr/>
        <p:txBody>
          <a:bodyPr/>
          <a:lstStyle/>
          <a:p>
            <a:fld id="{C1FF6DA9-008F-8B48-92A6-B652298478BF}" type="slidenum">
              <a:rPr lang="en-US" smtClean="0"/>
              <a:t>5</a:t>
            </a:fld>
            <a:endParaRPr lang="en-US"/>
          </a:p>
        </p:txBody>
      </p:sp>
    </p:spTree>
    <p:extLst>
      <p:ext uri="{BB962C8B-B14F-4D97-AF65-F5344CB8AC3E}">
        <p14:creationId xmlns:p14="http://schemas.microsoft.com/office/powerpoint/2010/main" val="356275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6AD0-8E82-4E08-BC2C-1D315BC4F0B1}"/>
              </a:ext>
            </a:extLst>
          </p:cNvPr>
          <p:cNvSpPr>
            <a:spLocks noGrp="1"/>
          </p:cNvSpPr>
          <p:nvPr>
            <p:ph type="title"/>
          </p:nvPr>
        </p:nvSpPr>
        <p:spPr/>
        <p:txBody>
          <a:bodyPr/>
          <a:lstStyle/>
          <a:p>
            <a:r>
              <a:rPr lang="en-US" b="1" dirty="0"/>
              <a:t>Why CSO?</a:t>
            </a:r>
          </a:p>
        </p:txBody>
      </p:sp>
      <p:sp>
        <p:nvSpPr>
          <p:cNvPr id="3" name="Content Placeholder 2">
            <a:extLst>
              <a:ext uri="{FF2B5EF4-FFF2-40B4-BE49-F238E27FC236}">
                <a16:creationId xmlns:a16="http://schemas.microsoft.com/office/drawing/2014/main" id="{257018C1-4004-4391-8FA7-B666A7E4E8D1}"/>
              </a:ext>
            </a:extLst>
          </p:cNvPr>
          <p:cNvSpPr>
            <a:spLocks noGrp="1"/>
          </p:cNvSpPr>
          <p:nvPr>
            <p:ph idx="1"/>
          </p:nvPr>
        </p:nvSpPr>
        <p:spPr>
          <a:xfrm>
            <a:off x="864381" y="2489199"/>
            <a:ext cx="7590301" cy="3953803"/>
          </a:xfrm>
        </p:spPr>
        <p:txBody>
          <a:bodyPr>
            <a:normAutofit/>
          </a:bodyPr>
          <a:lstStyle/>
          <a:p>
            <a:pPr>
              <a:lnSpc>
                <a:spcPct val="150000"/>
              </a:lnSpc>
            </a:pPr>
            <a:r>
              <a:rPr lang="en-US" sz="2400" dirty="0"/>
              <a:t>It is simple, lightweight, and effective for optimization problems.</a:t>
            </a:r>
          </a:p>
          <a:p>
            <a:pPr>
              <a:lnSpc>
                <a:spcPct val="150000"/>
              </a:lnSpc>
            </a:pPr>
            <a:r>
              <a:rPr lang="en-US" sz="2400" dirty="0"/>
              <a:t>Works well with both continuous and discrete problems.</a:t>
            </a:r>
          </a:p>
          <a:p>
            <a:pPr>
              <a:lnSpc>
                <a:spcPct val="150000"/>
              </a:lnSpc>
            </a:pPr>
            <a:r>
              <a:rPr lang="en-US" sz="2400" dirty="0"/>
              <a:t>Has low computational cost, making it ideal for real-time or embedded systems.</a:t>
            </a:r>
          </a:p>
        </p:txBody>
      </p:sp>
      <p:sp>
        <p:nvSpPr>
          <p:cNvPr id="6" name="Footer Placeholder 5">
            <a:extLst>
              <a:ext uri="{FF2B5EF4-FFF2-40B4-BE49-F238E27FC236}">
                <a16:creationId xmlns:a16="http://schemas.microsoft.com/office/drawing/2014/main" id="{2D6AFD7C-8B2D-41BA-B161-4B04A16D2CC7}"/>
              </a:ext>
            </a:extLst>
          </p:cNvPr>
          <p:cNvSpPr>
            <a:spLocks noGrp="1"/>
          </p:cNvSpPr>
          <p:nvPr>
            <p:ph type="ftr" sz="quarter" idx="11"/>
          </p:nvPr>
        </p:nvSpPr>
        <p:spPr/>
        <p:txBody>
          <a:bodyPr/>
          <a:lstStyle/>
          <a:p>
            <a:r>
              <a:rPr lang="en-US"/>
              <a:t>Anaylysis of Algorithm | Cat Swarm Optimization | Riphah International University</a:t>
            </a:r>
          </a:p>
        </p:txBody>
      </p:sp>
      <p:sp>
        <p:nvSpPr>
          <p:cNvPr id="7" name="Slide Number Placeholder 6">
            <a:extLst>
              <a:ext uri="{FF2B5EF4-FFF2-40B4-BE49-F238E27FC236}">
                <a16:creationId xmlns:a16="http://schemas.microsoft.com/office/drawing/2014/main" id="{9DC5C4BA-2501-4D8E-8C7F-5C412E5EDF64}"/>
              </a:ext>
            </a:extLst>
          </p:cNvPr>
          <p:cNvSpPr>
            <a:spLocks noGrp="1"/>
          </p:cNvSpPr>
          <p:nvPr>
            <p:ph type="sldNum" sz="quarter" idx="12"/>
          </p:nvPr>
        </p:nvSpPr>
        <p:spPr/>
        <p:txBody>
          <a:bodyPr/>
          <a:lstStyle/>
          <a:p>
            <a:fld id="{C1FF6DA9-008F-8B48-92A6-B652298478BF}" type="slidenum">
              <a:rPr lang="en-US" smtClean="0"/>
              <a:t>6</a:t>
            </a:fld>
            <a:endParaRPr lang="en-US"/>
          </a:p>
        </p:txBody>
      </p:sp>
    </p:spTree>
    <p:extLst>
      <p:ext uri="{BB962C8B-B14F-4D97-AF65-F5344CB8AC3E}">
        <p14:creationId xmlns:p14="http://schemas.microsoft.com/office/powerpoint/2010/main" val="267155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Problem Statement</a:t>
            </a:r>
          </a:p>
        </p:txBody>
      </p:sp>
      <p:sp>
        <p:nvSpPr>
          <p:cNvPr id="3" name="Content Placeholder 2"/>
          <p:cNvSpPr>
            <a:spLocks noGrp="1"/>
          </p:cNvSpPr>
          <p:nvPr>
            <p:ph idx="1"/>
          </p:nvPr>
        </p:nvSpPr>
        <p:spPr>
          <a:xfrm>
            <a:off x="864382" y="2489199"/>
            <a:ext cx="7730978" cy="3869397"/>
          </a:xfrm>
        </p:spPr>
        <p:txBody>
          <a:bodyPr>
            <a:normAutofit/>
          </a:bodyPr>
          <a:lstStyle/>
          <a:p>
            <a:pPr marL="0" indent="0">
              <a:lnSpc>
                <a:spcPct val="150000"/>
              </a:lnSpc>
              <a:buNone/>
            </a:pPr>
            <a:r>
              <a:rPr lang="en-US" sz="2000" dirty="0"/>
              <a:t>In my project, I have used CSO to optimize the delivery path of a drone. Each drone is modeled as a “cat” that learns to move closer to a target delivery point through repeated position updates using the seeking behavior.</a:t>
            </a:r>
          </a:p>
          <a:p>
            <a:pPr>
              <a:lnSpc>
                <a:spcPct val="150000"/>
              </a:lnSpc>
            </a:pPr>
            <a:r>
              <a:rPr sz="2000" dirty="0"/>
              <a:t>- Optimize drone path to delivery point (7, 5)</a:t>
            </a:r>
          </a:p>
          <a:p>
            <a:pPr>
              <a:lnSpc>
                <a:spcPct val="150000"/>
              </a:lnSpc>
            </a:pPr>
            <a:r>
              <a:rPr sz="2000" dirty="0"/>
              <a:t>- Minimize distance and computation time</a:t>
            </a:r>
          </a:p>
          <a:p>
            <a:pPr>
              <a:lnSpc>
                <a:spcPct val="150000"/>
              </a:lnSpc>
            </a:pPr>
            <a:r>
              <a:rPr sz="2000" dirty="0"/>
              <a:t>- Each drone acts as a 'cat' in CSO algorithm.</a:t>
            </a:r>
          </a:p>
        </p:txBody>
      </p:sp>
      <p:sp>
        <p:nvSpPr>
          <p:cNvPr id="4" name="Footer Placeholder 3">
            <a:extLst>
              <a:ext uri="{FF2B5EF4-FFF2-40B4-BE49-F238E27FC236}">
                <a16:creationId xmlns:a16="http://schemas.microsoft.com/office/drawing/2014/main" id="{64A74079-9C04-4D06-BB8A-3127995E1BCB}"/>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71E6D3A0-8C2B-4C64-B524-E1C939949E32}"/>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Algorithm Overview</a:t>
            </a:r>
          </a:p>
        </p:txBody>
      </p:sp>
      <p:sp>
        <p:nvSpPr>
          <p:cNvPr id="3" name="Content Placeholder 2"/>
          <p:cNvSpPr>
            <a:spLocks noGrp="1"/>
          </p:cNvSpPr>
          <p:nvPr>
            <p:ph idx="1"/>
          </p:nvPr>
        </p:nvSpPr>
        <p:spPr/>
        <p:txBody>
          <a:bodyPr/>
          <a:lstStyle/>
          <a:p>
            <a:r>
              <a:t>- Population: set of drones (cats)</a:t>
            </a:r>
          </a:p>
          <a:p>
            <a:r>
              <a:t>- Seeking: Explore nearby positions</a:t>
            </a:r>
          </a:p>
          <a:p>
            <a:r>
              <a:t>- Tracing: Move toward global best (not used here)</a:t>
            </a:r>
          </a:p>
          <a:p>
            <a:r>
              <a:t>- Parameters: population size, memory pool, mixing ratio, range</a:t>
            </a:r>
          </a:p>
        </p:txBody>
      </p:sp>
      <p:sp>
        <p:nvSpPr>
          <p:cNvPr id="4" name="Footer Placeholder 3">
            <a:extLst>
              <a:ext uri="{FF2B5EF4-FFF2-40B4-BE49-F238E27FC236}">
                <a16:creationId xmlns:a16="http://schemas.microsoft.com/office/drawing/2014/main" id="{8930E2CF-C190-4D11-81DF-037823DD92C7}"/>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36CE32D4-E8D3-4B46-AA1B-E6143EF277F6}"/>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 Objective: Minimize distance to point (7, 5)</a:t>
            </a:r>
          </a:p>
          <a:p>
            <a:r>
              <a:t>- Initialization: 20 drones in 10x10 grid</a:t>
            </a:r>
          </a:p>
          <a:p>
            <a:r>
              <a:t>- Fitness: sqrt((x - 7)^2 + (y - 5)^2)</a:t>
            </a:r>
          </a:p>
        </p:txBody>
      </p:sp>
      <p:sp>
        <p:nvSpPr>
          <p:cNvPr id="4" name="Footer Placeholder 3">
            <a:extLst>
              <a:ext uri="{FF2B5EF4-FFF2-40B4-BE49-F238E27FC236}">
                <a16:creationId xmlns:a16="http://schemas.microsoft.com/office/drawing/2014/main" id="{BFCA37FE-F25F-4AB8-B3C7-287D8732A683}"/>
              </a:ext>
            </a:extLst>
          </p:cNvPr>
          <p:cNvSpPr>
            <a:spLocks noGrp="1"/>
          </p:cNvSpPr>
          <p:nvPr>
            <p:ph type="ftr" sz="quarter" idx="11"/>
          </p:nvPr>
        </p:nvSpPr>
        <p:spPr/>
        <p:txBody>
          <a:bodyPr/>
          <a:lstStyle/>
          <a:p>
            <a:r>
              <a:rPr lang="en-US"/>
              <a:t>Anaylysis of Algorithm | Cat Swarm Optimization | Riphah International University</a:t>
            </a:r>
          </a:p>
        </p:txBody>
      </p:sp>
      <p:sp>
        <p:nvSpPr>
          <p:cNvPr id="5" name="Slide Number Placeholder 4">
            <a:extLst>
              <a:ext uri="{FF2B5EF4-FFF2-40B4-BE49-F238E27FC236}">
                <a16:creationId xmlns:a16="http://schemas.microsoft.com/office/drawing/2014/main" id="{ACB25160-27F0-4F50-B6A1-3B6A7CF6DFF5}"/>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TotalTime>
  <Words>783</Words>
  <Application>Microsoft Office PowerPoint</Application>
  <PresentationFormat>On-screen Show (4:3)</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Cat Swarm Optimization for Drone Delivery</vt:lpstr>
      <vt:lpstr>Introduction</vt:lpstr>
      <vt:lpstr>What is Cat Swarm Optimization (CSO)?</vt:lpstr>
      <vt:lpstr>Swarm Intelligence</vt:lpstr>
      <vt:lpstr>Key Behavior Modes in CSO:</vt:lpstr>
      <vt:lpstr>Why CSO?</vt:lpstr>
      <vt:lpstr>Problem Statement</vt:lpstr>
      <vt:lpstr>Algorithm Overview</vt:lpstr>
      <vt:lpstr>Methodology</vt:lpstr>
      <vt:lpstr>Movement Strategy</vt:lpstr>
      <vt:lpstr>Termination Criteria</vt:lpstr>
      <vt:lpstr>Code Implementation (C++)</vt:lpstr>
      <vt:lpstr>Complexity Analysis</vt:lpstr>
      <vt:lpstr>Real-World Application</vt:lpstr>
      <vt:lpstr>Limitations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Swarm Optimization for Drone Delivery</dc:title>
  <dc:subject/>
  <dc:creator/>
  <cp:keywords/>
  <dc:description>generated using python-pptx</dc:description>
  <cp:lastModifiedBy>Sharaiz Romee</cp:lastModifiedBy>
  <cp:revision>23</cp:revision>
  <dcterms:created xsi:type="dcterms:W3CDTF">2013-01-27T09:14:16Z</dcterms:created>
  <dcterms:modified xsi:type="dcterms:W3CDTF">2025-05-11T18:27:59Z</dcterms:modified>
  <cp:category/>
</cp:coreProperties>
</file>