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0" r:id="rId3"/>
    <p:sldId id="267" r:id="rId4"/>
    <p:sldId id="261" r:id="rId5"/>
    <p:sldId id="262" r:id="rId6"/>
    <p:sldId id="266"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8A644-0760-284B-89AD-0C1A30DFFF73}" v="72" dt="2020-08-15T08:53:51.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88"/>
  </p:normalViewPr>
  <p:slideViewPr>
    <p:cSldViewPr snapToGrid="0" snapToObjects="1">
      <p:cViewPr varScale="1">
        <p:scale>
          <a:sx n="112" d="100"/>
          <a:sy n="112" d="100"/>
        </p:scale>
        <p:origin x="-47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52952" y="6492875"/>
            <a:ext cx="2539048" cy="365125"/>
          </a:xfrm>
        </p:spPr>
        <p:txBody>
          <a:bodyPr/>
          <a:lstStyle/>
          <a:p>
            <a:r>
              <a:rPr lang="en-US"/>
              <a:t>APOLLO 19 – SKIN AND CANCER DETECTOR</a:t>
            </a:r>
            <a:endParaRPr lang="en-US" dirty="0"/>
          </a:p>
        </p:txBody>
      </p:sp>
      <p:sp>
        <p:nvSpPr>
          <p:cNvPr id="5" name="Rectangle 4">
            <a:extLst>
              <a:ext uri="{FF2B5EF4-FFF2-40B4-BE49-F238E27FC236}">
                <a16:creationId xmlns:a16="http://schemas.microsoft.com/office/drawing/2014/main" xmlns="" id="{5B21AF55-CF69-B443-BF23-E6D6A5D77999}"/>
              </a:ext>
            </a:extLst>
          </p:cNvPr>
          <p:cNvSpPr/>
          <p:nvPr userDrawn="1"/>
        </p:nvSpPr>
        <p:spPr>
          <a:xfrm>
            <a:off x="461291" y="1755755"/>
            <a:ext cx="10743647" cy="1754326"/>
          </a:xfrm>
          <a:prstGeom prst="rect">
            <a:avLst/>
          </a:prstGeom>
          <a:noFill/>
        </p:spPr>
        <p:txBody>
          <a:bodyPr wrap="none" lIns="91440" tIns="45720" rIns="91440" bIns="45720">
            <a:spAutoFit/>
          </a:bodyPr>
          <a:lstStyle/>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APOLLO 19- SKIN AND CANCER</a:t>
            </a:r>
          </a:p>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6" name="TextBox 5">
            <a:extLst>
              <a:ext uri="{FF2B5EF4-FFF2-40B4-BE49-F238E27FC236}">
                <a16:creationId xmlns:a16="http://schemas.microsoft.com/office/drawing/2014/main" xmlns="" id="{DD2877EA-08F9-9D4D-B62A-FC216680B57D}"/>
              </a:ext>
            </a:extLst>
          </p:cNvPr>
          <p:cNvSpPr txBox="1"/>
          <p:nvPr userDrawn="1"/>
        </p:nvSpPr>
        <p:spPr>
          <a:xfrm>
            <a:off x="651510" y="4091940"/>
            <a:ext cx="7166610" cy="369332"/>
          </a:xfrm>
          <a:prstGeom prst="rect">
            <a:avLst/>
          </a:prstGeom>
          <a:noFill/>
        </p:spPr>
        <p:txBody>
          <a:bodyPr wrap="square" rtlCol="0">
            <a:spAutoFit/>
          </a:bodyPr>
          <a:lstStyle/>
          <a:p>
            <a:r>
              <a:rPr lang="en-US"/>
              <a:t>THEME – SKIN CANCER DETECTOR</a:t>
            </a:r>
          </a:p>
        </p:txBody>
      </p:sp>
      <p:sp>
        <p:nvSpPr>
          <p:cNvPr id="7" name="TextBox 6">
            <a:extLst>
              <a:ext uri="{FF2B5EF4-FFF2-40B4-BE49-F238E27FC236}">
                <a16:creationId xmlns:a16="http://schemas.microsoft.com/office/drawing/2014/main" xmlns="" id="{B45A9A14-EB94-6E4F-A2B4-09227C4F7014}"/>
              </a:ext>
            </a:extLst>
          </p:cNvPr>
          <p:cNvSpPr txBox="1"/>
          <p:nvPr userDrawn="1"/>
        </p:nvSpPr>
        <p:spPr>
          <a:xfrm>
            <a:off x="651510" y="4635718"/>
            <a:ext cx="3749040" cy="365760"/>
          </a:xfrm>
          <a:prstGeom prst="rect">
            <a:avLst/>
          </a:prstGeom>
          <a:noFill/>
        </p:spPr>
        <p:txBody>
          <a:bodyPr wrap="square" rtlCol="0">
            <a:spAutoFit/>
          </a:bodyPr>
          <a:lstStyle/>
          <a:p>
            <a:r>
              <a:rPr lang="en-US"/>
              <a:t>TEAM NAME ~ //team name//</a:t>
            </a:r>
          </a:p>
        </p:txBody>
      </p:sp>
      <p:sp>
        <p:nvSpPr>
          <p:cNvPr id="9" name="TextBox 8">
            <a:extLst>
              <a:ext uri="{FF2B5EF4-FFF2-40B4-BE49-F238E27FC236}">
                <a16:creationId xmlns:a16="http://schemas.microsoft.com/office/drawing/2014/main" xmlns="" id="{98A11C6D-2042-5641-9AF7-E89574D7B6D9}"/>
              </a:ext>
            </a:extLst>
          </p:cNvPr>
          <p:cNvSpPr txBox="1"/>
          <p:nvPr userDrawn="1"/>
        </p:nvSpPr>
        <p:spPr>
          <a:xfrm>
            <a:off x="651510" y="5175924"/>
            <a:ext cx="3886200" cy="369332"/>
          </a:xfrm>
          <a:prstGeom prst="rect">
            <a:avLst/>
          </a:prstGeom>
          <a:noFill/>
        </p:spPr>
        <p:txBody>
          <a:bodyPr wrap="square" rtlCol="0">
            <a:spAutoFit/>
          </a:bodyPr>
          <a:lstStyle/>
          <a:p>
            <a:r>
              <a:rPr lang="en-US"/>
              <a:t>TEAM MEMBERS ~ //enter here//</a:t>
            </a:r>
          </a:p>
        </p:txBody>
      </p:sp>
      <p:sp>
        <p:nvSpPr>
          <p:cNvPr id="10" name="Rectangle 9">
            <a:extLst>
              <a:ext uri="{FF2B5EF4-FFF2-40B4-BE49-F238E27FC236}">
                <a16:creationId xmlns:a16="http://schemas.microsoft.com/office/drawing/2014/main" xmlns="" id="{7B8767A3-7FAB-8D4D-853E-FEBB85F924A3}"/>
              </a:ext>
            </a:extLst>
          </p:cNvPr>
          <p:cNvSpPr/>
          <p:nvPr userDrawn="1"/>
        </p:nvSpPr>
        <p:spPr>
          <a:xfrm>
            <a:off x="2173019" y="682347"/>
            <a:ext cx="7479933" cy="523220"/>
          </a:xfrm>
          <a:prstGeom prst="rect">
            <a:avLst/>
          </a:prstGeom>
          <a:noFill/>
        </p:spPr>
        <p:txBody>
          <a:bodyPr wrap="none" lIns="91440" tIns="45720" rIns="91440" bIns="45720">
            <a:spAutoFit/>
          </a:bodyPr>
          <a:lstStyle/>
          <a:p>
            <a:pPr algn="ctr"/>
            <a:r>
              <a:rPr lang="en-GB" sz="2800" b="0" cap="none" spc="0">
                <a:ln w="0"/>
                <a:solidFill>
                  <a:schemeClr val="accent1"/>
                </a:solidFill>
                <a:effectLst>
                  <a:outerShdw blurRad="38100" dist="25400" dir="5400000" algn="ctr" rotWithShape="0">
                    <a:srgbClr val="6E747A">
                      <a:alpha val="43000"/>
                    </a:srgbClr>
                  </a:outerShdw>
                </a:effectLst>
              </a:rPr>
              <a:t>AGBI Digital HealthTech Grand Challenge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52952" y="6492875"/>
            <a:ext cx="2539048" cy="365125"/>
          </a:xfrm>
        </p:spPr>
        <p:txBody>
          <a:bodyPr/>
          <a:lstStyle/>
          <a:p>
            <a:r>
              <a:rPr lang="en-US"/>
              <a:t>APOLLO 19 – SKIN AND CANCER DETECTOR</a:t>
            </a:r>
            <a:endParaRPr lang="en-US" dirty="0"/>
          </a:p>
        </p:txBody>
      </p:sp>
      <p:sp>
        <p:nvSpPr>
          <p:cNvPr id="5" name="Rectangle 4">
            <a:extLst>
              <a:ext uri="{FF2B5EF4-FFF2-40B4-BE49-F238E27FC236}">
                <a16:creationId xmlns:a16="http://schemas.microsoft.com/office/drawing/2014/main" xmlns="" id="{5B21AF55-CF69-B443-BF23-E6D6A5D77999}"/>
              </a:ext>
            </a:extLst>
          </p:cNvPr>
          <p:cNvSpPr/>
          <p:nvPr userDrawn="1"/>
        </p:nvSpPr>
        <p:spPr>
          <a:xfrm>
            <a:off x="461291" y="1755755"/>
            <a:ext cx="10743647" cy="1754326"/>
          </a:xfrm>
          <a:prstGeom prst="rect">
            <a:avLst/>
          </a:prstGeom>
          <a:noFill/>
        </p:spPr>
        <p:txBody>
          <a:bodyPr wrap="none" lIns="91440" tIns="45720" rIns="91440" bIns="45720">
            <a:spAutoFit/>
          </a:bodyPr>
          <a:lstStyle/>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APOLLO 19- SKIN AND CANCER</a:t>
            </a:r>
          </a:p>
          <a:p>
            <a:pPr algn="ctr"/>
            <a:r>
              <a:rPr lang="en-GB"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DETECTOR</a:t>
            </a:r>
          </a:p>
        </p:txBody>
      </p:sp>
      <p:sp>
        <p:nvSpPr>
          <p:cNvPr id="6" name="TextBox 5">
            <a:extLst>
              <a:ext uri="{FF2B5EF4-FFF2-40B4-BE49-F238E27FC236}">
                <a16:creationId xmlns:a16="http://schemas.microsoft.com/office/drawing/2014/main" xmlns="" id="{DD2877EA-08F9-9D4D-B62A-FC216680B57D}"/>
              </a:ext>
            </a:extLst>
          </p:cNvPr>
          <p:cNvSpPr txBox="1"/>
          <p:nvPr userDrawn="1"/>
        </p:nvSpPr>
        <p:spPr>
          <a:xfrm>
            <a:off x="651510" y="4091940"/>
            <a:ext cx="7166610" cy="369332"/>
          </a:xfrm>
          <a:prstGeom prst="rect">
            <a:avLst/>
          </a:prstGeom>
          <a:noFill/>
        </p:spPr>
        <p:txBody>
          <a:bodyPr wrap="square" rtlCol="0">
            <a:spAutoFit/>
          </a:bodyPr>
          <a:lstStyle/>
          <a:p>
            <a:r>
              <a:rPr lang="en-US"/>
              <a:t>THEME – SKIN CANCER DETECTOR</a:t>
            </a:r>
          </a:p>
        </p:txBody>
      </p:sp>
      <p:sp>
        <p:nvSpPr>
          <p:cNvPr id="7" name="TextBox 6">
            <a:extLst>
              <a:ext uri="{FF2B5EF4-FFF2-40B4-BE49-F238E27FC236}">
                <a16:creationId xmlns:a16="http://schemas.microsoft.com/office/drawing/2014/main" xmlns="" id="{B45A9A14-EB94-6E4F-A2B4-09227C4F7014}"/>
              </a:ext>
            </a:extLst>
          </p:cNvPr>
          <p:cNvSpPr txBox="1"/>
          <p:nvPr userDrawn="1"/>
        </p:nvSpPr>
        <p:spPr>
          <a:xfrm>
            <a:off x="651510" y="4635718"/>
            <a:ext cx="3749040" cy="365760"/>
          </a:xfrm>
          <a:prstGeom prst="rect">
            <a:avLst/>
          </a:prstGeom>
          <a:noFill/>
        </p:spPr>
        <p:txBody>
          <a:bodyPr wrap="square" rtlCol="0">
            <a:spAutoFit/>
          </a:bodyPr>
          <a:lstStyle/>
          <a:p>
            <a:r>
              <a:rPr lang="en-US"/>
              <a:t>TEAM NAME ~ //team name//</a:t>
            </a:r>
          </a:p>
        </p:txBody>
      </p:sp>
      <p:sp>
        <p:nvSpPr>
          <p:cNvPr id="9" name="TextBox 8">
            <a:extLst>
              <a:ext uri="{FF2B5EF4-FFF2-40B4-BE49-F238E27FC236}">
                <a16:creationId xmlns:a16="http://schemas.microsoft.com/office/drawing/2014/main" xmlns="" id="{98A11C6D-2042-5641-9AF7-E89574D7B6D9}"/>
              </a:ext>
            </a:extLst>
          </p:cNvPr>
          <p:cNvSpPr txBox="1"/>
          <p:nvPr userDrawn="1"/>
        </p:nvSpPr>
        <p:spPr>
          <a:xfrm>
            <a:off x="651510" y="5175924"/>
            <a:ext cx="3886200" cy="369332"/>
          </a:xfrm>
          <a:prstGeom prst="rect">
            <a:avLst/>
          </a:prstGeom>
          <a:noFill/>
        </p:spPr>
        <p:txBody>
          <a:bodyPr wrap="square" rtlCol="0">
            <a:spAutoFit/>
          </a:bodyPr>
          <a:lstStyle/>
          <a:p>
            <a:r>
              <a:rPr lang="en-US"/>
              <a:t>TEAM MEMBERS ~ //enter here//</a:t>
            </a:r>
          </a:p>
        </p:txBody>
      </p:sp>
      <p:sp>
        <p:nvSpPr>
          <p:cNvPr id="10" name="Rectangle 9">
            <a:extLst>
              <a:ext uri="{FF2B5EF4-FFF2-40B4-BE49-F238E27FC236}">
                <a16:creationId xmlns:a16="http://schemas.microsoft.com/office/drawing/2014/main" xmlns="" id="{7B8767A3-7FAB-8D4D-853E-FEBB85F924A3}"/>
              </a:ext>
            </a:extLst>
          </p:cNvPr>
          <p:cNvSpPr/>
          <p:nvPr userDrawn="1"/>
        </p:nvSpPr>
        <p:spPr>
          <a:xfrm>
            <a:off x="2173019" y="682347"/>
            <a:ext cx="7479933" cy="523220"/>
          </a:xfrm>
          <a:prstGeom prst="rect">
            <a:avLst/>
          </a:prstGeom>
          <a:noFill/>
        </p:spPr>
        <p:txBody>
          <a:bodyPr wrap="none" lIns="91440" tIns="45720" rIns="91440" bIns="45720">
            <a:spAutoFit/>
          </a:bodyPr>
          <a:lstStyle/>
          <a:p>
            <a:pPr algn="ctr"/>
            <a:r>
              <a:rPr lang="en-GB" sz="2800" b="0" cap="none" spc="0">
                <a:ln w="0"/>
                <a:solidFill>
                  <a:schemeClr val="accent1"/>
                </a:solidFill>
                <a:effectLst>
                  <a:outerShdw blurRad="38100" dist="25400" dir="5400000" algn="ctr" rotWithShape="0">
                    <a:srgbClr val="6E747A">
                      <a:alpha val="43000"/>
                    </a:srgbClr>
                  </a:outerShdw>
                </a:effectLst>
              </a:rPr>
              <a:t>AGBI Digital HealthTech Grand Challenge</a:t>
            </a:r>
          </a:p>
        </p:txBody>
      </p:sp>
    </p:spTree>
    <p:extLst>
      <p:ext uri="{BB962C8B-B14F-4D97-AF65-F5344CB8AC3E}">
        <p14:creationId xmlns:p14="http://schemas.microsoft.com/office/powerpoint/2010/main" val="98795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4/10/2021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8" r:id="rId8"/>
    <p:sldLayoutId id="2147483656" r:id="rId9"/>
    <p:sldLayoutId id="2147483661" r:id="rId10"/>
    <p:sldLayoutId id="2147483657" r:id="rId11"/>
    <p:sldLayoutId id="2147483663" r:id="rId12"/>
    <p:sldLayoutId id="2147483664" r:id="rId13"/>
    <p:sldLayoutId id="2147483665" r:id="rId14"/>
    <p:sldLayoutId id="2147483666" r:id="rId15"/>
    <p:sldLayoutId id="2147483667" r:id="rId16"/>
    <p:sldLayoutId id="2147483658" r:id="rId17"/>
    <p:sldLayoutId id="214748365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9103" y="3247402"/>
            <a:ext cx="4101981" cy="2308324"/>
          </a:xfrm>
          <a:prstGeom prst="rect">
            <a:avLst/>
          </a:prstGeom>
          <a:noFill/>
        </p:spPr>
        <p:txBody>
          <a:bodyPr wrap="square" rtlCol="0">
            <a:spAutoFit/>
          </a:bodyPr>
          <a:lstStyle/>
          <a:p>
            <a:r>
              <a:rPr lang="en-US" b="1" dirty="0">
                <a:latin typeface="Times New Roman" pitchFamily="18" charset="0"/>
                <a:cs typeface="Times New Roman" pitchFamily="18" charset="0"/>
              </a:rPr>
              <a:t>THEME </a:t>
            </a:r>
            <a:r>
              <a:rPr lang="en-US" dirty="0">
                <a:latin typeface="Times New Roman" pitchFamily="18" charset="0"/>
                <a:cs typeface="Times New Roman" pitchFamily="18" charset="0"/>
              </a:rPr>
              <a:t>– FINTECH</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TEAM NAME </a:t>
            </a:r>
            <a:r>
              <a:rPr lang="en-US" dirty="0">
                <a:latin typeface="Times New Roman" pitchFamily="18" charset="0"/>
                <a:cs typeface="Times New Roman" pitchFamily="18" charset="0"/>
              </a:rPr>
              <a:t>– Outliers</a:t>
            </a:r>
          </a:p>
          <a:p>
            <a:endParaRPr lang="en-US" i="1" u="sng" dirty="0">
              <a:latin typeface="Times New Roman" pitchFamily="18" charset="0"/>
              <a:cs typeface="Times New Roman" pitchFamily="18" charset="0"/>
            </a:endParaRPr>
          </a:p>
          <a:p>
            <a:r>
              <a:rPr lang="en-US" i="1" u="sng" dirty="0">
                <a:latin typeface="Times New Roman" pitchFamily="18" charset="0"/>
                <a:cs typeface="Times New Roman" pitchFamily="18" charset="0"/>
              </a:rPr>
              <a:t>TEAM  MEMBERS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342900" indent="-342900">
              <a:buAutoNum type="arabicParenR"/>
            </a:pPr>
            <a:r>
              <a:rPr lang="en-US" dirty="0">
                <a:latin typeface="Times New Roman" pitchFamily="18" charset="0"/>
                <a:cs typeface="Times New Roman" pitchFamily="18" charset="0"/>
              </a:rPr>
              <a:t>SHARAN BABU</a:t>
            </a:r>
          </a:p>
          <a:p>
            <a:pPr marL="342900" indent="-342900">
              <a:buAutoNum type="arabicParenR"/>
            </a:pPr>
            <a:r>
              <a:rPr lang="en-US" dirty="0">
                <a:latin typeface="Times New Roman" pitchFamily="18" charset="0"/>
                <a:cs typeface="Times New Roman" pitchFamily="18" charset="0"/>
              </a:rPr>
              <a:t>SILVOJ RAJESH</a:t>
            </a:r>
          </a:p>
        </p:txBody>
      </p:sp>
      <p:sp>
        <p:nvSpPr>
          <p:cNvPr id="10" name="Rectangle 9"/>
          <p:cNvSpPr/>
          <p:nvPr/>
        </p:nvSpPr>
        <p:spPr>
          <a:xfrm>
            <a:off x="1194666" y="889729"/>
            <a:ext cx="9699757" cy="923330"/>
          </a:xfrm>
          <a:prstGeom prst="rect">
            <a:avLst/>
          </a:prstGeom>
          <a:noFill/>
        </p:spPr>
        <p:txBody>
          <a:bodyPr wrap="square" lIns="91440" tIns="45720" rIns="91440" bIns="45720">
            <a:spAutoFit/>
          </a:bodyPr>
          <a:lstStyle/>
          <a:p>
            <a:pPr algn="ctr"/>
            <a:r>
              <a:rPr lang="en-US"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CryptoTracer</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Rectangle 1"/>
          <p:cNvSpPr/>
          <p:nvPr/>
        </p:nvSpPr>
        <p:spPr>
          <a:xfrm>
            <a:off x="2547380" y="243397"/>
            <a:ext cx="7265485" cy="646331"/>
          </a:xfrm>
          <a:prstGeom prst="rect">
            <a:avLst/>
          </a:prstGeom>
          <a:noFill/>
        </p:spPr>
        <p:txBody>
          <a:bodyPr wrap="square" lIns="91440" tIns="45720" rIns="91440" bIns="45720">
            <a:spAutoFit/>
          </a:bodyPr>
          <a:lstStyle/>
          <a:p>
            <a:pPr algn="ctr"/>
            <a:r>
              <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Siam vit-</a:t>
            </a:r>
            <a:r>
              <a:rPr lang="en-US" sz="3600" b="1" cap="all" spc="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HaCKULUS</a:t>
            </a:r>
            <a:r>
              <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6E8C17-8015-864C-82CB-408453966044}"/>
              </a:ext>
            </a:extLst>
          </p:cNvPr>
          <p:cNvSpPr/>
          <p:nvPr/>
        </p:nvSpPr>
        <p:spPr>
          <a:xfrm>
            <a:off x="2723553" y="123825"/>
            <a:ext cx="5578771" cy="923330"/>
          </a:xfrm>
          <a:prstGeom prst="rect">
            <a:avLst/>
          </a:prstGeom>
          <a:noFill/>
        </p:spPr>
        <p:txBody>
          <a:bodyPr wrap="none" lIns="91440" tIns="45720" rIns="91440" bIns="45720">
            <a:spAutoFit/>
          </a:bodyPr>
          <a:lstStyle/>
          <a:p>
            <a:pPr algn="ctr"/>
            <a:r>
              <a:rPr lang="en-GB" sz="5400" b="0" cap="none" spc="0" dirty="0">
                <a:ln w="0"/>
                <a:gradFill>
                  <a:gsLst>
                    <a:gs pos="21000">
                      <a:srgbClr val="53575C"/>
                    </a:gs>
                    <a:gs pos="88000">
                      <a:srgbClr val="C5C7CA"/>
                    </a:gs>
                  </a:gsLst>
                  <a:lin ang="5400000"/>
                </a:gradFill>
                <a:effectLst/>
              </a:rPr>
              <a:t>About The Idea:</a:t>
            </a:r>
          </a:p>
        </p:txBody>
      </p:sp>
      <p:sp>
        <p:nvSpPr>
          <p:cNvPr id="5" name="Rectangle 4">
            <a:extLst>
              <a:ext uri="{FF2B5EF4-FFF2-40B4-BE49-F238E27FC236}">
                <a16:creationId xmlns:a16="http://schemas.microsoft.com/office/drawing/2014/main" xmlns="" id="{EAAC7F4E-6936-6945-A3B1-1C7180D4EB7D}"/>
              </a:ext>
            </a:extLst>
          </p:cNvPr>
          <p:cNvSpPr/>
          <p:nvPr/>
        </p:nvSpPr>
        <p:spPr>
          <a:xfrm>
            <a:off x="4074725" y="1065118"/>
            <a:ext cx="3036408" cy="769441"/>
          </a:xfrm>
          <a:prstGeom prst="rect">
            <a:avLst/>
          </a:prstGeom>
          <a:noFill/>
        </p:spPr>
        <p:txBody>
          <a:bodyPr wrap="none" lIns="91440" tIns="45720" rIns="91440" bIns="45720">
            <a:spAutoFit/>
          </a:bodyPr>
          <a:lstStyle/>
          <a:p>
            <a:pPr algn="ctr"/>
            <a:r>
              <a:rPr lang="en-GB" sz="4400" b="1" dirty="0">
                <a:ln w="9525">
                  <a:solidFill>
                    <a:schemeClr val="bg1"/>
                  </a:solidFill>
                  <a:prstDash val="solid"/>
                </a:ln>
                <a:effectLst>
                  <a:outerShdw blurRad="12700" dist="38100" dir="2700000" algn="tl" rotWithShape="0">
                    <a:schemeClr val="bg1">
                      <a:lumMod val="50000"/>
                    </a:schemeClr>
                  </a:outerShdw>
                </a:effectLst>
              </a:rPr>
              <a:t>Objective</a:t>
            </a:r>
            <a:r>
              <a:rPr lang="en-GB"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6" name="TextBox 5">
            <a:extLst>
              <a:ext uri="{FF2B5EF4-FFF2-40B4-BE49-F238E27FC236}">
                <a16:creationId xmlns:a16="http://schemas.microsoft.com/office/drawing/2014/main" xmlns="" id="{5D4E2FC8-812A-314C-8F3E-59D77708C2D4}"/>
              </a:ext>
            </a:extLst>
          </p:cNvPr>
          <p:cNvSpPr txBox="1"/>
          <p:nvPr/>
        </p:nvSpPr>
        <p:spPr>
          <a:xfrm>
            <a:off x="459542" y="2000302"/>
            <a:ext cx="10775954"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t>CryptoTracer</a:t>
            </a:r>
            <a:r>
              <a:rPr lang="en-US" sz="1600" dirty="0"/>
              <a:t> is your one-stop web application for all things stocks and crypto. Our web application enables amateurs and professionals alike to make well-informed stock purchases. This helps them minimize their chance of losses. </a:t>
            </a:r>
            <a:endParaRPr lang="en-US" sz="1600" dirty="0" smtClean="0"/>
          </a:p>
          <a:p>
            <a:endParaRPr lang="en-US" sz="1600" dirty="0"/>
          </a:p>
          <a:p>
            <a:r>
              <a:rPr lang="en-US" sz="1600" dirty="0" smtClean="0"/>
              <a:t>We </a:t>
            </a:r>
            <a:r>
              <a:rPr lang="en-US" sz="1600" dirty="0"/>
              <a:t>provide information from a trusted source. Upon selection of the ticker symbol/company name you want to know more about, we give the user all the essential details like current stock performance, Company details (Market cap, exchange, and current stock price, etc.), Related buzz news (to analyze the shift in market trends) and also current covid case count in all US states which helps the user predict how current employability conditions will affect a particular company's stock performance.</a:t>
            </a:r>
          </a:p>
          <a:p>
            <a:endParaRPr lang="en-US" sz="1600" dirty="0"/>
          </a:p>
          <a:p>
            <a:r>
              <a:rPr lang="en-US" sz="1600" dirty="0"/>
              <a:t>The application was built using Python, </a:t>
            </a:r>
            <a:r>
              <a:rPr lang="en-US" sz="1600" dirty="0" err="1"/>
              <a:t>Streamlit</a:t>
            </a:r>
            <a:r>
              <a:rPr lang="en-US" sz="1600" dirty="0"/>
              <a:t> (Open source Python library), and the </a:t>
            </a:r>
            <a:r>
              <a:rPr lang="en-US" sz="1600" dirty="0" err="1"/>
              <a:t>Finnhub</a:t>
            </a:r>
            <a:r>
              <a:rPr lang="en-US" sz="1600" dirty="0"/>
              <a:t> stocks API.</a:t>
            </a:r>
          </a:p>
          <a:p>
            <a:endParaRPr lang="en-US" sz="1600" dirty="0"/>
          </a:p>
          <a:p>
            <a:r>
              <a:rPr lang="en-US" sz="1600" dirty="0"/>
              <a:t>We believe </a:t>
            </a:r>
            <a:r>
              <a:rPr lang="en-US" sz="1600" dirty="0" err="1"/>
              <a:t>CryptoTracer</a:t>
            </a:r>
            <a:r>
              <a:rPr lang="en-US" sz="1600" dirty="0"/>
              <a:t> with all the functionalities it provides can help people make better stock purchases.</a:t>
            </a:r>
          </a:p>
        </p:txBody>
      </p:sp>
    </p:spTree>
    <p:extLst>
      <p:ext uri="{BB962C8B-B14F-4D97-AF65-F5344CB8AC3E}">
        <p14:creationId xmlns:p14="http://schemas.microsoft.com/office/powerpoint/2010/main" val="36445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328ED8A-E4CA-4856-B367-EAD61E8F3217}"/>
              </a:ext>
            </a:extLst>
          </p:cNvPr>
          <p:cNvSpPr/>
          <p:nvPr/>
        </p:nvSpPr>
        <p:spPr>
          <a:xfrm>
            <a:off x="3118516" y="183437"/>
            <a:ext cx="5700600" cy="923330"/>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Implementation:</a:t>
            </a:r>
          </a:p>
        </p:txBody>
      </p:sp>
      <p:sp>
        <p:nvSpPr>
          <p:cNvPr id="4" name="Rectangle 3">
            <a:extLst>
              <a:ext uri="{FF2B5EF4-FFF2-40B4-BE49-F238E27FC236}">
                <a16:creationId xmlns:a16="http://schemas.microsoft.com/office/drawing/2014/main" xmlns="" id="{618C8186-541E-4B32-AB3B-5BFAF9A3AD5A}"/>
              </a:ext>
            </a:extLst>
          </p:cNvPr>
          <p:cNvSpPr/>
          <p:nvPr/>
        </p:nvSpPr>
        <p:spPr>
          <a:xfrm>
            <a:off x="1535296" y="2767280"/>
            <a:ext cx="9121408"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Web </a:t>
            </a:r>
            <a:r>
              <a:rPr lang="en-US" sz="5400" b="0" cap="none" spc="0" dirty="0" smtClean="0">
                <a:ln w="0"/>
                <a:solidFill>
                  <a:schemeClr val="tx1"/>
                </a:solidFill>
                <a:effectLst>
                  <a:outerShdw blurRad="38100" dist="19050" dir="2700000" algn="tl" rotWithShape="0">
                    <a:schemeClr val="dk1">
                      <a:alpha val="40000"/>
                    </a:schemeClr>
                  </a:outerShdw>
                </a:effectLst>
              </a:rPr>
              <a:t>Application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cap="none" spc="0" dirty="0">
                <a:ln w="0"/>
                <a:solidFill>
                  <a:schemeClr val="accent6"/>
                </a:solidFill>
                <a:effectLst>
                  <a:outerShdw blurRad="38100" dist="19050" dir="2700000" algn="tl" rotWithShape="0">
                    <a:schemeClr val="dk1">
                      <a:alpha val="40000"/>
                    </a:schemeClr>
                  </a:outerShdw>
                </a:effectLst>
              </a:rPr>
              <a:t>Streamlit</a:t>
            </a:r>
          </a:p>
          <a:p>
            <a:pPr algn="ctr"/>
            <a:r>
              <a:rPr lang="en-US" sz="5400" dirty="0" smtClean="0">
                <a:ln w="0"/>
                <a:effectLst>
                  <a:outerShdw blurRad="38100" dist="19050" dir="2700000" algn="tl" rotWithShape="0">
                    <a:schemeClr val="dk1">
                      <a:alpha val="40000"/>
                    </a:schemeClr>
                  </a:outerShdw>
                </a:effectLst>
              </a:rPr>
              <a:t>API: </a:t>
            </a:r>
            <a:r>
              <a:rPr lang="en-US" sz="5400" dirty="0" err="1">
                <a:ln w="0"/>
                <a:solidFill>
                  <a:srgbClr val="00B050"/>
                </a:solidFill>
                <a:effectLst>
                  <a:outerShdw blurRad="38100" dist="19050" dir="2700000" algn="tl" rotWithShape="0">
                    <a:schemeClr val="dk1">
                      <a:alpha val="40000"/>
                    </a:schemeClr>
                  </a:outerShdw>
                </a:effectLst>
              </a:rPr>
              <a:t>Finnhub</a:t>
            </a:r>
            <a:endParaRPr lang="en-US" sz="54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7137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3852BE4-948E-1F48-A418-03BB05A2030C}"/>
              </a:ext>
            </a:extLst>
          </p:cNvPr>
          <p:cNvSpPr/>
          <p:nvPr/>
        </p:nvSpPr>
        <p:spPr>
          <a:xfrm>
            <a:off x="3654993" y="0"/>
            <a:ext cx="4030270" cy="923330"/>
          </a:xfrm>
          <a:prstGeom prst="rect">
            <a:avLst/>
          </a:prstGeom>
          <a:noFill/>
        </p:spPr>
        <p:txBody>
          <a:bodyPr wrap="none" lIns="91440" tIns="45720" rIns="91440" bIns="45720">
            <a:spAutoFit/>
          </a:bodyPr>
          <a:lstStyle/>
          <a:p>
            <a:pPr algn="ctr"/>
            <a:r>
              <a:rPr lang="en-GB" sz="5400" b="0" cap="none" spc="0" dirty="0">
                <a:ln w="0"/>
                <a:solidFill>
                  <a:schemeClr val="bg2">
                    <a:lumMod val="60000"/>
                    <a:lumOff val="40000"/>
                  </a:schemeClr>
                </a:solidFill>
                <a:effectLst/>
              </a:rPr>
              <a:t>Tech Stack:</a:t>
            </a:r>
          </a:p>
        </p:txBody>
      </p:sp>
      <p:sp>
        <p:nvSpPr>
          <p:cNvPr id="3" name="AutoShape 2" descr="How GPT3 Works - Visualizations and Animations – Jay Alammar – Visualizing  machine learning one concept at a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xmlns="" id="{B2CCAB05-6310-4A7D-B9F9-545DA0773A28}"/>
              </a:ext>
            </a:extLst>
          </p:cNvPr>
          <p:cNvPicPr>
            <a:picLocks noChangeAspect="1"/>
          </p:cNvPicPr>
          <p:nvPr/>
        </p:nvPicPr>
        <p:blipFill>
          <a:blip r:embed="rId2"/>
          <a:stretch>
            <a:fillRect/>
          </a:stretch>
        </p:blipFill>
        <p:spPr>
          <a:xfrm>
            <a:off x="460375" y="1272524"/>
            <a:ext cx="5795520" cy="3676088"/>
          </a:xfrm>
          <a:prstGeom prst="rect">
            <a:avLst/>
          </a:prstGeom>
        </p:spPr>
      </p:pic>
      <p:pic>
        <p:nvPicPr>
          <p:cNvPr id="11" name="Picture 10">
            <a:extLst>
              <a:ext uri="{FF2B5EF4-FFF2-40B4-BE49-F238E27FC236}">
                <a16:creationId xmlns:a16="http://schemas.microsoft.com/office/drawing/2014/main" xmlns="" id="{A487B10F-C7A2-4CD8-8A66-0B056A98208E}"/>
              </a:ext>
            </a:extLst>
          </p:cNvPr>
          <p:cNvPicPr>
            <a:picLocks noChangeAspect="1"/>
          </p:cNvPicPr>
          <p:nvPr/>
        </p:nvPicPr>
        <p:blipFill>
          <a:blip r:embed="rId3"/>
          <a:stretch>
            <a:fillRect/>
          </a:stretch>
        </p:blipFill>
        <p:spPr>
          <a:xfrm>
            <a:off x="6517973" y="1272524"/>
            <a:ext cx="5213652" cy="3676088"/>
          </a:xfrm>
          <a:prstGeom prst="rect">
            <a:avLst/>
          </a:prstGeom>
        </p:spPr>
      </p:pic>
    </p:spTree>
    <p:extLst>
      <p:ext uri="{BB962C8B-B14F-4D97-AF65-F5344CB8AC3E}">
        <p14:creationId xmlns:p14="http://schemas.microsoft.com/office/powerpoint/2010/main" val="147475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883805D-C673-CB49-B8B1-0A6075512D31}"/>
              </a:ext>
            </a:extLst>
          </p:cNvPr>
          <p:cNvSpPr/>
          <p:nvPr/>
        </p:nvSpPr>
        <p:spPr>
          <a:xfrm>
            <a:off x="1672021" y="911501"/>
            <a:ext cx="8472191" cy="923330"/>
          </a:xfrm>
          <a:prstGeom prst="rect">
            <a:avLst/>
          </a:prstGeom>
          <a:noFill/>
        </p:spPr>
        <p:txBody>
          <a:bodyPr wrap="none" lIns="91440" tIns="45720" rIns="91440" bIns="45720">
            <a:spAutoFit/>
          </a:bodyPr>
          <a:lstStyle/>
          <a:p>
            <a:pPr algn="ctr"/>
            <a:r>
              <a:rPr lang="en-GB" sz="5400" b="1" dirty="0">
                <a:ln w="22225">
                  <a:solidFill>
                    <a:schemeClr val="accent2"/>
                  </a:solidFill>
                  <a:prstDash val="solid"/>
                </a:ln>
                <a:solidFill>
                  <a:schemeClr val="tx2">
                    <a:lumMod val="50000"/>
                  </a:schemeClr>
                </a:solidFill>
              </a:rPr>
              <a:t>Benefits Of </a:t>
            </a:r>
            <a:r>
              <a:rPr lang="en-GB" sz="5400" b="1" dirty="0" err="1">
                <a:ln w="22225">
                  <a:solidFill>
                    <a:schemeClr val="accent2"/>
                  </a:solidFill>
                  <a:prstDash val="solid"/>
                </a:ln>
                <a:solidFill>
                  <a:schemeClr val="tx2">
                    <a:lumMod val="50000"/>
                  </a:schemeClr>
                </a:solidFill>
              </a:rPr>
              <a:t>CryptoTracer</a:t>
            </a:r>
            <a:r>
              <a:rPr lang="en-GB" sz="5400" b="1" dirty="0">
                <a:ln w="22225">
                  <a:solidFill>
                    <a:schemeClr val="accent2"/>
                  </a:solidFill>
                  <a:prstDash val="solid"/>
                </a:ln>
                <a:solidFill>
                  <a:schemeClr val="tx2">
                    <a:lumMod val="50000"/>
                  </a:schemeClr>
                </a:solidFill>
              </a:rPr>
              <a:t>:</a:t>
            </a:r>
          </a:p>
        </p:txBody>
      </p:sp>
      <p:sp>
        <p:nvSpPr>
          <p:cNvPr id="3" name="TextBox 2">
            <a:extLst>
              <a:ext uri="{FF2B5EF4-FFF2-40B4-BE49-F238E27FC236}">
                <a16:creationId xmlns:a16="http://schemas.microsoft.com/office/drawing/2014/main" xmlns="" id="{9C789C5E-D68D-4446-A83B-6162AEF43BBF}"/>
              </a:ext>
            </a:extLst>
          </p:cNvPr>
          <p:cNvSpPr txBox="1"/>
          <p:nvPr/>
        </p:nvSpPr>
        <p:spPr>
          <a:xfrm>
            <a:off x="678496" y="1952494"/>
            <a:ext cx="11373633" cy="3785652"/>
          </a:xfrm>
          <a:prstGeom prst="rect">
            <a:avLst/>
          </a:prstGeom>
          <a:noFill/>
        </p:spPr>
        <p:txBody>
          <a:bodyPr wrap="square" rtlCol="0">
            <a:spAutoFit/>
          </a:bodyPr>
          <a:lstStyle/>
          <a:p>
            <a:r>
              <a:rPr lang="en-US" sz="2400" dirty="0"/>
              <a:t>When done accurately, this could</a:t>
            </a:r>
            <a:r>
              <a:rPr lang="en-US" sz="2400" dirty="0" smtClean="0"/>
              <a:t>:</a:t>
            </a:r>
            <a:endParaRPr lang="en-US" sz="2400" dirty="0"/>
          </a:p>
          <a:p>
            <a:pPr marL="342900" indent="-342900">
              <a:buFont typeface="Arial" panose="020B0604020202020204" pitchFamily="34" charset="0"/>
              <a:buChar char="•"/>
            </a:pPr>
            <a:r>
              <a:rPr lang="en-US" sz="2400" dirty="0" smtClean="0"/>
              <a:t>The only application you need (aggregates all essential info). in a way that we have not seen someone else do.</a:t>
            </a:r>
          </a:p>
          <a:p>
            <a:pPr marL="342900" indent="-342900">
              <a:buFont typeface="Arial" panose="020B0604020202020204" pitchFamily="34" charset="0"/>
              <a:buChar char="•"/>
            </a:pPr>
            <a:r>
              <a:rPr lang="en-US" sz="2400" dirty="0" smtClean="0"/>
              <a:t>Reduces </a:t>
            </a:r>
            <a:r>
              <a:rPr lang="en-US" sz="2400" dirty="0"/>
              <a:t>the efforts of the traders</a:t>
            </a:r>
          </a:p>
          <a:p>
            <a:pPr marL="342900" indent="-342900">
              <a:buFont typeface="Arial" panose="020B0604020202020204" pitchFamily="34" charset="0"/>
              <a:buChar char="•"/>
            </a:pPr>
            <a:r>
              <a:rPr lang="en-US" sz="2400" dirty="0"/>
              <a:t>Get the instant updates of the stocks</a:t>
            </a:r>
          </a:p>
          <a:p>
            <a:pPr marL="342900" indent="-342900">
              <a:buFont typeface="Arial" panose="020B0604020202020204" pitchFamily="34" charset="0"/>
              <a:buChar char="•"/>
            </a:pPr>
            <a:r>
              <a:rPr lang="en-US" sz="2400" dirty="0"/>
              <a:t>Increase productivity</a:t>
            </a:r>
          </a:p>
          <a:p>
            <a:pPr marL="342900" indent="-342900">
              <a:buFont typeface="Arial" panose="020B0604020202020204" pitchFamily="34" charset="0"/>
              <a:buChar char="•"/>
            </a:pPr>
            <a:r>
              <a:rPr lang="en-US" sz="2400" dirty="0"/>
              <a:t>Decrease loss</a:t>
            </a:r>
          </a:p>
          <a:p>
            <a:pPr marL="342900" indent="-342900">
              <a:buFont typeface="Arial" panose="020B0604020202020204" pitchFamily="34" charset="0"/>
              <a:buChar char="•"/>
            </a:pPr>
            <a:r>
              <a:rPr lang="en-US" sz="2400" dirty="0"/>
              <a:t>Easy to access</a:t>
            </a:r>
          </a:p>
          <a:p>
            <a:pPr marL="342900" indent="-342900">
              <a:buFont typeface="Arial" panose="020B0604020202020204" pitchFamily="34" charset="0"/>
              <a:buChar char="•"/>
            </a:pPr>
            <a:r>
              <a:rPr lang="en-US" sz="2400" dirty="0"/>
              <a:t>Get technical details of the stocks.</a:t>
            </a:r>
          </a:p>
          <a:p>
            <a:pPr marL="342900" indent="-342900">
              <a:buFont typeface="Arial" panose="020B0604020202020204" pitchFamily="34" charset="0"/>
              <a:buChar char="•"/>
            </a:pPr>
            <a:r>
              <a:rPr lang="en-US" sz="2400" dirty="0"/>
              <a:t>Stock Performance is displayed.</a:t>
            </a:r>
          </a:p>
        </p:txBody>
      </p:sp>
    </p:spTree>
    <p:extLst>
      <p:ext uri="{BB962C8B-B14F-4D97-AF65-F5344CB8AC3E}">
        <p14:creationId xmlns:p14="http://schemas.microsoft.com/office/powerpoint/2010/main" val="315339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13873E7-D962-40C9-8AFF-550F27EF6737}"/>
              </a:ext>
            </a:extLst>
          </p:cNvPr>
          <p:cNvSpPr/>
          <p:nvPr/>
        </p:nvSpPr>
        <p:spPr>
          <a:xfrm>
            <a:off x="1940439" y="261457"/>
            <a:ext cx="771397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Future </a:t>
            </a:r>
            <a:r>
              <a:rPr lang="en-US" sz="5400" b="0" cap="none" spc="0" dirty="0" smtClean="0">
                <a:ln w="0"/>
                <a:solidFill>
                  <a:schemeClr val="tx1"/>
                </a:solidFill>
                <a:effectLst>
                  <a:outerShdw blurRad="38100" dist="19050" dir="2700000" algn="tl" rotWithShape="0">
                    <a:schemeClr val="dk1">
                      <a:alpha val="40000"/>
                    </a:schemeClr>
                  </a:outerShdw>
                </a:effectLst>
              </a:rPr>
              <a:t>of </a:t>
            </a:r>
            <a:r>
              <a:rPr lang="en-US" sz="5400" b="0" cap="none" spc="0" dirty="0" err="1">
                <a:ln w="0"/>
                <a:solidFill>
                  <a:srgbClr val="00B050"/>
                </a:solidFill>
                <a:effectLst>
                  <a:outerShdw blurRad="38100" dist="19050" dir="2700000" algn="tl" rotWithShape="0">
                    <a:schemeClr val="dk1">
                      <a:alpha val="40000"/>
                    </a:schemeClr>
                  </a:outerShdw>
                </a:effectLst>
              </a:rPr>
              <a:t>CryptoTracer</a:t>
            </a:r>
            <a:endParaRPr lang="en-US" sz="5400" b="0" cap="none" spc="0" dirty="0">
              <a:ln w="0"/>
              <a:solidFill>
                <a:srgbClr val="00B050"/>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xmlns="" id="{20C9FEF3-930C-42C2-80F5-1F00FC00458D}"/>
              </a:ext>
            </a:extLst>
          </p:cNvPr>
          <p:cNvSpPr txBox="1"/>
          <p:nvPr/>
        </p:nvSpPr>
        <p:spPr>
          <a:xfrm>
            <a:off x="755778" y="2285227"/>
            <a:ext cx="9815805" cy="4370427"/>
          </a:xfrm>
          <a:prstGeom prst="rect">
            <a:avLst/>
          </a:prstGeom>
          <a:noFill/>
        </p:spPr>
        <p:txBody>
          <a:bodyPr wrap="square">
            <a:spAutoFit/>
          </a:bodyPr>
          <a:lstStyle/>
          <a:p>
            <a:pPr marL="285750" indent="-285750">
              <a:buFont typeface="Arial" panose="020B0604020202020204" pitchFamily="34" charset="0"/>
              <a:buChar char="•"/>
            </a:pP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We </a:t>
            </a: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wi</a:t>
            </a:r>
            <a:r>
              <a:rPr lang="en-US" sz="2800" b="1" dirty="0">
                <a:ln w="9525">
                  <a:solidFill>
                    <a:schemeClr val="bg1"/>
                  </a:solidFill>
                  <a:prstDash val="solid"/>
                </a:ln>
                <a:effectLst>
                  <a:outerShdw blurRad="12700" dist="38100" dir="2700000" algn="tl" rotWithShape="0">
                    <a:schemeClr val="bg1">
                      <a:lumMod val="50000"/>
                    </a:schemeClr>
                  </a:outerShdw>
                </a:effectLst>
              </a:rPr>
              <a:t>ll be introducing simulator section with free access to students</a:t>
            </a:r>
            <a:r>
              <a:rPr lang="en-US" sz="2800" b="1" dirty="0" smtClean="0">
                <a:ln w="9525">
                  <a:solidFill>
                    <a:schemeClr val="bg1"/>
                  </a:solidFill>
                  <a:prstDash val="solid"/>
                </a:ln>
                <a:effectLst>
                  <a:outerShdw blurRad="12700" dist="38100" dir="2700000" algn="tl" rotWithShape="0">
                    <a:schemeClr val="bg1">
                      <a:lumMod val="50000"/>
                    </a:schemeClr>
                  </a:outerShdw>
                </a:effectLst>
              </a:rPr>
              <a:t>. Paid version for professionals and companies.</a:t>
            </a:r>
            <a:endParaRPr lang="en-US" sz="2800" b="1" dirty="0">
              <a:ln w="9525">
                <a:solidFill>
                  <a:schemeClr val="bg1"/>
                </a:solidFill>
                <a:prstDash val="solid"/>
              </a:ln>
              <a:effectLst>
                <a:outerShdw blurRad="12700" dist="38100" dir="2700000" algn="tl" rotWithShape="0">
                  <a:schemeClr val="bg1">
                    <a:lumMod val="50000"/>
                  </a:schemeClr>
                </a:outerShdw>
              </a:effectLst>
            </a:endParaRP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Charts</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Company whole profile will be displayed.</a:t>
            </a:r>
          </a:p>
          <a:p>
            <a:pPr marL="285750" indent="-285750">
              <a:buFont typeface="Arial" panose="020B0604020202020204" pitchFamily="34" charset="0"/>
              <a:buChar char="•"/>
            </a:pP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Earnings</a:t>
            </a:r>
            <a:r>
              <a:rPr lang="en-US" sz="2800" b="1" dirty="0">
                <a:ln w="9525">
                  <a:solidFill>
                    <a:schemeClr val="bg1"/>
                  </a:solidFill>
                  <a:prstDash val="solid"/>
                </a:ln>
                <a:effectLst>
                  <a:outerShdw blurRad="12700" dist="38100" dir="2700000" algn="tl" rotWithShape="0">
                    <a:schemeClr val="bg1">
                      <a:lumMod val="50000"/>
                    </a:schemeClr>
                  </a:outerShdw>
                </a:effectLst>
              </a:rPr>
              <a:t> and IPO.</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Analysis of the stocks by the traders.</a:t>
            </a:r>
          </a:p>
          <a:p>
            <a:pPr marL="285750" indent="-285750">
              <a:buFont typeface="Arial" panose="020B0604020202020204" pitchFamily="34" charset="0"/>
              <a:buChar char="•"/>
            </a:pPr>
            <a:r>
              <a:rPr lang="en-US" sz="2800" b="1" dirty="0">
                <a:ln w="9525">
                  <a:solidFill>
                    <a:schemeClr val="bg1"/>
                  </a:solidFill>
                  <a:prstDash val="solid"/>
                </a:ln>
                <a:effectLst>
                  <a:outerShdw blurRad="12700" dist="38100" dir="2700000" algn="tl" rotWithShape="0">
                    <a:schemeClr val="bg1">
                      <a:lumMod val="50000"/>
                    </a:schemeClr>
                  </a:outerShdw>
                </a:effectLst>
              </a:rPr>
              <a:t>Discussion section.</a:t>
            </a:r>
          </a:p>
          <a:p>
            <a:pPr marL="285750" indent="-285750">
              <a:buFont typeface="Arial" panose="020B0604020202020204" pitchFamily="34" charset="0"/>
              <a:buChar char="•"/>
            </a:pPr>
            <a:endParaRPr lang="en-US" b="1" dirty="0">
              <a:ln w="9525">
                <a:solidFill>
                  <a:schemeClr val="bg1"/>
                </a:solidFill>
                <a:prstDash val="solid"/>
              </a:ln>
              <a:effectLst>
                <a:outerShdw blurRad="12700" dist="38100" dir="2700000" algn="tl" rotWithShape="0">
                  <a:schemeClr val="bg1">
                    <a:lumMod val="50000"/>
                  </a:schemeClr>
                </a:outerShdw>
              </a:effectLst>
            </a:endParaRPr>
          </a:p>
          <a:p>
            <a:pPr marL="285750" indent="-285750">
              <a:buFont typeface="Arial" panose="020B0604020202020204" pitchFamily="34" charset="0"/>
              <a:buChar char="•"/>
            </a:pPr>
            <a:endParaRPr lang="en-US" b="1" dirty="0">
              <a:ln w="9525">
                <a:solidFill>
                  <a:schemeClr val="bg1"/>
                </a:solidFill>
                <a:prstDash val="solid"/>
              </a:ln>
              <a:effectLst>
                <a:outerShdw blurRad="12700" dist="38100" dir="2700000" algn="tl" rotWithShape="0">
                  <a:schemeClr val="bg1">
                    <a:lumMod val="50000"/>
                  </a:schemeClr>
                </a:outerShdw>
              </a:effectLst>
            </a:endParaRPr>
          </a:p>
          <a:p>
            <a:pPr marL="285750" indent="-285750" algn="ctr">
              <a:buFont typeface="Arial" panose="020B0604020202020204" pitchFamily="34" charset="0"/>
              <a:buChar char="•"/>
            </a:pP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0054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65F32515-9322-44A5-8C72-4C7BFB4618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A617F13B-5021-454F-90E5-3AB2383BFD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2B1CC18C-0C14-9B4F-845C-EC6DB7344E0D}"/>
              </a:ext>
            </a:extLst>
          </p:cNvPr>
          <p:cNvPicPr>
            <a:picLocks noChangeAspect="1"/>
          </p:cNvPicPr>
          <p:nvPr/>
        </p:nvPicPr>
        <p:blipFill>
          <a:blip r:embed="rId2"/>
          <a:stretch>
            <a:fillRect/>
          </a:stretch>
        </p:blipFill>
        <p:spPr>
          <a:xfrm>
            <a:off x="643467" y="702734"/>
            <a:ext cx="10895092" cy="5447546"/>
          </a:xfrm>
          <a:prstGeom prst="rect">
            <a:avLst/>
          </a:prstGeom>
        </p:spPr>
      </p:pic>
    </p:spTree>
    <p:extLst>
      <p:ext uri="{BB962C8B-B14F-4D97-AF65-F5344CB8AC3E}">
        <p14:creationId xmlns:p14="http://schemas.microsoft.com/office/powerpoint/2010/main" val="258073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159</TotalTime>
  <Words>309</Words>
  <Application>Microsoft Office PowerPoint</Application>
  <PresentationFormat>Custom</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19211a12a1</dc:creator>
  <cp:lastModifiedBy>User</cp:lastModifiedBy>
  <cp:revision>27</cp:revision>
  <dcterms:created xsi:type="dcterms:W3CDTF">2020-08-15T08:48:28Z</dcterms:created>
  <dcterms:modified xsi:type="dcterms:W3CDTF">2021-04-10T08:02:46Z</dcterms:modified>
</cp:coreProperties>
</file>