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9" r:id="rId1"/>
  </p:sldMasterIdLst>
  <p:notesMasterIdLst>
    <p:notesMasterId r:id="rId15"/>
  </p:notesMasterIdLst>
  <p:sldIdLst>
    <p:sldId id="459" r:id="rId2"/>
    <p:sldId id="258" r:id="rId3"/>
    <p:sldId id="451" r:id="rId4"/>
    <p:sldId id="468" r:id="rId5"/>
    <p:sldId id="472" r:id="rId6"/>
    <p:sldId id="425" r:id="rId7"/>
    <p:sldId id="456" r:id="rId8"/>
    <p:sldId id="455" r:id="rId9"/>
    <p:sldId id="469" r:id="rId10"/>
    <p:sldId id="470" r:id="rId11"/>
    <p:sldId id="440" r:id="rId12"/>
    <p:sldId id="448" r:id="rId13"/>
    <p:sldId id="4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0">
          <p15:clr>
            <a:srgbClr val="A4A3A4"/>
          </p15:clr>
        </p15:guide>
        <p15:guide id="4" pos="3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00"/>
    <a:srgbClr val="1E5C89"/>
    <a:srgbClr val="E3B91D"/>
    <a:srgbClr val="4E7E99"/>
    <a:srgbClr val="ABD333"/>
    <a:srgbClr val="71B61B"/>
    <a:srgbClr val="70AD47"/>
    <a:srgbClr val="1F4E79"/>
    <a:srgbClr val="A3C9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86788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>
        <p:guide orient="horz" pos="2160"/>
        <p:guide pos="3840"/>
        <p:guide orient="horz" pos="2170"/>
        <p:guide pos="3823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A4489-49AA-498E-B75A-313246E5190F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8ECA5-603A-40AE-B593-DEE33610A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9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6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 no 5 </a:t>
            </a:r>
            <a:r>
              <a:rPr lang="en-US" dirty="0" err="1" smtClean="0"/>
              <a:t>mein</a:t>
            </a:r>
            <a:r>
              <a:rPr lang="en-US" baseline="0" dirty="0" smtClean="0"/>
              <a:t> image add </a:t>
            </a:r>
            <a:r>
              <a:rPr lang="en-US" baseline="0" dirty="0" err="1" smtClean="0"/>
              <a:t>karna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5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33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8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775-189E-4065-B705-A07B7B643CD1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36BE-AD23-4703-8953-D9EBAD2F3A41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0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205-F58E-4263-916A-37D74624A0C1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287-BC9E-4F79-85F8-82B5E2D37836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43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7EF-BD91-4848-9B0B-AFA9271F83DA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3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10A7-4C51-4BF8-B2A0-C69763EF0014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4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CE5D-B951-4525-B5E2-17D0ACCD052D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3B9E-6484-4BD4-B568-3FEA5CF7733D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7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8EC8-E06B-4C69-B8F2-6D8193047598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9BE6-6935-4368-AAE1-B8A8397B86C6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831-62F5-48D5-B0B3-A0E2435A765B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1219-A87A-4689-962B-72FB23558EF4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CC1-D6C7-4A1E-8B90-05BF5FA48658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0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382-D672-4AB6-8EBB-499CBD55AC5A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DF97-F34B-4333-8659-CD2D7D027170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C78C-7F65-4A5E-BE4A-8FB5360B4CD3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706-D32F-4FC3-B193-15A3894BA7FE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1FB688-7176-4737-AB5F-CAF25C656CF9}" type="datetime1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1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071" y="1879601"/>
            <a:ext cx="11483787" cy="199572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System</a:t>
            </a:r>
            <a:r>
              <a:rPr lang="en-US" sz="44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21" y="5882404"/>
            <a:ext cx="11851820" cy="754025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684" y="6007045"/>
            <a:ext cx="118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YASH GANGRADE   	               DEEPIKA SHARMA                   LAKSHAY GABA                      SANYAM RAJPAL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0891" y="4135381"/>
            <a:ext cx="323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E5C89"/>
                </a:solidFill>
              </a:rPr>
              <a:t>5</a:t>
            </a:r>
            <a:r>
              <a:rPr lang="en-US" b="1" baseline="30000" dirty="0" smtClean="0">
                <a:solidFill>
                  <a:srgbClr val="1E5C89"/>
                </a:solidFill>
              </a:rPr>
              <a:t>th</a:t>
            </a:r>
            <a:r>
              <a:rPr lang="en-US" b="1" dirty="0" smtClean="0">
                <a:solidFill>
                  <a:srgbClr val="1E5C89"/>
                </a:solidFill>
              </a:rPr>
              <a:t> INTER-IIT Tech Meet 2017</a:t>
            </a:r>
          </a:p>
          <a:p>
            <a:pPr algn="ctr"/>
            <a:endParaRPr lang="en-US" b="1" i="1" dirty="0">
              <a:solidFill>
                <a:srgbClr val="1E5C89"/>
              </a:solidFill>
            </a:endParaRPr>
          </a:p>
          <a:p>
            <a:pPr algn="ctr"/>
            <a:r>
              <a:rPr lang="en-US" b="1" i="1" dirty="0" smtClean="0">
                <a:solidFill>
                  <a:srgbClr val="1E5C89"/>
                </a:solidFill>
              </a:rPr>
              <a:t>March 26</a:t>
            </a:r>
            <a:r>
              <a:rPr lang="en-US" b="1" i="1" baseline="30000" dirty="0" smtClean="0">
                <a:solidFill>
                  <a:srgbClr val="1E5C89"/>
                </a:solidFill>
              </a:rPr>
              <a:t>th</a:t>
            </a:r>
            <a:r>
              <a:rPr lang="en-US" b="1" i="1" dirty="0" smtClean="0">
                <a:solidFill>
                  <a:srgbClr val="1E5C89"/>
                </a:solidFill>
              </a:rPr>
              <a:t>, 2017</a:t>
            </a:r>
            <a:endParaRPr lang="en-US" b="1" i="1" dirty="0">
              <a:solidFill>
                <a:srgbClr val="1E5C8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5" y="304212"/>
            <a:ext cx="1679144" cy="16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6676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83778" y="475924"/>
            <a:ext cx="966843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Collaborative Filtering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25175" y="6285432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solidFill>
                  <a:schemeClr val="tx1">
                    <a:lumMod val="85000"/>
                  </a:schemeClr>
                </a:solidFill>
              </a:rPr>
              <a:t>Courtesy: http://</a:t>
            </a:r>
            <a:r>
              <a:rPr lang="en-IN" i="1" dirty="0" smtClean="0">
                <a:solidFill>
                  <a:schemeClr val="tx1">
                    <a:lumMod val="85000"/>
                  </a:schemeClr>
                </a:solidFill>
              </a:rPr>
              <a:t>rethink-iot.com</a:t>
            </a:r>
            <a:endParaRPr lang="en-IN" i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42389"/>
              </p:ext>
            </p:extLst>
          </p:nvPr>
        </p:nvGraphicFramePr>
        <p:xfrm>
          <a:off x="2858246" y="1841220"/>
          <a:ext cx="6987728" cy="292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932"/>
                <a:gridCol w="1746932"/>
                <a:gridCol w="1746932"/>
                <a:gridCol w="1746932"/>
              </a:tblGrid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Obj1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Obj2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Obj3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Obj4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 smtClean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 smtClean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rgbClr val="FFFF00"/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>
                        <a:solidFill>
                          <a:srgbClr val="FFFF00"/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980066" y="1841015"/>
          <a:ext cx="1124643" cy="292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643"/>
              </a:tblGrid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</a:t>
                      </a:r>
                      <a:r>
                        <a:rPr lang="en-IN" sz="2100" baseline="0" dirty="0" smtClean="0"/>
                        <a:t> </a:t>
                      </a:r>
                      <a:r>
                        <a:rPr lang="en-IN" sz="2100" baseline="0" dirty="0" smtClean="0">
                          <a:sym typeface="Wingdings" panose="05000000000000000000" pitchFamily="2" charset="2"/>
                        </a:rPr>
                        <a:t>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User1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User2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User3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User4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User5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31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72" y="540069"/>
            <a:ext cx="9404723" cy="1400530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Limitations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46472" y="1524000"/>
            <a:ext cx="10308211" cy="46437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Air quality sensors (MQ135) are capable of measuring benzene, alcohol, ammonia, etc. But we have used it for CO</a:t>
            </a:r>
            <a:r>
              <a:rPr lang="en-US" sz="2400" baseline="-250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2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 only.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After switching from manual mode to automatic mode,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last saved automatic database will be incorporated.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Switching modes is possible only through mobile or web. So if these are inaccessible, the user becomes helpless.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Data in the website does not update dynamically. We have to refresh the page to see the new data.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Prospect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9280"/>
            <a:ext cx="10811435" cy="3974373"/>
          </a:xfrm>
        </p:spPr>
        <p:txBody>
          <a:bodyPr>
            <a:noAutofit/>
          </a:bodyPr>
          <a:lstStyle/>
          <a:p>
            <a:pPr lvl="0"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Recommendation system for a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university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can be used in various fields like choosing among various events to participate and also among various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student groups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to get enrolled.</a:t>
            </a:r>
          </a:p>
          <a:p>
            <a:pPr lvl="0"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It can serve great as a common platform for campus students.</a:t>
            </a:r>
          </a:p>
          <a:p>
            <a:pPr lvl="0"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0206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61076" y="736820"/>
            <a:ext cx="48926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1E5C89"/>
                </a:solidFill>
              </a:rPr>
              <a:t>Thank You !</a:t>
            </a:r>
            <a:endParaRPr lang="en-US" sz="6600" b="1" dirty="0">
              <a:solidFill>
                <a:srgbClr val="1E5C8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0120" y="5192003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This presentation bears an imprint of many people, </a:t>
            </a:r>
          </a:p>
          <a:p>
            <a:pPr algn="ctr" defTabSz="914400"/>
            <a:r>
              <a:rPr lang="en-US" sz="2000" b="1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we sincerely thank them for their support:</a:t>
            </a:r>
          </a:p>
          <a:p>
            <a:pPr algn="ctr" defTabSz="914400"/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/>
            </a:r>
            <a:b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Sharan </a:t>
            </a:r>
            <a:r>
              <a:rPr lang="en-US" sz="20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Lobana</a:t>
            </a:r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Kunal</a:t>
            </a:r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 Bansal &amp; Rahul </a:t>
            </a:r>
            <a:r>
              <a:rPr lang="en-US" sz="20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Ratan</a:t>
            </a:r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Mirdha</a:t>
            </a:r>
            <a:endParaRPr lang="en-US" sz="2000" dirty="0" smtClean="0">
              <a:solidFill>
                <a:prstClr val="black"/>
              </a:solidFill>
              <a:latin typeface="Calibri Light" panose="020F0302020204030204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874695" y="2617920"/>
            <a:ext cx="8734181" cy="172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220" y="2631443"/>
            <a:ext cx="87341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en-US" sz="2800" dirty="0" smtClean="0">
                <a:solidFill>
                  <a:srgbClr val="008000"/>
                </a:solidFill>
                <a:latin typeface="Noteworthy Light"/>
                <a:cs typeface="Noteworthy Light"/>
              </a:rPr>
              <a:t>In the new era, </a:t>
            </a:r>
            <a:r>
              <a:rPr lang="en-US" sz="2800" dirty="0">
                <a:solidFill>
                  <a:schemeClr val="bg2"/>
                </a:solidFill>
                <a:latin typeface="Noteworthy Light"/>
                <a:cs typeface="Noteworthy Light"/>
              </a:rPr>
              <a:t>r</a:t>
            </a:r>
            <a:r>
              <a:rPr lang="en-US" sz="2800" dirty="0" smtClean="0">
                <a:solidFill>
                  <a:schemeClr val="bg2"/>
                </a:solidFill>
                <a:latin typeface="Noteworthy Light"/>
                <a:cs typeface="Noteworthy Light"/>
              </a:rPr>
              <a:t>ecommender systems are systems that help users discover themselves.</a:t>
            </a:r>
            <a:endParaRPr lang="en-US" sz="2800" dirty="0" smtClean="0">
              <a:solidFill>
                <a:schemeClr val="bg2"/>
              </a:solidFill>
              <a:latin typeface="Noteworthy Light"/>
              <a:cs typeface="Noteworthy Light"/>
            </a:endParaRPr>
          </a:p>
          <a:p>
            <a:pPr algn="ctr" defTabSz="914400">
              <a:lnSpc>
                <a:spcPct val="130000"/>
              </a:lnSpc>
            </a:pPr>
            <a:r>
              <a:rPr lang="en-US" sz="2400" i="1" dirty="0" smtClean="0">
                <a:solidFill>
                  <a:srgbClr val="0E5580"/>
                </a:solidFill>
                <a:latin typeface="Noteworthy Light"/>
                <a:cs typeface="Noteworthy Light"/>
              </a:rPr>
              <a:t>- </a:t>
            </a:r>
            <a:r>
              <a:rPr lang="en-US" sz="2400" i="1" dirty="0" err="1" smtClean="0">
                <a:solidFill>
                  <a:srgbClr val="0E5580"/>
                </a:solidFill>
                <a:latin typeface="Noteworthy Light"/>
                <a:cs typeface="Noteworthy Light"/>
              </a:rPr>
              <a:t>Yanir</a:t>
            </a:r>
            <a:r>
              <a:rPr lang="en-US" sz="2400" i="1" dirty="0" smtClean="0">
                <a:solidFill>
                  <a:srgbClr val="0E5580"/>
                </a:solidFill>
                <a:latin typeface="Noteworthy Light"/>
                <a:cs typeface="Noteworthy Light"/>
              </a:rPr>
              <a:t> </a:t>
            </a:r>
            <a:r>
              <a:rPr lang="en-US" sz="2400" i="1" dirty="0" err="1" smtClean="0">
                <a:solidFill>
                  <a:srgbClr val="0E5580"/>
                </a:solidFill>
                <a:latin typeface="Noteworthy Light"/>
                <a:cs typeface="Noteworthy Light"/>
              </a:rPr>
              <a:t>Seroussi</a:t>
            </a:r>
            <a:endParaRPr lang="en-US" sz="2400" i="1" dirty="0" smtClean="0">
              <a:solidFill>
                <a:srgbClr val="0E5580"/>
              </a:solidFill>
              <a:latin typeface="Noteworthy Light"/>
              <a:cs typeface="Noteworthy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5340" y="1863950"/>
            <a:ext cx="9952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“</a:t>
            </a:r>
            <a:endParaRPr lang="en-US" sz="13800" dirty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4" name="TextBox 13"/>
          <p:cNvSpPr txBox="1"/>
          <p:nvPr/>
        </p:nvSpPr>
        <p:spPr>
          <a:xfrm rot="10800000">
            <a:off x="10177365" y="2802590"/>
            <a:ext cx="9952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D1D100"/>
                </a:solidFill>
                <a:latin typeface="Arial Rounded MT Bold"/>
                <a:cs typeface="Arial Rounded MT Bold"/>
              </a:rPr>
              <a:t>“</a:t>
            </a:r>
            <a:endParaRPr lang="en-US" sz="13800" dirty="0">
              <a:solidFill>
                <a:srgbClr val="D1D100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88656021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" descr="C:\Users\V3\Dropbox\UNIVERSITY LAB\Conferences\Conference_SME\Scratch\clipart_of_10868_sm_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6" b="6522"/>
          <a:stretch/>
        </p:blipFill>
        <p:spPr bwMode="auto">
          <a:xfrm>
            <a:off x="7578351" y="1718516"/>
            <a:ext cx="4109332" cy="351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5000" dirty="0">
              <a:solidFill>
                <a:srgbClr val="195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Prerequisite Skills  </a:t>
            </a:r>
            <a:endParaRPr lang="en-US" sz="2500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Introduction</a:t>
            </a:r>
            <a:endParaRPr lang="en-US" sz="2500" i="1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What </a:t>
            </a:r>
            <a:r>
              <a:rPr lang="en-US" sz="250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is </a:t>
            </a:r>
            <a:r>
              <a:rPr lang="en-US" sz="250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ReCourse?</a:t>
            </a:r>
            <a:endParaRPr lang="en-US" sz="2500" i="1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Features </a:t>
            </a:r>
            <a:endParaRPr lang="en-US" sz="2500" dirty="0" smtClean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Present Limitations</a:t>
            </a:r>
            <a:endParaRPr lang="en-US" sz="2500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Future </a:t>
            </a:r>
            <a:r>
              <a:rPr lang="en-US" sz="250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Prospective</a:t>
            </a:r>
            <a:endParaRPr lang="en-US" sz="2500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500" dirty="0" smtClean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1147769" y="452718"/>
            <a:ext cx="10646868" cy="83533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 needed for this project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51" y="1352685"/>
            <a:ext cx="984069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1147769" y="452718"/>
            <a:ext cx="10646868" cy="83533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System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40" y="1400724"/>
            <a:ext cx="4083964" cy="4328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2" y="1400724"/>
            <a:ext cx="471678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1147769" y="452718"/>
            <a:ext cx="10646868" cy="83533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System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0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979650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 you find the “customers who bought this also bought these items” useful?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Recommender systems </a:t>
            </a:r>
            <a:r>
              <a:rPr lang="en-IN" sz="2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 a scalable way of personalizing content for users in scenarios with many items. </a:t>
            </a:r>
            <a:endParaRPr lang="en-IN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are several applications of this system including but not limited to finding your books, news, movies etc.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 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recommendation for students is one of the main applications of Recommendation systems.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500" dirty="0" smtClean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500" dirty="0" smtClean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500" dirty="0" smtClean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Recommendation Syste</a:t>
            </a: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1139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740" y="433127"/>
            <a:ext cx="11343204" cy="140053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XXXXXX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25600"/>
            <a:ext cx="10811435" cy="5076799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To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assist students by finding the similarity of the user with the existing users in database and then predicting the appropriate course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Several techniques can be used to implement this system, one of these is collaborative filtering. </a:t>
            </a:r>
            <a:endParaRPr lang="en-US" sz="2500" dirty="0" smtClean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This system can also be extended to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several other things like clustering students with similar interests in a class, clustering projects which might interest you.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There are several applications of this system including but not limited to books, news, movies etc. </a:t>
            </a:r>
          </a:p>
        </p:txBody>
      </p:sp>
    </p:spTree>
    <p:extLst>
      <p:ext uri="{BB962C8B-B14F-4D97-AF65-F5344CB8AC3E}">
        <p14:creationId xmlns:p14="http://schemas.microsoft.com/office/powerpoint/2010/main" val="37621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6676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83778" y="475924"/>
            <a:ext cx="966843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Collaborative Filtering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25175" y="6285432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solidFill>
                  <a:schemeClr val="tx1">
                    <a:lumMod val="85000"/>
                  </a:schemeClr>
                </a:solidFill>
              </a:rPr>
              <a:t>Courtesy: http://</a:t>
            </a:r>
            <a:r>
              <a:rPr lang="en-IN" i="1" dirty="0" smtClean="0">
                <a:solidFill>
                  <a:schemeClr val="tx1">
                    <a:lumMod val="85000"/>
                  </a:schemeClr>
                </a:solidFill>
              </a:rPr>
              <a:t>rethink-iot.com</a:t>
            </a:r>
            <a:endParaRPr lang="en-IN" i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03184"/>
              </p:ext>
            </p:extLst>
          </p:nvPr>
        </p:nvGraphicFramePr>
        <p:xfrm>
          <a:off x="2858246" y="1841220"/>
          <a:ext cx="6987728" cy="292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932"/>
                <a:gridCol w="1746932"/>
                <a:gridCol w="1746932"/>
                <a:gridCol w="1746932"/>
              </a:tblGrid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Obj1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Obj2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Obj3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Obj4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 smtClean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 smtClean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?</a:t>
                      </a:r>
                      <a:endParaRPr lang="en-IN" sz="2400" dirty="0"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74546"/>
              </p:ext>
            </p:extLst>
          </p:nvPr>
        </p:nvGraphicFramePr>
        <p:xfrm>
          <a:off x="1980066" y="1841015"/>
          <a:ext cx="1124643" cy="292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643"/>
              </a:tblGrid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</a:t>
                      </a:r>
                      <a:r>
                        <a:rPr lang="en-IN" sz="2100" baseline="0" dirty="0" smtClean="0"/>
                        <a:t> </a:t>
                      </a:r>
                      <a:r>
                        <a:rPr lang="en-IN" sz="2100" baseline="0" dirty="0" smtClean="0">
                          <a:sym typeface="Wingdings" panose="05000000000000000000" pitchFamily="2" charset="2"/>
                        </a:rPr>
                        <a:t>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User1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User2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User3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User4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User5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0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6676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83778" y="475924"/>
            <a:ext cx="966843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Collaborative Filtering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25175" y="6285432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solidFill>
                  <a:schemeClr val="tx1">
                    <a:lumMod val="85000"/>
                  </a:schemeClr>
                </a:solidFill>
              </a:rPr>
              <a:t>Courtesy: http://</a:t>
            </a:r>
            <a:r>
              <a:rPr lang="en-IN" i="1" dirty="0" smtClean="0">
                <a:solidFill>
                  <a:schemeClr val="tx1">
                    <a:lumMod val="85000"/>
                  </a:schemeClr>
                </a:solidFill>
              </a:rPr>
              <a:t>rethink-iot.com</a:t>
            </a:r>
            <a:endParaRPr lang="en-IN" i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33299"/>
              </p:ext>
            </p:extLst>
          </p:nvPr>
        </p:nvGraphicFramePr>
        <p:xfrm>
          <a:off x="2858246" y="1841220"/>
          <a:ext cx="6987728" cy="292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932"/>
                <a:gridCol w="1746932"/>
                <a:gridCol w="1746932"/>
                <a:gridCol w="1746932"/>
              </a:tblGrid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Obj1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Obj2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Obj3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Obj4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 smtClean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 smtClean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0329" marR="120329" marT="60164" marB="60164">
                    <a:solidFill>
                      <a:srgbClr val="FFFF00"/>
                    </a:solidFill>
                  </a:tcPr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?</a:t>
                      </a:r>
                      <a:endParaRPr lang="en-IN" sz="2400" dirty="0"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IN" sz="2400" dirty="0"/>
                    </a:p>
                  </a:txBody>
                  <a:tcPr marL="120329" marR="120329" marT="60164" marB="60164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980066" y="1841015"/>
          <a:ext cx="1124643" cy="292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643"/>
              </a:tblGrid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</a:t>
                      </a:r>
                      <a:r>
                        <a:rPr lang="en-IN" sz="2100" baseline="0" dirty="0" smtClean="0"/>
                        <a:t> </a:t>
                      </a:r>
                      <a:r>
                        <a:rPr lang="en-IN" sz="2100" baseline="0" dirty="0" smtClean="0">
                          <a:sym typeface="Wingdings" panose="05000000000000000000" pitchFamily="2" charset="2"/>
                        </a:rPr>
                        <a:t>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User1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User2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User3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User4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  <a:tr h="488001">
                <a:tc>
                  <a:txBody>
                    <a:bodyPr/>
                    <a:lstStyle/>
                    <a:p>
                      <a:r>
                        <a:rPr lang="en-IN" sz="2100" dirty="0" smtClean="0"/>
                        <a:t>User5</a:t>
                      </a:r>
                      <a:endParaRPr lang="en-IN" sz="2100" dirty="0"/>
                    </a:p>
                  </a:txBody>
                  <a:tcPr marL="120329" marR="120329" marT="60164" marB="6016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98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8571</TotalTime>
  <Words>509</Words>
  <Application>Microsoft Office PowerPoint</Application>
  <PresentationFormat>Widescreen</PresentationFormat>
  <Paragraphs>161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Adobe Gothic Std B</vt:lpstr>
      <vt:lpstr>Arial</vt:lpstr>
      <vt:lpstr>Arial Rounded MT Bold</vt:lpstr>
      <vt:lpstr>Calibri</vt:lpstr>
      <vt:lpstr>Calibri Light</vt:lpstr>
      <vt:lpstr>Century Gothic</vt:lpstr>
      <vt:lpstr>Courier New</vt:lpstr>
      <vt:lpstr>Noteworthy Light</vt:lpstr>
      <vt:lpstr>Segoe UI Light</vt:lpstr>
      <vt:lpstr>Wingdings</vt:lpstr>
      <vt:lpstr>Wingdings 3</vt:lpstr>
      <vt:lpstr>Ion</vt:lpstr>
      <vt:lpstr> Recommendation System </vt:lpstr>
      <vt:lpstr>Outline</vt:lpstr>
      <vt:lpstr>Skills needed for this project</vt:lpstr>
      <vt:lpstr>Recommendation System</vt:lpstr>
      <vt:lpstr>Recommendation System</vt:lpstr>
      <vt:lpstr>PowerPoint Presentation</vt:lpstr>
      <vt:lpstr>Objectives of XXXXXX</vt:lpstr>
      <vt:lpstr>PowerPoint Presentation</vt:lpstr>
      <vt:lpstr>PowerPoint Presentation</vt:lpstr>
      <vt:lpstr>PowerPoint Presentation</vt:lpstr>
      <vt:lpstr>Present Limitations</vt:lpstr>
      <vt:lpstr>Future Prospect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Systems for Coal Mines  Utilizing Booster Fans</dc:title>
  <dc:creator>Vasu Gangrade</dc:creator>
  <cp:lastModifiedBy>Yash Gangrade</cp:lastModifiedBy>
  <cp:revision>570</cp:revision>
  <dcterms:created xsi:type="dcterms:W3CDTF">2014-04-14T20:00:33Z</dcterms:created>
  <dcterms:modified xsi:type="dcterms:W3CDTF">2017-03-26T04:09:01Z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