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32" r:id="rId3"/>
    <p:sldMasterId id="2147483744" r:id="rId4"/>
    <p:sldMasterId id="2147483756" r:id="rId5"/>
    <p:sldMasterId id="2147483768" r:id="rId6"/>
  </p:sldMasterIdLst>
  <p:notesMasterIdLst>
    <p:notesMasterId r:id="rId36"/>
  </p:notesMasterIdLst>
  <p:handoutMasterIdLst>
    <p:handoutMasterId r:id="rId37"/>
  </p:handoutMasterIdLst>
  <p:sldIdLst>
    <p:sldId id="278" r:id="rId7"/>
    <p:sldId id="288" r:id="rId8"/>
    <p:sldId id="283" r:id="rId9"/>
    <p:sldId id="309" r:id="rId10"/>
    <p:sldId id="317" r:id="rId11"/>
    <p:sldId id="296" r:id="rId12"/>
    <p:sldId id="297" r:id="rId13"/>
    <p:sldId id="306" r:id="rId14"/>
    <p:sldId id="298" r:id="rId15"/>
    <p:sldId id="310" r:id="rId16"/>
    <p:sldId id="299" r:id="rId17"/>
    <p:sldId id="311" r:id="rId18"/>
    <p:sldId id="286" r:id="rId19"/>
    <p:sldId id="307" r:id="rId20"/>
    <p:sldId id="302" r:id="rId21"/>
    <p:sldId id="315" r:id="rId22"/>
    <p:sldId id="304" r:id="rId23"/>
    <p:sldId id="308" r:id="rId24"/>
    <p:sldId id="303" r:id="rId25"/>
    <p:sldId id="287" r:id="rId26"/>
    <p:sldId id="314" r:id="rId27"/>
    <p:sldId id="300" r:id="rId28"/>
    <p:sldId id="301" r:id="rId29"/>
    <p:sldId id="316" r:id="rId30"/>
    <p:sldId id="313" r:id="rId31"/>
    <p:sldId id="292" r:id="rId32"/>
    <p:sldId id="31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713" autoAdjust="0"/>
  </p:normalViewPr>
  <p:slideViewPr>
    <p:cSldViewPr snapToGrid="0">
      <p:cViewPr varScale="1">
        <p:scale>
          <a:sx n="114" d="100"/>
          <a:sy n="114" d="100"/>
        </p:scale>
        <p:origin x="125" y="2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6C1996-8CAD-4BD2-A3A1-CF491D998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FB821-3A02-4EC3-8BB6-824135140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E79B-C34D-400E-A86F-3EE57569476A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98D0-D0E7-4126-81F9-620B24139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7392-2A70-4E02-9877-F58A31E0E0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A6EB-3816-4137-952F-DED280ACB0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50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0C34-059A-49EC-BDDC-03DD1F3A754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924F-A1D2-43FB-AF00-3B2608E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59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EEE52-5D37-4087-9F0D-6BCCF9D31C4A}"/>
              </a:ext>
            </a:extLst>
          </p:cNvPr>
          <p:cNvSpPr/>
          <p:nvPr userDrawn="1"/>
        </p:nvSpPr>
        <p:spPr>
          <a:xfrm>
            <a:off x="0" y="0"/>
            <a:ext cx="12192000" cy="1078302"/>
          </a:xfrm>
          <a:prstGeom prst="rect">
            <a:avLst/>
          </a:prstGeom>
          <a:solidFill>
            <a:srgbClr val="005494"/>
          </a:solidFill>
          <a:ln>
            <a:solidFill>
              <a:srgbClr val="0054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" y="176138"/>
            <a:ext cx="10972800" cy="72602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49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18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479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5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244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700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651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710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076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026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4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372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42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429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477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34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323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716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420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7186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931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52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3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330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56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831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371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63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92877" indent="0" algn="ctr">
              <a:buNone/>
              <a:defRPr/>
            </a:lvl2pPr>
            <a:lvl3pPr marL="385753" indent="0" algn="ctr">
              <a:buNone/>
              <a:defRPr/>
            </a:lvl3pPr>
            <a:lvl4pPr marL="578630" indent="0" algn="ctr">
              <a:buNone/>
              <a:defRPr/>
            </a:lvl4pPr>
            <a:lvl5pPr marL="771506" indent="0" algn="ctr">
              <a:buNone/>
              <a:defRPr/>
            </a:lvl5pPr>
            <a:lvl6pPr marL="964382" indent="0" algn="ctr">
              <a:buNone/>
              <a:defRPr/>
            </a:lvl6pPr>
            <a:lvl7pPr marL="1157258" indent="0" algn="ctr">
              <a:buNone/>
              <a:defRPr/>
            </a:lvl7pPr>
            <a:lvl8pPr marL="1350135" indent="0" algn="ctr">
              <a:buNone/>
              <a:defRPr/>
            </a:lvl8pPr>
            <a:lvl9pPr marL="1543012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7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2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/>
            </a:lvl1pPr>
            <a:lvl2pPr marL="192877" indent="0">
              <a:buNone/>
              <a:defRPr sz="760"/>
            </a:lvl2pPr>
            <a:lvl3pPr marL="385753" indent="0">
              <a:buNone/>
              <a:defRPr sz="675"/>
            </a:lvl3pPr>
            <a:lvl4pPr marL="578630" indent="0">
              <a:buNone/>
              <a:defRPr sz="591"/>
            </a:lvl4pPr>
            <a:lvl5pPr marL="771506" indent="0">
              <a:buNone/>
              <a:defRPr sz="591"/>
            </a:lvl5pPr>
            <a:lvl6pPr marL="964382" indent="0">
              <a:buNone/>
              <a:defRPr sz="591"/>
            </a:lvl6pPr>
            <a:lvl7pPr marL="1157258" indent="0">
              <a:buNone/>
              <a:defRPr sz="591"/>
            </a:lvl7pPr>
            <a:lvl8pPr marL="1350135" indent="0">
              <a:buNone/>
              <a:defRPr sz="591"/>
            </a:lvl8pPr>
            <a:lvl9pPr marL="1543012" indent="0">
              <a:buNone/>
              <a:defRPr sz="59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983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2" indent="0">
              <a:buNone/>
              <a:defRPr sz="675" b="1"/>
            </a:lvl6pPr>
            <a:lvl7pPr marL="1157258" indent="0">
              <a:buNone/>
              <a:defRPr sz="675" b="1"/>
            </a:lvl7pPr>
            <a:lvl8pPr marL="1350135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2" indent="0">
              <a:buNone/>
              <a:defRPr sz="675" b="1"/>
            </a:lvl6pPr>
            <a:lvl7pPr marL="1157258" indent="0">
              <a:buNone/>
              <a:defRPr sz="675" b="1"/>
            </a:lvl7pPr>
            <a:lvl8pPr marL="1350135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3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0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19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6"/>
            </a:lvl2pPr>
            <a:lvl3pPr marL="385753" indent="0">
              <a:buNone/>
              <a:defRPr sz="422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2" indent="0">
              <a:buNone/>
              <a:defRPr sz="380"/>
            </a:lvl6pPr>
            <a:lvl7pPr marL="1157258" indent="0">
              <a:buNone/>
              <a:defRPr sz="380"/>
            </a:lvl7pPr>
            <a:lvl8pPr marL="1350135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158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6"/>
            </a:lvl2pPr>
            <a:lvl3pPr marL="385753" indent="0">
              <a:buNone/>
              <a:defRPr sz="422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2" indent="0">
              <a:buNone/>
              <a:defRPr sz="380"/>
            </a:lvl6pPr>
            <a:lvl7pPr marL="1157258" indent="0">
              <a:buNone/>
              <a:defRPr sz="380"/>
            </a:lvl7pPr>
            <a:lvl8pPr marL="1350135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125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3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3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4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7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  <a:solidFill>
            <a:srgbClr val="336699"/>
          </a:solidFill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038225"/>
            <a:ext cx="11506200" cy="4863042"/>
          </a:xfrm>
        </p:spPr>
        <p:txBody>
          <a:bodyPr>
            <a:normAutofit/>
          </a:bodyPr>
          <a:lstStyle>
            <a:lvl1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73F31-9E03-4840-8C3E-1245A5B1F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75" y="6235700"/>
            <a:ext cx="3451252" cy="612648"/>
          </a:xfrm>
          <a:prstGeom prst="rect">
            <a:avLst/>
          </a:prstGeom>
        </p:spPr>
      </p:pic>
      <p:pic>
        <p:nvPicPr>
          <p:cNvPr id="15" name="Picture 2" descr="University of Windsor – OUInfo">
            <a:extLst>
              <a:ext uri="{FF2B5EF4-FFF2-40B4-BE49-F238E27FC236}">
                <a16:creationId xmlns:a16="http://schemas.microsoft.com/office/drawing/2014/main" id="{6753381B-C145-4517-9EF5-1CE00FB6BC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7785" r="25952" b="19454"/>
          <a:stretch/>
        </p:blipFill>
        <p:spPr bwMode="auto">
          <a:xfrm>
            <a:off x="11515076" y="6199763"/>
            <a:ext cx="47470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23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C535D94-EC6A-4077-9BE0-00FEFF2B5475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218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B49468A-33AF-41B9-9BD4-9177BDD66C5F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3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8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D72231F-1E12-4F30-A707-895FFE7E691B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3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9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641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F6B6DF-F699-4EF8-B14B-F7FC35A7FE9E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9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5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8743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0FD2A26-C592-48D8-A7E7-2EC5C67A4464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8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4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2654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6991D9-32DF-4935-9C59-48048D8BB457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0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91E533-9228-4F64-A561-EE95076ADD61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70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DC42FA0-558A-4891-A8DD-8B21C37E1C1D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29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C199FE7-D2B8-4F6F-BB65-B0689A498BB2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55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3E356-8100-4A4F-94FC-73ED31C7457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4453" y="6245428"/>
            <a:ext cx="3451252" cy="612648"/>
          </a:xfrm>
          <a:prstGeom prst="rect">
            <a:avLst/>
          </a:prstGeom>
        </p:spPr>
      </p:pic>
      <p:pic>
        <p:nvPicPr>
          <p:cNvPr id="10" name="Picture 2" descr="University of Windsor – OUInfo">
            <a:extLst>
              <a:ext uri="{FF2B5EF4-FFF2-40B4-BE49-F238E27FC236}">
                <a16:creationId xmlns:a16="http://schemas.microsoft.com/office/drawing/2014/main" id="{89B9FE5F-15A7-4856-87DA-124179067B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7785" r="25952" b="19454"/>
          <a:stretch/>
        </p:blipFill>
        <p:spPr bwMode="auto">
          <a:xfrm>
            <a:off x="11515076" y="6199763"/>
            <a:ext cx="47470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6" descr="UWindsor powerpoint bottom1.jpg">
            <a:extLst>
              <a:ext uri="{FF2B5EF4-FFF2-40B4-BE49-F238E27FC236}">
                <a16:creationId xmlns:a16="http://schemas.microsoft.com/office/drawing/2014/main" id="{384D8780-F6D3-43D3-9890-1D1B076E64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9E494AD4-870A-4A87-94BB-0B65839F8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E50EC5-269B-4CD4-8F3A-83ECA3C81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244" y="6236783"/>
            <a:ext cx="2140775" cy="585216"/>
          </a:xfrm>
          <a:prstGeom prst="rect">
            <a:avLst/>
          </a:prstGeom>
        </p:spPr>
      </p:pic>
      <p:pic>
        <p:nvPicPr>
          <p:cNvPr id="9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8" name="Picture 5" descr="UW_Logo_1L_horz.jp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8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9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1995E3-B8AD-4BF9-8CC4-B30F107D4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AE8D64-9834-4273-917E-77994442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>
            <a:extLst>
              <a:ext uri="{FF2B5EF4-FFF2-40B4-BE49-F238E27FC236}">
                <a16:creationId xmlns:a16="http://schemas.microsoft.com/office/drawing/2014/main" id="{30F0D38D-D3E5-430C-8DA7-0FB987E3DC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9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8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192877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6pPr>
      <a:lvl7pPr marL="385753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7pPr>
      <a:lvl8pPr marL="578630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8pPr>
      <a:lvl9pPr marL="771506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9pPr>
    </p:titleStyle>
    <p:bodyStyle>
      <a:lvl1pPr marL="144657" indent="-144657" algn="l" rtl="0" eaLnBrk="1" fontAlgn="base" hangingPunct="1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13424" indent="-120548" algn="l" rtl="0" eaLnBrk="1" fontAlgn="base" hangingPunct="1">
        <a:spcBef>
          <a:spcPct val="20000"/>
        </a:spcBef>
        <a:spcAft>
          <a:spcPct val="0"/>
        </a:spcAft>
        <a:buChar char="–"/>
        <a:defRPr sz="118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482191" indent="-96439" algn="l" rtl="0" eaLnBrk="1" fontAlgn="base" hangingPunct="1">
        <a:spcBef>
          <a:spcPct val="20000"/>
        </a:spcBef>
        <a:spcAft>
          <a:spcPct val="0"/>
        </a:spcAft>
        <a:buChar char="•"/>
        <a:defRPr sz="1013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675068" indent="-96439" algn="l" rtl="0" eaLnBrk="1" fontAlgn="base" hangingPunct="1">
        <a:spcBef>
          <a:spcPct val="20000"/>
        </a:spcBef>
        <a:spcAft>
          <a:spcPct val="0"/>
        </a:spcAft>
        <a:buChar char="–"/>
        <a:defRPr sz="844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867944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60820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6pPr>
      <a:lvl7pPr marL="1253697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7pPr>
      <a:lvl8pPr marL="1446574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8pPr>
      <a:lvl9pPr marL="1639450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8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earmotiontips.com/what-are-linear-induction-motors/" TargetMode="External"/><Relationship Id="rId2" Type="http://schemas.openxmlformats.org/officeDocument/2006/relationships/hyperlink" Target="http://eodev.sourceforge.net/" TargetMode="Externa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 bwMode="auto">
          <a:xfrm>
            <a:off x="1563280" y="2611944"/>
            <a:ext cx="9065439" cy="163411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45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4000" b="1" dirty="0">
                <a:solidFill>
                  <a:srgbClr val="4472C4"/>
                </a:solidFill>
              </a:rPr>
              <a:t>2D Hybrid Magnetic Field Model Performance Optimization for Linear Induction Motors</a:t>
            </a:r>
          </a:p>
        </p:txBody>
      </p:sp>
    </p:spTree>
    <p:extLst>
      <p:ext uri="{BB962C8B-B14F-4D97-AF65-F5344CB8AC3E}">
        <p14:creationId xmlns:p14="http://schemas.microsoft.com/office/powerpoint/2010/main" val="252806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r>
              <a:rPr lang="en-US" sz="3600" dirty="0"/>
              <a:t>Literature Survey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0660EB-DF83-4736-A570-729A79DB8E0A}"/>
              </a:ext>
            </a:extLst>
          </p:cNvPr>
          <p:cNvGrpSpPr/>
          <p:nvPr/>
        </p:nvGrpSpPr>
        <p:grpSpPr>
          <a:xfrm>
            <a:off x="2629297" y="1071262"/>
            <a:ext cx="6913758" cy="1293762"/>
            <a:chOff x="401460" y="1230320"/>
            <a:chExt cx="6913758" cy="1293762"/>
          </a:xfrm>
        </p:grpSpPr>
        <p:sp>
          <p:nvSpPr>
            <p:cNvPr id="8" name="Google Shape;148;p12">
              <a:extLst>
                <a:ext uri="{FF2B5EF4-FFF2-40B4-BE49-F238E27FC236}">
                  <a16:creationId xmlns:a16="http://schemas.microsoft.com/office/drawing/2014/main" id="{0461A0C8-CE91-489D-A04C-F30CEAF64ED4}"/>
                </a:ext>
              </a:extLst>
            </p:cNvPr>
            <p:cNvSpPr/>
            <p:nvPr/>
          </p:nvSpPr>
          <p:spPr>
            <a:xfrm>
              <a:off x="401460" y="1600793"/>
              <a:ext cx="64974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efficient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harmonics considered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Limited modelling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9;p12">
              <a:extLst>
                <a:ext uri="{FF2B5EF4-FFF2-40B4-BE49-F238E27FC236}">
                  <a16:creationId xmlns:a16="http://schemas.microsoft.com/office/drawing/2014/main" id="{2EE15B18-A5C6-4E84-8707-6F0700934365}"/>
                </a:ext>
              </a:extLst>
            </p:cNvPr>
            <p:cNvSpPr/>
            <p:nvPr/>
          </p:nvSpPr>
          <p:spPr>
            <a:xfrm>
              <a:off x="560718" y="1230320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Fourier Based Harmonic Modelling (HM)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45685-6D41-401E-A14F-259FC72A6CB7}"/>
              </a:ext>
            </a:extLst>
          </p:cNvPr>
          <p:cNvGrpSpPr/>
          <p:nvPr/>
        </p:nvGrpSpPr>
        <p:grpSpPr>
          <a:xfrm>
            <a:off x="2629297" y="2401015"/>
            <a:ext cx="6913758" cy="1569084"/>
            <a:chOff x="401460" y="2525943"/>
            <a:chExt cx="6913758" cy="1569084"/>
          </a:xfrm>
        </p:grpSpPr>
        <p:sp>
          <p:nvSpPr>
            <p:cNvPr id="11" name="Google Shape;152;p12">
              <a:extLst>
                <a:ext uri="{FF2B5EF4-FFF2-40B4-BE49-F238E27FC236}">
                  <a16:creationId xmlns:a16="http://schemas.microsoft.com/office/drawing/2014/main" id="{8F1D681C-6F47-490F-94DD-7B437EADDE6F}"/>
                </a:ext>
              </a:extLst>
            </p:cNvPr>
            <p:cNvSpPr/>
            <p:nvPr/>
          </p:nvSpPr>
          <p:spPr>
            <a:xfrm>
              <a:off x="401460" y="2894739"/>
              <a:ext cx="649740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Accurate modelling of flux paths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Ability to model complex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mesh density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intensive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3;p12">
              <a:extLst>
                <a:ext uri="{FF2B5EF4-FFF2-40B4-BE49-F238E27FC236}">
                  <a16:creationId xmlns:a16="http://schemas.microsoft.com/office/drawing/2014/main" id="{FFC23735-A1B1-46E2-8943-ECD8B998532F}"/>
                </a:ext>
              </a:extLst>
            </p:cNvPr>
            <p:cNvSpPr/>
            <p:nvPr/>
          </p:nvSpPr>
          <p:spPr>
            <a:xfrm>
              <a:off x="560718" y="2525943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Magnetic Equivalent Circuit Modelling (MEC)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[3]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32CB4D-B59B-41D7-BEC8-DF2D31CCCDB6}"/>
              </a:ext>
            </a:extLst>
          </p:cNvPr>
          <p:cNvGrpSpPr/>
          <p:nvPr/>
        </p:nvGrpSpPr>
        <p:grpSpPr>
          <a:xfrm>
            <a:off x="2629297" y="4006091"/>
            <a:ext cx="6933405" cy="1847759"/>
            <a:chOff x="381813" y="4148091"/>
            <a:chExt cx="6933405" cy="1847759"/>
          </a:xfrm>
        </p:grpSpPr>
        <p:sp>
          <p:nvSpPr>
            <p:cNvPr id="16" name="Google Shape;163;p13">
              <a:extLst>
                <a:ext uri="{FF2B5EF4-FFF2-40B4-BE49-F238E27FC236}">
                  <a16:creationId xmlns:a16="http://schemas.microsoft.com/office/drawing/2014/main" id="{02FAB33C-1A58-478D-9846-FC65EB81455C}"/>
                </a:ext>
              </a:extLst>
            </p:cNvPr>
            <p:cNvSpPr/>
            <p:nvPr/>
          </p:nvSpPr>
          <p:spPr>
            <a:xfrm>
              <a:off x="381813" y="4518563"/>
              <a:ext cx="693340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efficient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harmonics and meshing density considered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Flexible for all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Little error compared to FEA at sufficient parameters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4;p13">
              <a:extLst>
                <a:ext uri="{FF2B5EF4-FFF2-40B4-BE49-F238E27FC236}">
                  <a16:creationId xmlns:a16="http://schemas.microsoft.com/office/drawing/2014/main" id="{6B74E45B-C4AB-4B11-ABEC-AF91A7F0317F}"/>
                </a:ext>
              </a:extLst>
            </p:cNvPr>
            <p:cNvSpPr/>
            <p:nvPr/>
          </p:nvSpPr>
          <p:spPr>
            <a:xfrm>
              <a:off x="541072" y="4148091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Hybrid Analytical Modelling (HAM)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[1]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[3]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r>
              <a:rPr lang="en-US" sz="3600" dirty="0"/>
              <a:t>Background Study</a:t>
            </a:r>
          </a:p>
        </p:txBody>
      </p:sp>
      <p:sp>
        <p:nvSpPr>
          <p:cNvPr id="19" name="Google Shape;221;p20">
            <a:extLst>
              <a:ext uri="{FF2B5EF4-FFF2-40B4-BE49-F238E27FC236}">
                <a16:creationId xmlns:a16="http://schemas.microsoft.com/office/drawing/2014/main" id="{168BF0AA-37BE-4EA8-B937-16444DF807C9}"/>
              </a:ext>
            </a:extLst>
          </p:cNvPr>
          <p:cNvSpPr txBox="1"/>
          <p:nvPr/>
        </p:nvSpPr>
        <p:spPr>
          <a:xfrm>
            <a:off x="1809047" y="800710"/>
            <a:ext cx="819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boundary between MEC and Fourier regions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hold through these equations: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222;p20">
                <a:extLst>
                  <a:ext uri="{FF2B5EF4-FFF2-40B4-BE49-F238E27FC236}">
                    <a16:creationId xmlns:a16="http://schemas.microsoft.com/office/drawing/2014/main" id="{32BA951C-EC85-42F6-B273-BBD2B904544B}"/>
                  </a:ext>
                </a:extLst>
              </p:cNvPr>
              <p:cNvSpPr txBox="1"/>
              <p:nvPr/>
            </p:nvSpPr>
            <p:spPr>
              <a:xfrm>
                <a:off x="1809047" y="2291269"/>
                <a:ext cx="8193600" cy="141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indent="-317500"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These equations include unknown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,  </m:t>
                        </m:r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𝒏</m:t>
                        </m:r>
                      </m:sub>
                    </m:sSub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 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𝝍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𝒍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𝒌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𝒕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  <m:r>
                      <a:rPr lang="en-US" sz="1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from both the MEC and Fourier regions</a:t>
                </a:r>
              </a:p>
              <a:p>
                <a:pPr marL="342900" indent="-317500">
                  <a:lnSpc>
                    <a:spcPct val="150000"/>
                  </a:lnSpc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HM unknowns scale with number of </a:t>
                </a:r>
                <a:r>
                  <a:rPr lang="en-US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harmonics</a:t>
                </a:r>
              </a:p>
              <a:p>
                <a:pPr marL="342900" indent="-317500">
                  <a:spcBef>
                    <a:spcPts val="600"/>
                  </a:spcBef>
                  <a:buClr>
                    <a:schemeClr val="dk1"/>
                  </a:buClr>
                  <a:buSzPts val="1400"/>
                  <a:buFont typeface="Calibri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MEC unknowns scale with number of </a:t>
                </a:r>
                <a:r>
                  <a:rPr lang="en-US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nodes in the mesh</a:t>
                </a:r>
                <a:endParaRPr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0" name="Google Shape;222;p20">
                <a:extLst>
                  <a:ext uri="{FF2B5EF4-FFF2-40B4-BE49-F238E27FC236}">
                    <a16:creationId xmlns:a16="http://schemas.microsoft.com/office/drawing/2014/main" id="{32BA951C-EC85-42F6-B273-BBD2B904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47" y="2291269"/>
                <a:ext cx="8193600" cy="1415732"/>
              </a:xfrm>
              <a:prstGeom prst="rect">
                <a:avLst/>
              </a:prstGeom>
              <a:blipFill>
                <a:blip r:embed="rId2"/>
                <a:stretch>
                  <a:fillRect t="-2586" b="-60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5629027-136D-4A36-B197-2DB4C83890F3}"/>
              </a:ext>
            </a:extLst>
          </p:cNvPr>
          <p:cNvGrpSpPr/>
          <p:nvPr/>
        </p:nvGrpSpPr>
        <p:grpSpPr>
          <a:xfrm>
            <a:off x="2291160" y="3628139"/>
            <a:ext cx="7609680" cy="2557872"/>
            <a:chOff x="712016" y="3653306"/>
            <a:chExt cx="7609680" cy="2557872"/>
          </a:xfrm>
        </p:grpSpPr>
        <p:pic>
          <p:nvPicPr>
            <p:cNvPr id="23" name="Google Shape;225;p20">
              <a:extLst>
                <a:ext uri="{FF2B5EF4-FFF2-40B4-BE49-F238E27FC236}">
                  <a16:creationId xmlns:a16="http://schemas.microsoft.com/office/drawing/2014/main" id="{16B72942-2AE1-4D8A-99EE-85AA24277CE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517" y="3653306"/>
              <a:ext cx="7213179" cy="2303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27;p20">
              <a:extLst>
                <a:ext uri="{FF2B5EF4-FFF2-40B4-BE49-F238E27FC236}">
                  <a16:creationId xmlns:a16="http://schemas.microsoft.com/office/drawing/2014/main" id="{3F6A36F8-A3F2-4B6B-B14B-C37EA12BC1CC}"/>
                </a:ext>
              </a:extLst>
            </p:cNvPr>
            <p:cNvSpPr/>
            <p:nvPr/>
          </p:nvSpPr>
          <p:spPr>
            <a:xfrm>
              <a:off x="712016" y="3802754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[3]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CE29F-756C-419F-8EDB-C1207665A5D7}"/>
                </a:ext>
              </a:extLst>
            </p:cNvPr>
            <p:cNvSpPr txBox="1"/>
            <p:nvPr/>
          </p:nvSpPr>
          <p:spPr>
            <a:xfrm>
              <a:off x="3341975" y="5903401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6: SLIM Modelled in Regions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7CCA2A-EB70-4A41-B676-F7B3D7010901}"/>
              </a:ext>
            </a:extLst>
          </p:cNvPr>
          <p:cNvGrpSpPr/>
          <p:nvPr/>
        </p:nvGrpSpPr>
        <p:grpSpPr>
          <a:xfrm>
            <a:off x="393031" y="1484465"/>
            <a:ext cx="11405937" cy="635249"/>
            <a:chOff x="515842" y="1557341"/>
            <a:chExt cx="8112315" cy="63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2AE491-5321-4593-8CF3-F5471FD00876}"/>
                    </a:ext>
                  </a:extLst>
                </p:cNvPr>
                <p:cNvSpPr txBox="1"/>
                <p:nvPr/>
              </p:nvSpPr>
              <p:spPr>
                <a:xfrm>
                  <a:off x="4306653" y="1557341"/>
                  <a:ext cx="4321504" cy="6058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𝑀𝐸𝐶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𝑀𝐸𝐶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42E8FF6-C002-4AA5-8C43-09F8DA8A0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653" y="1557341"/>
                  <a:ext cx="4321504" cy="6058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224A49-6E07-471E-944C-F72D454C2280}"/>
                    </a:ext>
                  </a:extLst>
                </p:cNvPr>
                <p:cNvSpPr txBox="1"/>
                <p:nvPr/>
              </p:nvSpPr>
              <p:spPr>
                <a:xfrm>
                  <a:off x="515842" y="1595914"/>
                  <a:ext cx="3436141" cy="526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𝑦𝑛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𝐻𝑀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224A49-6E07-471E-944C-F72D454C2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42" y="1595914"/>
                  <a:ext cx="3436141" cy="526619"/>
                </a:xfrm>
                <a:prstGeom prst="rect">
                  <a:avLst/>
                </a:prstGeom>
                <a:blipFill>
                  <a:blip r:embed="rId8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F6A3FE-5B44-416D-847A-2F25625B75D5}"/>
                </a:ext>
              </a:extLst>
            </p:cNvPr>
            <p:cNvSpPr txBox="1"/>
            <p:nvPr/>
          </p:nvSpPr>
          <p:spPr>
            <a:xfrm>
              <a:off x="3917007" y="1823258"/>
              <a:ext cx="70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8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Contributions &amp; Novelty</a:t>
            </a:r>
          </a:p>
        </p:txBody>
      </p:sp>
    </p:spTree>
    <p:extLst>
      <p:ext uri="{BB962C8B-B14F-4D97-AF65-F5344CB8AC3E}">
        <p14:creationId xmlns:p14="http://schemas.microsoft.com/office/powerpoint/2010/main" val="381630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Contributions</a:t>
            </a:r>
            <a:endParaRPr lang="en-US" b="1" dirty="0"/>
          </a:p>
        </p:txBody>
      </p:sp>
      <p:sp>
        <p:nvSpPr>
          <p:cNvPr id="13" name="Google Shape;174;p16">
            <a:extLst>
              <a:ext uri="{FF2B5EF4-FFF2-40B4-BE49-F238E27FC236}">
                <a16:creationId xmlns:a16="http://schemas.microsoft.com/office/drawing/2014/main" id="{A2791D15-EDE1-4AD5-A86E-AF66490A6DD7}"/>
              </a:ext>
            </a:extLst>
          </p:cNvPr>
          <p:cNvSpPr txBox="1"/>
          <p:nvPr/>
        </p:nvSpPr>
        <p:spPr>
          <a:xfrm>
            <a:off x="2183850" y="1506808"/>
            <a:ext cx="782430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0480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MEC &amp; Fourier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modelled as MEC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winding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configurations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designs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&amp; velocity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stator operation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staircase-shaped magnetic flux density function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9725" indent="-301625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motor input parameters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produces a new model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2000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Metaheuristic optimization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range of motors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range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motor parameters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trends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motor design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5;p16">
            <a:extLst>
              <a:ext uri="{FF2B5EF4-FFF2-40B4-BE49-F238E27FC236}">
                <a16:creationId xmlns:a16="http://schemas.microsoft.com/office/drawing/2014/main" id="{FFB05184-C444-47C1-A53D-5FBD9B270186}"/>
              </a:ext>
            </a:extLst>
          </p:cNvPr>
          <p:cNvSpPr txBox="1"/>
          <p:nvPr/>
        </p:nvSpPr>
        <p:spPr>
          <a:xfrm>
            <a:off x="1551964" y="1033585"/>
            <a:ext cx="7941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The proposed extended hybrid model considers the following: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4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  <a:endParaRPr lang="en-US" b="1" dirty="0"/>
          </a:p>
        </p:txBody>
      </p:sp>
      <p:sp>
        <p:nvSpPr>
          <p:cNvPr id="13" name="Google Shape;174;p16">
            <a:extLst>
              <a:ext uri="{FF2B5EF4-FFF2-40B4-BE49-F238E27FC236}">
                <a16:creationId xmlns:a16="http://schemas.microsoft.com/office/drawing/2014/main" id="{49245BA9-668F-4EF7-91D7-AE78B45F86BC}"/>
              </a:ext>
            </a:extLst>
          </p:cNvPr>
          <p:cNvSpPr txBox="1"/>
          <p:nvPr/>
        </p:nvSpPr>
        <p:spPr>
          <a:xfrm>
            <a:off x="2120780" y="1246750"/>
            <a:ext cx="7824300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Producing an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innovative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motor design application that is competitive with industry motor simulation software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over a range of motors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ANSYS has optimization algorithms, single variable optimization</a:t>
            </a:r>
          </a:p>
          <a:p>
            <a:pPr marL="594360">
              <a:spcBef>
                <a:spcPts val="600"/>
              </a:spcBef>
              <a:buClr>
                <a:schemeClr val="dk1"/>
              </a:buClr>
              <a:buSzPts val="1400"/>
            </a:pPr>
            <a:endParaRPr lang="en-US" sz="1800" dirty="0"/>
          </a:p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Contributions towards DSLIM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design theory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Produce a novel, general relationship between </a:t>
            </a:r>
            <a:r>
              <a:rPr lang="en-US" sz="18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slot-pole</a:t>
            </a:r>
            <a:r>
              <a:rPr 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combination and motor </a:t>
            </a:r>
            <a:r>
              <a:rPr lang="en-US" sz="18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performance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dirty="0"/>
              <a:t>GA creates its own equation through </a:t>
            </a:r>
            <a:r>
              <a:rPr lang="en-US" b="1" dirty="0"/>
              <a:t>weights and biases</a:t>
            </a:r>
            <a:endParaRPr lang="en-US" sz="1800" b="1" dirty="0"/>
          </a:p>
          <a:p>
            <a:pPr marL="38100">
              <a:buClr>
                <a:schemeClr val="dk1"/>
              </a:buClr>
              <a:buSzPts val="14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45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 Motor Parameters</a:t>
            </a:r>
            <a:endParaRPr lang="en-US" b="1" dirty="0"/>
          </a:p>
        </p:txBody>
      </p:sp>
      <p:sp>
        <p:nvSpPr>
          <p:cNvPr id="20" name="Google Shape;268;p23">
            <a:extLst>
              <a:ext uri="{FF2B5EF4-FFF2-40B4-BE49-F238E27FC236}">
                <a16:creationId xmlns:a16="http://schemas.microsoft.com/office/drawing/2014/main" id="{430EE56B-B60D-439C-9E50-4E12D5D4F84A}"/>
              </a:ext>
            </a:extLst>
          </p:cNvPr>
          <p:cNvSpPr txBox="1"/>
          <p:nvPr/>
        </p:nvSpPr>
        <p:spPr>
          <a:xfrm>
            <a:off x="1809047" y="827835"/>
            <a:ext cx="85638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400"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important to constrain well defined parameters for computational efficiency and feasibility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 – if the value is known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range – if the upper and lower limits are known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– if there is a linear relationship between 2 variables (introduces manageable error)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083C59-23B4-4AEC-AEBE-CA0DD5F62B05}"/>
              </a:ext>
            </a:extLst>
          </p:cNvPr>
          <p:cNvGrpSpPr/>
          <p:nvPr/>
        </p:nvGrpSpPr>
        <p:grpSpPr>
          <a:xfrm>
            <a:off x="3042147" y="2908851"/>
            <a:ext cx="6097600" cy="3121315"/>
            <a:chOff x="1518147" y="2908850"/>
            <a:chExt cx="6097600" cy="3121315"/>
          </a:xfrm>
        </p:grpSpPr>
        <p:graphicFrame>
          <p:nvGraphicFramePr>
            <p:cNvPr id="25" name="Google Shape;269;p23">
              <a:extLst>
                <a:ext uri="{FF2B5EF4-FFF2-40B4-BE49-F238E27FC236}">
                  <a16:creationId xmlns:a16="http://schemas.microsoft.com/office/drawing/2014/main" id="{78D53576-86B8-4F87-97DD-3FD23F0C72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1303956"/>
                </p:ext>
              </p:extLst>
            </p:nvPr>
          </p:nvGraphicFramePr>
          <p:xfrm>
            <a:off x="1518147" y="2908850"/>
            <a:ext cx="6097600" cy="2814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46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967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9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261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51825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 dirty="0"/>
                          <a:t>Constant</a:t>
                        </a: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r>
                          <a:rPr lang="en-US" sz="1600" u="none" strike="noStrike" cap="none"/>
                          <a:t>Range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Ratio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Length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r>
                          <a:rPr lang="en-US" sz="1600" u="none" strike="noStrike" cap="none"/>
                          <a:t>Back Iron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Slots</a:t>
                        </a:r>
                        <a:endParaRPr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 Width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Input Current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Poles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Tooth Width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Depth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Velocity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Fill Factor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Yoke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Winding Turns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Frequency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Air Gap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Time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 dirty="0"/>
                          <a:t>Rotor Height</a:t>
                        </a: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2954F7-15A9-4FB7-816E-07E21254039A}"/>
                </a:ext>
              </a:extLst>
            </p:cNvPr>
            <p:cNvSpPr txBox="1"/>
            <p:nvPr/>
          </p:nvSpPr>
          <p:spPr>
            <a:xfrm>
              <a:off x="2547810" y="5722388"/>
              <a:ext cx="4038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Table 1: Variable Constraints for Proposed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73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Implementing GA on DSLIM</a:t>
            </a:r>
          </a:p>
        </p:txBody>
      </p:sp>
    </p:spTree>
    <p:extLst>
      <p:ext uri="{BB962C8B-B14F-4D97-AF65-F5344CB8AC3E}">
        <p14:creationId xmlns:p14="http://schemas.microsoft.com/office/powerpoint/2010/main" val="18289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Framework</a:t>
            </a:r>
            <a:endParaRPr lang="en-US" b="1" dirty="0"/>
          </a:p>
        </p:txBody>
      </p:sp>
      <p:sp>
        <p:nvSpPr>
          <p:cNvPr id="7" name="Google Shape;288;gceda6bd10a_0_45">
            <a:extLst>
              <a:ext uri="{FF2B5EF4-FFF2-40B4-BE49-F238E27FC236}">
                <a16:creationId xmlns:a16="http://schemas.microsoft.com/office/drawing/2014/main" id="{55A63767-9908-4D9C-8089-C1355EEBAA73}"/>
              </a:ext>
            </a:extLst>
          </p:cNvPr>
          <p:cNvSpPr txBox="1"/>
          <p:nvPr/>
        </p:nvSpPr>
        <p:spPr>
          <a:xfrm>
            <a:off x="1739708" y="1848653"/>
            <a:ext cx="5391900" cy="28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state diagram takes in an original slot-pole combination guess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Motor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remaining motor parameters and builds the model mesh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HAM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builds the matrix equation Ex=Y to solve for the unknown variables.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Fitness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takes the performance parameters and calculates the fitness value of that given slot-pole combination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08DBB1-4F4E-4ED6-A35C-F2016657083A}"/>
              </a:ext>
            </a:extLst>
          </p:cNvPr>
          <p:cNvGrpSpPr/>
          <p:nvPr/>
        </p:nvGrpSpPr>
        <p:grpSpPr>
          <a:xfrm>
            <a:off x="6955184" y="974558"/>
            <a:ext cx="3457998" cy="5171205"/>
            <a:chOff x="5431184" y="974557"/>
            <a:chExt cx="3457998" cy="5171205"/>
          </a:xfrm>
        </p:grpSpPr>
        <p:pic>
          <p:nvPicPr>
            <p:cNvPr id="9" name="Google Shape;289;gceda6bd10a_0_45">
              <a:extLst>
                <a:ext uri="{FF2B5EF4-FFF2-40B4-BE49-F238E27FC236}">
                  <a16:creationId xmlns:a16="http://schemas.microsoft.com/office/drawing/2014/main" id="{33D86BF3-FBFE-4869-B0D3-9A0539B17B6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07608" y="974557"/>
              <a:ext cx="3105150" cy="4863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471B56-BC68-41B3-A182-C4360CE9CB91}"/>
                </a:ext>
              </a:extLst>
            </p:cNvPr>
            <p:cNvSpPr txBox="1"/>
            <p:nvPr/>
          </p:nvSpPr>
          <p:spPr>
            <a:xfrm>
              <a:off x="5431184" y="5837985"/>
              <a:ext cx="3457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7: State Diagram of Model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73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Computing</a:t>
            </a:r>
            <a:endParaRPr lang="en-US" b="1" dirty="0"/>
          </a:p>
        </p:txBody>
      </p:sp>
      <p:sp>
        <p:nvSpPr>
          <p:cNvPr id="6" name="Google Shape;257;p22">
            <a:extLst>
              <a:ext uri="{FF2B5EF4-FFF2-40B4-BE49-F238E27FC236}">
                <a16:creationId xmlns:a16="http://schemas.microsoft.com/office/drawing/2014/main" id="{C1FDBBFD-B688-4F9F-9C7A-EFE0BBA295A3}"/>
              </a:ext>
            </a:extLst>
          </p:cNvPr>
          <p:cNvSpPr txBox="1"/>
          <p:nvPr/>
        </p:nvSpPr>
        <p:spPr>
          <a:xfrm>
            <a:off x="1858201" y="751625"/>
            <a:ext cx="8475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metaheuristic algorithm requires a flexible model to quantify the performance of a wide range of motors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&amp; rotor geometries, air gap, winding configuration, power requirements, velocity, time and mesh density are configurable!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motor designs below are made from the same model but have drastically different motor parameters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4CF6FF-3074-4AEA-9784-03050C5CDBE6}"/>
              </a:ext>
            </a:extLst>
          </p:cNvPr>
          <p:cNvGrpSpPr/>
          <p:nvPr/>
        </p:nvGrpSpPr>
        <p:grpSpPr>
          <a:xfrm>
            <a:off x="2688486" y="2856616"/>
            <a:ext cx="6815027" cy="3249759"/>
            <a:chOff x="2589031" y="2787134"/>
            <a:chExt cx="6815027" cy="32497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46B4E9-C6FB-4387-97EC-7B225EC0B2CD}"/>
                </a:ext>
              </a:extLst>
            </p:cNvPr>
            <p:cNvGrpSpPr/>
            <p:nvPr/>
          </p:nvGrpSpPr>
          <p:grpSpPr>
            <a:xfrm>
              <a:off x="2589031" y="4446806"/>
              <a:ext cx="6815027" cy="1590087"/>
              <a:chOff x="1509647" y="4460133"/>
              <a:chExt cx="6815027" cy="1590087"/>
            </a:xfrm>
          </p:grpSpPr>
          <p:pic>
            <p:nvPicPr>
              <p:cNvPr id="8" name="Google Shape;259;p22">
                <a:extLst>
                  <a:ext uri="{FF2B5EF4-FFF2-40B4-BE49-F238E27FC236}">
                    <a16:creationId xmlns:a16="http://schemas.microsoft.com/office/drawing/2014/main" id="{3411AA32-7F4A-4990-8112-79355B48F91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509647" y="4460133"/>
                <a:ext cx="6815027" cy="12699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5565A5-8FC9-40E0-ADF2-353DDC569D08}"/>
                  </a:ext>
                </a:extLst>
              </p:cNvPr>
              <p:cNvSpPr txBox="1"/>
              <p:nvPr/>
            </p:nvSpPr>
            <p:spPr>
              <a:xfrm>
                <a:off x="2079168" y="5742443"/>
                <a:ext cx="4985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9: SLIM with Flexible, Modified Motor Design Parameters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52F8F1-11EB-4231-A413-D814960FD2DA}"/>
                </a:ext>
              </a:extLst>
            </p:cNvPr>
            <p:cNvGrpSpPr/>
            <p:nvPr/>
          </p:nvGrpSpPr>
          <p:grpSpPr>
            <a:xfrm>
              <a:off x="2589031" y="2787134"/>
              <a:ext cx="6815027" cy="1577694"/>
              <a:chOff x="1509647" y="2716157"/>
              <a:chExt cx="6815027" cy="1577694"/>
            </a:xfrm>
          </p:grpSpPr>
          <p:pic>
            <p:nvPicPr>
              <p:cNvPr id="11" name="Google Shape;258;p22">
                <a:extLst>
                  <a:ext uri="{FF2B5EF4-FFF2-40B4-BE49-F238E27FC236}">
                    <a16:creationId xmlns:a16="http://schemas.microsoft.com/office/drawing/2014/main" id="{5497F915-5B27-42C7-B3A3-64B428CF8B7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2922"/>
              <a:stretch/>
            </p:blipFill>
            <p:spPr>
              <a:xfrm>
                <a:off x="1509647" y="2716157"/>
                <a:ext cx="6815027" cy="12699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692FF4-3DEC-469C-8F51-399B424A6814}"/>
                  </a:ext>
                </a:extLst>
              </p:cNvPr>
              <p:cNvSpPr txBox="1"/>
              <p:nvPr/>
            </p:nvSpPr>
            <p:spPr>
              <a:xfrm>
                <a:off x="2488736" y="3986074"/>
                <a:ext cx="4166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8: SLIM with Unique Motor Design Parameters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54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7" name="Google Shape;278;p24">
            <a:extLst>
              <a:ext uri="{FF2B5EF4-FFF2-40B4-BE49-F238E27FC236}">
                <a16:creationId xmlns:a16="http://schemas.microsoft.com/office/drawing/2014/main" id="{EFB1F04B-A24F-45E0-B99D-B70E952073C3}"/>
              </a:ext>
            </a:extLst>
          </p:cNvPr>
          <p:cNvSpPr txBox="1"/>
          <p:nvPr/>
        </p:nvSpPr>
        <p:spPr>
          <a:xfrm>
            <a:off x="1928639" y="1664164"/>
            <a:ext cx="6084939" cy="269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useful motor inputs and outputs which will produce the most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motor performance</a:t>
            </a:r>
          </a:p>
          <a:p>
            <a:pPr marL="25400">
              <a:buClr>
                <a:schemeClr val="dk1"/>
              </a:buClr>
              <a:buSzPts val="1400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Slots, Poles, Length, Width, Air gap, ...</a:t>
            </a:r>
          </a:p>
          <a:p>
            <a:pPr marL="596900" lvl="1">
              <a:spcBef>
                <a:spcPts val="600"/>
              </a:spcBef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of important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parameters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Thrust, Max frequency, B field, Loss, ...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807B3D-477C-4A43-B5B7-75FC60B1FFFF}"/>
              </a:ext>
            </a:extLst>
          </p:cNvPr>
          <p:cNvGrpSpPr/>
          <p:nvPr/>
        </p:nvGrpSpPr>
        <p:grpSpPr>
          <a:xfrm>
            <a:off x="8273788" y="1463488"/>
            <a:ext cx="2611613" cy="3478636"/>
            <a:chOff x="6380672" y="1463488"/>
            <a:chExt cx="2611613" cy="3478636"/>
          </a:xfrm>
        </p:grpSpPr>
        <p:pic>
          <p:nvPicPr>
            <p:cNvPr id="9" name="Google Shape;279;p24">
              <a:extLst>
                <a:ext uri="{FF2B5EF4-FFF2-40B4-BE49-F238E27FC236}">
                  <a16:creationId xmlns:a16="http://schemas.microsoft.com/office/drawing/2014/main" id="{C6D932ED-6708-4A64-AAF8-D2132321A45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33594" y="1463488"/>
              <a:ext cx="2105768" cy="309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AF190-0498-4137-B6DB-70DC0943DE26}"/>
                </a:ext>
              </a:extLst>
            </p:cNvPr>
            <p:cNvSpPr txBox="1"/>
            <p:nvPr/>
          </p:nvSpPr>
          <p:spPr>
            <a:xfrm>
              <a:off x="6380672" y="4634347"/>
              <a:ext cx="2611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10: Black-Boxed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8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96CA82-ACE7-4A4A-AA29-4844DA09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6950"/>
            <a:ext cx="11506200" cy="4864100"/>
          </a:xfrm>
        </p:spPr>
        <p:txBody>
          <a:bodyPr>
            <a:normAutofit/>
          </a:bodyPr>
          <a:lstStyle/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Objectives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Performance Modelling Standards</a:t>
            </a: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Research Contributions &amp; Novelty</a:t>
            </a: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Implementing GA on DSLIM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Results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Conclusion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Future Work &amp; Timeline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87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 Methodology </a:t>
            </a:r>
            <a:endParaRPr lang="en-US" b="1" dirty="0"/>
          </a:p>
        </p:txBody>
      </p:sp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0035D99-DE56-4D6D-BA8B-B3B9C4E8FA96}"/>
              </a:ext>
            </a:extLst>
          </p:cNvPr>
          <p:cNvSpPr txBox="1"/>
          <p:nvPr/>
        </p:nvSpPr>
        <p:spPr>
          <a:xfrm>
            <a:off x="1809050" y="904026"/>
            <a:ext cx="84912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all boundary conditions and solve the matrix equation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Ex=Y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- 2D matrix of unknown coefficients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- 1D matrix of unknown variables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1D matrix of resulting constants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Substitute solution back into the equations for magnetic flux density to produce a plot on the entire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8B1835-16AA-4CB8-8626-DC4827D6953D}"/>
              </a:ext>
            </a:extLst>
          </p:cNvPr>
          <p:cNvGrpSpPr/>
          <p:nvPr/>
        </p:nvGrpSpPr>
        <p:grpSpPr>
          <a:xfrm>
            <a:off x="1629797" y="3069414"/>
            <a:ext cx="4403771" cy="3091689"/>
            <a:chOff x="105796" y="3069413"/>
            <a:chExt cx="4403771" cy="3091689"/>
          </a:xfrm>
        </p:grpSpPr>
        <p:pic>
          <p:nvPicPr>
            <p:cNvPr id="9" name="Google Shape;237;p21">
              <a:extLst>
                <a:ext uri="{FF2B5EF4-FFF2-40B4-BE49-F238E27FC236}">
                  <a16:creationId xmlns:a16="http://schemas.microsoft.com/office/drawing/2014/main" id="{FF62E209-BFE3-462C-8739-C4E1A3726BB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7713" y="3163749"/>
              <a:ext cx="2855694" cy="2695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240;p21">
              <a:extLst>
                <a:ext uri="{FF2B5EF4-FFF2-40B4-BE49-F238E27FC236}">
                  <a16:creationId xmlns:a16="http://schemas.microsoft.com/office/drawing/2014/main" id="{4E33DF4D-9776-4610-932E-6BCD80E14D20}"/>
                </a:ext>
              </a:extLst>
            </p:cNvPr>
            <p:cNvSpPr/>
            <p:nvPr/>
          </p:nvSpPr>
          <p:spPr>
            <a:xfrm>
              <a:off x="268613" y="3069413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 action="ppaction://hlinksldjump"/>
                </a:rPr>
                <a:t>[4]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E8B824-7A10-4101-AD89-6AB36CF85C6D}"/>
                </a:ext>
              </a:extLst>
            </p:cNvPr>
            <p:cNvSpPr txBox="1"/>
            <p:nvPr/>
          </p:nvSpPr>
          <p:spPr>
            <a:xfrm>
              <a:off x="105796" y="5853325"/>
              <a:ext cx="4403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11: Matrix Equation Solving for Unknown Variables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19A9-CA44-4D61-8F3C-48AA25D68EBF}"/>
              </a:ext>
            </a:extLst>
          </p:cNvPr>
          <p:cNvGrpSpPr/>
          <p:nvPr/>
        </p:nvGrpSpPr>
        <p:grpSpPr>
          <a:xfrm>
            <a:off x="6014385" y="2894203"/>
            <a:ext cx="3905901" cy="3266900"/>
            <a:chOff x="4712388" y="2894202"/>
            <a:chExt cx="3905901" cy="3266900"/>
          </a:xfrm>
        </p:grpSpPr>
        <p:pic>
          <p:nvPicPr>
            <p:cNvPr id="13" name="Google Shape;238;p21">
              <a:extLst>
                <a:ext uri="{FF2B5EF4-FFF2-40B4-BE49-F238E27FC236}">
                  <a16:creationId xmlns:a16="http://schemas.microsoft.com/office/drawing/2014/main" id="{3FC48AD1-7F24-4CB6-AC2E-24123FF0F81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7520" y="2894202"/>
              <a:ext cx="3590769" cy="3012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241;p21">
              <a:extLst>
                <a:ext uri="{FF2B5EF4-FFF2-40B4-BE49-F238E27FC236}">
                  <a16:creationId xmlns:a16="http://schemas.microsoft.com/office/drawing/2014/main" id="{A732A2B5-9F57-4BA6-922F-AF1AD4F28615}"/>
                </a:ext>
              </a:extLst>
            </p:cNvPr>
            <p:cNvSpPr/>
            <p:nvPr/>
          </p:nvSpPr>
          <p:spPr>
            <a:xfrm>
              <a:off x="4712388" y="3069413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 action="ppaction://hlinksldjump"/>
                </a:rPr>
                <a:t>[4]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E8C6DA-F626-4995-AF47-C083A5DF3321}"/>
                </a:ext>
              </a:extLst>
            </p:cNvPr>
            <p:cNvSpPr txBox="1"/>
            <p:nvPr/>
          </p:nvSpPr>
          <p:spPr>
            <a:xfrm>
              <a:off x="4981836" y="5853325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12: B Field Plot of a PMSM Using HAM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27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862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sp>
        <p:nvSpPr>
          <p:cNvPr id="4" name="Google Shape;316;gcf7f824467_0_7">
            <a:extLst>
              <a:ext uri="{FF2B5EF4-FFF2-40B4-BE49-F238E27FC236}">
                <a16:creationId xmlns:a16="http://schemas.microsoft.com/office/drawing/2014/main" id="{EC23517C-A988-49D6-A8E5-B1C0E3CF4077}"/>
              </a:ext>
            </a:extLst>
          </p:cNvPr>
          <p:cNvSpPr txBox="1"/>
          <p:nvPr/>
        </p:nvSpPr>
        <p:spPr>
          <a:xfrm>
            <a:off x="2143560" y="912416"/>
            <a:ext cx="7927811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B field in the air gap is used to calculate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motor’s performance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on the right compares the HAM solution to FEA analysis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on the left is the proposed algorithm’s solution reproduced for this model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basis of producing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truth data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A516D-9671-4754-A73A-8375BC4E2737}"/>
              </a:ext>
            </a:extLst>
          </p:cNvPr>
          <p:cNvGrpSpPr/>
          <p:nvPr/>
        </p:nvGrpSpPr>
        <p:grpSpPr>
          <a:xfrm>
            <a:off x="5644998" y="2695607"/>
            <a:ext cx="4344817" cy="3343655"/>
            <a:chOff x="4140081" y="2840522"/>
            <a:chExt cx="4228310" cy="2548936"/>
          </a:xfrm>
        </p:grpSpPr>
        <p:pic>
          <p:nvPicPr>
            <p:cNvPr id="6" name="Google Shape;319;gcf7f824467_0_7">
              <a:extLst>
                <a:ext uri="{FF2B5EF4-FFF2-40B4-BE49-F238E27FC236}">
                  <a16:creationId xmlns:a16="http://schemas.microsoft.com/office/drawing/2014/main" id="{C40D67D4-BD2C-4363-8A51-49141F747C5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40081" y="2840522"/>
              <a:ext cx="3749209" cy="2136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20;gcf7f824467_0_7">
              <a:extLst>
                <a:ext uri="{FF2B5EF4-FFF2-40B4-BE49-F238E27FC236}">
                  <a16:creationId xmlns:a16="http://schemas.microsoft.com/office/drawing/2014/main" id="{CE417E94-A657-47FE-9218-7972D0E92D28}"/>
                </a:ext>
              </a:extLst>
            </p:cNvPr>
            <p:cNvSpPr/>
            <p:nvPr/>
          </p:nvSpPr>
          <p:spPr>
            <a:xfrm>
              <a:off x="7889291" y="2841951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[3]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8F91E1-528F-4F83-8BBE-E3C895660B42}"/>
                </a:ext>
              </a:extLst>
            </p:cNvPr>
            <p:cNvSpPr txBox="1"/>
            <p:nvPr/>
          </p:nvSpPr>
          <p:spPr>
            <a:xfrm>
              <a:off x="4305618" y="5154833"/>
              <a:ext cx="3583673" cy="23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14: Bx Field Plot of SLIM Reference Paper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1E661-D570-4F2C-8E28-119E1383D67D}"/>
              </a:ext>
            </a:extLst>
          </p:cNvPr>
          <p:cNvGrpSpPr/>
          <p:nvPr/>
        </p:nvGrpSpPr>
        <p:grpSpPr>
          <a:xfrm>
            <a:off x="1518851" y="2749599"/>
            <a:ext cx="3852516" cy="3434355"/>
            <a:chOff x="1518851" y="2749599"/>
            <a:chExt cx="3852516" cy="34343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8616BF-8423-41FC-8908-33D5B698CA2F}"/>
                </a:ext>
              </a:extLst>
            </p:cNvPr>
            <p:cNvSpPr txBox="1"/>
            <p:nvPr/>
          </p:nvSpPr>
          <p:spPr>
            <a:xfrm>
              <a:off x="2169599" y="5660734"/>
              <a:ext cx="2911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13: Bx Field Plot of Proposed Model Algorithm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8F9697-EF80-4929-B332-D4DAAFB8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51" y="2749599"/>
              <a:ext cx="3852516" cy="2803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44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850948-E127-4E15-A683-22DD32C7EB2A}"/>
              </a:ext>
            </a:extLst>
          </p:cNvPr>
          <p:cNvGrpSpPr/>
          <p:nvPr/>
        </p:nvGrpSpPr>
        <p:grpSpPr>
          <a:xfrm>
            <a:off x="450031" y="3569403"/>
            <a:ext cx="11291938" cy="2442528"/>
            <a:chOff x="679073" y="3242492"/>
            <a:chExt cx="10833847" cy="2352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8F74F-BAAF-4693-B83E-9CDB37223330}"/>
                </a:ext>
              </a:extLst>
            </p:cNvPr>
            <p:cNvGrpSpPr/>
            <p:nvPr/>
          </p:nvGrpSpPr>
          <p:grpSpPr>
            <a:xfrm>
              <a:off x="679073" y="3242492"/>
              <a:ext cx="10833847" cy="2352402"/>
              <a:chOff x="679073" y="3242492"/>
              <a:chExt cx="10833847" cy="23524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4AFB5-3AD8-4083-B00C-47892216C87D}"/>
                  </a:ext>
                </a:extLst>
              </p:cNvPr>
              <p:cNvSpPr txBox="1"/>
              <p:nvPr/>
            </p:nvSpPr>
            <p:spPr>
              <a:xfrm>
                <a:off x="4478405" y="5287117"/>
                <a:ext cx="3235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16: MMF Field Plot of Entire Model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3FD01C9-3EEB-4EF6-9DEE-C54D8F2A9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6" t="19393"/>
              <a:stretch/>
            </p:blipFill>
            <p:spPr>
              <a:xfrm>
                <a:off x="679073" y="3242492"/>
                <a:ext cx="10833847" cy="180015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2BED6C-67E4-43D6-AB95-BA5443930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44"/>
            <a:stretch/>
          </p:blipFill>
          <p:spPr>
            <a:xfrm>
              <a:off x="3194965" y="5042648"/>
              <a:ext cx="5802060" cy="21846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468C66-2634-47B2-AC46-56A9E04E8B31}"/>
              </a:ext>
            </a:extLst>
          </p:cNvPr>
          <p:cNvGrpSpPr/>
          <p:nvPr/>
        </p:nvGrpSpPr>
        <p:grpSpPr>
          <a:xfrm>
            <a:off x="450031" y="1239291"/>
            <a:ext cx="11291938" cy="2330112"/>
            <a:chOff x="679071" y="2013717"/>
            <a:chExt cx="10833847" cy="15556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6D2E1-1D4F-45B8-90BF-C82D5C769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" t="4565" r="319" b="3159"/>
            <a:stretch/>
          </p:blipFill>
          <p:spPr>
            <a:xfrm>
              <a:off x="679071" y="2013717"/>
              <a:ext cx="10833847" cy="1247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B691D-B556-461F-836A-0F9814602942}"/>
                </a:ext>
              </a:extLst>
            </p:cNvPr>
            <p:cNvSpPr txBox="1"/>
            <p:nvPr/>
          </p:nvSpPr>
          <p:spPr>
            <a:xfrm>
              <a:off x="4700803" y="3261626"/>
              <a:ext cx="2790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15: Model Without Field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56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sp>
        <p:nvSpPr>
          <p:cNvPr id="4" name="Google Shape;316;gcf7f824467_0_7">
            <a:extLst>
              <a:ext uri="{FF2B5EF4-FFF2-40B4-BE49-F238E27FC236}">
                <a16:creationId xmlns:a16="http://schemas.microsoft.com/office/drawing/2014/main" id="{EC23517C-A988-49D6-A8E5-B1C0E3CF4077}"/>
              </a:ext>
            </a:extLst>
          </p:cNvPr>
          <p:cNvSpPr txBox="1"/>
          <p:nvPr/>
        </p:nvSpPr>
        <p:spPr>
          <a:xfrm>
            <a:off x="2132092" y="1196509"/>
            <a:ext cx="7927811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field plot can be filtered on any region to highlight any parameter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core B field highlights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saturation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field in 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gap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D515D-6835-42EC-B87B-784718FA837A}"/>
              </a:ext>
            </a:extLst>
          </p:cNvPr>
          <p:cNvGrpSpPr/>
          <p:nvPr/>
        </p:nvGrpSpPr>
        <p:grpSpPr>
          <a:xfrm>
            <a:off x="636504" y="2934382"/>
            <a:ext cx="10918991" cy="2543978"/>
            <a:chOff x="427189" y="2974006"/>
            <a:chExt cx="10362262" cy="25439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76319D-0C86-4E98-BDCE-41D789C6591F}"/>
                </a:ext>
              </a:extLst>
            </p:cNvPr>
            <p:cNvGrpSpPr/>
            <p:nvPr/>
          </p:nvGrpSpPr>
          <p:grpSpPr>
            <a:xfrm>
              <a:off x="427189" y="2974006"/>
              <a:ext cx="10362262" cy="2543978"/>
              <a:chOff x="427188" y="2694983"/>
              <a:chExt cx="10362262" cy="251508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91E1-528F-4F83-8BBE-E3C895660B42}"/>
                  </a:ext>
                </a:extLst>
              </p:cNvPr>
              <p:cNvSpPr txBox="1"/>
              <p:nvPr/>
            </p:nvSpPr>
            <p:spPr>
              <a:xfrm>
                <a:off x="3694615" y="4902292"/>
                <a:ext cx="382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17: B Field Plot of Core and Airgap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9E08587-A431-4EB7-A0B2-EB52F0046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387"/>
              <a:stretch/>
            </p:blipFill>
            <p:spPr>
              <a:xfrm>
                <a:off x="427188" y="2694983"/>
                <a:ext cx="10362262" cy="1976111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873A15-D5AA-452C-BE1C-1A87AD54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" t="3346"/>
            <a:stretch/>
          </p:blipFill>
          <p:spPr>
            <a:xfrm>
              <a:off x="2703080" y="4972818"/>
              <a:ext cx="5810478" cy="220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45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01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A7D45-76EF-421C-A387-B2B141DB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08F9EC-6789-4D3A-A03F-F480F722763C}"/>
              </a:ext>
            </a:extLst>
          </p:cNvPr>
          <p:cNvGrpSpPr/>
          <p:nvPr/>
        </p:nvGrpSpPr>
        <p:grpSpPr>
          <a:xfrm>
            <a:off x="2055240" y="1698282"/>
            <a:ext cx="8081520" cy="2270187"/>
            <a:chOff x="2209799" y="1348659"/>
            <a:chExt cx="8081520" cy="22701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6D0D7B5-4CC2-43BD-985C-C2F135D62324}"/>
                </a:ext>
              </a:extLst>
            </p:cNvPr>
            <p:cNvGrpSpPr/>
            <p:nvPr/>
          </p:nvGrpSpPr>
          <p:grpSpPr>
            <a:xfrm>
              <a:off x="2209963" y="1349352"/>
              <a:ext cx="3886200" cy="717898"/>
              <a:chOff x="3418006" y="1088902"/>
              <a:chExt cx="3090292" cy="88800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CCA4F29-87CD-4C8F-A88D-AA35BE0F30EB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Within 5% error compared to FEA</a:t>
                </a:r>
              </a:p>
            </p:txBody>
          </p:sp>
          <p:sp>
            <p:nvSpPr>
              <p:cNvPr id="85" name="TextBox 92">
                <a:extLst>
                  <a:ext uri="{FF2B5EF4-FFF2-40B4-BE49-F238E27FC236}">
                    <a16:creationId xmlns:a16="http://schemas.microsoft.com/office/drawing/2014/main" id="{035285E0-C3D9-4F50-B520-D4BD5C15F678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HAM vs FEA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C57488-CA73-454D-A026-4C0B029E8677}"/>
                </a:ext>
              </a:extLst>
            </p:cNvPr>
            <p:cNvGrpSpPr/>
            <p:nvPr/>
          </p:nvGrpSpPr>
          <p:grpSpPr>
            <a:xfrm>
              <a:off x="2209963" y="2125150"/>
              <a:ext cx="3886200" cy="717898"/>
              <a:chOff x="3418006" y="1088902"/>
              <a:chExt cx="3090292" cy="88800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182FC6C-77DB-4990-9ADE-1CBE6D4BF2D0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Handles all linear IM motor types</a:t>
                </a:r>
              </a:p>
            </p:txBody>
          </p:sp>
          <p:sp>
            <p:nvSpPr>
              <p:cNvPr id="83" name="TextBox 95">
                <a:extLst>
                  <a:ext uri="{FF2B5EF4-FFF2-40B4-BE49-F238E27FC236}">
                    <a16:creationId xmlns:a16="http://schemas.microsoft.com/office/drawing/2014/main" id="{61A29DA4-0914-46F0-85C8-22AAEDB3A1D8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Flexible Modelling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95DD5A-B6EE-4D0F-8AC4-49EAD4CF355B}"/>
                </a:ext>
              </a:extLst>
            </p:cNvPr>
            <p:cNvGrpSpPr/>
            <p:nvPr/>
          </p:nvGrpSpPr>
          <p:grpSpPr>
            <a:xfrm>
              <a:off x="6405119" y="1348659"/>
              <a:ext cx="3886200" cy="717898"/>
              <a:chOff x="3418006" y="1088902"/>
              <a:chExt cx="3090292" cy="88800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18F8FF-F1AF-45BA-9EB6-DF799E7AD3C9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Convergence within 1000 iterations</a:t>
                </a:r>
              </a:p>
            </p:txBody>
          </p:sp>
          <p:sp>
            <p:nvSpPr>
              <p:cNvPr id="81" name="TextBox 98">
                <a:extLst>
                  <a:ext uri="{FF2B5EF4-FFF2-40B4-BE49-F238E27FC236}">
                    <a16:creationId xmlns:a16="http://schemas.microsoft.com/office/drawing/2014/main" id="{B861C79D-BD96-4D00-8DDB-570D94EE299B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GA Convergence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F36397-8C42-4867-8A4D-C038CF2292BD}"/>
                </a:ext>
              </a:extLst>
            </p:cNvPr>
            <p:cNvGrpSpPr/>
            <p:nvPr/>
          </p:nvGrpSpPr>
          <p:grpSpPr>
            <a:xfrm>
              <a:off x="6405119" y="2124457"/>
              <a:ext cx="3886200" cy="717898"/>
              <a:chOff x="3418006" y="1088902"/>
              <a:chExt cx="3090292" cy="88800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61ACAF5-DFE8-4FC8-93AD-C94635045D9B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Relating performance to slot-pole ratio</a:t>
                </a:r>
              </a:p>
            </p:txBody>
          </p:sp>
          <p:sp>
            <p:nvSpPr>
              <p:cNvPr id="79" name="TextBox 101">
                <a:extLst>
                  <a:ext uri="{FF2B5EF4-FFF2-40B4-BE49-F238E27FC236}">
                    <a16:creationId xmlns:a16="http://schemas.microsoft.com/office/drawing/2014/main" id="{7B56F0C4-34B8-47DF-BEEF-96B90957B15D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Slot-Pole Ratio Equation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7C76B8-9F6E-43B0-A9D8-B8F6AD44E0CD}"/>
                </a:ext>
              </a:extLst>
            </p:cNvPr>
            <p:cNvGrpSpPr/>
            <p:nvPr/>
          </p:nvGrpSpPr>
          <p:grpSpPr>
            <a:xfrm>
              <a:off x="2209799" y="2900948"/>
              <a:ext cx="3886200" cy="717898"/>
              <a:chOff x="3418006" y="1088902"/>
              <a:chExt cx="3090292" cy="88800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00F17B-929D-44A4-9F8A-10FA68296811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Difficulty achieving the correct result </a:t>
                </a:r>
              </a:p>
            </p:txBody>
          </p:sp>
          <p:sp>
            <p:nvSpPr>
              <p:cNvPr id="18" name="TextBox 92">
                <a:extLst>
                  <a:ext uri="{FF2B5EF4-FFF2-40B4-BE49-F238E27FC236}">
                    <a16:creationId xmlns:a16="http://schemas.microsoft.com/office/drawing/2014/main" id="{F902BBD9-62B8-4676-962C-5495228E5D17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Airgap Waveform &amp; Amplitude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674E4F-D130-4E6B-BDC9-DDBD4622267E}"/>
                </a:ext>
              </a:extLst>
            </p:cNvPr>
            <p:cNvGrpSpPr/>
            <p:nvPr/>
          </p:nvGrpSpPr>
          <p:grpSpPr>
            <a:xfrm>
              <a:off x="6404792" y="2900948"/>
              <a:ext cx="3886200" cy="717898"/>
              <a:chOff x="3418006" y="1088902"/>
              <a:chExt cx="3090292" cy="8880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235CAD-974B-42C3-9A43-F1F3088CCEB9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Estimated 1 min per simulation</a:t>
                </a:r>
              </a:p>
            </p:txBody>
          </p:sp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588CD86D-4E28-492E-9FCC-37206C101F07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Computation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5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Work &amp; Timeline</a:t>
            </a:r>
          </a:p>
        </p:txBody>
      </p:sp>
    </p:spTree>
    <p:extLst>
      <p:ext uri="{BB962C8B-B14F-4D97-AF65-F5344CB8AC3E}">
        <p14:creationId xmlns:p14="http://schemas.microsoft.com/office/powerpoint/2010/main" val="209495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Future Work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4B734-0D6F-492D-AD59-CB7E20FDA54D}"/>
              </a:ext>
            </a:extLst>
          </p:cNvPr>
          <p:cNvGrpSpPr/>
          <p:nvPr/>
        </p:nvGrpSpPr>
        <p:grpSpPr>
          <a:xfrm>
            <a:off x="1589100" y="1154809"/>
            <a:ext cx="9013800" cy="4142500"/>
            <a:chOff x="1883132" y="1104475"/>
            <a:chExt cx="9013800" cy="4142500"/>
          </a:xfrm>
        </p:grpSpPr>
        <p:sp>
          <p:nvSpPr>
            <p:cNvPr id="4" name="Google Shape;346;p27">
              <a:extLst>
                <a:ext uri="{FF2B5EF4-FFF2-40B4-BE49-F238E27FC236}">
                  <a16:creationId xmlns:a16="http://schemas.microsoft.com/office/drawing/2014/main" id="{8A1DD814-548C-4958-938E-DEBFD9042907}"/>
                </a:ext>
              </a:extLst>
            </p:cNvPr>
            <p:cNvSpPr/>
            <p:nvPr/>
          </p:nvSpPr>
          <p:spPr>
            <a:xfrm>
              <a:off x="1883132" y="3815298"/>
              <a:ext cx="90138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/>
              <a:r>
                <a:rPr lang="en-US" sz="18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 2: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 Optimization on the Performance Characteristics of the DLIM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5;p26">
              <a:extLst>
                <a:ext uri="{FF2B5EF4-FFF2-40B4-BE49-F238E27FC236}">
                  <a16:creationId xmlns:a16="http://schemas.microsoft.com/office/drawing/2014/main" id="{E4E54EDB-0A31-420F-B77C-14C84501B8A2}"/>
                </a:ext>
              </a:extLst>
            </p:cNvPr>
            <p:cNvSpPr txBox="1"/>
            <p:nvPr/>
          </p:nvSpPr>
          <p:spPr>
            <a:xfrm>
              <a:off x="2555364" y="1651973"/>
              <a:ext cx="7982100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6035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Solve for the B field in the air gap and validate against the results of the paper for ground truth</a:t>
              </a:r>
            </a:p>
            <a:p>
              <a:pPr marL="285750" indent="-260350">
                <a:spcBef>
                  <a:spcPts val="600"/>
                </a:spcBef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 the model to account for DLIM motor designs</a:t>
              </a:r>
            </a:p>
            <a:p>
              <a:pPr marL="285750" indent="-260350">
                <a:spcBef>
                  <a:spcPts val="600"/>
                </a:spcBef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 FEA equivalent to compare against since no paper results exist for this model and design</a:t>
              </a:r>
            </a:p>
          </p:txBody>
        </p:sp>
        <p:sp>
          <p:nvSpPr>
            <p:cNvPr id="8" name="Google Shape;336;p26">
              <a:extLst>
                <a:ext uri="{FF2B5EF4-FFF2-40B4-BE49-F238E27FC236}">
                  <a16:creationId xmlns:a16="http://schemas.microsoft.com/office/drawing/2014/main" id="{995BADC8-212B-4635-B7C9-BFB3EE018C17}"/>
                </a:ext>
              </a:extLst>
            </p:cNvPr>
            <p:cNvSpPr/>
            <p:nvPr/>
          </p:nvSpPr>
          <p:spPr>
            <a:xfrm>
              <a:off x="1883132" y="1104475"/>
              <a:ext cx="81036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/>
              <a:r>
                <a:rPr lang="en-US" sz="18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 1: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2D Hybrid Steady-State Magnetic Field Model for SLIM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5;p26">
              <a:extLst>
                <a:ext uri="{FF2B5EF4-FFF2-40B4-BE49-F238E27FC236}">
                  <a16:creationId xmlns:a16="http://schemas.microsoft.com/office/drawing/2014/main" id="{C2F70AA2-6E33-40DD-ADC0-086FBA431555}"/>
                </a:ext>
              </a:extLst>
            </p:cNvPr>
            <p:cNvSpPr txBox="1"/>
            <p:nvPr/>
          </p:nvSpPr>
          <p:spPr>
            <a:xfrm>
              <a:off x="2555364" y="4323686"/>
              <a:ext cx="79821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60350">
                <a:lnSpc>
                  <a:spcPct val="150000"/>
                </a:lnSpc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 the HAM model results to GA to validate convergence</a:t>
              </a:r>
            </a:p>
            <a:p>
              <a:pPr marL="285750" indent="-260350">
                <a:lnSpc>
                  <a:spcPct val="150000"/>
                </a:lnSpc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 shall be feasible and the optimized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20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  <a:endParaRPr lang="en-US" b="1" dirty="0"/>
          </a:p>
        </p:txBody>
      </p:sp>
      <p:sp>
        <p:nvSpPr>
          <p:cNvPr id="4" name="Google Shape;365;p31">
            <a:extLst>
              <a:ext uri="{FF2B5EF4-FFF2-40B4-BE49-F238E27FC236}">
                <a16:creationId xmlns:a16="http://schemas.microsoft.com/office/drawing/2014/main" id="{80AFAF4B-EF98-42C9-9937-0D8521C4E289}"/>
              </a:ext>
            </a:extLst>
          </p:cNvPr>
          <p:cNvSpPr txBox="1"/>
          <p:nvPr/>
        </p:nvSpPr>
        <p:spPr>
          <a:xfrm>
            <a:off x="102066" y="824461"/>
            <a:ext cx="11987868" cy="46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Team, E. (n.d.). Evolving objects (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An evolutionary computation framework. Retrieved April 17, 2021, from </a:t>
            </a:r>
            <a:r>
              <a:rPr lang="en-US" sz="1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http://eodev.sourceforge.net/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Timperio, C. L. (2018). Linear Induction Motor (LIM) for Hyperloop Pod Prototypes (Doctoral dissertation, ETH ZÜRICH, 2018).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Aleksandrov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Samuil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Overboom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Timo &amp;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Elena. (2019). 2D Hybrid Steady-State Magnetic Field Model for Linear Induction Motors. Mathematical and Computational Applications. 24. 74. 10.3390/mca24030074.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J. W.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Pluk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W. Jansen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"Hybrid Analytical Modeling: Fourier Modeling Combined With Mesh-Based Magnetic Equivalent Circuits," in IEEE Transactions on Magnetics, vol. 51, no. 8, pp. 1-12, Aug. 2015, Art no. 8106812,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10.1109/TMAG.2015.2419197.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Aleksandrov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Overboom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"Design Optimization and Performance Comparison of Two Linear Motor Topologies with PM-less Tracks. (Invited)," 2018 IEEE International Magnetics Conference (INTERMAG), Singapore, 2018, pp. 1-2,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10.1109/INTMAG.2018.8508565.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Meessen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J. H.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Paulides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"General Formulation of the Electromagnetic Field Distribution in Machines and Devices Using Fourier Analysis," in IEEE Transactions on Magnetics, vol. 46, no. 1, pp. 39-52, Jan. 2010,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10.1109/TMAG.2009.2027598.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 Ilhan, K.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Meessen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J. H.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Paulides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"Modeling of Flux Switching Permanent Magnet Machines With Fourier Analysis," in IEEE Transactions on Magnetics, vol. 46, no. 6, pp. 1499-1502, June 2010,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10.1109/TMAG.2009.2039921.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Collins, D. (2019, September 11). What are linear induction motors? Retrieved April 17, 2021, from </a:t>
            </a:r>
            <a:r>
              <a:rPr lang="en-US" sz="1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https://www.linearmotiontips.com/what-are-linear-induction-motors/</a:t>
            </a:r>
            <a:endParaRPr lang="en-US" sz="14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D. Immanuel and U. K. Chakraborty, "Genetic Algorithm: An Approach on Optimization," 2019 International Conference on Communication and Electronics Systems (ICCES), 2019, pp. 701-708,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10.1109/ICCES45898.2019.9002372.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Pravesjit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K.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Kantawong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"An improvement of genetic algorithm for optimization problem," 2017 International Conference on Digital Arts, Media and Technology (ICDAMT), 2017, pp. 226-229,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10.1109/ICDAMT.2017.7904966.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Lan and W. Lin, "Genetic algorithm optimization research based on simulated annealing," 2016 17th IEEE/ACIS International Conference on Software Engineering, Artificial Intelligence, Networking and Parallel/Distributed Computing (SNPD), 2016, pp. 491-494,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10.1109/SNPD.2016.7515946.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9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BDAC9-1D2E-4177-94E2-A7FD3AA88C98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599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Overall Objective</a:t>
            </a:r>
          </a:p>
        </p:txBody>
      </p:sp>
      <p:sp>
        <p:nvSpPr>
          <p:cNvPr id="4" name="Google Shape;130;gceda6bd10a_0_32">
            <a:extLst>
              <a:ext uri="{FF2B5EF4-FFF2-40B4-BE49-F238E27FC236}">
                <a16:creationId xmlns:a16="http://schemas.microsoft.com/office/drawing/2014/main" id="{9520957A-EBAC-45FA-A139-CE289346F9A6}"/>
              </a:ext>
            </a:extLst>
          </p:cNvPr>
          <p:cNvSpPr/>
          <p:nvPr/>
        </p:nvSpPr>
        <p:spPr>
          <a:xfrm>
            <a:off x="2564764" y="2849008"/>
            <a:ext cx="7062472" cy="115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my research is to produce an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LIM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through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relationship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performance variables and motor parameter inputs created by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9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Defining Objectives</a:t>
            </a:r>
          </a:p>
        </p:txBody>
      </p:sp>
      <p:sp>
        <p:nvSpPr>
          <p:cNvPr id="4" name="Google Shape;130;gceda6bd10a_0_32">
            <a:extLst>
              <a:ext uri="{FF2B5EF4-FFF2-40B4-BE49-F238E27FC236}">
                <a16:creationId xmlns:a16="http://schemas.microsoft.com/office/drawing/2014/main" id="{9520957A-EBAC-45FA-A139-CE289346F9A6}"/>
              </a:ext>
            </a:extLst>
          </p:cNvPr>
          <p:cNvSpPr/>
          <p:nvPr/>
        </p:nvSpPr>
        <p:spPr>
          <a:xfrm>
            <a:off x="1646099" y="947490"/>
            <a:ext cx="8899800" cy="40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 Performance Variables to Slot and Poles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best slot-pole combination for a motor application</a:t>
            </a: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rial and error through FEA simulations or trend data is tedious</a:t>
            </a:r>
          </a:p>
          <a:p>
            <a:pPr marL="596900" lvl="1">
              <a:spcBef>
                <a:spcPts val="600"/>
              </a:spcBef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metaheuristic algorithm can solve this as they introduce their own variables and modify weights to produce an equation. </a:t>
            </a:r>
          </a:p>
          <a:p>
            <a:pPr marL="38100">
              <a:buClr>
                <a:schemeClr val="dk1"/>
              </a:buClr>
              <a:buSzPts val="1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Requires: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flexible model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Computational efficiency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in results</a:t>
            </a:r>
          </a:p>
          <a:p>
            <a:pPr marL="285750" lvl="5" indent="-247650">
              <a:buClr>
                <a:schemeClr val="dk1"/>
              </a:buClr>
              <a:buSzPts val="1400"/>
              <a:buFont typeface="Calibri"/>
              <a:buChar char="●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99DF0F-1280-4802-9684-C0BD3654A314}"/>
              </a:ext>
            </a:extLst>
          </p:cNvPr>
          <p:cNvGrpSpPr/>
          <p:nvPr/>
        </p:nvGrpSpPr>
        <p:grpSpPr>
          <a:xfrm>
            <a:off x="6095999" y="3429000"/>
            <a:ext cx="3920456" cy="2722693"/>
            <a:chOff x="2328200" y="3508179"/>
            <a:chExt cx="3920456" cy="2722693"/>
          </a:xfrm>
        </p:grpSpPr>
        <p:pic>
          <p:nvPicPr>
            <p:cNvPr id="8" name="Google Shape;131;gceda6bd10a_0_32">
              <a:extLst>
                <a:ext uri="{FF2B5EF4-FFF2-40B4-BE49-F238E27FC236}">
                  <a16:creationId xmlns:a16="http://schemas.microsoft.com/office/drawing/2014/main" id="{BF137BF4-A045-4B81-9E4E-EF5F683CAF6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72225" y="3508179"/>
              <a:ext cx="3176431" cy="2339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34;gceda6bd10a_0_32">
              <a:extLst>
                <a:ext uri="{FF2B5EF4-FFF2-40B4-BE49-F238E27FC236}">
                  <a16:creationId xmlns:a16="http://schemas.microsoft.com/office/drawing/2014/main" id="{D138F582-51AA-4783-A066-67E8795D6B63}"/>
                </a:ext>
              </a:extLst>
            </p:cNvPr>
            <p:cNvSpPr/>
            <p:nvPr/>
          </p:nvSpPr>
          <p:spPr>
            <a:xfrm>
              <a:off x="2328200" y="3829875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[1]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19EAA1-3CB0-4797-8F78-75DC65C1A7C0}"/>
                </a:ext>
              </a:extLst>
            </p:cNvPr>
            <p:cNvSpPr txBox="1"/>
            <p:nvPr/>
          </p:nvSpPr>
          <p:spPr>
            <a:xfrm>
              <a:off x="3505829" y="5923095"/>
              <a:ext cx="2132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1: Algorithm Phases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5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Slot Optimization</a:t>
            </a:r>
          </a:p>
        </p:txBody>
      </p:sp>
      <p:pic>
        <p:nvPicPr>
          <p:cNvPr id="5" name="Google Shape;132;gceda6bd10a_0_32">
            <a:extLst>
              <a:ext uri="{FF2B5EF4-FFF2-40B4-BE49-F238E27FC236}">
                <a16:creationId xmlns:a16="http://schemas.microsoft.com/office/drawing/2014/main" id="{DD7410F9-1AB5-4B23-A425-E1B60B76A6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2751" y="6226176"/>
            <a:ext cx="1235075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7;p5">
            <a:extLst>
              <a:ext uri="{FF2B5EF4-FFF2-40B4-BE49-F238E27FC236}">
                <a16:creationId xmlns:a16="http://schemas.microsoft.com/office/drawing/2014/main" id="{4BFE1DDC-DA9D-4E48-9B24-2BF400F24935}"/>
              </a:ext>
            </a:extLst>
          </p:cNvPr>
          <p:cNvSpPr/>
          <p:nvPr/>
        </p:nvSpPr>
        <p:spPr>
          <a:xfrm>
            <a:off x="1576562" y="902773"/>
            <a:ext cx="42681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field produced by the primary becomes more sinusoidal (efficient)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effect is a much lower percentage of the total power loss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9;p5">
            <a:extLst>
              <a:ext uri="{FF2B5EF4-FFF2-40B4-BE49-F238E27FC236}">
                <a16:creationId xmlns:a16="http://schemas.microsoft.com/office/drawing/2014/main" id="{DDB8705C-636C-49DC-914D-AB4182A32E87}"/>
              </a:ext>
            </a:extLst>
          </p:cNvPr>
          <p:cNvSpPr/>
          <p:nvPr/>
        </p:nvSpPr>
        <p:spPr>
          <a:xfrm>
            <a:off x="6347338" y="900316"/>
            <a:ext cx="42681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Thins the stator teeth causing higher flux densities, instability, and saturation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Winding complexity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42100-AB9B-4F8B-9D52-00441E1465EF}"/>
              </a:ext>
            </a:extLst>
          </p:cNvPr>
          <p:cNvGrpSpPr/>
          <p:nvPr/>
        </p:nvGrpSpPr>
        <p:grpSpPr>
          <a:xfrm>
            <a:off x="2524575" y="2680758"/>
            <a:ext cx="6305587" cy="3221340"/>
            <a:chOff x="2524575" y="2827168"/>
            <a:chExt cx="6305587" cy="3221340"/>
          </a:xfrm>
        </p:grpSpPr>
        <p:sp>
          <p:nvSpPr>
            <p:cNvPr id="16" name="Google Shape;112;p5">
              <a:extLst>
                <a:ext uri="{FF2B5EF4-FFF2-40B4-BE49-F238E27FC236}">
                  <a16:creationId xmlns:a16="http://schemas.microsoft.com/office/drawing/2014/main" id="{A2DAFE70-04CA-41CD-B74F-949B3C81BBC9}"/>
                </a:ext>
              </a:extLst>
            </p:cNvPr>
            <p:cNvSpPr/>
            <p:nvPr/>
          </p:nvSpPr>
          <p:spPr>
            <a:xfrm>
              <a:off x="2524575" y="2827175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D360BD-437D-4F73-96DD-09EF42C95044}"/>
                </a:ext>
              </a:extLst>
            </p:cNvPr>
            <p:cNvGrpSpPr/>
            <p:nvPr/>
          </p:nvGrpSpPr>
          <p:grpSpPr>
            <a:xfrm>
              <a:off x="3361850" y="2827168"/>
              <a:ext cx="5468312" cy="3221340"/>
              <a:chOff x="1837850" y="2827168"/>
              <a:chExt cx="5468312" cy="3221340"/>
            </a:xfrm>
          </p:grpSpPr>
          <p:pic>
            <p:nvPicPr>
              <p:cNvPr id="18" name="Google Shape;108;p5">
                <a:extLst>
                  <a:ext uri="{FF2B5EF4-FFF2-40B4-BE49-F238E27FC236}">
                    <a16:creationId xmlns:a16="http://schemas.microsoft.com/office/drawing/2014/main" id="{B95B74C6-3663-4522-AE17-AE0B7A243ED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37850" y="2827168"/>
                <a:ext cx="5468312" cy="29135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FBAF-AAA6-42A4-A2D9-AE552C70FD59}"/>
                  </a:ext>
                </a:extLst>
              </p:cNvPr>
              <p:cNvSpPr txBox="1"/>
              <p:nvPr/>
            </p:nvSpPr>
            <p:spPr>
              <a:xfrm>
                <a:off x="2596940" y="5740731"/>
                <a:ext cx="3950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2: Slotting Effect On Primary Field Waveform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8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Pole Optimization</a:t>
            </a:r>
          </a:p>
        </p:txBody>
      </p:sp>
      <p:sp>
        <p:nvSpPr>
          <p:cNvPr id="21" name="Google Shape;119;gceda6bd10a_0_22">
            <a:extLst>
              <a:ext uri="{FF2B5EF4-FFF2-40B4-BE49-F238E27FC236}">
                <a16:creationId xmlns:a16="http://schemas.microsoft.com/office/drawing/2014/main" id="{DF0B1883-0018-4650-A986-8ECDE1E4EE25}"/>
              </a:ext>
            </a:extLst>
          </p:cNvPr>
          <p:cNvSpPr/>
          <p:nvPr/>
        </p:nvSpPr>
        <p:spPr>
          <a:xfrm>
            <a:off x="1637975" y="885195"/>
            <a:ext cx="88998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poles greatly affects the performance of the motor through these equations: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lnSpc>
                <a:spcPct val="150000"/>
              </a:lnSpc>
              <a:buClr>
                <a:schemeClr val="dk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2f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Pole pitch changes with poles which means the poles directly affect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operation.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285750">
              <a:buClr>
                <a:schemeClr val="dk1"/>
              </a:buClr>
              <a:buSzPct val="1100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slots/poles/phases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 value motors will operate at higher driving thrust but loses efficiency.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 values require lower operating frequencies (skin effect).</a:t>
            </a:r>
          </a:p>
          <a:p>
            <a:pPr marL="1054100" lvl="2"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B6FBCC-62F1-496A-87B9-529BC13AB24A}"/>
              </a:ext>
            </a:extLst>
          </p:cNvPr>
          <p:cNvGrpSpPr/>
          <p:nvPr/>
        </p:nvGrpSpPr>
        <p:grpSpPr>
          <a:xfrm>
            <a:off x="3516289" y="3429000"/>
            <a:ext cx="5143172" cy="2636327"/>
            <a:chOff x="2150625" y="3506994"/>
            <a:chExt cx="5143172" cy="2636327"/>
          </a:xfrm>
        </p:grpSpPr>
        <p:sp>
          <p:nvSpPr>
            <p:cNvPr id="25" name="Google Shape;123;gceda6bd10a_0_22">
              <a:extLst>
                <a:ext uri="{FF2B5EF4-FFF2-40B4-BE49-F238E27FC236}">
                  <a16:creationId xmlns:a16="http://schemas.microsoft.com/office/drawing/2014/main" id="{97056FB1-4F95-455C-965C-FF7CC4A375F7}"/>
                </a:ext>
              </a:extLst>
            </p:cNvPr>
            <p:cNvSpPr/>
            <p:nvPr/>
          </p:nvSpPr>
          <p:spPr>
            <a:xfrm>
              <a:off x="2150625" y="3686200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120;gceda6bd10a_0_22">
              <a:extLst>
                <a:ext uri="{FF2B5EF4-FFF2-40B4-BE49-F238E27FC236}">
                  <a16:creationId xmlns:a16="http://schemas.microsoft.com/office/drawing/2014/main" id="{FF115036-AEC7-46D2-BC2F-2D3072D37CD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35275" y="3506994"/>
              <a:ext cx="4303280" cy="232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D04299-1F9F-4961-BCCC-6333486A4D44}"/>
                </a:ext>
              </a:extLst>
            </p:cNvPr>
            <p:cNvSpPr txBox="1"/>
            <p:nvPr/>
          </p:nvSpPr>
          <p:spPr>
            <a:xfrm>
              <a:off x="2680033" y="5835544"/>
              <a:ext cx="4613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3: Magnetic Poles Related To Primary Field Waveform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1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SLIM vs. DSLIM</a:t>
            </a:r>
          </a:p>
        </p:txBody>
      </p:sp>
      <p:sp>
        <p:nvSpPr>
          <p:cNvPr id="82" name="Google Shape;94;gceda6bd10a_0_8">
            <a:extLst>
              <a:ext uri="{FF2B5EF4-FFF2-40B4-BE49-F238E27FC236}">
                <a16:creationId xmlns:a16="http://schemas.microsoft.com/office/drawing/2014/main" id="{518B9ADD-1C00-499D-987C-4F8994D8800D}"/>
              </a:ext>
            </a:extLst>
          </p:cNvPr>
          <p:cNvSpPr/>
          <p:nvPr/>
        </p:nvSpPr>
        <p:spPr>
          <a:xfrm>
            <a:off x="2059475" y="1086921"/>
            <a:ext cx="7916100" cy="2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Single-Sided LIM (SLIM) vs Double-Sided LIM (DLIM)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lnSpc>
                <a:spcPct val="150000"/>
              </a:lnSpc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 is less efficient due to the longer flux path through the air gap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SLIMs use back iron to shorten this path length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produces roughly twice the thrust for the same amount of rotor area used by the stator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is only possible if both faces of the blade rotor are exposed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an I-beam, otherwise a SLIM is required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8EF3D3-3EBE-490F-88E9-8D26FE5B44E0}"/>
              </a:ext>
            </a:extLst>
          </p:cNvPr>
          <p:cNvGrpSpPr/>
          <p:nvPr/>
        </p:nvGrpSpPr>
        <p:grpSpPr>
          <a:xfrm>
            <a:off x="588278" y="3622215"/>
            <a:ext cx="5615174" cy="2477163"/>
            <a:chOff x="25023" y="3667192"/>
            <a:chExt cx="5615174" cy="2477163"/>
          </a:xfrm>
        </p:grpSpPr>
        <p:sp>
          <p:nvSpPr>
            <p:cNvPr id="84" name="Google Shape;95;gceda6bd10a_0_8">
              <a:extLst>
                <a:ext uri="{FF2B5EF4-FFF2-40B4-BE49-F238E27FC236}">
                  <a16:creationId xmlns:a16="http://schemas.microsoft.com/office/drawing/2014/main" id="{0187A2CB-AA2A-4AA0-BE67-ABDF97F415FF}"/>
                </a:ext>
              </a:extLst>
            </p:cNvPr>
            <p:cNvSpPr/>
            <p:nvPr/>
          </p:nvSpPr>
          <p:spPr>
            <a:xfrm>
              <a:off x="25023" y="3667192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[2]</a:t>
              </a:r>
              <a:endParaRPr sz="18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96;gceda6bd10a_0_8">
              <a:extLst>
                <a:ext uri="{FF2B5EF4-FFF2-40B4-BE49-F238E27FC236}">
                  <a16:creationId xmlns:a16="http://schemas.microsoft.com/office/drawing/2014/main" id="{DB327A94-7412-4B95-AF76-16D57E3F07D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463" y="3685799"/>
              <a:ext cx="5104734" cy="2150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1FC215-EA4F-4FF4-AE0A-F7651E8F4123}"/>
                </a:ext>
              </a:extLst>
            </p:cNvPr>
            <p:cNvSpPr txBox="1"/>
            <p:nvPr/>
          </p:nvSpPr>
          <p:spPr>
            <a:xfrm>
              <a:off x="1351545" y="5836578"/>
              <a:ext cx="306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4: DLIM with I-beam Blade Rotor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5CE06CC-06A3-428F-B35A-D12ED10C4A20}"/>
              </a:ext>
            </a:extLst>
          </p:cNvPr>
          <p:cNvGrpSpPr/>
          <p:nvPr/>
        </p:nvGrpSpPr>
        <p:grpSpPr>
          <a:xfrm>
            <a:off x="6879141" y="3586595"/>
            <a:ext cx="3335984" cy="2458556"/>
            <a:chOff x="5782980" y="3640822"/>
            <a:chExt cx="3335984" cy="2458556"/>
          </a:xfrm>
        </p:grpSpPr>
        <p:pic>
          <p:nvPicPr>
            <p:cNvPr id="88" name="Google Shape;97;gceda6bd10a_0_8">
              <a:extLst>
                <a:ext uri="{FF2B5EF4-FFF2-40B4-BE49-F238E27FC236}">
                  <a16:creationId xmlns:a16="http://schemas.microsoft.com/office/drawing/2014/main" id="{9814CCA3-5707-4EF0-89AA-09456B9BA65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84624" y="3640822"/>
              <a:ext cx="2623900" cy="2150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100;gceda6bd10a_0_8">
              <a:extLst>
                <a:ext uri="{FF2B5EF4-FFF2-40B4-BE49-F238E27FC236}">
                  <a16:creationId xmlns:a16="http://schemas.microsoft.com/office/drawing/2014/main" id="{E8C7E244-B754-4263-ABB5-39FDCC6132C4}"/>
                </a:ext>
              </a:extLst>
            </p:cNvPr>
            <p:cNvSpPr/>
            <p:nvPr/>
          </p:nvSpPr>
          <p:spPr>
            <a:xfrm>
              <a:off x="8639864" y="3676442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2" action="ppaction://hlinksldjump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5408DA-0DFD-45D7-93AA-88C1B829F2F4}"/>
                </a:ext>
              </a:extLst>
            </p:cNvPr>
            <p:cNvSpPr txBox="1"/>
            <p:nvPr/>
          </p:nvSpPr>
          <p:spPr>
            <a:xfrm>
              <a:off x="5782980" y="5791601"/>
              <a:ext cx="2811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5: SLIM vs. DSLIM Flux Paths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4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Performance Modelling Standards</a:t>
            </a:r>
          </a:p>
        </p:txBody>
      </p:sp>
    </p:spTree>
    <p:extLst>
      <p:ext uri="{BB962C8B-B14F-4D97-AF65-F5344CB8AC3E}">
        <p14:creationId xmlns:p14="http://schemas.microsoft.com/office/powerpoint/2010/main" val="904202906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19073</TotalTime>
  <Words>1887</Words>
  <Application>Microsoft Office PowerPoint</Application>
  <PresentationFormat>Widescreen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Constantia</vt:lpstr>
      <vt:lpstr>Courier New</vt:lpstr>
      <vt:lpstr>Wingdings</vt:lpstr>
      <vt:lpstr>UWindsorTemplate</vt:lpstr>
      <vt:lpstr>2_UWindsorTemplate</vt:lpstr>
      <vt:lpstr>1_UWindsorTemplate</vt:lpstr>
      <vt:lpstr>3_UWindsorTemplate</vt:lpstr>
      <vt:lpstr>4_UWindsorTemplate</vt:lpstr>
      <vt:lpstr>Office Theme</vt:lpstr>
      <vt:lpstr>PowerPoint Presentation</vt:lpstr>
      <vt:lpstr>Outline</vt:lpstr>
      <vt:lpstr>PowerPoint Presentation</vt:lpstr>
      <vt:lpstr>Overall Objective</vt:lpstr>
      <vt:lpstr>Defining Objectives</vt:lpstr>
      <vt:lpstr>Slot Optimization</vt:lpstr>
      <vt:lpstr>Pole Optimization</vt:lpstr>
      <vt:lpstr>SLIM vs. DSLIM</vt:lpstr>
      <vt:lpstr>PowerPoint Presentation</vt:lpstr>
      <vt:lpstr>Literature Survey</vt:lpstr>
      <vt:lpstr>Background Study</vt:lpstr>
      <vt:lpstr>PowerPoint Presentation</vt:lpstr>
      <vt:lpstr>Research Contributions</vt:lpstr>
      <vt:lpstr>Novelty</vt:lpstr>
      <vt:lpstr>Constrain Motor Parameters</vt:lpstr>
      <vt:lpstr>PowerPoint Presentation</vt:lpstr>
      <vt:lpstr>GA Framework</vt:lpstr>
      <vt:lpstr>Flexible Computing</vt:lpstr>
      <vt:lpstr>Inputs &amp; Outputs</vt:lpstr>
      <vt:lpstr>Model Methodology </vt:lpstr>
      <vt:lpstr>PowerPoint Presentation</vt:lpstr>
      <vt:lpstr>Results</vt:lpstr>
      <vt:lpstr>Results</vt:lpstr>
      <vt:lpstr>Results</vt:lpstr>
      <vt:lpstr>PowerPoint Presentation</vt:lpstr>
      <vt:lpstr>Conclusions</vt:lpstr>
      <vt:lpstr>PowerPoint Presentation</vt:lpstr>
      <vt:lpstr>Future Work</vt:lpstr>
      <vt:lpstr>References</vt:lpstr>
    </vt:vector>
  </TitlesOfParts>
  <Company>University of Windsor -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mukunda</dc:creator>
  <cp:lastModifiedBy>Mike Thamm</cp:lastModifiedBy>
  <cp:revision>330</cp:revision>
  <dcterms:created xsi:type="dcterms:W3CDTF">2019-10-03T16:32:14Z</dcterms:created>
  <dcterms:modified xsi:type="dcterms:W3CDTF">2021-05-31T15:02:26Z</dcterms:modified>
</cp:coreProperties>
</file>