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56" r:id="rId1"/>
  </p:sldMasterIdLst>
  <p:sldIdLst>
    <p:sldId id="256" r:id="rId2"/>
    <p:sldId id="257" r:id="rId3"/>
    <p:sldId id="258" r:id="rId4"/>
    <p:sldId id="259" r:id="rId5"/>
    <p:sldId id="260" r:id="rId6"/>
    <p:sldId id="265" r:id="rId7"/>
    <p:sldId id="266" r:id="rId8"/>
    <p:sldId id="261" r:id="rId9"/>
    <p:sldId id="262" r:id="rId10"/>
    <p:sldId id="263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78" d="100"/>
          <a:sy n="78" d="100"/>
        </p:scale>
        <p:origin x="1594" y="67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347" y="1122363"/>
            <a:ext cx="7773308" cy="2387600"/>
          </a:xfrm>
        </p:spPr>
        <p:txBody>
          <a:bodyPr anchor="b">
            <a:norm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602038"/>
            <a:ext cx="7773308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73403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4289373"/>
            <a:ext cx="7775673" cy="819355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5355" y="621322"/>
            <a:ext cx="7775673" cy="3379735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5108728"/>
            <a:ext cx="7774499" cy="682472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8910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3424859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7" y="4204820"/>
            <a:ext cx="7765321" cy="159218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489614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610032"/>
            <a:ext cx="6564224" cy="426812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5" y="4204821"/>
            <a:ext cx="7765322" cy="1586380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505245" y="641749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946721" y="3073376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137558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55" y="2126943"/>
            <a:ext cx="7766495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4650556"/>
            <a:ext cx="7765322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085489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685345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88320"/>
            <a:ext cx="2474217" cy="823305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346" y="2911624"/>
            <a:ext cx="2474217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3658" y="2088320"/>
            <a:ext cx="2473919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33659" y="2911624"/>
            <a:ext cx="2474866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79974" y="2088320"/>
            <a:ext cx="2468408" cy="823304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982260" y="2911624"/>
            <a:ext cx="2468408" cy="2879576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2130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685346" y="609601"/>
            <a:ext cx="7765322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5347" y="3989147"/>
            <a:ext cx="2474216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19015" y="2092235"/>
            <a:ext cx="2205038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5347" y="4565409"/>
            <a:ext cx="2474216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32026" y="3989147"/>
            <a:ext cx="2474237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426747" y="2092235"/>
            <a:ext cx="2197894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31011" y="4565408"/>
            <a:ext cx="2475252" cy="1225792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980067" y="3989147"/>
            <a:ext cx="2467425" cy="576262"/>
          </a:xfrm>
        </p:spPr>
        <p:txBody>
          <a:bodyPr anchor="b">
            <a:noAutofit/>
          </a:bodyPr>
          <a:lstStyle>
            <a:lvl1pPr marL="0" indent="0" algn="ctr">
              <a:lnSpc>
                <a:spcPct val="100000"/>
              </a:lnSpc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6114603" y="2092235"/>
            <a:ext cx="2199085" cy="1524000"/>
          </a:xfrm>
          <a:prstGeom prst="roundRect">
            <a:avLst>
              <a:gd name="adj" fmla="val 0"/>
            </a:avLst>
          </a:prstGeom>
          <a:noFill/>
          <a:ln w="14605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979973" y="4565410"/>
            <a:ext cx="2470694" cy="122579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87646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303287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609600"/>
            <a:ext cx="1906993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346" y="609600"/>
            <a:ext cx="5744029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20971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10768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1933" y="657227"/>
            <a:ext cx="7300134" cy="2852737"/>
          </a:xfrm>
        </p:spPr>
        <p:txBody>
          <a:bodyPr anchor="b">
            <a:normAutofit/>
          </a:bodyPr>
          <a:lstStyle>
            <a:lvl1pPr>
              <a:defRPr sz="3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21933" y="3602039"/>
            <a:ext cx="7300134" cy="1500187"/>
          </a:xfrm>
        </p:spPr>
        <p:txBody>
          <a:bodyPr/>
          <a:lstStyle>
            <a:lvl1pPr marL="0" indent="0" algn="ctr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32256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346" y="2088320"/>
            <a:ext cx="3829503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30052" y="2088320"/>
            <a:ext cx="3820616" cy="370288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1573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5427" y="2088320"/>
            <a:ext cx="3600326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346" y="2912232"/>
            <a:ext cx="3830406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9230" y="2088320"/>
            <a:ext cx="3591437" cy="823912"/>
          </a:xfrm>
        </p:spPr>
        <p:txBody>
          <a:bodyPr anchor="b"/>
          <a:lstStyle>
            <a:lvl1pPr marL="0" indent="0">
              <a:lnSpc>
                <a:spcPct val="100000"/>
              </a:lnSpc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912232"/>
            <a:ext cx="3821518" cy="287896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8113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24576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309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2949178" cy="2362200"/>
          </a:xfrm>
        </p:spPr>
        <p:txBody>
          <a:bodyPr anchor="b">
            <a:normAutofit/>
          </a:bodyPr>
          <a:lstStyle>
            <a:lvl1pPr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08548" y="609600"/>
            <a:ext cx="4642119" cy="5181600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7921" y="2971801"/>
            <a:ext cx="2949178" cy="2819399"/>
          </a:xfrm>
        </p:spPr>
        <p:txBody>
          <a:bodyPr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71432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7921" y="609600"/>
            <a:ext cx="4167603" cy="2362200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49932" y="758881"/>
            <a:ext cx="2966938" cy="4883038"/>
          </a:xfrm>
          <a:noFill/>
          <a:ln w="1905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346" y="2971800"/>
            <a:ext cx="4171242" cy="28194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93955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7" y="609601"/>
            <a:ext cx="7765321" cy="132632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96064"/>
            <a:ext cx="7765322" cy="369513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5883276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6" y="5883276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5883276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92111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7" r:id="rId1"/>
    <p:sldLayoutId id="2147483758" r:id="rId2"/>
    <p:sldLayoutId id="2147483759" r:id="rId3"/>
    <p:sldLayoutId id="2147483760" r:id="rId4"/>
    <p:sldLayoutId id="2147483761" r:id="rId5"/>
    <p:sldLayoutId id="2147483762" r:id="rId6"/>
    <p:sldLayoutId id="2147483763" r:id="rId7"/>
    <p:sldLayoutId id="2147483764" r:id="rId8"/>
    <p:sldLayoutId id="2147483765" r:id="rId9"/>
    <p:sldLayoutId id="2147483766" r:id="rId10"/>
    <p:sldLayoutId id="2147483767" r:id="rId11"/>
    <p:sldLayoutId id="2147483768" r:id="rId12"/>
    <p:sldLayoutId id="2147483769" r:id="rId13"/>
    <p:sldLayoutId id="2147483770" r:id="rId14"/>
    <p:sldLayoutId id="2147483771" r:id="rId15"/>
    <p:sldLayoutId id="2147483772" r:id="rId16"/>
    <p:sldLayoutId id="2147483773" r:id="rId17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3400" b="1" i="0" kern="1200" cap="all">
          <a:solidFill>
            <a:schemeClr val="tx1"/>
          </a:solidFill>
          <a:effectLst>
            <a:outerShdw blurRad="50800" dist="63500" dir="2700000" algn="tl" rotWithShape="0">
              <a:srgbClr val="000000">
                <a:alpha val="48000"/>
              </a:srgbClr>
            </a:outerShdw>
          </a:effectLst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Font typeface="Arial" panose="020B0604020202020204" pitchFamily="34" charset="0"/>
        <a:buChar char="•"/>
        <a:defRPr sz="1200" kern="1200">
          <a:solidFill>
            <a:schemeClr val="tx1"/>
          </a:solidFill>
          <a:effectLst>
            <a:outerShdw blurRad="50800" dist="38100" dir="2700000" algn="tl" rotWithShape="0">
              <a:srgbClr val="000000">
                <a:alpha val="48000"/>
              </a:srgb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69490" y="1501775"/>
            <a:ext cx="7772400" cy="1470025"/>
          </a:xfrm>
        </p:spPr>
        <p:txBody>
          <a:bodyPr>
            <a:normAutofit/>
          </a:bodyPr>
          <a:lstStyle/>
          <a:p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Job Application </a:t>
            </a:r>
            <a:b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Tracker Dashboard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dirty="0">
                <a:latin typeface="Times New Roman" panose="02020603050405020304" pitchFamily="18" charset="0"/>
                <a:cs typeface="Times New Roman" panose="02020603050405020304" pitchFamily="18" charset="0"/>
              </a:rPr>
              <a:t>Created by Saranya | Excel &amp; Power BI Project</a:t>
            </a:r>
          </a:p>
        </p:txBody>
      </p:sp>
    </p:spTree>
  </p:cSld>
  <p:clrMapOvr>
    <a:masterClrMapping/>
  </p:clrMapOvr>
  <p:transition spd="slow">
    <p:push dir="u"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&amp; Contact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📌 This dashboard helped streamline my job tracking.</a:t>
            </a:r>
          </a:p>
          <a:p>
            <a:r>
              <a:rPr dirty="0"/>
              <a:t>📈 Demonstrates practical Excel &amp; Power BI skills.</a:t>
            </a:r>
          </a:p>
          <a:p>
            <a:r>
              <a:rPr dirty="0"/>
              <a:t>📬 Contact: saranyasubramanian80@gmail.com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Purpose of the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Track job applications across multiple companies and roles.</a:t>
            </a:r>
          </a:p>
          <a:p>
            <a:r>
              <a:rPr dirty="0"/>
              <a:t>Visualize progress, status, and platforms used.</a:t>
            </a:r>
          </a:p>
          <a:p>
            <a:r>
              <a:rPr dirty="0"/>
              <a:t>Build insights into hiring outcomes and personal outreach effectiveness.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&amp;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Microsoft Excel (Pivot Tables, Charts, Slicers)</a:t>
            </a:r>
          </a:p>
          <a:p>
            <a:r>
              <a:t>✅ Microsoft Power BI (Dashboards, Slicers, Visual Interactions)</a:t>
            </a:r>
          </a:p>
          <a:p>
            <a:r>
              <a:t>✅ Data Cleaning &amp; Formatting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✔️ 20+ job applications across various companies.</a:t>
            </a:r>
          </a:p>
          <a:p>
            <a:r>
              <a:t>✔️ Fields: Company, Role, Date, Status, Platform, Notes.</a:t>
            </a:r>
          </a:p>
          <a:p>
            <a:r>
              <a:t>✔️ Tracked application stages and outcomes over time.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Dashboard Visuals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📊 Pie Chart: Application Status Breakdown</a:t>
            </a:r>
          </a:p>
          <a:p>
            <a:r>
              <a:t>📉 Line Chart: Applications Over Time</a:t>
            </a:r>
          </a:p>
          <a:p>
            <a:r>
              <a:t>📋 Bar Chart: Applications by Platform</a:t>
            </a:r>
          </a:p>
          <a:p>
            <a:r>
              <a:t>🎯 Slicers: Interactive filters by status, platform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9B17B4-0803-DE67-D35A-D93AB8DE75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EXCEL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4CEF949-F5F4-90A0-8854-7A8BF0B370B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93152" y="2095500"/>
            <a:ext cx="7149758" cy="3695700"/>
          </a:xfrm>
        </p:spPr>
      </p:pic>
    </p:spTree>
    <p:extLst>
      <p:ext uri="{BB962C8B-B14F-4D97-AF65-F5344CB8AC3E}">
        <p14:creationId xmlns:p14="http://schemas.microsoft.com/office/powerpoint/2010/main" val="2370773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F5F392-1920-7036-66F9-F06BD37D92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POWERBI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4A188-398C-D55E-39A0-1531C522D13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00937" y="2095500"/>
            <a:ext cx="7134189" cy="3695700"/>
          </a:xfrm>
        </p:spPr>
      </p:pic>
    </p:spTree>
    <p:extLst>
      <p:ext uri="{BB962C8B-B14F-4D97-AF65-F5344CB8AC3E}">
        <p14:creationId xmlns:p14="http://schemas.microsoft.com/office/powerpoint/2010/main" val="52132542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Insights Gained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Most applications were submitted via LinkedIn.</a:t>
            </a:r>
          </a:p>
          <a:p>
            <a:r>
              <a:t>✅ Offer and interview rates visualized easily.</a:t>
            </a:r>
          </a:p>
          <a:p>
            <a:r>
              <a:t>✅ Rejections often occur at early stages.</a:t>
            </a:r>
          </a:p>
          <a:p>
            <a:r>
              <a:t>✅ Trends over time show peak application dates.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Challenges &amp; Learnings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🔧 Building dynamic filters using PivotTables.</a:t>
            </a:r>
          </a:p>
          <a:p>
            <a:r>
              <a:t>📌 Creating clean data for Power BI ingestion.</a:t>
            </a:r>
          </a:p>
          <a:p>
            <a:r>
              <a:t>🎨 Designing visually consistent charts.</a:t>
            </a:r>
          </a:p>
          <a:p>
            <a:r>
              <a:t>📚 Learned real-world dashboard building skills.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xmlns:p14="http://schemas.microsoft.com/office/powerpoint/2010/main" spd="slow" p14:dur="2000">
        <p15:prstTrans prst="fallOver"/>
      </p:transition>
    </mc:Choice>
    <mc:Fallback>
      <p:transition spd="slow">
        <p:fade/>
      </p:transition>
    </mc:Fallback>
  </mc:AlternateContent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Damask">
  <a:themeElements>
    <a:clrScheme name="Damask">
      <a:dk1>
        <a:sysClr val="windowText" lastClr="000000"/>
      </a:dk1>
      <a:lt1>
        <a:sysClr val="window" lastClr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Damask">
      <a:majorFont>
        <a:latin typeface="Bookman Old Style" panose="02050604050505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Rockwell" panose="020606030202050204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Damask">
      <a:fillStyleLst>
        <a:solidFill>
          <a:schemeClr val="phClr"/>
        </a:solidFill>
        <a:gradFill rotWithShape="1">
          <a:gsLst>
            <a:gs pos="0">
              <a:schemeClr val="phClr">
                <a:tint val="48000"/>
                <a:satMod val="105000"/>
                <a:lumMod val="110000"/>
              </a:schemeClr>
            </a:gs>
            <a:gs pos="100000">
              <a:schemeClr val="phClr">
                <a:tint val="78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0000"/>
                <a:lumMod val="104000"/>
              </a:schemeClr>
            </a:gs>
            <a:gs pos="69000">
              <a:schemeClr val="phClr">
                <a:shade val="86000"/>
                <a:satMod val="130000"/>
                <a:lumMod val="102000"/>
              </a:schemeClr>
            </a:gs>
            <a:gs pos="100000">
              <a:schemeClr val="phClr">
                <a:shade val="72000"/>
                <a:satMod val="130000"/>
                <a:lumMod val="100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sy="96000" rotWithShape="0">
              <a:srgbClr val="000000">
                <a:alpha val="54000"/>
              </a:srgbClr>
            </a:outerShdw>
          </a:effectLst>
        </a:effectStyle>
        <a:effectStyle>
          <a:effectLst>
            <a:outerShdw blurRad="76200" dist="38100" dir="5400000" algn="ctr" rotWithShape="0">
              <a:srgbClr val="000000">
                <a:alpha val="76000"/>
              </a:srgbClr>
            </a:outerShdw>
          </a:effectLst>
          <a:scene3d>
            <a:camera prst="orthographicFront">
              <a:rot lat="0" lon="0" rev="0"/>
            </a:camera>
            <a:lightRig rig="balanced" dir="t"/>
          </a:scene3d>
          <a:sp3d prstMaterial="matte">
            <a:bevelT w="25400" h="25400" prst="relaxedInse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shade val="18000"/>
                <a:satMod val="160000"/>
                <a:lumMod val="28000"/>
              </a:schemeClr>
              <a:schemeClr val="phClr">
                <a:tint val="95000"/>
                <a:satMod val="160000"/>
                <a:lumMod val="116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Damask" id="{F9A299A0-33D0-4E0F-9F3F-7163E3744208}" vid="{746EEEEA-FB6A-406B-B510-531588D54811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TM04033921[[fn=Damask]]</Template>
  <TotalTime>71</TotalTime>
  <Words>243</Words>
  <Application>Microsoft Office PowerPoint</Application>
  <PresentationFormat>On-screen Show (4:3)</PresentationFormat>
  <Paragraphs>35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Arial</vt:lpstr>
      <vt:lpstr>Bookman Old Style</vt:lpstr>
      <vt:lpstr>Rockwell</vt:lpstr>
      <vt:lpstr>Times New Roman</vt:lpstr>
      <vt:lpstr>Damask</vt:lpstr>
      <vt:lpstr>Job Application  Tracker Dashboard</vt:lpstr>
      <vt:lpstr>Purpose of the Project</vt:lpstr>
      <vt:lpstr>Tools &amp; Technologies</vt:lpstr>
      <vt:lpstr>Data Overview</vt:lpstr>
      <vt:lpstr>Dashboard Visuals</vt:lpstr>
      <vt:lpstr>EXCEL</vt:lpstr>
      <vt:lpstr>POWERBI</vt:lpstr>
      <vt:lpstr>Key Insights Gained</vt:lpstr>
      <vt:lpstr>Challenges &amp; Learnings</vt:lpstr>
      <vt:lpstr>Conclusion &amp; Contact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Saranya S</cp:lastModifiedBy>
  <cp:revision>3</cp:revision>
  <dcterms:created xsi:type="dcterms:W3CDTF">2013-01-27T09:14:16Z</dcterms:created>
  <dcterms:modified xsi:type="dcterms:W3CDTF">2025-07-14T06:52:06Z</dcterms:modified>
  <cp:category/>
</cp:coreProperties>
</file>