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75" r:id="rId3"/>
    <p:sldId id="276" r:id="rId4"/>
    <p:sldId id="277" r:id="rId5"/>
    <p:sldId id="278" r:id="rId6"/>
    <p:sldId id="258" r:id="rId7"/>
    <p:sldId id="279" r:id="rId8"/>
    <p:sldId id="259" r:id="rId9"/>
    <p:sldId id="260" r:id="rId10"/>
    <p:sldId id="261" r:id="rId11"/>
    <p:sldId id="273" r:id="rId12"/>
    <p:sldId id="262" r:id="rId13"/>
    <p:sldId id="263" r:id="rId14"/>
    <p:sldId id="264" r:id="rId15"/>
    <p:sldId id="281" r:id="rId16"/>
    <p:sldId id="265" r:id="rId17"/>
    <p:sldId id="266" r:id="rId18"/>
    <p:sldId id="267" r:id="rId19"/>
    <p:sldId id="268" r:id="rId20"/>
    <p:sldId id="269" r:id="rId21"/>
    <p:sldId id="270" r:id="rId22"/>
    <p:sldId id="271" r:id="rId23"/>
    <p:sldId id="272" r:id="rId24"/>
    <p:sldId id="282" r:id="rId25"/>
    <p:sldId id="285" r:id="rId26"/>
    <p:sldId id="286" r:id="rId27"/>
    <p:sldId id="288" r:id="rId28"/>
    <p:sldId id="290" r:id="rId29"/>
    <p:sldId id="283" r:id="rId30"/>
    <p:sldId id="284"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9E7F"/>
    <a:srgbClr val="990033"/>
    <a:srgbClr val="993366"/>
    <a:srgbClr val="00336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4" autoAdjust="0"/>
    <p:restoredTop sz="89492" autoAdjust="0"/>
  </p:normalViewPr>
  <p:slideViewPr>
    <p:cSldViewPr snapToGrid="0" showGuides="1">
      <p:cViewPr varScale="1">
        <p:scale>
          <a:sx n="65" d="100"/>
          <a:sy n="65" d="100"/>
        </p:scale>
        <p:origin x="-588" y="-108"/>
      </p:cViewPr>
      <p:guideLst>
        <p:guide orient="horz" pos="2183"/>
        <p:guide pos="3817"/>
      </p:guideLst>
    </p:cSldViewPr>
  </p:slideViewPr>
  <p:notesTextViewPr>
    <p:cViewPr>
      <p:scale>
        <a:sx n="1" d="1"/>
        <a:sy n="1" d="1"/>
      </p:scale>
      <p:origin x="0" y="0"/>
    </p:cViewPr>
  </p:notesTextViewPr>
  <p:sorterViewPr>
    <p:cViewPr>
      <p:scale>
        <a:sx n="66" d="100"/>
        <a:sy n="66" d="100"/>
      </p:scale>
      <p:origin x="0" y="114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3CC1C8-3EB3-4FDE-BEF2-86FF968496E5}" type="datetimeFigureOut">
              <a:rPr lang="en-US" smtClean="0"/>
              <a:t>5/10/2018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8B7A89-971F-4032-91D2-55B77BE976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Something declared or stated positively, often with no support or attempt at proof.</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Whenever I need to check my code against condition that is expected to be met, I can use assertion and exception will be thrown or termination occur.</a:t>
            </a:r>
          </a:p>
          <a:p>
            <a:endParaRPr lang="en-US" dirty="0"/>
          </a:p>
        </p:txBody>
      </p:sp>
      <p:sp>
        <p:nvSpPr>
          <p:cNvPr id="4" name="Slide Number Placeholder 3"/>
          <p:cNvSpPr>
            <a:spLocks noGrp="1"/>
          </p:cNvSpPr>
          <p:nvPr>
            <p:ph type="sldNum" sz="quarter" idx="10"/>
          </p:nvPr>
        </p:nvSpPr>
        <p:spPr/>
        <p:txBody>
          <a:bodyPr/>
          <a:lstStyle/>
          <a:p>
            <a:fld id="{5A8B7A89-971F-4032-91D2-55B77BE9761D}" type="slidenum">
              <a:rPr lang="en-US" smtClean="0"/>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Oz: </a:t>
            </a:r>
            <a:r>
              <a:rPr lang="en-US" sz="1200" kern="1200" dirty="0" smtClean="0">
                <a:solidFill>
                  <a:schemeClr val="tx1"/>
                </a:solidFill>
                <a:latin typeface="+mn-lt"/>
                <a:ea typeface="+mn-ea"/>
                <a:cs typeface="+mn-cs"/>
              </a:rPr>
              <a:t>yes, Oz code can be compiled into command line executables. The compiled code is not native binary, but a shell script-wrapper with embedded Oz virtual machine </a:t>
            </a:r>
            <a:r>
              <a:rPr lang="en-US" sz="1200" kern="1200" dirty="0" err="1" smtClean="0">
                <a:solidFill>
                  <a:schemeClr val="tx1"/>
                </a:solidFill>
                <a:latin typeface="+mn-lt"/>
                <a:ea typeface="+mn-ea"/>
                <a:cs typeface="+mn-cs"/>
              </a:rPr>
              <a:t>bytecode</a:t>
            </a:r>
            <a:r>
              <a:rPr lang="en-US" sz="120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5A8B7A89-971F-4032-91D2-55B77BE9761D}" type="slidenum">
              <a:rPr lang="en-US" smtClean="0"/>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1036419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226614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88708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5A9BF-D7E2-4163-AA3F-929274706EF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182123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85A9BF-D7E2-4163-AA3F-929274706EFA}" type="datetimeFigureOut">
              <a:rPr lang="en-US" smtClean="0"/>
              <a:pPr/>
              <a:t>5/9/2018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401975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5A9BF-D7E2-4163-AA3F-929274706EFA}"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382134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5A9BF-D7E2-4163-AA3F-929274706EFA}" type="datetimeFigureOut">
              <a:rPr lang="en-US" smtClean="0"/>
              <a:pPr/>
              <a:t>5/9/2018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2436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5A9BF-D7E2-4163-AA3F-929274706EFA}" type="datetimeFigureOut">
              <a:rPr lang="en-US" smtClean="0"/>
              <a:pPr/>
              <a:t>5/9/2018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2187185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5A9BF-D7E2-4163-AA3F-929274706EFA}" type="datetimeFigureOut">
              <a:rPr lang="en-US" smtClean="0"/>
              <a:pPr/>
              <a:t>5/9/2018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188141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5A9BF-D7E2-4163-AA3F-929274706EFA}"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30876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5A9BF-D7E2-4163-AA3F-929274706EFA}" type="datetimeFigureOut">
              <a:rPr lang="en-US" smtClean="0"/>
              <a:pPr/>
              <a:t>5/9/2018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216649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5A9BF-D7E2-4163-AA3F-929274706EFA}" type="datetimeFigureOut">
              <a:rPr lang="en-US" smtClean="0"/>
              <a:pPr/>
              <a:t>5/9/2018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30F6-2559-4710-9E0A-6C551DB84E3E}" type="slidenum">
              <a:rPr lang="en-US" smtClean="0"/>
              <a:pPr/>
              <a:t>‹#›</a:t>
            </a:fld>
            <a:endParaRPr lang="en-US"/>
          </a:p>
        </p:txBody>
      </p:sp>
    </p:spTree>
    <p:extLst>
      <p:ext uri="{BB962C8B-B14F-4D97-AF65-F5344CB8AC3E}">
        <p14:creationId xmlns:p14="http://schemas.microsoft.com/office/powerpoint/2010/main" xmlns="" val="3850970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apple.com/documentation/swift/range/1641800-contai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Multi-Paradigm Programming Languages</a:t>
            </a:r>
            <a:endParaRPr lang="en-US" dirty="0"/>
          </a:p>
        </p:txBody>
      </p:sp>
      <p:sp>
        <p:nvSpPr>
          <p:cNvPr id="3" name="Content Placeholder 2"/>
          <p:cNvSpPr>
            <a:spLocks noGrp="1"/>
          </p:cNvSpPr>
          <p:nvPr>
            <p:ph idx="1"/>
          </p:nvPr>
        </p:nvSpPr>
        <p:spPr/>
        <p:txBody>
          <a:bodyPr/>
          <a:lstStyle/>
          <a:p>
            <a:pPr marL="0" indent="0" algn="ctr">
              <a:buNone/>
            </a:pPr>
            <a:r>
              <a:rPr lang="en-US" dirty="0" smtClean="0"/>
              <a:t>Subject:-   Theory of Programming Languages</a:t>
            </a:r>
          </a:p>
          <a:p>
            <a:pPr marL="0" indent="0" algn="ctr">
              <a:buNone/>
            </a:pPr>
            <a:r>
              <a:rPr lang="en-US" dirty="0" smtClean="0"/>
              <a:t>Instructor:- Dr. </a:t>
            </a:r>
            <a:r>
              <a:rPr lang="en-US" dirty="0" err="1" smtClean="0"/>
              <a:t>Labiba</a:t>
            </a:r>
            <a:r>
              <a:rPr lang="en-US" dirty="0" smtClean="0"/>
              <a:t> Fahd</a:t>
            </a:r>
            <a:endParaRPr lang="en-US" dirty="0"/>
          </a:p>
          <a:p>
            <a:r>
              <a:rPr lang="en-US" dirty="0" smtClean="0"/>
              <a:t>Group Members</a:t>
            </a:r>
            <a:endParaRPr lang="en-US" dirty="0"/>
          </a:p>
        </p:txBody>
      </p:sp>
      <p:sp>
        <p:nvSpPr>
          <p:cNvPr id="4" name="Rectangle 3"/>
          <p:cNvSpPr/>
          <p:nvPr/>
        </p:nvSpPr>
        <p:spPr>
          <a:xfrm>
            <a:off x="920412" y="3436998"/>
            <a:ext cx="1738052" cy="2704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Mehreen</a:t>
            </a:r>
            <a:endParaRPr lang="en-US" sz="3200" dirty="0" smtClean="0"/>
          </a:p>
          <a:p>
            <a:pPr algn="ctr"/>
            <a:r>
              <a:rPr lang="en-US" sz="3200" dirty="0" err="1" smtClean="0"/>
              <a:t>Alam</a:t>
            </a:r>
            <a:endParaRPr lang="en-US" sz="3200" dirty="0" smtClean="0"/>
          </a:p>
          <a:p>
            <a:pPr algn="ctr"/>
            <a:r>
              <a:rPr lang="en-US" sz="3200" dirty="0" smtClean="0"/>
              <a:t>iI6-1402</a:t>
            </a:r>
            <a:endParaRPr lang="en-US" sz="3200" dirty="0"/>
          </a:p>
        </p:txBody>
      </p:sp>
      <p:sp>
        <p:nvSpPr>
          <p:cNvPr id="5" name="Rectangle 4"/>
          <p:cNvSpPr/>
          <p:nvPr/>
        </p:nvSpPr>
        <p:spPr>
          <a:xfrm>
            <a:off x="2664451" y="3446726"/>
            <a:ext cx="1731353" cy="2704514"/>
          </a:xfrm>
          <a:prstGeom prst="rect">
            <a:avLst/>
          </a:prstGeom>
          <a:solidFill>
            <a:srgbClr val="1A9E7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t>Faisal </a:t>
            </a:r>
          </a:p>
          <a:p>
            <a:pPr algn="ctr"/>
            <a:r>
              <a:rPr lang="en-US" sz="3200" dirty="0" err="1" smtClean="0"/>
              <a:t>Mumtaz</a:t>
            </a:r>
            <a:endParaRPr lang="en-US" sz="3200" dirty="0" smtClean="0"/>
          </a:p>
          <a:p>
            <a:pPr algn="ctr"/>
            <a:r>
              <a:rPr lang="en-US" sz="3200" dirty="0" smtClean="0"/>
              <a:t>i</a:t>
            </a:r>
            <a:r>
              <a:rPr lang="en-US" sz="3200" dirty="0" smtClean="0"/>
              <a:t>16-1024</a:t>
            </a:r>
            <a:endParaRPr lang="en-US" sz="3200" dirty="0"/>
          </a:p>
        </p:txBody>
      </p:sp>
      <p:sp>
        <p:nvSpPr>
          <p:cNvPr id="6" name="Rectangle 5"/>
          <p:cNvSpPr/>
          <p:nvPr/>
        </p:nvSpPr>
        <p:spPr>
          <a:xfrm flipH="1">
            <a:off x="4367286" y="3448626"/>
            <a:ext cx="1731353" cy="2704514"/>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Shahran</a:t>
            </a:r>
            <a:endParaRPr lang="en-US" sz="3200" dirty="0" smtClean="0"/>
          </a:p>
          <a:p>
            <a:pPr algn="ctr"/>
            <a:r>
              <a:rPr lang="en-US" sz="3200" dirty="0" err="1" smtClean="0"/>
              <a:t>Gohar</a:t>
            </a:r>
            <a:endParaRPr lang="en-US" sz="3200" dirty="0" smtClean="0"/>
          </a:p>
          <a:p>
            <a:pPr algn="ctr"/>
            <a:r>
              <a:rPr lang="en-US" sz="3200" dirty="0" smtClean="0"/>
              <a:t>i</a:t>
            </a:r>
            <a:r>
              <a:rPr lang="en-US" sz="3200" dirty="0" smtClean="0"/>
              <a:t>16-10 </a:t>
            </a:r>
            <a:endParaRPr lang="en-US" sz="3200" dirty="0"/>
          </a:p>
        </p:txBody>
      </p:sp>
      <p:sp>
        <p:nvSpPr>
          <p:cNvPr id="7" name="Rectangle 6"/>
          <p:cNvSpPr/>
          <p:nvPr/>
        </p:nvSpPr>
        <p:spPr>
          <a:xfrm>
            <a:off x="6113254" y="3436998"/>
            <a:ext cx="1726076" cy="2704514"/>
          </a:xfrm>
          <a:prstGeom prst="rect">
            <a:avLst/>
          </a:prstGeom>
          <a:solidFill>
            <a:srgbClr val="FFFF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solidFill>
                  <a:schemeClr val="tx1"/>
                </a:solidFill>
              </a:rPr>
              <a:t>Shaad</a:t>
            </a:r>
            <a:r>
              <a:rPr lang="en-US" sz="3200" dirty="0" smtClean="0">
                <a:solidFill>
                  <a:schemeClr val="tx1"/>
                </a:solidFill>
              </a:rPr>
              <a:t> Ahmad</a:t>
            </a:r>
          </a:p>
          <a:p>
            <a:pPr algn="ctr"/>
            <a:r>
              <a:rPr lang="en-US" sz="3200" dirty="0" smtClean="0">
                <a:solidFill>
                  <a:schemeClr val="tx1"/>
                </a:solidFill>
              </a:rPr>
              <a:t>i</a:t>
            </a:r>
            <a:r>
              <a:rPr lang="en-US" sz="3200" dirty="0" smtClean="0">
                <a:solidFill>
                  <a:schemeClr val="tx1"/>
                </a:solidFill>
              </a:rPr>
              <a:t>14-</a:t>
            </a:r>
            <a:endParaRPr lang="en-US" sz="3200" dirty="0">
              <a:solidFill>
                <a:schemeClr val="tx1"/>
              </a:solidFill>
            </a:endParaRPr>
          </a:p>
        </p:txBody>
      </p:sp>
      <p:sp>
        <p:nvSpPr>
          <p:cNvPr id="8" name="Rectangle 7"/>
          <p:cNvSpPr/>
          <p:nvPr/>
        </p:nvSpPr>
        <p:spPr>
          <a:xfrm flipH="1">
            <a:off x="7822076" y="3429000"/>
            <a:ext cx="1726076" cy="2704514"/>
          </a:xfrm>
          <a:prstGeom prst="rect">
            <a:avLst/>
          </a:prstGeom>
          <a:solidFill>
            <a:srgbClr val="FF0000"/>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smtClean="0"/>
              <a:t>Umar </a:t>
            </a:r>
            <a:r>
              <a:rPr lang="en-US" sz="3200" dirty="0" err="1" smtClean="0"/>
              <a:t>Munir</a:t>
            </a:r>
            <a:endParaRPr lang="en-US" sz="3200" dirty="0"/>
          </a:p>
        </p:txBody>
      </p:sp>
      <p:sp>
        <p:nvSpPr>
          <p:cNvPr id="9" name="Rectangle 8"/>
          <p:cNvSpPr/>
          <p:nvPr/>
        </p:nvSpPr>
        <p:spPr>
          <a:xfrm flipH="1">
            <a:off x="9548152" y="3421002"/>
            <a:ext cx="1726076" cy="2704514"/>
          </a:xfrm>
          <a:prstGeom prst="rect">
            <a:avLst/>
          </a:prstGeom>
          <a:solidFill>
            <a:schemeClr val="accent1">
              <a:lumMod val="50000"/>
            </a:schemeClr>
          </a:solidFill>
          <a:ln>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200" dirty="0" err="1" smtClean="0"/>
              <a:t>Shahid</a:t>
            </a:r>
            <a:r>
              <a:rPr lang="en-US" sz="3200" dirty="0" smtClean="0"/>
              <a:t> Hussain</a:t>
            </a:r>
          </a:p>
          <a:p>
            <a:pPr algn="ctr"/>
            <a:r>
              <a:rPr lang="en-US" sz="3200" dirty="0" smtClean="0"/>
              <a:t>i</a:t>
            </a:r>
            <a:r>
              <a:rPr lang="en-US" sz="3200" dirty="0" smtClean="0"/>
              <a:t>17-1053</a:t>
            </a:r>
            <a:endParaRPr lang="en-US" sz="3200" dirty="0"/>
          </a:p>
        </p:txBody>
      </p:sp>
    </p:spTree>
    <p:extLst>
      <p:ext uri="{BB962C8B-B14F-4D97-AF65-F5344CB8AC3E}">
        <p14:creationId xmlns:p14="http://schemas.microsoft.com/office/powerpoint/2010/main" xmlns="" val="4067546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Checking</a:t>
            </a:r>
            <a:endParaRPr lang="en-US" dirty="0"/>
          </a:p>
        </p:txBody>
      </p:sp>
      <p:sp>
        <p:nvSpPr>
          <p:cNvPr id="3" name="Content Placeholder 2"/>
          <p:cNvSpPr>
            <a:spLocks noGrp="1"/>
          </p:cNvSpPr>
          <p:nvPr>
            <p:ph idx="1"/>
          </p:nvPr>
        </p:nvSpPr>
        <p:spPr>
          <a:xfrm>
            <a:off x="838200" y="1294228"/>
            <a:ext cx="10515600" cy="4882735"/>
          </a:xfrm>
        </p:spPr>
        <p:txBody>
          <a:bodyPr>
            <a:normAutofit/>
          </a:bodyPr>
          <a:lstStyle/>
          <a:p>
            <a:r>
              <a:rPr lang="en-US" dirty="0"/>
              <a:t>I</a:t>
            </a:r>
            <a:r>
              <a:rPr lang="en-US" dirty="0" smtClean="0"/>
              <a:t>ndex </a:t>
            </a:r>
            <a:r>
              <a:rPr lang="en-US" dirty="0"/>
              <a:t>checking is a part of many high-level </a:t>
            </a:r>
            <a:r>
              <a:rPr lang="en-US" dirty="0" smtClean="0"/>
              <a:t>languages.</a:t>
            </a:r>
          </a:p>
          <a:p>
            <a:r>
              <a:rPr lang="en-US" dirty="0" smtClean="0"/>
              <a:t>To make sure array indices are within bounds, and they have values valid for </a:t>
            </a:r>
            <a:r>
              <a:rPr lang="en-US" dirty="0"/>
              <a:t>the array which were created when the array was defined. </a:t>
            </a:r>
            <a:endParaRPr lang="en-US" dirty="0" smtClean="0"/>
          </a:p>
          <a:p>
            <a:r>
              <a:rPr lang="en-US" dirty="0" smtClean="0"/>
              <a:t>In </a:t>
            </a:r>
            <a:r>
              <a:rPr lang="en-US" dirty="0"/>
              <a:t>index checking a variable being used as an array </a:t>
            </a:r>
            <a:r>
              <a:rPr lang="en-US" dirty="0" smtClean="0"/>
              <a:t>index is </a:t>
            </a:r>
            <a:r>
              <a:rPr lang="en-US" dirty="0"/>
              <a:t>within the bounds of the array. </a:t>
            </a:r>
          </a:p>
          <a:p>
            <a:r>
              <a:rPr lang="en-US" dirty="0"/>
              <a:t>I</a:t>
            </a:r>
            <a:r>
              <a:rPr lang="en-US" dirty="0" smtClean="0"/>
              <a:t>f the index is out-of-bounds, an error occur and further execution is suspended. </a:t>
            </a:r>
          </a:p>
          <a:p>
            <a:r>
              <a:rPr lang="en-US" dirty="0" smtClean="0"/>
              <a:t>If </a:t>
            </a:r>
            <a:r>
              <a:rPr lang="en-US" dirty="0"/>
              <a:t>a </a:t>
            </a:r>
            <a:r>
              <a:rPr lang="en-US" dirty="0" smtClean="0"/>
              <a:t>number outside </a:t>
            </a:r>
            <a:r>
              <a:rPr lang="en-US" dirty="0"/>
              <a:t>of the upper range is used in an array, it may </a:t>
            </a:r>
            <a:r>
              <a:rPr lang="en-US" dirty="0" smtClean="0"/>
              <a:t>cause the </a:t>
            </a:r>
            <a:r>
              <a:rPr lang="en-US" dirty="0"/>
              <a:t>program to crash, or may introduce security </a:t>
            </a:r>
            <a:r>
              <a:rPr lang="en-US" dirty="0" smtClean="0"/>
              <a:t>vulnerabilities.</a:t>
            </a:r>
            <a:endParaRPr lang="en-US" dirty="0"/>
          </a:p>
        </p:txBody>
      </p:sp>
    </p:spTree>
    <p:extLst>
      <p:ext uri="{BB962C8B-B14F-4D97-AF65-F5344CB8AC3E}">
        <p14:creationId xmlns:p14="http://schemas.microsoft.com/office/powerpoint/2010/main" xmlns="" val="356641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bounds </a:t>
            </a:r>
            <a:r>
              <a:rPr lang="en-US" dirty="0" smtClean="0"/>
              <a:t>checking</a:t>
            </a:r>
            <a:endParaRPr lang="en-US" dirty="0"/>
          </a:p>
        </p:txBody>
      </p:sp>
      <p:sp>
        <p:nvSpPr>
          <p:cNvPr id="3" name="Content Placeholder 2"/>
          <p:cNvSpPr>
            <a:spLocks noGrp="1"/>
          </p:cNvSpPr>
          <p:nvPr>
            <p:ph idx="1"/>
          </p:nvPr>
        </p:nvSpPr>
        <p:spPr/>
        <p:txBody>
          <a:bodyPr/>
          <a:lstStyle/>
          <a:p>
            <a:r>
              <a:rPr lang="en-US" dirty="0" smtClean="0"/>
              <a:t>In software bounds checking costs </a:t>
            </a:r>
            <a:r>
              <a:rPr lang="en-US" dirty="0"/>
              <a:t>CPU time </a:t>
            </a:r>
            <a:r>
              <a:rPr lang="en-US" dirty="0" smtClean="0"/>
              <a:t>.</a:t>
            </a:r>
            <a:endParaRPr lang="en-US" dirty="0"/>
          </a:p>
          <a:p>
            <a:endParaRPr lang="en-US" dirty="0" smtClean="0"/>
          </a:p>
          <a:p>
            <a:r>
              <a:rPr lang="en-US" dirty="0" smtClean="0"/>
              <a:t>If </a:t>
            </a:r>
            <a:r>
              <a:rPr lang="en-US" dirty="0"/>
              <a:t>the </a:t>
            </a:r>
            <a:r>
              <a:rPr lang="en-US" dirty="0" smtClean="0"/>
              <a:t>bound checks </a:t>
            </a:r>
            <a:r>
              <a:rPr lang="en-US" dirty="0"/>
              <a:t>performed by hardware then the safety can be provided "for free" with no runtime cost</a:t>
            </a:r>
          </a:p>
        </p:txBody>
      </p:sp>
    </p:spTree>
    <p:extLst>
      <p:ext uri="{BB962C8B-B14F-4D97-AF65-F5344CB8AC3E}">
        <p14:creationId xmlns:p14="http://schemas.microsoft.com/office/powerpoint/2010/main" xmlns="" val="4185988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72322091"/>
              </p:ext>
            </p:extLst>
          </p:nvPr>
        </p:nvGraphicFramePr>
        <p:xfrm>
          <a:off x="838202" y="365123"/>
          <a:ext cx="10781712" cy="6260760"/>
        </p:xfrm>
        <a:graphic>
          <a:graphicData uri="http://schemas.openxmlformats.org/drawingml/2006/table">
            <a:tbl>
              <a:tblPr firstRow="1" firstCol="1" bandRow="1">
                <a:tableStyleId>{5C22544A-7EE6-4342-B048-85BDC9FD1C3A}</a:tableStyleId>
              </a:tblPr>
              <a:tblGrid>
                <a:gridCol w="3593904">
                  <a:extLst>
                    <a:ext uri="{9D8B030D-6E8A-4147-A177-3AD203B41FA5}">
                      <a16:colId xmlns:a16="http://schemas.microsoft.com/office/drawing/2014/main" xmlns="" val="2203545081"/>
                    </a:ext>
                  </a:extLst>
                </a:gridCol>
                <a:gridCol w="3593904">
                  <a:extLst>
                    <a:ext uri="{9D8B030D-6E8A-4147-A177-3AD203B41FA5}">
                      <a16:colId xmlns:a16="http://schemas.microsoft.com/office/drawing/2014/main" xmlns="" val="3993226735"/>
                    </a:ext>
                  </a:extLst>
                </a:gridCol>
                <a:gridCol w="3593904">
                  <a:extLst>
                    <a:ext uri="{9D8B030D-6E8A-4147-A177-3AD203B41FA5}">
                      <a16:colId xmlns:a16="http://schemas.microsoft.com/office/drawing/2014/main" xmlns="" val="816596937"/>
                    </a:ext>
                  </a:extLst>
                </a:gridCol>
              </a:tblGrid>
              <a:tr h="569160">
                <a:tc>
                  <a:txBody>
                    <a:bodyPr/>
                    <a:lstStyle/>
                    <a:p>
                      <a:pPr algn="ctr" rtl="0">
                        <a:lnSpc>
                          <a:spcPct val="107000"/>
                        </a:lnSpc>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rPr>
                        <a:t>Index checking</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Range checking</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314059099"/>
                  </a:ext>
                </a:extLst>
              </a:tr>
              <a:tr h="569160">
                <a:tc>
                  <a:txBody>
                    <a:bodyPr/>
                    <a:lstStyle/>
                    <a:p>
                      <a:pPr algn="ctr" rtl="0">
                        <a:lnSpc>
                          <a:spcPct val="107000"/>
                        </a:lnSpc>
                        <a:spcAft>
                          <a:spcPts val="0"/>
                        </a:spcAft>
                      </a:pPr>
                      <a:r>
                        <a:rPr lang="en-US" sz="3200">
                          <a:effectLst/>
                        </a:rPr>
                        <a:t>Scala</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 (statically check)</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508540953"/>
                  </a:ext>
                </a:extLst>
              </a:tr>
              <a:tr h="569160">
                <a:tc>
                  <a:txBody>
                    <a:bodyPr/>
                    <a:lstStyle/>
                    <a:p>
                      <a:pPr algn="ctr" rtl="0">
                        <a:lnSpc>
                          <a:spcPct val="107000"/>
                        </a:lnSpc>
                        <a:spcAft>
                          <a:spcPts val="0"/>
                        </a:spcAft>
                      </a:pPr>
                      <a:r>
                        <a:rPr lang="en-US" sz="3200">
                          <a:effectLst/>
                        </a:rPr>
                        <a:t>Swift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79933438"/>
                  </a:ext>
                </a:extLst>
              </a:tr>
              <a:tr h="569160">
                <a:tc>
                  <a:txBody>
                    <a:bodyPr/>
                    <a:lstStyle/>
                    <a:p>
                      <a:pPr algn="ctr" rtl="0">
                        <a:lnSpc>
                          <a:spcPct val="107000"/>
                        </a:lnSpc>
                        <a:spcAft>
                          <a:spcPts val="0"/>
                        </a:spcAft>
                      </a:pPr>
                      <a:r>
                        <a:rPr lang="en-US" sz="3200">
                          <a:effectLst/>
                        </a:rPr>
                        <a:t>F#</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255488591"/>
                  </a:ext>
                </a:extLst>
              </a:tr>
              <a:tr h="569160">
                <a:tc>
                  <a:txBody>
                    <a:bodyPr/>
                    <a:lstStyle/>
                    <a:p>
                      <a:pPr algn="ctr" rtl="0">
                        <a:lnSpc>
                          <a:spcPct val="107000"/>
                        </a:lnSpc>
                        <a:spcAft>
                          <a:spcPts val="0"/>
                        </a:spcAft>
                      </a:pPr>
                      <a:r>
                        <a:rPr lang="en-US" sz="3200">
                          <a:effectLst/>
                        </a:rPr>
                        <a:t>Rust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 (at run time)</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065064203"/>
                  </a:ext>
                </a:extLst>
              </a:tr>
              <a:tr h="569160">
                <a:tc>
                  <a:txBody>
                    <a:bodyPr/>
                    <a:lstStyle/>
                    <a:p>
                      <a:pPr algn="ctr" rtl="0">
                        <a:lnSpc>
                          <a:spcPct val="107000"/>
                        </a:lnSpc>
                        <a:spcAft>
                          <a:spcPts val="0"/>
                        </a:spcAft>
                      </a:pPr>
                      <a:r>
                        <a:rPr lang="en-US" sz="3200">
                          <a:effectLst/>
                        </a:rPr>
                        <a:t>Vb.net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13284773"/>
                  </a:ext>
                </a:extLst>
              </a:tr>
              <a:tr h="569160">
                <a:tc>
                  <a:txBody>
                    <a:bodyPr/>
                    <a:lstStyle/>
                    <a:p>
                      <a:pPr algn="ctr" rtl="0">
                        <a:lnSpc>
                          <a:spcPct val="107000"/>
                        </a:lnSpc>
                        <a:spcAft>
                          <a:spcPts val="0"/>
                        </a:spcAft>
                      </a:pPr>
                      <a:r>
                        <a:rPr lang="en-US" sz="3200">
                          <a:effectLst/>
                        </a:rPr>
                        <a:t>C#</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631361750"/>
                  </a:ext>
                </a:extLst>
              </a:tr>
              <a:tr h="569160">
                <a:tc>
                  <a:txBody>
                    <a:bodyPr/>
                    <a:lstStyle/>
                    <a:p>
                      <a:pPr algn="ctr" rtl="0">
                        <a:lnSpc>
                          <a:spcPct val="107000"/>
                        </a:lnSpc>
                        <a:spcAft>
                          <a:spcPts val="0"/>
                        </a:spcAft>
                      </a:pPr>
                      <a:r>
                        <a:rPr lang="en-US" sz="3200">
                          <a:effectLst/>
                        </a:rPr>
                        <a:t>D</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36440860"/>
                  </a:ext>
                </a:extLst>
              </a:tr>
              <a:tr h="569160">
                <a:tc>
                  <a:txBody>
                    <a:bodyPr/>
                    <a:lstStyle/>
                    <a:p>
                      <a:pPr algn="ctr" rtl="0">
                        <a:lnSpc>
                          <a:spcPct val="107000"/>
                        </a:lnSpc>
                        <a:spcAft>
                          <a:spcPts val="0"/>
                        </a:spcAft>
                      </a:pPr>
                      <a:r>
                        <a:rPr lang="en-US" sz="3200">
                          <a:effectLst/>
                        </a:rPr>
                        <a:t>Oz</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250471564"/>
                  </a:ext>
                </a:extLst>
              </a:tr>
              <a:tr h="569160">
                <a:tc>
                  <a:txBody>
                    <a:bodyPr/>
                    <a:lstStyle/>
                    <a:p>
                      <a:pPr algn="ctr" rtl="0">
                        <a:lnSpc>
                          <a:spcPct val="107000"/>
                        </a:lnSpc>
                        <a:spcAft>
                          <a:spcPts val="0"/>
                        </a:spcAft>
                      </a:pPr>
                      <a:r>
                        <a:rPr lang="en-US" sz="3200">
                          <a:effectLst/>
                        </a:rPr>
                        <a:t>Matlab</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r>
                        <a:rPr lang="en-US" sz="3200">
                          <a:effectLst/>
                        </a:rPr>
                        <a:t>(statically check)</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010384198"/>
                  </a:ext>
                </a:extLst>
              </a:tr>
              <a:tr h="569160">
                <a:tc>
                  <a:txBody>
                    <a:bodyPr/>
                    <a:lstStyle/>
                    <a:p>
                      <a:pPr algn="ctr" rtl="0">
                        <a:lnSpc>
                          <a:spcPct val="107000"/>
                        </a:lnSpc>
                        <a:spcAft>
                          <a:spcPts val="0"/>
                        </a:spcAft>
                      </a:pPr>
                      <a:r>
                        <a:rPr lang="en-US" sz="3200">
                          <a:effectLst/>
                        </a:rPr>
                        <a:t>Python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027659082"/>
                  </a:ext>
                </a:extLst>
              </a:tr>
            </a:tbl>
          </a:graphicData>
        </a:graphic>
      </p:graphicFrame>
    </p:spTree>
    <p:extLst>
      <p:ext uri="{BB962C8B-B14F-4D97-AF65-F5344CB8AC3E}">
        <p14:creationId xmlns:p14="http://schemas.microsoft.com/office/powerpoint/2010/main" xmlns="" val="36809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Scala</a:t>
            </a:r>
            <a:endParaRPr lang="en-US" dirty="0"/>
          </a:p>
        </p:txBody>
      </p:sp>
      <p:sp>
        <p:nvSpPr>
          <p:cNvPr id="3" name="Content Placeholder 2"/>
          <p:cNvSpPr>
            <a:spLocks noGrp="1"/>
          </p:cNvSpPr>
          <p:nvPr>
            <p:ph idx="1"/>
          </p:nvPr>
        </p:nvSpPr>
        <p:spPr/>
        <p:txBody>
          <a:bodyPr/>
          <a:lstStyle/>
          <a:p>
            <a:r>
              <a:rPr lang="en-US" dirty="0"/>
              <a:t>Array representation in </a:t>
            </a:r>
            <a:r>
              <a:rPr lang="en-US" dirty="0" err="1"/>
              <a:t>scala</a:t>
            </a:r>
            <a:endParaRPr lang="en-US" dirty="0"/>
          </a:p>
          <a:p>
            <a:pPr marL="0" indent="0">
              <a:buNone/>
            </a:pPr>
            <a:r>
              <a:rPr lang="en-US" dirty="0" smtClean="0"/>
              <a:t>  </a:t>
            </a:r>
          </a:p>
          <a:p>
            <a:pPr marL="0" indent="0">
              <a:buNone/>
            </a:pPr>
            <a:r>
              <a:rPr lang="en-US" dirty="0"/>
              <a:t>	</a:t>
            </a:r>
            <a:r>
              <a:rPr lang="en-US" dirty="0" err="1" smtClean="0"/>
              <a:t>scala</a:t>
            </a:r>
            <a:r>
              <a:rPr lang="en-US" dirty="0"/>
              <a:t>&gt; </a:t>
            </a:r>
            <a:r>
              <a:rPr lang="en-US" b="1" dirty="0" err="1"/>
              <a:t>val</a:t>
            </a:r>
            <a:r>
              <a:rPr lang="en-US" dirty="0"/>
              <a:t> a1 = </a:t>
            </a:r>
            <a:r>
              <a:rPr lang="en-US" b="1" dirty="0"/>
              <a:t>Array</a:t>
            </a:r>
            <a:r>
              <a:rPr lang="en-US" dirty="0"/>
              <a:t>(1, 2, 3)</a:t>
            </a:r>
          </a:p>
          <a:p>
            <a:pPr marL="0" indent="0">
              <a:buNone/>
            </a:pPr>
            <a:r>
              <a:rPr lang="en-US" dirty="0" smtClean="0"/>
              <a:t>	</a:t>
            </a:r>
          </a:p>
          <a:p>
            <a:pPr marL="0" indent="0">
              <a:buNone/>
            </a:pPr>
            <a:r>
              <a:rPr lang="en-US" dirty="0"/>
              <a:t>	</a:t>
            </a:r>
            <a:r>
              <a:rPr lang="en-US" dirty="0" smtClean="0"/>
              <a:t>a1</a:t>
            </a:r>
            <a:r>
              <a:rPr lang="en-US" dirty="0"/>
              <a:t>: </a:t>
            </a:r>
            <a:r>
              <a:rPr lang="en-US" b="1" dirty="0"/>
              <a:t>Array</a:t>
            </a:r>
            <a:r>
              <a:rPr lang="en-US" dirty="0"/>
              <a:t>[</a:t>
            </a:r>
            <a:r>
              <a:rPr lang="en-US" b="1" dirty="0" err="1"/>
              <a:t>Int</a:t>
            </a:r>
            <a:r>
              <a:rPr lang="en-US" dirty="0"/>
              <a:t>] = </a:t>
            </a:r>
            <a:r>
              <a:rPr lang="en-US" b="1" dirty="0"/>
              <a:t>Array</a:t>
            </a:r>
            <a:r>
              <a:rPr lang="en-US" dirty="0"/>
              <a:t>(1, 2, 3)</a:t>
            </a:r>
          </a:p>
          <a:p>
            <a:endParaRPr lang="en-US" dirty="0"/>
          </a:p>
        </p:txBody>
      </p:sp>
    </p:spTree>
    <p:extLst>
      <p:ext uri="{BB962C8B-B14F-4D97-AF65-F5344CB8AC3E}">
        <p14:creationId xmlns:p14="http://schemas.microsoft.com/office/powerpoint/2010/main" xmlns="" val="398696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Swift range checking </a:t>
            </a:r>
            <a:endParaRPr lang="en-US" dirty="0"/>
          </a:p>
        </p:txBody>
      </p:sp>
      <p:sp>
        <p:nvSpPr>
          <p:cNvPr id="3" name="Content Placeholder 2"/>
          <p:cNvSpPr>
            <a:spLocks noGrp="1"/>
          </p:cNvSpPr>
          <p:nvPr>
            <p:ph idx="1"/>
          </p:nvPr>
        </p:nvSpPr>
        <p:spPr/>
        <p:txBody>
          <a:bodyPr/>
          <a:lstStyle/>
          <a:p>
            <a:pPr marL="0" indent="0">
              <a:buNone/>
            </a:pPr>
            <a:r>
              <a:rPr lang="en-US" dirty="0" err="1" smtClean="0">
                <a:hlinkClick r:id="rId2"/>
              </a:rPr>
              <a:t>func</a:t>
            </a:r>
            <a:r>
              <a:rPr lang="en-US" dirty="0">
                <a:hlinkClick r:id="rId2"/>
              </a:rPr>
              <a:t> contains(Bound)</a:t>
            </a:r>
            <a:endParaRPr lang="en-US" dirty="0"/>
          </a:p>
          <a:p>
            <a:pPr marL="0" indent="0">
              <a:buNone/>
            </a:pPr>
            <a:endParaRPr lang="en-US" dirty="0" smtClean="0"/>
          </a:p>
          <a:p>
            <a:pPr marL="0" indent="0">
              <a:buNone/>
            </a:pPr>
            <a:r>
              <a:rPr lang="en-US" dirty="0" smtClean="0"/>
              <a:t>Returns </a:t>
            </a:r>
            <a:r>
              <a:rPr lang="en-US" dirty="0"/>
              <a:t>a Boolean value indicating whether the given element is contained within the range.</a:t>
            </a:r>
          </a:p>
          <a:p>
            <a:endParaRPr lang="en-US" dirty="0"/>
          </a:p>
        </p:txBody>
      </p:sp>
    </p:spTree>
    <p:extLst>
      <p:ext uri="{BB962C8B-B14F-4D97-AF65-F5344CB8AC3E}">
        <p14:creationId xmlns:p14="http://schemas.microsoft.com/office/powerpoint/2010/main" xmlns="" val="859722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Type Safety</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Safety</a:t>
            </a:r>
          </a:p>
        </p:txBody>
      </p:sp>
      <p:sp>
        <p:nvSpPr>
          <p:cNvPr id="3" name="Content Placeholder 2"/>
          <p:cNvSpPr>
            <a:spLocks noGrp="1"/>
          </p:cNvSpPr>
          <p:nvPr>
            <p:ph idx="1"/>
          </p:nvPr>
        </p:nvSpPr>
        <p:spPr>
          <a:xfrm>
            <a:off x="838200" y="1294228"/>
            <a:ext cx="10515600" cy="5331655"/>
          </a:xfrm>
        </p:spPr>
        <p:txBody>
          <a:bodyPr>
            <a:normAutofit lnSpcReduction="10000"/>
          </a:bodyPr>
          <a:lstStyle/>
          <a:p>
            <a:r>
              <a:rPr lang="en-US" dirty="0"/>
              <a:t>The compiler will validate types and through an error if you assign a wrong type to a variable. </a:t>
            </a:r>
          </a:p>
          <a:p>
            <a:pPr fontAlgn="base"/>
            <a:r>
              <a:rPr lang="en-US" dirty="0"/>
              <a:t>Type safety is checking for matched data types during compile time</a:t>
            </a:r>
            <a:r>
              <a:rPr lang="en-US" dirty="0" smtClean="0"/>
              <a:t>.</a:t>
            </a:r>
          </a:p>
          <a:p>
            <a:pPr fontAlgn="base"/>
            <a:r>
              <a:rPr lang="en-US" dirty="0" smtClean="0"/>
              <a:t> </a:t>
            </a:r>
            <a:r>
              <a:rPr lang="en-US" dirty="0"/>
              <a:t>For example, </a:t>
            </a:r>
            <a:endParaRPr lang="en-US" dirty="0" smtClean="0"/>
          </a:p>
          <a:p>
            <a:pPr marL="0" indent="0" fontAlgn="base">
              <a:buNone/>
            </a:pPr>
            <a:r>
              <a:rPr lang="en-US" dirty="0" smtClean="0"/>
              <a:t>	</a:t>
            </a:r>
            <a:r>
              <a:rPr lang="en-US" dirty="0" err="1" smtClean="0"/>
              <a:t>int</a:t>
            </a:r>
            <a:r>
              <a:rPr lang="en-US" dirty="0" smtClean="0"/>
              <a:t> </a:t>
            </a:r>
            <a:r>
              <a:rPr lang="en-US" dirty="0"/>
              <a:t>a ="John" </a:t>
            </a:r>
            <a:endParaRPr lang="en-US" dirty="0" smtClean="0"/>
          </a:p>
          <a:p>
            <a:pPr marL="0" indent="0" fontAlgn="base">
              <a:buNone/>
            </a:pPr>
            <a:r>
              <a:rPr lang="en-US" dirty="0" smtClean="0"/>
              <a:t>  returns </a:t>
            </a:r>
            <a:r>
              <a:rPr lang="en-US" dirty="0"/>
              <a:t>error </a:t>
            </a:r>
            <a:r>
              <a:rPr lang="en-US" dirty="0" smtClean="0"/>
              <a:t>as </a:t>
            </a:r>
            <a:r>
              <a:rPr lang="en-US" dirty="0"/>
              <a:t>variable 'a' is an integer </a:t>
            </a:r>
            <a:r>
              <a:rPr lang="en-US" dirty="0" smtClean="0"/>
              <a:t>and </a:t>
            </a:r>
            <a:r>
              <a:rPr lang="en-US" dirty="0"/>
              <a:t>we are assigning a string value</a:t>
            </a:r>
            <a:r>
              <a:rPr lang="en-US" dirty="0" smtClean="0"/>
              <a:t>. </a:t>
            </a:r>
          </a:p>
          <a:p>
            <a:pPr fontAlgn="base"/>
            <a:r>
              <a:rPr lang="en-US" dirty="0" smtClean="0"/>
              <a:t>These </a:t>
            </a:r>
            <a:r>
              <a:rPr lang="en-US" dirty="0"/>
              <a:t>data type mismatches are checked during compile time. </a:t>
            </a:r>
            <a:endParaRPr lang="en-US" dirty="0" smtClean="0"/>
          </a:p>
          <a:p>
            <a:pPr fontAlgn="base"/>
            <a:r>
              <a:rPr lang="en-US" dirty="0" smtClean="0"/>
              <a:t>Type </a:t>
            </a:r>
            <a:r>
              <a:rPr lang="en-US" dirty="0"/>
              <a:t>safe code </a:t>
            </a:r>
            <a:endParaRPr lang="en-US" dirty="0" smtClean="0"/>
          </a:p>
          <a:p>
            <a:pPr lvl="1" fontAlgn="base"/>
            <a:r>
              <a:rPr lang="en-US" dirty="0" smtClean="0"/>
              <a:t>can </a:t>
            </a:r>
            <a:r>
              <a:rPr lang="en-US" dirty="0"/>
              <a:t>access only the memory locations that it has permission to execute. </a:t>
            </a:r>
          </a:p>
          <a:p>
            <a:pPr lvl="1" fontAlgn="base"/>
            <a:r>
              <a:rPr lang="en-US" dirty="0" smtClean="0"/>
              <a:t>can </a:t>
            </a:r>
            <a:r>
              <a:rPr lang="en-US" dirty="0"/>
              <a:t>never access any private members of an object. </a:t>
            </a:r>
          </a:p>
          <a:p>
            <a:pPr lvl="1" fontAlgn="base"/>
            <a:r>
              <a:rPr lang="en-US" dirty="0" smtClean="0"/>
              <a:t>ensures </a:t>
            </a:r>
            <a:r>
              <a:rPr lang="en-US" dirty="0"/>
              <a:t>that objects are isolated from each other and are therefore safe </a:t>
            </a:r>
            <a:r>
              <a:rPr lang="en-US" dirty="0" smtClean="0"/>
              <a:t>for malicious </a:t>
            </a:r>
            <a:r>
              <a:rPr lang="en-US" dirty="0"/>
              <a:t>corruption</a:t>
            </a:r>
          </a:p>
          <a:p>
            <a:endParaRPr lang="en-US" dirty="0"/>
          </a:p>
        </p:txBody>
      </p:sp>
    </p:spTree>
    <p:extLst>
      <p:ext uri="{BB962C8B-B14F-4D97-AF65-F5344CB8AC3E}">
        <p14:creationId xmlns:p14="http://schemas.microsoft.com/office/powerpoint/2010/main" xmlns="" val="2479918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p:cNvSpPr/>
          <p:nvPr/>
        </p:nvSpPr>
        <p:spPr>
          <a:xfrm>
            <a:off x="838200" y="1149387"/>
            <a:ext cx="11099409" cy="3752796"/>
          </a:xfrm>
          <a:prstGeom prst="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sp>
        <p:nvSpPr>
          <p:cNvPr id="2" name="Title 1"/>
          <p:cNvSpPr>
            <a:spLocks noGrp="1"/>
          </p:cNvSpPr>
          <p:nvPr>
            <p:ph type="title"/>
          </p:nvPr>
        </p:nvSpPr>
        <p:spPr>
          <a:xfrm>
            <a:off x="838200" y="365125"/>
            <a:ext cx="10515600" cy="995637"/>
          </a:xfrm>
        </p:spPr>
        <p:txBody>
          <a:bodyPr/>
          <a:lstStyle/>
          <a:p>
            <a:r>
              <a:rPr lang="en-US" dirty="0"/>
              <a:t>The advantages type safety </a:t>
            </a:r>
          </a:p>
        </p:txBody>
      </p:sp>
      <p:sp>
        <p:nvSpPr>
          <p:cNvPr id="3" name="Content Placeholder 2"/>
          <p:cNvSpPr>
            <a:spLocks noGrp="1"/>
          </p:cNvSpPr>
          <p:nvPr>
            <p:ph idx="1"/>
          </p:nvPr>
        </p:nvSpPr>
        <p:spPr>
          <a:xfrm>
            <a:off x="7945303" y="1324047"/>
            <a:ext cx="4129161" cy="3773879"/>
          </a:xfrm>
        </p:spPr>
        <p:txBody>
          <a:bodyPr>
            <a:normAutofit/>
          </a:bodyPr>
          <a:lstStyle/>
          <a:p>
            <a:pPr fontAlgn="base"/>
            <a:r>
              <a:rPr lang="en-US" dirty="0" smtClean="0"/>
              <a:t>preventing </a:t>
            </a:r>
            <a:r>
              <a:rPr lang="en-US" dirty="0"/>
              <a:t>an error at runtime. </a:t>
            </a:r>
            <a:endParaRPr lang="en-US" dirty="0" smtClean="0"/>
          </a:p>
          <a:p>
            <a:pPr fontAlgn="base"/>
            <a:r>
              <a:rPr lang="en-US" dirty="0" smtClean="0"/>
              <a:t>developers </a:t>
            </a:r>
            <a:r>
              <a:rPr lang="en-US" dirty="0"/>
              <a:t>come to know such errors </a:t>
            </a:r>
            <a:r>
              <a:rPr lang="en-US" dirty="0" smtClean="0"/>
              <a:t>earlier and </a:t>
            </a:r>
            <a:r>
              <a:rPr lang="en-US" dirty="0"/>
              <a:t>code will be </a:t>
            </a:r>
            <a:r>
              <a:rPr lang="en-US" dirty="0" smtClean="0"/>
              <a:t>modified </a:t>
            </a:r>
            <a:r>
              <a:rPr lang="en-US" dirty="0"/>
              <a:t>to correct the mistake. </a:t>
            </a:r>
          </a:p>
          <a:p>
            <a:pPr fontAlgn="base"/>
            <a:r>
              <a:rPr lang="en-US" dirty="0" smtClean="0"/>
              <a:t> </a:t>
            </a:r>
            <a:r>
              <a:rPr lang="en-US" dirty="0"/>
              <a:t>developers get more confidence </a:t>
            </a:r>
            <a:r>
              <a:rPr lang="en-US" dirty="0" smtClean="0"/>
              <a:t>in their </a:t>
            </a:r>
            <a:r>
              <a:rPr lang="en-US" dirty="0"/>
              <a:t>code</a:t>
            </a:r>
            <a:r>
              <a:rPr lang="en-US" dirty="0" smtClean="0"/>
              <a:t>.</a:t>
            </a:r>
            <a:endParaRPr lang="en-US" dirty="0"/>
          </a:p>
        </p:txBody>
      </p:sp>
      <p:sp>
        <p:nvSpPr>
          <p:cNvPr id="4" name="Rectangle 3"/>
          <p:cNvSpPr/>
          <p:nvPr/>
        </p:nvSpPr>
        <p:spPr>
          <a:xfrm>
            <a:off x="4829908" y="1304449"/>
            <a:ext cx="2532184" cy="64865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Type instance assigning check</a:t>
            </a:r>
            <a:endParaRPr lang="en-US" dirty="0"/>
          </a:p>
        </p:txBody>
      </p:sp>
      <p:cxnSp>
        <p:nvCxnSpPr>
          <p:cNvPr id="9" name="Straight Connector 8"/>
          <p:cNvCxnSpPr>
            <a:stCxn id="4" idx="2"/>
          </p:cNvCxnSpPr>
          <p:nvPr/>
        </p:nvCxnSpPr>
        <p:spPr>
          <a:xfrm flipH="1">
            <a:off x="6059488" y="1953106"/>
            <a:ext cx="36512" cy="4064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843976" y="2359526"/>
            <a:ext cx="2555628" cy="2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8" idx="0"/>
          </p:cNvCxnSpPr>
          <p:nvPr/>
        </p:nvCxnSpPr>
        <p:spPr>
          <a:xfrm>
            <a:off x="4828445" y="2357981"/>
            <a:ext cx="15531" cy="50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9" idx="0"/>
          </p:cNvCxnSpPr>
          <p:nvPr/>
        </p:nvCxnSpPr>
        <p:spPr>
          <a:xfrm>
            <a:off x="7371464" y="2362585"/>
            <a:ext cx="28140" cy="501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4063219" y="2864500"/>
            <a:ext cx="1561514" cy="731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Incompatible Types</a:t>
            </a:r>
            <a:endParaRPr lang="en-US" dirty="0"/>
          </a:p>
        </p:txBody>
      </p:sp>
      <p:cxnSp>
        <p:nvCxnSpPr>
          <p:cNvPr id="31" name="Straight Arrow Connector 30"/>
          <p:cNvCxnSpPr>
            <a:stCxn id="18" idx="2"/>
            <a:endCxn id="33" idx="0"/>
          </p:cNvCxnSpPr>
          <p:nvPr/>
        </p:nvCxnSpPr>
        <p:spPr>
          <a:xfrm flipH="1">
            <a:off x="4828445" y="3596020"/>
            <a:ext cx="15531" cy="27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047688" y="3874472"/>
            <a:ext cx="1561514" cy="62449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Error</a:t>
            </a:r>
            <a:endParaRPr lang="en-US" dirty="0"/>
          </a:p>
        </p:txBody>
      </p:sp>
      <p:sp>
        <p:nvSpPr>
          <p:cNvPr id="52" name="TextBox 51"/>
          <p:cNvSpPr txBox="1"/>
          <p:nvPr/>
        </p:nvSpPr>
        <p:spPr>
          <a:xfrm flipH="1">
            <a:off x="1016387" y="2457242"/>
            <a:ext cx="2281605" cy="461665"/>
          </a:xfrm>
          <a:prstGeom prst="rect">
            <a:avLst/>
          </a:prstGeom>
          <a:noFill/>
        </p:spPr>
        <p:txBody>
          <a:bodyPr wrap="square" rtlCol="0">
            <a:spAutoFit/>
          </a:bodyPr>
          <a:lstStyle/>
          <a:p>
            <a:pPr lvl="0"/>
            <a:r>
              <a:rPr lang="en-US" sz="2400" b="1">
                <a:solidFill>
                  <a:prstClr val="black"/>
                </a:solidFill>
              </a:rPr>
              <a:t>Compile Time</a:t>
            </a:r>
            <a:endParaRPr lang="en-US" sz="2400" b="1" dirty="0">
              <a:solidFill>
                <a:prstClr val="black"/>
              </a:solidFill>
            </a:endParaRPr>
          </a:p>
        </p:txBody>
      </p:sp>
      <p:sp>
        <p:nvSpPr>
          <p:cNvPr id="53" name="Rectangle 52"/>
          <p:cNvSpPr/>
          <p:nvPr/>
        </p:nvSpPr>
        <p:spPr>
          <a:xfrm>
            <a:off x="838200" y="4902183"/>
            <a:ext cx="11099409" cy="1879455"/>
          </a:xfrm>
          <a:prstGeom prst="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endParaRPr lang="en-US" dirty="0"/>
          </a:p>
        </p:txBody>
      </p:sp>
      <p:cxnSp>
        <p:nvCxnSpPr>
          <p:cNvPr id="36" name="Straight Arrow Connector 35"/>
          <p:cNvCxnSpPr>
            <a:stCxn id="19" idx="2"/>
            <a:endCxn id="60" idx="0"/>
          </p:cNvCxnSpPr>
          <p:nvPr/>
        </p:nvCxnSpPr>
        <p:spPr>
          <a:xfrm>
            <a:off x="7399604" y="3596020"/>
            <a:ext cx="26080" cy="141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016387" y="5240337"/>
            <a:ext cx="1543933" cy="461665"/>
          </a:xfrm>
          <a:prstGeom prst="rect">
            <a:avLst/>
          </a:prstGeom>
          <a:noFill/>
        </p:spPr>
        <p:txBody>
          <a:bodyPr wrap="square" rtlCol="0">
            <a:spAutoFit/>
          </a:bodyPr>
          <a:lstStyle/>
          <a:p>
            <a:r>
              <a:rPr lang="en-US" sz="2400" b="1" dirty="0" smtClean="0"/>
              <a:t>Run Time</a:t>
            </a:r>
            <a:endParaRPr lang="en-US" sz="2400" b="1" dirty="0"/>
          </a:p>
        </p:txBody>
      </p:sp>
      <p:sp>
        <p:nvSpPr>
          <p:cNvPr id="60" name="Rectangle 59"/>
          <p:cNvSpPr/>
          <p:nvPr/>
        </p:nvSpPr>
        <p:spPr>
          <a:xfrm>
            <a:off x="6307302" y="5012610"/>
            <a:ext cx="2236763" cy="782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ysClr val="windowText" lastClr="000000"/>
                </a:solidFill>
              </a:rPr>
              <a:t>Type Safety checks</a:t>
            </a:r>
            <a:endParaRPr lang="en-US" dirty="0">
              <a:solidFill>
                <a:sysClr val="windowText" lastClr="000000"/>
              </a:solidFill>
            </a:endParaRPr>
          </a:p>
        </p:txBody>
      </p:sp>
      <p:cxnSp>
        <p:nvCxnSpPr>
          <p:cNvPr id="66" name="Straight Connector 65"/>
          <p:cNvCxnSpPr>
            <a:stCxn id="70" idx="3"/>
            <a:endCxn id="60" idx="1"/>
          </p:cNvCxnSpPr>
          <p:nvPr/>
        </p:nvCxnSpPr>
        <p:spPr>
          <a:xfrm flipV="1">
            <a:off x="4035078" y="5404098"/>
            <a:ext cx="2272224" cy="95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0" idx="3"/>
            <a:endCxn id="93" idx="1"/>
          </p:cNvCxnSpPr>
          <p:nvPr/>
        </p:nvCxnSpPr>
        <p:spPr>
          <a:xfrm flipV="1">
            <a:off x="8544065" y="5404097"/>
            <a:ext cx="918209" cy="1"/>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3277762" y="5297853"/>
            <a:ext cx="757316" cy="461665"/>
          </a:xfrm>
          <a:prstGeom prst="rect">
            <a:avLst/>
          </a:prstGeom>
          <a:noFill/>
        </p:spPr>
        <p:txBody>
          <a:bodyPr wrap="square" rtlCol="0">
            <a:spAutoFit/>
          </a:bodyPr>
          <a:lstStyle/>
          <a:p>
            <a:r>
              <a:rPr lang="en-US" sz="2400" b="1" dirty="0" smtClean="0">
                <a:solidFill>
                  <a:srgbClr val="FF0000"/>
                </a:solidFill>
              </a:rPr>
              <a:t>Fails</a:t>
            </a:r>
            <a:endParaRPr lang="en-US" b="1" dirty="0">
              <a:solidFill>
                <a:srgbClr val="FF0000"/>
              </a:solidFill>
            </a:endParaRPr>
          </a:p>
        </p:txBody>
      </p:sp>
      <p:cxnSp>
        <p:nvCxnSpPr>
          <p:cNvPr id="74" name="Straight Arrow Connector 73"/>
          <p:cNvCxnSpPr>
            <a:stCxn id="70" idx="2"/>
            <a:endCxn id="75" idx="0"/>
          </p:cNvCxnSpPr>
          <p:nvPr/>
        </p:nvCxnSpPr>
        <p:spPr>
          <a:xfrm>
            <a:off x="3656420" y="5759518"/>
            <a:ext cx="0" cy="201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1807396" y="5961152"/>
            <a:ext cx="3698047" cy="656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Memory Exceptions</a:t>
            </a:r>
          </a:p>
          <a:p>
            <a:pPr algn="ctr"/>
            <a:r>
              <a:rPr lang="en-US" dirty="0" smtClean="0"/>
              <a:t>Inconsistent Behavior</a:t>
            </a:r>
            <a:endParaRPr lang="en-US" dirty="0"/>
          </a:p>
        </p:txBody>
      </p:sp>
      <p:sp>
        <p:nvSpPr>
          <p:cNvPr id="93" name="TextBox 92"/>
          <p:cNvSpPr txBox="1"/>
          <p:nvPr/>
        </p:nvSpPr>
        <p:spPr>
          <a:xfrm>
            <a:off x="9462274" y="5173264"/>
            <a:ext cx="1125415" cy="461665"/>
          </a:xfrm>
          <a:prstGeom prst="rect">
            <a:avLst/>
          </a:prstGeom>
          <a:noFill/>
        </p:spPr>
        <p:txBody>
          <a:bodyPr wrap="square" rtlCol="0">
            <a:spAutoFit/>
          </a:bodyPr>
          <a:lstStyle/>
          <a:p>
            <a:r>
              <a:rPr lang="en-US" sz="2400" b="1" dirty="0" smtClean="0">
                <a:solidFill>
                  <a:schemeClr val="accent6"/>
                </a:solidFill>
              </a:rPr>
              <a:t>Pass</a:t>
            </a:r>
            <a:endParaRPr lang="en-US" sz="2400" b="1" dirty="0">
              <a:solidFill>
                <a:schemeClr val="accent6"/>
              </a:solidFill>
            </a:endParaRPr>
          </a:p>
        </p:txBody>
      </p:sp>
      <p:cxnSp>
        <p:nvCxnSpPr>
          <p:cNvPr id="97" name="Straight Arrow Connector 96"/>
          <p:cNvCxnSpPr>
            <a:stCxn id="93" idx="2"/>
            <a:endCxn id="98" idx="0"/>
          </p:cNvCxnSpPr>
          <p:nvPr/>
        </p:nvCxnSpPr>
        <p:spPr>
          <a:xfrm>
            <a:off x="10024982" y="5634929"/>
            <a:ext cx="0" cy="522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8554908" y="6157374"/>
            <a:ext cx="2940148" cy="5923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No Memory Exception</a:t>
            </a:r>
          </a:p>
          <a:p>
            <a:pPr algn="ctr"/>
            <a:r>
              <a:rPr lang="en-US" dirty="0" smtClean="0"/>
              <a:t>Consistent </a:t>
            </a:r>
            <a:r>
              <a:rPr lang="en-US" dirty="0" err="1" smtClean="0"/>
              <a:t>Behaviour</a:t>
            </a:r>
            <a:endParaRPr lang="en-US" dirty="0"/>
          </a:p>
        </p:txBody>
      </p:sp>
      <p:sp>
        <p:nvSpPr>
          <p:cNvPr id="19" name="Rectangle 18"/>
          <p:cNvSpPr/>
          <p:nvPr/>
        </p:nvSpPr>
        <p:spPr>
          <a:xfrm>
            <a:off x="6726699" y="2864500"/>
            <a:ext cx="1345809" cy="7315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Compatible Types</a:t>
            </a:r>
            <a:endParaRPr lang="en-US" dirty="0"/>
          </a:p>
        </p:txBody>
      </p:sp>
    </p:spTree>
    <p:extLst>
      <p:ext uri="{BB962C8B-B14F-4D97-AF65-F5344CB8AC3E}">
        <p14:creationId xmlns:p14="http://schemas.microsoft.com/office/powerpoint/2010/main" xmlns="" val="3961472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823" y="1617016"/>
            <a:ext cx="11221330" cy="5170646"/>
          </a:xfrm>
          <a:prstGeom prst="rect">
            <a:avLst/>
          </a:prstGeom>
          <a:noFill/>
        </p:spPr>
        <p:txBody>
          <a:bodyPr wrap="square" rtlCol="0">
            <a:spAutoFit/>
          </a:bodyPr>
          <a:lstStyle/>
          <a:p>
            <a:r>
              <a:rPr lang="en-US" sz="4400" dirty="0" err="1">
                <a:latin typeface="+mj-lt"/>
                <a:ea typeface="+mj-ea"/>
                <a:cs typeface="+mj-cs"/>
              </a:rPr>
              <a:t>scala</a:t>
            </a:r>
            <a:endParaRPr lang="en-US" sz="4400" dirty="0">
              <a:latin typeface="+mj-lt"/>
              <a:ea typeface="+mj-ea"/>
              <a:cs typeface="+mj-cs"/>
            </a:endParaRPr>
          </a:p>
          <a:p>
            <a:r>
              <a:rPr lang="en-US" sz="2800" dirty="0"/>
              <a:t>Scala is strongly type and </a:t>
            </a:r>
            <a:r>
              <a:rPr lang="en-US" sz="2800" dirty="0" smtClean="0"/>
              <a:t>static </a:t>
            </a:r>
            <a:r>
              <a:rPr lang="en-US" sz="2800" dirty="0"/>
              <a:t>type. </a:t>
            </a:r>
            <a:r>
              <a:rPr lang="en-US" sz="2800" dirty="0" smtClean="0"/>
              <a:t>It has </a:t>
            </a:r>
            <a:r>
              <a:rPr lang="en-US" sz="2800" dirty="0"/>
              <a:t>powerful type inference. </a:t>
            </a:r>
            <a:endParaRPr lang="en-US" sz="2800" dirty="0" smtClean="0"/>
          </a:p>
          <a:p>
            <a:r>
              <a:rPr lang="en-US" sz="2800" dirty="0" smtClean="0"/>
              <a:t>Mostly type inference can figure out type of variable. </a:t>
            </a:r>
          </a:p>
          <a:p>
            <a:endParaRPr lang="en-US" sz="2800" dirty="0" smtClean="0"/>
          </a:p>
          <a:p>
            <a:r>
              <a:rPr lang="en-US" sz="4400" dirty="0" smtClean="0">
                <a:latin typeface="+mj-lt"/>
                <a:ea typeface="+mj-ea"/>
                <a:cs typeface="+mj-cs"/>
              </a:rPr>
              <a:t>Swift</a:t>
            </a:r>
            <a:endParaRPr lang="en-US" sz="4400" dirty="0">
              <a:latin typeface="+mj-lt"/>
              <a:ea typeface="+mj-ea"/>
              <a:cs typeface="+mj-cs"/>
            </a:endParaRPr>
          </a:p>
          <a:p>
            <a:r>
              <a:rPr lang="en-US" sz="2800" dirty="0"/>
              <a:t>Swift is type safe, it performs type checks when compiling code and flags any mismatched types as errors. This help in early catch and fix error in the development process. </a:t>
            </a:r>
          </a:p>
          <a:p>
            <a:r>
              <a:rPr lang="en-US" sz="2800" dirty="0"/>
              <a:t>It provides type inference which basically means that coders don’t require to spend more time in defining what types of variables they are using.</a:t>
            </a:r>
          </a:p>
          <a:p>
            <a:endParaRPr lang="en-US" dirty="0"/>
          </a:p>
        </p:txBody>
      </p:sp>
    </p:spTree>
    <p:extLst>
      <p:ext uri="{BB962C8B-B14F-4D97-AF65-F5344CB8AC3E}">
        <p14:creationId xmlns:p14="http://schemas.microsoft.com/office/powerpoint/2010/main" xmlns="" val="2742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504" y="688128"/>
            <a:ext cx="10719582" cy="4968604"/>
          </a:xfrm>
          <a:prstGeom prst="rect">
            <a:avLst/>
          </a:prstGeom>
        </p:spPr>
        <p:txBody>
          <a:bodyPr wrap="square">
            <a:spAutoFit/>
          </a:bodyPr>
          <a:lstStyle/>
          <a:p>
            <a:r>
              <a:rPr lang="en-US" sz="4400" dirty="0">
                <a:latin typeface="+mj-lt"/>
                <a:ea typeface="+mj-ea"/>
                <a:cs typeface="+mj-cs"/>
              </a:rPr>
              <a:t>F#</a:t>
            </a:r>
          </a:p>
          <a:p>
            <a:r>
              <a:rPr lang="en-US" sz="2800" dirty="0"/>
              <a:t>In f#, static type checking can use almost as an instant unit test – making sure that your code is correct at compile time.</a:t>
            </a:r>
          </a:p>
          <a:p>
            <a:pPr algn="just">
              <a:lnSpc>
                <a:spcPct val="107000"/>
              </a:lnSpc>
              <a:spcAft>
                <a:spcPts val="800"/>
              </a:spcAft>
            </a:pPr>
            <a:r>
              <a:rPr lang="en-US" sz="2800" dirty="0"/>
              <a:t>F# is more type-safe than C#, and how the F# compiler can catch errors that would only be detected at runtime in C#.</a:t>
            </a:r>
          </a:p>
          <a:p>
            <a:pPr algn="just">
              <a:lnSpc>
                <a:spcPct val="107000"/>
              </a:lnSpc>
              <a:spcAft>
                <a:spcPts val="800"/>
              </a:spcAft>
            </a:pPr>
            <a:r>
              <a:rPr lang="en-US" sz="4400" dirty="0">
                <a:latin typeface="+mj-lt"/>
                <a:ea typeface="+mj-ea"/>
                <a:cs typeface="+mj-cs"/>
              </a:rPr>
              <a:t>Rust</a:t>
            </a:r>
            <a:r>
              <a:rPr lang="en-US" b="1" dirty="0">
                <a:latin typeface="Calibri" panose="020F05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800" dirty="0"/>
              <a:t>Rust is a type-safe language. </a:t>
            </a:r>
            <a:endParaRPr lang="en-US" sz="2800" dirty="0" smtClean="0"/>
          </a:p>
          <a:p>
            <a:pPr algn="just">
              <a:lnSpc>
                <a:spcPct val="107000"/>
              </a:lnSpc>
              <a:spcAft>
                <a:spcPts val="800"/>
              </a:spcAft>
            </a:pPr>
            <a:r>
              <a:rPr lang="en-US" sz="2800" dirty="0" smtClean="0"/>
              <a:t>Rust </a:t>
            </a:r>
            <a:r>
              <a:rPr lang="en-US" sz="2800" dirty="0"/>
              <a:t>has an escape valve from the safety rules. When you absolutely have to use a raw pointer. This is called unsafe </a:t>
            </a:r>
            <a:r>
              <a:rPr lang="en-US" sz="2800" dirty="0" smtClean="0"/>
              <a:t>code.</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314554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Motivation &amp; Challenges</a:t>
            </a:r>
          </a:p>
          <a:p>
            <a:r>
              <a:rPr lang="en-US" dirty="0" smtClean="0"/>
              <a:t>Literature </a:t>
            </a:r>
            <a:r>
              <a:rPr lang="en-US" dirty="0" smtClean="0"/>
              <a:t>Survey</a:t>
            </a:r>
          </a:p>
          <a:p>
            <a:r>
              <a:rPr lang="en-US" dirty="0" smtClean="0"/>
              <a:t>Features in Languages: Discussion &amp; Analysis</a:t>
            </a:r>
            <a:endParaRPr lang="en-US" dirty="0" smtClean="0"/>
          </a:p>
          <a:p>
            <a:r>
              <a:rPr lang="en-US" dirty="0" smtClean="0"/>
              <a:t>Conclusion</a:t>
            </a:r>
          </a:p>
          <a:p>
            <a:r>
              <a:rPr lang="en-US" dirty="0" smtClean="0"/>
              <a:t>Future Work</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206" y="185102"/>
            <a:ext cx="11399520" cy="6349943"/>
          </a:xfrm>
          <a:prstGeom prst="rect">
            <a:avLst/>
          </a:prstGeom>
        </p:spPr>
        <p:txBody>
          <a:bodyPr wrap="square">
            <a:spAutoFit/>
          </a:bodyPr>
          <a:lstStyle/>
          <a:p>
            <a:pPr algn="just">
              <a:lnSpc>
                <a:spcPct val="107000"/>
              </a:lnSpc>
              <a:spcAft>
                <a:spcPts val="800"/>
              </a:spcAft>
            </a:pPr>
            <a:r>
              <a:rPr lang="en-US" dirty="0">
                <a:solidFill>
                  <a:srgbClr val="333333"/>
                </a:solidFill>
                <a:latin typeface="Constantia" panose="02030602050306030303" pitchFamily="18" charset="0"/>
                <a:ea typeface="Calibri" panose="020F0502020204030204" pitchFamily="34" charset="0"/>
                <a:cs typeface="Arial" panose="020B0604020202020204" pitchFamily="34" charset="0"/>
              </a:rPr>
              <a:t> </a:t>
            </a:r>
            <a:r>
              <a:rPr lang="en-US" sz="4800" dirty="0"/>
              <a:t>VB.net</a:t>
            </a:r>
          </a:p>
          <a:p>
            <a:pPr algn="just">
              <a:lnSpc>
                <a:spcPct val="107000"/>
              </a:lnSpc>
              <a:spcAft>
                <a:spcPts val="800"/>
              </a:spcAft>
            </a:pPr>
            <a:r>
              <a:rPr lang="en-US" sz="2800" dirty="0"/>
              <a:t>Type safety in .NET has been introduced to prevent the objects of one type from peeking into the memory assigned for the other object</a:t>
            </a:r>
            <a:r>
              <a:rPr lang="en-US" sz="2800" dirty="0" smtClean="0"/>
              <a:t>.</a:t>
            </a:r>
          </a:p>
          <a:p>
            <a:pPr algn="just">
              <a:lnSpc>
                <a:spcPct val="107000"/>
              </a:lnSpc>
              <a:spcAft>
                <a:spcPts val="800"/>
              </a:spcAft>
            </a:pPr>
            <a:r>
              <a:rPr lang="en-US" sz="4800" dirty="0" smtClean="0"/>
              <a:t>C#</a:t>
            </a:r>
            <a:endParaRPr lang="en-US" sz="4800" dirty="0"/>
          </a:p>
          <a:p>
            <a:r>
              <a:rPr lang="en-US" sz="2800" dirty="0"/>
              <a:t>Type safety prevents assigning a type to another type when are not compatible.</a:t>
            </a:r>
          </a:p>
          <a:p>
            <a:r>
              <a:rPr lang="en-US" sz="2800" dirty="0"/>
              <a:t>public class Employee{}</a:t>
            </a:r>
            <a:br>
              <a:rPr lang="en-US" sz="2800" dirty="0"/>
            </a:br>
            <a:r>
              <a:rPr lang="en-US" sz="2800" dirty="0" smtClean="0"/>
              <a:t>public</a:t>
            </a:r>
            <a:r>
              <a:rPr lang="en-US" sz="2800" dirty="0"/>
              <a:t> class Student{}</a:t>
            </a:r>
          </a:p>
          <a:p>
            <a:r>
              <a:rPr lang="en-US" sz="2800" dirty="0"/>
              <a:t>In the above example, Employee and Student are two incompatible types. We cannot assign an object of employee class to Student class variable. If you try doing so, you will get an error during the compilation process. Type safety check happens at compile time it's called static type </a:t>
            </a:r>
            <a:r>
              <a:rPr lang="en-US" sz="2800" dirty="0" smtClean="0"/>
              <a:t>checking</a:t>
            </a:r>
            <a:endParaRPr lang="en-US" sz="2800" dirty="0"/>
          </a:p>
        </p:txBody>
      </p:sp>
    </p:spTree>
    <p:extLst>
      <p:ext uri="{BB962C8B-B14F-4D97-AF65-F5344CB8AC3E}">
        <p14:creationId xmlns:p14="http://schemas.microsoft.com/office/powerpoint/2010/main" xmlns="" val="2720267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475" y="185315"/>
            <a:ext cx="11901268" cy="6360716"/>
          </a:xfrm>
          <a:prstGeom prst="rect">
            <a:avLst/>
          </a:prstGeom>
        </p:spPr>
        <p:txBody>
          <a:bodyPr wrap="square">
            <a:spAutoFit/>
          </a:bodyPr>
          <a:lstStyle/>
          <a:p>
            <a:endParaRPr lang="en-US" dirty="0"/>
          </a:p>
          <a:p>
            <a:pPr algn="just">
              <a:lnSpc>
                <a:spcPct val="107000"/>
              </a:lnSpc>
              <a:spcAft>
                <a:spcPts val="800"/>
              </a:spcAft>
            </a:pPr>
            <a:r>
              <a:rPr lang="en-US" sz="4800" dirty="0" smtClean="0"/>
              <a:t>D</a:t>
            </a:r>
            <a:endParaRPr lang="en-US" sz="4800" dirty="0"/>
          </a:p>
          <a:p>
            <a:r>
              <a:rPr lang="en-US" sz="2800" dirty="0"/>
              <a:t>D has compile-time type safety. </a:t>
            </a:r>
          </a:p>
          <a:p>
            <a:pPr algn="just">
              <a:lnSpc>
                <a:spcPct val="107000"/>
              </a:lnSpc>
              <a:spcAft>
                <a:spcPts val="800"/>
              </a:spcAft>
            </a:pPr>
            <a:endParaRPr lang="en-US" sz="4800" dirty="0" smtClean="0"/>
          </a:p>
          <a:p>
            <a:pPr algn="just">
              <a:lnSpc>
                <a:spcPct val="107000"/>
              </a:lnSpc>
              <a:spcAft>
                <a:spcPts val="800"/>
              </a:spcAft>
            </a:pPr>
            <a:r>
              <a:rPr lang="en-US" sz="4800" dirty="0" smtClean="0"/>
              <a:t>OZ </a:t>
            </a:r>
            <a:endParaRPr lang="en-US" sz="4800" dirty="0"/>
          </a:p>
          <a:p>
            <a:r>
              <a:rPr lang="en-US" sz="2800" dirty="0"/>
              <a:t>OZ also known as MOZART. Oz variables are single-assignment </a:t>
            </a:r>
            <a:r>
              <a:rPr lang="en-US" sz="2800" dirty="0" smtClean="0"/>
              <a:t>variables.</a:t>
            </a:r>
          </a:p>
          <a:p>
            <a:endParaRPr lang="en-US" sz="2800" dirty="0"/>
          </a:p>
          <a:p>
            <a:r>
              <a:rPr lang="en-US" sz="2800" dirty="0" smtClean="0"/>
              <a:t>Initially </a:t>
            </a:r>
            <a:r>
              <a:rPr lang="en-US" sz="2800" dirty="0"/>
              <a:t>it is introduced with unknown value, and later it might be assigned a value, in which case the variable becomes bound. </a:t>
            </a:r>
            <a:endParaRPr lang="en-US" sz="2800" dirty="0" smtClean="0"/>
          </a:p>
          <a:p>
            <a:endParaRPr lang="en-US" sz="2800" dirty="0"/>
          </a:p>
          <a:p>
            <a:r>
              <a:rPr lang="en-US" sz="2800" dirty="0" smtClean="0"/>
              <a:t>Once </a:t>
            </a:r>
            <a:r>
              <a:rPr lang="en-US" sz="2800" dirty="0"/>
              <a:t>a variable is bound, it cannot itself be changed.</a:t>
            </a:r>
          </a:p>
          <a:p>
            <a:pPr algn="just">
              <a:lnSpc>
                <a:spcPct val="107000"/>
              </a:lnSpc>
              <a:spcAft>
                <a:spcPts val="800"/>
              </a:spcAft>
            </a:pPr>
            <a:endParaRPr lang="en-US" dirty="0"/>
          </a:p>
        </p:txBody>
      </p:sp>
    </p:spTree>
    <p:extLst>
      <p:ext uri="{BB962C8B-B14F-4D97-AF65-F5344CB8AC3E}">
        <p14:creationId xmlns:p14="http://schemas.microsoft.com/office/powerpoint/2010/main" xmlns="" val="3893968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5925" y="451175"/>
            <a:ext cx="11127545" cy="5325304"/>
          </a:xfrm>
          <a:prstGeom prst="rect">
            <a:avLst/>
          </a:prstGeom>
        </p:spPr>
        <p:txBody>
          <a:bodyPr wrap="square">
            <a:spAutoFit/>
          </a:bodyPr>
          <a:lstStyle/>
          <a:p>
            <a:pPr lvl="0" algn="just" fontAlgn="base">
              <a:lnSpc>
                <a:spcPct val="107000"/>
              </a:lnSpc>
              <a:spcBef>
                <a:spcPct val="0"/>
              </a:spcBef>
              <a:spcAft>
                <a:spcPts val="800"/>
              </a:spcAft>
            </a:pPr>
            <a:r>
              <a:rPr lang="en-US" altLang="en-US" sz="4800" dirty="0" err="1"/>
              <a:t>Matlab</a:t>
            </a:r>
            <a:endParaRPr lang="en-US" altLang="en-US" sz="4800" dirty="0"/>
          </a:p>
          <a:p>
            <a:pPr lvl="0" fontAlgn="base">
              <a:spcBef>
                <a:spcPct val="0"/>
              </a:spcBef>
              <a:spcAft>
                <a:spcPct val="0"/>
              </a:spcAft>
            </a:pPr>
            <a:r>
              <a:rPr lang="en-US" altLang="en-US" sz="2800" dirty="0"/>
              <a:t>MATLAB is a loosely or weakly-typed language. </a:t>
            </a:r>
            <a:endParaRPr lang="en-US" altLang="en-US" sz="2800" dirty="0" smtClean="0"/>
          </a:p>
          <a:p>
            <a:pPr lvl="0" fontAlgn="base">
              <a:spcBef>
                <a:spcPct val="0"/>
              </a:spcBef>
              <a:spcAft>
                <a:spcPct val="0"/>
              </a:spcAft>
            </a:pPr>
            <a:r>
              <a:rPr lang="en-US" altLang="en-US" sz="2800" dirty="0" smtClean="0"/>
              <a:t>Difference </a:t>
            </a:r>
            <a:r>
              <a:rPr lang="en-US" altLang="en-US" sz="2800" dirty="0"/>
              <a:t>between MATLAB and a strongly-typed language is that you don't have to explicitly declare the types of the variables you use. For example, the declarations x=5; x='foo' immediately following one another are perfectly acceptable; the first declaration causes x to be treated as a number, the second changes its treatment to a string</a:t>
            </a:r>
          </a:p>
          <a:p>
            <a:pPr lvl="0" algn="just" fontAlgn="base">
              <a:lnSpc>
                <a:spcPct val="107000"/>
              </a:lnSpc>
              <a:spcBef>
                <a:spcPct val="0"/>
              </a:spcBef>
              <a:spcAft>
                <a:spcPts val="800"/>
              </a:spcAft>
            </a:pPr>
            <a:r>
              <a:rPr lang="en-US" altLang="en-US" sz="4800" dirty="0"/>
              <a:t>Python</a:t>
            </a:r>
          </a:p>
          <a:p>
            <a:pPr lvl="0" fontAlgn="base">
              <a:spcBef>
                <a:spcPct val="0"/>
              </a:spcBef>
              <a:spcAft>
                <a:spcPct val="0"/>
              </a:spcAft>
            </a:pPr>
            <a:r>
              <a:rPr lang="en-US" altLang="en-US" sz="2800" dirty="0"/>
              <a:t>Python or Ruby are often referred to as dynamically typed languages, which throw exceptions to signal type errors occurring during execution</a:t>
            </a:r>
          </a:p>
        </p:txBody>
      </p:sp>
    </p:spTree>
    <p:extLst>
      <p:ext uri="{BB962C8B-B14F-4D97-AF65-F5344CB8AC3E}">
        <p14:creationId xmlns:p14="http://schemas.microsoft.com/office/powerpoint/2010/main" xmlns="" val="1250901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507629795"/>
              </p:ext>
            </p:extLst>
          </p:nvPr>
        </p:nvGraphicFramePr>
        <p:xfrm>
          <a:off x="0" y="0"/>
          <a:ext cx="12192000" cy="6788989"/>
        </p:xfrm>
        <a:graphic>
          <a:graphicData uri="http://schemas.openxmlformats.org/drawingml/2006/table">
            <a:tbl>
              <a:tblPr firstRow="1" firstCol="1" bandRow="1">
                <a:tableStyleId>{5C22544A-7EE6-4342-B048-85BDC9FD1C3A}</a:tableStyleId>
              </a:tblPr>
              <a:tblGrid>
                <a:gridCol w="2433710">
                  <a:extLst>
                    <a:ext uri="{9D8B030D-6E8A-4147-A177-3AD203B41FA5}">
                      <a16:colId xmlns:a16="http://schemas.microsoft.com/office/drawing/2014/main" xmlns="" val="4085960667"/>
                    </a:ext>
                  </a:extLst>
                </a:gridCol>
                <a:gridCol w="9758290">
                  <a:extLst>
                    <a:ext uri="{9D8B030D-6E8A-4147-A177-3AD203B41FA5}">
                      <a16:colId xmlns:a16="http://schemas.microsoft.com/office/drawing/2014/main" xmlns="" val="2227213545"/>
                    </a:ext>
                  </a:extLst>
                </a:gridCol>
              </a:tblGrid>
              <a:tr h="445046">
                <a:tc>
                  <a:txBody>
                    <a:bodyPr/>
                    <a:lstStyle/>
                    <a:p>
                      <a:pPr algn="ctr" rtl="0">
                        <a:lnSpc>
                          <a:spcPct val="107000"/>
                        </a:lnSpc>
                        <a:spcAft>
                          <a:spcPts val="0"/>
                        </a:spcAft>
                      </a:pPr>
                      <a:r>
                        <a:rPr lang="en-US" sz="2800">
                          <a:effectLst/>
                        </a:rPr>
                        <a:t>Languages</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Type Safety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353617306"/>
                  </a:ext>
                </a:extLst>
              </a:tr>
              <a:tr h="693256">
                <a:tc>
                  <a:txBody>
                    <a:bodyPr/>
                    <a:lstStyle/>
                    <a:p>
                      <a:pPr algn="ctr" rtl="0">
                        <a:lnSpc>
                          <a:spcPct val="107000"/>
                        </a:lnSpc>
                        <a:spcAft>
                          <a:spcPts val="0"/>
                        </a:spcAft>
                      </a:pPr>
                      <a:r>
                        <a:rPr lang="en-US" sz="2800">
                          <a:effectLst/>
                        </a:rPr>
                        <a:t>Scala</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Strongly type, Static type, powerful type Inference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901794768"/>
                  </a:ext>
                </a:extLst>
              </a:tr>
              <a:tr h="693256">
                <a:tc>
                  <a:txBody>
                    <a:bodyPr/>
                    <a:lstStyle/>
                    <a:p>
                      <a:pPr algn="ctr" rtl="0">
                        <a:lnSpc>
                          <a:spcPct val="107000"/>
                        </a:lnSpc>
                        <a:spcAft>
                          <a:spcPts val="0"/>
                        </a:spcAft>
                      </a:pPr>
                      <a:r>
                        <a:rPr lang="en-US" sz="2800">
                          <a:effectLst/>
                        </a:rPr>
                        <a:t>Swift</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check at compile time, Support type inference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027797430"/>
                  </a:ext>
                </a:extLst>
              </a:tr>
              <a:tr h="445046">
                <a:tc>
                  <a:txBody>
                    <a:bodyPr/>
                    <a:lstStyle/>
                    <a:p>
                      <a:pPr algn="ctr" rtl="0">
                        <a:lnSpc>
                          <a:spcPct val="107000"/>
                        </a:lnSpc>
                        <a:spcAft>
                          <a:spcPts val="0"/>
                        </a:spcAft>
                      </a:pPr>
                      <a:r>
                        <a:rPr lang="en-US" sz="2800" dirty="0">
                          <a:effectLst/>
                        </a:rPr>
                        <a:t>F#</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Static Type Checking, Compile Time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949841437"/>
                  </a:ext>
                </a:extLst>
              </a:tr>
              <a:tr h="693256">
                <a:tc>
                  <a:txBody>
                    <a:bodyPr/>
                    <a:lstStyle/>
                    <a:p>
                      <a:pPr algn="ctr" rtl="0">
                        <a:lnSpc>
                          <a:spcPct val="107000"/>
                        </a:lnSpc>
                        <a:spcAft>
                          <a:spcPts val="0"/>
                        </a:spcAft>
                      </a:pPr>
                      <a:r>
                        <a:rPr lang="en-US" sz="2800" dirty="0">
                          <a:effectLst/>
                        </a:rPr>
                        <a:t>Rust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Type Safe, escape valve, unsafe to use raw pointers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138364847"/>
                  </a:ext>
                </a:extLst>
              </a:tr>
              <a:tr h="445046">
                <a:tc>
                  <a:txBody>
                    <a:bodyPr/>
                    <a:lstStyle/>
                    <a:p>
                      <a:pPr algn="ctr" rtl="0">
                        <a:lnSpc>
                          <a:spcPct val="107000"/>
                        </a:lnSpc>
                        <a:spcAft>
                          <a:spcPts val="0"/>
                        </a:spcAft>
                      </a:pPr>
                      <a:r>
                        <a:rPr lang="en-US" sz="2800">
                          <a:effectLst/>
                        </a:rPr>
                        <a:t>VB.net</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safety use for memory security</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25404062"/>
                  </a:ext>
                </a:extLst>
              </a:tr>
              <a:tr h="693256">
                <a:tc>
                  <a:txBody>
                    <a:bodyPr/>
                    <a:lstStyle/>
                    <a:p>
                      <a:pPr algn="ctr" rtl="0">
                        <a:lnSpc>
                          <a:spcPct val="107000"/>
                        </a:lnSpc>
                        <a:spcAft>
                          <a:spcPts val="0"/>
                        </a:spcAft>
                      </a:pPr>
                      <a:r>
                        <a:rPr lang="en-US" sz="2800">
                          <a:effectLst/>
                        </a:rPr>
                        <a:t>C#</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Static type checking, type checking compile time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954584896"/>
                  </a:ext>
                </a:extLst>
              </a:tr>
              <a:tr h="445046">
                <a:tc>
                  <a:txBody>
                    <a:bodyPr/>
                    <a:lstStyle/>
                    <a:p>
                      <a:pPr algn="ctr" rtl="0">
                        <a:lnSpc>
                          <a:spcPct val="107000"/>
                        </a:lnSpc>
                        <a:spcAft>
                          <a:spcPts val="0"/>
                        </a:spcAft>
                      </a:pPr>
                      <a:r>
                        <a:rPr lang="en-US" sz="2800">
                          <a:effectLst/>
                        </a:rPr>
                        <a:t>D</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Type safe, compile time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76591521"/>
                  </a:ext>
                </a:extLst>
              </a:tr>
              <a:tr h="1039884">
                <a:tc>
                  <a:txBody>
                    <a:bodyPr/>
                    <a:lstStyle/>
                    <a:p>
                      <a:pPr algn="ctr" rtl="0">
                        <a:lnSpc>
                          <a:spcPct val="107000"/>
                        </a:lnSpc>
                        <a:spcAft>
                          <a:spcPts val="0"/>
                        </a:spcAft>
                      </a:pPr>
                      <a:r>
                        <a:rPr lang="en-US" sz="2800">
                          <a:effectLst/>
                        </a:rPr>
                        <a:t>Oz</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Single Assignment variables, Once value is assigned to variable it can never be change</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51312417"/>
                  </a:ext>
                </a:extLst>
              </a:tr>
              <a:tr h="693256">
                <a:tc>
                  <a:txBody>
                    <a:bodyPr/>
                    <a:lstStyle/>
                    <a:p>
                      <a:pPr algn="ctr" rtl="0">
                        <a:lnSpc>
                          <a:spcPct val="107000"/>
                        </a:lnSpc>
                        <a:spcAft>
                          <a:spcPts val="0"/>
                        </a:spcAft>
                      </a:pPr>
                      <a:r>
                        <a:rPr lang="en-US" sz="2800">
                          <a:effectLst/>
                        </a:rPr>
                        <a:t>Matlab</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a:effectLst/>
                        </a:rPr>
                        <a:t>Weakly type language, no need to assign type explicitly, </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69495495"/>
                  </a:ext>
                </a:extLst>
              </a:tr>
              <a:tr h="445046">
                <a:tc>
                  <a:txBody>
                    <a:bodyPr/>
                    <a:lstStyle/>
                    <a:p>
                      <a:pPr algn="ctr" rtl="0">
                        <a:lnSpc>
                          <a:spcPct val="107000"/>
                        </a:lnSpc>
                        <a:spcAft>
                          <a:spcPts val="0"/>
                        </a:spcAft>
                      </a:pPr>
                      <a:r>
                        <a:rPr lang="en-US" sz="2800">
                          <a:effectLst/>
                        </a:rPr>
                        <a:t>Python</a:t>
                      </a:r>
                      <a:endParaRPr lang="en-US" sz="2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2800" dirty="0">
                          <a:effectLst/>
                        </a:rPr>
                        <a:t>Dynamically type language,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551381031"/>
                  </a:ext>
                </a:extLst>
              </a:tr>
            </a:tbl>
          </a:graphicData>
        </a:graphic>
      </p:graphicFrame>
    </p:spTree>
    <p:extLst>
      <p:ext uri="{BB962C8B-B14F-4D97-AF65-F5344CB8AC3E}">
        <p14:creationId xmlns:p14="http://schemas.microsoft.com/office/powerpoint/2010/main" xmlns="" val="14096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Assertion</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Assert</a:t>
            </a:r>
            <a:endParaRPr lang="en-US" dirty="0"/>
          </a:p>
        </p:txBody>
      </p:sp>
      <p:sp>
        <p:nvSpPr>
          <p:cNvPr id="8" name="Content Placeholder 7"/>
          <p:cNvSpPr>
            <a:spLocks noGrp="1"/>
          </p:cNvSpPr>
          <p:nvPr>
            <p:ph idx="1"/>
          </p:nvPr>
        </p:nvSpPr>
        <p:spPr/>
        <p:txBody>
          <a:bodyPr>
            <a:normAutofit/>
          </a:bodyPr>
          <a:lstStyle/>
          <a:p>
            <a:r>
              <a:rPr lang="en-US" dirty="0" smtClean="0"/>
              <a:t>a </a:t>
            </a:r>
            <a:r>
              <a:rPr lang="en-US" dirty="0" smtClean="0"/>
              <a:t>confident and forceful statement of fact or belief</a:t>
            </a:r>
            <a:r>
              <a:rPr lang="en-US" dirty="0" smtClean="0"/>
              <a:t>.</a:t>
            </a:r>
            <a:endParaRPr lang="en-US" dirty="0" smtClean="0"/>
          </a:p>
          <a:p>
            <a:r>
              <a:rPr lang="en-US" dirty="0" smtClean="0"/>
              <a:t>a neat </a:t>
            </a:r>
            <a:r>
              <a:rPr lang="en-US" dirty="0" smtClean="0"/>
              <a:t>debugging </a:t>
            </a:r>
            <a:r>
              <a:rPr lang="en-US" dirty="0" smtClean="0"/>
              <a:t>tool</a:t>
            </a:r>
            <a:r>
              <a:rPr lang="en-US" dirty="0" smtClean="0"/>
              <a:t> </a:t>
            </a:r>
            <a:r>
              <a:rPr lang="en-US" dirty="0" smtClean="0"/>
              <a:t>as it is unlike exception that may be caught and go un-noticed.</a:t>
            </a:r>
          </a:p>
          <a:p>
            <a:r>
              <a:rPr lang="en-US" dirty="0" smtClean="0"/>
              <a:t>Five Major Functions:</a:t>
            </a:r>
          </a:p>
          <a:p>
            <a:pPr lvl="1"/>
            <a:r>
              <a:rPr lang="en-US" dirty="0" smtClean="0"/>
              <a:t>Only in debug mode: assert() &amp; </a:t>
            </a:r>
            <a:r>
              <a:rPr lang="en-US" dirty="0" err="1" smtClean="0"/>
              <a:t>assertionFailure</a:t>
            </a:r>
            <a:r>
              <a:rPr lang="en-US" dirty="0" smtClean="0"/>
              <a:t>()</a:t>
            </a:r>
          </a:p>
          <a:p>
            <a:pPr lvl="1"/>
            <a:r>
              <a:rPr lang="en-US" dirty="0" smtClean="0"/>
              <a:t>In debug and Release mode: precondition(), </a:t>
            </a:r>
            <a:r>
              <a:rPr lang="en-US" dirty="0" err="1" smtClean="0"/>
              <a:t>preconditionFailure</a:t>
            </a:r>
            <a:r>
              <a:rPr lang="en-US" dirty="0" smtClean="0"/>
              <a:t>(), </a:t>
            </a:r>
            <a:r>
              <a:rPr lang="en-US" dirty="0" err="1" smtClean="0"/>
              <a:t>fatalError</a:t>
            </a:r>
            <a:r>
              <a:rPr lang="en-US" dirty="0" smtClean="0"/>
              <a:t>()</a:t>
            </a:r>
          </a:p>
          <a:p>
            <a:r>
              <a:rPr lang="en-US" dirty="0" smtClean="0"/>
              <a:t>Program always terminates if failure occurs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example</a:t>
            </a:r>
            <a:endParaRPr lang="en-US" dirty="0"/>
          </a:p>
        </p:txBody>
      </p:sp>
      <p:sp>
        <p:nvSpPr>
          <p:cNvPr id="8" name="Content Placeholder 7"/>
          <p:cNvSpPr>
            <a:spLocks noGrp="1"/>
          </p:cNvSpPr>
          <p:nvPr>
            <p:ph idx="1"/>
          </p:nvPr>
        </p:nvSpPr>
        <p:spPr/>
        <p:txBody>
          <a:bodyPr>
            <a:noAutofit/>
          </a:bodyPr>
          <a:lstStyle/>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transformString</a:t>
            </a:r>
            <a:r>
              <a:rPr lang="en-US" sz="1800" b="1" dirty="0" smtClean="0">
                <a:latin typeface="Courier New" pitchFamily="49" charset="0"/>
                <a:cs typeface="Courier New" pitchFamily="49" charset="0"/>
              </a:rPr>
              <a:t>(string: String?) -&gt; String { </a:t>
            </a:r>
            <a:endParaRPr lang="en-US" sz="1800" b="1" dirty="0" smtClean="0">
              <a:latin typeface="Courier New" pitchFamily="49" charset="0"/>
              <a:cs typeface="Courier New" pitchFamily="49" charset="0"/>
            </a:endParaRPr>
          </a:p>
          <a:p>
            <a:pPr>
              <a:lnSpc>
                <a:spcPct val="100000"/>
              </a:lnSpc>
              <a:buNone/>
            </a:pP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      assert(string </a:t>
            </a:r>
            <a:r>
              <a:rPr lang="en-US" sz="1800" b="1" dirty="0" smtClean="0">
                <a:latin typeface="Courier New" pitchFamily="49" charset="0"/>
                <a:cs typeface="Courier New" pitchFamily="49" charset="0"/>
              </a:rPr>
              <a:t>!= nil, "Invalid parameter") // here </a:t>
            </a:r>
          </a:p>
          <a:p>
            <a:pPr>
              <a:lnSpc>
                <a:spcPct val="100000"/>
              </a:lnSpc>
              <a:buNone/>
            </a:pPr>
            <a:r>
              <a:rPr lang="en-US" sz="1800" b="1" dirty="0" smtClean="0">
                <a:latin typeface="Courier New" pitchFamily="49" charset="0"/>
                <a:cs typeface="Courier New" pitchFamily="49" charset="0"/>
              </a:rPr>
              <a:t>       return string! + "_</a:t>
            </a:r>
            <a:r>
              <a:rPr lang="en-US" sz="1800" b="1" dirty="0" err="1" smtClean="0">
                <a:latin typeface="Courier New" pitchFamily="49" charset="0"/>
                <a:cs typeface="Courier New" pitchFamily="49" charset="0"/>
              </a:rPr>
              <a:t>transforme</a:t>
            </a:r>
            <a:r>
              <a:rPr lang="en-US" sz="1800" b="1" dirty="0" smtClean="0">
                <a:latin typeface="Courier New" pitchFamily="49" charset="0"/>
                <a:cs typeface="Courier New" pitchFamily="49" charset="0"/>
              </a:rPr>
              <a:t>“</a:t>
            </a:r>
          </a:p>
          <a:p>
            <a:pPr>
              <a:lnSpc>
                <a:spcPct val="100000"/>
              </a:lnSpc>
              <a:buNone/>
            </a:pPr>
            <a:r>
              <a:rPr lang="en-US" sz="1800" b="1" dirty="0" smtClean="0">
                <a:latin typeface="Courier New" pitchFamily="49" charset="0"/>
                <a:cs typeface="Courier New" pitchFamily="49" charset="0"/>
              </a:rPr>
              <a:t>}</a:t>
            </a:r>
          </a:p>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tassertionFailure</a:t>
            </a: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a:t>
            </a:r>
          </a:p>
          <a:p>
            <a:pPr>
              <a:lnSpc>
                <a:spcPct val="100000"/>
              </a:lnSpc>
              <a:buNone/>
            </a:pP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assertionFailure</a:t>
            </a:r>
            <a:r>
              <a:rPr lang="en-US" sz="1800" b="1" dirty="0" smtClean="0">
                <a:latin typeface="Courier New" pitchFamily="49" charset="0"/>
                <a:cs typeface="Courier New" pitchFamily="49" charset="0"/>
              </a:rPr>
              <a:t>("nope")</a:t>
            </a:r>
          </a:p>
          <a:p>
            <a:pPr>
              <a:lnSpc>
                <a:spcPct val="100000"/>
              </a:lnSpc>
              <a:buNone/>
            </a:pPr>
            <a:r>
              <a:rPr lang="en-US" sz="1800" b="1" dirty="0" smtClean="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println</a:t>
            </a:r>
            <a:r>
              <a:rPr lang="en-US" sz="1800" b="1" dirty="0" smtClean="0">
                <a:latin typeface="Courier New" pitchFamily="49" charset="0"/>
                <a:cs typeface="Courier New" pitchFamily="49" charset="0"/>
              </a:rPr>
              <a:t>("ever")</a:t>
            </a:r>
          </a:p>
          <a:p>
            <a:pPr>
              <a:lnSpc>
                <a:spcPct val="100000"/>
              </a:lnSpc>
              <a:buNone/>
            </a:pPr>
            <a:r>
              <a:rPr lang="en-US" sz="18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 example</a:t>
            </a:r>
            <a:endParaRPr lang="en-US" dirty="0"/>
          </a:p>
        </p:txBody>
      </p:sp>
      <p:sp>
        <p:nvSpPr>
          <p:cNvPr id="8" name="Content Placeholder 7"/>
          <p:cNvSpPr>
            <a:spLocks noGrp="1"/>
          </p:cNvSpPr>
          <p:nvPr>
            <p:ph idx="1"/>
          </p:nvPr>
        </p:nvSpPr>
        <p:spPr/>
        <p:txBody>
          <a:bodyPr>
            <a:noAutofit/>
          </a:bodyPr>
          <a:lstStyle/>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tprecodition</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precondition(1 == 2, "not equal")</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println</a:t>
            </a:r>
            <a:r>
              <a:rPr lang="en-US" sz="1800" b="1" dirty="0" smtClean="0">
                <a:latin typeface="Courier New" pitchFamily="49" charset="0"/>
                <a:cs typeface="Courier New" pitchFamily="49" charset="0"/>
              </a:rPr>
              <a:t>("not equal") // will never be executed</a:t>
            </a:r>
          </a:p>
          <a:p>
            <a:pPr>
              <a:lnSpc>
                <a:spcPct val="100000"/>
              </a:lnSpc>
              <a:buNone/>
            </a:pPr>
            <a:r>
              <a:rPr lang="en-US" sz="1800" b="1" dirty="0" smtClean="0">
                <a:latin typeface="Courier New" pitchFamily="49" charset="0"/>
                <a:cs typeface="Courier New" pitchFamily="49" charset="0"/>
              </a:rPr>
              <a:t>}</a:t>
            </a:r>
          </a:p>
          <a:p>
            <a:pPr>
              <a:lnSpc>
                <a:spcPct val="100000"/>
              </a:lnSpc>
            </a:pPr>
            <a:endParaRPr lang="en-US" sz="1800" b="1" dirty="0" smtClean="0">
              <a:latin typeface="Courier New" pitchFamily="49" charset="0"/>
              <a:cs typeface="Courier New" pitchFamily="49" charset="0"/>
            </a:endParaRPr>
          </a:p>
          <a:p>
            <a:pPr>
              <a:lnSpc>
                <a:spcPct val="100000"/>
              </a:lnSpc>
            </a:pPr>
            <a:r>
              <a:rPr lang="en-US" sz="1800" b="1" dirty="0" err="1" smtClean="0">
                <a:latin typeface="Courier New" pitchFamily="49" charset="0"/>
                <a:cs typeface="Courier New" pitchFamily="49" charset="0"/>
              </a:rPr>
              <a:t>func</a:t>
            </a: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tpreconditionFailure</a:t>
            </a:r>
            <a:r>
              <a:rPr lang="en-US" sz="1800" b="1" dirty="0" smtClean="0">
                <a:latin typeface="Courier New" pitchFamily="49" charset="0"/>
                <a:cs typeface="Courier New" pitchFamily="49" charset="0"/>
              </a:rPr>
              <a:t>() {</a:t>
            </a:r>
          </a:p>
          <a:p>
            <a:pPr>
              <a:lnSpc>
                <a:spcPct val="100000"/>
              </a:lnSpc>
              <a:buNone/>
            </a:pPr>
            <a:r>
              <a:rPr lang="en-US" sz="1800" b="1" dirty="0" smtClean="0">
                <a:latin typeface="Courier New" pitchFamily="49" charset="0"/>
                <a:cs typeface="Courier New" pitchFamily="49" charset="0"/>
              </a:rPr>
              <a:t>       </a:t>
            </a:r>
            <a:r>
              <a:rPr lang="en-US" sz="1800" b="1" dirty="0" err="1" smtClean="0">
                <a:latin typeface="Courier New" pitchFamily="49" charset="0"/>
                <a:cs typeface="Courier New" pitchFamily="49" charset="0"/>
              </a:rPr>
              <a:t>preconditionFailure</a:t>
            </a:r>
            <a:r>
              <a:rPr lang="en-US" sz="1800" b="1" dirty="0" smtClean="0">
                <a:latin typeface="Courier New" pitchFamily="49" charset="0"/>
                <a:cs typeface="Courier New" pitchFamily="49" charset="0"/>
              </a:rPr>
              <a:t>("fatal error")</a:t>
            </a:r>
          </a:p>
          <a:p>
            <a:pPr>
              <a:lnSpc>
                <a:spcPct val="100000"/>
              </a:lnSpc>
              <a:buNone/>
            </a:pPr>
            <a:r>
              <a:rPr lang="en-US" sz="1800" b="1" dirty="0" smtClean="0">
                <a:latin typeface="Courier New" pitchFamily="49" charset="0"/>
                <a:cs typeface="Courier New" pitchFamily="49" charset="0"/>
              </a:rPr>
              <a:t>	    print("not") // will never be executed</a:t>
            </a:r>
          </a:p>
          <a:p>
            <a:pPr>
              <a:lnSpc>
                <a:spcPct val="100000"/>
              </a:lnSpc>
              <a:buNone/>
            </a:pPr>
            <a:r>
              <a:rPr lang="en-US" sz="1800" b="1" dirty="0"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2031" y="1634221"/>
            <a:ext cx="3573194" cy="3581376"/>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86788" y="842146"/>
            <a:ext cx="2256744" cy="1301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787896" y="1468422"/>
            <a:ext cx="1876716" cy="90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202000" y="1772161"/>
            <a:ext cx="1462613" cy="84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flipV="1">
            <a:off x="2483683" y="2261059"/>
            <a:ext cx="1159849" cy="56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flipV="1">
            <a:off x="2483682" y="2743722"/>
            <a:ext cx="1180931" cy="4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2483682" y="3657600"/>
            <a:ext cx="1204250" cy="415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2483682" y="4111378"/>
            <a:ext cx="1204250" cy="4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386788" y="4721497"/>
            <a:ext cx="2301145" cy="161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1774359" y="4501522"/>
            <a:ext cx="1913574" cy="125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096086" y="4291448"/>
            <a:ext cx="1591846" cy="8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2483682" y="3188312"/>
            <a:ext cx="1180931" cy="169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2471771" y="3513347"/>
            <a:ext cx="1216162" cy="113747"/>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xmlns=""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a16="http://schemas.microsoft.com/office/drawing/2014/main" xmlns="" val="3350926067"/>
                    </a:ext>
                  </a:extLst>
                </a:gridCol>
                <a:gridCol w="349848">
                  <a:extLst>
                    <a:ext uri="{9D8B030D-6E8A-4147-A177-3AD203B41FA5}">
                      <a16:colId xmlns:a16="http://schemas.microsoft.com/office/drawing/2014/main" xmlns="" val="3704222402"/>
                    </a:ext>
                  </a:extLst>
                </a:gridCol>
                <a:gridCol w="349848">
                  <a:extLst>
                    <a:ext uri="{9D8B030D-6E8A-4147-A177-3AD203B41FA5}">
                      <a16:colId xmlns:a16="http://schemas.microsoft.com/office/drawing/2014/main" xmlns="" val="1732804068"/>
                    </a:ext>
                  </a:extLst>
                </a:gridCol>
                <a:gridCol w="349848">
                  <a:extLst>
                    <a:ext uri="{9D8B030D-6E8A-4147-A177-3AD203B41FA5}">
                      <a16:colId xmlns:a16="http://schemas.microsoft.com/office/drawing/2014/main" xmlns="" val="504219294"/>
                    </a:ext>
                  </a:extLst>
                </a:gridCol>
                <a:gridCol w="349848">
                  <a:extLst>
                    <a:ext uri="{9D8B030D-6E8A-4147-A177-3AD203B41FA5}">
                      <a16:colId xmlns:a16="http://schemas.microsoft.com/office/drawing/2014/main" xmlns=""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a16="http://schemas.microsoft.com/office/drawing/2014/main" xmlns="" val="49898677"/>
                  </a:ext>
                </a:extLst>
              </a:tr>
            </a:tbl>
          </a:graphicData>
        </a:graphic>
      </p:graphicFrame>
      <p:sp>
        <p:nvSpPr>
          <p:cNvPr id="1071" name="TextBox 1070"/>
          <p:cNvSpPr txBox="1"/>
          <p:nvPr/>
        </p:nvSpPr>
        <p:spPr>
          <a:xfrm>
            <a:off x="520219" y="3261872"/>
            <a:ext cx="1722675" cy="338554"/>
          </a:xfrm>
          <a:prstGeom prst="rect">
            <a:avLst/>
          </a:prstGeom>
          <a:noFill/>
        </p:spPr>
        <p:txBody>
          <a:bodyPr wrap="square" rtlCol="0">
            <a:spAutoFit/>
          </a:bodyPr>
          <a:lstStyle/>
          <a:p>
            <a:pPr algn="ctr"/>
            <a:r>
              <a:rPr lang="en-US" sz="1600" b="1" dirty="0" smtClean="0"/>
              <a:t>Asserts</a:t>
            </a:r>
            <a:endParaRPr lang="en-US" sz="1600" b="1" dirty="0"/>
          </a:p>
        </p:txBody>
      </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72099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Compiled / Interpreted</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&amp; Challenges</a:t>
            </a:r>
            <a:endParaRPr lang="en-US" dirty="0"/>
          </a:p>
        </p:txBody>
      </p:sp>
      <p:sp>
        <p:nvSpPr>
          <p:cNvPr id="3" name="Content Placeholder 2"/>
          <p:cNvSpPr>
            <a:spLocks noGrp="1"/>
          </p:cNvSpPr>
          <p:nvPr>
            <p:ph idx="1"/>
          </p:nvPr>
        </p:nvSpPr>
        <p:spPr/>
        <p:txBody>
          <a:bodyPr/>
          <a:lstStyle/>
          <a:p>
            <a:r>
              <a:rPr lang="en-US" dirty="0" smtClean="0"/>
              <a:t>Intrigued by the notion of multi-programming paradigm</a:t>
            </a:r>
          </a:p>
          <a:p>
            <a:pPr lvl="1"/>
            <a:r>
              <a:rPr lang="en-US" dirty="0" smtClean="0"/>
              <a:t>Survey of a features possessed by </a:t>
            </a:r>
            <a:r>
              <a:rPr lang="en-US" dirty="0" smtClean="0"/>
              <a:t>languages</a:t>
            </a:r>
          </a:p>
          <a:p>
            <a:pPr lvl="1"/>
            <a:r>
              <a:rPr lang="en-US" dirty="0" smtClean="0"/>
              <a:t>Perform comparative study of different </a:t>
            </a:r>
            <a:r>
              <a:rPr lang="en-US" dirty="0" smtClean="0"/>
              <a:t>features</a:t>
            </a:r>
          </a:p>
          <a:p>
            <a:pPr lvl="1"/>
            <a:r>
              <a:rPr lang="en-US" dirty="0" smtClean="0"/>
              <a:t>Detailed analysis of different </a:t>
            </a:r>
            <a:r>
              <a:rPr lang="en-US" dirty="0" smtClean="0"/>
              <a:t>features</a:t>
            </a:r>
          </a:p>
          <a:p>
            <a:r>
              <a:rPr lang="en-US" dirty="0" smtClean="0"/>
              <a:t>No exhaustive survey of the features and their comparative study/analysis/discussion on multi-programming paradigm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graphicFrame>
        <p:nvGraphicFramePr>
          <p:cNvPr id="6" name="Content Placeholder 3"/>
          <p:cNvGraphicFramePr>
            <a:graphicFrameLocks/>
          </p:cNvGraphicFramePr>
          <p:nvPr>
            <p:extLst>
              <p:ext uri="{D42A27DB-BD31-4B8C-83A1-F6EECF244321}">
                <p14:modId xmlns:p14="http://schemas.microsoft.com/office/powerpoint/2010/main" xmlns="" val="472322091"/>
              </p:ext>
            </p:extLst>
          </p:nvPr>
        </p:nvGraphicFramePr>
        <p:xfrm>
          <a:off x="838202" y="365123"/>
          <a:ext cx="10781712" cy="6260760"/>
        </p:xfrm>
        <a:graphic>
          <a:graphicData uri="http://schemas.openxmlformats.org/drawingml/2006/table">
            <a:tbl>
              <a:tblPr firstRow="1" firstCol="1" bandRow="1">
                <a:tableStyleId>{5C22544A-7EE6-4342-B048-85BDC9FD1C3A}</a:tableStyleId>
              </a:tblPr>
              <a:tblGrid>
                <a:gridCol w="3593904">
                  <a:extLst>
                    <a:ext uri="{9D8B030D-6E8A-4147-A177-3AD203B41FA5}">
                      <a16:colId xmlns:a16="http://schemas.microsoft.com/office/drawing/2014/main" xmlns="" val="2203545081"/>
                    </a:ext>
                  </a:extLst>
                </a:gridCol>
                <a:gridCol w="3593904">
                  <a:extLst>
                    <a:ext uri="{9D8B030D-6E8A-4147-A177-3AD203B41FA5}">
                      <a16:colId xmlns:a16="http://schemas.microsoft.com/office/drawing/2014/main" xmlns="" val="3993226735"/>
                    </a:ext>
                  </a:extLst>
                </a:gridCol>
                <a:gridCol w="3593904">
                  <a:extLst>
                    <a:ext uri="{9D8B030D-6E8A-4147-A177-3AD203B41FA5}">
                      <a16:colId xmlns:a16="http://schemas.microsoft.com/office/drawing/2014/main" xmlns="" val="816596937"/>
                    </a:ext>
                  </a:extLst>
                </a:gridCol>
              </a:tblGrid>
              <a:tr h="569160">
                <a:tc>
                  <a:txBody>
                    <a:bodyPr/>
                    <a:lstStyle/>
                    <a:p>
                      <a:pPr algn="ctr" rtl="0">
                        <a:lnSpc>
                          <a:spcPct val="107000"/>
                        </a:lnSpc>
                        <a:spcAft>
                          <a:spcPts val="0"/>
                        </a:spcAft>
                      </a:pP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rPr>
                        <a:t>Compiled</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rPr>
                        <a:t>Interpreted</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3314059099"/>
                  </a:ext>
                </a:extLst>
              </a:tr>
              <a:tr h="569160">
                <a:tc>
                  <a:txBody>
                    <a:bodyPr/>
                    <a:lstStyle/>
                    <a:p>
                      <a:pPr algn="ctr" rtl="0">
                        <a:lnSpc>
                          <a:spcPct val="107000"/>
                        </a:lnSpc>
                        <a:spcAft>
                          <a:spcPts val="0"/>
                        </a:spcAft>
                      </a:pPr>
                      <a:r>
                        <a:rPr lang="en-US" sz="3200">
                          <a:effectLst/>
                        </a:rPr>
                        <a:t>Scala</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508540953"/>
                  </a:ext>
                </a:extLst>
              </a:tr>
              <a:tr h="569160">
                <a:tc>
                  <a:txBody>
                    <a:bodyPr/>
                    <a:lstStyle/>
                    <a:p>
                      <a:pPr algn="ctr" rtl="0">
                        <a:lnSpc>
                          <a:spcPct val="107000"/>
                        </a:lnSpc>
                        <a:spcAft>
                          <a:spcPts val="0"/>
                        </a:spcAft>
                      </a:pPr>
                      <a:r>
                        <a:rPr lang="en-US" sz="3200">
                          <a:effectLst/>
                        </a:rPr>
                        <a:t>Swift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79933438"/>
                  </a:ext>
                </a:extLst>
              </a:tr>
              <a:tr h="569160">
                <a:tc>
                  <a:txBody>
                    <a:bodyPr/>
                    <a:lstStyle/>
                    <a:p>
                      <a:pPr algn="ctr" rtl="0">
                        <a:lnSpc>
                          <a:spcPct val="107000"/>
                        </a:lnSpc>
                        <a:spcAft>
                          <a:spcPts val="0"/>
                        </a:spcAft>
                      </a:pPr>
                      <a:r>
                        <a:rPr lang="en-US" sz="3200">
                          <a:effectLst/>
                        </a:rPr>
                        <a:t>F#</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255488591"/>
                  </a:ext>
                </a:extLst>
              </a:tr>
              <a:tr h="569160">
                <a:tc>
                  <a:txBody>
                    <a:bodyPr/>
                    <a:lstStyle/>
                    <a:p>
                      <a:pPr algn="ctr" rtl="0">
                        <a:lnSpc>
                          <a:spcPct val="107000"/>
                        </a:lnSpc>
                        <a:spcAft>
                          <a:spcPts val="0"/>
                        </a:spcAft>
                      </a:pPr>
                      <a:r>
                        <a:rPr lang="en-US" sz="3200">
                          <a:effectLst/>
                        </a:rPr>
                        <a:t>Rust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r>
                        <a:rPr lang="en-US" sz="3200" dirty="0">
                          <a:effectLst/>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065064203"/>
                  </a:ext>
                </a:extLst>
              </a:tr>
              <a:tr h="569160">
                <a:tc>
                  <a:txBody>
                    <a:bodyPr/>
                    <a:lstStyle/>
                    <a:p>
                      <a:pPr algn="ctr" rtl="0">
                        <a:lnSpc>
                          <a:spcPct val="107000"/>
                        </a:lnSpc>
                        <a:spcAft>
                          <a:spcPts val="0"/>
                        </a:spcAft>
                      </a:pPr>
                      <a:r>
                        <a:rPr lang="en-US" sz="3200">
                          <a:effectLst/>
                        </a:rPr>
                        <a:t>Vb.net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a:effectLst/>
                          <a:sym typeface="Wingdings" panose="05000000000000000000" pitchFamily="2" charset="2"/>
                        </a:rPr>
                        <a:t></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613284773"/>
                  </a:ext>
                </a:extLst>
              </a:tr>
              <a:tr h="569160">
                <a:tc>
                  <a:txBody>
                    <a:bodyPr/>
                    <a:lstStyle/>
                    <a:p>
                      <a:pPr algn="ctr" rtl="0">
                        <a:lnSpc>
                          <a:spcPct val="107000"/>
                        </a:lnSpc>
                        <a:spcAft>
                          <a:spcPts val="0"/>
                        </a:spcAft>
                      </a:pPr>
                      <a:r>
                        <a:rPr lang="en-US" sz="3200">
                          <a:effectLst/>
                        </a:rPr>
                        <a:t>C#</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631361750"/>
                  </a:ext>
                </a:extLst>
              </a:tr>
              <a:tr h="569160">
                <a:tc>
                  <a:txBody>
                    <a:bodyPr/>
                    <a:lstStyle/>
                    <a:p>
                      <a:pPr algn="ctr" rtl="0">
                        <a:lnSpc>
                          <a:spcPct val="107000"/>
                        </a:lnSpc>
                        <a:spcAft>
                          <a:spcPts val="0"/>
                        </a:spcAft>
                      </a:pPr>
                      <a:r>
                        <a:rPr lang="en-US" sz="3200">
                          <a:effectLst/>
                        </a:rPr>
                        <a:t>D</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636440860"/>
                  </a:ext>
                </a:extLst>
              </a:tr>
              <a:tr h="569160">
                <a:tc>
                  <a:txBody>
                    <a:bodyPr/>
                    <a:lstStyle/>
                    <a:p>
                      <a:pPr algn="ctr" rtl="0">
                        <a:lnSpc>
                          <a:spcPct val="107000"/>
                        </a:lnSpc>
                        <a:spcAft>
                          <a:spcPts val="0"/>
                        </a:spcAft>
                      </a:pPr>
                      <a:r>
                        <a:rPr lang="en-US" sz="3200">
                          <a:effectLst/>
                        </a:rPr>
                        <a:t>Oz</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1250471564"/>
                  </a:ext>
                </a:extLst>
              </a:tr>
              <a:tr h="569160">
                <a:tc>
                  <a:txBody>
                    <a:bodyPr/>
                    <a:lstStyle/>
                    <a:p>
                      <a:pPr algn="ctr" rtl="0">
                        <a:lnSpc>
                          <a:spcPct val="107000"/>
                        </a:lnSpc>
                        <a:spcAft>
                          <a:spcPts val="0"/>
                        </a:spcAft>
                      </a:pPr>
                      <a:r>
                        <a:rPr lang="en-US" sz="3200">
                          <a:effectLst/>
                        </a:rPr>
                        <a:t>Matlab</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smtClean="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4010384198"/>
                  </a:ext>
                </a:extLst>
              </a:tr>
              <a:tr h="569160">
                <a:tc>
                  <a:txBody>
                    <a:bodyPr/>
                    <a:lstStyle/>
                    <a:p>
                      <a:pPr algn="ctr" rtl="0">
                        <a:lnSpc>
                          <a:spcPct val="107000"/>
                        </a:lnSpc>
                        <a:spcAft>
                          <a:spcPts val="0"/>
                        </a:spcAft>
                      </a:pPr>
                      <a:r>
                        <a:rPr lang="en-US" sz="3200">
                          <a:effectLst/>
                        </a:rPr>
                        <a:t>Python</a:t>
                      </a:r>
                      <a:endParaRPr lang="en-US" sz="3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algn="ctr" rtl="0">
                        <a:lnSpc>
                          <a:spcPct val="107000"/>
                        </a:lnSpc>
                        <a:spcAft>
                          <a:spcPts val="0"/>
                        </a:spcAft>
                      </a:pPr>
                      <a:r>
                        <a:rPr lang="en-US" sz="3200" dirty="0">
                          <a:effectLst/>
                          <a:sym typeface="Wingdings" panose="05000000000000000000" pitchFamily="2" charset="2"/>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xmlns="" val="202765908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71600" y="842146"/>
            <a:ext cx="2271932" cy="278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2153265" y="1468422"/>
            <a:ext cx="1511347" cy="94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123768" y="1772161"/>
            <a:ext cx="1540845" cy="233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a:off x="2138516" y="2035277"/>
            <a:ext cx="1505016" cy="225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a:off x="2153265" y="2462981"/>
            <a:ext cx="1511348" cy="280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1327355" y="2964426"/>
            <a:ext cx="2360577" cy="1108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1814052" y="4262284"/>
            <a:ext cx="1873880" cy="330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415845" y="5840361"/>
            <a:ext cx="2272088" cy="492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2227006" y="5427406"/>
            <a:ext cx="1460927" cy="329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168013" y="4542503"/>
            <a:ext cx="1519919" cy="61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1415845" y="3188312"/>
            <a:ext cx="2248768" cy="852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1858297" y="2728452"/>
            <a:ext cx="1829636" cy="898642"/>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xmlns=""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a16="http://schemas.microsoft.com/office/drawing/2014/main" xmlns="" val="3350926067"/>
                    </a:ext>
                  </a:extLst>
                </a:gridCol>
                <a:gridCol w="349848">
                  <a:extLst>
                    <a:ext uri="{9D8B030D-6E8A-4147-A177-3AD203B41FA5}">
                      <a16:colId xmlns:a16="http://schemas.microsoft.com/office/drawing/2014/main" xmlns="" val="3704222402"/>
                    </a:ext>
                  </a:extLst>
                </a:gridCol>
                <a:gridCol w="349848">
                  <a:extLst>
                    <a:ext uri="{9D8B030D-6E8A-4147-A177-3AD203B41FA5}">
                      <a16:colId xmlns:a16="http://schemas.microsoft.com/office/drawing/2014/main" xmlns="" val="1732804068"/>
                    </a:ext>
                  </a:extLst>
                </a:gridCol>
                <a:gridCol w="349848">
                  <a:extLst>
                    <a:ext uri="{9D8B030D-6E8A-4147-A177-3AD203B41FA5}">
                      <a16:colId xmlns:a16="http://schemas.microsoft.com/office/drawing/2014/main" xmlns="" val="504219294"/>
                    </a:ext>
                  </a:extLst>
                </a:gridCol>
                <a:gridCol w="349848">
                  <a:extLst>
                    <a:ext uri="{9D8B030D-6E8A-4147-A177-3AD203B41FA5}">
                      <a16:colId xmlns:a16="http://schemas.microsoft.com/office/drawing/2014/main" xmlns=""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a16="http://schemas.microsoft.com/office/drawing/2014/main" xmlns="" val="49898677"/>
                  </a:ext>
                </a:extLst>
              </a:tr>
            </a:tbl>
          </a:graphicData>
        </a:graphic>
      </p:graphicFrame>
      <p:grpSp>
        <p:nvGrpSpPr>
          <p:cNvPr id="122" name="Group 121"/>
          <p:cNvGrpSpPr/>
          <p:nvPr/>
        </p:nvGrpSpPr>
        <p:grpSpPr>
          <a:xfrm>
            <a:off x="73740" y="764096"/>
            <a:ext cx="2516302" cy="2522064"/>
            <a:chOff x="73740" y="1811204"/>
            <a:chExt cx="2516302" cy="2522064"/>
          </a:xfrm>
        </p:grpSpPr>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3740" y="1811204"/>
              <a:ext cx="2516302" cy="2522064"/>
            </a:xfrm>
            <a:prstGeom prst="rect">
              <a:avLst/>
            </a:prstGeom>
            <a:noFill/>
            <a:extLst>
              <a:ext uri="{909E8E84-426E-40DD-AFC4-6F175D3DCCD1}">
                <a14:hiddenFill xmlns:a14="http://schemas.microsoft.com/office/drawing/2010/main" xmlns="">
                  <a:solidFill>
                    <a:srgbClr val="FFFFFF"/>
                  </a:solidFill>
                </a14:hiddenFill>
              </a:ext>
            </a:extLst>
          </p:spPr>
        </p:pic>
        <p:sp>
          <p:nvSpPr>
            <p:cNvPr id="1071" name="TextBox 1070"/>
            <p:cNvSpPr txBox="1"/>
            <p:nvPr/>
          </p:nvSpPr>
          <p:spPr>
            <a:xfrm>
              <a:off x="520219" y="2863676"/>
              <a:ext cx="1722675" cy="338554"/>
            </a:xfrm>
            <a:prstGeom prst="rect">
              <a:avLst/>
            </a:prstGeom>
            <a:noFill/>
          </p:spPr>
          <p:txBody>
            <a:bodyPr wrap="square" rtlCol="0">
              <a:spAutoFit/>
            </a:bodyPr>
            <a:lstStyle/>
            <a:p>
              <a:pPr algn="ctr"/>
              <a:r>
                <a:rPr lang="en-US" sz="1600" b="1" dirty="0" smtClean="0"/>
                <a:t>Compiled</a:t>
              </a:r>
              <a:endParaRPr lang="en-US" sz="1600" b="1" dirty="0"/>
            </a:p>
          </p:txBody>
        </p:sp>
      </p:gr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2" name="Group 181"/>
          <p:cNvGrpSpPr/>
          <p:nvPr/>
        </p:nvGrpSpPr>
        <p:grpSpPr>
          <a:xfrm>
            <a:off x="117984" y="3674376"/>
            <a:ext cx="2516302" cy="2522064"/>
            <a:chOff x="113064" y="1781712"/>
            <a:chExt cx="2516302" cy="2522064"/>
          </a:xfrm>
        </p:grpSpPr>
        <p:pic>
          <p:nvPicPr>
            <p:cNvPr id="183" name="Picture 4"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3064" y="1781712"/>
              <a:ext cx="2516302" cy="2522064"/>
            </a:xfrm>
            <a:prstGeom prst="rect">
              <a:avLst/>
            </a:prstGeom>
            <a:noFill/>
            <a:extLst>
              <a:ext uri="{909E8E84-426E-40DD-AFC4-6F175D3DCCD1}">
                <a14:hiddenFill xmlns:a14="http://schemas.microsoft.com/office/drawing/2010/main" xmlns="">
                  <a:solidFill>
                    <a:srgbClr val="FFFFFF"/>
                  </a:solidFill>
                </a14:hiddenFill>
              </a:ext>
            </a:extLst>
          </p:spPr>
        </p:pic>
        <p:sp>
          <p:nvSpPr>
            <p:cNvPr id="184" name="TextBox 183"/>
            <p:cNvSpPr txBox="1"/>
            <p:nvPr/>
          </p:nvSpPr>
          <p:spPr>
            <a:xfrm>
              <a:off x="520219" y="2863676"/>
              <a:ext cx="1722675" cy="338554"/>
            </a:xfrm>
            <a:prstGeom prst="rect">
              <a:avLst/>
            </a:prstGeom>
            <a:noFill/>
          </p:spPr>
          <p:txBody>
            <a:bodyPr wrap="square" rtlCol="0">
              <a:spAutoFit/>
            </a:bodyPr>
            <a:lstStyle/>
            <a:p>
              <a:pPr algn="ctr"/>
              <a:r>
                <a:rPr lang="en-US" sz="1600" b="1" dirty="0" smtClean="0"/>
                <a:t>Interpreted</a:t>
              </a:r>
              <a:endParaRPr lang="en-US" sz="1600" b="1" dirty="0"/>
            </a:p>
          </p:txBody>
        </p:sp>
      </p:grpSp>
    </p:spTree>
    <p:extLst>
      <p:ext uri="{BB962C8B-B14F-4D97-AF65-F5344CB8AC3E}">
        <p14:creationId xmlns:p14="http://schemas.microsoft.com/office/powerpoint/2010/main" xmlns="" val="2072099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languages: Discussion </a:t>
            </a:r>
            <a:r>
              <a:rPr lang="en-US" dirty="0" smtClean="0"/>
              <a:t>&amp; Analysis</a:t>
            </a:r>
            <a:endParaRPr lang="en-US" dirty="0"/>
          </a:p>
        </p:txBody>
      </p:sp>
      <p:sp>
        <p:nvSpPr>
          <p:cNvPr id="3" name="Content Placeholder 2"/>
          <p:cNvSpPr>
            <a:spLocks noGrp="1"/>
          </p:cNvSpPr>
          <p:nvPr>
            <p:ph sz="half" idx="1"/>
          </p:nvPr>
        </p:nvSpPr>
        <p:spPr/>
        <p:txBody>
          <a:bodyPr/>
          <a:lstStyle/>
          <a:p>
            <a:r>
              <a:rPr lang="en-US" dirty="0" smtClean="0"/>
              <a:t>Bound Checking</a:t>
            </a:r>
          </a:p>
          <a:p>
            <a:r>
              <a:rPr lang="en-US" dirty="0" smtClean="0"/>
              <a:t>Type Safety</a:t>
            </a:r>
          </a:p>
          <a:p>
            <a:r>
              <a:rPr lang="en-US" dirty="0" smtClean="0"/>
              <a:t>Exception Handling</a:t>
            </a:r>
          </a:p>
          <a:p>
            <a:r>
              <a:rPr lang="en-US" dirty="0" smtClean="0"/>
              <a:t>Modularity</a:t>
            </a:r>
          </a:p>
          <a:p>
            <a:r>
              <a:rPr lang="en-US" dirty="0" smtClean="0"/>
              <a:t>Compiled/Interpreted</a:t>
            </a:r>
          </a:p>
          <a:p>
            <a:r>
              <a:rPr lang="en-US" dirty="0" smtClean="0"/>
              <a:t>Assertion</a:t>
            </a:r>
          </a:p>
          <a:p>
            <a:r>
              <a:rPr lang="en-US" dirty="0" smtClean="0"/>
              <a:t>File Handling</a:t>
            </a:r>
          </a:p>
          <a:p>
            <a:r>
              <a:rPr lang="en-US" dirty="0" smtClean="0"/>
              <a:t>Mutable</a:t>
            </a:r>
          </a:p>
          <a:p>
            <a:endParaRPr lang="en-US" dirty="0"/>
          </a:p>
        </p:txBody>
      </p:sp>
      <p:sp>
        <p:nvSpPr>
          <p:cNvPr id="4" name="Content Placeholder 3"/>
          <p:cNvSpPr>
            <a:spLocks noGrp="1"/>
          </p:cNvSpPr>
          <p:nvPr>
            <p:ph sz="half" idx="2"/>
          </p:nvPr>
        </p:nvSpPr>
        <p:spPr/>
        <p:txBody>
          <a:bodyPr/>
          <a:lstStyle/>
          <a:p>
            <a:r>
              <a:rPr lang="en-US" dirty="0" smtClean="0"/>
              <a:t>Immutable</a:t>
            </a:r>
          </a:p>
          <a:p>
            <a:r>
              <a:rPr lang="en-US" dirty="0" smtClean="0"/>
              <a:t>Imperative Control</a:t>
            </a:r>
          </a:p>
          <a:p>
            <a:r>
              <a:rPr lang="en-US" dirty="0" smtClean="0"/>
              <a:t>Explicit Concurrency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643532" y="613546"/>
            <a:ext cx="3627106" cy="45719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3643532" y="1055771"/>
            <a:ext cx="3627105" cy="46236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664613" y="1529786"/>
            <a:ext cx="3606024" cy="48474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3643532" y="2009163"/>
            <a:ext cx="3627103" cy="50379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664613" y="2529523"/>
            <a:ext cx="3606022" cy="42839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664613" y="2967263"/>
            <a:ext cx="3606022" cy="44209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3687933" y="3415516"/>
            <a:ext cx="3582701" cy="42315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687932" y="3854544"/>
            <a:ext cx="3582701" cy="43690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3687932" y="4297362"/>
            <a:ext cx="3582701" cy="590842"/>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687932" y="4860471"/>
            <a:ext cx="3582701" cy="59084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2031" y="1634221"/>
            <a:ext cx="3573194" cy="3581376"/>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p:nvSpPr>
        <p:spPr>
          <a:xfrm>
            <a:off x="3687932" y="651326"/>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1-Scala</a:t>
            </a:r>
          </a:p>
        </p:txBody>
      </p:sp>
      <p:sp>
        <p:nvSpPr>
          <p:cNvPr id="24" name="Rectangle 23"/>
          <p:cNvSpPr/>
          <p:nvPr/>
        </p:nvSpPr>
        <p:spPr>
          <a:xfrm>
            <a:off x="3687932" y="1116729"/>
            <a:ext cx="3498180"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2-Swift</a:t>
            </a:r>
            <a:endParaRPr lang="en-US" sz="2400" dirty="0">
              <a:solidFill>
                <a:schemeClr val="tx1"/>
              </a:solidFill>
            </a:endParaRPr>
          </a:p>
        </p:txBody>
      </p:sp>
      <p:sp>
        <p:nvSpPr>
          <p:cNvPr id="25" name="Rectangle 24"/>
          <p:cNvSpPr/>
          <p:nvPr/>
        </p:nvSpPr>
        <p:spPr>
          <a:xfrm>
            <a:off x="3772917" y="1587299"/>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Swift</a:t>
            </a:r>
          </a:p>
        </p:txBody>
      </p:sp>
      <p:sp>
        <p:nvSpPr>
          <p:cNvPr id="26" name="Rectangle 25"/>
          <p:cNvSpPr/>
          <p:nvPr/>
        </p:nvSpPr>
        <p:spPr>
          <a:xfrm>
            <a:off x="3800563" y="2043153"/>
            <a:ext cx="3357043"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759232" y="2575094"/>
            <a:ext cx="3426880" cy="2945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Falcon</a:t>
            </a:r>
            <a:endParaRPr lang="en-US"/>
          </a:p>
        </p:txBody>
      </p:sp>
      <p:sp>
        <p:nvSpPr>
          <p:cNvPr id="28" name="Rectangle 27"/>
          <p:cNvSpPr/>
          <p:nvPr/>
        </p:nvSpPr>
        <p:spPr>
          <a:xfrm>
            <a:off x="3748128" y="2974836"/>
            <a:ext cx="33818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771447" y="3462102"/>
            <a:ext cx="3379595"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Rust</a:t>
            </a:r>
            <a:endParaRPr lang="en-US" sz="2400" dirty="0"/>
          </a:p>
        </p:txBody>
      </p:sp>
      <p:sp>
        <p:nvSpPr>
          <p:cNvPr id="30" name="Rectangle 29"/>
          <p:cNvSpPr/>
          <p:nvPr/>
        </p:nvSpPr>
        <p:spPr>
          <a:xfrm>
            <a:off x="3780006" y="3906966"/>
            <a:ext cx="3341432"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3796432" y="4386070"/>
            <a:ext cx="3333528" cy="3516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9-OZ</a:t>
            </a:r>
            <a:endParaRPr lang="en-US" b="1" dirty="0">
              <a:solidFill>
                <a:schemeClr val="tx1"/>
              </a:solidFill>
            </a:endParaRPr>
          </a:p>
        </p:txBody>
      </p:sp>
      <p:sp>
        <p:nvSpPr>
          <p:cNvPr id="32" name="Rectangle 31"/>
          <p:cNvSpPr/>
          <p:nvPr/>
        </p:nvSpPr>
        <p:spPr>
          <a:xfrm>
            <a:off x="3796432" y="4935612"/>
            <a:ext cx="3325006"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10-Matlab</a:t>
            </a:r>
            <a:endParaRPr lang="en-US" sz="2400" dirty="0"/>
          </a:p>
        </p:txBody>
      </p:sp>
      <p:sp>
        <p:nvSpPr>
          <p:cNvPr id="33" name="Rectangle 32"/>
          <p:cNvSpPr/>
          <p:nvPr/>
        </p:nvSpPr>
        <p:spPr>
          <a:xfrm>
            <a:off x="3772918" y="1542977"/>
            <a:ext cx="2953973" cy="461665"/>
          </a:xfrm>
          <a:prstGeom prst="rect">
            <a:avLst/>
          </a:prstGeom>
        </p:spPr>
        <p:txBody>
          <a:bodyPr wrap="square">
            <a:spAutoFit/>
          </a:bodyPr>
          <a:lstStyle/>
          <a:p>
            <a:r>
              <a:rPr lang="en-US" sz="2400" b="1" dirty="0" smtClean="0"/>
              <a:t>3-Falcon</a:t>
            </a:r>
            <a:endParaRPr lang="en-US" sz="2400" b="1" dirty="0"/>
          </a:p>
        </p:txBody>
      </p:sp>
      <p:sp>
        <p:nvSpPr>
          <p:cNvPr id="34" name="Rectangle 33"/>
          <p:cNvSpPr/>
          <p:nvPr/>
        </p:nvSpPr>
        <p:spPr>
          <a:xfrm>
            <a:off x="3796432" y="1976577"/>
            <a:ext cx="2712291" cy="461665"/>
          </a:xfrm>
          <a:prstGeom prst="rect">
            <a:avLst/>
          </a:prstGeom>
        </p:spPr>
        <p:txBody>
          <a:bodyPr wrap="square">
            <a:spAutoFit/>
          </a:bodyPr>
          <a:lstStyle/>
          <a:p>
            <a:r>
              <a:rPr lang="en-US" sz="2400" b="1" dirty="0" smtClean="0"/>
              <a:t>4-F#</a:t>
            </a:r>
            <a:endParaRPr lang="en-US" sz="2400" dirty="0"/>
          </a:p>
        </p:txBody>
      </p:sp>
      <p:sp>
        <p:nvSpPr>
          <p:cNvPr id="35" name="Rectangle 34"/>
          <p:cNvSpPr/>
          <p:nvPr/>
        </p:nvSpPr>
        <p:spPr>
          <a:xfrm>
            <a:off x="3780006" y="2488964"/>
            <a:ext cx="1687618" cy="461665"/>
          </a:xfrm>
          <a:prstGeom prst="rect">
            <a:avLst/>
          </a:prstGeom>
        </p:spPr>
        <p:txBody>
          <a:bodyPr wrap="square">
            <a:spAutoFit/>
          </a:bodyPr>
          <a:lstStyle/>
          <a:p>
            <a:r>
              <a:rPr lang="en-US" sz="2400" b="1" dirty="0" smtClean="0"/>
              <a:t>5-Rust</a:t>
            </a:r>
            <a:endParaRPr lang="en-US" sz="2400" dirty="0"/>
          </a:p>
        </p:txBody>
      </p:sp>
      <p:sp>
        <p:nvSpPr>
          <p:cNvPr id="36" name="Rectangle 35"/>
          <p:cNvSpPr/>
          <p:nvPr/>
        </p:nvSpPr>
        <p:spPr>
          <a:xfrm>
            <a:off x="3748128" y="2882718"/>
            <a:ext cx="3173177" cy="461665"/>
          </a:xfrm>
          <a:prstGeom prst="rect">
            <a:avLst/>
          </a:prstGeom>
        </p:spPr>
        <p:txBody>
          <a:bodyPr wrap="square">
            <a:spAutoFit/>
          </a:bodyPr>
          <a:lstStyle/>
          <a:p>
            <a:r>
              <a:rPr lang="en-US" sz="2400" b="1" dirty="0" smtClean="0"/>
              <a:t>6-VB.net</a:t>
            </a:r>
            <a:endParaRPr lang="en-US" sz="2400" dirty="0"/>
          </a:p>
        </p:txBody>
      </p:sp>
      <p:sp>
        <p:nvSpPr>
          <p:cNvPr id="37" name="Rectangle 36"/>
          <p:cNvSpPr/>
          <p:nvPr/>
        </p:nvSpPr>
        <p:spPr>
          <a:xfrm>
            <a:off x="3796432" y="3383947"/>
            <a:ext cx="2737882" cy="461665"/>
          </a:xfrm>
          <a:prstGeom prst="rect">
            <a:avLst/>
          </a:prstGeom>
        </p:spPr>
        <p:txBody>
          <a:bodyPr wrap="square">
            <a:spAutoFit/>
          </a:bodyPr>
          <a:lstStyle/>
          <a:p>
            <a:r>
              <a:rPr lang="en-US" sz="2400" b="1" dirty="0" smtClean="0"/>
              <a:t>7-C#</a:t>
            </a:r>
            <a:endParaRPr lang="en-US" sz="2400" dirty="0"/>
          </a:p>
        </p:txBody>
      </p:sp>
      <p:sp>
        <p:nvSpPr>
          <p:cNvPr id="38" name="Rectangle 37"/>
          <p:cNvSpPr/>
          <p:nvPr/>
        </p:nvSpPr>
        <p:spPr>
          <a:xfrm>
            <a:off x="3819751" y="3848629"/>
            <a:ext cx="3281835" cy="461665"/>
          </a:xfrm>
          <a:prstGeom prst="rect">
            <a:avLst/>
          </a:prstGeom>
        </p:spPr>
        <p:txBody>
          <a:bodyPr wrap="square">
            <a:spAutoFit/>
          </a:bodyPr>
          <a:lstStyle/>
          <a:p>
            <a:r>
              <a:rPr lang="en-US" sz="2400" b="1" dirty="0" smtClean="0"/>
              <a:t>8-D</a:t>
            </a:r>
            <a:endParaRPr lang="en-US" dirty="0"/>
          </a:p>
        </p:txBody>
      </p:sp>
      <p:sp>
        <p:nvSpPr>
          <p:cNvPr id="42" name="Rounded Rectangle 41"/>
          <p:cNvSpPr/>
          <p:nvPr/>
        </p:nvSpPr>
        <p:spPr>
          <a:xfrm>
            <a:off x="3687933" y="5461270"/>
            <a:ext cx="3582700" cy="590842"/>
          </a:xfrm>
          <a:prstGeom prst="roundRect">
            <a:avLst/>
          </a:prstGeom>
          <a:solidFill>
            <a:srgbClr val="993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780006" y="5523409"/>
            <a:ext cx="3349953"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11-R</a:t>
            </a:r>
            <a:endParaRPr lang="en-US" sz="2400" dirty="0"/>
          </a:p>
        </p:txBody>
      </p:sp>
      <p:sp>
        <p:nvSpPr>
          <p:cNvPr id="47" name="Rounded Rectangle 46"/>
          <p:cNvSpPr/>
          <p:nvPr/>
        </p:nvSpPr>
        <p:spPr>
          <a:xfrm>
            <a:off x="3687933" y="6037013"/>
            <a:ext cx="3579988" cy="590842"/>
          </a:xfrm>
          <a:prstGeom prst="roundRect">
            <a:avLst/>
          </a:prstGeom>
          <a:solidFill>
            <a:srgbClr val="9900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780006" y="6125300"/>
            <a:ext cx="3349949" cy="420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smtClean="0">
                <a:solidFill>
                  <a:schemeClr val="tx1"/>
                </a:solidFill>
              </a:rPr>
              <a:t>12-Python</a:t>
            </a:r>
            <a:endParaRPr lang="en-US" sz="2400" b="1" dirty="0">
              <a:solidFill>
                <a:schemeClr val="tx1"/>
              </a:solidFill>
            </a:endParaRPr>
          </a:p>
        </p:txBody>
      </p:sp>
      <p:cxnSp>
        <p:nvCxnSpPr>
          <p:cNvPr id="43" name="Straight Connector 42"/>
          <p:cNvCxnSpPr>
            <a:endCxn id="5" idx="1"/>
          </p:cNvCxnSpPr>
          <p:nvPr/>
        </p:nvCxnSpPr>
        <p:spPr>
          <a:xfrm flipV="1">
            <a:off x="1386788" y="842146"/>
            <a:ext cx="2256744" cy="1301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787896" y="1468422"/>
            <a:ext cx="1876716" cy="905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2" idx="1"/>
          </p:cNvCxnSpPr>
          <p:nvPr/>
        </p:nvCxnSpPr>
        <p:spPr>
          <a:xfrm flipV="1">
            <a:off x="2202000" y="1772161"/>
            <a:ext cx="1462613" cy="842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13" idx="1"/>
          </p:cNvCxnSpPr>
          <p:nvPr/>
        </p:nvCxnSpPr>
        <p:spPr>
          <a:xfrm flipV="1">
            <a:off x="2483683" y="2261059"/>
            <a:ext cx="1159849" cy="565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14" idx="1"/>
          </p:cNvCxnSpPr>
          <p:nvPr/>
        </p:nvCxnSpPr>
        <p:spPr>
          <a:xfrm flipV="1">
            <a:off x="2483682" y="2743722"/>
            <a:ext cx="1180931" cy="434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9" name="Straight Connector 1028"/>
          <p:cNvCxnSpPr>
            <a:endCxn id="17" idx="1"/>
          </p:cNvCxnSpPr>
          <p:nvPr/>
        </p:nvCxnSpPr>
        <p:spPr>
          <a:xfrm>
            <a:off x="2483682" y="3657600"/>
            <a:ext cx="1204250" cy="4153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1" name="Straight Connector 1030"/>
          <p:cNvCxnSpPr>
            <a:endCxn id="18" idx="1"/>
          </p:cNvCxnSpPr>
          <p:nvPr/>
        </p:nvCxnSpPr>
        <p:spPr>
          <a:xfrm>
            <a:off x="2483682" y="4111378"/>
            <a:ext cx="1204250" cy="4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3" name="Straight Connector 1032"/>
          <p:cNvCxnSpPr>
            <a:endCxn id="47" idx="1"/>
          </p:cNvCxnSpPr>
          <p:nvPr/>
        </p:nvCxnSpPr>
        <p:spPr>
          <a:xfrm>
            <a:off x="1386788" y="4721497"/>
            <a:ext cx="2301145" cy="1610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5" name="Straight Connector 1034"/>
          <p:cNvCxnSpPr>
            <a:endCxn id="42" idx="1"/>
          </p:cNvCxnSpPr>
          <p:nvPr/>
        </p:nvCxnSpPr>
        <p:spPr>
          <a:xfrm>
            <a:off x="1774359" y="4501522"/>
            <a:ext cx="1913574" cy="1255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8" name="Straight Connector 1037"/>
          <p:cNvCxnSpPr>
            <a:stCxn id="19" idx="1"/>
          </p:cNvCxnSpPr>
          <p:nvPr/>
        </p:nvCxnSpPr>
        <p:spPr>
          <a:xfrm flipH="1" flipV="1">
            <a:off x="2096086" y="4291448"/>
            <a:ext cx="1591846" cy="86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3" name="Straight Connector 1042"/>
          <p:cNvCxnSpPr>
            <a:endCxn id="15" idx="1"/>
          </p:cNvCxnSpPr>
          <p:nvPr/>
        </p:nvCxnSpPr>
        <p:spPr>
          <a:xfrm flipV="1">
            <a:off x="2483682" y="3188312"/>
            <a:ext cx="1180931" cy="1691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5" name="Straight Connector 1044"/>
          <p:cNvCxnSpPr>
            <a:endCxn id="16" idx="1"/>
          </p:cNvCxnSpPr>
          <p:nvPr/>
        </p:nvCxnSpPr>
        <p:spPr>
          <a:xfrm>
            <a:off x="2471771" y="3513347"/>
            <a:ext cx="1216162" cy="113747"/>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Donut 1046"/>
          <p:cNvSpPr/>
          <p:nvPr/>
        </p:nvSpPr>
        <p:spPr>
          <a:xfrm>
            <a:off x="9706708" y="103033"/>
            <a:ext cx="2237953" cy="1951543"/>
          </a:xfrm>
          <a:prstGeom prst="donut">
            <a:avLst>
              <a:gd name="adj" fmla="val 646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Donut 95"/>
          <p:cNvSpPr/>
          <p:nvPr/>
        </p:nvSpPr>
        <p:spPr>
          <a:xfrm>
            <a:off x="7892392" y="1337753"/>
            <a:ext cx="2237953" cy="1951543"/>
          </a:xfrm>
          <a:prstGeom prst="donut">
            <a:avLst>
              <a:gd name="adj" fmla="val 646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Donut 96"/>
          <p:cNvSpPr/>
          <p:nvPr/>
        </p:nvSpPr>
        <p:spPr>
          <a:xfrm>
            <a:off x="9876032" y="2433235"/>
            <a:ext cx="2237953" cy="1951543"/>
          </a:xfrm>
          <a:prstGeom prst="donut">
            <a:avLst>
              <a:gd name="adj" fmla="val 646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Donut 97"/>
          <p:cNvSpPr/>
          <p:nvPr/>
        </p:nvSpPr>
        <p:spPr>
          <a:xfrm>
            <a:off x="7807403" y="3525750"/>
            <a:ext cx="2237953" cy="1951543"/>
          </a:xfrm>
          <a:prstGeom prst="donut">
            <a:avLst>
              <a:gd name="adj" fmla="val 6460"/>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p:cNvSpPr/>
          <p:nvPr/>
        </p:nvSpPr>
        <p:spPr>
          <a:xfrm>
            <a:off x="9706707" y="4780919"/>
            <a:ext cx="2237953" cy="1951543"/>
          </a:xfrm>
          <a:prstGeom prst="donut">
            <a:avLst>
              <a:gd name="adj" fmla="val 646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8" name="TextBox 1047"/>
          <p:cNvSpPr txBox="1"/>
          <p:nvPr/>
        </p:nvSpPr>
        <p:spPr>
          <a:xfrm>
            <a:off x="10059505" y="614094"/>
            <a:ext cx="1532355" cy="923330"/>
          </a:xfrm>
          <a:prstGeom prst="rect">
            <a:avLst/>
          </a:prstGeom>
          <a:noFill/>
        </p:spPr>
        <p:txBody>
          <a:bodyPr wrap="square" rtlCol="0">
            <a:spAutoFit/>
          </a:bodyPr>
          <a:lstStyle/>
          <a:p>
            <a:pPr algn="ctr"/>
            <a:r>
              <a:rPr lang="en-US" b="1" dirty="0" smtClean="0"/>
              <a:t>Object Oriented Programming</a:t>
            </a:r>
            <a:endParaRPr lang="en-US" b="1" dirty="0"/>
          </a:p>
        </p:txBody>
      </p:sp>
      <p:sp>
        <p:nvSpPr>
          <p:cNvPr id="1049" name="TextBox 1048"/>
          <p:cNvSpPr txBox="1"/>
          <p:nvPr/>
        </p:nvSpPr>
        <p:spPr>
          <a:xfrm>
            <a:off x="8223295" y="1886443"/>
            <a:ext cx="1569222" cy="646331"/>
          </a:xfrm>
          <a:prstGeom prst="rect">
            <a:avLst/>
          </a:prstGeom>
          <a:noFill/>
        </p:spPr>
        <p:txBody>
          <a:bodyPr wrap="square" rtlCol="0">
            <a:spAutoFit/>
          </a:bodyPr>
          <a:lstStyle/>
          <a:p>
            <a:pPr algn="ctr"/>
            <a:r>
              <a:rPr lang="en-US" b="1" dirty="0"/>
              <a:t>Functional Programming</a:t>
            </a:r>
          </a:p>
        </p:txBody>
      </p:sp>
      <p:sp>
        <p:nvSpPr>
          <p:cNvPr id="1050" name="Rectangle 1049"/>
          <p:cNvSpPr/>
          <p:nvPr/>
        </p:nvSpPr>
        <p:spPr>
          <a:xfrm>
            <a:off x="10333786" y="3020059"/>
            <a:ext cx="1491769" cy="646331"/>
          </a:xfrm>
          <a:prstGeom prst="rect">
            <a:avLst/>
          </a:prstGeom>
        </p:spPr>
        <p:txBody>
          <a:bodyPr wrap="square">
            <a:spAutoFit/>
          </a:bodyPr>
          <a:lstStyle/>
          <a:p>
            <a:pPr algn="ctr"/>
            <a:r>
              <a:rPr lang="en-US" b="1" dirty="0" smtClean="0"/>
              <a:t>Imperative Programming</a:t>
            </a:r>
            <a:endParaRPr lang="en-US" b="1" dirty="0"/>
          </a:p>
        </p:txBody>
      </p:sp>
      <p:sp>
        <p:nvSpPr>
          <p:cNvPr id="1051" name="TextBox 1050"/>
          <p:cNvSpPr txBox="1"/>
          <p:nvPr/>
        </p:nvSpPr>
        <p:spPr>
          <a:xfrm>
            <a:off x="8223295" y="4113832"/>
            <a:ext cx="1520917" cy="646331"/>
          </a:xfrm>
          <a:prstGeom prst="rect">
            <a:avLst/>
          </a:prstGeom>
          <a:noFill/>
        </p:spPr>
        <p:txBody>
          <a:bodyPr wrap="square" rtlCol="0">
            <a:spAutoFit/>
          </a:bodyPr>
          <a:lstStyle/>
          <a:p>
            <a:r>
              <a:rPr lang="en-US" b="1" dirty="0" smtClean="0"/>
              <a:t>Procedural Programming</a:t>
            </a:r>
            <a:endParaRPr lang="en-US" b="1" dirty="0"/>
          </a:p>
        </p:txBody>
      </p:sp>
      <p:sp>
        <p:nvSpPr>
          <p:cNvPr id="104" name="TextBox 103"/>
          <p:cNvSpPr txBox="1"/>
          <p:nvPr/>
        </p:nvSpPr>
        <p:spPr>
          <a:xfrm>
            <a:off x="10140420" y="5339406"/>
            <a:ext cx="1520917" cy="646331"/>
          </a:xfrm>
          <a:prstGeom prst="rect">
            <a:avLst/>
          </a:prstGeom>
          <a:noFill/>
        </p:spPr>
        <p:txBody>
          <a:bodyPr wrap="square" rtlCol="0">
            <a:spAutoFit/>
          </a:bodyPr>
          <a:lstStyle/>
          <a:p>
            <a:pPr algn="ctr"/>
            <a:r>
              <a:rPr lang="en-US" b="1" dirty="0" smtClean="0"/>
              <a:t>Logic </a:t>
            </a:r>
            <a:r>
              <a:rPr lang="en-US" b="1" smtClean="0"/>
              <a:t>Programming </a:t>
            </a:r>
            <a:endParaRPr lang="en-US" b="1" dirty="0"/>
          </a:p>
        </p:txBody>
      </p:sp>
      <p:sp>
        <p:nvSpPr>
          <p:cNvPr id="1069" name="Oval 1068"/>
          <p:cNvSpPr/>
          <p:nvPr/>
        </p:nvSpPr>
        <p:spPr>
          <a:xfrm>
            <a:off x="5467058" y="69425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5802091" y="67862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6163098" y="678629"/>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6502666"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6833219" y="67097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5505068" y="1142929"/>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5840101" y="1127301"/>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6201108" y="1127301"/>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6540676"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6871229" y="111964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5405654" y="163422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5740687" y="161859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6101694" y="161859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6441262"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6771815" y="161093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436876" y="208612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5771909" y="207049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6132916" y="207049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6472484"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6803037" y="206283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5451236" y="2591710"/>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5786269" y="2576082"/>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6147276" y="2576082"/>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6486844" y="2568427"/>
            <a:ext cx="304781" cy="30045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817397" y="256842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5492339" y="3012864"/>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5827372" y="2997236"/>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188379" y="2997236"/>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527947"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6858500" y="2989581"/>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5466302" y="3503467"/>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5801335" y="3487839"/>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6162342" y="3487839"/>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p:cNvSpPr/>
          <p:nvPr/>
        </p:nvSpPr>
        <p:spPr>
          <a:xfrm>
            <a:off x="6501910"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832463" y="3480184"/>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5450877" y="397200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5785910" y="395637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146917" y="395637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486485"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6817038" y="394872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5405654" y="442010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5740687" y="440447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6101694" y="4404473"/>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p:cNvSpPr/>
          <p:nvPr/>
        </p:nvSpPr>
        <p:spPr>
          <a:xfrm>
            <a:off x="6441262" y="439681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6771815" y="4396818"/>
            <a:ext cx="304781" cy="300458"/>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5420675" y="5015290"/>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5755708" y="4999662"/>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6116715" y="4999662"/>
            <a:ext cx="304781" cy="300458"/>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p:cNvSpPr/>
          <p:nvPr/>
        </p:nvSpPr>
        <p:spPr>
          <a:xfrm>
            <a:off x="6456283" y="4992007"/>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6786836" y="4992007"/>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5422007" y="5603648"/>
            <a:ext cx="304781" cy="273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5757040"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6118047" y="5588020"/>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p:cNvSpPr/>
          <p:nvPr/>
        </p:nvSpPr>
        <p:spPr>
          <a:xfrm>
            <a:off x="6457615"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p:cNvSpPr/>
          <p:nvPr/>
        </p:nvSpPr>
        <p:spPr>
          <a:xfrm>
            <a:off x="6788168" y="5580365"/>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5450877" y="6191331"/>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5785910" y="6175703"/>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6146917" y="6175703"/>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6486485" y="6168048"/>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6817038" y="6168048"/>
            <a:ext cx="304781" cy="30045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70" name="Table 1069"/>
          <p:cNvGraphicFramePr>
            <a:graphicFrameLocks noGrp="1"/>
          </p:cNvGraphicFramePr>
          <p:nvPr>
            <p:extLst>
              <p:ext uri="{D42A27DB-BD31-4B8C-83A1-F6EECF244321}">
                <p14:modId xmlns:p14="http://schemas.microsoft.com/office/powerpoint/2010/main" xmlns="" val="2506140230"/>
              </p:ext>
            </p:extLst>
          </p:nvPr>
        </p:nvGraphicFramePr>
        <p:xfrm>
          <a:off x="5436874" y="200425"/>
          <a:ext cx="1749240" cy="457200"/>
        </p:xfrm>
        <a:graphic>
          <a:graphicData uri="http://schemas.openxmlformats.org/drawingml/2006/table">
            <a:tbl>
              <a:tblPr firstRow="1" bandRow="1">
                <a:tableStyleId>{2D5ABB26-0587-4C30-8999-92F81FD0307C}</a:tableStyleId>
              </a:tblPr>
              <a:tblGrid>
                <a:gridCol w="349848">
                  <a:extLst>
                    <a:ext uri="{9D8B030D-6E8A-4147-A177-3AD203B41FA5}">
                      <a16:colId xmlns:a16="http://schemas.microsoft.com/office/drawing/2014/main" xmlns="" val="3350926067"/>
                    </a:ext>
                  </a:extLst>
                </a:gridCol>
                <a:gridCol w="349848">
                  <a:extLst>
                    <a:ext uri="{9D8B030D-6E8A-4147-A177-3AD203B41FA5}">
                      <a16:colId xmlns:a16="http://schemas.microsoft.com/office/drawing/2014/main" xmlns="" val="3704222402"/>
                    </a:ext>
                  </a:extLst>
                </a:gridCol>
                <a:gridCol w="349848">
                  <a:extLst>
                    <a:ext uri="{9D8B030D-6E8A-4147-A177-3AD203B41FA5}">
                      <a16:colId xmlns:a16="http://schemas.microsoft.com/office/drawing/2014/main" xmlns="" val="1732804068"/>
                    </a:ext>
                  </a:extLst>
                </a:gridCol>
                <a:gridCol w="349848">
                  <a:extLst>
                    <a:ext uri="{9D8B030D-6E8A-4147-A177-3AD203B41FA5}">
                      <a16:colId xmlns:a16="http://schemas.microsoft.com/office/drawing/2014/main" xmlns="" val="504219294"/>
                    </a:ext>
                  </a:extLst>
                </a:gridCol>
                <a:gridCol w="349848">
                  <a:extLst>
                    <a:ext uri="{9D8B030D-6E8A-4147-A177-3AD203B41FA5}">
                      <a16:colId xmlns:a16="http://schemas.microsoft.com/office/drawing/2014/main" xmlns="" val="253295659"/>
                    </a:ext>
                  </a:extLst>
                </a:gridCol>
              </a:tblGrid>
              <a:tr h="370840">
                <a:tc>
                  <a:txBody>
                    <a:bodyPr/>
                    <a:lstStyle/>
                    <a:p>
                      <a:r>
                        <a:rPr lang="en-US" sz="2400" b="1" dirty="0" smtClean="0"/>
                        <a:t>O</a:t>
                      </a:r>
                      <a:endParaRPr lang="en-US" sz="2400" b="1" dirty="0"/>
                    </a:p>
                  </a:txBody>
                  <a:tcPr/>
                </a:tc>
                <a:tc>
                  <a:txBody>
                    <a:bodyPr/>
                    <a:lstStyle/>
                    <a:p>
                      <a:r>
                        <a:rPr lang="en-US" sz="2400" b="1" dirty="0" smtClean="0"/>
                        <a:t>F</a:t>
                      </a:r>
                      <a:endParaRPr lang="en-US" sz="2400" b="1" dirty="0"/>
                    </a:p>
                  </a:txBody>
                  <a:tcPr/>
                </a:tc>
                <a:tc>
                  <a:txBody>
                    <a:bodyPr/>
                    <a:lstStyle/>
                    <a:p>
                      <a:r>
                        <a:rPr lang="en-US" sz="2400" b="1" dirty="0" smtClean="0"/>
                        <a:t>I</a:t>
                      </a:r>
                      <a:endParaRPr lang="en-US" sz="2400" b="1" dirty="0"/>
                    </a:p>
                  </a:txBody>
                  <a:tcPr/>
                </a:tc>
                <a:tc>
                  <a:txBody>
                    <a:bodyPr/>
                    <a:lstStyle/>
                    <a:p>
                      <a:r>
                        <a:rPr lang="en-US" sz="2400" b="1" dirty="0" smtClean="0"/>
                        <a:t>P</a:t>
                      </a:r>
                      <a:endParaRPr lang="en-US" sz="2400" b="1" dirty="0"/>
                    </a:p>
                  </a:txBody>
                  <a:tcPr/>
                </a:tc>
                <a:tc>
                  <a:txBody>
                    <a:bodyPr/>
                    <a:lstStyle/>
                    <a:p>
                      <a:r>
                        <a:rPr lang="en-US" sz="2400" b="1" dirty="0" smtClean="0"/>
                        <a:t>L</a:t>
                      </a:r>
                      <a:endParaRPr lang="en-US" sz="2400" b="1" dirty="0"/>
                    </a:p>
                  </a:txBody>
                  <a:tcPr/>
                </a:tc>
                <a:extLst>
                  <a:ext uri="{0D108BD9-81ED-4DB2-BD59-A6C34878D82A}">
                    <a16:rowId xmlns:a16="http://schemas.microsoft.com/office/drawing/2014/main" xmlns="" val="49898677"/>
                  </a:ext>
                </a:extLst>
              </a:tr>
            </a:tbl>
          </a:graphicData>
        </a:graphic>
      </p:graphicFrame>
      <p:sp>
        <p:nvSpPr>
          <p:cNvPr id="1071" name="TextBox 1070"/>
          <p:cNvSpPr txBox="1"/>
          <p:nvPr/>
        </p:nvSpPr>
        <p:spPr>
          <a:xfrm>
            <a:off x="520219" y="2863676"/>
            <a:ext cx="1722675" cy="1077218"/>
          </a:xfrm>
          <a:prstGeom prst="rect">
            <a:avLst/>
          </a:prstGeom>
          <a:noFill/>
        </p:spPr>
        <p:txBody>
          <a:bodyPr wrap="square" rtlCol="0">
            <a:spAutoFit/>
          </a:bodyPr>
          <a:lstStyle/>
          <a:p>
            <a:pPr algn="ctr"/>
            <a:r>
              <a:rPr lang="en-US" sz="1600" b="1" dirty="0" smtClean="0"/>
              <a:t>MULTI-PARADIGM PROGRAMMING LANGUAGES</a:t>
            </a:r>
            <a:endParaRPr lang="en-US" sz="1600" b="1" dirty="0"/>
          </a:p>
        </p:txBody>
      </p:sp>
      <p:sp>
        <p:nvSpPr>
          <p:cNvPr id="118" name="Oval 117"/>
          <p:cNvSpPr/>
          <p:nvPr/>
        </p:nvSpPr>
        <p:spPr>
          <a:xfrm>
            <a:off x="5428466" y="5604146"/>
            <a:ext cx="304781" cy="27314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5763499" y="5588518"/>
            <a:ext cx="304781" cy="30045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p:cNvSpPr/>
          <p:nvPr/>
        </p:nvSpPr>
        <p:spPr>
          <a:xfrm>
            <a:off x="6111059" y="5588518"/>
            <a:ext cx="304781" cy="300458"/>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6464074" y="5580863"/>
            <a:ext cx="304781" cy="300458"/>
          </a:xfrm>
          <a:prstGeom prst="ellipse">
            <a:avLst/>
          </a:prstGeom>
          <a:solidFill>
            <a:srgbClr val="1A9E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72099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Bound Checking</a:t>
            </a:r>
            <a:endParaRPr lang="en-US" dirty="0"/>
          </a:p>
        </p:txBody>
      </p:sp>
      <p:sp>
        <p:nvSpPr>
          <p:cNvPr id="6" name="Text Placeholder 5"/>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 Checking</a:t>
            </a:r>
            <a:endParaRPr lang="en-US" dirty="0"/>
          </a:p>
        </p:txBody>
      </p:sp>
      <p:sp>
        <p:nvSpPr>
          <p:cNvPr id="3" name="Content Placeholder 2"/>
          <p:cNvSpPr>
            <a:spLocks noGrp="1"/>
          </p:cNvSpPr>
          <p:nvPr>
            <p:ph idx="1"/>
          </p:nvPr>
        </p:nvSpPr>
        <p:spPr/>
        <p:txBody>
          <a:bodyPr/>
          <a:lstStyle/>
          <a:p>
            <a:r>
              <a:rPr lang="en-US" dirty="0" smtClean="0"/>
              <a:t>A method of detecting </a:t>
            </a:r>
            <a:r>
              <a:rPr lang="en-US" dirty="0"/>
              <a:t>variable is within bound </a:t>
            </a:r>
            <a:r>
              <a:rPr lang="en-US" dirty="0" smtClean="0"/>
              <a:t>before it </a:t>
            </a:r>
            <a:r>
              <a:rPr lang="en-US" dirty="0"/>
              <a:t>is used. </a:t>
            </a:r>
            <a:endParaRPr lang="en-US" dirty="0" smtClean="0"/>
          </a:p>
          <a:p>
            <a:endParaRPr lang="en-US" dirty="0"/>
          </a:p>
          <a:p>
            <a:r>
              <a:rPr lang="en-US" dirty="0" smtClean="0"/>
              <a:t>A </a:t>
            </a:r>
            <a:r>
              <a:rPr lang="en-US" dirty="0"/>
              <a:t>failed bounds check usually results in </a:t>
            </a:r>
            <a:r>
              <a:rPr lang="en-US" dirty="0" smtClean="0"/>
              <a:t>the generation </a:t>
            </a:r>
            <a:r>
              <a:rPr lang="en-US" dirty="0"/>
              <a:t>of some sort of exception signal</a:t>
            </a:r>
            <a:r>
              <a:rPr lang="en-US" dirty="0" smtClean="0"/>
              <a:t>.</a:t>
            </a:r>
          </a:p>
          <a:p>
            <a:endParaRPr lang="en-US" dirty="0"/>
          </a:p>
          <a:p>
            <a:r>
              <a:rPr lang="en-US" dirty="0" smtClean="0"/>
              <a:t>Range Checking</a:t>
            </a:r>
          </a:p>
          <a:p>
            <a:r>
              <a:rPr lang="en-US" dirty="0" smtClean="0"/>
              <a:t>Index Checking</a:t>
            </a:r>
          </a:p>
          <a:p>
            <a:r>
              <a:rPr lang="en-US" dirty="0"/>
              <a:t>Hardware bounds </a:t>
            </a:r>
            <a:r>
              <a:rPr lang="en-US" dirty="0" smtClean="0"/>
              <a:t>checking</a:t>
            </a:r>
            <a:endParaRPr lang="en-US" dirty="0"/>
          </a:p>
        </p:txBody>
      </p:sp>
    </p:spTree>
    <p:extLst>
      <p:ext uri="{BB962C8B-B14F-4D97-AF65-F5344CB8AC3E}">
        <p14:creationId xmlns:p14="http://schemas.microsoft.com/office/powerpoint/2010/main" xmlns="" val="2089933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Checking</a:t>
            </a:r>
            <a:endParaRPr lang="en-US" dirty="0"/>
          </a:p>
        </p:txBody>
      </p:sp>
      <p:sp>
        <p:nvSpPr>
          <p:cNvPr id="3" name="Content Placeholder 2"/>
          <p:cNvSpPr>
            <a:spLocks noGrp="1"/>
          </p:cNvSpPr>
          <p:nvPr>
            <p:ph idx="1"/>
          </p:nvPr>
        </p:nvSpPr>
        <p:spPr/>
        <p:txBody>
          <a:bodyPr>
            <a:normAutofit lnSpcReduction="10000"/>
          </a:bodyPr>
          <a:lstStyle/>
          <a:p>
            <a:r>
              <a:rPr lang="en-US" dirty="0"/>
              <a:t>It is usually used to check that whether a number </a:t>
            </a:r>
            <a:r>
              <a:rPr lang="en-US" dirty="0" smtClean="0"/>
              <a:t>fits into </a:t>
            </a:r>
            <a:r>
              <a:rPr lang="en-US" dirty="0"/>
              <a:t>a given type. </a:t>
            </a:r>
            <a:endParaRPr lang="en-US" dirty="0" smtClean="0"/>
          </a:p>
          <a:p>
            <a:r>
              <a:rPr lang="en-US" dirty="0" smtClean="0"/>
              <a:t>A </a:t>
            </a:r>
            <a:r>
              <a:rPr lang="en-US" dirty="0"/>
              <a:t>range check is a check to make sure </a:t>
            </a:r>
            <a:r>
              <a:rPr lang="en-US" dirty="0" smtClean="0"/>
              <a:t>a number </a:t>
            </a:r>
            <a:r>
              <a:rPr lang="en-US" dirty="0"/>
              <a:t>is within a certain range; </a:t>
            </a:r>
            <a:endParaRPr lang="en-US" dirty="0" smtClean="0"/>
          </a:p>
          <a:p>
            <a:r>
              <a:rPr lang="en-US" dirty="0" smtClean="0"/>
              <a:t> for </a:t>
            </a:r>
            <a:r>
              <a:rPr lang="en-US" dirty="0"/>
              <a:t>example</a:t>
            </a:r>
            <a:r>
              <a:rPr lang="en-US" dirty="0" smtClean="0"/>
              <a:t>, </a:t>
            </a:r>
          </a:p>
          <a:p>
            <a:pPr lvl="1"/>
            <a:r>
              <a:rPr lang="en-US" dirty="0" smtClean="0"/>
              <a:t>to </a:t>
            </a:r>
            <a:r>
              <a:rPr lang="en-US" dirty="0"/>
              <a:t>ensure that a value that will assign to a 16-bit integer </a:t>
            </a:r>
            <a:r>
              <a:rPr lang="en-US" dirty="0" smtClean="0"/>
              <a:t>is within </a:t>
            </a:r>
            <a:r>
              <a:rPr lang="en-US" dirty="0"/>
              <a:t>the capacity of a 16-bit integer. </a:t>
            </a:r>
          </a:p>
          <a:p>
            <a:r>
              <a:rPr lang="en-US" dirty="0" smtClean="0"/>
              <a:t>Some </a:t>
            </a:r>
            <a:r>
              <a:rPr lang="en-US" dirty="0"/>
              <a:t>range </a:t>
            </a:r>
            <a:r>
              <a:rPr lang="en-US" dirty="0" smtClean="0"/>
              <a:t>checks may </a:t>
            </a:r>
            <a:r>
              <a:rPr lang="en-US" dirty="0"/>
              <a:t>be more restrictive</a:t>
            </a:r>
            <a:r>
              <a:rPr lang="en-US" dirty="0" smtClean="0"/>
              <a:t>;</a:t>
            </a:r>
          </a:p>
          <a:p>
            <a:r>
              <a:rPr lang="en-US" dirty="0" smtClean="0"/>
              <a:t> </a:t>
            </a:r>
            <a:r>
              <a:rPr lang="en-US" dirty="0"/>
              <a:t>for example, </a:t>
            </a:r>
            <a:endParaRPr lang="en-US" dirty="0" smtClean="0"/>
          </a:p>
          <a:p>
            <a:pPr lvl="1"/>
            <a:r>
              <a:rPr lang="en-US" dirty="0" smtClean="0"/>
              <a:t>a </a:t>
            </a:r>
            <a:r>
              <a:rPr lang="en-US" dirty="0"/>
              <a:t>variable to hold </a:t>
            </a:r>
            <a:r>
              <a:rPr lang="en-US" dirty="0" smtClean="0"/>
              <a:t>the number of month in </a:t>
            </a:r>
            <a:r>
              <a:rPr lang="en-US" dirty="0" err="1" smtClean="0"/>
              <a:t>calender</a:t>
            </a:r>
            <a:r>
              <a:rPr lang="en-US" dirty="0" smtClean="0"/>
              <a:t> </a:t>
            </a:r>
            <a:r>
              <a:rPr lang="en-US" dirty="0"/>
              <a:t>may be declared to accept </a:t>
            </a:r>
            <a:r>
              <a:rPr lang="en-US" dirty="0" smtClean="0"/>
              <a:t>only the </a:t>
            </a:r>
            <a:r>
              <a:rPr lang="en-US" dirty="0"/>
              <a:t>range 1 to 12</a:t>
            </a:r>
          </a:p>
        </p:txBody>
      </p:sp>
    </p:spTree>
    <p:extLst>
      <p:ext uri="{BB962C8B-B14F-4D97-AF65-F5344CB8AC3E}">
        <p14:creationId xmlns:p14="http://schemas.microsoft.com/office/powerpoint/2010/main" xmlns="" val="3982494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1608</TotalTime>
  <Words>1218</Words>
  <Application>Microsoft Office PowerPoint</Application>
  <PresentationFormat>Custom</PresentationFormat>
  <Paragraphs>335</Paragraphs>
  <Slides>31</Slides>
  <Notes>2</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Multi-Paradigm Programming Languages</vt:lpstr>
      <vt:lpstr>Contents</vt:lpstr>
      <vt:lpstr>Motivation &amp; Challenges</vt:lpstr>
      <vt:lpstr>Literature Survey</vt:lpstr>
      <vt:lpstr>Features in languages: Discussion &amp; Analysis</vt:lpstr>
      <vt:lpstr>Slide 6</vt:lpstr>
      <vt:lpstr>Bound Checking</vt:lpstr>
      <vt:lpstr>Bound Checking</vt:lpstr>
      <vt:lpstr>Range Checking</vt:lpstr>
      <vt:lpstr>Index Checking</vt:lpstr>
      <vt:lpstr>Hardware bounds checking</vt:lpstr>
      <vt:lpstr>Slide 12</vt:lpstr>
      <vt:lpstr>Examples - Scala</vt:lpstr>
      <vt:lpstr>Swift range checking </vt:lpstr>
      <vt:lpstr>Type Safety</vt:lpstr>
      <vt:lpstr>Type Safety</vt:lpstr>
      <vt:lpstr>The advantages type safety </vt:lpstr>
      <vt:lpstr>Slide 18</vt:lpstr>
      <vt:lpstr>Slide 19</vt:lpstr>
      <vt:lpstr>Slide 20</vt:lpstr>
      <vt:lpstr>Slide 21</vt:lpstr>
      <vt:lpstr>Slide 22</vt:lpstr>
      <vt:lpstr>Slide 23</vt:lpstr>
      <vt:lpstr>Assertion</vt:lpstr>
      <vt:lpstr>Assert</vt:lpstr>
      <vt:lpstr>Assert: example</vt:lpstr>
      <vt:lpstr>Assert: example</vt:lpstr>
      <vt:lpstr>Slide 28</vt:lpstr>
      <vt:lpstr>Compiled / Interpreted</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dc:creator>
  <cp:lastModifiedBy>user</cp:lastModifiedBy>
  <cp:revision>140</cp:revision>
  <dcterms:created xsi:type="dcterms:W3CDTF">2018-05-05T18:48:49Z</dcterms:created>
  <dcterms:modified xsi:type="dcterms:W3CDTF">2018-05-09T19:46:23Z</dcterms:modified>
</cp:coreProperties>
</file>