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86" r:id="rId7"/>
    <p:sldId id="300" r:id="rId8"/>
    <p:sldId id="302" r:id="rId9"/>
    <p:sldId id="288" r:id="rId10"/>
    <p:sldId id="301" r:id="rId11"/>
    <p:sldId id="303" r:id="rId12"/>
    <p:sldId id="306" r:id="rId13"/>
    <p:sldId id="305" r:id="rId14"/>
    <p:sldId id="304" r:id="rId15"/>
    <p:sldId id="309" r:id="rId16"/>
    <p:sldId id="308" r:id="rId17"/>
    <p:sldId id="307" r:id="rId18"/>
    <p:sldId id="310" r:id="rId19"/>
    <p:sldId id="311" r:id="rId20"/>
    <p:sldId id="312" r:id="rId21"/>
    <p:sldId id="313" r:id="rId22"/>
    <p:sldId id="314" r:id="rId23"/>
    <p:sldId id="315"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9829B-17AF-4445-9851-B9D5D94D837F}" v="146" dt="2024-11-13T18:41:51.847"/>
    <p1510:client id="{173454BE-6AD0-AC63-33A4-43E9F81DC25D}" v="309" dt="2024-11-14T06:43:35.980"/>
    <p1510:client id="{19661C06-F7CB-5471-930A-52E301AF4DC0}" v="41" dt="2024-11-13T08:40:51.836"/>
    <p1510:client id="{24E20A0A-26A3-EFB2-9BC5-72682E64686C}" v="3" dt="2024-11-13T16:45:26.368"/>
    <p1510:client id="{48302931-819A-4153-AE8A-8474C6768729}" v="22" dt="2024-11-13T16:52:42.205"/>
    <p1510:client id="{4FDD11DC-1656-456A-A187-54E0B72C33EF}" v="1" dt="2024-11-14T04:05:43.687"/>
    <p1510:client id="{604A8686-DE68-45AD-9208-5CF98D5B9B18}" v="33" dt="2024-11-13T08:44:52.102"/>
    <p1510:client id="{63830D58-769E-424E-B312-48D42953D863}" v="241" dt="2024-11-13T07:03:57.449"/>
    <p1510:client id="{716ED7C7-CFF1-E1BF-2C56-30EC7D31D452}" v="757" dt="2024-11-13T09:32:56.640"/>
    <p1510:client id="{8C285028-25A4-402F-A837-D6D366601555}" v="59" dt="2024-11-13T20:04:14.307"/>
    <p1510:client id="{A513A499-915F-4E63-88D6-8FB09BF43C81}" v="69" dt="2024-11-13T20:22:08.944"/>
    <p1510:client id="{B718B531-8B61-480C-23AC-59BFB24173B4}" v="178" dt="2024-11-13T17:33:51.013"/>
    <p1510:client id="{C2D9D5DC-CD9C-4B26-9C55-0FB9DCB13582}" v="4" dt="2024-11-14T05:55:07.194"/>
    <p1510:client id="{D7BD166D-B7EF-91FF-20C6-18D3454934D2}" v="6" dt="2024-11-13T07:07:55.434"/>
    <p1510:client id="{E170B67A-1524-2465-0AB4-33CC22300F46}" v="139" dt="2024-11-14T06:59:52.91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11/21/2024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45810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32989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370751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412772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a:t>Software Development life Cycle</a:t>
            </a:r>
          </a:p>
        </p:txBody>
      </p:sp>
      <p:sp>
        <p:nvSpPr>
          <p:cNvPr id="3" name="TextBox 2">
            <a:extLst>
              <a:ext uri="{FF2B5EF4-FFF2-40B4-BE49-F238E27FC236}">
                <a16:creationId xmlns:a16="http://schemas.microsoft.com/office/drawing/2014/main" id="{EA1DF696-9586-9348-61AB-A231CF9C022C}"/>
              </a:ext>
            </a:extLst>
          </p:cNvPr>
          <p:cNvSpPr txBox="1"/>
          <p:nvPr/>
        </p:nvSpPr>
        <p:spPr>
          <a:xfrm>
            <a:off x="7794912" y="4812381"/>
            <a:ext cx="30351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enorite"/>
                <a:cs typeface="Calibri"/>
              </a:rPr>
              <a:t>By-</a:t>
            </a:r>
            <a:endParaRPr lang="en-US"/>
          </a:p>
          <a:p>
            <a:r>
              <a:rPr lang="en-US" sz="2800" b="1">
                <a:latin typeface="Tenorite"/>
                <a:cs typeface="Calibri"/>
              </a:rPr>
              <a:t>Sandhiya S,</a:t>
            </a:r>
            <a:endParaRPr lang="en-US"/>
          </a:p>
          <a:p>
            <a:r>
              <a:rPr lang="en-US" sz="2800" b="1">
                <a:latin typeface="Tenorite"/>
                <a:cs typeface="Calibri"/>
              </a:rPr>
              <a:t>Sharan S,</a:t>
            </a:r>
          </a:p>
          <a:p>
            <a:r>
              <a:rPr lang="en-US" sz="2800" b="1">
                <a:latin typeface="Tenorite"/>
                <a:cs typeface="Calibri"/>
              </a:rPr>
              <a:t>Saran 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10225227" y="978736"/>
            <a:ext cx="721448" cy="737854"/>
          </a:xfrm>
        </p:spPr>
        <p:txBody>
          <a:bodyPr/>
          <a:lstStyle/>
          <a:p>
            <a:endParaRPr lang="en-US" sz="1400" b="0">
              <a:solidFill>
                <a:srgbClr val="273239"/>
              </a:solidFill>
              <a:latin typeface="Nunito"/>
            </a:endParaRPr>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479677"/>
            <a:ext cx="6285485" cy="6076943"/>
          </a:xfrm>
        </p:spPr>
        <p:txBody>
          <a:bodyPr vert="horz" lIns="91440" tIns="45720" rIns="91440" bIns="45720" rtlCol="0" anchor="t">
            <a:noAutofit/>
          </a:bodyPr>
          <a:lstStyle/>
          <a:p>
            <a:pPr marL="457200" indent="-457200">
              <a:buChar char="•"/>
            </a:pPr>
            <a:endParaRPr lang="en-US" sz="2400">
              <a:solidFill>
                <a:srgbClr val="273239"/>
              </a:solidFill>
              <a:latin typeface="Nunito"/>
            </a:endParaRPr>
          </a:p>
          <a:p>
            <a:pPr marL="457200" indent="-457200">
              <a:buChar char="•"/>
            </a:pPr>
            <a:r>
              <a:rPr lang="en-US" sz="2400">
                <a:ea typeface="+mn-lt"/>
                <a:cs typeface="+mn-lt"/>
              </a:rPr>
              <a:t>Extension of the traditional waterfall model</a:t>
            </a:r>
            <a:endParaRPr lang="en-US" sz="2400">
              <a:latin typeface="Tenorite"/>
            </a:endParaRPr>
          </a:p>
          <a:p>
            <a:pPr marL="457200" indent="-457200">
              <a:buChar char="•"/>
            </a:pPr>
            <a:r>
              <a:rPr lang="en-US" sz="2400">
                <a:latin typeface="Tenorite"/>
              </a:rPr>
              <a:t>Known</a:t>
            </a:r>
            <a:r>
              <a:rPr lang="en-US" sz="2400">
                <a:ea typeface="+mn-lt"/>
                <a:cs typeface="+mn-lt"/>
              </a:rPr>
              <a:t> as the Verification and Validation model</a:t>
            </a:r>
            <a:r>
              <a:rPr lang="en-US" sz="2400">
                <a:latin typeface="Nunito"/>
              </a:rPr>
              <a:t>.</a:t>
            </a:r>
          </a:p>
          <a:p>
            <a:pPr marL="457200" indent="-457200">
              <a:buChar char="•"/>
            </a:pPr>
            <a:r>
              <a:rPr lang="en-US" sz="2400">
                <a:solidFill>
                  <a:srgbClr val="000000"/>
                </a:solidFill>
                <a:latin typeface="Tenorite"/>
              </a:rPr>
              <a:t>Testing is associated with every phase of lifecycle.</a:t>
            </a:r>
          </a:p>
          <a:p>
            <a:pPr marL="457200" indent="-457200">
              <a:buChar char="•"/>
            </a:pPr>
            <a:r>
              <a:rPr lang="en-US" sz="2400">
                <a:ea typeface="+mn-lt"/>
                <a:cs typeface="+mn-lt"/>
              </a:rPr>
              <a:t>Verification Phase(Requirement analysis, System design, Architecture design, Module design.</a:t>
            </a:r>
          </a:p>
          <a:p>
            <a:pPr marL="457200" indent="-457200">
              <a:buFont typeface="Arial" panose="020B0604020202020204" pitchFamily="34" charset="0"/>
              <a:buChar char="•"/>
            </a:pPr>
            <a:r>
              <a:rPr lang="en-US" sz="2400">
                <a:ea typeface="+mn-lt"/>
                <a:cs typeface="+mn-lt"/>
              </a:rPr>
              <a:t>Validation Phase( Unit testing, Integration, System, Acceptance testing)</a:t>
            </a:r>
          </a:p>
          <a:p>
            <a:pPr marL="457200" indent="-457200">
              <a:buFont typeface="Arial" panose="020B0604020202020204" pitchFamily="34" charset="0"/>
              <a:buChar char="•"/>
            </a:pPr>
            <a:r>
              <a:rPr lang="en-US" sz="2400">
                <a:ea typeface="+mn-lt"/>
                <a:cs typeface="+mn-lt"/>
              </a:rPr>
              <a:t>V-Model stresses that testing should begin as soon as the requirements are defined.</a:t>
            </a:r>
          </a:p>
          <a:p>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pic>
        <p:nvPicPr>
          <p:cNvPr id="5" name="Picture 4" descr="A diagram of a software testing process&#10;&#10;Description automatically generated">
            <a:extLst>
              <a:ext uri="{FF2B5EF4-FFF2-40B4-BE49-F238E27FC236}">
                <a16:creationId xmlns:a16="http://schemas.microsoft.com/office/drawing/2014/main" id="{34C10FF5-0ECB-23AD-BBF4-EC94B90EFA55}"/>
              </a:ext>
            </a:extLst>
          </p:cNvPr>
          <p:cNvPicPr>
            <a:picLocks noChangeAspect="1"/>
          </p:cNvPicPr>
          <p:nvPr/>
        </p:nvPicPr>
        <p:blipFill>
          <a:blip r:embed="rId2"/>
          <a:stretch>
            <a:fillRect/>
          </a:stretch>
        </p:blipFill>
        <p:spPr>
          <a:xfrm>
            <a:off x="7087690" y="1716657"/>
            <a:ext cx="4313903" cy="4114800"/>
          </a:xfrm>
          <a:prstGeom prst="rect">
            <a:avLst/>
          </a:prstGeom>
        </p:spPr>
      </p:pic>
    </p:spTree>
    <p:extLst>
      <p:ext uri="{BB962C8B-B14F-4D97-AF65-F5344CB8AC3E}">
        <p14:creationId xmlns:p14="http://schemas.microsoft.com/office/powerpoint/2010/main" val="99883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10225227" y="978736"/>
            <a:ext cx="721448" cy="737854"/>
          </a:xfrm>
        </p:spPr>
        <p:txBody>
          <a:bodyPr/>
          <a:lstStyle/>
          <a:p>
            <a:endParaRPr lang="en-US" sz="1400" b="0">
              <a:solidFill>
                <a:srgbClr val="273239"/>
              </a:solidFill>
              <a:latin typeface="Nunito"/>
            </a:endParaRPr>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198941"/>
            <a:ext cx="10095485" cy="6558204"/>
          </a:xfrm>
        </p:spPr>
        <p:txBody>
          <a:bodyPr vert="horz" lIns="91440" tIns="45720" rIns="91440" bIns="45720" rtlCol="0" anchor="t">
            <a:noAutofit/>
          </a:bodyPr>
          <a:lstStyle/>
          <a:p>
            <a:r>
              <a:rPr lang="en-US" sz="2600" b="1">
                <a:solidFill>
                  <a:schemeClr val="accent1"/>
                </a:solidFill>
                <a:latin typeface="Nunito"/>
              </a:rPr>
              <a:t>Advantages:</a:t>
            </a:r>
            <a:endParaRPr lang="en-US" sz="2600">
              <a:solidFill>
                <a:schemeClr val="accent1"/>
              </a:solidFill>
              <a:latin typeface="Nunito"/>
            </a:endParaRPr>
          </a:p>
          <a:p>
            <a:pPr marL="285750" indent="-285750">
              <a:buFont typeface="Arial"/>
              <a:buChar char="•"/>
            </a:pPr>
            <a:r>
              <a:rPr lang="en-US" sz="2600">
                <a:solidFill>
                  <a:srgbClr val="273239"/>
                </a:solidFill>
                <a:latin typeface="Nunito"/>
              </a:rPr>
              <a:t>Time Saving</a:t>
            </a:r>
          </a:p>
          <a:p>
            <a:pPr marL="285750" indent="-285750">
              <a:buFont typeface="Arial"/>
              <a:buChar char="•"/>
            </a:pPr>
            <a:r>
              <a:rPr lang="en-US" sz="2600">
                <a:solidFill>
                  <a:srgbClr val="273239"/>
                </a:solidFill>
                <a:latin typeface="Nunito"/>
              </a:rPr>
              <a:t>Quality will be good.</a:t>
            </a:r>
            <a:endParaRPr lang="en-US" sz="2600"/>
          </a:p>
          <a:p>
            <a:pPr marL="285750" indent="-285750">
              <a:buFont typeface="Arial"/>
              <a:buChar char="•"/>
            </a:pPr>
            <a:r>
              <a:rPr lang="en-US" sz="2600">
                <a:solidFill>
                  <a:srgbClr val="273239"/>
                </a:solidFill>
                <a:ea typeface="+mn-lt"/>
                <a:cs typeface="+mn-lt"/>
              </a:rPr>
              <a:t>Early Detection of Defects</a:t>
            </a:r>
            <a:r>
              <a:rPr lang="en-US" sz="2600">
                <a:solidFill>
                  <a:srgbClr val="273239"/>
                </a:solidFill>
                <a:latin typeface="Nunito"/>
              </a:rPr>
              <a:t>.</a:t>
            </a:r>
          </a:p>
          <a:p>
            <a:r>
              <a:rPr lang="en-US" sz="2600" b="1">
                <a:solidFill>
                  <a:schemeClr val="accent1"/>
                </a:solidFill>
                <a:latin typeface="Nunito"/>
              </a:rPr>
              <a:t>Disadvantages:</a:t>
            </a:r>
          </a:p>
          <a:p>
            <a:pPr marL="285750" indent="-285750">
              <a:buChar char="•"/>
            </a:pPr>
            <a:r>
              <a:rPr lang="en-US" sz="2600">
                <a:solidFill>
                  <a:srgbClr val="273239"/>
                </a:solidFill>
                <a:ea typeface="+mn-lt"/>
                <a:cs typeface="+mn-lt"/>
              </a:rPr>
              <a:t>No feedback so less scope of changes</a:t>
            </a:r>
            <a:endParaRPr lang="en-US" sz="2600">
              <a:solidFill>
                <a:srgbClr val="273239"/>
              </a:solidFill>
            </a:endParaRPr>
          </a:p>
          <a:p>
            <a:pPr marL="285750" indent="-285750">
              <a:buChar char="•"/>
            </a:pPr>
            <a:r>
              <a:rPr lang="en-US" sz="2600">
                <a:solidFill>
                  <a:srgbClr val="273239"/>
                </a:solidFill>
                <a:ea typeface="+mn-lt"/>
                <a:cs typeface="+mn-lt"/>
              </a:rPr>
              <a:t>Not Ideal for Complex or Unclear Requirements</a:t>
            </a:r>
            <a:r>
              <a:rPr lang="en-US" sz="2600">
                <a:solidFill>
                  <a:srgbClr val="273239"/>
                </a:solidFill>
                <a:latin typeface="Nunito"/>
              </a:rPr>
              <a:t>.</a:t>
            </a:r>
          </a:p>
          <a:p>
            <a:r>
              <a:rPr lang="en-US" sz="2600" b="1">
                <a:solidFill>
                  <a:schemeClr val="accent1"/>
                </a:solidFill>
                <a:latin typeface="Nunito"/>
                <a:ea typeface="+mn-lt"/>
                <a:cs typeface="+mn-lt"/>
              </a:rPr>
              <a:t>When to use :</a:t>
            </a:r>
          </a:p>
          <a:p>
            <a:pPr marL="171450" indent="-171450">
              <a:buChar char="•"/>
            </a:pPr>
            <a:r>
              <a:rPr lang="en-US" sz="2600">
                <a:solidFill>
                  <a:srgbClr val="0D0D0D"/>
                </a:solidFill>
                <a:ea typeface="+mn-lt"/>
                <a:cs typeface="+mn-lt"/>
              </a:rPr>
              <a:t>Small to medium-sized projects.</a:t>
            </a:r>
          </a:p>
          <a:p>
            <a:pPr marL="171450" indent="-171450">
              <a:buChar char="•"/>
            </a:pPr>
            <a:r>
              <a:rPr lang="en-US" sz="2600">
                <a:solidFill>
                  <a:srgbClr val="0D0D0D"/>
                </a:solidFill>
                <a:ea typeface="+mn-lt"/>
                <a:cs typeface="+mn-lt"/>
              </a:rPr>
              <a:t>Projects where requirements are unlikely to change.</a:t>
            </a:r>
          </a:p>
          <a:p>
            <a:pPr marL="171450" indent="-171450">
              <a:buChar char="•"/>
            </a:pPr>
            <a:r>
              <a:rPr lang="en-US" sz="2600">
                <a:solidFill>
                  <a:srgbClr val="0D0D0D"/>
                </a:solidFill>
                <a:ea typeface="+mn-lt"/>
                <a:cs typeface="+mn-lt"/>
              </a:rPr>
              <a:t>Projects where early testing and validation are critical..</a:t>
            </a:r>
            <a:endParaRPr lang="en-US" sz="1200" b="1">
              <a:solidFill>
                <a:srgbClr val="0D0D0D"/>
              </a:solidFill>
              <a:latin typeface="Tenorite"/>
              <a:ea typeface="+mn-lt"/>
              <a:cs typeface="+mn-lt"/>
            </a:endParaRPr>
          </a:p>
          <a:p>
            <a:r>
              <a:rPr lang="en-US" sz="2600" b="1">
                <a:solidFill>
                  <a:schemeClr val="accent1"/>
                </a:solidFill>
                <a:latin typeface="Nunito"/>
              </a:rPr>
              <a:t>Example:</a:t>
            </a:r>
          </a:p>
          <a:p>
            <a:r>
              <a:rPr lang="en-US" sz="2600">
                <a:ea typeface="+mn-lt"/>
                <a:cs typeface="+mn-lt"/>
              </a:rPr>
              <a:t>Military.</a:t>
            </a:r>
            <a:endParaRPr lang="en-US"/>
          </a:p>
          <a:p>
            <a:endParaRPr lang="en-US" sz="2600" b="1">
              <a:solidFill>
                <a:srgbClr val="0068FF"/>
              </a:solidFill>
              <a:latin typeface="Nunito"/>
            </a:endParaRPr>
          </a:p>
          <a:p>
            <a:endParaRPr lang="en-US" sz="2600">
              <a:solidFill>
                <a:srgbClr val="0D0D0D"/>
              </a:solidFill>
              <a:latin typeface="Tenorite"/>
            </a:endParaRPr>
          </a:p>
          <a:p>
            <a:pPr marL="171450" indent="-171450">
              <a:buChar char="•"/>
            </a:pPr>
            <a:endParaRPr lang="en-US" sz="2600">
              <a:solidFill>
                <a:srgbClr val="0D0D0D"/>
              </a:solidFill>
              <a:latin typeface="Tenorite"/>
            </a:endParaRPr>
          </a:p>
          <a:p>
            <a:endParaRPr lang="en-US" sz="2600" b="1">
              <a:solidFill>
                <a:srgbClr val="0068FF"/>
              </a:solidFill>
              <a:latin typeface="Nunito"/>
            </a:endParaRPr>
          </a:p>
          <a:p>
            <a:endParaRPr lang="en-US" sz="2600" b="1">
              <a:solidFill>
                <a:srgbClr val="0068FF"/>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spTree>
    <p:extLst>
      <p:ext uri="{BB962C8B-B14F-4D97-AF65-F5344CB8AC3E}">
        <p14:creationId xmlns:p14="http://schemas.microsoft.com/office/powerpoint/2010/main" val="132763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3050926" y="1544128"/>
            <a:ext cx="6809116" cy="4114800"/>
          </a:xfrm>
        </p:spPr>
        <p:txBody>
          <a:bodyPr/>
          <a:lstStyle/>
          <a:p>
            <a:pPr algn="ctr"/>
            <a:r>
              <a:rPr lang="en-US"/>
              <a:t>Spiral Model</a:t>
            </a:r>
          </a:p>
        </p:txBody>
      </p:sp>
    </p:spTree>
    <p:extLst>
      <p:ext uri="{BB962C8B-B14F-4D97-AF65-F5344CB8AC3E}">
        <p14:creationId xmlns:p14="http://schemas.microsoft.com/office/powerpoint/2010/main" val="190658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10225227" y="978736"/>
            <a:ext cx="721448" cy="737854"/>
          </a:xfrm>
        </p:spPr>
        <p:txBody>
          <a:bodyPr/>
          <a:lstStyle/>
          <a:p>
            <a:endParaRPr lang="en-US" sz="1400" b="0">
              <a:solidFill>
                <a:srgbClr val="273239"/>
              </a:solidFill>
              <a:latin typeface="Nunito"/>
            </a:endParaRPr>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21573" y="269124"/>
            <a:ext cx="6285485" cy="6076943"/>
          </a:xfrm>
        </p:spPr>
        <p:txBody>
          <a:bodyPr vert="horz" lIns="91440" tIns="45720" rIns="91440" bIns="45720" rtlCol="0" anchor="t">
            <a:noAutofit/>
          </a:bodyPr>
          <a:lstStyle/>
          <a:p>
            <a:pPr marL="457200" indent="-457200">
              <a:buChar char="•"/>
            </a:pPr>
            <a:endParaRPr lang="en-US" sz="2400">
              <a:solidFill>
                <a:srgbClr val="273239"/>
              </a:solidFill>
              <a:latin typeface="Nunito"/>
            </a:endParaRPr>
          </a:p>
          <a:p>
            <a:pPr marL="457200" indent="-457200">
              <a:buChar char="•"/>
            </a:pPr>
            <a:r>
              <a:rPr lang="en-US" sz="2400">
                <a:ea typeface="+mn-lt"/>
                <a:cs typeface="+mn-lt"/>
              </a:rPr>
              <a:t>combination of the waterfall model and the iterative model</a:t>
            </a:r>
            <a:r>
              <a:rPr lang="en-US" sz="2400">
                <a:latin typeface="Nunito"/>
              </a:rPr>
              <a:t>.</a:t>
            </a:r>
          </a:p>
          <a:p>
            <a:endParaRPr lang="en-US" sz="2400">
              <a:solidFill>
                <a:srgbClr val="273239"/>
              </a:solidFill>
              <a:latin typeface="Nunito"/>
            </a:endParaRPr>
          </a:p>
          <a:p>
            <a:pPr marL="457200" indent="-457200">
              <a:buChar char="•"/>
            </a:pPr>
            <a:r>
              <a:rPr lang="en-US" sz="2400">
                <a:ea typeface="+mn-lt"/>
                <a:cs typeface="+mn-lt"/>
              </a:rPr>
              <a:t>The Spiral Model process involves four key phases: Planning (gather requirements), Risk Analysis (identify and mitigate risks), Engineering (develop and prototype), and Evaluation (gather feedback). These phases repeat in cycles, allowing for iterative development, continuous refinement, and frequent customer input, ensuring adaptability and risk management throughout the project.</a:t>
            </a:r>
          </a:p>
          <a:p>
            <a:pPr marL="457200" indent="-457200">
              <a:buFont typeface="Arial" panose="020B0604020202020204" pitchFamily="34" charset="0"/>
              <a:buChar char="•"/>
            </a:pPr>
            <a:endParaRPr lang="en-US" sz="2400">
              <a:ea typeface="+mn-lt"/>
              <a:cs typeface="+mn-lt"/>
            </a:endParaRPr>
          </a:p>
          <a:p>
            <a:pPr marL="457200" indent="-457200">
              <a:buFont typeface="Arial" panose="020B0604020202020204" pitchFamily="34" charset="0"/>
              <a:buChar char="•"/>
            </a:pPr>
            <a:r>
              <a:rPr lang="en-US" sz="2400">
                <a:ea typeface="+mn-lt"/>
                <a:cs typeface="+mn-lt"/>
              </a:rPr>
              <a:t>The Spiral Model incorporates regular customer feedback after each iteration, </a:t>
            </a:r>
            <a:endParaRPr lang="en-US" sz="2400">
              <a:solidFill>
                <a:srgbClr val="000000"/>
              </a:solidFill>
              <a:latin typeface="Tenorite"/>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pic>
        <p:nvPicPr>
          <p:cNvPr id="5" name="Picture 4" descr="A diagram of a product&#10;&#10;Description automatically generated">
            <a:extLst>
              <a:ext uri="{FF2B5EF4-FFF2-40B4-BE49-F238E27FC236}">
                <a16:creationId xmlns:a16="http://schemas.microsoft.com/office/drawing/2014/main" id="{C2B8A78F-E8E2-5090-9FF7-854765609415}"/>
              </a:ext>
            </a:extLst>
          </p:cNvPr>
          <p:cNvPicPr>
            <a:picLocks noChangeAspect="1"/>
          </p:cNvPicPr>
          <p:nvPr/>
        </p:nvPicPr>
        <p:blipFill>
          <a:blip r:embed="rId2"/>
          <a:stretch>
            <a:fillRect/>
          </a:stretch>
        </p:blipFill>
        <p:spPr>
          <a:xfrm>
            <a:off x="6553356" y="1719179"/>
            <a:ext cx="5488759" cy="5104064"/>
          </a:xfrm>
          <a:prstGeom prst="rect">
            <a:avLst/>
          </a:prstGeom>
        </p:spPr>
      </p:pic>
    </p:spTree>
    <p:extLst>
      <p:ext uri="{BB962C8B-B14F-4D97-AF65-F5344CB8AC3E}">
        <p14:creationId xmlns:p14="http://schemas.microsoft.com/office/powerpoint/2010/main" val="135360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10225227" y="978736"/>
            <a:ext cx="721448" cy="737854"/>
          </a:xfrm>
        </p:spPr>
        <p:txBody>
          <a:bodyPr/>
          <a:lstStyle/>
          <a:p>
            <a:endParaRPr lang="en-US" sz="1400" b="0">
              <a:solidFill>
                <a:srgbClr val="273239"/>
              </a:solidFill>
              <a:latin typeface="Nunito"/>
            </a:endParaRPr>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198941"/>
            <a:ext cx="10095485" cy="6558204"/>
          </a:xfrm>
        </p:spPr>
        <p:txBody>
          <a:bodyPr vert="horz" lIns="91440" tIns="45720" rIns="91440" bIns="45720" rtlCol="0" anchor="t">
            <a:noAutofit/>
          </a:bodyPr>
          <a:lstStyle/>
          <a:p>
            <a:r>
              <a:rPr lang="en-US" sz="2600" b="1">
                <a:solidFill>
                  <a:schemeClr val="accent1"/>
                </a:solidFill>
                <a:latin typeface="Nunito"/>
              </a:rPr>
              <a:t>Advantages:</a:t>
            </a:r>
            <a:endParaRPr lang="en-US" sz="2600">
              <a:solidFill>
                <a:schemeClr val="accent1"/>
              </a:solidFill>
              <a:latin typeface="Nunito"/>
            </a:endParaRPr>
          </a:p>
          <a:p>
            <a:pPr marL="285750" indent="-285750">
              <a:buFont typeface="Arial"/>
              <a:buChar char="•"/>
            </a:pPr>
            <a:r>
              <a:rPr lang="en-US" sz="2600">
                <a:solidFill>
                  <a:srgbClr val="273239"/>
                </a:solidFill>
                <a:latin typeface="Nunito"/>
              </a:rPr>
              <a:t>This model </a:t>
            </a:r>
            <a:r>
              <a:rPr lang="en-US" sz="2600">
                <a:solidFill>
                  <a:srgbClr val="273239"/>
                </a:solidFill>
                <a:latin typeface="Nunito"/>
                <a:ea typeface="+mn-lt"/>
                <a:cs typeface="+mn-lt"/>
              </a:rPr>
              <a:t>has </a:t>
            </a:r>
            <a:r>
              <a:rPr lang="en-US" sz="2600">
                <a:solidFill>
                  <a:srgbClr val="273239"/>
                </a:solidFill>
                <a:ea typeface="+mn-lt"/>
                <a:cs typeface="+mn-lt"/>
              </a:rPr>
              <a:t>early identification of risks</a:t>
            </a:r>
            <a:r>
              <a:rPr lang="en-US" sz="2600">
                <a:solidFill>
                  <a:srgbClr val="273239"/>
                </a:solidFill>
                <a:latin typeface="Nunito"/>
              </a:rPr>
              <a:t>.</a:t>
            </a:r>
            <a:endParaRPr lang="en-US" sz="2600"/>
          </a:p>
          <a:p>
            <a:pPr marL="285750" indent="-285750">
              <a:buFont typeface="Arial"/>
              <a:buChar char="•"/>
            </a:pPr>
            <a:r>
              <a:rPr lang="en-US" sz="2600">
                <a:solidFill>
                  <a:srgbClr val="273239"/>
                </a:solidFill>
                <a:ea typeface="+mn-lt"/>
                <a:cs typeface="+mn-lt"/>
              </a:rPr>
              <a:t>Allows for changes to be incorporated throughout the development process.</a:t>
            </a:r>
          </a:p>
          <a:p>
            <a:pPr marL="285750" indent="-285750">
              <a:buFont typeface="Arial"/>
              <a:buChar char="•"/>
            </a:pPr>
            <a:r>
              <a:rPr lang="en-US" sz="2600">
                <a:solidFill>
                  <a:srgbClr val="273239"/>
                </a:solidFill>
                <a:ea typeface="+mn-lt"/>
                <a:cs typeface="+mn-lt"/>
              </a:rPr>
              <a:t>Regular customer feedback helps with the development.</a:t>
            </a:r>
          </a:p>
          <a:p>
            <a:r>
              <a:rPr lang="en-US" sz="2600" b="1">
                <a:solidFill>
                  <a:schemeClr val="accent1"/>
                </a:solidFill>
                <a:latin typeface="Nunito"/>
              </a:rPr>
              <a:t>Disadvantages:</a:t>
            </a:r>
          </a:p>
          <a:p>
            <a:pPr marL="285750" indent="-285750">
              <a:buChar char="•"/>
            </a:pPr>
            <a:r>
              <a:rPr lang="en-US" sz="2600">
                <a:solidFill>
                  <a:srgbClr val="273239"/>
                </a:solidFill>
                <a:ea typeface="+mn-lt"/>
                <a:cs typeface="+mn-lt"/>
              </a:rPr>
              <a:t>Spiral Model can be difficult to manage due to its complexity</a:t>
            </a:r>
            <a:endParaRPr lang="en-US" sz="2600"/>
          </a:p>
          <a:p>
            <a:pPr marL="285750" indent="-285750">
              <a:buChar char="•"/>
            </a:pPr>
            <a:r>
              <a:rPr lang="en-US" sz="2600">
                <a:solidFill>
                  <a:srgbClr val="273239"/>
                </a:solidFill>
                <a:ea typeface="+mn-lt"/>
                <a:cs typeface="+mn-lt"/>
              </a:rPr>
              <a:t>Not Suitable for Small Projects</a:t>
            </a:r>
            <a:r>
              <a:rPr lang="en-US" sz="2600">
                <a:solidFill>
                  <a:srgbClr val="273239"/>
                </a:solidFill>
                <a:latin typeface="Nunito"/>
              </a:rPr>
              <a:t>.</a:t>
            </a:r>
          </a:p>
          <a:p>
            <a:pPr marL="285750" indent="-285750">
              <a:buChar char="•"/>
            </a:pPr>
            <a:r>
              <a:rPr lang="en-US" sz="2600">
                <a:solidFill>
                  <a:srgbClr val="273239"/>
                </a:solidFill>
                <a:ea typeface="+mn-lt"/>
                <a:cs typeface="+mn-lt"/>
              </a:rPr>
              <a:t>Can Be Hard to Define Milestones.</a:t>
            </a:r>
          </a:p>
          <a:p>
            <a:r>
              <a:rPr lang="en-US" sz="2600" b="1">
                <a:solidFill>
                  <a:schemeClr val="accent1"/>
                </a:solidFill>
                <a:latin typeface="Nunito"/>
                <a:ea typeface="+mn-lt"/>
                <a:cs typeface="+mn-lt"/>
              </a:rPr>
              <a:t>When to use :</a:t>
            </a:r>
          </a:p>
          <a:p>
            <a:pPr marL="171450" indent="-171450">
              <a:buChar char="•"/>
            </a:pPr>
            <a:r>
              <a:rPr lang="en-US" sz="2600">
                <a:solidFill>
                  <a:srgbClr val="0D0D0D"/>
                </a:solidFill>
                <a:ea typeface="+mn-lt"/>
                <a:cs typeface="+mn-lt"/>
              </a:rPr>
              <a:t>Large and complex projects</a:t>
            </a:r>
            <a:r>
              <a:rPr lang="en-US" sz="2600">
                <a:solidFill>
                  <a:srgbClr val="0D0D0D"/>
                </a:solidFill>
                <a:latin typeface="Tenorite"/>
                <a:ea typeface="+mn-lt"/>
                <a:cs typeface="+mn-lt"/>
              </a:rPr>
              <a:t>.</a:t>
            </a:r>
          </a:p>
          <a:p>
            <a:pPr marL="171450" indent="-171450">
              <a:buChar char="•"/>
            </a:pPr>
            <a:r>
              <a:rPr lang="en-US" sz="2600">
                <a:solidFill>
                  <a:srgbClr val="0D0D0D"/>
                </a:solidFill>
                <a:ea typeface="+mn-lt"/>
                <a:cs typeface="+mn-lt"/>
              </a:rPr>
              <a:t>Expensive.</a:t>
            </a:r>
            <a:endParaRPr lang="en-US" sz="1200" b="1">
              <a:solidFill>
                <a:srgbClr val="0D0D0D"/>
              </a:solidFill>
              <a:latin typeface="Tenorite"/>
              <a:ea typeface="+mn-lt"/>
              <a:cs typeface="+mn-lt"/>
            </a:endParaRPr>
          </a:p>
          <a:p>
            <a:r>
              <a:rPr lang="en-US" sz="2600" b="1">
                <a:solidFill>
                  <a:schemeClr val="accent1"/>
                </a:solidFill>
                <a:latin typeface="Nunito"/>
              </a:rPr>
              <a:t>Example:</a:t>
            </a:r>
          </a:p>
          <a:p>
            <a:r>
              <a:rPr lang="en-US" sz="2600">
                <a:ea typeface="+mn-lt"/>
                <a:cs typeface="+mn-lt"/>
              </a:rPr>
              <a:t>Gaming Industry.</a:t>
            </a:r>
            <a:endParaRPr lang="en-US"/>
          </a:p>
          <a:p>
            <a:endParaRPr lang="en-US" sz="2600" b="1">
              <a:solidFill>
                <a:srgbClr val="0068FF"/>
              </a:solidFill>
              <a:latin typeface="Nunito"/>
            </a:endParaRPr>
          </a:p>
          <a:p>
            <a:endParaRPr lang="en-US" sz="2600">
              <a:solidFill>
                <a:srgbClr val="0D0D0D"/>
              </a:solidFill>
              <a:latin typeface="Tenorite"/>
            </a:endParaRPr>
          </a:p>
          <a:p>
            <a:pPr marL="171450" indent="-171450">
              <a:buChar char="•"/>
            </a:pPr>
            <a:endParaRPr lang="en-US" sz="2600">
              <a:solidFill>
                <a:srgbClr val="0D0D0D"/>
              </a:solidFill>
              <a:latin typeface="Tenorite"/>
            </a:endParaRPr>
          </a:p>
          <a:p>
            <a:endParaRPr lang="en-US" sz="2600" b="1">
              <a:solidFill>
                <a:srgbClr val="0068FF"/>
              </a:solidFill>
              <a:latin typeface="Nunito"/>
            </a:endParaRPr>
          </a:p>
          <a:p>
            <a:endParaRPr lang="en-US" sz="2600" b="1">
              <a:solidFill>
                <a:srgbClr val="0068FF"/>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spTree>
    <p:extLst>
      <p:ext uri="{BB962C8B-B14F-4D97-AF65-F5344CB8AC3E}">
        <p14:creationId xmlns:p14="http://schemas.microsoft.com/office/powerpoint/2010/main" val="135314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3050926" y="1544128"/>
            <a:ext cx="6809116" cy="4114800"/>
          </a:xfrm>
        </p:spPr>
        <p:txBody>
          <a:bodyPr/>
          <a:lstStyle/>
          <a:p>
            <a:pPr algn="ctr"/>
            <a:r>
              <a:rPr lang="en-US"/>
              <a:t>Agile Model</a:t>
            </a:r>
          </a:p>
        </p:txBody>
      </p:sp>
    </p:spTree>
    <p:extLst>
      <p:ext uri="{BB962C8B-B14F-4D97-AF65-F5344CB8AC3E}">
        <p14:creationId xmlns:p14="http://schemas.microsoft.com/office/powerpoint/2010/main" val="217094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76FA2F-D0AD-5C44-D466-4259FF75DE4C}"/>
              </a:ext>
            </a:extLst>
          </p:cNvPr>
          <p:cNvSpPr>
            <a:spLocks noGrp="1"/>
          </p:cNvSpPr>
          <p:nvPr>
            <p:ph idx="1"/>
          </p:nvPr>
        </p:nvSpPr>
        <p:spPr>
          <a:xfrm>
            <a:off x="415018" y="579882"/>
            <a:ext cx="6216832" cy="5967138"/>
          </a:xfrm>
        </p:spPr>
        <p:txBody>
          <a:bodyPr vert="horz" lIns="91440" tIns="45720" rIns="91440" bIns="45720" rtlCol="0" anchor="t">
            <a:noAutofit/>
          </a:bodyPr>
          <a:lstStyle/>
          <a:p>
            <a:r>
              <a:rPr lang="en-GB" b="1"/>
              <a:t>What is Agile?</a:t>
            </a:r>
          </a:p>
          <a:p>
            <a:endParaRPr lang="en-GB" b="1"/>
          </a:p>
          <a:p>
            <a:pPr marL="457200" indent="-457200">
              <a:buChar char="•"/>
            </a:pPr>
            <a:r>
              <a:rPr lang="en-GB" sz="2400">
                <a:solidFill>
                  <a:srgbClr val="161616"/>
                </a:solidFill>
                <a:latin typeface="Calibri"/>
                <a:ea typeface="Calibri"/>
                <a:cs typeface="Segoe UI"/>
              </a:rPr>
              <a:t>Agile is a term that describes approaches to software development that emphasize incremental delivery</a:t>
            </a:r>
          </a:p>
          <a:p>
            <a:pPr marL="457200" indent="-457200">
              <a:buChar char="•"/>
            </a:pPr>
            <a:r>
              <a:rPr lang="en-GB" sz="2400">
                <a:solidFill>
                  <a:srgbClr val="161616"/>
                </a:solidFill>
                <a:ea typeface="+mn-lt"/>
                <a:cs typeface="+mn-lt"/>
              </a:rPr>
              <a:t>Team collaboration</a:t>
            </a:r>
          </a:p>
          <a:p>
            <a:pPr marL="457200" indent="-457200">
              <a:buChar char="•"/>
            </a:pPr>
            <a:r>
              <a:rPr lang="en-GB" sz="2400">
                <a:solidFill>
                  <a:srgbClr val="161616"/>
                </a:solidFill>
                <a:ea typeface="+mn-lt"/>
                <a:cs typeface="+mn-lt"/>
              </a:rPr>
              <a:t>Continual planning and continual learning</a:t>
            </a:r>
          </a:p>
          <a:p>
            <a:pPr marL="457200" indent="-457200">
              <a:buChar char="•"/>
            </a:pPr>
            <a:r>
              <a:rPr lang="en-GB" sz="2400">
                <a:solidFill>
                  <a:srgbClr val="161616"/>
                </a:solidFill>
                <a:ea typeface="+mn-lt"/>
                <a:cs typeface="+mn-lt"/>
              </a:rPr>
              <a:t>Adapt quickly to change requests</a:t>
            </a:r>
            <a:endParaRPr lang="en-GB" sz="2400">
              <a:solidFill>
                <a:srgbClr val="161616"/>
              </a:solidFill>
              <a:latin typeface="Tenorite"/>
              <a:ea typeface="Calibri"/>
              <a:cs typeface="Segoe UI"/>
            </a:endParaRPr>
          </a:p>
          <a:p>
            <a:pPr marL="457200" indent="-457200">
              <a:buChar char="•"/>
            </a:pPr>
            <a:r>
              <a:rPr lang="en-GB" sz="2400">
                <a:solidFill>
                  <a:srgbClr val="161616"/>
                </a:solidFill>
                <a:ea typeface="+mn-lt"/>
                <a:cs typeface="+mn-lt"/>
              </a:rPr>
              <a:t>Scrum Methodology</a:t>
            </a:r>
            <a:endParaRPr lang="en-GB" sz="2400">
              <a:ea typeface="+mn-lt"/>
              <a:cs typeface="+mn-lt"/>
            </a:endParaRPr>
          </a:p>
          <a:p>
            <a:pPr marL="457200" indent="-457200">
              <a:buChar char="•"/>
            </a:pPr>
            <a:r>
              <a:rPr lang="en-GB" sz="2400">
                <a:solidFill>
                  <a:srgbClr val="161616"/>
                </a:solidFill>
                <a:ea typeface="+mn-lt"/>
                <a:cs typeface="+mn-lt"/>
              </a:rPr>
              <a:t>Extreme Programming</a:t>
            </a: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p:txBody>
      </p:sp>
      <p:pic>
        <p:nvPicPr>
          <p:cNvPr id="7" name="Picture 6" descr="A diagram of a software development process&#10;&#10;Description automatically generated">
            <a:extLst>
              <a:ext uri="{FF2B5EF4-FFF2-40B4-BE49-F238E27FC236}">
                <a16:creationId xmlns:a16="http://schemas.microsoft.com/office/drawing/2014/main" id="{EE4F378F-879C-507A-0DBE-996308C83515}"/>
              </a:ext>
            </a:extLst>
          </p:cNvPr>
          <p:cNvPicPr>
            <a:picLocks noChangeAspect="1"/>
          </p:cNvPicPr>
          <p:nvPr/>
        </p:nvPicPr>
        <p:blipFill>
          <a:blip r:embed="rId2"/>
          <a:stretch>
            <a:fillRect/>
          </a:stretch>
        </p:blipFill>
        <p:spPr>
          <a:xfrm>
            <a:off x="6610350" y="2219325"/>
            <a:ext cx="5305425" cy="3648075"/>
          </a:xfrm>
          <a:prstGeom prst="rect">
            <a:avLst/>
          </a:prstGeom>
        </p:spPr>
      </p:pic>
    </p:spTree>
    <p:extLst>
      <p:ext uri="{BB962C8B-B14F-4D97-AF65-F5344CB8AC3E}">
        <p14:creationId xmlns:p14="http://schemas.microsoft.com/office/powerpoint/2010/main" val="404069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198941"/>
            <a:ext cx="10095485" cy="6558204"/>
          </a:xfrm>
        </p:spPr>
        <p:txBody>
          <a:bodyPr vert="horz" lIns="91440" tIns="45720" rIns="91440" bIns="45720" rtlCol="0" anchor="t">
            <a:noAutofit/>
          </a:bodyPr>
          <a:lstStyle/>
          <a:p>
            <a:r>
              <a:rPr lang="en-US" sz="2600" b="1">
                <a:solidFill>
                  <a:schemeClr val="accent1"/>
                </a:solidFill>
                <a:latin typeface="Nunito"/>
              </a:rPr>
              <a:t>Advantages:</a:t>
            </a:r>
            <a:endParaRPr lang="en-US" sz="2600">
              <a:solidFill>
                <a:schemeClr val="accent1"/>
              </a:solidFill>
              <a:latin typeface="Nunito"/>
            </a:endParaRPr>
          </a:p>
          <a:p>
            <a:pPr marL="285750" indent="-285750">
              <a:buFont typeface="Arial"/>
              <a:buChar char="•"/>
            </a:pPr>
            <a:r>
              <a:rPr lang="en-US" sz="2600">
                <a:solidFill>
                  <a:srgbClr val="273239"/>
                </a:solidFill>
                <a:ea typeface="+mn-lt"/>
                <a:cs typeface="+mn-lt"/>
              </a:rPr>
              <a:t>Functionality can be developed rapidly and demonstrated</a:t>
            </a:r>
          </a:p>
          <a:p>
            <a:pPr marL="285750" indent="-285750">
              <a:buFont typeface="Arial"/>
              <a:buChar char="•"/>
            </a:pPr>
            <a:r>
              <a:rPr lang="en-US" sz="2600">
                <a:solidFill>
                  <a:srgbClr val="273239"/>
                </a:solidFill>
                <a:ea typeface="+mn-lt"/>
                <a:cs typeface="+mn-lt"/>
              </a:rPr>
              <a:t>Little or no planning required</a:t>
            </a:r>
            <a:endParaRPr lang="en-US" sz="2600">
              <a:solidFill>
                <a:srgbClr val="273239"/>
              </a:solidFill>
              <a:latin typeface="Tenorite"/>
            </a:endParaRPr>
          </a:p>
          <a:p>
            <a:pPr marL="285750" indent="-285750">
              <a:buFont typeface="Arial"/>
              <a:buChar char="•"/>
            </a:pPr>
            <a:r>
              <a:rPr lang="en-US" sz="2600">
                <a:solidFill>
                  <a:srgbClr val="273239"/>
                </a:solidFill>
                <a:ea typeface="+mn-lt"/>
                <a:cs typeface="+mn-lt"/>
              </a:rPr>
              <a:t>Easy to manage</a:t>
            </a:r>
            <a:endParaRPr lang="en-US" sz="2600">
              <a:solidFill>
                <a:srgbClr val="273239"/>
              </a:solidFill>
              <a:latin typeface="Tenorite"/>
            </a:endParaRPr>
          </a:p>
          <a:p>
            <a:r>
              <a:rPr lang="en-US" sz="2600" b="1">
                <a:solidFill>
                  <a:schemeClr val="accent1"/>
                </a:solidFill>
                <a:latin typeface="Nunito"/>
              </a:rPr>
              <a:t>Disadvantages:</a:t>
            </a:r>
          </a:p>
          <a:p>
            <a:pPr marL="285750" indent="-285750">
              <a:buChar char="•"/>
            </a:pPr>
            <a:r>
              <a:rPr lang="en-US" sz="2600">
                <a:solidFill>
                  <a:srgbClr val="273239"/>
                </a:solidFill>
                <a:ea typeface="+mn-lt"/>
                <a:cs typeface="+mn-lt"/>
              </a:rPr>
              <a:t>Depends heavily on customer interaction</a:t>
            </a:r>
            <a:endParaRPr lang="en-US" sz="2600"/>
          </a:p>
          <a:p>
            <a:pPr marL="285750" indent="-285750">
              <a:buChar char="•"/>
            </a:pPr>
            <a:r>
              <a:rPr lang="en-US" sz="2600">
                <a:solidFill>
                  <a:srgbClr val="273239"/>
                </a:solidFill>
                <a:ea typeface="+mn-lt"/>
                <a:cs typeface="+mn-lt"/>
              </a:rPr>
              <a:t>More risk of sustainability, maintainability and extensibility</a:t>
            </a:r>
          </a:p>
          <a:p>
            <a:pPr marL="285750" indent="-285750">
              <a:buChar char="•"/>
            </a:pPr>
            <a:r>
              <a:rPr lang="en-US" sz="2600">
                <a:solidFill>
                  <a:srgbClr val="273239"/>
                </a:solidFill>
                <a:ea typeface="+mn-lt"/>
                <a:cs typeface="+mn-lt"/>
              </a:rPr>
              <a:t>Not suitable for handling complex dependencies</a:t>
            </a:r>
          </a:p>
          <a:p>
            <a:r>
              <a:rPr lang="en-US" sz="2600" b="1">
                <a:solidFill>
                  <a:schemeClr val="accent1"/>
                </a:solidFill>
                <a:latin typeface="Nunito"/>
                <a:ea typeface="+mn-lt"/>
                <a:cs typeface="+mn-lt"/>
              </a:rPr>
              <a:t>When to use :</a:t>
            </a:r>
          </a:p>
          <a:p>
            <a:pPr marL="171450" indent="-171450">
              <a:buChar char="•"/>
            </a:pPr>
            <a:r>
              <a:rPr lang="en-US" sz="2600">
                <a:solidFill>
                  <a:srgbClr val="0D0D0D"/>
                </a:solidFill>
                <a:ea typeface="+mn-lt"/>
                <a:cs typeface="+mn-lt"/>
              </a:rPr>
              <a:t>Large and complex projects</a:t>
            </a:r>
            <a:r>
              <a:rPr lang="en-US" sz="2600">
                <a:solidFill>
                  <a:srgbClr val="0D0D0D"/>
                </a:solidFill>
                <a:latin typeface="Tenorite"/>
                <a:ea typeface="+mn-lt"/>
                <a:cs typeface="+mn-lt"/>
              </a:rPr>
              <a:t>.</a:t>
            </a:r>
          </a:p>
          <a:p>
            <a:pPr marL="171450" indent="-171450">
              <a:buChar char="•"/>
            </a:pPr>
            <a:r>
              <a:rPr lang="en-US" sz="2600">
                <a:solidFill>
                  <a:srgbClr val="0D0D0D"/>
                </a:solidFill>
                <a:ea typeface="+mn-lt"/>
                <a:cs typeface="+mn-lt"/>
              </a:rPr>
              <a:t>When requirements are unclear or expected to evolve</a:t>
            </a:r>
            <a:endParaRPr lang="en-US" sz="1200" b="1">
              <a:solidFill>
                <a:srgbClr val="0D0D0D"/>
              </a:solidFill>
              <a:latin typeface="Tenorite"/>
              <a:ea typeface="+mn-lt"/>
              <a:cs typeface="+mn-lt"/>
            </a:endParaRPr>
          </a:p>
          <a:p>
            <a:r>
              <a:rPr lang="en-US" sz="2600" b="1">
                <a:solidFill>
                  <a:schemeClr val="accent1"/>
                </a:solidFill>
                <a:latin typeface="Nunito"/>
              </a:rPr>
              <a:t>Example:</a:t>
            </a:r>
          </a:p>
          <a:p>
            <a:r>
              <a:rPr lang="en-US" sz="2600" err="1"/>
              <a:t>Paypal</a:t>
            </a:r>
            <a:r>
              <a:rPr lang="en-US" sz="2600"/>
              <a:t> (scrum), Spotify (Squads)</a:t>
            </a:r>
          </a:p>
          <a:p>
            <a:endParaRPr lang="en-US" sz="2600" b="1">
              <a:solidFill>
                <a:srgbClr val="0068FF"/>
              </a:solidFill>
              <a:latin typeface="Nunito"/>
            </a:endParaRPr>
          </a:p>
          <a:p>
            <a:endParaRPr lang="en-US" sz="2600">
              <a:solidFill>
                <a:srgbClr val="0D0D0D"/>
              </a:solidFill>
              <a:latin typeface="Tenorite"/>
            </a:endParaRPr>
          </a:p>
          <a:p>
            <a:pPr marL="171450" indent="-171450">
              <a:buChar char="•"/>
            </a:pPr>
            <a:endParaRPr lang="en-US" sz="2600">
              <a:solidFill>
                <a:srgbClr val="0D0D0D"/>
              </a:solidFill>
              <a:latin typeface="Tenorite"/>
            </a:endParaRPr>
          </a:p>
          <a:p>
            <a:endParaRPr lang="en-US" sz="2600" b="1">
              <a:solidFill>
                <a:srgbClr val="0068FF"/>
              </a:solidFill>
              <a:latin typeface="Nunito"/>
            </a:endParaRPr>
          </a:p>
          <a:p>
            <a:endParaRPr lang="en-US" sz="2600" b="1">
              <a:solidFill>
                <a:srgbClr val="0068FF"/>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spTree>
    <p:extLst>
      <p:ext uri="{BB962C8B-B14F-4D97-AF65-F5344CB8AC3E}">
        <p14:creationId xmlns:p14="http://schemas.microsoft.com/office/powerpoint/2010/main" val="247977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3585714" y="859766"/>
            <a:ext cx="6443356" cy="3200400"/>
          </a:xfrm>
        </p:spPr>
        <p:txBody>
          <a:bodyPr/>
          <a:lstStyle/>
          <a:p>
            <a:r>
              <a:rPr lang="en-US"/>
              <a:t>DevOps Model</a:t>
            </a:r>
          </a:p>
        </p:txBody>
      </p:sp>
    </p:spTree>
    <p:extLst>
      <p:ext uri="{BB962C8B-B14F-4D97-AF65-F5344CB8AC3E}">
        <p14:creationId xmlns:p14="http://schemas.microsoft.com/office/powerpoint/2010/main" val="1216309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76FA2F-D0AD-5C44-D466-4259FF75DE4C}"/>
              </a:ext>
            </a:extLst>
          </p:cNvPr>
          <p:cNvSpPr>
            <a:spLocks noGrp="1"/>
          </p:cNvSpPr>
          <p:nvPr>
            <p:ph idx="1"/>
          </p:nvPr>
        </p:nvSpPr>
        <p:spPr>
          <a:xfrm>
            <a:off x="415018" y="579882"/>
            <a:ext cx="6216832" cy="5967138"/>
          </a:xfrm>
        </p:spPr>
        <p:txBody>
          <a:bodyPr vert="horz" lIns="91440" tIns="45720" rIns="91440" bIns="45720" rtlCol="0" anchor="t">
            <a:noAutofit/>
          </a:bodyPr>
          <a:lstStyle/>
          <a:p>
            <a:r>
              <a:rPr lang="en-GB" b="1"/>
              <a:t>What is DevOps Model?</a:t>
            </a:r>
          </a:p>
          <a:p>
            <a:endParaRPr lang="en-GB" b="1"/>
          </a:p>
          <a:p>
            <a:pPr marL="457200" indent="-457200">
              <a:buChar char="•"/>
            </a:pPr>
            <a:r>
              <a:rPr lang="en-GB" sz="2400">
                <a:solidFill>
                  <a:srgbClr val="161616"/>
                </a:solidFill>
                <a:ea typeface="+mn-lt"/>
                <a:cs typeface="+mn-lt"/>
              </a:rPr>
              <a:t>The term “DevOps” refers to the Development and Operations of software development</a:t>
            </a:r>
            <a:endParaRPr lang="en-GB">
              <a:ea typeface="+mn-lt"/>
              <a:cs typeface="+mn-lt"/>
            </a:endParaRPr>
          </a:p>
          <a:p>
            <a:pPr marL="457200" indent="-457200">
              <a:buChar char="•"/>
            </a:pPr>
            <a:r>
              <a:rPr lang="en-GB" sz="2400">
                <a:solidFill>
                  <a:srgbClr val="161616"/>
                </a:solidFill>
                <a:ea typeface="+mn-lt"/>
                <a:cs typeface="+mn-lt"/>
              </a:rPr>
              <a:t>Continuous Integration (CI)</a:t>
            </a:r>
          </a:p>
          <a:p>
            <a:pPr marL="457200" indent="-457200">
              <a:buChar char="•"/>
            </a:pPr>
            <a:r>
              <a:rPr lang="en-GB" sz="2400">
                <a:solidFill>
                  <a:srgbClr val="161616"/>
                </a:solidFill>
                <a:ea typeface="+mn-lt"/>
                <a:cs typeface="+mn-lt"/>
              </a:rPr>
              <a:t>Continuous Delivery (CD)</a:t>
            </a:r>
          </a:p>
          <a:p>
            <a:pPr marL="457200" indent="-457200">
              <a:buChar char="•"/>
            </a:pPr>
            <a:r>
              <a:rPr lang="en-GB" sz="2400">
                <a:solidFill>
                  <a:srgbClr val="161616"/>
                </a:solidFill>
                <a:ea typeface="+mn-lt"/>
                <a:cs typeface="+mn-lt"/>
              </a:rPr>
              <a:t>Monitoring</a:t>
            </a:r>
            <a:endParaRPr lang="en-GB" sz="2400">
              <a:solidFill>
                <a:srgbClr val="161616"/>
              </a:solidFill>
              <a:latin typeface="Tenorite"/>
              <a:ea typeface="Calibri"/>
              <a:cs typeface="Segoe UI"/>
            </a:endParaRPr>
          </a:p>
          <a:p>
            <a:pPr marL="457200" indent="-457200">
              <a:buChar char="•"/>
            </a:pPr>
            <a:r>
              <a:rPr lang="en-GB" sz="2400">
                <a:solidFill>
                  <a:srgbClr val="161616"/>
                </a:solidFill>
                <a:ea typeface="+mn-lt"/>
                <a:cs typeface="+mn-lt"/>
              </a:rPr>
              <a:t>Microservices Architecture</a:t>
            </a:r>
            <a:endParaRPr lang="en-GB" sz="2400">
              <a:ea typeface="+mn-lt"/>
              <a:cs typeface="+mn-lt"/>
            </a:endParaRPr>
          </a:p>
          <a:p>
            <a:pPr marL="457200" indent="-457200">
              <a:buChar char="•"/>
            </a:pPr>
            <a:r>
              <a:rPr lang="en-GB" sz="2400" err="1">
                <a:solidFill>
                  <a:srgbClr val="161616"/>
                </a:solidFill>
                <a:latin typeface="Tenorite"/>
                <a:ea typeface="Calibri"/>
                <a:cs typeface="Segoe UI"/>
              </a:rPr>
              <a:t>DevSecOps</a:t>
            </a:r>
          </a:p>
          <a:p>
            <a:pPr marL="457200" indent="-457200">
              <a:buChar char="•"/>
            </a:pP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a:p>
            <a:pPr marL="457200" indent="-457200">
              <a:buChar char="•"/>
            </a:pPr>
            <a:endParaRPr lang="en-GB" sz="2400">
              <a:solidFill>
                <a:srgbClr val="161616"/>
              </a:solidFill>
              <a:latin typeface="Tenorite"/>
              <a:ea typeface="Calibri"/>
              <a:cs typeface="Segoe UI"/>
            </a:endParaRPr>
          </a:p>
        </p:txBody>
      </p:sp>
      <p:pic>
        <p:nvPicPr>
          <p:cNvPr id="2" name="Picture 1" descr="A blue and green arrows with text&#10;&#10;Description automatically generated">
            <a:extLst>
              <a:ext uri="{FF2B5EF4-FFF2-40B4-BE49-F238E27FC236}">
                <a16:creationId xmlns:a16="http://schemas.microsoft.com/office/drawing/2014/main" id="{48F79754-5269-D2BA-DF48-99DF9B5D548E}"/>
              </a:ext>
            </a:extLst>
          </p:cNvPr>
          <p:cNvPicPr>
            <a:picLocks noChangeAspect="1"/>
          </p:cNvPicPr>
          <p:nvPr/>
        </p:nvPicPr>
        <p:blipFill>
          <a:blip r:embed="rId2"/>
          <a:stretch>
            <a:fillRect/>
          </a:stretch>
        </p:blipFill>
        <p:spPr>
          <a:xfrm>
            <a:off x="7029450" y="2302026"/>
            <a:ext cx="4895850" cy="2263473"/>
          </a:xfrm>
          <a:prstGeom prst="rect">
            <a:avLst/>
          </a:prstGeom>
        </p:spPr>
      </p:pic>
    </p:spTree>
    <p:extLst>
      <p:ext uri="{BB962C8B-B14F-4D97-AF65-F5344CB8AC3E}">
        <p14:creationId xmlns:p14="http://schemas.microsoft.com/office/powerpoint/2010/main" val="140162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9317" y="2574926"/>
            <a:ext cx="9779183" cy="853019"/>
          </a:xfrm>
        </p:spPr>
        <p:txBody>
          <a:bodyPr/>
          <a:lstStyle/>
          <a:p>
            <a:r>
              <a:rPr lang="en-US" sz="2800"/>
              <a:t>Types of SDLC Models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281846" y="3742750"/>
            <a:ext cx="9779182" cy="3366815"/>
          </a:xfrm>
        </p:spPr>
        <p:txBody>
          <a:bodyPr vert="horz" lIns="91440" tIns="45720" rIns="91440" bIns="45720" rtlCol="0" anchor="t">
            <a:normAutofit/>
          </a:bodyPr>
          <a:lstStyle/>
          <a:p>
            <a:pPr marL="457200" indent="-457200">
              <a:buChar char="•"/>
            </a:pPr>
            <a:r>
              <a:rPr lang="en-US" sz="2400">
                <a:latin typeface="Posterama"/>
                <a:cs typeface="Posterama"/>
              </a:rPr>
              <a:t>Waterfall Model</a:t>
            </a:r>
          </a:p>
          <a:p>
            <a:pPr marL="457200" indent="-457200">
              <a:buChar char="•"/>
            </a:pPr>
            <a:r>
              <a:rPr lang="en-US" sz="2400">
                <a:latin typeface="Posterama"/>
                <a:cs typeface="Posterama"/>
              </a:rPr>
              <a:t>Iterative Model</a:t>
            </a:r>
          </a:p>
          <a:p>
            <a:pPr marL="457200" indent="-457200">
              <a:buChar char="•"/>
            </a:pPr>
            <a:r>
              <a:rPr lang="en-US" sz="2400">
                <a:latin typeface="Posterama"/>
                <a:cs typeface="Posterama"/>
              </a:rPr>
              <a:t>V Model</a:t>
            </a:r>
          </a:p>
          <a:p>
            <a:pPr marL="457200" indent="-457200">
              <a:buChar char="•"/>
            </a:pPr>
            <a:r>
              <a:rPr lang="en-US" sz="2400">
                <a:latin typeface="Posterama"/>
                <a:cs typeface="Posterama"/>
              </a:rPr>
              <a:t>Spiral Model</a:t>
            </a:r>
          </a:p>
          <a:p>
            <a:pPr marL="457200" indent="-457200">
              <a:buChar char="•"/>
            </a:pPr>
            <a:r>
              <a:rPr lang="en-US" sz="2400">
                <a:latin typeface="Posterama"/>
                <a:cs typeface="Posterama"/>
              </a:rPr>
              <a:t>Agile Model</a:t>
            </a:r>
          </a:p>
          <a:p>
            <a:pPr marL="457200" indent="-457200">
              <a:buChar char="•"/>
            </a:pPr>
            <a:r>
              <a:rPr lang="en-US" sz="2400" err="1">
                <a:latin typeface="Posterama"/>
                <a:cs typeface="Posterama"/>
              </a:rPr>
              <a:t>Devops</a:t>
            </a:r>
            <a:r>
              <a:rPr lang="en-US" sz="2400">
                <a:latin typeface="Posterama"/>
                <a:cs typeface="Posterama"/>
              </a:rPr>
              <a:t> Model</a:t>
            </a:r>
          </a:p>
        </p:txBody>
      </p:sp>
      <p:sp>
        <p:nvSpPr>
          <p:cNvPr id="10" name="Title 1">
            <a:extLst>
              <a:ext uri="{FF2B5EF4-FFF2-40B4-BE49-F238E27FC236}">
                <a16:creationId xmlns:a16="http://schemas.microsoft.com/office/drawing/2014/main" id="{B3BA3459-724C-4FAE-6F3A-ECB1CC5182D7}"/>
              </a:ext>
            </a:extLst>
          </p:cNvPr>
          <p:cNvSpPr txBox="1">
            <a:spLocks/>
          </p:cNvSpPr>
          <p:nvPr/>
        </p:nvSpPr>
        <p:spPr>
          <a:xfrm>
            <a:off x="276094" y="700119"/>
            <a:ext cx="9779183" cy="60860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r>
              <a:rPr lang="en-US" sz="2800"/>
              <a:t> SDLC:</a:t>
            </a:r>
          </a:p>
        </p:txBody>
      </p:sp>
      <p:sp>
        <p:nvSpPr>
          <p:cNvPr id="14" name="Content Placeholder 2">
            <a:extLst>
              <a:ext uri="{FF2B5EF4-FFF2-40B4-BE49-F238E27FC236}">
                <a16:creationId xmlns:a16="http://schemas.microsoft.com/office/drawing/2014/main" id="{BEBBAE6A-CFEE-69BA-46BE-4083AF17EF70}"/>
              </a:ext>
            </a:extLst>
          </p:cNvPr>
          <p:cNvSpPr txBox="1">
            <a:spLocks/>
          </p:cNvSpPr>
          <p:nvPr/>
        </p:nvSpPr>
        <p:spPr>
          <a:xfrm>
            <a:off x="865567" y="1307226"/>
            <a:ext cx="9779182" cy="14833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a:ea typeface="+mn-lt"/>
                <a:cs typeface="+mn-lt"/>
              </a:rPr>
              <a:t>The Software Development Life Cycle (SDLC) is a structured process followed to design, develop, test, and deploy software applications.</a:t>
            </a:r>
          </a:p>
          <a:p>
            <a:pPr marL="457200" indent="-457200">
              <a:buFont typeface="Arial" panose="020B0604020202020204" pitchFamily="34" charset="0"/>
              <a:buChar char="•"/>
            </a:pPr>
            <a:r>
              <a:rPr lang="en-US" sz="2400">
                <a:ea typeface="+mn-lt"/>
                <a:cs typeface="+mn-lt"/>
              </a:rPr>
              <a:t>It provides a systematic approach to creating high-quality software.</a:t>
            </a:r>
            <a:endParaRPr lang="en-US" sz="2400">
              <a:latin typeface="Posterama"/>
              <a:cs typeface="Posterama"/>
            </a:endParaRP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198941"/>
            <a:ext cx="10095485" cy="6558204"/>
          </a:xfrm>
        </p:spPr>
        <p:txBody>
          <a:bodyPr vert="horz" lIns="91440" tIns="45720" rIns="91440" bIns="45720" rtlCol="0" anchor="t">
            <a:noAutofit/>
          </a:bodyPr>
          <a:lstStyle/>
          <a:p>
            <a:r>
              <a:rPr lang="en-US" sz="2600" b="1">
                <a:solidFill>
                  <a:schemeClr val="accent1"/>
                </a:solidFill>
                <a:latin typeface="Nunito"/>
              </a:rPr>
              <a:t>Advantages:</a:t>
            </a:r>
            <a:endParaRPr lang="en-US" sz="2600">
              <a:solidFill>
                <a:schemeClr val="accent1"/>
              </a:solidFill>
              <a:latin typeface="Nunito"/>
            </a:endParaRPr>
          </a:p>
          <a:p>
            <a:pPr marL="285750" indent="-285750">
              <a:buFont typeface="Arial"/>
              <a:buChar char="•"/>
            </a:pPr>
            <a:r>
              <a:rPr lang="en-US" sz="2600">
                <a:solidFill>
                  <a:srgbClr val="273239"/>
                </a:solidFill>
                <a:ea typeface="+mn-lt"/>
                <a:cs typeface="+mn-lt"/>
              </a:rPr>
              <a:t>Faster development and deployment of applications</a:t>
            </a:r>
          </a:p>
          <a:p>
            <a:pPr marL="285750" indent="-285750">
              <a:buFont typeface="Arial"/>
              <a:buChar char="•"/>
            </a:pPr>
            <a:r>
              <a:rPr lang="en-US" sz="2600">
                <a:solidFill>
                  <a:srgbClr val="273239"/>
                </a:solidFill>
                <a:ea typeface="+mn-lt"/>
                <a:cs typeface="+mn-lt"/>
              </a:rPr>
              <a:t>Faster response to the market changes to improve business growth</a:t>
            </a:r>
            <a:endParaRPr lang="en-US" sz="2600">
              <a:solidFill>
                <a:srgbClr val="273239"/>
              </a:solidFill>
              <a:latin typeface="Tenorite"/>
            </a:endParaRPr>
          </a:p>
          <a:p>
            <a:pPr marL="285750" indent="-285750">
              <a:buFont typeface="Arial"/>
              <a:buChar char="•"/>
            </a:pPr>
            <a:r>
              <a:rPr lang="en-US" sz="2600">
                <a:solidFill>
                  <a:srgbClr val="273239"/>
                </a:solidFill>
                <a:ea typeface="+mn-lt"/>
                <a:cs typeface="+mn-lt"/>
              </a:rPr>
              <a:t>Easy to manage</a:t>
            </a:r>
            <a:endParaRPr lang="en-US" sz="2600">
              <a:solidFill>
                <a:srgbClr val="273239"/>
              </a:solidFill>
              <a:latin typeface="Tenorite"/>
            </a:endParaRPr>
          </a:p>
          <a:p>
            <a:r>
              <a:rPr lang="en-US" sz="2600" b="1">
                <a:solidFill>
                  <a:schemeClr val="accent1"/>
                </a:solidFill>
                <a:latin typeface="Nunito"/>
              </a:rPr>
              <a:t>Disadvantages:</a:t>
            </a:r>
          </a:p>
          <a:p>
            <a:pPr marL="285750" indent="-285750">
              <a:buChar char="•"/>
            </a:pPr>
            <a:r>
              <a:rPr lang="en-US" sz="2600">
                <a:solidFill>
                  <a:srgbClr val="273239"/>
                </a:solidFill>
                <a:ea typeface="+mn-lt"/>
                <a:cs typeface="+mn-lt"/>
              </a:rPr>
              <a:t>Less availability of DevOps professionals</a:t>
            </a:r>
            <a:endParaRPr lang="en-US" sz="2600">
              <a:solidFill>
                <a:srgbClr val="000000"/>
              </a:solidFill>
              <a:ea typeface="+mn-lt"/>
              <a:cs typeface="+mn-lt"/>
            </a:endParaRPr>
          </a:p>
          <a:p>
            <a:pPr marL="285750" indent="-285750">
              <a:buChar char="•"/>
            </a:pPr>
            <a:r>
              <a:rPr lang="en-US" sz="2600">
                <a:solidFill>
                  <a:srgbClr val="273239"/>
                </a:solidFill>
                <a:ea typeface="+mn-lt"/>
                <a:cs typeface="+mn-lt"/>
              </a:rPr>
              <a:t>Infrastructure cost is high for setting by DevOps environment</a:t>
            </a:r>
          </a:p>
          <a:p>
            <a:r>
              <a:rPr lang="en-US" sz="2600" b="1">
                <a:solidFill>
                  <a:schemeClr val="accent1"/>
                </a:solidFill>
                <a:latin typeface="Nunito"/>
                <a:ea typeface="+mn-lt"/>
                <a:cs typeface="+mn-lt"/>
              </a:rPr>
              <a:t>When to use :</a:t>
            </a:r>
          </a:p>
          <a:p>
            <a:pPr marL="171450" indent="-171450">
              <a:buChar char="•"/>
            </a:pPr>
            <a:r>
              <a:rPr lang="en-US" sz="2600">
                <a:solidFill>
                  <a:srgbClr val="0D0D0D"/>
                </a:solidFill>
                <a:ea typeface="+mn-lt"/>
                <a:cs typeface="+mn-lt"/>
              </a:rPr>
              <a:t>Manufacturing, healthcare and finance</a:t>
            </a:r>
          </a:p>
          <a:p>
            <a:r>
              <a:rPr lang="en-US" sz="2600" b="1">
                <a:solidFill>
                  <a:schemeClr val="accent1"/>
                </a:solidFill>
                <a:latin typeface="Nunito"/>
              </a:rPr>
              <a:t>Example:</a:t>
            </a:r>
          </a:p>
          <a:p>
            <a:r>
              <a:rPr lang="en-US" sz="2600">
                <a:ea typeface="+mn-lt"/>
                <a:cs typeface="+mn-lt"/>
              </a:rPr>
              <a:t>Amazon</a:t>
            </a:r>
            <a:r>
              <a:rPr lang="en-US" sz="2600"/>
              <a:t>, Large scale healthcare's</a:t>
            </a:r>
            <a:endParaRPr lang="en-US" err="1"/>
          </a:p>
          <a:p>
            <a:endParaRPr lang="en-US" sz="2600" b="1">
              <a:solidFill>
                <a:srgbClr val="0068FF"/>
              </a:solidFill>
              <a:latin typeface="Nunito"/>
            </a:endParaRPr>
          </a:p>
          <a:p>
            <a:endParaRPr lang="en-US" sz="2600">
              <a:solidFill>
                <a:srgbClr val="0D0D0D"/>
              </a:solidFill>
              <a:latin typeface="Tenorite"/>
            </a:endParaRPr>
          </a:p>
          <a:p>
            <a:pPr marL="171450" indent="-171450">
              <a:buChar char="•"/>
            </a:pPr>
            <a:endParaRPr lang="en-US" sz="2600">
              <a:solidFill>
                <a:srgbClr val="0D0D0D"/>
              </a:solidFill>
              <a:latin typeface="Tenorite"/>
            </a:endParaRPr>
          </a:p>
          <a:p>
            <a:endParaRPr lang="en-US" sz="2600" b="1">
              <a:solidFill>
                <a:srgbClr val="0068FF"/>
              </a:solidFill>
              <a:latin typeface="Nunito"/>
            </a:endParaRPr>
          </a:p>
          <a:p>
            <a:endParaRPr lang="en-US" sz="2600" b="1">
              <a:solidFill>
                <a:srgbClr val="0068FF"/>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spTree>
    <p:extLst>
      <p:ext uri="{BB962C8B-B14F-4D97-AF65-F5344CB8AC3E}">
        <p14:creationId xmlns:p14="http://schemas.microsoft.com/office/powerpoint/2010/main" val="711491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5673939" cy="3924169"/>
          </a:xfrm>
        </p:spPr>
        <p:txBody>
          <a:bodyPr/>
          <a:lstStyle/>
          <a:p>
            <a:r>
              <a:rPr lang="en-US" sz="8000"/>
              <a:t>Thank you</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3050926" y="1544128"/>
            <a:ext cx="6809116" cy="4114800"/>
          </a:xfrm>
        </p:spPr>
        <p:txBody>
          <a:bodyPr/>
          <a:lstStyle/>
          <a:p>
            <a:r>
              <a:rPr lang="en-US"/>
              <a:t>Waterfall Model</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10225227" y="978736"/>
            <a:ext cx="721448" cy="737854"/>
          </a:xfrm>
        </p:spPr>
        <p:txBody>
          <a:bodyPr/>
          <a:lstStyle/>
          <a:p>
            <a:endParaRPr lang="en-US" sz="1400" b="0">
              <a:solidFill>
                <a:srgbClr val="273239"/>
              </a:solidFill>
              <a:latin typeface="Nunito"/>
            </a:endParaRPr>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479677"/>
            <a:ext cx="6285485" cy="6076943"/>
          </a:xfrm>
        </p:spPr>
        <p:txBody>
          <a:bodyPr vert="horz" lIns="91440" tIns="45720" rIns="91440" bIns="45720" rtlCol="0" anchor="t">
            <a:noAutofit/>
          </a:bodyPr>
          <a:lstStyle/>
          <a:p>
            <a:pPr marL="457200" indent="-457200">
              <a:buChar char="•"/>
            </a:pPr>
            <a:endParaRPr lang="en-US" sz="2400">
              <a:solidFill>
                <a:srgbClr val="273239"/>
              </a:solidFill>
              <a:latin typeface="Nunito"/>
            </a:endParaRPr>
          </a:p>
          <a:p>
            <a:pPr marL="457200" indent="-457200">
              <a:buChar char="•"/>
            </a:pPr>
            <a:r>
              <a:rPr lang="en-US" sz="2400">
                <a:latin typeface="Nunito"/>
              </a:rPr>
              <a:t>linear and sequential model.</a:t>
            </a:r>
          </a:p>
          <a:p>
            <a:endParaRPr lang="en-US" sz="2400">
              <a:solidFill>
                <a:srgbClr val="273239"/>
              </a:solidFill>
              <a:latin typeface="Nunito"/>
            </a:endParaRPr>
          </a:p>
          <a:p>
            <a:pPr marL="457200" indent="-457200">
              <a:buChar char="•"/>
            </a:pPr>
            <a:r>
              <a:rPr lang="en-US" sz="2400">
                <a:latin typeface="Nunito"/>
              </a:rPr>
              <a:t>Similarly, waterfall model also works, once one phase of development is completed then we move to the next phase but cannot go back to the previous phase. In the waterfall model, the output of one phase serves as the input for the other phase.</a:t>
            </a:r>
          </a:p>
          <a:p>
            <a:endParaRPr lang="en-US" sz="2400">
              <a:solidFill>
                <a:srgbClr val="273239"/>
              </a:solidFill>
              <a:latin typeface="Nunito"/>
            </a:endParaRPr>
          </a:p>
          <a:p>
            <a:pPr marL="457200" indent="-457200">
              <a:buFont typeface="Arial" panose="020B0604020202020204" pitchFamily="34" charset="0"/>
              <a:buChar char="•"/>
            </a:pPr>
            <a:r>
              <a:rPr lang="en-US" sz="2400">
                <a:latin typeface="Nunito"/>
              </a:rPr>
              <a:t>We cannot overlap phases in waterfall model.</a:t>
            </a:r>
          </a:p>
          <a:p>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pic>
        <p:nvPicPr>
          <p:cNvPr id="6" name="Picture 5" descr="WATERFALL MODEL IN SDLC:">
            <a:extLst>
              <a:ext uri="{FF2B5EF4-FFF2-40B4-BE49-F238E27FC236}">
                <a16:creationId xmlns:a16="http://schemas.microsoft.com/office/drawing/2014/main" id="{E52B659A-FB1F-5FE9-2322-68380D5A4CA4}"/>
              </a:ext>
            </a:extLst>
          </p:cNvPr>
          <p:cNvPicPr>
            <a:picLocks noChangeAspect="1"/>
          </p:cNvPicPr>
          <p:nvPr/>
        </p:nvPicPr>
        <p:blipFill>
          <a:blip r:embed="rId2"/>
          <a:stretch>
            <a:fillRect/>
          </a:stretch>
        </p:blipFill>
        <p:spPr>
          <a:xfrm>
            <a:off x="6780362" y="1929154"/>
            <a:ext cx="5129841" cy="4437427"/>
          </a:xfrm>
          <a:prstGeom prst="rect">
            <a:avLst/>
          </a:prstGeom>
        </p:spPr>
      </p:pic>
    </p:spTree>
    <p:extLst>
      <p:ext uri="{BB962C8B-B14F-4D97-AF65-F5344CB8AC3E}">
        <p14:creationId xmlns:p14="http://schemas.microsoft.com/office/powerpoint/2010/main" val="16586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10225227" y="978736"/>
            <a:ext cx="721448" cy="737854"/>
          </a:xfrm>
        </p:spPr>
        <p:txBody>
          <a:bodyPr/>
          <a:lstStyle/>
          <a:p>
            <a:endParaRPr lang="en-US" sz="1400" b="0">
              <a:solidFill>
                <a:srgbClr val="273239"/>
              </a:solidFill>
              <a:latin typeface="Nunito"/>
            </a:endParaRPr>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491757" y="198941"/>
            <a:ext cx="10095485" cy="6558204"/>
          </a:xfrm>
        </p:spPr>
        <p:txBody>
          <a:bodyPr vert="horz" lIns="91440" tIns="45720" rIns="91440" bIns="45720" rtlCol="0" anchor="t">
            <a:noAutofit/>
          </a:bodyPr>
          <a:lstStyle/>
          <a:p>
            <a:r>
              <a:rPr lang="en-US" sz="2600" b="1">
                <a:solidFill>
                  <a:schemeClr val="accent1"/>
                </a:solidFill>
                <a:latin typeface="Nunito"/>
              </a:rPr>
              <a:t>Advantages:</a:t>
            </a:r>
            <a:endParaRPr lang="en-US" sz="2600">
              <a:solidFill>
                <a:schemeClr val="accent1"/>
              </a:solidFill>
              <a:latin typeface="Nunito"/>
            </a:endParaRPr>
          </a:p>
          <a:p>
            <a:pPr marL="285750" indent="-285750">
              <a:buFont typeface="Arial"/>
              <a:buChar char="•"/>
            </a:pPr>
            <a:r>
              <a:rPr lang="en-US" sz="2600">
                <a:solidFill>
                  <a:srgbClr val="273239"/>
                </a:solidFill>
                <a:latin typeface="Nunito"/>
              </a:rPr>
              <a:t>This model is simple and easy to understand.</a:t>
            </a:r>
            <a:endParaRPr lang="en-US" sz="2600"/>
          </a:p>
          <a:p>
            <a:pPr marL="285750" indent="-285750">
              <a:buFont typeface="Arial"/>
              <a:buChar char="•"/>
            </a:pPr>
            <a:r>
              <a:rPr lang="en-US" sz="2600">
                <a:solidFill>
                  <a:srgbClr val="273239"/>
                </a:solidFill>
                <a:latin typeface="Nunito"/>
              </a:rPr>
              <a:t>This is very useful for small projects.</a:t>
            </a:r>
          </a:p>
          <a:p>
            <a:pPr marL="285750" indent="-285750">
              <a:buFont typeface="Arial"/>
              <a:buChar char="•"/>
            </a:pPr>
            <a:r>
              <a:rPr lang="en-US" sz="2600">
                <a:solidFill>
                  <a:srgbClr val="273239"/>
                </a:solidFill>
                <a:latin typeface="Nunito"/>
              </a:rPr>
              <a:t>there is no overlapping between the phases.</a:t>
            </a:r>
          </a:p>
          <a:p>
            <a:r>
              <a:rPr lang="en-US" sz="2600" b="1">
                <a:solidFill>
                  <a:schemeClr val="accent1"/>
                </a:solidFill>
                <a:latin typeface="Nunito"/>
              </a:rPr>
              <a:t>Disadvantages:</a:t>
            </a:r>
          </a:p>
          <a:p>
            <a:pPr marL="285750" indent="-285750">
              <a:buChar char="•"/>
            </a:pPr>
            <a:r>
              <a:rPr lang="en-US" sz="2600">
                <a:solidFill>
                  <a:srgbClr val="273239"/>
                </a:solidFill>
                <a:latin typeface="Nunito"/>
              </a:rPr>
              <a:t>complete and accurate requirements are expected</a:t>
            </a:r>
            <a:endParaRPr lang="en-US" sz="2600"/>
          </a:p>
          <a:p>
            <a:pPr marL="285750" indent="-285750">
              <a:buChar char="•"/>
            </a:pPr>
            <a:r>
              <a:rPr lang="en-US" sz="2600">
                <a:solidFill>
                  <a:srgbClr val="273239"/>
                </a:solidFill>
                <a:latin typeface="Nunito"/>
              </a:rPr>
              <a:t>We cannot go back to the previous phase due to which it is very difficult to change the requirements.</a:t>
            </a:r>
          </a:p>
          <a:p>
            <a:pPr marL="285750" indent="-285750">
              <a:buChar char="•"/>
            </a:pPr>
            <a:r>
              <a:rPr lang="en-US" sz="2600">
                <a:solidFill>
                  <a:srgbClr val="273239"/>
                </a:solidFill>
                <a:latin typeface="Nunito"/>
              </a:rPr>
              <a:t>In this the testing period comes very late.</a:t>
            </a:r>
          </a:p>
          <a:p>
            <a:r>
              <a:rPr lang="en-US" sz="2600" b="1">
                <a:solidFill>
                  <a:schemeClr val="accent1"/>
                </a:solidFill>
                <a:latin typeface="Nunito"/>
                <a:ea typeface="+mn-lt"/>
                <a:cs typeface="+mn-lt"/>
              </a:rPr>
              <a:t>When to use :</a:t>
            </a:r>
          </a:p>
          <a:p>
            <a:pPr marL="171450" indent="-171450">
              <a:buChar char="•"/>
            </a:pPr>
            <a:r>
              <a:rPr lang="en-US" sz="2600">
                <a:solidFill>
                  <a:srgbClr val="0D0D0D"/>
                </a:solidFill>
                <a:latin typeface="Tenorite"/>
                <a:ea typeface="+mn-lt"/>
                <a:cs typeface="+mn-lt"/>
              </a:rPr>
              <a:t>Clear and Stable Requirements.</a:t>
            </a:r>
          </a:p>
          <a:p>
            <a:pPr marL="171450" indent="-171450">
              <a:buChar char="•"/>
            </a:pPr>
            <a:r>
              <a:rPr lang="en-US" sz="2600">
                <a:solidFill>
                  <a:srgbClr val="0D0D0D"/>
                </a:solidFill>
                <a:ea typeface="+mn-lt"/>
                <a:cs typeface="+mn-lt"/>
              </a:rPr>
              <a:t>Simple or Low-Risk Project.</a:t>
            </a:r>
            <a:endParaRPr lang="en-US" sz="1200" b="1">
              <a:solidFill>
                <a:srgbClr val="0D0D0D"/>
              </a:solidFill>
              <a:latin typeface="Tenorite"/>
              <a:ea typeface="+mn-lt"/>
              <a:cs typeface="+mn-lt"/>
            </a:endParaRPr>
          </a:p>
          <a:p>
            <a:r>
              <a:rPr lang="en-US" sz="2600" b="1">
                <a:solidFill>
                  <a:schemeClr val="accent1"/>
                </a:solidFill>
                <a:latin typeface="Nunito"/>
              </a:rPr>
              <a:t>Example:</a:t>
            </a:r>
          </a:p>
          <a:p>
            <a:r>
              <a:rPr lang="en-US" sz="2600">
                <a:ea typeface="+mn-lt"/>
                <a:cs typeface="+mn-lt"/>
              </a:rPr>
              <a:t>Government or Defense Projects.</a:t>
            </a:r>
            <a:endParaRPr lang="en-US"/>
          </a:p>
          <a:p>
            <a:endParaRPr lang="en-US" sz="2600" b="1">
              <a:solidFill>
                <a:srgbClr val="0068FF"/>
              </a:solidFill>
              <a:latin typeface="Nunito"/>
            </a:endParaRPr>
          </a:p>
          <a:p>
            <a:endParaRPr lang="en-US" sz="2600">
              <a:solidFill>
                <a:srgbClr val="0D0D0D"/>
              </a:solidFill>
              <a:latin typeface="Tenorite"/>
            </a:endParaRPr>
          </a:p>
          <a:p>
            <a:pPr marL="171450" indent="-171450">
              <a:buChar char="•"/>
            </a:pPr>
            <a:endParaRPr lang="en-US" sz="2600">
              <a:solidFill>
                <a:srgbClr val="0D0D0D"/>
              </a:solidFill>
              <a:latin typeface="Tenorite"/>
            </a:endParaRPr>
          </a:p>
          <a:p>
            <a:endParaRPr lang="en-US" sz="2600" b="1">
              <a:solidFill>
                <a:srgbClr val="0068FF"/>
              </a:solidFill>
              <a:latin typeface="Nunito"/>
            </a:endParaRPr>
          </a:p>
          <a:p>
            <a:endParaRPr lang="en-US" sz="2600" b="1">
              <a:solidFill>
                <a:srgbClr val="0068FF"/>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Char char="•"/>
            </a:pPr>
            <a:endParaRPr lang="en-US" sz="2600">
              <a:solidFill>
                <a:srgbClr val="273239"/>
              </a:solidFill>
              <a:latin typeface="Nunito"/>
            </a:endParaRPr>
          </a:p>
          <a:p>
            <a:endParaRPr lang="en-US" sz="2600">
              <a:solidFill>
                <a:srgbClr val="273239"/>
              </a:solidFill>
              <a:latin typeface="Nunito"/>
            </a:endParaRPr>
          </a:p>
          <a:p>
            <a:pPr marL="285750" indent="-285750">
              <a:buFont typeface="Arial"/>
              <a:buChar char="•"/>
            </a:pPr>
            <a:endParaRPr lang="en-US" sz="2600">
              <a:solidFill>
                <a:srgbClr val="273239"/>
              </a:solidFill>
              <a:latin typeface="Nunito"/>
            </a:endParaRPr>
          </a:p>
          <a:p>
            <a:endParaRPr lang="en-US" sz="2600">
              <a:solidFill>
                <a:srgbClr val="273239"/>
              </a:solidFill>
              <a:latin typeface="Nunito"/>
            </a:endParaRPr>
          </a:p>
          <a:p>
            <a:endParaRPr lang="en-US" sz="2600">
              <a:solidFill>
                <a:srgbClr val="273239"/>
              </a:solidFill>
              <a:latin typeface="Nunito"/>
            </a:endParaRPr>
          </a:p>
          <a:p>
            <a:pPr marL="457200" indent="-457200">
              <a:buChar char="•"/>
            </a:pPr>
            <a:endParaRPr lang="en-US" sz="2600">
              <a:solidFill>
                <a:srgbClr val="273239"/>
              </a:solidFill>
              <a:latin typeface="Nunito"/>
            </a:endParaRPr>
          </a:p>
        </p:txBody>
      </p:sp>
    </p:spTree>
    <p:extLst>
      <p:ext uri="{BB962C8B-B14F-4D97-AF65-F5344CB8AC3E}">
        <p14:creationId xmlns:p14="http://schemas.microsoft.com/office/powerpoint/2010/main" val="421665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3585714" y="859766"/>
            <a:ext cx="6443356" cy="3200400"/>
          </a:xfrm>
        </p:spPr>
        <p:txBody>
          <a:bodyPr/>
          <a:lstStyle/>
          <a:p>
            <a:r>
              <a:rPr lang="en-US"/>
              <a:t>Iterative Model</a:t>
            </a:r>
          </a:p>
        </p:txBody>
      </p:sp>
    </p:spTree>
    <p:extLst>
      <p:ext uri="{BB962C8B-B14F-4D97-AF65-F5344CB8AC3E}">
        <p14:creationId xmlns:p14="http://schemas.microsoft.com/office/powerpoint/2010/main" val="77975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9459255" y="136526"/>
            <a:ext cx="1487420" cy="1580064"/>
          </a:xfrm>
        </p:spPr>
        <p:txBody>
          <a:bodyPr/>
          <a:lstStyle/>
          <a:p>
            <a:endParaRPr lang="en-US"/>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245073" y="731280"/>
            <a:ext cx="7152286" cy="5722996"/>
          </a:xfrm>
        </p:spPr>
        <p:txBody>
          <a:bodyPr vert="horz" lIns="91440" tIns="45720" rIns="91440" bIns="45720" rtlCol="0" anchor="t">
            <a:noAutofit/>
          </a:bodyPr>
          <a:lstStyle/>
          <a:p>
            <a:pPr marL="342900" indent="-342900">
              <a:buChar char="•"/>
            </a:pPr>
            <a:r>
              <a:rPr lang="en-US" sz="2400" b="1">
                <a:solidFill>
                  <a:srgbClr val="273239"/>
                </a:solidFill>
                <a:latin typeface="Nunito"/>
              </a:rPr>
              <a:t>Iteration </a:t>
            </a:r>
            <a:r>
              <a:rPr lang="en-US" sz="2400">
                <a:solidFill>
                  <a:srgbClr val="273239"/>
                </a:solidFill>
                <a:latin typeface="Nunito"/>
              </a:rPr>
              <a:t>- repeating the development process again and again.</a:t>
            </a:r>
            <a:endParaRPr lang="en-US"/>
          </a:p>
          <a:p>
            <a:endParaRPr lang="en-US" sz="2400">
              <a:solidFill>
                <a:srgbClr val="273239"/>
              </a:solidFill>
              <a:latin typeface="Nunito"/>
            </a:endParaRPr>
          </a:p>
          <a:p>
            <a:pPr marL="342900" indent="-342900">
              <a:buChar char="•"/>
            </a:pPr>
            <a:r>
              <a:rPr lang="en-US" sz="2400">
                <a:solidFill>
                  <a:srgbClr val="273239"/>
                </a:solidFill>
                <a:latin typeface="Nunito"/>
              </a:rPr>
              <a:t>we start developing the software with some requirements and when it is developed, it is reviewed. If there are requirements for changes in it, then we develop a new version of the software based on those requirements. </a:t>
            </a:r>
            <a:endParaRPr lang="en-US" sz="2400">
              <a:solidFill>
                <a:srgbClr val="000000"/>
              </a:solidFill>
              <a:latin typeface="Tenorite"/>
            </a:endParaRPr>
          </a:p>
          <a:p>
            <a:endParaRPr lang="en-US" sz="2400">
              <a:solidFill>
                <a:srgbClr val="273239"/>
              </a:solidFill>
              <a:latin typeface="Nunito"/>
            </a:endParaRPr>
          </a:p>
          <a:p>
            <a:pPr marL="342900" indent="-342900">
              <a:buChar char="•"/>
            </a:pPr>
            <a:r>
              <a:rPr lang="en-US" sz="2400">
                <a:solidFill>
                  <a:srgbClr val="273239"/>
                </a:solidFill>
                <a:latin typeface="Nunito"/>
              </a:rPr>
              <a:t>The iteration will be repeated until the complete software is ready.</a:t>
            </a:r>
            <a:endParaRPr lang="en-US" sz="2400"/>
          </a:p>
          <a:p>
            <a:endParaRPr lang="en-US" sz="2400">
              <a:solidFill>
                <a:srgbClr val="273239"/>
              </a:solidFill>
              <a:latin typeface="Nunito"/>
            </a:endParaRPr>
          </a:p>
          <a:p>
            <a:pPr marL="285750" indent="-285750">
              <a:buChar char="•"/>
            </a:pPr>
            <a:r>
              <a:rPr lang="en-US" sz="2400" b="1">
                <a:solidFill>
                  <a:srgbClr val="273239"/>
                </a:solidFill>
                <a:latin typeface="Nunito"/>
              </a:rPr>
              <a:t>basic concept</a:t>
            </a:r>
            <a:r>
              <a:rPr lang="en-US" sz="2400">
                <a:solidFill>
                  <a:srgbClr val="273239"/>
                </a:solidFill>
                <a:latin typeface="Nunito"/>
              </a:rPr>
              <a:t> - the software should be developed through repeated cycles. </a:t>
            </a:r>
          </a:p>
          <a:p>
            <a:endParaRPr lang="en-US" sz="1400">
              <a:solidFill>
                <a:srgbClr val="273239"/>
              </a:solidFill>
              <a:latin typeface="Nunito"/>
            </a:endParaRPr>
          </a:p>
        </p:txBody>
      </p:sp>
      <p:pic>
        <p:nvPicPr>
          <p:cNvPr id="4" name="Picture 3" descr="Lightbox">
            <a:extLst>
              <a:ext uri="{FF2B5EF4-FFF2-40B4-BE49-F238E27FC236}">
                <a16:creationId xmlns:a16="http://schemas.microsoft.com/office/drawing/2014/main" id="{8981D0C3-5A03-240B-9BAB-8AB68B3D9458}"/>
              </a:ext>
            </a:extLst>
          </p:cNvPr>
          <p:cNvPicPr>
            <a:picLocks noChangeAspect="1"/>
          </p:cNvPicPr>
          <p:nvPr/>
        </p:nvPicPr>
        <p:blipFill>
          <a:blip r:embed="rId2"/>
          <a:stretch>
            <a:fillRect/>
          </a:stretch>
        </p:blipFill>
        <p:spPr>
          <a:xfrm>
            <a:off x="7421479" y="1840833"/>
            <a:ext cx="4397542" cy="4289256"/>
          </a:xfrm>
          <a:prstGeom prst="rect">
            <a:avLst/>
          </a:prstGeom>
        </p:spPr>
      </p:pic>
    </p:spTree>
    <p:extLst>
      <p:ext uri="{BB962C8B-B14F-4D97-AF65-F5344CB8AC3E}">
        <p14:creationId xmlns:p14="http://schemas.microsoft.com/office/powerpoint/2010/main" val="7281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9F0-1BCB-01A6-2196-4EE6558F36F3}"/>
              </a:ext>
            </a:extLst>
          </p:cNvPr>
          <p:cNvSpPr>
            <a:spLocks noGrp="1"/>
          </p:cNvSpPr>
          <p:nvPr>
            <p:ph type="title"/>
          </p:nvPr>
        </p:nvSpPr>
        <p:spPr>
          <a:xfrm>
            <a:off x="9459255" y="136526"/>
            <a:ext cx="1487420" cy="1580064"/>
          </a:xfrm>
        </p:spPr>
        <p:txBody>
          <a:bodyPr/>
          <a:lstStyle/>
          <a:p>
            <a:endParaRPr lang="en-US"/>
          </a:p>
        </p:txBody>
      </p:sp>
      <p:sp>
        <p:nvSpPr>
          <p:cNvPr id="3" name="Content Placeholder 2">
            <a:extLst>
              <a:ext uri="{FF2B5EF4-FFF2-40B4-BE49-F238E27FC236}">
                <a16:creationId xmlns:a16="http://schemas.microsoft.com/office/drawing/2014/main" id="{6CF9EF28-0119-BC55-D94D-AEA49ABD65E0}"/>
              </a:ext>
            </a:extLst>
          </p:cNvPr>
          <p:cNvSpPr>
            <a:spLocks noGrp="1"/>
          </p:cNvSpPr>
          <p:nvPr>
            <p:ph idx="1"/>
          </p:nvPr>
        </p:nvSpPr>
        <p:spPr>
          <a:xfrm>
            <a:off x="245073" y="530755"/>
            <a:ext cx="10711625" cy="6103994"/>
          </a:xfrm>
        </p:spPr>
        <p:txBody>
          <a:bodyPr vert="horz" lIns="91440" tIns="45720" rIns="91440" bIns="45720" rtlCol="0" anchor="t">
            <a:noAutofit/>
          </a:bodyPr>
          <a:lstStyle/>
          <a:p>
            <a:r>
              <a:rPr lang="en-US" sz="2200" b="1">
                <a:solidFill>
                  <a:schemeClr val="accent1"/>
                </a:solidFill>
                <a:latin typeface="Nunito"/>
              </a:rPr>
              <a:t>Advantages:</a:t>
            </a:r>
            <a:endParaRPr lang="en-US" sz="2200">
              <a:solidFill>
                <a:schemeClr val="accent1"/>
              </a:solidFill>
              <a:latin typeface="Nunito"/>
            </a:endParaRPr>
          </a:p>
          <a:p>
            <a:pPr marL="342900" indent="-342900">
              <a:buChar char="•"/>
            </a:pPr>
            <a:r>
              <a:rPr lang="en-US" sz="2200">
                <a:solidFill>
                  <a:srgbClr val="273239"/>
                </a:solidFill>
                <a:latin typeface="Nunito"/>
              </a:rPr>
              <a:t>This model is easily adaptable to constantly changing needs.</a:t>
            </a:r>
            <a:endParaRPr lang="en-US" sz="2200"/>
          </a:p>
          <a:p>
            <a:pPr marL="342900" indent="-342900">
              <a:buChar char="•"/>
            </a:pPr>
            <a:r>
              <a:rPr lang="en-US" sz="2200">
                <a:solidFill>
                  <a:srgbClr val="273239"/>
                </a:solidFill>
                <a:latin typeface="Nunito"/>
              </a:rPr>
              <a:t>Risks are identified and resolved during iteration.</a:t>
            </a:r>
          </a:p>
          <a:p>
            <a:pPr marL="342900" indent="-342900">
              <a:buChar char="•"/>
            </a:pPr>
            <a:r>
              <a:rPr lang="en-US" sz="2200">
                <a:solidFill>
                  <a:srgbClr val="273239"/>
                </a:solidFill>
                <a:latin typeface="Nunito"/>
              </a:rPr>
              <a:t>Testing and debugging the software becomes easier during each iteration.</a:t>
            </a:r>
          </a:p>
          <a:p>
            <a:r>
              <a:rPr lang="en-US" sz="2200" b="1">
                <a:solidFill>
                  <a:schemeClr val="accent1"/>
                </a:solidFill>
                <a:latin typeface="Nunito"/>
              </a:rPr>
              <a:t>Disadvantages:</a:t>
            </a:r>
            <a:endParaRPr lang="en-US" sz="2200">
              <a:solidFill>
                <a:schemeClr val="accent1"/>
              </a:solidFill>
              <a:latin typeface="Nunito"/>
            </a:endParaRPr>
          </a:p>
          <a:p>
            <a:pPr marL="285750" indent="-285750">
              <a:buChar char="•"/>
            </a:pPr>
            <a:r>
              <a:rPr lang="en-US" sz="2200">
                <a:solidFill>
                  <a:srgbClr val="273239"/>
                </a:solidFill>
                <a:latin typeface="Nunito"/>
              </a:rPr>
              <a:t>Iterative model is not suitable for small projects. </a:t>
            </a:r>
            <a:endParaRPr lang="en-US" sz="2200" b="1">
              <a:solidFill>
                <a:srgbClr val="273239"/>
              </a:solidFill>
              <a:latin typeface="Nunito"/>
            </a:endParaRPr>
          </a:p>
          <a:p>
            <a:pPr marL="285750" indent="-285750">
              <a:buChar char="•"/>
            </a:pPr>
            <a:r>
              <a:rPr lang="en-US" sz="2200">
                <a:solidFill>
                  <a:srgbClr val="273239"/>
                </a:solidFill>
                <a:latin typeface="Nunito"/>
              </a:rPr>
              <a:t>the budget of the project is high.</a:t>
            </a:r>
            <a:endParaRPr lang="en-US" sz="2200">
              <a:solidFill>
                <a:srgbClr val="000000"/>
              </a:solidFill>
              <a:latin typeface="Tenorite"/>
            </a:endParaRPr>
          </a:p>
          <a:p>
            <a:pPr marL="285750" indent="-285750">
              <a:buChar char="•"/>
            </a:pPr>
            <a:r>
              <a:rPr lang="en-US" sz="2200">
                <a:solidFill>
                  <a:srgbClr val="273239"/>
                </a:solidFill>
                <a:latin typeface="Nunito"/>
              </a:rPr>
              <a:t>takes more time to complete</a:t>
            </a:r>
            <a:endParaRPr lang="en-US" sz="2200"/>
          </a:p>
          <a:p>
            <a:r>
              <a:rPr lang="en-US" sz="2200" b="1">
                <a:solidFill>
                  <a:schemeClr val="accent1"/>
                </a:solidFill>
                <a:latin typeface="Nunito"/>
              </a:rPr>
              <a:t>When to use :</a:t>
            </a:r>
            <a:endParaRPr lang="en-US" sz="2200">
              <a:solidFill>
                <a:schemeClr val="accent1"/>
              </a:solidFill>
              <a:latin typeface="Nunito"/>
            </a:endParaRPr>
          </a:p>
          <a:p>
            <a:pPr marL="285750" indent="-285750">
              <a:buChar char="•"/>
            </a:pPr>
            <a:r>
              <a:rPr lang="en-US" sz="2200">
                <a:solidFill>
                  <a:srgbClr val="0D0D0D"/>
                </a:solidFill>
                <a:latin typeface="Tenorite"/>
              </a:rPr>
              <a:t>Complex or Large Projects</a:t>
            </a:r>
            <a:endParaRPr lang="en-US" sz="2200">
              <a:solidFill>
                <a:srgbClr val="273239"/>
              </a:solidFill>
              <a:latin typeface="Tenorite"/>
            </a:endParaRPr>
          </a:p>
          <a:p>
            <a:pPr marL="285750" indent="-285750">
              <a:buChar char="•"/>
            </a:pPr>
            <a:r>
              <a:rPr lang="en-US" sz="2200">
                <a:solidFill>
                  <a:srgbClr val="0D0D0D"/>
                </a:solidFill>
                <a:latin typeface="Tenorite"/>
              </a:rPr>
              <a:t>Projects Requiring Regular Feedback</a:t>
            </a:r>
          </a:p>
          <a:p>
            <a:r>
              <a:rPr lang="en-US" sz="2200" b="1">
                <a:solidFill>
                  <a:schemeClr val="accent1"/>
                </a:solidFill>
                <a:latin typeface="Nunito"/>
              </a:rPr>
              <a:t>Example:</a:t>
            </a:r>
            <a:endParaRPr lang="en-US" sz="2200">
              <a:solidFill>
                <a:schemeClr val="accent1"/>
              </a:solidFill>
              <a:latin typeface="Nunito"/>
            </a:endParaRPr>
          </a:p>
          <a:p>
            <a:pPr marL="285750" indent="-285750">
              <a:buChar char="•"/>
            </a:pPr>
            <a:r>
              <a:rPr lang="en-US" sz="2200">
                <a:solidFill>
                  <a:srgbClr val="0D0D0D"/>
                </a:solidFill>
                <a:latin typeface="Tenorite"/>
              </a:rPr>
              <a:t>Web and Mobile Applications</a:t>
            </a:r>
          </a:p>
          <a:p>
            <a:pPr marL="285750" indent="-285750">
              <a:buChar char="•"/>
            </a:pPr>
            <a:r>
              <a:rPr lang="en-US" sz="2200">
                <a:solidFill>
                  <a:srgbClr val="0D0D0D"/>
                </a:solidFill>
                <a:latin typeface="Tenorite"/>
              </a:rPr>
              <a:t>Education and Training Platforms</a:t>
            </a:r>
          </a:p>
          <a:p>
            <a:pPr marL="285750" indent="-285750">
              <a:buChar char="•"/>
            </a:pPr>
            <a:endParaRPr lang="en-US" sz="2200">
              <a:solidFill>
                <a:srgbClr val="273239"/>
              </a:solidFill>
              <a:latin typeface="Nunito"/>
            </a:endParaRPr>
          </a:p>
          <a:p>
            <a:pPr marL="342900" indent="-342900">
              <a:buChar char="•"/>
            </a:pPr>
            <a:endParaRPr lang="en-US" sz="2200">
              <a:solidFill>
                <a:srgbClr val="273239"/>
              </a:solidFill>
              <a:latin typeface="Nunito"/>
            </a:endParaRPr>
          </a:p>
          <a:p>
            <a:endParaRPr lang="en-US" sz="1400">
              <a:solidFill>
                <a:srgbClr val="273239"/>
              </a:solidFill>
              <a:latin typeface="Nunito"/>
            </a:endParaRPr>
          </a:p>
        </p:txBody>
      </p:sp>
    </p:spTree>
    <p:extLst>
      <p:ext uri="{BB962C8B-B14F-4D97-AF65-F5344CB8AC3E}">
        <p14:creationId xmlns:p14="http://schemas.microsoft.com/office/powerpoint/2010/main" val="304728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3050926" y="1544128"/>
            <a:ext cx="6809116" cy="4114800"/>
          </a:xfrm>
        </p:spPr>
        <p:txBody>
          <a:bodyPr/>
          <a:lstStyle/>
          <a:p>
            <a:pPr algn="ctr"/>
            <a:r>
              <a:rPr lang="en-US"/>
              <a:t>V Model</a:t>
            </a:r>
          </a:p>
        </p:txBody>
      </p:sp>
    </p:spTree>
    <p:extLst>
      <p:ext uri="{BB962C8B-B14F-4D97-AF65-F5344CB8AC3E}">
        <p14:creationId xmlns:p14="http://schemas.microsoft.com/office/powerpoint/2010/main" val="143203648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E52C7A-8834-4F18-859F-7167A187E13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A7188B1-CB43-4216-A332-EE7733BC22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9</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vt:lpstr>
      <vt:lpstr>Software Development life Cycle</vt:lpstr>
      <vt:lpstr>Types of SDLC Models</vt:lpstr>
      <vt:lpstr>Waterfall Model</vt:lpstr>
      <vt:lpstr>PowerPoint Presentation</vt:lpstr>
      <vt:lpstr>PowerPoint Presentation</vt:lpstr>
      <vt:lpstr>Iterative Model</vt:lpstr>
      <vt:lpstr>PowerPoint Presentation</vt:lpstr>
      <vt:lpstr>PowerPoint Presentation</vt:lpstr>
      <vt:lpstr>V Model</vt:lpstr>
      <vt:lpstr>PowerPoint Presentation</vt:lpstr>
      <vt:lpstr>PowerPoint Presentation</vt:lpstr>
      <vt:lpstr>Spiral Model</vt:lpstr>
      <vt:lpstr>PowerPoint Presentation</vt:lpstr>
      <vt:lpstr>PowerPoint Presentation</vt:lpstr>
      <vt:lpstr>Agile Model</vt:lpstr>
      <vt:lpstr>PowerPoint Presentation</vt:lpstr>
      <vt:lpstr>PowerPoint Presentation</vt:lpstr>
      <vt:lpstr>DevOps Model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2024-11-13T06:43:07Z</dcterms:created>
  <dcterms:modified xsi:type="dcterms:W3CDTF">2024-11-21T10:01:12Z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