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0" r:id="rId4"/>
  </p:sldMasterIdLst>
  <p:notesMasterIdLst>
    <p:notesMasterId r:id="rId35"/>
  </p:notesMasterIdLst>
  <p:sldIdLst>
    <p:sldId id="256" r:id="rId5"/>
    <p:sldId id="279" r:id="rId6"/>
    <p:sldId id="280" r:id="rId7"/>
    <p:sldId id="258" r:id="rId8"/>
    <p:sldId id="281" r:id="rId9"/>
    <p:sldId id="273" r:id="rId10"/>
    <p:sldId id="282" r:id="rId11"/>
    <p:sldId id="283" r:id="rId12"/>
    <p:sldId id="284" r:id="rId13"/>
    <p:sldId id="285" r:id="rId14"/>
    <p:sldId id="291" r:id="rId15"/>
    <p:sldId id="286" r:id="rId16"/>
    <p:sldId id="287" r:id="rId17"/>
    <p:sldId id="288" r:id="rId18"/>
    <p:sldId id="270" r:id="rId19"/>
    <p:sldId id="266" r:id="rId20"/>
    <p:sldId id="267" r:id="rId21"/>
    <p:sldId id="289" r:id="rId22"/>
    <p:sldId id="290" r:id="rId23"/>
    <p:sldId id="268" r:id="rId24"/>
    <p:sldId id="292" r:id="rId25"/>
    <p:sldId id="293" r:id="rId26"/>
    <p:sldId id="294" r:id="rId27"/>
    <p:sldId id="295" r:id="rId28"/>
    <p:sldId id="269" r:id="rId29"/>
    <p:sldId id="297" r:id="rId30"/>
    <p:sldId id="296" r:id="rId31"/>
    <p:sldId id="274" r:id="rId32"/>
    <p:sldId id="265" r:id="rId33"/>
    <p:sldId id="27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A64502-56CC-8C72-AE9C-A14D8EE439BA}" name="Aavunoori, Sharanya (sdaavunoor42)" initials="AS(" userId="S::sdaavunoor42@tntech.edu::f72aa25c-ce39-4393-9c5e-c4e3db88dfd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albert, Doug" initials="TD" lastIdx="8" clrIdx="0">
    <p:extLst>
      <p:ext uri="{19B8F6BF-5375-455C-9EA6-DF929625EA0E}">
        <p15:presenceInfo xmlns:p15="http://schemas.microsoft.com/office/powerpoint/2012/main" userId="S::dtalbert@tntech.edu::b06d2052-8123-46fa-95e8-cc76dfed82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BBA36-4F13-4E7B-A99C-2D85366ED793}" v="52" dt="2023-06-28T17:48:13.5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83031" autoAdjust="0"/>
  </p:normalViewPr>
  <p:slideViewPr>
    <p:cSldViewPr snapToGrid="0">
      <p:cViewPr varScale="1">
        <p:scale>
          <a:sx n="80" d="100"/>
          <a:sy n="80" d="100"/>
        </p:scale>
        <p:origin x="1205"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3" d="100"/>
          <a:sy n="73" d="100"/>
        </p:scale>
        <p:origin x="3499"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C7F70-379C-49E1-928F-73AC55F705F2}"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861E-6CB6-4F0D-8DD7-2752EB9B7619}" type="slidenum">
              <a:rPr lang="en-US" smtClean="0"/>
              <a:t>‹#›</a:t>
            </a:fld>
            <a:endParaRPr lang="en-US"/>
          </a:p>
        </p:txBody>
      </p:sp>
    </p:spTree>
    <p:extLst>
      <p:ext uri="{BB962C8B-B14F-4D97-AF65-F5344CB8AC3E}">
        <p14:creationId xmlns:p14="http://schemas.microsoft.com/office/powerpoint/2010/main" val="91459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think DT match the mental model of physicians . Hard split point, unstable – data variation (motivation for CTC)</a:t>
            </a:r>
          </a:p>
        </p:txBody>
      </p:sp>
      <p:sp>
        <p:nvSpPr>
          <p:cNvPr id="4" name="Slide Number Placeholder 3"/>
          <p:cNvSpPr>
            <a:spLocks noGrp="1"/>
          </p:cNvSpPr>
          <p:nvPr>
            <p:ph type="sldNum" sz="quarter" idx="5"/>
          </p:nvPr>
        </p:nvSpPr>
        <p:spPr/>
        <p:txBody>
          <a:bodyPr/>
          <a:lstStyle/>
          <a:p>
            <a:fld id="{120C861E-6CB6-4F0D-8DD7-2752EB9B7619}" type="slidenum">
              <a:rPr lang="en-US" smtClean="0"/>
              <a:t>3</a:t>
            </a:fld>
            <a:endParaRPr lang="en-US"/>
          </a:p>
        </p:txBody>
      </p:sp>
    </p:spTree>
    <p:extLst>
      <p:ext uri="{BB962C8B-B14F-4D97-AF65-F5344CB8AC3E}">
        <p14:creationId xmlns:p14="http://schemas.microsoft.com/office/powerpoint/2010/main" val="2346751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0C861E-6CB6-4F0D-8DD7-2752EB9B7619}" type="slidenum">
              <a:rPr lang="en-US" smtClean="0"/>
              <a:t>14</a:t>
            </a:fld>
            <a:endParaRPr lang="en-US"/>
          </a:p>
        </p:txBody>
      </p:sp>
    </p:spTree>
    <p:extLst>
      <p:ext uri="{BB962C8B-B14F-4D97-AF65-F5344CB8AC3E}">
        <p14:creationId xmlns:p14="http://schemas.microsoft.com/office/powerpoint/2010/main" val="1226866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accent1">
                  <a:lumMod val="60000"/>
                  <a:lumOff val="40000"/>
                </a:schemeClr>
              </a:buClr>
              <a:buFont typeface="Wingdings" panose="05000000000000000000" pitchFamily="2" charset="2"/>
              <a:buChar char="Ø"/>
            </a:pPr>
            <a:r>
              <a:rPr lang="en-US" sz="1200" dirty="0">
                <a:solidFill>
                  <a:srgbClr val="273239"/>
                </a:solidFill>
                <a:latin typeface="Times New Roman" panose="02020603050405020304" pitchFamily="18" charset="0"/>
                <a:cs typeface="Times New Roman" panose="02020603050405020304" pitchFamily="18" charset="0"/>
              </a:rPr>
              <a:t>E</a:t>
            </a:r>
            <a:r>
              <a:rPr lang="en-US" sz="1200" b="0" i="0" dirty="0">
                <a:solidFill>
                  <a:srgbClr val="273239"/>
                </a:solidFill>
                <a:effectLst/>
                <a:latin typeface="Times New Roman" panose="02020603050405020304" pitchFamily="18" charset="0"/>
                <a:cs typeface="Times New Roman" panose="02020603050405020304" pitchFamily="18" charset="0"/>
              </a:rPr>
              <a:t>ach internal node denotes a test on an attribute, each branch represents an outcome of the test, and each leaf node (terminal node) holds a class label. </a:t>
            </a:r>
          </a:p>
          <a:p>
            <a:pPr>
              <a:buClr>
                <a:schemeClr val="accent1">
                  <a:lumMod val="60000"/>
                  <a:lumOff val="40000"/>
                </a:schemeClr>
              </a:buClr>
              <a:buFont typeface="Wingdings" panose="05000000000000000000" pitchFamily="2" charset="2"/>
              <a:buChar char="Ø"/>
            </a:pPr>
            <a:r>
              <a:rPr lang="en-US" sz="1200" b="0" i="0" dirty="0">
                <a:solidFill>
                  <a:srgbClr val="292929"/>
                </a:solidFill>
                <a:effectLst/>
                <a:latin typeface="Times New Roman" panose="02020603050405020304" pitchFamily="18" charset="0"/>
                <a:cs typeface="Times New Roman" panose="02020603050405020304" pitchFamily="18" charset="0"/>
              </a:rPr>
              <a:t>A decision node has two or more branches. Leaf node represents a classification or decision.</a:t>
            </a:r>
            <a:endParaRPr lang="en-US" sz="1200" dirty="0">
              <a:solidFill>
                <a:srgbClr val="273239"/>
              </a:solidFill>
              <a:latin typeface="Times New Roman" panose="02020603050405020304" pitchFamily="18" charset="0"/>
              <a:cs typeface="Times New Roman" panose="02020603050405020304" pitchFamily="18" charset="0"/>
            </a:endParaRPr>
          </a:p>
          <a:p>
            <a:pPr>
              <a:buClr>
                <a:schemeClr val="accent1">
                  <a:lumMod val="60000"/>
                  <a:lumOff val="40000"/>
                </a:schemeClr>
              </a:buClr>
              <a:buFont typeface="Wingdings" panose="05000000000000000000" pitchFamily="2" charset="2"/>
              <a:buChar char="Ø"/>
            </a:pPr>
            <a:r>
              <a:rPr lang="en-US" sz="1200" b="0" i="0" dirty="0">
                <a:solidFill>
                  <a:srgbClr val="292929"/>
                </a:solidFill>
                <a:effectLst/>
                <a:latin typeface="Times New Roman" panose="02020603050405020304" pitchFamily="18" charset="0"/>
                <a:cs typeface="Times New Roman" panose="02020603050405020304" pitchFamily="18" charset="0"/>
              </a:rPr>
              <a:t>The topmost decision node in a tree which corresponds to the best predictor called root node</a:t>
            </a:r>
            <a:endParaRPr lang="en-US" sz="1200" dirty="0">
              <a:solidFill>
                <a:srgbClr val="273239"/>
              </a:solidFill>
              <a:latin typeface="Times New Roman" panose="02020603050405020304" pitchFamily="18" charset="0"/>
              <a:cs typeface="Times New Roman" panose="02020603050405020304" pitchFamily="18" charset="0"/>
            </a:endParaRPr>
          </a:p>
          <a:p>
            <a:pPr>
              <a:buClr>
                <a:schemeClr val="accent1">
                  <a:lumMod val="60000"/>
                  <a:lumOff val="40000"/>
                </a:schemeClr>
              </a:buClr>
              <a:buFont typeface="Wingdings" panose="05000000000000000000" pitchFamily="2" charset="2"/>
              <a:buChar char="Ø"/>
            </a:pPr>
            <a:r>
              <a:rPr lang="en-US" sz="1200" b="0" i="0" dirty="0">
                <a:solidFill>
                  <a:srgbClr val="292929"/>
                </a:solidFill>
                <a:effectLst/>
                <a:latin typeface="Times New Roman" panose="02020603050405020304" pitchFamily="18" charset="0"/>
                <a:cs typeface="Times New Roman" panose="02020603050405020304" pitchFamily="18" charset="0"/>
              </a:rPr>
              <a:t>A decision tree is built top-down from a root node and involves partitioning the data into subsets that contain instances with similar values (homogeneous)</a:t>
            </a:r>
          </a:p>
          <a:p>
            <a:pPr>
              <a:buClr>
                <a:schemeClr val="accent1">
                  <a:lumMod val="60000"/>
                  <a:lumOff val="40000"/>
                </a:schemeClr>
              </a:buClr>
              <a:buFont typeface="Wingdings" panose="05000000000000000000" pitchFamily="2" charset="2"/>
              <a:buChar char="Ø"/>
            </a:pPr>
            <a:r>
              <a:rPr lang="en-US" sz="1200" b="0" i="0" dirty="0">
                <a:solidFill>
                  <a:srgbClr val="273239"/>
                </a:solidFill>
                <a:effectLst/>
                <a:latin typeface="Times New Roman" panose="02020603050405020304" pitchFamily="18" charset="0"/>
                <a:cs typeface="Times New Roman" panose="02020603050405020304" pitchFamily="18" charset="0"/>
              </a:rPr>
              <a:t>Various Algorith</a:t>
            </a:r>
            <a:r>
              <a:rPr lang="en-US" sz="1200" dirty="0">
                <a:solidFill>
                  <a:srgbClr val="273239"/>
                </a:solidFill>
                <a:latin typeface="Times New Roman" panose="02020603050405020304" pitchFamily="18" charset="0"/>
                <a:cs typeface="Times New Roman" panose="02020603050405020304" pitchFamily="18" charset="0"/>
              </a:rPr>
              <a:t>ms like C4.5/J48 -uses entropy, CART – uses Gini </a:t>
            </a:r>
          </a:p>
          <a:p>
            <a:endParaRPr lang="en-US" dirty="0"/>
          </a:p>
        </p:txBody>
      </p:sp>
      <p:sp>
        <p:nvSpPr>
          <p:cNvPr id="4" name="Slide Number Placeholder 3"/>
          <p:cNvSpPr>
            <a:spLocks noGrp="1"/>
          </p:cNvSpPr>
          <p:nvPr>
            <p:ph type="sldNum" sz="quarter" idx="5"/>
          </p:nvPr>
        </p:nvSpPr>
        <p:spPr/>
        <p:txBody>
          <a:bodyPr/>
          <a:lstStyle/>
          <a:p>
            <a:fld id="{120C861E-6CB6-4F0D-8DD7-2752EB9B7619}" type="slidenum">
              <a:rPr lang="en-US" smtClean="0"/>
              <a:t>15</a:t>
            </a:fld>
            <a:endParaRPr lang="en-US"/>
          </a:p>
        </p:txBody>
      </p:sp>
    </p:spTree>
    <p:extLst>
      <p:ext uri="{BB962C8B-B14F-4D97-AF65-F5344CB8AC3E}">
        <p14:creationId xmlns:p14="http://schemas.microsoft.com/office/powerpoint/2010/main" val="1495246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a:cs typeface="Times New Roman"/>
              </a:rPr>
              <a:t>For estimating Gaussian distribution, we follow  R. </a:t>
            </a:r>
            <a:r>
              <a:rPr lang="en-US" sz="1200" dirty="0" err="1">
                <a:solidFill>
                  <a:schemeClr val="tx1"/>
                </a:solidFill>
                <a:latin typeface="Times New Roman"/>
                <a:cs typeface="Times New Roman"/>
              </a:rPr>
              <a:t>Waitman’s</a:t>
            </a:r>
            <a:r>
              <a:rPr lang="en-US" sz="1200" dirty="0">
                <a:solidFill>
                  <a:schemeClr val="tx1"/>
                </a:solidFill>
                <a:latin typeface="Times New Roman"/>
                <a:cs typeface="Times New Roman"/>
              </a:rPr>
              <a:t> Bootstrap samples to estimate the split point variability</a:t>
            </a:r>
          </a:p>
          <a:p>
            <a:endParaRPr lang="en-US" dirty="0"/>
          </a:p>
          <a:p>
            <a:r>
              <a:rPr lang="en-US" dirty="0"/>
              <a:t>Maximum Depth: This hyperparameter determines the maximum depth or levels of the decision tree. It controls the number of splits and branches the tree can have. Setting a higher maximum depth may result in over-fitting, while a lower value may lead to under-fitting.    </a:t>
            </a:r>
          </a:p>
          <a:p>
            <a:r>
              <a:rPr lang="en-US" dirty="0"/>
              <a:t>Minimum Sample Split: This hyperparameter specifies the minimum number of samples required to split an internal node. If the number of samples at a node falls below this threshold, further splitting is not performed. Adjusting this hyperparameter helps control the complexity of the tree and can prevent over-fitting. </a:t>
            </a:r>
          </a:p>
          <a:p>
            <a:r>
              <a:rPr lang="en-US" dirty="0"/>
              <a:t>Minimum Sample Leaf: This hyperparameter sets the minimum number of samples required to be at a leaf node. If the number of samples at a leaf node is below this value, a split is not allowed. Similar to the minimum sample split, this hyperparameter helps control the complexity and generalization of the tree</a:t>
            </a:r>
          </a:p>
          <a:p>
            <a:r>
              <a:rPr lang="en-US" dirty="0"/>
              <a:t>Number of subsamples: This hyperparameter determines the number of subsamples that the training dataset will be split into.</a:t>
            </a:r>
          </a:p>
        </p:txBody>
      </p:sp>
      <p:sp>
        <p:nvSpPr>
          <p:cNvPr id="4" name="Slide Number Placeholder 3"/>
          <p:cNvSpPr>
            <a:spLocks noGrp="1"/>
          </p:cNvSpPr>
          <p:nvPr>
            <p:ph type="sldNum" sz="quarter" idx="5"/>
          </p:nvPr>
        </p:nvSpPr>
        <p:spPr/>
        <p:txBody>
          <a:bodyPr/>
          <a:lstStyle/>
          <a:p>
            <a:fld id="{120C861E-6CB6-4F0D-8DD7-2752EB9B7619}" type="slidenum">
              <a:rPr lang="en-US" smtClean="0"/>
              <a:t>16</a:t>
            </a:fld>
            <a:endParaRPr lang="en-US"/>
          </a:p>
        </p:txBody>
      </p:sp>
    </p:spTree>
    <p:extLst>
      <p:ext uri="{BB962C8B-B14F-4D97-AF65-F5344CB8AC3E}">
        <p14:creationId xmlns:p14="http://schemas.microsoft.com/office/powerpoint/2010/main" val="4212337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Clr>
                <a:schemeClr val="accent1">
                  <a:lumMod val="60000"/>
                  <a:lumOff val="40000"/>
                </a:schemeClr>
              </a:buClr>
              <a:buFont typeface="Wingdings" panose="05000000000000000000" pitchFamily="2" charset="2"/>
              <a:buChar char="Ø"/>
            </a:pPr>
            <a:r>
              <a:rPr lang="en-US" sz="1200" dirty="0">
                <a:latin typeface="Times New Roman"/>
                <a:cs typeface="Times New Roman"/>
              </a:rPr>
              <a:t>Classification using the most probable  leaf in the give data</a:t>
            </a:r>
          </a:p>
          <a:p>
            <a:pPr lvl="1">
              <a:buClr>
                <a:schemeClr val="accent1">
                  <a:lumMod val="60000"/>
                  <a:lumOff val="40000"/>
                </a:schemeClr>
              </a:buClr>
              <a:buFont typeface="Wingdings" panose="05000000000000000000" pitchFamily="2" charset="2"/>
              <a:buChar char="Ø"/>
            </a:pPr>
            <a:endParaRPr lang="en-US" sz="1200" dirty="0">
              <a:latin typeface="Times New Roman"/>
              <a:cs typeface="Times New Roman"/>
            </a:endParaRPr>
          </a:p>
          <a:p>
            <a:pPr lvl="1">
              <a:buClr>
                <a:schemeClr val="accent1">
                  <a:lumMod val="60000"/>
                  <a:lumOff val="40000"/>
                </a:schemeClr>
              </a:buClr>
              <a:buFont typeface="Wingdings" panose="05000000000000000000" pitchFamily="2" charset="2"/>
              <a:buChar char="Ø"/>
            </a:pPr>
            <a:r>
              <a:rPr lang="en-US" sz="1200" dirty="0">
                <a:latin typeface="Times New Roman"/>
                <a:cs typeface="Times New Roman"/>
              </a:rPr>
              <a:t>Return probability of each class given the selected leaves, the probability of each leaf used, and total probability of leaves used</a:t>
            </a:r>
          </a:p>
        </p:txBody>
      </p:sp>
      <p:sp>
        <p:nvSpPr>
          <p:cNvPr id="4" name="Slide Number Placeholder 3"/>
          <p:cNvSpPr>
            <a:spLocks noGrp="1"/>
          </p:cNvSpPr>
          <p:nvPr>
            <p:ph type="sldNum" sz="quarter" idx="5"/>
          </p:nvPr>
        </p:nvSpPr>
        <p:spPr/>
        <p:txBody>
          <a:bodyPr/>
          <a:lstStyle/>
          <a:p>
            <a:fld id="{120C861E-6CB6-4F0D-8DD7-2752EB9B7619}" type="slidenum">
              <a:rPr lang="en-US" smtClean="0"/>
              <a:t>17</a:t>
            </a:fld>
            <a:endParaRPr lang="en-US"/>
          </a:p>
        </p:txBody>
      </p:sp>
    </p:spTree>
    <p:extLst>
      <p:ext uri="{BB962C8B-B14F-4D97-AF65-F5344CB8AC3E}">
        <p14:creationId xmlns:p14="http://schemas.microsoft.com/office/powerpoint/2010/main" val="2192250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mbria"/>
                <a:ea typeface="Cambria"/>
              </a:rPr>
              <a:t>The standard normal distribution is the most important continuous probability distribution has a bell-shaped density curve described by its mean and SD </a:t>
            </a:r>
            <a:endParaRPr lang="en-US" b="0" i="0">
              <a:solidFill>
                <a:srgbClr val="000000"/>
              </a:solidFill>
              <a:effectLst/>
              <a:latin typeface="Calibri" panose="020F0502020204030204"/>
              <a:ea typeface="Cambria"/>
              <a:cs typeface="Calibri" panose="020F0502020204030204"/>
            </a:endParaRPr>
          </a:p>
          <a:p>
            <a:r>
              <a:rPr lang="en-US" dirty="0"/>
              <a:t>However, for large samples  the Shapiro-Wilk test is way too sensitive, and will reject the null hypothesis (of normality) with even tiny deviations. It has the highest power of any of the common normality tests, so if you need to be really, really sure that a small-to-medium dataset is normal, Shapiro-Wilk is a pretty good test to start with. If your dataset is large, or you want to use one test statistic to compare against multiple theoretical distributions, K-S is going to be what you want.</a:t>
            </a:r>
            <a:endParaRPr lang="en-US" dirty="0">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120C861E-6CB6-4F0D-8DD7-2752EB9B7619}" type="slidenum">
              <a:rPr lang="en-US" smtClean="0"/>
              <a:t>18</a:t>
            </a:fld>
            <a:endParaRPr lang="en-US"/>
          </a:p>
        </p:txBody>
      </p:sp>
    </p:spTree>
    <p:extLst>
      <p:ext uri="{BB962C8B-B14F-4D97-AF65-F5344CB8AC3E}">
        <p14:creationId xmlns:p14="http://schemas.microsoft.com/office/powerpoint/2010/main" val="1202471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mbria"/>
                <a:ea typeface="Cambria"/>
              </a:rPr>
              <a:t>The standard normal distribution is the most important continuous probability distribution has a bell-shaped density curve described by its mean and SD </a:t>
            </a:r>
            <a:endParaRPr lang="en-US" b="0" i="0">
              <a:solidFill>
                <a:srgbClr val="000000"/>
              </a:solidFill>
              <a:effectLst/>
              <a:latin typeface="Calibri" panose="020F0502020204030204"/>
              <a:ea typeface="Cambria"/>
              <a:cs typeface="Calibri" panose="020F0502020204030204"/>
            </a:endParaRPr>
          </a:p>
          <a:p>
            <a:r>
              <a:rPr lang="en-US" dirty="0"/>
              <a:t>However, for large samples  the Shapiro-Wilk test is way too sensitive, and will reject the null hypothesis (of normality) with even tiny deviations. It has the highest power of any of the common normality tests, so if you need to be really, really sure that a small-to-medium dataset is normal, Shapiro-Wilk is a pretty good test to start with. If your dataset is large, or you want to use one test statistic to compare against multiple theoretical distributions, K-S is going to be what you want.</a:t>
            </a:r>
            <a:endParaRPr lang="en-US" dirty="0">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120C861E-6CB6-4F0D-8DD7-2752EB9B7619}" type="slidenum">
              <a:rPr lang="en-US" smtClean="0"/>
              <a:t>19</a:t>
            </a:fld>
            <a:endParaRPr lang="en-US"/>
          </a:p>
        </p:txBody>
      </p:sp>
    </p:spTree>
    <p:extLst>
      <p:ext uri="{BB962C8B-B14F-4D97-AF65-F5344CB8AC3E}">
        <p14:creationId xmlns:p14="http://schemas.microsoft.com/office/powerpoint/2010/main" val="1896385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0C861E-6CB6-4F0D-8DD7-2752EB9B7619}" type="slidenum">
              <a:rPr lang="en-US" smtClean="0"/>
              <a:t>25</a:t>
            </a:fld>
            <a:endParaRPr lang="en-US"/>
          </a:p>
        </p:txBody>
      </p:sp>
    </p:spTree>
    <p:extLst>
      <p:ext uri="{BB962C8B-B14F-4D97-AF65-F5344CB8AC3E}">
        <p14:creationId xmlns:p14="http://schemas.microsoft.com/office/powerpoint/2010/main" val="1123186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0C861E-6CB6-4F0D-8DD7-2752EB9B7619}" type="slidenum">
              <a:rPr lang="en-US" smtClean="0"/>
              <a:t>29</a:t>
            </a:fld>
            <a:endParaRPr lang="en-US"/>
          </a:p>
        </p:txBody>
      </p:sp>
    </p:spTree>
    <p:extLst>
      <p:ext uri="{BB962C8B-B14F-4D97-AF65-F5344CB8AC3E}">
        <p14:creationId xmlns:p14="http://schemas.microsoft.com/office/powerpoint/2010/main" val="3366257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0C861E-6CB6-4F0D-8DD7-2752EB9B7619}" type="slidenum">
              <a:rPr lang="en-US" smtClean="0"/>
              <a:t>30</a:t>
            </a:fld>
            <a:endParaRPr lang="en-US"/>
          </a:p>
        </p:txBody>
      </p:sp>
    </p:spTree>
    <p:extLst>
      <p:ext uri="{BB962C8B-B14F-4D97-AF65-F5344CB8AC3E}">
        <p14:creationId xmlns:p14="http://schemas.microsoft.com/office/powerpoint/2010/main" val="179941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Transparency  - data variability is increased transparent </a:t>
            </a:r>
          </a:p>
        </p:txBody>
      </p:sp>
      <p:sp>
        <p:nvSpPr>
          <p:cNvPr id="4" name="Slide Number Placeholder 3"/>
          <p:cNvSpPr>
            <a:spLocks noGrp="1"/>
          </p:cNvSpPr>
          <p:nvPr>
            <p:ph type="sldNum" sz="quarter" idx="5"/>
          </p:nvPr>
        </p:nvSpPr>
        <p:spPr/>
        <p:txBody>
          <a:bodyPr/>
          <a:lstStyle/>
          <a:p>
            <a:fld id="{120C861E-6CB6-4F0D-8DD7-2752EB9B7619}" type="slidenum">
              <a:rPr lang="en-US" smtClean="0"/>
              <a:t>4</a:t>
            </a:fld>
            <a:endParaRPr lang="en-US"/>
          </a:p>
        </p:txBody>
      </p:sp>
    </p:spTree>
    <p:extLst>
      <p:ext uri="{BB962C8B-B14F-4D97-AF65-F5344CB8AC3E}">
        <p14:creationId xmlns:p14="http://schemas.microsoft.com/office/powerpoint/2010/main" val="178935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This work combines existing techniques that have been used to increase trust in data-driven decision models to generate a novel decision tree induction algorithm that we call Probabilistic-Split Point Decision Trees (PSPDTs) and seeks to test the following hypothesis</a:t>
            </a:r>
            <a:endParaRPr lang="en-US" dirty="0"/>
          </a:p>
          <a:p>
            <a:endParaRPr lang="en-US" dirty="0"/>
          </a:p>
        </p:txBody>
      </p:sp>
      <p:sp>
        <p:nvSpPr>
          <p:cNvPr id="4" name="Slide Number Placeholder 3"/>
          <p:cNvSpPr>
            <a:spLocks noGrp="1"/>
          </p:cNvSpPr>
          <p:nvPr>
            <p:ph type="sldNum" sz="quarter" idx="5"/>
          </p:nvPr>
        </p:nvSpPr>
        <p:spPr/>
        <p:txBody>
          <a:bodyPr/>
          <a:lstStyle/>
          <a:p>
            <a:fld id="{120C861E-6CB6-4F0D-8DD7-2752EB9B7619}" type="slidenum">
              <a:rPr lang="en-US" smtClean="0"/>
              <a:t>5</a:t>
            </a:fld>
            <a:endParaRPr lang="en-US"/>
          </a:p>
        </p:txBody>
      </p:sp>
    </p:spTree>
    <p:extLst>
      <p:ext uri="{BB962C8B-B14F-4D97-AF65-F5344CB8AC3E}">
        <p14:creationId xmlns:p14="http://schemas.microsoft.com/office/powerpoint/2010/main" val="170561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0C861E-6CB6-4F0D-8DD7-2752EB9B7619}" type="slidenum">
              <a:rPr lang="en-US" smtClean="0"/>
              <a:t>6</a:t>
            </a:fld>
            <a:endParaRPr lang="en-US"/>
          </a:p>
        </p:txBody>
      </p:sp>
    </p:spTree>
    <p:extLst>
      <p:ext uri="{BB962C8B-B14F-4D97-AF65-F5344CB8AC3E}">
        <p14:creationId xmlns:p14="http://schemas.microsoft.com/office/powerpoint/2010/main" val="2738174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medical decision-making is the decision tree</a:t>
            </a:r>
          </a:p>
          <a:p>
            <a:pPr marL="228600" indent="-228600">
              <a:buAutoNum type="arabicPeriod"/>
            </a:pPr>
            <a:r>
              <a:rPr lang="en-US" dirty="0"/>
              <a:t> effective, reliable, and easy to interpret, and their entire structure can be visualized in a simple flow chart, making them ``white box'' models.</a:t>
            </a:r>
          </a:p>
          <a:p>
            <a:pPr marL="228600" indent="-228600">
              <a:buAutoNum type="arabicPeriod"/>
            </a:pPr>
            <a:r>
              <a:rPr lang="en-US" dirty="0"/>
              <a:t>Rule induction: </a:t>
            </a:r>
            <a:r>
              <a:rPr lang="en-US" b="0" i="0" dirty="0">
                <a:solidFill>
                  <a:srgbClr val="202124"/>
                </a:solidFill>
                <a:effectLst/>
                <a:latin typeface="Google Sans"/>
              </a:rPr>
              <a:t>Rule induction is </a:t>
            </a:r>
            <a:r>
              <a:rPr lang="en-US" b="0" i="0" dirty="0">
                <a:solidFill>
                  <a:srgbClr val="040C28"/>
                </a:solidFill>
                <a:effectLst/>
                <a:latin typeface="Google Sans"/>
              </a:rPr>
              <a:t>an area of machine learning in which formal rules are extracted from a set of observations.</a:t>
            </a:r>
            <a:r>
              <a:rPr lang="en-US" b="0" i="0" dirty="0">
                <a:solidFill>
                  <a:srgbClr val="4D5156"/>
                </a:solidFill>
                <a:effectLst/>
                <a:latin typeface="Google Sans"/>
              </a:rPr>
              <a:t> Rule induction is a data mining process of </a:t>
            </a:r>
            <a:r>
              <a:rPr lang="en-US" b="0" i="0" dirty="0">
                <a:solidFill>
                  <a:srgbClr val="040C28"/>
                </a:solidFill>
                <a:effectLst/>
                <a:latin typeface="Google Sans"/>
              </a:rPr>
              <a:t>deducing if-then rules from a data set</a:t>
            </a:r>
            <a:r>
              <a:rPr lang="en-US" b="0" i="0" dirty="0">
                <a:solidFill>
                  <a:srgbClr val="4D5156"/>
                </a:solidFill>
                <a:effectLst/>
                <a:latin typeface="Google Sans"/>
              </a:rPr>
              <a:t>. These symbolic decision rules explain an inherent relationship between the attributes and class labels in the data set.</a:t>
            </a:r>
          </a:p>
          <a:p>
            <a:pPr marL="228600" indent="-228600">
              <a:buAutoNum type="arabicPeriod"/>
            </a:pPr>
            <a:r>
              <a:rPr lang="en-US" b="0" i="0" dirty="0">
                <a:solidFill>
                  <a:srgbClr val="4D5156"/>
                </a:solidFill>
                <a:effectLst/>
                <a:latin typeface="Google Sans"/>
              </a:rPr>
              <a:t>Decision tree – sensitive to data variation- ensembles – </a:t>
            </a:r>
            <a:r>
              <a:rPr lang="en-US" b="0" i="0" dirty="0" err="1">
                <a:solidFill>
                  <a:srgbClr val="4D5156"/>
                </a:solidFill>
                <a:effectLst/>
                <a:latin typeface="Google Sans"/>
              </a:rPr>
              <a:t>blackbox</a:t>
            </a:r>
            <a:r>
              <a:rPr lang="en-US" b="0" i="0" dirty="0">
                <a:solidFill>
                  <a:srgbClr val="4D5156"/>
                </a:solidFill>
                <a:effectLst/>
                <a:latin typeface="Google Sans"/>
              </a:rPr>
              <a:t> . Famous – bagging boosting </a:t>
            </a:r>
          </a:p>
          <a:p>
            <a:pPr marL="228600" indent="-228600">
              <a:buAutoNum type="arabicPeriod"/>
            </a:pPr>
            <a:r>
              <a:rPr lang="en-US" dirty="0"/>
              <a:t>Combined Multiple Models (CMM) – There have been attempts to compress an ensemble into a single tree.</a:t>
            </a:r>
          </a:p>
        </p:txBody>
      </p:sp>
      <p:sp>
        <p:nvSpPr>
          <p:cNvPr id="4" name="Slide Number Placeholder 3"/>
          <p:cNvSpPr>
            <a:spLocks noGrp="1"/>
          </p:cNvSpPr>
          <p:nvPr>
            <p:ph type="sldNum" sz="quarter" idx="5"/>
          </p:nvPr>
        </p:nvSpPr>
        <p:spPr/>
        <p:txBody>
          <a:bodyPr/>
          <a:lstStyle/>
          <a:p>
            <a:fld id="{120C861E-6CB6-4F0D-8DD7-2752EB9B7619}" type="slidenum">
              <a:rPr lang="en-US" smtClean="0"/>
              <a:t>8</a:t>
            </a:fld>
            <a:endParaRPr lang="en-US"/>
          </a:p>
        </p:txBody>
      </p:sp>
    </p:spTree>
    <p:extLst>
      <p:ext uri="{BB962C8B-B14F-4D97-AF65-F5344CB8AC3E}">
        <p14:creationId xmlns:p14="http://schemas.microsoft.com/office/powerpoint/2010/main" val="2442198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bootstrapping, a re-sampling technique, in rule induction.</a:t>
            </a:r>
          </a:p>
          <a:p>
            <a:endParaRPr lang="en-US" dirty="0"/>
          </a:p>
        </p:txBody>
      </p:sp>
      <p:sp>
        <p:nvSpPr>
          <p:cNvPr id="4" name="Slide Number Placeholder 3"/>
          <p:cNvSpPr>
            <a:spLocks noGrp="1"/>
          </p:cNvSpPr>
          <p:nvPr>
            <p:ph type="sldNum" sz="quarter" idx="5"/>
          </p:nvPr>
        </p:nvSpPr>
        <p:spPr/>
        <p:txBody>
          <a:bodyPr/>
          <a:lstStyle/>
          <a:p>
            <a:fld id="{120C861E-6CB6-4F0D-8DD7-2752EB9B7619}" type="slidenum">
              <a:rPr lang="en-US" smtClean="0"/>
              <a:t>9</a:t>
            </a:fld>
            <a:endParaRPr lang="en-US"/>
          </a:p>
        </p:txBody>
      </p:sp>
    </p:spTree>
    <p:extLst>
      <p:ext uri="{BB962C8B-B14F-4D97-AF65-F5344CB8AC3E}">
        <p14:creationId xmlns:p14="http://schemas.microsoft.com/office/powerpoint/2010/main" val="1481148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DT lacks probabilistic output, complex decision rules</a:t>
            </a:r>
          </a:p>
          <a:p>
            <a:r>
              <a:rPr lang="en-US" dirty="0"/>
              <a:t>Sensitive to data variations</a:t>
            </a:r>
          </a:p>
          <a:p>
            <a:r>
              <a:rPr lang="en-US" dirty="0"/>
              <a:t>Lack of global optimization</a:t>
            </a:r>
          </a:p>
          <a:p>
            <a:r>
              <a:rPr lang="en-US" dirty="0"/>
              <a:t>Model accuracy and interpretability trade-off</a:t>
            </a:r>
          </a:p>
          <a:p>
            <a:endParaRPr lang="en-US" dirty="0"/>
          </a:p>
        </p:txBody>
      </p:sp>
      <p:sp>
        <p:nvSpPr>
          <p:cNvPr id="4" name="Slide Number Placeholder 3"/>
          <p:cNvSpPr>
            <a:spLocks noGrp="1"/>
          </p:cNvSpPr>
          <p:nvPr>
            <p:ph type="sldNum" sz="quarter" idx="5"/>
          </p:nvPr>
        </p:nvSpPr>
        <p:spPr/>
        <p:txBody>
          <a:bodyPr/>
          <a:lstStyle/>
          <a:p>
            <a:fld id="{120C861E-6CB6-4F0D-8DD7-2752EB9B7619}" type="slidenum">
              <a:rPr lang="en-US" smtClean="0"/>
              <a:t>10</a:t>
            </a:fld>
            <a:endParaRPr lang="en-US"/>
          </a:p>
        </p:txBody>
      </p:sp>
    </p:spTree>
    <p:extLst>
      <p:ext uri="{BB962C8B-B14F-4D97-AF65-F5344CB8AC3E}">
        <p14:creationId xmlns:p14="http://schemas.microsoft.com/office/powerpoint/2010/main" val="2540362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0C861E-6CB6-4F0D-8DD7-2752EB9B7619}" type="slidenum">
              <a:rPr lang="en-US" smtClean="0"/>
              <a:t>12</a:t>
            </a:fld>
            <a:endParaRPr lang="en-US"/>
          </a:p>
        </p:txBody>
      </p:sp>
    </p:spTree>
    <p:extLst>
      <p:ext uri="{BB962C8B-B14F-4D97-AF65-F5344CB8AC3E}">
        <p14:creationId xmlns:p14="http://schemas.microsoft.com/office/powerpoint/2010/main" val="4269882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0C861E-6CB6-4F0D-8DD7-2752EB9B7619}" type="slidenum">
              <a:rPr lang="en-US" smtClean="0"/>
              <a:t>13</a:t>
            </a:fld>
            <a:endParaRPr lang="en-US"/>
          </a:p>
        </p:txBody>
      </p:sp>
    </p:spTree>
    <p:extLst>
      <p:ext uri="{BB962C8B-B14F-4D97-AF65-F5344CB8AC3E}">
        <p14:creationId xmlns:p14="http://schemas.microsoft.com/office/powerpoint/2010/main" val="500347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400A5E-9C52-4B5C-90FA-075D366D882C}"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3E27B9-C96D-474B-9459-8B1842C9BB41}" type="slidenum">
              <a:rPr lang="en-US" smtClean="0"/>
              <a:t>‹#›</a:t>
            </a:fld>
            <a:endParaRPr lang="en-US"/>
          </a:p>
        </p:txBody>
      </p:sp>
    </p:spTree>
    <p:extLst>
      <p:ext uri="{BB962C8B-B14F-4D97-AF65-F5344CB8AC3E}">
        <p14:creationId xmlns:p14="http://schemas.microsoft.com/office/powerpoint/2010/main" val="613247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400A5E-9C52-4B5C-90FA-075D366D882C}"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3E27B9-C96D-474B-9459-8B1842C9BB41}" type="slidenum">
              <a:rPr lang="en-US" smtClean="0"/>
              <a:t>‹#›</a:t>
            </a:fld>
            <a:endParaRPr lang="en-US"/>
          </a:p>
        </p:txBody>
      </p:sp>
    </p:spTree>
    <p:extLst>
      <p:ext uri="{BB962C8B-B14F-4D97-AF65-F5344CB8AC3E}">
        <p14:creationId xmlns:p14="http://schemas.microsoft.com/office/powerpoint/2010/main" val="3184256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400A5E-9C52-4B5C-90FA-075D366D882C}"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3E27B9-C96D-474B-9459-8B1842C9BB4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895753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400A5E-9C52-4B5C-90FA-075D366D882C}"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3E27B9-C96D-474B-9459-8B1842C9BB41}" type="slidenum">
              <a:rPr lang="en-US" smtClean="0"/>
              <a:t>‹#›</a:t>
            </a:fld>
            <a:endParaRPr lang="en-US"/>
          </a:p>
        </p:txBody>
      </p:sp>
    </p:spTree>
    <p:extLst>
      <p:ext uri="{BB962C8B-B14F-4D97-AF65-F5344CB8AC3E}">
        <p14:creationId xmlns:p14="http://schemas.microsoft.com/office/powerpoint/2010/main" val="2828024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400A5E-9C52-4B5C-90FA-075D366D882C}"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3E27B9-C96D-474B-9459-8B1842C9BB4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77342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400A5E-9C52-4B5C-90FA-075D366D882C}"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3E27B9-C96D-474B-9459-8B1842C9BB41}" type="slidenum">
              <a:rPr lang="en-US" smtClean="0"/>
              <a:t>‹#›</a:t>
            </a:fld>
            <a:endParaRPr lang="en-US"/>
          </a:p>
        </p:txBody>
      </p:sp>
    </p:spTree>
    <p:extLst>
      <p:ext uri="{BB962C8B-B14F-4D97-AF65-F5344CB8AC3E}">
        <p14:creationId xmlns:p14="http://schemas.microsoft.com/office/powerpoint/2010/main" val="2941548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400A5E-9C52-4B5C-90FA-075D366D882C}"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3E27B9-C96D-474B-9459-8B1842C9BB41}" type="slidenum">
              <a:rPr lang="en-US" smtClean="0"/>
              <a:t>‹#›</a:t>
            </a:fld>
            <a:endParaRPr lang="en-US"/>
          </a:p>
        </p:txBody>
      </p:sp>
    </p:spTree>
    <p:extLst>
      <p:ext uri="{BB962C8B-B14F-4D97-AF65-F5344CB8AC3E}">
        <p14:creationId xmlns:p14="http://schemas.microsoft.com/office/powerpoint/2010/main" val="2653065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400A5E-9C52-4B5C-90FA-075D366D882C}"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3E27B9-C96D-474B-9459-8B1842C9BB41}" type="slidenum">
              <a:rPr lang="en-US" smtClean="0"/>
              <a:t>‹#›</a:t>
            </a:fld>
            <a:endParaRPr lang="en-US"/>
          </a:p>
        </p:txBody>
      </p:sp>
    </p:spTree>
    <p:extLst>
      <p:ext uri="{BB962C8B-B14F-4D97-AF65-F5344CB8AC3E}">
        <p14:creationId xmlns:p14="http://schemas.microsoft.com/office/powerpoint/2010/main" val="5647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400A5E-9C52-4B5C-90FA-075D366D882C}"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3E27B9-C96D-474B-9459-8B1842C9BB41}" type="slidenum">
              <a:rPr lang="en-US" smtClean="0"/>
              <a:t>‹#›</a:t>
            </a:fld>
            <a:endParaRPr lang="en-US"/>
          </a:p>
        </p:txBody>
      </p:sp>
    </p:spTree>
    <p:extLst>
      <p:ext uri="{BB962C8B-B14F-4D97-AF65-F5344CB8AC3E}">
        <p14:creationId xmlns:p14="http://schemas.microsoft.com/office/powerpoint/2010/main" val="255177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400A5E-9C52-4B5C-90FA-075D366D882C}"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3E27B9-C96D-474B-9459-8B1842C9BB41}" type="slidenum">
              <a:rPr lang="en-US" smtClean="0"/>
              <a:t>‹#›</a:t>
            </a:fld>
            <a:endParaRPr lang="en-US"/>
          </a:p>
        </p:txBody>
      </p:sp>
    </p:spTree>
    <p:extLst>
      <p:ext uri="{BB962C8B-B14F-4D97-AF65-F5344CB8AC3E}">
        <p14:creationId xmlns:p14="http://schemas.microsoft.com/office/powerpoint/2010/main" val="381136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400A5E-9C52-4B5C-90FA-075D366D882C}"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23E27B9-C96D-474B-9459-8B1842C9BB41}" type="slidenum">
              <a:rPr lang="en-US" smtClean="0"/>
              <a:t>‹#›</a:t>
            </a:fld>
            <a:endParaRPr lang="en-US"/>
          </a:p>
        </p:txBody>
      </p:sp>
    </p:spTree>
    <p:extLst>
      <p:ext uri="{BB962C8B-B14F-4D97-AF65-F5344CB8AC3E}">
        <p14:creationId xmlns:p14="http://schemas.microsoft.com/office/powerpoint/2010/main" val="386699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400A5E-9C52-4B5C-90FA-075D366D882C}"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3E27B9-C96D-474B-9459-8B1842C9BB41}" type="slidenum">
              <a:rPr lang="en-US" smtClean="0"/>
              <a:t>‹#›</a:t>
            </a:fld>
            <a:endParaRPr lang="en-US"/>
          </a:p>
        </p:txBody>
      </p:sp>
    </p:spTree>
    <p:extLst>
      <p:ext uri="{BB962C8B-B14F-4D97-AF65-F5344CB8AC3E}">
        <p14:creationId xmlns:p14="http://schemas.microsoft.com/office/powerpoint/2010/main" val="220452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400A5E-9C52-4B5C-90FA-075D366D882C}" type="datetimeFigureOut">
              <a:rPr lang="en-US" smtClean="0"/>
              <a:t>6/28/2023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3E27B9-C96D-474B-9459-8B1842C9BB41}" type="slidenum">
              <a:rPr lang="en-US" smtClean="0"/>
              <a:t>‹#›</a:t>
            </a:fld>
            <a:endParaRPr lang="en-US"/>
          </a:p>
        </p:txBody>
      </p:sp>
    </p:spTree>
    <p:extLst>
      <p:ext uri="{BB962C8B-B14F-4D97-AF65-F5344CB8AC3E}">
        <p14:creationId xmlns:p14="http://schemas.microsoft.com/office/powerpoint/2010/main" val="2139269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00A5E-9C52-4B5C-90FA-075D366D882C}" type="datetimeFigureOut">
              <a:rPr lang="en-US" smtClean="0"/>
              <a:t>6/28/2023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3E27B9-C96D-474B-9459-8B1842C9BB41}" type="slidenum">
              <a:rPr lang="en-US" smtClean="0"/>
              <a:t>‹#›</a:t>
            </a:fld>
            <a:endParaRPr lang="en-US"/>
          </a:p>
        </p:txBody>
      </p:sp>
    </p:spTree>
    <p:extLst>
      <p:ext uri="{BB962C8B-B14F-4D97-AF65-F5344CB8AC3E}">
        <p14:creationId xmlns:p14="http://schemas.microsoft.com/office/powerpoint/2010/main" val="344745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400A5E-9C52-4B5C-90FA-075D366D882C}"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3E27B9-C96D-474B-9459-8B1842C9BB41}" type="slidenum">
              <a:rPr lang="en-US" smtClean="0"/>
              <a:t>‹#›</a:t>
            </a:fld>
            <a:endParaRPr lang="en-US"/>
          </a:p>
        </p:txBody>
      </p:sp>
    </p:spTree>
    <p:extLst>
      <p:ext uri="{BB962C8B-B14F-4D97-AF65-F5344CB8AC3E}">
        <p14:creationId xmlns:p14="http://schemas.microsoft.com/office/powerpoint/2010/main" val="218368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400A5E-9C52-4B5C-90FA-075D366D882C}"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3E27B9-C96D-474B-9459-8B1842C9BB41}" type="slidenum">
              <a:rPr lang="en-US" smtClean="0"/>
              <a:t>‹#›</a:t>
            </a:fld>
            <a:endParaRPr lang="en-US"/>
          </a:p>
        </p:txBody>
      </p:sp>
    </p:spTree>
    <p:extLst>
      <p:ext uri="{BB962C8B-B14F-4D97-AF65-F5344CB8AC3E}">
        <p14:creationId xmlns:p14="http://schemas.microsoft.com/office/powerpoint/2010/main" val="18550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400A5E-9C52-4B5C-90FA-075D366D882C}" type="datetimeFigureOut">
              <a:rPr lang="en-US" smtClean="0"/>
              <a:t>6/28/2023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3E27B9-C96D-474B-9459-8B1842C9BB41}" type="slidenum">
              <a:rPr lang="en-US" smtClean="0"/>
              <a:t>‹#›</a:t>
            </a:fld>
            <a:endParaRPr lang="en-US"/>
          </a:p>
        </p:txBody>
      </p:sp>
    </p:spTree>
    <p:extLst>
      <p:ext uri="{BB962C8B-B14F-4D97-AF65-F5344CB8AC3E}">
        <p14:creationId xmlns:p14="http://schemas.microsoft.com/office/powerpoint/2010/main" val="111568826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5783-0A7D-452D-B7D6-68129C68DFD3}"/>
              </a:ext>
            </a:extLst>
          </p:cNvPr>
          <p:cNvSpPr>
            <a:spLocks noGrp="1"/>
          </p:cNvSpPr>
          <p:nvPr>
            <p:ph type="ctrTitle"/>
          </p:nvPr>
        </p:nvSpPr>
        <p:spPr>
          <a:xfrm>
            <a:off x="1895706" y="697346"/>
            <a:ext cx="9869247" cy="2280029"/>
          </a:xfrm>
        </p:spPr>
        <p:txBody>
          <a:bodyPr>
            <a:normAutofit/>
          </a:bodyPr>
          <a:lstStyle/>
          <a:p>
            <a:r>
              <a:rPr lang="en-US" sz="4400" b="1">
                <a:latin typeface="Times New Roman"/>
                <a:cs typeface="Times New Roman"/>
              </a:rPr>
              <a:t>Probabilistic Split Point Decision Trees</a:t>
            </a:r>
          </a:p>
        </p:txBody>
      </p:sp>
      <p:sp>
        <p:nvSpPr>
          <p:cNvPr id="3" name="Subtitle 2">
            <a:extLst>
              <a:ext uri="{FF2B5EF4-FFF2-40B4-BE49-F238E27FC236}">
                <a16:creationId xmlns:a16="http://schemas.microsoft.com/office/drawing/2014/main" id="{1A3CE736-CDDE-45E0-8880-34E0C77B341B}"/>
              </a:ext>
            </a:extLst>
          </p:cNvPr>
          <p:cNvSpPr>
            <a:spLocks noGrp="1"/>
          </p:cNvSpPr>
          <p:nvPr>
            <p:ph type="subTitle" idx="1"/>
          </p:nvPr>
        </p:nvSpPr>
        <p:spPr>
          <a:xfrm>
            <a:off x="1187719" y="2977375"/>
            <a:ext cx="10344886" cy="2630779"/>
          </a:xfrm>
        </p:spPr>
        <p:txBody>
          <a:bodyPr/>
          <a:lstStyle/>
          <a:p>
            <a:pPr algn="ctr"/>
            <a:r>
              <a:rPr lang="en-US" b="1" dirty="0">
                <a:latin typeface="Times New Roman" panose="02020603050405020304" pitchFamily="18" charset="0"/>
                <a:cs typeface="Times New Roman" panose="02020603050405020304" pitchFamily="18" charset="0"/>
              </a:rPr>
              <a:t>Master’s Thesis  </a:t>
            </a:r>
          </a:p>
          <a:p>
            <a:pPr algn="ctr"/>
            <a:r>
              <a:rPr lang="en-US" b="1" dirty="0">
                <a:latin typeface="Times New Roman" panose="02020603050405020304" pitchFamily="18" charset="0"/>
                <a:cs typeface="Times New Roman" panose="02020603050405020304" pitchFamily="18" charset="0"/>
              </a:rPr>
              <a:t>Sharanya D. Aavunoori</a:t>
            </a:r>
          </a:p>
          <a:p>
            <a:pPr algn="ctr"/>
            <a:r>
              <a:rPr lang="en-US" b="1" dirty="0">
                <a:latin typeface="Times New Roman" panose="02020603050405020304" pitchFamily="18" charset="0"/>
                <a:cs typeface="Times New Roman" panose="02020603050405020304" pitchFamily="18" charset="0"/>
              </a:rPr>
              <a:t>	Advisor: Dr. Doug Talbert</a:t>
            </a:r>
          </a:p>
        </p:txBody>
      </p:sp>
      <p:pic>
        <p:nvPicPr>
          <p:cNvPr id="4" name="Picture 3">
            <a:extLst>
              <a:ext uri="{FF2B5EF4-FFF2-40B4-BE49-F238E27FC236}">
                <a16:creationId xmlns:a16="http://schemas.microsoft.com/office/drawing/2014/main" id="{2CBAC847-FB85-46AD-9733-8B6A9F8F5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1163" y="4618312"/>
            <a:ext cx="4264989" cy="2122714"/>
          </a:xfrm>
          <a:prstGeom prst="rect">
            <a:avLst/>
          </a:prstGeom>
        </p:spPr>
      </p:pic>
    </p:spTree>
    <p:extLst>
      <p:ext uri="{BB962C8B-B14F-4D97-AF65-F5344CB8AC3E}">
        <p14:creationId xmlns:p14="http://schemas.microsoft.com/office/powerpoint/2010/main" val="2304580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4943-91DA-FB93-5E17-FB362B8E46E7}"/>
              </a:ext>
            </a:extLst>
          </p:cNvPr>
          <p:cNvSpPr>
            <a:spLocks noGrp="1"/>
          </p:cNvSpPr>
          <p:nvPr>
            <p:ph type="title"/>
          </p:nvPr>
        </p:nvSpPr>
        <p:spPr>
          <a:xfrm>
            <a:off x="1903445" y="624110"/>
            <a:ext cx="9601167" cy="1280890"/>
          </a:xfrm>
        </p:spPr>
        <p:txBody>
          <a:bodyPr>
            <a:normAutofit/>
          </a:bodyPr>
          <a:lstStyle/>
          <a:p>
            <a:r>
              <a:rPr lang="en-US" sz="4000" dirty="0">
                <a:latin typeface="Times New Roman" panose="02020603050405020304" pitchFamily="18" charset="0"/>
                <a:cs typeface="Times New Roman" panose="02020603050405020304" pitchFamily="18" charset="0"/>
              </a:rPr>
              <a:t>Solution Approach</a:t>
            </a:r>
          </a:p>
        </p:txBody>
      </p:sp>
      <p:sp>
        <p:nvSpPr>
          <p:cNvPr id="3" name="Content Placeholder 2">
            <a:extLst>
              <a:ext uri="{FF2B5EF4-FFF2-40B4-BE49-F238E27FC236}">
                <a16:creationId xmlns:a16="http://schemas.microsoft.com/office/drawing/2014/main" id="{5468BEC2-1F97-DEDD-D882-2F4A3FC0932C}"/>
              </a:ext>
            </a:extLst>
          </p:cNvPr>
          <p:cNvSpPr>
            <a:spLocks noGrp="1"/>
          </p:cNvSpPr>
          <p:nvPr>
            <p:ph idx="1"/>
          </p:nvPr>
        </p:nvSpPr>
        <p:spPr>
          <a:xfrm>
            <a:off x="2477278" y="1726163"/>
            <a:ext cx="8001000" cy="4185059"/>
          </a:xfrm>
        </p:spPr>
        <p:txBody>
          <a:bodyPr vert="horz" lIns="91440" tIns="45720" rIns="91440" bIns="45720" rtlCol="0" anchor="t">
            <a:normAutofit/>
          </a:bodyPr>
          <a:lstStyle/>
          <a:p>
            <a:r>
              <a:rPr lang="en-US" dirty="0">
                <a:latin typeface="Times New Roman"/>
                <a:cs typeface="Times New Roman"/>
              </a:rPr>
              <a:t>Probabilistic Split Point Decision Trees seek to improve the trust/believability and the transparency of decision trees  by:</a:t>
            </a:r>
            <a:endParaRPr lang="en-US" dirty="0"/>
          </a:p>
          <a:p>
            <a:pPr lvl="1"/>
            <a:r>
              <a:rPr lang="en-US" sz="1800" dirty="0">
                <a:latin typeface="Times New Roman"/>
                <a:cs typeface="Times New Roman"/>
              </a:rPr>
              <a:t>Using Consolidated Tree Construction to create a more stable tree and to generate a distribution of split point values</a:t>
            </a:r>
          </a:p>
          <a:p>
            <a:pPr lvl="1"/>
            <a:r>
              <a:rPr lang="en-US" sz="1800" dirty="0">
                <a:solidFill>
                  <a:srgbClr val="000000"/>
                </a:solidFill>
                <a:latin typeface="Times New Roman"/>
                <a:cs typeface="Times New Roman"/>
              </a:rPr>
              <a:t>Using ideas from bootstrapping</a:t>
            </a:r>
            <a:r>
              <a:rPr lang="en-US" sz="1800" b="0" dirty="0">
                <a:solidFill>
                  <a:srgbClr val="000000"/>
                </a:solidFill>
                <a:effectLst/>
                <a:latin typeface="Times New Roman"/>
                <a:cs typeface="Times New Roman"/>
              </a:rPr>
              <a:t> rule induction method to</a:t>
            </a:r>
            <a:r>
              <a:rPr lang="en-US" sz="1800" dirty="0">
                <a:solidFill>
                  <a:srgbClr val="000000"/>
                </a:solidFill>
                <a:latin typeface="Times New Roman"/>
                <a:cs typeface="Times New Roman"/>
              </a:rPr>
              <a:t> induce Gaussian estimations for rules (making variability transparent)</a:t>
            </a:r>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a:cs typeface="Times New Roman"/>
              </a:rPr>
              <a:t>PSPDT algorithm consists of: </a:t>
            </a:r>
            <a:endParaRPr lang="en-US"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a:cs typeface="Times New Roman"/>
              </a:rPr>
              <a:t>Learning the structure of the tree – Consolidated Tree Construction</a:t>
            </a:r>
          </a:p>
          <a:p>
            <a:pPr lvl="1"/>
            <a:r>
              <a:rPr lang="en-US" sz="1800" dirty="0">
                <a:solidFill>
                  <a:schemeClr val="tx1"/>
                </a:solidFill>
                <a:latin typeface="Times New Roman"/>
                <a:cs typeface="Times New Roman"/>
              </a:rPr>
              <a:t>Estimating the Gaussian distributions of split points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a:cs typeface="Times New Roman"/>
              </a:rPr>
              <a:t>Probabilistic classification</a:t>
            </a:r>
            <a:endParaRPr lang="en-US" dirty="0">
              <a:solidFill>
                <a:schemeClr val="tx1"/>
              </a:solidFill>
              <a:latin typeface="Times New Roman" panose="02020603050405020304" pitchFamily="18" charset="0"/>
              <a:cs typeface="Times New Roman" panose="02020603050405020304" pitchFamily="18" charset="0"/>
            </a:endParaRPr>
          </a:p>
          <a:p>
            <a:endParaRPr lang="en-US" sz="1800" dirty="0">
              <a:solidFill>
                <a:srgbClr val="000000"/>
              </a:solidFill>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14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8C97-7BBF-B9DE-01CB-44F5B0C76E19}"/>
              </a:ext>
            </a:extLst>
          </p:cNvPr>
          <p:cNvSpPr>
            <a:spLocks noGrp="1"/>
          </p:cNvSpPr>
          <p:nvPr>
            <p:ph type="title"/>
          </p:nvPr>
        </p:nvSpPr>
        <p:spPr>
          <a:xfrm>
            <a:off x="1856793" y="624110"/>
            <a:ext cx="9647820" cy="1280890"/>
          </a:xfrm>
        </p:spPr>
        <p:txBody>
          <a:bodyPr>
            <a:normAutofit/>
          </a:bodyPr>
          <a:lstStyle/>
          <a:p>
            <a:r>
              <a:rPr lang="en-US" sz="4000" dirty="0">
                <a:latin typeface="Times New Roman" panose="02020603050405020304" pitchFamily="18" charset="0"/>
                <a:cs typeface="Times New Roman" panose="02020603050405020304" pitchFamily="18" charset="0"/>
              </a:rPr>
              <a:t>Flow Chart</a:t>
            </a:r>
          </a:p>
        </p:txBody>
      </p:sp>
      <p:pic>
        <p:nvPicPr>
          <p:cNvPr id="4" name="Content Placeholder 3">
            <a:extLst>
              <a:ext uri="{FF2B5EF4-FFF2-40B4-BE49-F238E27FC236}">
                <a16:creationId xmlns:a16="http://schemas.microsoft.com/office/drawing/2014/main" id="{7992DA33-56E0-125F-DC96-06ACD64A751E}"/>
              </a:ext>
            </a:extLst>
          </p:cNvPr>
          <p:cNvPicPr>
            <a:picLocks noGrp="1" noChangeAspect="1"/>
          </p:cNvPicPr>
          <p:nvPr>
            <p:ph idx="1"/>
          </p:nvPr>
        </p:nvPicPr>
        <p:blipFill>
          <a:blip r:embed="rId2"/>
          <a:stretch>
            <a:fillRect/>
          </a:stretch>
        </p:blipFill>
        <p:spPr>
          <a:xfrm>
            <a:off x="3415004" y="1629218"/>
            <a:ext cx="5758928" cy="5183036"/>
          </a:xfrm>
          <a:prstGeom prst="rect">
            <a:avLst/>
          </a:prstGeom>
        </p:spPr>
      </p:pic>
    </p:spTree>
    <p:extLst>
      <p:ext uri="{BB962C8B-B14F-4D97-AF65-F5344CB8AC3E}">
        <p14:creationId xmlns:p14="http://schemas.microsoft.com/office/powerpoint/2010/main" val="182427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4943-91DA-FB93-5E17-FB362B8E46E7}"/>
              </a:ext>
            </a:extLst>
          </p:cNvPr>
          <p:cNvSpPr>
            <a:spLocks noGrp="1"/>
          </p:cNvSpPr>
          <p:nvPr>
            <p:ph type="title"/>
          </p:nvPr>
        </p:nvSpPr>
        <p:spPr>
          <a:xfrm>
            <a:off x="1688841" y="624110"/>
            <a:ext cx="9815771" cy="831466"/>
          </a:xfrm>
        </p:spPr>
        <p:txBody>
          <a:bodyPr>
            <a:noAutofit/>
          </a:bodyPr>
          <a:lstStyle/>
          <a:p>
            <a:r>
              <a:rPr lang="en-US" sz="4000">
                <a:latin typeface="Times New Roman"/>
                <a:cs typeface="Times New Roman"/>
              </a:rPr>
              <a:t>PSPDT Algorithm (1/3):</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68BEC2-1F97-DEDD-D882-2F4A3FC0932C}"/>
              </a:ext>
            </a:extLst>
          </p:cNvPr>
          <p:cNvSpPr>
            <a:spLocks noGrp="1"/>
          </p:cNvSpPr>
          <p:nvPr>
            <p:ph idx="1"/>
          </p:nvPr>
        </p:nvSpPr>
        <p:spPr>
          <a:xfrm>
            <a:off x="1688841" y="1716518"/>
            <a:ext cx="7977673" cy="4570881"/>
          </a:xfrm>
        </p:spPr>
        <p:txBody>
          <a:bodyPr vert="horz" lIns="91440" tIns="45720" rIns="91440" bIns="45720" rtlCol="0" anchor="t">
            <a:normAutofit/>
          </a:bodyPr>
          <a:lstStyle/>
          <a:p>
            <a:pPr marL="0" indent="0">
              <a:buClr>
                <a:schemeClr val="accent1">
                  <a:lumMod val="60000"/>
                  <a:lumOff val="40000"/>
                </a:schemeClr>
              </a:buClr>
              <a:buNone/>
            </a:pPr>
            <a:r>
              <a:rPr lang="en-US" sz="1800" dirty="0">
                <a:latin typeface="Times New Roman"/>
                <a:cs typeface="Times New Roman"/>
              </a:rPr>
              <a:t>Construction of PSPDT</a:t>
            </a:r>
            <a:r>
              <a:rPr lang="en-US" dirty="0">
                <a:latin typeface="Times New Roman"/>
                <a:cs typeface="Times New Roman"/>
              </a:rPr>
              <a:t> </a:t>
            </a:r>
            <a:r>
              <a:rPr lang="en-US" sz="1800" dirty="0">
                <a:latin typeface="Times New Roman"/>
                <a:cs typeface="Times New Roman"/>
              </a:rPr>
              <a:t>(</a:t>
            </a:r>
            <a:r>
              <a:rPr lang="en-US" sz="1800" dirty="0" err="1">
                <a:latin typeface="Times New Roman"/>
                <a:cs typeface="Times New Roman"/>
              </a:rPr>
              <a:t>PSPDT.fit</a:t>
            </a:r>
            <a:r>
              <a:rPr lang="en-US" sz="1800" dirty="0">
                <a:latin typeface="Times New Roman"/>
                <a:cs typeface="Times New Roman"/>
              </a:rPr>
              <a:t>):</a:t>
            </a:r>
          </a:p>
          <a:p>
            <a:pPr>
              <a:buClr>
                <a:schemeClr val="accent1">
                  <a:lumMod val="60000"/>
                  <a:lumOff val="40000"/>
                </a:schemeClr>
              </a:buClr>
            </a:pPr>
            <a:r>
              <a:rPr lang="en-US" dirty="0">
                <a:latin typeface="Times New Roman"/>
                <a:cs typeface="Times New Roman"/>
              </a:rPr>
              <a:t>Use the </a:t>
            </a:r>
            <a:r>
              <a:rPr lang="en-US" sz="1800" dirty="0">
                <a:latin typeface="Times New Roman"/>
                <a:cs typeface="Times New Roman"/>
              </a:rPr>
              <a:t>Consolidated Tree using the CTC algorithm but by using </a:t>
            </a:r>
            <a:r>
              <a:rPr lang="en-US" dirty="0">
                <a:latin typeface="Times New Roman"/>
                <a:cs typeface="Times New Roman"/>
              </a:rPr>
              <a:t>bootstrapping</a:t>
            </a:r>
            <a:r>
              <a:rPr lang="en-US" sz="1800" dirty="0">
                <a:latin typeface="Times New Roman"/>
                <a:cs typeface="Times New Roman"/>
              </a:rPr>
              <a:t> rule induction technique</a:t>
            </a:r>
            <a:r>
              <a:rPr lang="en-US" dirty="0">
                <a:latin typeface="Times New Roman"/>
                <a:cs typeface="Times New Roman"/>
              </a:rPr>
              <a:t> </a:t>
            </a:r>
            <a:endParaRPr lang="en-US" sz="1800" dirty="0">
              <a:latin typeface="Times New Roman" panose="02020603050405020304" pitchFamily="18" charset="0"/>
              <a:cs typeface="Times New Roman" panose="02020603050405020304" pitchFamily="18" charset="0"/>
            </a:endParaRPr>
          </a:p>
          <a:p>
            <a:pPr>
              <a:buClr>
                <a:schemeClr val="accent1">
                  <a:lumMod val="60000"/>
                  <a:lumOff val="40000"/>
                </a:schemeClr>
              </a:buClr>
            </a:pPr>
            <a:r>
              <a:rPr lang="en-US" sz="1800" dirty="0">
                <a:latin typeface="Times New Roman"/>
                <a:cs typeface="Times New Roman"/>
              </a:rPr>
              <a:t>For a given dataset</a:t>
            </a:r>
            <a:r>
              <a:rPr lang="en-US" dirty="0">
                <a:latin typeface="Times New Roman"/>
                <a:cs typeface="Times New Roman"/>
              </a:rPr>
              <a:t> </a:t>
            </a:r>
            <a:endParaRPr lang="en-US" sz="1800" dirty="0">
              <a:latin typeface="Times New Roman" panose="02020603050405020304" pitchFamily="18" charset="0"/>
              <a:cs typeface="Times New Roman" panose="02020603050405020304" pitchFamily="18" charset="0"/>
            </a:endParaRPr>
          </a:p>
          <a:p>
            <a:pPr lvl="1">
              <a:buClr>
                <a:schemeClr val="accent1">
                  <a:lumMod val="60000"/>
                  <a:lumOff val="40000"/>
                </a:schemeClr>
              </a:buClr>
            </a:pPr>
            <a:r>
              <a:rPr lang="en-US" sz="1800" dirty="0">
                <a:latin typeface="Times New Roman"/>
                <a:cs typeface="Times New Roman"/>
              </a:rPr>
              <a:t>Partition into train and test (and validation)</a:t>
            </a:r>
          </a:p>
          <a:p>
            <a:pPr marL="1085850" lvl="2">
              <a:buClr>
                <a:schemeClr val="accent1">
                  <a:lumMod val="60000"/>
                  <a:lumOff val="40000"/>
                </a:schemeClr>
              </a:buClr>
            </a:pPr>
            <a:r>
              <a:rPr lang="en-US" sz="1800" dirty="0">
                <a:latin typeface="Times New Roman"/>
                <a:cs typeface="Times New Roman"/>
              </a:rPr>
              <a:t>stratified resampling – 70:30</a:t>
            </a:r>
          </a:p>
          <a:p>
            <a:pPr lvl="1">
              <a:buClr>
                <a:schemeClr val="accent1">
                  <a:lumMod val="60000"/>
                  <a:lumOff val="40000"/>
                </a:schemeClr>
              </a:buClr>
            </a:pPr>
            <a:r>
              <a:rPr lang="en-US" sz="1800" dirty="0">
                <a:latin typeface="Times New Roman"/>
                <a:cs typeface="Times New Roman"/>
              </a:rPr>
              <a:t>Use bootstrapping to create multiple samples</a:t>
            </a:r>
          </a:p>
          <a:p>
            <a:pPr lvl="1">
              <a:buClr>
                <a:schemeClr val="accent1">
                  <a:lumMod val="60000"/>
                  <a:lumOff val="40000"/>
                </a:schemeClr>
              </a:buClr>
            </a:pPr>
            <a:r>
              <a:rPr lang="en-US" sz="1800" dirty="0">
                <a:latin typeface="Times New Roman"/>
                <a:cs typeface="Times New Roman"/>
              </a:rPr>
              <a:t>At each node, have all the samples vote for the best attribute.</a:t>
            </a:r>
          </a:p>
          <a:p>
            <a:pPr lvl="1">
              <a:buClr>
                <a:schemeClr val="accent1">
                  <a:lumMod val="60000"/>
                  <a:lumOff val="40000"/>
                </a:schemeClr>
              </a:buClr>
            </a:pPr>
            <a:r>
              <a:rPr lang="en-US" sz="1800" dirty="0">
                <a:latin typeface="Times New Roman"/>
                <a:cs typeface="Times New Roman"/>
              </a:rPr>
              <a:t>If appropriate, make it a leaf node</a:t>
            </a:r>
          </a:p>
          <a:p>
            <a:pPr lvl="1">
              <a:buClr>
                <a:schemeClr val="accent1">
                  <a:lumMod val="60000"/>
                  <a:lumOff val="40000"/>
                </a:schemeClr>
              </a:buClr>
            </a:pPr>
            <a:r>
              <a:rPr lang="en-US" sz="1800" dirty="0">
                <a:latin typeface="Times New Roman"/>
                <a:cs typeface="Times New Roman"/>
              </a:rPr>
              <a:t>Otherwise, split each sample using the winning attribute</a:t>
            </a:r>
          </a:p>
          <a:p>
            <a:pPr lvl="1">
              <a:buClr>
                <a:schemeClr val="accent1">
                  <a:lumMod val="60000"/>
                  <a:lumOff val="40000"/>
                </a:schemeClr>
              </a:buClr>
            </a:pPr>
            <a:r>
              <a:rPr lang="en-US" sz="1800" dirty="0">
                <a:latin typeface="Times New Roman"/>
                <a:cs typeface="Times New Roman"/>
              </a:rPr>
              <a:t>Store median, mean, and std dev </a:t>
            </a:r>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335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4943-91DA-FB93-5E17-FB362B8E46E7}"/>
              </a:ext>
            </a:extLst>
          </p:cNvPr>
          <p:cNvSpPr>
            <a:spLocks noGrp="1"/>
          </p:cNvSpPr>
          <p:nvPr>
            <p:ph type="title"/>
          </p:nvPr>
        </p:nvSpPr>
        <p:spPr>
          <a:xfrm>
            <a:off x="1688841" y="624110"/>
            <a:ext cx="9815771" cy="831466"/>
          </a:xfrm>
        </p:spPr>
        <p:txBody>
          <a:bodyPr>
            <a:noAutofit/>
          </a:bodyPr>
          <a:lstStyle/>
          <a:p>
            <a:r>
              <a:rPr lang="en-US" sz="4000">
                <a:latin typeface="Times New Roman"/>
                <a:cs typeface="Times New Roman"/>
              </a:rPr>
              <a:t>PSPDT Algorithm (2/3):</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68BEC2-1F97-DEDD-D882-2F4A3FC0932C}"/>
              </a:ext>
            </a:extLst>
          </p:cNvPr>
          <p:cNvSpPr>
            <a:spLocks noGrp="1"/>
          </p:cNvSpPr>
          <p:nvPr>
            <p:ph idx="1"/>
          </p:nvPr>
        </p:nvSpPr>
        <p:spPr>
          <a:xfrm>
            <a:off x="1688841" y="1726163"/>
            <a:ext cx="8112967" cy="4394719"/>
          </a:xfrm>
        </p:spPr>
        <p:txBody>
          <a:bodyPr vert="horz" lIns="91440" tIns="45720" rIns="91440" bIns="45720" rtlCol="0" anchor="t">
            <a:normAutofit/>
          </a:bodyPr>
          <a:lstStyle/>
          <a:p>
            <a:pPr marL="0" indent="0">
              <a:buClr>
                <a:schemeClr val="accent1">
                  <a:lumMod val="60000"/>
                  <a:lumOff val="40000"/>
                </a:schemeClr>
              </a:buClr>
              <a:buNone/>
            </a:pPr>
            <a:r>
              <a:rPr lang="en-US" dirty="0">
                <a:latin typeface="Times New Roman"/>
                <a:cs typeface="Times New Roman"/>
              </a:rPr>
              <a:t>Classification using a PSPDT (</a:t>
            </a:r>
            <a:r>
              <a:rPr lang="en-US" dirty="0" err="1">
                <a:latin typeface="Times New Roman"/>
                <a:cs typeface="Times New Roman"/>
              </a:rPr>
              <a:t>PSPDT.predict</a:t>
            </a:r>
            <a:r>
              <a:rPr lang="en-US" dirty="0">
                <a:latin typeface="Times New Roman"/>
                <a:cs typeface="Times New Roman"/>
              </a:rPr>
              <a:t>):</a:t>
            </a:r>
          </a:p>
          <a:p>
            <a:pPr>
              <a:buClr>
                <a:schemeClr val="accent1">
                  <a:lumMod val="60000"/>
                  <a:lumOff val="40000"/>
                </a:schemeClr>
              </a:buClr>
            </a:pPr>
            <a:r>
              <a:rPr lang="en-US" dirty="0">
                <a:latin typeface="Times New Roman"/>
                <a:cs typeface="Times New Roman"/>
              </a:rPr>
              <a:t>For each data sample in test:</a:t>
            </a:r>
          </a:p>
          <a:p>
            <a:pPr lvl="1">
              <a:buClr>
                <a:schemeClr val="accent1">
                  <a:lumMod val="60000"/>
                  <a:lumOff val="40000"/>
                </a:schemeClr>
              </a:buClr>
            </a:pPr>
            <a:r>
              <a:rPr lang="en-US" sz="1800" dirty="0">
                <a:latin typeface="Times New Roman"/>
                <a:cs typeface="Times New Roman"/>
              </a:rPr>
              <a:t>Using the likelihood function based on induced Gaussian distributions -  compute the probability that the data point is classified down each path in the tree </a:t>
            </a:r>
            <a:endParaRPr lang="en-US" sz="1800" dirty="0">
              <a:latin typeface="Times New Roman" panose="02020603050405020304" pitchFamily="18" charset="0"/>
              <a:cs typeface="Times New Roman" panose="02020603050405020304" pitchFamily="18" charset="0"/>
            </a:endParaRPr>
          </a:p>
          <a:p>
            <a:pPr lvl="1">
              <a:buClr>
                <a:schemeClr val="accent1">
                  <a:lumMod val="60000"/>
                  <a:lumOff val="40000"/>
                </a:schemeClr>
              </a:buClr>
            </a:pPr>
            <a:r>
              <a:rPr lang="en-US" sz="1800" dirty="0">
                <a:latin typeface="Times New Roman"/>
                <a:cs typeface="Times New Roman"/>
              </a:rPr>
              <a:t>Compute the probability that the data point should be classified to each leaf in the tree.</a:t>
            </a:r>
          </a:p>
          <a:p>
            <a:pPr lvl="1">
              <a:buClr>
                <a:schemeClr val="accent1">
                  <a:lumMod val="60000"/>
                  <a:lumOff val="40000"/>
                </a:schemeClr>
              </a:buClr>
            </a:pPr>
            <a:r>
              <a:rPr lang="en-US" sz="1800" dirty="0">
                <a:latin typeface="Times New Roman"/>
                <a:cs typeface="Times New Roman"/>
              </a:rPr>
              <a:t>The probability at a leaf is the product of probabilities along each of the paths from the root node to the corresponding leaf node thus, presenting us with a probabilistic tree.</a:t>
            </a:r>
          </a:p>
          <a:p>
            <a:pPr lvl="1">
              <a:buClr>
                <a:schemeClr val="accent1">
                  <a:lumMod val="60000"/>
                  <a:lumOff val="40000"/>
                </a:schemeClr>
              </a:buClr>
            </a:pPr>
            <a:r>
              <a:rPr lang="en-US" sz="1800" dirty="0">
                <a:latin typeface="Times New Roman"/>
                <a:cs typeface="Times New Roman"/>
              </a:rPr>
              <a:t>Use these probabilities to select the leaf (or leaves) used for classification.</a:t>
            </a:r>
          </a:p>
          <a:p>
            <a:pPr lvl="1">
              <a:buClr>
                <a:schemeClr val="accent1">
                  <a:lumMod val="60000"/>
                  <a:lumOff val="40000"/>
                </a:schemeClr>
              </a:buClr>
            </a:pPr>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07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4943-91DA-FB93-5E17-FB362B8E46E7}"/>
              </a:ext>
            </a:extLst>
          </p:cNvPr>
          <p:cNvSpPr>
            <a:spLocks noGrp="1"/>
          </p:cNvSpPr>
          <p:nvPr>
            <p:ph type="title"/>
          </p:nvPr>
        </p:nvSpPr>
        <p:spPr>
          <a:xfrm>
            <a:off x="1688841" y="624110"/>
            <a:ext cx="9815771" cy="831466"/>
          </a:xfrm>
        </p:spPr>
        <p:txBody>
          <a:bodyPr>
            <a:noAutofit/>
          </a:bodyPr>
          <a:lstStyle/>
          <a:p>
            <a:r>
              <a:rPr lang="en-US" sz="4000">
                <a:latin typeface="Times New Roman"/>
                <a:cs typeface="Times New Roman"/>
              </a:rPr>
              <a:t>PSPDT Algorithm (3/3):</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68BEC2-1F97-DEDD-D882-2F4A3FC0932C}"/>
              </a:ext>
            </a:extLst>
          </p:cNvPr>
          <p:cNvSpPr>
            <a:spLocks noGrp="1"/>
          </p:cNvSpPr>
          <p:nvPr>
            <p:ph idx="1"/>
          </p:nvPr>
        </p:nvSpPr>
        <p:spPr>
          <a:xfrm>
            <a:off x="1688842" y="1726163"/>
            <a:ext cx="7021286" cy="4394719"/>
          </a:xfrm>
        </p:spPr>
        <p:txBody>
          <a:bodyPr vert="horz" lIns="91440" tIns="45720" rIns="91440" bIns="45720" rtlCol="0" anchor="t">
            <a:normAutofit/>
          </a:bodyPr>
          <a:lstStyle/>
          <a:p>
            <a:pPr lvl="1">
              <a:buClr>
                <a:schemeClr val="accent1">
                  <a:lumMod val="60000"/>
                  <a:lumOff val="40000"/>
                </a:schemeClr>
              </a:buClr>
            </a:pPr>
            <a:r>
              <a:rPr lang="en-US" sz="1800" dirty="0">
                <a:latin typeface="Times New Roman" panose="02020603050405020304" pitchFamily="18" charset="0"/>
                <a:cs typeface="Times New Roman" panose="02020603050405020304" pitchFamily="18" charset="0"/>
              </a:rPr>
              <a:t>Leaf selection options:</a:t>
            </a:r>
          </a:p>
          <a:p>
            <a:pPr lvl="2">
              <a:buClr>
                <a:schemeClr val="accent1">
                  <a:lumMod val="60000"/>
                  <a:lumOff val="40000"/>
                </a:schemeClr>
              </a:buClr>
            </a:pPr>
            <a:r>
              <a:rPr lang="en-US" sz="1800" dirty="0">
                <a:latin typeface="Times New Roman" panose="02020603050405020304" pitchFamily="18" charset="0"/>
                <a:cs typeface="Times New Roman" panose="02020603050405020304" pitchFamily="18" charset="0"/>
              </a:rPr>
              <a:t>PSPDT –MP: classification based on the leaf with the highest probability among all the leaves</a:t>
            </a:r>
          </a:p>
          <a:p>
            <a:pPr lvl="2">
              <a:buClr>
                <a:schemeClr val="accent1">
                  <a:lumMod val="60000"/>
                  <a:lumOff val="40000"/>
                </a:schemeClr>
              </a:buClr>
            </a:pPr>
            <a:r>
              <a:rPr lang="en-US" sz="1800" dirty="0">
                <a:latin typeface="Times New Roman" panose="02020603050405020304" pitchFamily="18" charset="0"/>
                <a:cs typeface="Times New Roman" panose="02020603050405020304" pitchFamily="18" charset="0"/>
              </a:rPr>
              <a:t>PSPDT-</a:t>
            </a:r>
            <a:r>
              <a:rPr lang="el-GR" sz="1800" dirty="0">
                <a:latin typeface="Times New Roman" panose="02020603050405020304" pitchFamily="18" charset="0"/>
                <a:cs typeface="Times New Roman" panose="02020603050405020304" pitchFamily="18" charset="0"/>
              </a:rPr>
              <a:t>ε</a:t>
            </a:r>
            <a:r>
              <a:rPr lang="en-US" sz="1800" dirty="0">
                <a:latin typeface="Times New Roman" panose="02020603050405020304" pitchFamily="18" charset="0"/>
                <a:cs typeface="Times New Roman" panose="02020603050405020304" pitchFamily="18" charset="0"/>
              </a:rPr>
              <a:t>: </a:t>
            </a:r>
          </a:p>
          <a:p>
            <a:pPr lvl="3">
              <a:buClr>
                <a:schemeClr val="accent1">
                  <a:lumMod val="60000"/>
                  <a:lumOff val="40000"/>
                </a:schemeClr>
              </a:buClr>
            </a:pPr>
            <a:r>
              <a:rPr lang="en-US" sz="1800">
                <a:latin typeface="Times New Roman"/>
                <a:cs typeface="Times New Roman"/>
              </a:rPr>
              <a:t>All the leaves with probabilities greater than or equal to </a:t>
            </a:r>
            <a:r>
              <a:rPr lang="el-GR" sz="1800">
                <a:latin typeface="Times New Roman"/>
                <a:cs typeface="Times New Roman"/>
              </a:rPr>
              <a:t>ε</a:t>
            </a:r>
            <a:r>
              <a:rPr lang="en-US" sz="1800">
                <a:latin typeface="Times New Roman"/>
                <a:cs typeface="Times New Roman"/>
              </a:rPr>
              <a:t> are considered, </a:t>
            </a:r>
            <a:endParaRPr lang="en-US" sz="1800" dirty="0">
              <a:latin typeface="Times New Roman" panose="02020603050405020304" pitchFamily="18" charset="0"/>
              <a:cs typeface="Times New Roman" panose="02020603050405020304" pitchFamily="18" charset="0"/>
            </a:endParaRPr>
          </a:p>
          <a:p>
            <a:pPr lvl="3">
              <a:buClr>
                <a:schemeClr val="accent1">
                  <a:lumMod val="60000"/>
                  <a:lumOff val="40000"/>
                </a:schemeClr>
              </a:buClr>
            </a:pPr>
            <a:r>
              <a:rPr lang="en-US" sz="1800">
                <a:latin typeface="Times New Roman"/>
                <a:cs typeface="Times New Roman"/>
              </a:rPr>
              <a:t>A weighted average is calculated for each class present</a:t>
            </a:r>
          </a:p>
          <a:p>
            <a:pPr lvl="3">
              <a:buClr>
                <a:schemeClr val="accent1">
                  <a:lumMod val="60000"/>
                  <a:lumOff val="40000"/>
                </a:schemeClr>
              </a:buClr>
            </a:pPr>
            <a:r>
              <a:rPr lang="en-US" sz="1800">
                <a:latin typeface="Times New Roman"/>
                <a:cs typeface="Times New Roman"/>
              </a:rPr>
              <a:t>The class with the highest value is selected as the prediction for that data sample.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660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44D1-6724-44B8-B842-CEEDB08A69B8}"/>
              </a:ext>
            </a:extLst>
          </p:cNvPr>
          <p:cNvSpPr>
            <a:spLocks noGrp="1"/>
          </p:cNvSpPr>
          <p:nvPr>
            <p:ph type="title"/>
          </p:nvPr>
        </p:nvSpPr>
        <p:spPr>
          <a:xfrm>
            <a:off x="1545190" y="381407"/>
            <a:ext cx="5837744" cy="982859"/>
          </a:xfrm>
        </p:spPr>
        <p:txBody>
          <a:bodyPr>
            <a:normAutofit/>
          </a:bodyPr>
          <a:lstStyle/>
          <a:p>
            <a:r>
              <a:rPr lang="en-US" dirty="0">
                <a:latin typeface="Times New Roman" panose="02020603050405020304" pitchFamily="18" charset="0"/>
                <a:cs typeface="Times New Roman" panose="02020603050405020304" pitchFamily="18" charset="0"/>
              </a:rPr>
              <a:t>PSPDT overview :</a:t>
            </a:r>
          </a:p>
        </p:txBody>
      </p:sp>
      <p:pic>
        <p:nvPicPr>
          <p:cNvPr id="6" name="Content Placeholder 5">
            <a:extLst>
              <a:ext uri="{FF2B5EF4-FFF2-40B4-BE49-F238E27FC236}">
                <a16:creationId xmlns:a16="http://schemas.microsoft.com/office/drawing/2014/main" id="{47CF96E5-870A-2CE1-C9DC-6A0515BA4BAB}"/>
              </a:ext>
            </a:extLst>
          </p:cNvPr>
          <p:cNvPicPr>
            <a:picLocks noGrp="1" noChangeAspect="1"/>
          </p:cNvPicPr>
          <p:nvPr>
            <p:ph idx="1"/>
          </p:nvPr>
        </p:nvPicPr>
        <p:blipFill>
          <a:blip r:embed="rId3"/>
          <a:stretch>
            <a:fillRect/>
          </a:stretch>
        </p:blipFill>
        <p:spPr>
          <a:xfrm>
            <a:off x="6926754" y="970344"/>
            <a:ext cx="3658003" cy="952605"/>
          </a:xfrm>
        </p:spPr>
      </p:pic>
      <p:sp>
        <p:nvSpPr>
          <p:cNvPr id="4" name="Slide Number Placeholder 3">
            <a:extLst>
              <a:ext uri="{FF2B5EF4-FFF2-40B4-BE49-F238E27FC236}">
                <a16:creationId xmlns:a16="http://schemas.microsoft.com/office/drawing/2014/main" id="{66E72BC9-6E53-DAF8-5563-DBEE304806FE}"/>
              </a:ext>
            </a:extLst>
          </p:cNvPr>
          <p:cNvSpPr>
            <a:spLocks noGrp="1"/>
          </p:cNvSpPr>
          <p:nvPr>
            <p:ph type="sldNum" sz="quarter" idx="12"/>
          </p:nvPr>
        </p:nvSpPr>
        <p:spPr/>
        <p:txBody>
          <a:bodyPr/>
          <a:lstStyle/>
          <a:p>
            <a:fld id="{123E27B9-C96D-474B-9459-8B1842C9BB41}" type="slidenum">
              <a:rPr lang="en-US" smtClean="0"/>
              <a:t>15</a:t>
            </a:fld>
            <a:endParaRPr lang="en-US"/>
          </a:p>
        </p:txBody>
      </p:sp>
      <p:pic>
        <p:nvPicPr>
          <p:cNvPr id="8" name="Picture 7">
            <a:extLst>
              <a:ext uri="{FF2B5EF4-FFF2-40B4-BE49-F238E27FC236}">
                <a16:creationId xmlns:a16="http://schemas.microsoft.com/office/drawing/2014/main" id="{C8955F3E-577A-BD8B-8599-3963A9DEFE06}"/>
              </a:ext>
            </a:extLst>
          </p:cNvPr>
          <p:cNvPicPr>
            <a:picLocks noChangeAspect="1"/>
          </p:cNvPicPr>
          <p:nvPr/>
        </p:nvPicPr>
        <p:blipFill>
          <a:blip r:embed="rId4"/>
          <a:stretch>
            <a:fillRect/>
          </a:stretch>
        </p:blipFill>
        <p:spPr>
          <a:xfrm>
            <a:off x="1362209" y="2137483"/>
            <a:ext cx="8557044" cy="4199678"/>
          </a:xfrm>
          <a:prstGeom prst="rect">
            <a:avLst/>
          </a:prstGeom>
        </p:spPr>
      </p:pic>
    </p:spTree>
    <p:extLst>
      <p:ext uri="{BB962C8B-B14F-4D97-AF65-F5344CB8AC3E}">
        <p14:creationId xmlns:p14="http://schemas.microsoft.com/office/powerpoint/2010/main" val="320034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44D1-6724-44B8-B842-CEEDB08A69B8}"/>
              </a:ext>
            </a:extLst>
          </p:cNvPr>
          <p:cNvSpPr>
            <a:spLocks noGrp="1"/>
          </p:cNvSpPr>
          <p:nvPr>
            <p:ph type="title"/>
          </p:nvPr>
        </p:nvSpPr>
        <p:spPr>
          <a:xfrm>
            <a:off x="2592926" y="624110"/>
            <a:ext cx="4790008" cy="1280890"/>
          </a:xfrm>
        </p:spPr>
        <p:txBody>
          <a:bodyPr>
            <a:normAutofit/>
          </a:bodyPr>
          <a:lstStyle/>
          <a:p>
            <a:r>
              <a:rPr lang="en-US">
                <a:latin typeface="Times New Roman"/>
                <a:cs typeface="Times New Roman"/>
              </a:rPr>
              <a:t>Methodology (1/2):</a:t>
            </a:r>
          </a:p>
        </p:txBody>
      </p:sp>
      <p:sp>
        <p:nvSpPr>
          <p:cNvPr id="4" name="Slide Number Placeholder 3">
            <a:extLst>
              <a:ext uri="{FF2B5EF4-FFF2-40B4-BE49-F238E27FC236}">
                <a16:creationId xmlns:a16="http://schemas.microsoft.com/office/drawing/2014/main" id="{3EBA624B-1E60-A82E-5E2A-3FF727F502B0}"/>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123E27B9-C96D-474B-9459-8B1842C9BB41}" type="slidenum">
              <a:rPr lang="en-US" sz="1900" smtClean="0"/>
              <a:pPr>
                <a:lnSpc>
                  <a:spcPct val="90000"/>
                </a:lnSpc>
                <a:spcAft>
                  <a:spcPts val="600"/>
                </a:spcAft>
              </a:pPr>
              <a:t>16</a:t>
            </a:fld>
            <a:endParaRPr lang="en-US" sz="1900"/>
          </a:p>
        </p:txBody>
      </p:sp>
      <p:sp>
        <p:nvSpPr>
          <p:cNvPr id="3" name="Content Placeholder 2">
            <a:extLst>
              <a:ext uri="{FF2B5EF4-FFF2-40B4-BE49-F238E27FC236}">
                <a16:creationId xmlns:a16="http://schemas.microsoft.com/office/drawing/2014/main" id="{C91E208B-8B2F-4263-B561-98EA3BAB260C}"/>
              </a:ext>
            </a:extLst>
          </p:cNvPr>
          <p:cNvSpPr>
            <a:spLocks noGrp="1"/>
          </p:cNvSpPr>
          <p:nvPr>
            <p:ph idx="1"/>
          </p:nvPr>
        </p:nvSpPr>
        <p:spPr>
          <a:xfrm>
            <a:off x="2589213" y="2040467"/>
            <a:ext cx="4802188" cy="3870755"/>
          </a:xfrm>
        </p:spPr>
        <p:txBody>
          <a:bodyPr vert="horz" lIns="91440" tIns="45720" rIns="91440" bIns="45720" rtlCol="0">
            <a:normAutofit/>
          </a:bodyPr>
          <a:lstStyle/>
          <a:p>
            <a:pPr>
              <a:buClr>
                <a:schemeClr val="accent1">
                  <a:lumMod val="60000"/>
                  <a:lumOff val="40000"/>
                </a:schemeClr>
              </a:buClr>
            </a:pPr>
            <a:r>
              <a:rPr lang="en-US">
                <a:latin typeface="Times New Roman"/>
                <a:cs typeface="Times New Roman"/>
              </a:rPr>
              <a:t>Data:</a:t>
            </a:r>
          </a:p>
          <a:p>
            <a:pPr lvl="1">
              <a:buClr>
                <a:schemeClr val="accent1">
                  <a:lumMod val="60000"/>
                  <a:lumOff val="40000"/>
                </a:schemeClr>
              </a:buClr>
            </a:pPr>
            <a:r>
              <a:rPr lang="en-US">
                <a:latin typeface="Times New Roman"/>
                <a:cs typeface="Times New Roman"/>
              </a:rPr>
              <a:t>UCI repository</a:t>
            </a:r>
          </a:p>
          <a:p>
            <a:pPr>
              <a:buClr>
                <a:schemeClr val="accent1">
                  <a:lumMod val="60000"/>
                  <a:lumOff val="40000"/>
                </a:schemeClr>
              </a:buClr>
            </a:pPr>
            <a:r>
              <a:rPr lang="en-US">
                <a:latin typeface="Times New Roman"/>
                <a:cs typeface="Times New Roman"/>
              </a:rPr>
              <a:t>Gini index as an impurity measure</a:t>
            </a:r>
          </a:p>
          <a:p>
            <a:pPr>
              <a:buClr>
                <a:schemeClr val="accent1">
                  <a:lumMod val="60000"/>
                  <a:lumOff val="40000"/>
                </a:schemeClr>
              </a:buClr>
            </a:pPr>
            <a:r>
              <a:rPr lang="en-US">
                <a:latin typeface="Times New Roman"/>
                <a:cs typeface="Times New Roman"/>
              </a:rPr>
              <a:t>Hyperparameters:</a:t>
            </a:r>
          </a:p>
          <a:p>
            <a:pPr lvl="1">
              <a:buClr>
                <a:schemeClr val="accent1">
                  <a:lumMod val="60000"/>
                  <a:lumOff val="40000"/>
                </a:schemeClr>
              </a:buClr>
            </a:pPr>
            <a:r>
              <a:rPr lang="en-US">
                <a:latin typeface="Times New Roman"/>
                <a:cs typeface="Times New Roman"/>
              </a:rPr>
              <a:t>Maximum depth</a:t>
            </a:r>
          </a:p>
          <a:p>
            <a:pPr lvl="1">
              <a:buClr>
                <a:schemeClr val="accent1">
                  <a:lumMod val="60000"/>
                  <a:lumOff val="40000"/>
                </a:schemeClr>
              </a:buClr>
            </a:pPr>
            <a:r>
              <a:rPr lang="en-US">
                <a:latin typeface="Times New Roman"/>
                <a:cs typeface="Times New Roman"/>
              </a:rPr>
              <a:t>Minimum sample split</a:t>
            </a:r>
          </a:p>
          <a:p>
            <a:pPr lvl="1">
              <a:buClr>
                <a:schemeClr val="accent1">
                  <a:lumMod val="60000"/>
                  <a:lumOff val="40000"/>
                </a:schemeClr>
              </a:buClr>
            </a:pPr>
            <a:r>
              <a:rPr lang="en-US">
                <a:latin typeface="Times New Roman"/>
                <a:cs typeface="Times New Roman"/>
              </a:rPr>
              <a:t>Minimum sample leaf</a:t>
            </a:r>
          </a:p>
          <a:p>
            <a:pPr lvl="1">
              <a:buClr>
                <a:schemeClr val="accent1">
                  <a:lumMod val="60000"/>
                  <a:lumOff val="40000"/>
                </a:schemeClr>
              </a:buClr>
            </a:pPr>
            <a:r>
              <a:rPr lang="en-US">
                <a:latin typeface="Times New Roman"/>
                <a:cs typeface="Times New Roman"/>
              </a:rPr>
              <a:t>Number of samples</a:t>
            </a:r>
          </a:p>
          <a:p>
            <a:pPr>
              <a:buClr>
                <a:schemeClr val="accent1">
                  <a:lumMod val="60000"/>
                  <a:lumOff val="40000"/>
                </a:schemeClr>
              </a:buClr>
            </a:pPr>
            <a:r>
              <a:rPr lang="en-US">
                <a:latin typeface="Times New Roman"/>
                <a:cs typeface="Times New Roman"/>
              </a:rPr>
              <a:t>PSPDT, CTC, and CART algorithm ran across all 4 datasets</a:t>
            </a:r>
          </a:p>
          <a:p>
            <a:pPr>
              <a:buClr>
                <a:schemeClr val="accent1">
                  <a:lumMod val="60000"/>
                  <a:lumOff val="40000"/>
                </a:schemeClr>
              </a:buClr>
            </a:pPr>
            <a:endParaRPr lang="en-US">
              <a:latin typeface="Times New Roman"/>
              <a:cs typeface="Times New Roman"/>
            </a:endParaRPr>
          </a:p>
          <a:p>
            <a:pPr marL="0" indent="0">
              <a:buClr>
                <a:schemeClr val="accent1">
                  <a:lumMod val="60000"/>
                  <a:lumOff val="40000"/>
                </a:schemeClr>
              </a:buClr>
              <a:buNone/>
            </a:pPr>
            <a:endParaRPr lang="en-US">
              <a:latin typeface="Times New Roman"/>
              <a:cs typeface="Times New Roman"/>
            </a:endParaRPr>
          </a:p>
        </p:txBody>
      </p:sp>
      <p:pic>
        <p:nvPicPr>
          <p:cNvPr id="5" name="Picture 4" descr="A picture containing graphical user interface&#10;&#10;Description automatically generated">
            <a:extLst>
              <a:ext uri="{FF2B5EF4-FFF2-40B4-BE49-F238E27FC236}">
                <a16:creationId xmlns:a16="http://schemas.microsoft.com/office/drawing/2014/main" id="{5A787B73-5A44-0C9E-79F6-2988F8052160}"/>
              </a:ext>
            </a:extLst>
          </p:cNvPr>
          <p:cNvPicPr>
            <a:picLocks noChangeAspect="1"/>
          </p:cNvPicPr>
          <p:nvPr/>
        </p:nvPicPr>
        <p:blipFill rotWithShape="1">
          <a:blip r:embed="rId3">
            <a:extLst>
              <a:ext uri="{28A0092B-C50C-407E-A947-70E740481C1C}">
                <a14:useLocalDpi xmlns:a14="http://schemas.microsoft.com/office/drawing/2010/main" val="0"/>
              </a:ext>
            </a:extLst>
          </a:blip>
          <a:srcRect l="19319"/>
          <a:stretch/>
        </p:blipFill>
        <p:spPr>
          <a:xfrm>
            <a:off x="7736146" y="624111"/>
            <a:ext cx="3768466" cy="2627322"/>
          </a:xfrm>
          <a:prstGeom prst="rect">
            <a:avLst/>
          </a:prstGeom>
        </p:spPr>
      </p:pic>
      <p:pic>
        <p:nvPicPr>
          <p:cNvPr id="7" name="Picture 6">
            <a:extLst>
              <a:ext uri="{FF2B5EF4-FFF2-40B4-BE49-F238E27FC236}">
                <a16:creationId xmlns:a16="http://schemas.microsoft.com/office/drawing/2014/main" id="{97E2B611-6072-BD9A-2D0B-CAA29F1BE3D4}"/>
              </a:ext>
            </a:extLst>
          </p:cNvPr>
          <p:cNvPicPr>
            <a:picLocks noChangeAspect="1"/>
          </p:cNvPicPr>
          <p:nvPr/>
        </p:nvPicPr>
        <p:blipFill rotWithShape="1">
          <a:blip r:embed="rId4"/>
          <a:srcRect l="15848" r="29647"/>
          <a:stretch/>
        </p:blipFill>
        <p:spPr>
          <a:xfrm>
            <a:off x="7736146" y="3416024"/>
            <a:ext cx="3768466" cy="2627323"/>
          </a:xfrm>
          <a:prstGeom prst="rect">
            <a:avLst/>
          </a:prstGeom>
        </p:spPr>
      </p:pic>
    </p:spTree>
    <p:extLst>
      <p:ext uri="{BB962C8B-B14F-4D97-AF65-F5344CB8AC3E}">
        <p14:creationId xmlns:p14="http://schemas.microsoft.com/office/powerpoint/2010/main" val="175842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44D1-6724-44B8-B842-CEEDB08A69B8}"/>
              </a:ext>
            </a:extLst>
          </p:cNvPr>
          <p:cNvSpPr>
            <a:spLocks noGrp="1"/>
          </p:cNvSpPr>
          <p:nvPr>
            <p:ph type="title"/>
          </p:nvPr>
        </p:nvSpPr>
        <p:spPr>
          <a:xfrm>
            <a:off x="2592925" y="624110"/>
            <a:ext cx="8911687" cy="1280890"/>
          </a:xfrm>
        </p:spPr>
        <p:txBody>
          <a:bodyPr>
            <a:normAutofit/>
          </a:bodyPr>
          <a:lstStyle/>
          <a:p>
            <a:r>
              <a:rPr lang="en-US">
                <a:latin typeface="Times New Roman"/>
                <a:cs typeface="Times New Roman"/>
              </a:rPr>
              <a:t>Methodology (2/2):</a:t>
            </a:r>
          </a:p>
        </p:txBody>
      </p:sp>
      <p:sp>
        <p:nvSpPr>
          <p:cNvPr id="6" name="Slide Number Placeholder 5">
            <a:extLst>
              <a:ext uri="{FF2B5EF4-FFF2-40B4-BE49-F238E27FC236}">
                <a16:creationId xmlns:a16="http://schemas.microsoft.com/office/drawing/2014/main" id="{E6ABCC09-29CD-D6A5-AC82-195CCADAAB75}"/>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123E27B9-C96D-474B-9459-8B1842C9BB41}" type="slidenum">
              <a:rPr lang="en-US" sz="1900" smtClean="0"/>
              <a:pPr>
                <a:lnSpc>
                  <a:spcPct val="90000"/>
                </a:lnSpc>
                <a:spcAft>
                  <a:spcPts val="600"/>
                </a:spcAft>
              </a:pPr>
              <a:t>17</a:t>
            </a:fld>
            <a:endParaRPr lang="en-US" sz="1900"/>
          </a:p>
        </p:txBody>
      </p:sp>
      <p:sp>
        <p:nvSpPr>
          <p:cNvPr id="3" name="Content Placeholder 2">
            <a:extLst>
              <a:ext uri="{FF2B5EF4-FFF2-40B4-BE49-F238E27FC236}">
                <a16:creationId xmlns:a16="http://schemas.microsoft.com/office/drawing/2014/main" id="{C91E208B-8B2F-4263-B561-98EA3BAB260C}"/>
              </a:ext>
            </a:extLst>
          </p:cNvPr>
          <p:cNvSpPr>
            <a:spLocks noGrp="1"/>
          </p:cNvSpPr>
          <p:nvPr>
            <p:ph idx="1"/>
          </p:nvPr>
        </p:nvSpPr>
        <p:spPr>
          <a:xfrm>
            <a:off x="2589212" y="2125362"/>
            <a:ext cx="5835121" cy="3785860"/>
          </a:xfrm>
        </p:spPr>
        <p:txBody>
          <a:bodyPr vert="horz" lIns="91440" tIns="45720" rIns="91440" bIns="45720" rtlCol="0">
            <a:normAutofit/>
          </a:bodyPr>
          <a:lstStyle/>
          <a:p>
            <a:pPr marL="400050">
              <a:buClr>
                <a:schemeClr val="accent1">
                  <a:lumMod val="60000"/>
                  <a:lumOff val="40000"/>
                </a:schemeClr>
              </a:buClr>
            </a:pPr>
            <a:r>
              <a:rPr lang="en-US">
                <a:latin typeface="Times New Roman"/>
                <a:cs typeface="Times New Roman"/>
              </a:rPr>
              <a:t>Accuracy across all the datasets</a:t>
            </a:r>
          </a:p>
          <a:p>
            <a:pPr marL="400050">
              <a:buClr>
                <a:schemeClr val="accent1">
                  <a:lumMod val="60000"/>
                  <a:lumOff val="40000"/>
                </a:schemeClr>
              </a:buClr>
            </a:pPr>
            <a:r>
              <a:rPr lang="en-US">
                <a:latin typeface="Times New Roman"/>
                <a:cs typeface="Times New Roman"/>
              </a:rPr>
              <a:t>Accuracy score averaged for 10 runs for each dataset</a:t>
            </a:r>
          </a:p>
          <a:p>
            <a:pPr marL="800100" lvl="1">
              <a:buClr>
                <a:schemeClr val="accent1">
                  <a:lumMod val="60000"/>
                  <a:lumOff val="40000"/>
                </a:schemeClr>
              </a:buClr>
            </a:pPr>
            <a:r>
              <a:rPr lang="en-US">
                <a:latin typeface="Times New Roman"/>
                <a:cs typeface="Times New Roman"/>
              </a:rPr>
              <a:t>PSPDT – MP</a:t>
            </a:r>
          </a:p>
          <a:p>
            <a:pPr marL="800100" lvl="1">
              <a:buClr>
                <a:schemeClr val="accent1">
                  <a:lumMod val="60000"/>
                  <a:lumOff val="40000"/>
                </a:schemeClr>
              </a:buClr>
            </a:pPr>
            <a:r>
              <a:rPr lang="en-US">
                <a:latin typeface="Times New Roman"/>
                <a:cs typeface="Times New Roman"/>
              </a:rPr>
              <a:t>PSPDT – </a:t>
            </a:r>
            <a:r>
              <a:rPr lang="el-GR">
                <a:latin typeface="Times New Roman"/>
                <a:cs typeface="Times New Roman"/>
              </a:rPr>
              <a:t>ε</a:t>
            </a:r>
            <a:endParaRPr lang="en-US">
              <a:latin typeface="Times New Roman"/>
              <a:cs typeface="Times New Roman"/>
            </a:endParaRPr>
          </a:p>
          <a:p>
            <a:pPr marL="1200150" lvl="2">
              <a:buClr>
                <a:schemeClr val="accent1">
                  <a:lumMod val="60000"/>
                  <a:lumOff val="40000"/>
                </a:schemeClr>
              </a:buClr>
            </a:pPr>
            <a:r>
              <a:rPr lang="el-GR">
                <a:latin typeface="Times New Roman"/>
                <a:cs typeface="Times New Roman"/>
              </a:rPr>
              <a:t>ε</a:t>
            </a:r>
            <a:r>
              <a:rPr lang="en-US">
                <a:latin typeface="Times New Roman"/>
                <a:cs typeface="Times New Roman"/>
              </a:rPr>
              <a:t>  = 0.01, 0.05, 0.1, 0.25</a:t>
            </a:r>
          </a:p>
          <a:p>
            <a:pPr marL="400050">
              <a:buClr>
                <a:schemeClr val="accent1">
                  <a:lumMod val="60000"/>
                  <a:lumOff val="40000"/>
                </a:schemeClr>
              </a:buClr>
            </a:pPr>
            <a:r>
              <a:rPr lang="en-US">
                <a:latin typeface="Times New Roman"/>
                <a:cs typeface="Times New Roman"/>
              </a:rPr>
              <a:t>Accuracies for CTC and CART with same hyperparameters of max depth as 10</a:t>
            </a:r>
          </a:p>
        </p:txBody>
      </p:sp>
      <p:pic>
        <p:nvPicPr>
          <p:cNvPr id="4" name="Picture 3">
            <a:extLst>
              <a:ext uri="{FF2B5EF4-FFF2-40B4-BE49-F238E27FC236}">
                <a16:creationId xmlns:a16="http://schemas.microsoft.com/office/drawing/2014/main" id="{6806F4C6-3BA1-3647-8C8A-73FD5F0D261A}"/>
              </a:ext>
            </a:extLst>
          </p:cNvPr>
          <p:cNvPicPr>
            <a:picLocks noChangeAspect="1"/>
          </p:cNvPicPr>
          <p:nvPr/>
        </p:nvPicPr>
        <p:blipFill rotWithShape="1">
          <a:blip r:embed="rId3"/>
          <a:srcRect l="18589" r="23279" b="1"/>
          <a:stretch/>
        </p:blipFill>
        <p:spPr>
          <a:xfrm>
            <a:off x="8631452" y="2938438"/>
            <a:ext cx="2873159" cy="2120110"/>
          </a:xfrm>
          <a:prstGeom prst="rect">
            <a:avLst/>
          </a:prstGeom>
        </p:spPr>
      </p:pic>
    </p:spTree>
    <p:extLst>
      <p:ext uri="{BB962C8B-B14F-4D97-AF65-F5344CB8AC3E}">
        <p14:creationId xmlns:p14="http://schemas.microsoft.com/office/powerpoint/2010/main" val="1770600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44D1-6724-44B8-B842-CEEDB08A69B8}"/>
              </a:ext>
            </a:extLst>
          </p:cNvPr>
          <p:cNvSpPr>
            <a:spLocks noGrp="1"/>
          </p:cNvSpPr>
          <p:nvPr>
            <p:ph type="title"/>
          </p:nvPr>
        </p:nvSpPr>
        <p:spPr>
          <a:xfrm>
            <a:off x="2592925" y="624110"/>
            <a:ext cx="8911687" cy="1280890"/>
          </a:xfrm>
        </p:spPr>
        <p:txBody>
          <a:bodyPr>
            <a:normAutofit/>
          </a:bodyPr>
          <a:lstStyle/>
          <a:p>
            <a:r>
              <a:rPr lang="en-US" b="0" i="0">
                <a:effectLst/>
                <a:latin typeface="Times New Roman"/>
                <a:cs typeface="Times New Roman"/>
              </a:rPr>
              <a:t>Hypothesis Testing</a:t>
            </a:r>
            <a:r>
              <a:rPr lang="en-US">
                <a:latin typeface="Times New Roman"/>
                <a:cs typeface="Times New Roman"/>
              </a:rPr>
              <a:t> </a:t>
            </a:r>
            <a:r>
              <a:rPr lang="en-US" b="0" i="0">
                <a:effectLst/>
                <a:latin typeface="Times New Roman"/>
                <a:cs typeface="Times New Roman"/>
              </a:rPr>
              <a:t>(1/2)</a:t>
            </a:r>
            <a:r>
              <a:rPr lang="en-US">
                <a:latin typeface="Calibri"/>
                <a:cs typeface="Calibri"/>
              </a:rPr>
              <a:t>:</a:t>
            </a:r>
          </a:p>
        </p:txBody>
      </p:sp>
      <p:sp>
        <p:nvSpPr>
          <p:cNvPr id="4" name="Slide Number Placeholder 3">
            <a:extLst>
              <a:ext uri="{FF2B5EF4-FFF2-40B4-BE49-F238E27FC236}">
                <a16:creationId xmlns:a16="http://schemas.microsoft.com/office/drawing/2014/main" id="{A94D1456-B277-4B07-DB90-09C4AAC05303}"/>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123E27B9-C96D-474B-9459-8B1842C9BB41}" type="slidenum">
              <a:rPr lang="en-US" sz="1900" smtClean="0"/>
              <a:pPr>
                <a:lnSpc>
                  <a:spcPct val="90000"/>
                </a:lnSpc>
                <a:spcAft>
                  <a:spcPts val="600"/>
                </a:spcAft>
              </a:pPr>
              <a:t>18</a:t>
            </a:fld>
            <a:endParaRPr lang="en-US" sz="1900"/>
          </a:p>
        </p:txBody>
      </p:sp>
      <p:sp>
        <p:nvSpPr>
          <p:cNvPr id="3" name="Content Placeholder 2">
            <a:extLst>
              <a:ext uri="{FF2B5EF4-FFF2-40B4-BE49-F238E27FC236}">
                <a16:creationId xmlns:a16="http://schemas.microsoft.com/office/drawing/2014/main" id="{C91E208B-8B2F-4263-B561-98EA3BAB260C}"/>
              </a:ext>
            </a:extLst>
          </p:cNvPr>
          <p:cNvSpPr>
            <a:spLocks noGrp="1"/>
          </p:cNvSpPr>
          <p:nvPr>
            <p:ph idx="1"/>
          </p:nvPr>
        </p:nvSpPr>
        <p:spPr>
          <a:xfrm>
            <a:off x="2589212" y="2125362"/>
            <a:ext cx="5835121" cy="3785860"/>
          </a:xfrm>
        </p:spPr>
        <p:txBody>
          <a:bodyPr vert="horz" lIns="91440" tIns="45720" rIns="91440" bIns="45720" rtlCol="0">
            <a:normAutofit/>
          </a:bodyPr>
          <a:lstStyle/>
          <a:p>
            <a:pPr marL="457200">
              <a:buClr>
                <a:schemeClr val="accent1">
                  <a:lumMod val="60000"/>
                  <a:lumOff val="40000"/>
                </a:schemeClr>
              </a:buClr>
            </a:pPr>
            <a:r>
              <a:rPr lang="en-US" dirty="0">
                <a:latin typeface="Times New Roman" panose="02020603050405020304" pitchFamily="18" charset="0"/>
                <a:cs typeface="Times New Roman" panose="02020603050405020304" pitchFamily="18" charset="0"/>
              </a:rPr>
              <a:t>Splits points follow Gaussian distribution:</a:t>
            </a:r>
          </a:p>
          <a:p>
            <a:pPr marL="857250" lvl="1">
              <a:buClr>
                <a:schemeClr val="accent1">
                  <a:lumMod val="60000"/>
                  <a:lumOff val="40000"/>
                </a:schemeClr>
              </a:buClr>
            </a:pPr>
            <a:r>
              <a:rPr lang="en-US">
                <a:latin typeface="Times New Roman" panose="02020603050405020304" pitchFamily="18" charset="0"/>
                <a:cs typeface="Times New Roman" panose="02020603050405020304" pitchFamily="18" charset="0"/>
              </a:rPr>
              <a:t>Shapiro-Wilk test: If</a:t>
            </a:r>
            <a:r>
              <a:rPr lang="en-US" b="0" i="0">
                <a:effectLst/>
                <a:latin typeface="Times New Roman"/>
                <a:cs typeface="Times New Roman"/>
              </a:rPr>
              <a:t> continuous data follow a normal distribution, then we present this data in mean value and the same is used to compare between/among the groups to calculate the significance level (</a:t>
            </a:r>
            <a:r>
              <a:rPr lang="en-US" b="0" i="1">
                <a:effectLst/>
                <a:latin typeface="Times New Roman"/>
                <a:cs typeface="Times New Roman"/>
              </a:rPr>
              <a:t>P</a:t>
            </a:r>
            <a:r>
              <a:rPr lang="en-US" b="0" i="0">
                <a:effectLst/>
                <a:latin typeface="Times New Roman"/>
                <a:cs typeface="Times New Roman"/>
              </a:rPr>
              <a:t> value)</a:t>
            </a:r>
          </a:p>
          <a:p>
            <a:pPr marL="857250" lvl="1">
              <a:buClr>
                <a:schemeClr val="accent1">
                  <a:lumMod val="60000"/>
                  <a:lumOff val="40000"/>
                </a:schemeClr>
              </a:buClr>
            </a:pPr>
            <a:r>
              <a:rPr lang="en-US" b="0" i="0">
                <a:effectLst/>
                <a:latin typeface="Times New Roman"/>
                <a:cs typeface="Times New Roman"/>
              </a:rPr>
              <a:t>Null hypothesis: Data are taken from a normally distributed population.</a:t>
            </a:r>
            <a:r>
              <a:rPr lang="en-US">
                <a:latin typeface="Times New Roman"/>
                <a:cs typeface="Times New Roman"/>
              </a:rPr>
              <a:t> </a:t>
            </a:r>
          </a:p>
          <a:p>
            <a:pPr marL="857250" lvl="1">
              <a:buClr>
                <a:schemeClr val="accent1">
                  <a:lumMod val="60000"/>
                  <a:lumOff val="40000"/>
                </a:schemeClr>
              </a:buClr>
            </a:pPr>
            <a:r>
              <a:rPr lang="en-US" b="0" i="0">
                <a:effectLst/>
                <a:latin typeface="Times New Roman"/>
                <a:cs typeface="Times New Roman"/>
              </a:rPr>
              <a:t>When </a:t>
            </a:r>
            <a:r>
              <a:rPr lang="en-US" b="0" i="1">
                <a:effectLst/>
                <a:latin typeface="Times New Roman"/>
                <a:cs typeface="Times New Roman"/>
              </a:rPr>
              <a:t>P</a:t>
            </a:r>
            <a:r>
              <a:rPr lang="en-US" b="0" i="0">
                <a:effectLst/>
                <a:latin typeface="Times New Roman"/>
                <a:cs typeface="Times New Roman"/>
              </a:rPr>
              <a:t> &gt; 0.05, the null hypothesis is accepted</a:t>
            </a:r>
            <a:r>
              <a:rPr lang="en-US">
                <a:latin typeface="Times New Roman"/>
                <a:cs typeface="Times New Roman"/>
              </a:rPr>
              <a:t>.</a:t>
            </a:r>
          </a:p>
          <a:p>
            <a:pPr marL="457200">
              <a:buClr>
                <a:schemeClr val="accent1">
                  <a:lumMod val="60000"/>
                  <a:lumOff val="40000"/>
                </a:schemeClr>
              </a:buCl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443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44D1-6724-44B8-B842-CEEDB08A69B8}"/>
              </a:ext>
            </a:extLst>
          </p:cNvPr>
          <p:cNvSpPr>
            <a:spLocks noGrp="1"/>
          </p:cNvSpPr>
          <p:nvPr>
            <p:ph type="title"/>
          </p:nvPr>
        </p:nvSpPr>
        <p:spPr>
          <a:xfrm>
            <a:off x="2592925" y="624110"/>
            <a:ext cx="8911687" cy="1280890"/>
          </a:xfrm>
        </p:spPr>
        <p:txBody>
          <a:bodyPr>
            <a:normAutofit/>
          </a:bodyPr>
          <a:lstStyle/>
          <a:p>
            <a:r>
              <a:rPr lang="en-US" b="0" i="0">
                <a:effectLst/>
                <a:latin typeface="Times New Roman"/>
                <a:cs typeface="Times New Roman"/>
              </a:rPr>
              <a:t>Hypothesis </a:t>
            </a:r>
            <a:r>
              <a:rPr lang="en-US">
                <a:latin typeface="Times New Roman"/>
                <a:cs typeface="Times New Roman"/>
              </a:rPr>
              <a:t>Testing </a:t>
            </a:r>
            <a:r>
              <a:rPr lang="en-US" b="0" i="0">
                <a:effectLst/>
                <a:latin typeface="Times New Roman"/>
                <a:cs typeface="Times New Roman"/>
              </a:rPr>
              <a:t>(2/2)</a:t>
            </a:r>
            <a:r>
              <a:rPr lang="en-US">
                <a:latin typeface="Calibri"/>
                <a:cs typeface="Calibri"/>
              </a:rPr>
              <a:t>:</a:t>
            </a:r>
          </a:p>
        </p:txBody>
      </p:sp>
      <p:sp>
        <p:nvSpPr>
          <p:cNvPr id="4" name="Slide Number Placeholder 3">
            <a:extLst>
              <a:ext uri="{FF2B5EF4-FFF2-40B4-BE49-F238E27FC236}">
                <a16:creationId xmlns:a16="http://schemas.microsoft.com/office/drawing/2014/main" id="{A94D1456-B277-4B07-DB90-09C4AAC05303}"/>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123E27B9-C96D-474B-9459-8B1842C9BB41}" type="slidenum">
              <a:rPr lang="en-US" sz="1900" smtClean="0"/>
              <a:pPr>
                <a:lnSpc>
                  <a:spcPct val="90000"/>
                </a:lnSpc>
                <a:spcAft>
                  <a:spcPts val="600"/>
                </a:spcAft>
              </a:pPr>
              <a:t>19</a:t>
            </a:fld>
            <a:endParaRPr lang="en-US" sz="1900"/>
          </a:p>
        </p:txBody>
      </p:sp>
      <p:sp>
        <p:nvSpPr>
          <p:cNvPr id="3" name="Content Placeholder 2">
            <a:extLst>
              <a:ext uri="{FF2B5EF4-FFF2-40B4-BE49-F238E27FC236}">
                <a16:creationId xmlns:a16="http://schemas.microsoft.com/office/drawing/2014/main" id="{C91E208B-8B2F-4263-B561-98EA3BAB260C}"/>
              </a:ext>
            </a:extLst>
          </p:cNvPr>
          <p:cNvSpPr>
            <a:spLocks noGrp="1"/>
          </p:cNvSpPr>
          <p:nvPr>
            <p:ph idx="1"/>
          </p:nvPr>
        </p:nvSpPr>
        <p:spPr>
          <a:xfrm>
            <a:off x="2589212" y="2125362"/>
            <a:ext cx="5835121" cy="3785860"/>
          </a:xfrm>
        </p:spPr>
        <p:txBody>
          <a:bodyPr vert="horz" lIns="91440" tIns="45720" rIns="91440" bIns="45720" rtlCol="0">
            <a:normAutofit/>
          </a:bodyPr>
          <a:lstStyle/>
          <a:p>
            <a:pPr marL="457200">
              <a:buClr>
                <a:schemeClr val="accent1">
                  <a:lumMod val="60000"/>
                  <a:lumOff val="40000"/>
                </a:schemeClr>
              </a:buClr>
            </a:pPr>
            <a:r>
              <a:rPr lang="en-US">
                <a:latin typeface="Times New Roman" panose="02020603050405020304" pitchFamily="18" charset="0"/>
                <a:cs typeface="Times New Roman" panose="02020603050405020304" pitchFamily="18" charset="0"/>
              </a:rPr>
              <a:t>PSPDTs have an average accuracy that is not statistically significantly different (at the p=0.05 level) than traditional decision trees built using CART or CTC with similar hyperparameters</a:t>
            </a:r>
          </a:p>
          <a:p>
            <a:pPr marL="857250" lvl="1">
              <a:buClr>
                <a:schemeClr val="accent1">
                  <a:lumMod val="60000"/>
                  <a:lumOff val="40000"/>
                </a:schemeClr>
              </a:buClr>
            </a:pPr>
            <a:r>
              <a:rPr lang="en-US">
                <a:latin typeface="Times New Roman"/>
                <a:cs typeface="Times New Roman"/>
              </a:rPr>
              <a:t>T-test: Type of hypothesis testing</a:t>
            </a:r>
          </a:p>
          <a:p>
            <a:pPr marL="857250" lvl="1">
              <a:buClr>
                <a:schemeClr val="accent1">
                  <a:lumMod val="60000"/>
                  <a:lumOff val="40000"/>
                </a:schemeClr>
              </a:buClr>
            </a:pPr>
            <a:r>
              <a:rPr lang="en-US">
                <a:latin typeface="Times New Roman"/>
                <a:cs typeface="Times New Roman"/>
              </a:rPr>
              <a:t>Compare the means of two groups and determine whether there is a </a:t>
            </a:r>
            <a:r>
              <a:rPr lang="en-US" err="1">
                <a:latin typeface="Times New Roman"/>
                <a:cs typeface="Times New Roman"/>
              </a:rPr>
              <a:t>statisitically</a:t>
            </a:r>
            <a:r>
              <a:rPr lang="en-US">
                <a:latin typeface="Times New Roman"/>
                <a:cs typeface="Times New Roman"/>
              </a:rPr>
              <a:t> significant difference between them</a:t>
            </a:r>
          </a:p>
          <a:p>
            <a:pPr marL="857250" lvl="1">
              <a:buClr>
                <a:schemeClr val="accent1">
                  <a:lumMod val="60000"/>
                  <a:lumOff val="40000"/>
                </a:schemeClr>
              </a:buClr>
            </a:pPr>
            <a:r>
              <a:rPr lang="en-US">
                <a:latin typeface="Times New Roman"/>
                <a:cs typeface="Times New Roman"/>
              </a:rPr>
              <a:t>If the p-value is less than 0.05 we reject the null hypothesis </a:t>
            </a:r>
            <a:endParaRPr lang="en-US">
              <a:latin typeface="Times New Roman" panose="02020603050405020304" pitchFamily="18" charset="0"/>
              <a:cs typeface="Times New Roman" panose="02020603050405020304" pitchFamily="18" charset="0"/>
            </a:endParaRPr>
          </a:p>
          <a:p>
            <a:pPr marL="857250" lvl="1">
              <a:buClr>
                <a:schemeClr val="accent1">
                  <a:lumMod val="60000"/>
                  <a:lumOff val="40000"/>
                </a:schemeClr>
              </a:buClr>
            </a:pPr>
            <a:r>
              <a:rPr lang="en-US">
                <a:latin typeface="Times New Roman" panose="02020603050405020304" pitchFamily="18" charset="0"/>
                <a:cs typeface="Times New Roman" panose="02020603050405020304" pitchFamily="18" charset="0"/>
              </a:rPr>
              <a:t>PSPDT vs. CTC and PSPDT vs. CART algorithms</a:t>
            </a:r>
          </a:p>
        </p:txBody>
      </p:sp>
    </p:spTree>
    <p:extLst>
      <p:ext uri="{BB962C8B-B14F-4D97-AF65-F5344CB8AC3E}">
        <p14:creationId xmlns:p14="http://schemas.microsoft.com/office/powerpoint/2010/main" val="257954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60F8-9337-D268-7A2E-AC0E7DF05CDE}"/>
              </a:ext>
            </a:extLst>
          </p:cNvPr>
          <p:cNvSpPr>
            <a:spLocks noGrp="1"/>
          </p:cNvSpPr>
          <p:nvPr>
            <p:ph type="title"/>
          </p:nvPr>
        </p:nvSpPr>
        <p:spPr>
          <a:xfrm>
            <a:off x="1726163" y="624110"/>
            <a:ext cx="9778449" cy="812804"/>
          </a:xfrm>
        </p:spPr>
        <p:txBody>
          <a:bodyPr>
            <a:normAutofit/>
          </a:bodyPr>
          <a:lstStyle/>
          <a:p>
            <a:r>
              <a:rPr lang="en-US" sz="40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38EFCCFA-B5D7-0BAA-51B3-80A51DAA9D44}"/>
              </a:ext>
            </a:extLst>
          </p:cNvPr>
          <p:cNvSpPr>
            <a:spLocks noGrp="1"/>
          </p:cNvSpPr>
          <p:nvPr>
            <p:ph idx="1"/>
          </p:nvPr>
        </p:nvSpPr>
        <p:spPr>
          <a:xfrm>
            <a:off x="1726162" y="1357605"/>
            <a:ext cx="9778449" cy="4553618"/>
          </a:xfrm>
        </p:spPr>
        <p:txBody>
          <a:bodyPr>
            <a:normAutofit/>
          </a:bodyPr>
          <a:lstStyle/>
          <a:p>
            <a:r>
              <a:rPr lang="en-US" sz="2000" dirty="0">
                <a:latin typeface="Times New Roman" panose="02020603050405020304" pitchFamily="18" charset="0"/>
                <a:cs typeface="Times New Roman" panose="02020603050405020304" pitchFamily="18" charset="0"/>
              </a:rPr>
              <a:t>Problem statement</a:t>
            </a:r>
          </a:p>
          <a:p>
            <a:r>
              <a:rPr lang="en-US" sz="2000" dirty="0">
                <a:latin typeface="Times New Roman" panose="02020603050405020304" pitchFamily="18" charset="0"/>
                <a:cs typeface="Times New Roman" panose="02020603050405020304" pitchFamily="18" charset="0"/>
              </a:rPr>
              <a:t>Research Questions and Contribution</a:t>
            </a:r>
          </a:p>
          <a:p>
            <a:r>
              <a:rPr lang="en-US" sz="2000" dirty="0">
                <a:latin typeface="Times New Roman" panose="02020603050405020304" pitchFamily="18" charset="0"/>
                <a:cs typeface="Times New Roman" panose="02020603050405020304" pitchFamily="18" charset="0"/>
              </a:rPr>
              <a:t>Background</a:t>
            </a:r>
          </a:p>
          <a:p>
            <a:r>
              <a:rPr lang="en-US" sz="2000" dirty="0">
                <a:latin typeface="Times New Roman" panose="02020603050405020304" pitchFamily="18" charset="0"/>
                <a:cs typeface="Times New Roman" panose="02020603050405020304" pitchFamily="18" charset="0"/>
              </a:rPr>
              <a:t>Solution approach </a:t>
            </a:r>
          </a:p>
          <a:p>
            <a:r>
              <a:rPr lang="en-US" sz="2000" dirty="0">
                <a:latin typeface="Times New Roman" panose="02020603050405020304" pitchFamily="18" charset="0"/>
                <a:cs typeface="Times New Roman" panose="02020603050405020304" pitchFamily="18" charset="0"/>
              </a:rPr>
              <a:t>PSPDT algorithm </a:t>
            </a:r>
          </a:p>
          <a:p>
            <a:r>
              <a:rPr lang="en-US" sz="2000" dirty="0">
                <a:latin typeface="Times New Roman" panose="02020603050405020304" pitchFamily="18" charset="0"/>
                <a:cs typeface="Times New Roman" panose="02020603050405020304" pitchFamily="18" charset="0"/>
              </a:rPr>
              <a:t>Methodology</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Future works</a:t>
            </a:r>
          </a:p>
        </p:txBody>
      </p:sp>
    </p:spTree>
    <p:extLst>
      <p:ext uri="{BB962C8B-B14F-4D97-AF65-F5344CB8AC3E}">
        <p14:creationId xmlns:p14="http://schemas.microsoft.com/office/powerpoint/2010/main" val="241888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44D1-6724-44B8-B842-CEEDB08A69B8}"/>
              </a:ext>
            </a:extLst>
          </p:cNvPr>
          <p:cNvSpPr>
            <a:spLocks noGrp="1"/>
          </p:cNvSpPr>
          <p:nvPr>
            <p:ph type="title"/>
          </p:nvPr>
        </p:nvSpPr>
        <p:spPr>
          <a:xfrm>
            <a:off x="2103944" y="454756"/>
            <a:ext cx="5278990" cy="909510"/>
          </a:xfrm>
        </p:spPr>
        <p:txBody>
          <a:bodyPr>
            <a:normAutofit/>
          </a:bodyPr>
          <a:lstStyle/>
          <a:p>
            <a:r>
              <a:rPr lang="en-US">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478A3F2-CF0F-5D4C-C2DB-1CADA67E76D3}"/>
              </a:ext>
            </a:extLst>
          </p:cNvPr>
          <p:cNvSpPr>
            <a:spLocks noGrp="1"/>
          </p:cNvSpPr>
          <p:nvPr>
            <p:ph idx="1"/>
          </p:nvPr>
        </p:nvSpPr>
        <p:spPr>
          <a:xfrm>
            <a:off x="1758820" y="1436915"/>
            <a:ext cx="7703021" cy="4474308"/>
          </a:xfrm>
        </p:spPr>
        <p:txBody>
          <a:bodyPr>
            <a:normAutofit/>
          </a:bodyPr>
          <a:lstStyle/>
          <a:p>
            <a:r>
              <a:rPr lang="en-US" sz="2000" dirty="0">
                <a:latin typeface="Times New Roman" panose="02020603050405020304" pitchFamily="18" charset="0"/>
                <a:cs typeface="Times New Roman" panose="02020603050405020304" pitchFamily="18" charset="0"/>
              </a:rPr>
              <a:t>PSPDT-MP Vs CART VS CTC along with t-test summary:</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54856A8-BEC8-4356-DF2F-A855718FA5D4}"/>
              </a:ext>
            </a:extLst>
          </p:cNvPr>
          <p:cNvSpPr>
            <a:spLocks noGrp="1"/>
          </p:cNvSpPr>
          <p:nvPr>
            <p:ph type="sldNum" sz="quarter" idx="12"/>
          </p:nvPr>
        </p:nvSpPr>
        <p:spPr/>
        <p:txBody>
          <a:bodyPr/>
          <a:lstStyle/>
          <a:p>
            <a:fld id="{123E27B9-C96D-474B-9459-8B1842C9BB41}" type="slidenum">
              <a:rPr lang="en-US" smtClean="0"/>
              <a:t>20</a:t>
            </a:fld>
            <a:endParaRPr lang="en-US"/>
          </a:p>
        </p:txBody>
      </p:sp>
      <p:graphicFrame>
        <p:nvGraphicFramePr>
          <p:cNvPr id="8" name="Table 8">
            <a:extLst>
              <a:ext uri="{FF2B5EF4-FFF2-40B4-BE49-F238E27FC236}">
                <a16:creationId xmlns:a16="http://schemas.microsoft.com/office/drawing/2014/main" id="{92010353-925D-F0F0-0668-55871972B33B}"/>
              </a:ext>
            </a:extLst>
          </p:cNvPr>
          <p:cNvGraphicFramePr>
            <a:graphicFrameLocks noGrp="1"/>
          </p:cNvGraphicFramePr>
          <p:nvPr>
            <p:extLst>
              <p:ext uri="{D42A27DB-BD31-4B8C-83A1-F6EECF244321}">
                <p14:modId xmlns:p14="http://schemas.microsoft.com/office/powerpoint/2010/main" val="872394312"/>
              </p:ext>
            </p:extLst>
          </p:nvPr>
        </p:nvGraphicFramePr>
        <p:xfrm>
          <a:off x="2265264" y="2375850"/>
          <a:ext cx="8592336" cy="3477750"/>
        </p:xfrm>
        <a:graphic>
          <a:graphicData uri="http://schemas.openxmlformats.org/drawingml/2006/table">
            <a:tbl>
              <a:tblPr firstRow="1" bandRow="1">
                <a:tableStyleId>{5C22544A-7EE6-4342-B048-85BDC9FD1C3A}</a:tableStyleId>
              </a:tblPr>
              <a:tblGrid>
                <a:gridCol w="2113910">
                  <a:extLst>
                    <a:ext uri="{9D8B030D-6E8A-4147-A177-3AD203B41FA5}">
                      <a16:colId xmlns:a16="http://schemas.microsoft.com/office/drawing/2014/main" val="2019380028"/>
                    </a:ext>
                  </a:extLst>
                </a:gridCol>
                <a:gridCol w="2182258">
                  <a:extLst>
                    <a:ext uri="{9D8B030D-6E8A-4147-A177-3AD203B41FA5}">
                      <a16:colId xmlns:a16="http://schemas.microsoft.com/office/drawing/2014/main" val="3312647429"/>
                    </a:ext>
                  </a:extLst>
                </a:gridCol>
                <a:gridCol w="2148084">
                  <a:extLst>
                    <a:ext uri="{9D8B030D-6E8A-4147-A177-3AD203B41FA5}">
                      <a16:colId xmlns:a16="http://schemas.microsoft.com/office/drawing/2014/main" val="4010677476"/>
                    </a:ext>
                  </a:extLst>
                </a:gridCol>
                <a:gridCol w="2148084">
                  <a:extLst>
                    <a:ext uri="{9D8B030D-6E8A-4147-A177-3AD203B41FA5}">
                      <a16:colId xmlns:a16="http://schemas.microsoft.com/office/drawing/2014/main" val="3958770175"/>
                    </a:ext>
                  </a:extLst>
                </a:gridCol>
              </a:tblGrid>
              <a:tr h="695550">
                <a:tc>
                  <a:txBody>
                    <a:bodyPr/>
                    <a:lstStyle/>
                    <a:p>
                      <a:r>
                        <a:rPr lang="en-US" dirty="0"/>
                        <a:t>Dataset</a:t>
                      </a:r>
                    </a:p>
                  </a:txBody>
                  <a:tcPr/>
                </a:tc>
                <a:tc>
                  <a:txBody>
                    <a:bodyPr/>
                    <a:lstStyle/>
                    <a:p>
                      <a:r>
                        <a:rPr lang="en-US" dirty="0"/>
                        <a:t>PSPDT-MP</a:t>
                      </a:r>
                    </a:p>
                  </a:txBody>
                  <a:tcPr/>
                </a:tc>
                <a:tc>
                  <a:txBody>
                    <a:bodyPr/>
                    <a:lstStyle/>
                    <a:p>
                      <a:r>
                        <a:rPr lang="en-US"/>
                        <a:t>CTC (p-value)</a:t>
                      </a:r>
                    </a:p>
                  </a:txBody>
                  <a:tcPr/>
                </a:tc>
                <a:tc>
                  <a:txBody>
                    <a:bodyPr/>
                    <a:lstStyle/>
                    <a:p>
                      <a:r>
                        <a:rPr lang="en-US"/>
                        <a:t>CART (p-Value)</a:t>
                      </a:r>
                    </a:p>
                  </a:txBody>
                  <a:tcPr/>
                </a:tc>
                <a:extLst>
                  <a:ext uri="{0D108BD9-81ED-4DB2-BD59-A6C34878D82A}">
                    <a16:rowId xmlns:a16="http://schemas.microsoft.com/office/drawing/2014/main" val="2988424262"/>
                  </a:ext>
                </a:extLst>
              </a:tr>
              <a:tr h="695550">
                <a:tc>
                  <a:txBody>
                    <a:bodyPr/>
                    <a:lstStyle/>
                    <a:p>
                      <a:r>
                        <a:rPr lang="en-US" dirty="0"/>
                        <a:t>IRIS</a:t>
                      </a:r>
                    </a:p>
                  </a:txBody>
                  <a:tcPr/>
                </a:tc>
                <a:tc>
                  <a:txBody>
                    <a:bodyPr/>
                    <a:lstStyle/>
                    <a:p>
                      <a:r>
                        <a:rPr lang="en-US" dirty="0"/>
                        <a:t>89.5%</a:t>
                      </a:r>
                    </a:p>
                  </a:txBody>
                  <a:tcPr/>
                </a:tc>
                <a:tc>
                  <a:txBody>
                    <a:bodyPr/>
                    <a:lstStyle/>
                    <a:p>
                      <a:r>
                        <a:rPr lang="en-US"/>
                        <a:t>84.97% (0.43)</a:t>
                      </a:r>
                    </a:p>
                  </a:txBody>
                  <a:tcPr/>
                </a:tc>
                <a:tc>
                  <a:txBody>
                    <a:bodyPr/>
                    <a:lstStyle/>
                    <a:p>
                      <a:r>
                        <a:rPr lang="en-US" dirty="0"/>
                        <a:t>91.12% (0.12)</a:t>
                      </a:r>
                    </a:p>
                  </a:txBody>
                  <a:tcPr/>
                </a:tc>
                <a:extLst>
                  <a:ext uri="{0D108BD9-81ED-4DB2-BD59-A6C34878D82A}">
                    <a16:rowId xmlns:a16="http://schemas.microsoft.com/office/drawing/2014/main" val="4267117145"/>
                  </a:ext>
                </a:extLst>
              </a:tr>
              <a:tr h="695550">
                <a:tc>
                  <a:txBody>
                    <a:bodyPr/>
                    <a:lstStyle/>
                    <a:p>
                      <a:r>
                        <a:rPr lang="en-US" dirty="0"/>
                        <a:t>Wine</a:t>
                      </a:r>
                    </a:p>
                  </a:txBody>
                  <a:tcPr/>
                </a:tc>
                <a:tc>
                  <a:txBody>
                    <a:bodyPr/>
                    <a:lstStyle/>
                    <a:p>
                      <a:r>
                        <a:rPr lang="en-US" dirty="0"/>
                        <a:t>87.56%</a:t>
                      </a:r>
                    </a:p>
                  </a:txBody>
                  <a:tcPr/>
                </a:tc>
                <a:tc>
                  <a:txBody>
                    <a:bodyPr/>
                    <a:lstStyle/>
                    <a:p>
                      <a:r>
                        <a:rPr lang="en-US"/>
                        <a:t>88.97% (0.92)</a:t>
                      </a:r>
                    </a:p>
                  </a:txBody>
                  <a:tcPr/>
                </a:tc>
                <a:tc>
                  <a:txBody>
                    <a:bodyPr/>
                    <a:lstStyle/>
                    <a:p>
                      <a:r>
                        <a:rPr lang="en-US" dirty="0"/>
                        <a:t>90.53% (0.06)</a:t>
                      </a:r>
                    </a:p>
                  </a:txBody>
                  <a:tcPr/>
                </a:tc>
                <a:extLst>
                  <a:ext uri="{0D108BD9-81ED-4DB2-BD59-A6C34878D82A}">
                    <a16:rowId xmlns:a16="http://schemas.microsoft.com/office/drawing/2014/main" val="200256363"/>
                  </a:ext>
                </a:extLst>
              </a:tr>
              <a:tr h="695550">
                <a:tc>
                  <a:txBody>
                    <a:bodyPr/>
                    <a:lstStyle/>
                    <a:p>
                      <a:r>
                        <a:rPr lang="en-US" dirty="0"/>
                        <a:t>Diabetes</a:t>
                      </a:r>
                    </a:p>
                  </a:txBody>
                  <a:tcPr/>
                </a:tc>
                <a:tc>
                  <a:txBody>
                    <a:bodyPr/>
                    <a:lstStyle/>
                    <a:p>
                      <a:r>
                        <a:rPr lang="en-US" dirty="0"/>
                        <a:t>71.25%</a:t>
                      </a:r>
                    </a:p>
                  </a:txBody>
                  <a:tcPr/>
                </a:tc>
                <a:tc>
                  <a:txBody>
                    <a:bodyPr/>
                    <a:lstStyle/>
                    <a:p>
                      <a:r>
                        <a:rPr lang="en-US"/>
                        <a:t>73.86% (0.86)</a:t>
                      </a:r>
                    </a:p>
                  </a:txBody>
                  <a:tcPr/>
                </a:tc>
                <a:tc>
                  <a:txBody>
                    <a:bodyPr/>
                    <a:lstStyle/>
                    <a:p>
                      <a:r>
                        <a:rPr lang="en-US"/>
                        <a:t>80.64% (0.47)</a:t>
                      </a:r>
                    </a:p>
                  </a:txBody>
                  <a:tcPr/>
                </a:tc>
                <a:extLst>
                  <a:ext uri="{0D108BD9-81ED-4DB2-BD59-A6C34878D82A}">
                    <a16:rowId xmlns:a16="http://schemas.microsoft.com/office/drawing/2014/main" val="1751817868"/>
                  </a:ext>
                </a:extLst>
              </a:tr>
              <a:tr h="695550">
                <a:tc>
                  <a:txBody>
                    <a:bodyPr/>
                    <a:lstStyle/>
                    <a:p>
                      <a:r>
                        <a:rPr lang="en-US" dirty="0"/>
                        <a:t>Breast-w</a:t>
                      </a:r>
                    </a:p>
                  </a:txBody>
                  <a:tcPr/>
                </a:tc>
                <a:tc>
                  <a:txBody>
                    <a:bodyPr/>
                    <a:lstStyle/>
                    <a:p>
                      <a:r>
                        <a:rPr lang="en-US" dirty="0"/>
                        <a:t>89.75%</a:t>
                      </a:r>
                    </a:p>
                  </a:txBody>
                  <a:tcPr/>
                </a:tc>
                <a:tc>
                  <a:txBody>
                    <a:bodyPr/>
                    <a:lstStyle/>
                    <a:p>
                      <a:r>
                        <a:rPr lang="en-US"/>
                        <a:t>87.32% (0.93)</a:t>
                      </a:r>
                    </a:p>
                  </a:txBody>
                  <a:tcPr/>
                </a:tc>
                <a:tc>
                  <a:txBody>
                    <a:bodyPr/>
                    <a:lstStyle/>
                    <a:p>
                      <a:r>
                        <a:rPr lang="en-US" dirty="0"/>
                        <a:t>90.56% (0.11)</a:t>
                      </a:r>
                    </a:p>
                  </a:txBody>
                  <a:tcPr/>
                </a:tc>
                <a:extLst>
                  <a:ext uri="{0D108BD9-81ED-4DB2-BD59-A6C34878D82A}">
                    <a16:rowId xmlns:a16="http://schemas.microsoft.com/office/drawing/2014/main" val="1162248417"/>
                  </a:ext>
                </a:extLst>
              </a:tr>
            </a:tbl>
          </a:graphicData>
        </a:graphic>
      </p:graphicFrame>
    </p:spTree>
    <p:extLst>
      <p:ext uri="{BB962C8B-B14F-4D97-AF65-F5344CB8AC3E}">
        <p14:creationId xmlns:p14="http://schemas.microsoft.com/office/powerpoint/2010/main" val="975551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478A3F2-CF0F-5D4C-C2DB-1CADA67E76D3}"/>
              </a:ext>
            </a:extLst>
          </p:cNvPr>
          <p:cNvSpPr>
            <a:spLocks noGrp="1"/>
          </p:cNvSpPr>
          <p:nvPr>
            <p:ph idx="1"/>
          </p:nvPr>
        </p:nvSpPr>
        <p:spPr>
          <a:xfrm>
            <a:off x="1758820" y="1436915"/>
            <a:ext cx="7703021" cy="4474308"/>
          </a:xfrm>
        </p:spPr>
        <p:txBody>
          <a:bodyPr>
            <a:normAutofit/>
          </a:bodyPr>
          <a:lstStyle/>
          <a:p>
            <a:r>
              <a:rPr lang="en-US" sz="2000" b="0" i="0" dirty="0">
                <a:effectLst/>
                <a:latin typeface="Arial" panose="020B0604020202020204" pitchFamily="34" charset="0"/>
              </a:rPr>
              <a:t>Leaf distribution and accuracy for ε values IRIS dataset</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54856A8-BEC8-4356-DF2F-A855718FA5D4}"/>
              </a:ext>
            </a:extLst>
          </p:cNvPr>
          <p:cNvSpPr>
            <a:spLocks noGrp="1"/>
          </p:cNvSpPr>
          <p:nvPr>
            <p:ph type="sldNum" sz="quarter" idx="12"/>
          </p:nvPr>
        </p:nvSpPr>
        <p:spPr/>
        <p:txBody>
          <a:bodyPr/>
          <a:lstStyle/>
          <a:p>
            <a:fld id="{123E27B9-C96D-474B-9459-8B1842C9BB41}" type="slidenum">
              <a:rPr lang="en-US" smtClean="0"/>
              <a:t>21</a:t>
            </a:fld>
            <a:endParaRPr lang="en-US"/>
          </a:p>
        </p:txBody>
      </p:sp>
      <p:graphicFrame>
        <p:nvGraphicFramePr>
          <p:cNvPr id="5" name="Table 5">
            <a:extLst>
              <a:ext uri="{FF2B5EF4-FFF2-40B4-BE49-F238E27FC236}">
                <a16:creationId xmlns:a16="http://schemas.microsoft.com/office/drawing/2014/main" id="{AA2AC4DC-CD96-6586-F1D5-5780796C3B88}"/>
              </a:ext>
            </a:extLst>
          </p:cNvPr>
          <p:cNvGraphicFramePr>
            <a:graphicFrameLocks noGrp="1"/>
          </p:cNvGraphicFramePr>
          <p:nvPr>
            <p:extLst>
              <p:ext uri="{D42A27DB-BD31-4B8C-83A1-F6EECF244321}">
                <p14:modId xmlns:p14="http://schemas.microsoft.com/office/powerpoint/2010/main" val="3749281665"/>
              </p:ext>
            </p:extLst>
          </p:nvPr>
        </p:nvGraphicFramePr>
        <p:xfrm>
          <a:off x="1944255" y="2268848"/>
          <a:ext cx="9549709" cy="3642375"/>
        </p:xfrm>
        <a:graphic>
          <a:graphicData uri="http://schemas.openxmlformats.org/drawingml/2006/table">
            <a:tbl>
              <a:tblPr firstRow="1" bandRow="1">
                <a:tableStyleId>{5C22544A-7EE6-4342-B048-85BDC9FD1C3A}</a:tableStyleId>
              </a:tblPr>
              <a:tblGrid>
                <a:gridCol w="1911630">
                  <a:extLst>
                    <a:ext uri="{9D8B030D-6E8A-4147-A177-3AD203B41FA5}">
                      <a16:colId xmlns:a16="http://schemas.microsoft.com/office/drawing/2014/main" val="357174327"/>
                    </a:ext>
                  </a:extLst>
                </a:gridCol>
                <a:gridCol w="1271607">
                  <a:extLst>
                    <a:ext uri="{9D8B030D-6E8A-4147-A177-3AD203B41FA5}">
                      <a16:colId xmlns:a16="http://schemas.microsoft.com/office/drawing/2014/main" val="4078258874"/>
                    </a:ext>
                  </a:extLst>
                </a:gridCol>
                <a:gridCol w="1591618">
                  <a:extLst>
                    <a:ext uri="{9D8B030D-6E8A-4147-A177-3AD203B41FA5}">
                      <a16:colId xmlns:a16="http://schemas.microsoft.com/office/drawing/2014/main" val="2272641060"/>
                    </a:ext>
                  </a:extLst>
                </a:gridCol>
                <a:gridCol w="1591618">
                  <a:extLst>
                    <a:ext uri="{9D8B030D-6E8A-4147-A177-3AD203B41FA5}">
                      <a16:colId xmlns:a16="http://schemas.microsoft.com/office/drawing/2014/main" val="1035763279"/>
                    </a:ext>
                  </a:extLst>
                </a:gridCol>
                <a:gridCol w="1591618">
                  <a:extLst>
                    <a:ext uri="{9D8B030D-6E8A-4147-A177-3AD203B41FA5}">
                      <a16:colId xmlns:a16="http://schemas.microsoft.com/office/drawing/2014/main" val="1994167883"/>
                    </a:ext>
                  </a:extLst>
                </a:gridCol>
                <a:gridCol w="1591618">
                  <a:extLst>
                    <a:ext uri="{9D8B030D-6E8A-4147-A177-3AD203B41FA5}">
                      <a16:colId xmlns:a16="http://schemas.microsoft.com/office/drawing/2014/main" val="1870684056"/>
                    </a:ext>
                  </a:extLst>
                </a:gridCol>
              </a:tblGrid>
              <a:tr h="556660">
                <a:tc>
                  <a:txBody>
                    <a:bodyPr/>
                    <a:lstStyle/>
                    <a:p>
                      <a:endParaRPr lang="en-US" dirty="0"/>
                    </a:p>
                  </a:txBody>
                  <a:tcPr/>
                </a:tc>
                <a:tc>
                  <a:txBody>
                    <a:bodyPr/>
                    <a:lstStyle/>
                    <a:p>
                      <a:r>
                        <a:rPr lang="en-US" dirty="0"/>
                        <a:t>Mean</a:t>
                      </a:r>
                    </a:p>
                  </a:txBody>
                  <a:tcPr/>
                </a:tc>
                <a:tc>
                  <a:txBody>
                    <a:bodyPr/>
                    <a:lstStyle/>
                    <a:p>
                      <a:r>
                        <a:rPr lang="en-US" dirty="0"/>
                        <a:t>Std dev</a:t>
                      </a:r>
                    </a:p>
                  </a:txBody>
                  <a:tcPr/>
                </a:tc>
                <a:tc>
                  <a:txBody>
                    <a:bodyPr/>
                    <a:lstStyle/>
                    <a:p>
                      <a:r>
                        <a:rPr lang="en-US" dirty="0"/>
                        <a:t>Min</a:t>
                      </a:r>
                    </a:p>
                  </a:txBody>
                  <a:tcPr/>
                </a:tc>
                <a:tc>
                  <a:txBody>
                    <a:bodyPr/>
                    <a:lstStyle/>
                    <a:p>
                      <a:r>
                        <a:rPr lang="en-US" dirty="0"/>
                        <a:t>Max</a:t>
                      </a:r>
                    </a:p>
                  </a:txBody>
                  <a:tcPr/>
                </a:tc>
                <a:tc>
                  <a:txBody>
                    <a:bodyPr/>
                    <a:lstStyle/>
                    <a:p>
                      <a:r>
                        <a:rPr lang="en-US" dirty="0"/>
                        <a:t>Accuracy%</a:t>
                      </a:r>
                    </a:p>
                  </a:txBody>
                  <a:tcPr/>
                </a:tc>
                <a:extLst>
                  <a:ext uri="{0D108BD9-81ED-4DB2-BD59-A6C34878D82A}">
                    <a16:rowId xmlns:a16="http://schemas.microsoft.com/office/drawing/2014/main" val="635172932"/>
                  </a:ext>
                </a:extLst>
              </a:tr>
              <a:tr h="6594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ε</a:t>
                      </a:r>
                      <a:r>
                        <a:rPr lang="en-US" dirty="0"/>
                        <a:t>  = 0.01</a:t>
                      </a:r>
                    </a:p>
                  </a:txBody>
                  <a:tcPr/>
                </a:tc>
                <a:tc>
                  <a:txBody>
                    <a:bodyPr/>
                    <a:lstStyle/>
                    <a:p>
                      <a:r>
                        <a:rPr lang="en-US" dirty="0"/>
                        <a:t>2.43</a:t>
                      </a:r>
                    </a:p>
                  </a:txBody>
                  <a:tcPr/>
                </a:tc>
                <a:tc>
                  <a:txBody>
                    <a:bodyPr/>
                    <a:lstStyle/>
                    <a:p>
                      <a:r>
                        <a:rPr lang="en-US" dirty="0"/>
                        <a:t>0.96</a:t>
                      </a:r>
                    </a:p>
                  </a:txBody>
                  <a:tcPr/>
                </a:tc>
                <a:tc>
                  <a:txBody>
                    <a:bodyPr/>
                    <a:lstStyle/>
                    <a:p>
                      <a:r>
                        <a:rPr lang="en-US" dirty="0"/>
                        <a:t>1</a:t>
                      </a:r>
                    </a:p>
                  </a:txBody>
                  <a:tcPr/>
                </a:tc>
                <a:tc>
                  <a:txBody>
                    <a:bodyPr/>
                    <a:lstStyle/>
                    <a:p>
                      <a:r>
                        <a:rPr lang="en-US" dirty="0"/>
                        <a:t>4</a:t>
                      </a:r>
                    </a:p>
                  </a:txBody>
                  <a:tcPr/>
                </a:tc>
                <a:tc>
                  <a:txBody>
                    <a:bodyPr/>
                    <a:lstStyle/>
                    <a:p>
                      <a:r>
                        <a:rPr lang="en-US" dirty="0"/>
                        <a:t>93.25</a:t>
                      </a:r>
                    </a:p>
                  </a:txBody>
                  <a:tcPr/>
                </a:tc>
                <a:extLst>
                  <a:ext uri="{0D108BD9-81ED-4DB2-BD59-A6C34878D82A}">
                    <a16:rowId xmlns:a16="http://schemas.microsoft.com/office/drawing/2014/main" val="3735804340"/>
                  </a:ext>
                </a:extLst>
              </a:tr>
              <a:tr h="382045">
                <a:tc>
                  <a:txBody>
                    <a:bodyPr/>
                    <a:lstStyle/>
                    <a:p>
                      <a:r>
                        <a:rPr lang="el-GR" dirty="0"/>
                        <a:t>ε</a:t>
                      </a:r>
                      <a:r>
                        <a:rPr lang="en-US" dirty="0"/>
                        <a:t>  = 0.05</a:t>
                      </a:r>
                    </a:p>
                  </a:txBody>
                  <a:tcPr/>
                </a:tc>
                <a:tc>
                  <a:txBody>
                    <a:bodyPr/>
                    <a:lstStyle/>
                    <a:p>
                      <a:r>
                        <a:rPr lang="en-US" dirty="0"/>
                        <a:t>1.93</a:t>
                      </a:r>
                    </a:p>
                  </a:txBody>
                  <a:tcPr/>
                </a:tc>
                <a:tc>
                  <a:txBody>
                    <a:bodyPr/>
                    <a:lstStyle/>
                    <a:p>
                      <a:r>
                        <a:rPr lang="en-US" dirty="0"/>
                        <a:t>0.67</a:t>
                      </a:r>
                    </a:p>
                  </a:txBody>
                  <a:tcPr/>
                </a:tc>
                <a:tc>
                  <a:txBody>
                    <a:bodyPr/>
                    <a:lstStyle/>
                    <a:p>
                      <a:r>
                        <a:rPr lang="en-US" dirty="0"/>
                        <a:t>1</a:t>
                      </a:r>
                    </a:p>
                  </a:txBody>
                  <a:tcPr/>
                </a:tc>
                <a:tc>
                  <a:txBody>
                    <a:bodyPr/>
                    <a:lstStyle/>
                    <a:p>
                      <a:r>
                        <a:rPr lang="en-US" dirty="0"/>
                        <a:t>3</a:t>
                      </a:r>
                    </a:p>
                  </a:txBody>
                  <a:tcPr/>
                </a:tc>
                <a:tc>
                  <a:txBody>
                    <a:bodyPr/>
                    <a:lstStyle/>
                    <a:p>
                      <a:r>
                        <a:rPr lang="en-US" dirty="0"/>
                        <a:t>90.85</a:t>
                      </a:r>
                    </a:p>
                  </a:txBody>
                  <a:tcPr/>
                </a:tc>
                <a:extLst>
                  <a:ext uri="{0D108BD9-81ED-4DB2-BD59-A6C34878D82A}">
                    <a16:rowId xmlns:a16="http://schemas.microsoft.com/office/drawing/2014/main" val="1482131083"/>
                  </a:ext>
                </a:extLst>
              </a:tr>
              <a:tr h="4858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ε</a:t>
                      </a:r>
                      <a:r>
                        <a:rPr lang="en-US" dirty="0"/>
                        <a:t>  = 0.1</a:t>
                      </a:r>
                    </a:p>
                    <a:p>
                      <a:endParaRPr lang="en-US" dirty="0"/>
                    </a:p>
                  </a:txBody>
                  <a:tcPr/>
                </a:tc>
                <a:tc>
                  <a:txBody>
                    <a:bodyPr/>
                    <a:lstStyle/>
                    <a:p>
                      <a:r>
                        <a:rPr lang="en-US" dirty="0"/>
                        <a:t>1.76</a:t>
                      </a:r>
                    </a:p>
                  </a:txBody>
                  <a:tcPr/>
                </a:tc>
                <a:tc>
                  <a:txBody>
                    <a:bodyPr/>
                    <a:lstStyle/>
                    <a:p>
                      <a:r>
                        <a:rPr lang="en-US" dirty="0"/>
                        <a:t>0.55</a:t>
                      </a:r>
                    </a:p>
                  </a:txBody>
                  <a:tcPr/>
                </a:tc>
                <a:tc>
                  <a:txBody>
                    <a:bodyPr/>
                    <a:lstStyle/>
                    <a:p>
                      <a:r>
                        <a:rPr lang="en-US" dirty="0"/>
                        <a:t>1</a:t>
                      </a:r>
                    </a:p>
                  </a:txBody>
                  <a:tcPr/>
                </a:tc>
                <a:tc>
                  <a:txBody>
                    <a:bodyPr/>
                    <a:lstStyle/>
                    <a:p>
                      <a:r>
                        <a:rPr lang="en-US" dirty="0"/>
                        <a:t>3</a:t>
                      </a:r>
                    </a:p>
                  </a:txBody>
                  <a:tcPr/>
                </a:tc>
                <a:tc>
                  <a:txBody>
                    <a:bodyPr/>
                    <a:lstStyle/>
                    <a:p>
                      <a:r>
                        <a:rPr lang="en-US" dirty="0"/>
                        <a:t>86.57</a:t>
                      </a:r>
                    </a:p>
                  </a:txBody>
                  <a:tcPr/>
                </a:tc>
                <a:extLst>
                  <a:ext uri="{0D108BD9-81ED-4DB2-BD59-A6C34878D82A}">
                    <a16:rowId xmlns:a16="http://schemas.microsoft.com/office/drawing/2014/main" val="1339859455"/>
                  </a:ext>
                </a:extLst>
              </a:tr>
              <a:tr h="4858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ε</a:t>
                      </a:r>
                      <a:r>
                        <a:rPr lang="en-US" dirty="0"/>
                        <a:t>  = 0.25</a:t>
                      </a:r>
                    </a:p>
                    <a:p>
                      <a:endParaRPr lang="en-US" dirty="0"/>
                    </a:p>
                  </a:txBody>
                  <a:tcPr/>
                </a:tc>
                <a:tc>
                  <a:txBody>
                    <a:bodyPr/>
                    <a:lstStyle/>
                    <a:p>
                      <a:r>
                        <a:rPr lang="en-US" dirty="0"/>
                        <a:t>1.26</a:t>
                      </a:r>
                    </a:p>
                  </a:txBody>
                  <a:tcPr/>
                </a:tc>
                <a:tc>
                  <a:txBody>
                    <a:bodyPr/>
                    <a:lstStyle/>
                    <a:p>
                      <a:r>
                        <a:rPr lang="en-US" dirty="0"/>
                        <a:t>0.44</a:t>
                      </a:r>
                    </a:p>
                  </a:txBody>
                  <a:tcPr/>
                </a:tc>
                <a:tc>
                  <a:txBody>
                    <a:bodyPr/>
                    <a:lstStyle/>
                    <a:p>
                      <a:r>
                        <a:rPr lang="en-US" dirty="0"/>
                        <a:t>1</a:t>
                      </a:r>
                    </a:p>
                  </a:txBody>
                  <a:tcPr/>
                </a:tc>
                <a:tc>
                  <a:txBody>
                    <a:bodyPr/>
                    <a:lstStyle/>
                    <a:p>
                      <a:r>
                        <a:rPr lang="en-US" dirty="0"/>
                        <a:t>2</a:t>
                      </a:r>
                    </a:p>
                  </a:txBody>
                  <a:tcPr/>
                </a:tc>
                <a:tc>
                  <a:txBody>
                    <a:bodyPr/>
                    <a:lstStyle/>
                    <a:p>
                      <a:r>
                        <a:rPr lang="en-US" dirty="0"/>
                        <a:t>89.56</a:t>
                      </a:r>
                    </a:p>
                  </a:txBody>
                  <a:tcPr/>
                </a:tc>
                <a:extLst>
                  <a:ext uri="{0D108BD9-81ED-4DB2-BD59-A6C34878D82A}">
                    <a16:rowId xmlns:a16="http://schemas.microsoft.com/office/drawing/2014/main" val="3588857325"/>
                  </a:ext>
                </a:extLst>
              </a:tr>
              <a:tr h="382045">
                <a:tc>
                  <a:txBody>
                    <a:bodyPr/>
                    <a:lstStyle/>
                    <a:p>
                      <a:r>
                        <a:rPr lang="en-US"/>
                        <a:t>PSPDT-MP</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89.5</a:t>
                      </a:r>
                    </a:p>
                  </a:txBody>
                  <a:tcPr/>
                </a:tc>
                <a:extLst>
                  <a:ext uri="{0D108BD9-81ED-4DB2-BD59-A6C34878D82A}">
                    <a16:rowId xmlns:a16="http://schemas.microsoft.com/office/drawing/2014/main" val="2384955918"/>
                  </a:ext>
                </a:extLst>
              </a:tr>
              <a:tr h="382045">
                <a:tc>
                  <a:txBody>
                    <a:bodyPr/>
                    <a:lstStyle/>
                    <a:p>
                      <a:r>
                        <a:rPr lang="en-US"/>
                        <a:t>CART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91.12</a:t>
                      </a:r>
                    </a:p>
                  </a:txBody>
                  <a:tcPr/>
                </a:tc>
                <a:extLst>
                  <a:ext uri="{0D108BD9-81ED-4DB2-BD59-A6C34878D82A}">
                    <a16:rowId xmlns:a16="http://schemas.microsoft.com/office/drawing/2014/main" val="4059890518"/>
                  </a:ext>
                </a:extLst>
              </a:tr>
            </a:tbl>
          </a:graphicData>
        </a:graphic>
      </p:graphicFrame>
    </p:spTree>
    <p:extLst>
      <p:ext uri="{BB962C8B-B14F-4D97-AF65-F5344CB8AC3E}">
        <p14:creationId xmlns:p14="http://schemas.microsoft.com/office/powerpoint/2010/main" val="1904675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478A3F2-CF0F-5D4C-C2DB-1CADA67E76D3}"/>
              </a:ext>
            </a:extLst>
          </p:cNvPr>
          <p:cNvSpPr>
            <a:spLocks noGrp="1"/>
          </p:cNvSpPr>
          <p:nvPr>
            <p:ph idx="1"/>
          </p:nvPr>
        </p:nvSpPr>
        <p:spPr>
          <a:xfrm>
            <a:off x="1758820" y="1436915"/>
            <a:ext cx="7703021" cy="4474308"/>
          </a:xfrm>
        </p:spPr>
        <p:txBody>
          <a:bodyPr>
            <a:normAutofit/>
          </a:bodyPr>
          <a:lstStyle/>
          <a:p>
            <a:r>
              <a:rPr lang="en-US" sz="2000" b="0" i="0" dirty="0">
                <a:effectLst/>
                <a:latin typeface="Arial" panose="020B0604020202020204" pitchFamily="34" charset="0"/>
              </a:rPr>
              <a:t>Leaf distribution and accuracy for ε values Wine dataset</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54856A8-BEC8-4356-DF2F-A855718FA5D4}"/>
              </a:ext>
            </a:extLst>
          </p:cNvPr>
          <p:cNvSpPr>
            <a:spLocks noGrp="1"/>
          </p:cNvSpPr>
          <p:nvPr>
            <p:ph type="sldNum" sz="quarter" idx="12"/>
          </p:nvPr>
        </p:nvSpPr>
        <p:spPr/>
        <p:txBody>
          <a:bodyPr/>
          <a:lstStyle/>
          <a:p>
            <a:fld id="{123E27B9-C96D-474B-9459-8B1842C9BB41}" type="slidenum">
              <a:rPr lang="en-US" smtClean="0"/>
              <a:t>22</a:t>
            </a:fld>
            <a:endParaRPr lang="en-US"/>
          </a:p>
        </p:txBody>
      </p:sp>
      <p:graphicFrame>
        <p:nvGraphicFramePr>
          <p:cNvPr id="5" name="Table 5">
            <a:extLst>
              <a:ext uri="{FF2B5EF4-FFF2-40B4-BE49-F238E27FC236}">
                <a16:creationId xmlns:a16="http://schemas.microsoft.com/office/drawing/2014/main" id="{AA2AC4DC-CD96-6586-F1D5-5780796C3B88}"/>
              </a:ext>
            </a:extLst>
          </p:cNvPr>
          <p:cNvGraphicFramePr>
            <a:graphicFrameLocks noGrp="1"/>
          </p:cNvGraphicFramePr>
          <p:nvPr>
            <p:extLst>
              <p:ext uri="{D42A27DB-BD31-4B8C-83A1-F6EECF244321}">
                <p14:modId xmlns:p14="http://schemas.microsoft.com/office/powerpoint/2010/main" val="1041367277"/>
              </p:ext>
            </p:extLst>
          </p:nvPr>
        </p:nvGraphicFramePr>
        <p:xfrm>
          <a:off x="1944254" y="2268848"/>
          <a:ext cx="8220362" cy="3804085"/>
        </p:xfrm>
        <a:graphic>
          <a:graphicData uri="http://schemas.openxmlformats.org/drawingml/2006/table">
            <a:tbl>
              <a:tblPr firstRow="1" bandRow="1">
                <a:tableStyleId>{5C22544A-7EE6-4342-B048-85BDC9FD1C3A}</a:tableStyleId>
              </a:tblPr>
              <a:tblGrid>
                <a:gridCol w="1645526">
                  <a:extLst>
                    <a:ext uri="{9D8B030D-6E8A-4147-A177-3AD203B41FA5}">
                      <a16:colId xmlns:a16="http://schemas.microsoft.com/office/drawing/2014/main" val="357174327"/>
                    </a:ext>
                  </a:extLst>
                </a:gridCol>
                <a:gridCol w="1094596">
                  <a:extLst>
                    <a:ext uri="{9D8B030D-6E8A-4147-A177-3AD203B41FA5}">
                      <a16:colId xmlns:a16="http://schemas.microsoft.com/office/drawing/2014/main" val="4078258874"/>
                    </a:ext>
                  </a:extLst>
                </a:gridCol>
                <a:gridCol w="1370060">
                  <a:extLst>
                    <a:ext uri="{9D8B030D-6E8A-4147-A177-3AD203B41FA5}">
                      <a16:colId xmlns:a16="http://schemas.microsoft.com/office/drawing/2014/main" val="2272641060"/>
                    </a:ext>
                  </a:extLst>
                </a:gridCol>
                <a:gridCol w="1370060">
                  <a:extLst>
                    <a:ext uri="{9D8B030D-6E8A-4147-A177-3AD203B41FA5}">
                      <a16:colId xmlns:a16="http://schemas.microsoft.com/office/drawing/2014/main" val="1035763279"/>
                    </a:ext>
                  </a:extLst>
                </a:gridCol>
                <a:gridCol w="1370060">
                  <a:extLst>
                    <a:ext uri="{9D8B030D-6E8A-4147-A177-3AD203B41FA5}">
                      <a16:colId xmlns:a16="http://schemas.microsoft.com/office/drawing/2014/main" val="1994167883"/>
                    </a:ext>
                  </a:extLst>
                </a:gridCol>
                <a:gridCol w="1370060">
                  <a:extLst>
                    <a:ext uri="{9D8B030D-6E8A-4147-A177-3AD203B41FA5}">
                      <a16:colId xmlns:a16="http://schemas.microsoft.com/office/drawing/2014/main" val="1870684056"/>
                    </a:ext>
                  </a:extLst>
                </a:gridCol>
              </a:tblGrid>
              <a:tr h="570783">
                <a:tc>
                  <a:txBody>
                    <a:bodyPr/>
                    <a:lstStyle/>
                    <a:p>
                      <a:endParaRPr lang="en-US" dirty="0"/>
                    </a:p>
                  </a:txBody>
                  <a:tcPr/>
                </a:tc>
                <a:tc>
                  <a:txBody>
                    <a:bodyPr/>
                    <a:lstStyle/>
                    <a:p>
                      <a:r>
                        <a:rPr lang="en-US" dirty="0"/>
                        <a:t>Mean</a:t>
                      </a:r>
                    </a:p>
                  </a:txBody>
                  <a:tcPr/>
                </a:tc>
                <a:tc>
                  <a:txBody>
                    <a:bodyPr/>
                    <a:lstStyle/>
                    <a:p>
                      <a:r>
                        <a:rPr lang="en-US" dirty="0"/>
                        <a:t>Std dev</a:t>
                      </a:r>
                    </a:p>
                  </a:txBody>
                  <a:tcPr/>
                </a:tc>
                <a:tc>
                  <a:txBody>
                    <a:bodyPr/>
                    <a:lstStyle/>
                    <a:p>
                      <a:r>
                        <a:rPr lang="en-US" dirty="0"/>
                        <a:t>Min</a:t>
                      </a:r>
                    </a:p>
                  </a:txBody>
                  <a:tcPr/>
                </a:tc>
                <a:tc>
                  <a:txBody>
                    <a:bodyPr/>
                    <a:lstStyle/>
                    <a:p>
                      <a:r>
                        <a:rPr lang="en-US" dirty="0"/>
                        <a:t>Max</a:t>
                      </a:r>
                    </a:p>
                  </a:txBody>
                  <a:tcPr/>
                </a:tc>
                <a:tc>
                  <a:txBody>
                    <a:bodyPr/>
                    <a:lstStyle/>
                    <a:p>
                      <a:r>
                        <a:rPr lang="en-US" dirty="0"/>
                        <a:t>Accuracy%</a:t>
                      </a:r>
                    </a:p>
                  </a:txBody>
                  <a:tcPr/>
                </a:tc>
                <a:extLst>
                  <a:ext uri="{0D108BD9-81ED-4DB2-BD59-A6C34878D82A}">
                    <a16:rowId xmlns:a16="http://schemas.microsoft.com/office/drawing/2014/main" val="635172932"/>
                  </a:ext>
                </a:extLst>
              </a:tr>
              <a:tr h="6761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ε</a:t>
                      </a:r>
                      <a:r>
                        <a:rPr lang="en-US" dirty="0"/>
                        <a:t>  = 0.01</a:t>
                      </a:r>
                    </a:p>
                  </a:txBody>
                  <a:tcPr/>
                </a:tc>
                <a:tc>
                  <a:txBody>
                    <a:bodyPr/>
                    <a:lstStyle/>
                    <a:p>
                      <a:r>
                        <a:rPr lang="en-US" dirty="0"/>
                        <a:t>2.16</a:t>
                      </a:r>
                    </a:p>
                  </a:txBody>
                  <a:tcPr/>
                </a:tc>
                <a:tc>
                  <a:txBody>
                    <a:bodyPr/>
                    <a:lstStyle/>
                    <a:p>
                      <a:r>
                        <a:rPr lang="en-US" dirty="0"/>
                        <a:t>1.16</a:t>
                      </a:r>
                    </a:p>
                  </a:txBody>
                  <a:tcPr/>
                </a:tc>
                <a:tc>
                  <a:txBody>
                    <a:bodyPr/>
                    <a:lstStyle/>
                    <a:p>
                      <a:r>
                        <a:rPr lang="en-US" dirty="0"/>
                        <a:t>1</a:t>
                      </a:r>
                    </a:p>
                  </a:txBody>
                  <a:tcPr/>
                </a:tc>
                <a:tc>
                  <a:txBody>
                    <a:bodyPr/>
                    <a:lstStyle/>
                    <a:p>
                      <a:r>
                        <a:rPr lang="en-US" dirty="0"/>
                        <a:t>6</a:t>
                      </a:r>
                    </a:p>
                  </a:txBody>
                  <a:tcPr/>
                </a:tc>
                <a:tc>
                  <a:txBody>
                    <a:bodyPr/>
                    <a:lstStyle/>
                    <a:p>
                      <a:r>
                        <a:rPr lang="en-US" dirty="0"/>
                        <a:t>83.95</a:t>
                      </a:r>
                    </a:p>
                  </a:txBody>
                  <a:tcPr/>
                </a:tc>
                <a:extLst>
                  <a:ext uri="{0D108BD9-81ED-4DB2-BD59-A6C34878D82A}">
                    <a16:rowId xmlns:a16="http://schemas.microsoft.com/office/drawing/2014/main" val="3735804340"/>
                  </a:ext>
                </a:extLst>
              </a:tr>
              <a:tr h="391738">
                <a:tc>
                  <a:txBody>
                    <a:bodyPr/>
                    <a:lstStyle/>
                    <a:p>
                      <a:r>
                        <a:rPr lang="el-GR" dirty="0"/>
                        <a:t>ε</a:t>
                      </a:r>
                      <a:r>
                        <a:rPr lang="en-US" dirty="0"/>
                        <a:t>  = 0.05</a:t>
                      </a:r>
                    </a:p>
                  </a:txBody>
                  <a:tcPr/>
                </a:tc>
                <a:tc>
                  <a:txBody>
                    <a:bodyPr/>
                    <a:lstStyle/>
                    <a:p>
                      <a:r>
                        <a:rPr lang="en-US" dirty="0"/>
                        <a:t>1.66</a:t>
                      </a:r>
                    </a:p>
                  </a:txBody>
                  <a:tcPr/>
                </a:tc>
                <a:tc>
                  <a:txBody>
                    <a:bodyPr/>
                    <a:lstStyle/>
                    <a:p>
                      <a:r>
                        <a:rPr lang="en-US" dirty="0"/>
                        <a:t>0.78</a:t>
                      </a:r>
                    </a:p>
                  </a:txBody>
                  <a:tcPr/>
                </a:tc>
                <a:tc>
                  <a:txBody>
                    <a:bodyPr/>
                    <a:lstStyle/>
                    <a:p>
                      <a:r>
                        <a:rPr lang="en-US" dirty="0"/>
                        <a:t>1</a:t>
                      </a:r>
                    </a:p>
                  </a:txBody>
                  <a:tcPr/>
                </a:tc>
                <a:tc>
                  <a:txBody>
                    <a:bodyPr/>
                    <a:lstStyle/>
                    <a:p>
                      <a:r>
                        <a:rPr lang="en-US" dirty="0"/>
                        <a:t>4</a:t>
                      </a:r>
                    </a:p>
                  </a:txBody>
                  <a:tcPr/>
                </a:tc>
                <a:tc>
                  <a:txBody>
                    <a:bodyPr/>
                    <a:lstStyle/>
                    <a:p>
                      <a:r>
                        <a:rPr lang="en-US" dirty="0"/>
                        <a:t>81.23</a:t>
                      </a:r>
                    </a:p>
                  </a:txBody>
                  <a:tcPr/>
                </a:tc>
                <a:extLst>
                  <a:ext uri="{0D108BD9-81ED-4DB2-BD59-A6C34878D82A}">
                    <a16:rowId xmlns:a16="http://schemas.microsoft.com/office/drawing/2014/main" val="1482131083"/>
                  </a:ext>
                </a:extLst>
              </a:tr>
              <a:tr h="656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ε</a:t>
                      </a:r>
                      <a:r>
                        <a:rPr lang="en-US" dirty="0"/>
                        <a:t>  = 0.1</a:t>
                      </a:r>
                    </a:p>
                    <a:p>
                      <a:endParaRPr lang="en-US" dirty="0"/>
                    </a:p>
                  </a:txBody>
                  <a:tcPr/>
                </a:tc>
                <a:tc>
                  <a:txBody>
                    <a:bodyPr/>
                    <a:lstStyle/>
                    <a:p>
                      <a:r>
                        <a:rPr lang="en-US" dirty="0"/>
                        <a:t>1.47</a:t>
                      </a:r>
                    </a:p>
                  </a:txBody>
                  <a:tcPr/>
                </a:tc>
                <a:tc>
                  <a:txBody>
                    <a:bodyPr/>
                    <a:lstStyle/>
                    <a:p>
                      <a:r>
                        <a:rPr lang="en-US" dirty="0"/>
                        <a:t>0.60</a:t>
                      </a:r>
                    </a:p>
                  </a:txBody>
                  <a:tcPr/>
                </a:tc>
                <a:tc>
                  <a:txBody>
                    <a:bodyPr/>
                    <a:lstStyle/>
                    <a:p>
                      <a:r>
                        <a:rPr lang="en-US" dirty="0"/>
                        <a:t>1</a:t>
                      </a:r>
                    </a:p>
                  </a:txBody>
                  <a:tcPr/>
                </a:tc>
                <a:tc>
                  <a:txBody>
                    <a:bodyPr/>
                    <a:lstStyle/>
                    <a:p>
                      <a:r>
                        <a:rPr lang="en-US" dirty="0"/>
                        <a:t>3</a:t>
                      </a:r>
                    </a:p>
                  </a:txBody>
                  <a:tcPr/>
                </a:tc>
                <a:tc>
                  <a:txBody>
                    <a:bodyPr/>
                    <a:lstStyle/>
                    <a:p>
                      <a:r>
                        <a:rPr lang="en-US" dirty="0"/>
                        <a:t>92.84</a:t>
                      </a:r>
                    </a:p>
                  </a:txBody>
                  <a:tcPr/>
                </a:tc>
                <a:extLst>
                  <a:ext uri="{0D108BD9-81ED-4DB2-BD59-A6C34878D82A}">
                    <a16:rowId xmlns:a16="http://schemas.microsoft.com/office/drawing/2014/main" val="1339859455"/>
                  </a:ext>
                </a:extLst>
              </a:tr>
              <a:tr h="656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ε</a:t>
                      </a:r>
                      <a:r>
                        <a:rPr lang="en-US" dirty="0"/>
                        <a:t>  = 0.25</a:t>
                      </a:r>
                    </a:p>
                    <a:p>
                      <a:endParaRPr lang="en-US" dirty="0"/>
                    </a:p>
                  </a:txBody>
                  <a:tcPr/>
                </a:tc>
                <a:tc>
                  <a:txBody>
                    <a:bodyPr/>
                    <a:lstStyle/>
                    <a:p>
                      <a:r>
                        <a:rPr lang="en-US" dirty="0"/>
                        <a:t>1.22</a:t>
                      </a:r>
                    </a:p>
                  </a:txBody>
                  <a:tcPr/>
                </a:tc>
                <a:tc>
                  <a:txBody>
                    <a:bodyPr/>
                    <a:lstStyle/>
                    <a:p>
                      <a:r>
                        <a:rPr lang="en-US" dirty="0"/>
                        <a:t>0.415</a:t>
                      </a:r>
                    </a:p>
                  </a:txBody>
                  <a:tcPr/>
                </a:tc>
                <a:tc>
                  <a:txBody>
                    <a:bodyPr/>
                    <a:lstStyle/>
                    <a:p>
                      <a:r>
                        <a:rPr lang="en-US" dirty="0"/>
                        <a:t>1</a:t>
                      </a:r>
                    </a:p>
                  </a:txBody>
                  <a:tcPr/>
                </a:tc>
                <a:tc>
                  <a:txBody>
                    <a:bodyPr/>
                    <a:lstStyle/>
                    <a:p>
                      <a:r>
                        <a:rPr lang="en-US" dirty="0"/>
                        <a:t>2</a:t>
                      </a:r>
                    </a:p>
                  </a:txBody>
                  <a:tcPr/>
                </a:tc>
                <a:tc>
                  <a:txBody>
                    <a:bodyPr/>
                    <a:lstStyle/>
                    <a:p>
                      <a:r>
                        <a:rPr lang="en-US" dirty="0"/>
                        <a:t>93.84</a:t>
                      </a:r>
                    </a:p>
                  </a:txBody>
                  <a:tcPr/>
                </a:tc>
                <a:extLst>
                  <a:ext uri="{0D108BD9-81ED-4DB2-BD59-A6C34878D82A}">
                    <a16:rowId xmlns:a16="http://schemas.microsoft.com/office/drawing/2014/main" val="3588857325"/>
                  </a:ext>
                </a:extLst>
              </a:tr>
              <a:tr h="391738">
                <a:tc>
                  <a:txBody>
                    <a:bodyPr/>
                    <a:lstStyle/>
                    <a:p>
                      <a:r>
                        <a:rPr lang="en-US"/>
                        <a:t>PSPDT-MP</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87.56</a:t>
                      </a:r>
                    </a:p>
                  </a:txBody>
                  <a:tcPr/>
                </a:tc>
                <a:extLst>
                  <a:ext uri="{0D108BD9-81ED-4DB2-BD59-A6C34878D82A}">
                    <a16:rowId xmlns:a16="http://schemas.microsoft.com/office/drawing/2014/main" val="2384955918"/>
                  </a:ext>
                </a:extLst>
              </a:tr>
              <a:tr h="391738">
                <a:tc>
                  <a:txBody>
                    <a:bodyPr/>
                    <a:lstStyle/>
                    <a:p>
                      <a:r>
                        <a:rPr lang="en-US"/>
                        <a:t>CART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90.53</a:t>
                      </a:r>
                    </a:p>
                  </a:txBody>
                  <a:tcPr/>
                </a:tc>
                <a:extLst>
                  <a:ext uri="{0D108BD9-81ED-4DB2-BD59-A6C34878D82A}">
                    <a16:rowId xmlns:a16="http://schemas.microsoft.com/office/drawing/2014/main" val="4059890518"/>
                  </a:ext>
                </a:extLst>
              </a:tr>
            </a:tbl>
          </a:graphicData>
        </a:graphic>
      </p:graphicFrame>
    </p:spTree>
    <p:extLst>
      <p:ext uri="{BB962C8B-B14F-4D97-AF65-F5344CB8AC3E}">
        <p14:creationId xmlns:p14="http://schemas.microsoft.com/office/powerpoint/2010/main" val="3599611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478A3F2-CF0F-5D4C-C2DB-1CADA67E76D3}"/>
              </a:ext>
            </a:extLst>
          </p:cNvPr>
          <p:cNvSpPr>
            <a:spLocks noGrp="1"/>
          </p:cNvSpPr>
          <p:nvPr>
            <p:ph idx="1"/>
          </p:nvPr>
        </p:nvSpPr>
        <p:spPr>
          <a:xfrm>
            <a:off x="1758820" y="1436915"/>
            <a:ext cx="7703021" cy="4474308"/>
          </a:xfrm>
        </p:spPr>
        <p:txBody>
          <a:bodyPr>
            <a:normAutofit/>
          </a:bodyPr>
          <a:lstStyle/>
          <a:p>
            <a:r>
              <a:rPr lang="en-US" sz="2000" b="0" i="0" dirty="0">
                <a:effectLst/>
                <a:latin typeface="Arial" panose="020B0604020202020204" pitchFamily="34" charset="0"/>
              </a:rPr>
              <a:t>Leaf distribution and accuracy for ε values Diabetes dataset</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54856A8-BEC8-4356-DF2F-A855718FA5D4}"/>
              </a:ext>
            </a:extLst>
          </p:cNvPr>
          <p:cNvSpPr>
            <a:spLocks noGrp="1"/>
          </p:cNvSpPr>
          <p:nvPr>
            <p:ph type="sldNum" sz="quarter" idx="12"/>
          </p:nvPr>
        </p:nvSpPr>
        <p:spPr/>
        <p:txBody>
          <a:bodyPr/>
          <a:lstStyle/>
          <a:p>
            <a:fld id="{123E27B9-C96D-474B-9459-8B1842C9BB41}" type="slidenum">
              <a:rPr lang="en-US" smtClean="0"/>
              <a:t>23</a:t>
            </a:fld>
            <a:endParaRPr lang="en-US"/>
          </a:p>
        </p:txBody>
      </p:sp>
      <p:graphicFrame>
        <p:nvGraphicFramePr>
          <p:cNvPr id="5" name="Table 5">
            <a:extLst>
              <a:ext uri="{FF2B5EF4-FFF2-40B4-BE49-F238E27FC236}">
                <a16:creationId xmlns:a16="http://schemas.microsoft.com/office/drawing/2014/main" id="{AA2AC4DC-CD96-6586-F1D5-5780796C3B88}"/>
              </a:ext>
            </a:extLst>
          </p:cNvPr>
          <p:cNvGraphicFramePr>
            <a:graphicFrameLocks noGrp="1"/>
          </p:cNvGraphicFramePr>
          <p:nvPr>
            <p:extLst>
              <p:ext uri="{D42A27DB-BD31-4B8C-83A1-F6EECF244321}">
                <p14:modId xmlns:p14="http://schemas.microsoft.com/office/powerpoint/2010/main" val="930236856"/>
              </p:ext>
            </p:extLst>
          </p:nvPr>
        </p:nvGraphicFramePr>
        <p:xfrm>
          <a:off x="1944254" y="2268848"/>
          <a:ext cx="8220362" cy="3804085"/>
        </p:xfrm>
        <a:graphic>
          <a:graphicData uri="http://schemas.openxmlformats.org/drawingml/2006/table">
            <a:tbl>
              <a:tblPr firstRow="1" bandRow="1">
                <a:tableStyleId>{5C22544A-7EE6-4342-B048-85BDC9FD1C3A}</a:tableStyleId>
              </a:tblPr>
              <a:tblGrid>
                <a:gridCol w="1645526">
                  <a:extLst>
                    <a:ext uri="{9D8B030D-6E8A-4147-A177-3AD203B41FA5}">
                      <a16:colId xmlns:a16="http://schemas.microsoft.com/office/drawing/2014/main" val="357174327"/>
                    </a:ext>
                  </a:extLst>
                </a:gridCol>
                <a:gridCol w="1094596">
                  <a:extLst>
                    <a:ext uri="{9D8B030D-6E8A-4147-A177-3AD203B41FA5}">
                      <a16:colId xmlns:a16="http://schemas.microsoft.com/office/drawing/2014/main" val="4078258874"/>
                    </a:ext>
                  </a:extLst>
                </a:gridCol>
                <a:gridCol w="1370060">
                  <a:extLst>
                    <a:ext uri="{9D8B030D-6E8A-4147-A177-3AD203B41FA5}">
                      <a16:colId xmlns:a16="http://schemas.microsoft.com/office/drawing/2014/main" val="2272641060"/>
                    </a:ext>
                  </a:extLst>
                </a:gridCol>
                <a:gridCol w="1370060">
                  <a:extLst>
                    <a:ext uri="{9D8B030D-6E8A-4147-A177-3AD203B41FA5}">
                      <a16:colId xmlns:a16="http://schemas.microsoft.com/office/drawing/2014/main" val="1035763279"/>
                    </a:ext>
                  </a:extLst>
                </a:gridCol>
                <a:gridCol w="1370060">
                  <a:extLst>
                    <a:ext uri="{9D8B030D-6E8A-4147-A177-3AD203B41FA5}">
                      <a16:colId xmlns:a16="http://schemas.microsoft.com/office/drawing/2014/main" val="1994167883"/>
                    </a:ext>
                  </a:extLst>
                </a:gridCol>
                <a:gridCol w="1370060">
                  <a:extLst>
                    <a:ext uri="{9D8B030D-6E8A-4147-A177-3AD203B41FA5}">
                      <a16:colId xmlns:a16="http://schemas.microsoft.com/office/drawing/2014/main" val="1870684056"/>
                    </a:ext>
                  </a:extLst>
                </a:gridCol>
              </a:tblGrid>
              <a:tr h="570783">
                <a:tc>
                  <a:txBody>
                    <a:bodyPr/>
                    <a:lstStyle/>
                    <a:p>
                      <a:endParaRPr lang="en-US" dirty="0"/>
                    </a:p>
                  </a:txBody>
                  <a:tcPr/>
                </a:tc>
                <a:tc>
                  <a:txBody>
                    <a:bodyPr/>
                    <a:lstStyle/>
                    <a:p>
                      <a:r>
                        <a:rPr lang="en-US" dirty="0"/>
                        <a:t>Mean</a:t>
                      </a:r>
                    </a:p>
                  </a:txBody>
                  <a:tcPr/>
                </a:tc>
                <a:tc>
                  <a:txBody>
                    <a:bodyPr/>
                    <a:lstStyle/>
                    <a:p>
                      <a:r>
                        <a:rPr lang="en-US" dirty="0"/>
                        <a:t>Std dev</a:t>
                      </a:r>
                    </a:p>
                  </a:txBody>
                  <a:tcPr/>
                </a:tc>
                <a:tc>
                  <a:txBody>
                    <a:bodyPr/>
                    <a:lstStyle/>
                    <a:p>
                      <a:r>
                        <a:rPr lang="en-US" dirty="0"/>
                        <a:t>Min</a:t>
                      </a:r>
                    </a:p>
                  </a:txBody>
                  <a:tcPr/>
                </a:tc>
                <a:tc>
                  <a:txBody>
                    <a:bodyPr/>
                    <a:lstStyle/>
                    <a:p>
                      <a:r>
                        <a:rPr lang="en-US" dirty="0"/>
                        <a:t>Max</a:t>
                      </a:r>
                    </a:p>
                  </a:txBody>
                  <a:tcPr/>
                </a:tc>
                <a:tc>
                  <a:txBody>
                    <a:bodyPr/>
                    <a:lstStyle/>
                    <a:p>
                      <a:r>
                        <a:rPr lang="en-US" dirty="0"/>
                        <a:t>Accuracy%</a:t>
                      </a:r>
                    </a:p>
                  </a:txBody>
                  <a:tcPr/>
                </a:tc>
                <a:extLst>
                  <a:ext uri="{0D108BD9-81ED-4DB2-BD59-A6C34878D82A}">
                    <a16:rowId xmlns:a16="http://schemas.microsoft.com/office/drawing/2014/main" val="635172932"/>
                  </a:ext>
                </a:extLst>
              </a:tr>
              <a:tr h="6761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ε</a:t>
                      </a:r>
                      <a:r>
                        <a:rPr lang="en-US" dirty="0"/>
                        <a:t>  = 0.01</a:t>
                      </a:r>
                    </a:p>
                  </a:txBody>
                  <a:tcPr/>
                </a:tc>
                <a:tc>
                  <a:txBody>
                    <a:bodyPr/>
                    <a:lstStyle/>
                    <a:p>
                      <a:r>
                        <a:rPr lang="en-US" dirty="0"/>
                        <a:t>1.87</a:t>
                      </a:r>
                    </a:p>
                  </a:txBody>
                  <a:tcPr/>
                </a:tc>
                <a:tc>
                  <a:txBody>
                    <a:bodyPr/>
                    <a:lstStyle/>
                    <a:p>
                      <a:r>
                        <a:rPr lang="en-US" dirty="0"/>
                        <a:t>1.12</a:t>
                      </a:r>
                    </a:p>
                  </a:txBody>
                  <a:tcPr/>
                </a:tc>
                <a:tc>
                  <a:txBody>
                    <a:bodyPr/>
                    <a:lstStyle/>
                    <a:p>
                      <a:r>
                        <a:rPr lang="en-US" dirty="0"/>
                        <a:t>1</a:t>
                      </a:r>
                    </a:p>
                  </a:txBody>
                  <a:tcPr/>
                </a:tc>
                <a:tc>
                  <a:txBody>
                    <a:bodyPr/>
                    <a:lstStyle/>
                    <a:p>
                      <a:r>
                        <a:rPr lang="en-US" dirty="0"/>
                        <a:t>5</a:t>
                      </a:r>
                    </a:p>
                  </a:txBody>
                  <a:tcPr/>
                </a:tc>
                <a:tc>
                  <a:txBody>
                    <a:bodyPr/>
                    <a:lstStyle/>
                    <a:p>
                      <a:r>
                        <a:rPr lang="en-US" dirty="0"/>
                        <a:t>74.52</a:t>
                      </a:r>
                    </a:p>
                  </a:txBody>
                  <a:tcPr/>
                </a:tc>
                <a:extLst>
                  <a:ext uri="{0D108BD9-81ED-4DB2-BD59-A6C34878D82A}">
                    <a16:rowId xmlns:a16="http://schemas.microsoft.com/office/drawing/2014/main" val="3735804340"/>
                  </a:ext>
                </a:extLst>
              </a:tr>
              <a:tr h="391738">
                <a:tc>
                  <a:txBody>
                    <a:bodyPr/>
                    <a:lstStyle/>
                    <a:p>
                      <a:r>
                        <a:rPr lang="el-GR" dirty="0"/>
                        <a:t>ε</a:t>
                      </a:r>
                      <a:r>
                        <a:rPr lang="en-US" dirty="0"/>
                        <a:t>  = 0.05</a:t>
                      </a:r>
                    </a:p>
                  </a:txBody>
                  <a:tcPr/>
                </a:tc>
                <a:tc>
                  <a:txBody>
                    <a:bodyPr/>
                    <a:lstStyle/>
                    <a:p>
                      <a:r>
                        <a:rPr lang="en-US" dirty="0"/>
                        <a:t>1.63</a:t>
                      </a:r>
                    </a:p>
                  </a:txBody>
                  <a:tcPr/>
                </a:tc>
                <a:tc>
                  <a:txBody>
                    <a:bodyPr/>
                    <a:lstStyle/>
                    <a:p>
                      <a:r>
                        <a:rPr lang="en-US" dirty="0"/>
                        <a:t>0.86</a:t>
                      </a:r>
                    </a:p>
                  </a:txBody>
                  <a:tcPr/>
                </a:tc>
                <a:tc>
                  <a:txBody>
                    <a:bodyPr/>
                    <a:lstStyle/>
                    <a:p>
                      <a:r>
                        <a:rPr lang="en-US" dirty="0"/>
                        <a:t>1</a:t>
                      </a:r>
                    </a:p>
                  </a:txBody>
                  <a:tcPr/>
                </a:tc>
                <a:tc>
                  <a:txBody>
                    <a:bodyPr/>
                    <a:lstStyle/>
                    <a:p>
                      <a:r>
                        <a:rPr lang="en-US" dirty="0"/>
                        <a:t>4</a:t>
                      </a:r>
                    </a:p>
                  </a:txBody>
                  <a:tcPr/>
                </a:tc>
                <a:tc>
                  <a:txBody>
                    <a:bodyPr/>
                    <a:lstStyle/>
                    <a:p>
                      <a:r>
                        <a:rPr lang="en-US" dirty="0"/>
                        <a:t>68.48</a:t>
                      </a:r>
                    </a:p>
                  </a:txBody>
                  <a:tcPr/>
                </a:tc>
                <a:extLst>
                  <a:ext uri="{0D108BD9-81ED-4DB2-BD59-A6C34878D82A}">
                    <a16:rowId xmlns:a16="http://schemas.microsoft.com/office/drawing/2014/main" val="1482131083"/>
                  </a:ext>
                </a:extLst>
              </a:tr>
              <a:tr h="656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ε</a:t>
                      </a:r>
                      <a:r>
                        <a:rPr lang="en-US" dirty="0"/>
                        <a:t>  = 0.1</a:t>
                      </a:r>
                    </a:p>
                    <a:p>
                      <a:endParaRPr lang="en-US" dirty="0"/>
                    </a:p>
                  </a:txBody>
                  <a:tcPr/>
                </a:tc>
                <a:tc>
                  <a:txBody>
                    <a:bodyPr/>
                    <a:lstStyle/>
                    <a:p>
                      <a:r>
                        <a:rPr lang="en-US" dirty="0"/>
                        <a:t>1.46</a:t>
                      </a:r>
                    </a:p>
                  </a:txBody>
                  <a:tcPr/>
                </a:tc>
                <a:tc>
                  <a:txBody>
                    <a:bodyPr/>
                    <a:lstStyle/>
                    <a:p>
                      <a:r>
                        <a:rPr lang="en-US" dirty="0"/>
                        <a:t>0.70</a:t>
                      </a:r>
                    </a:p>
                  </a:txBody>
                  <a:tcPr/>
                </a:tc>
                <a:tc>
                  <a:txBody>
                    <a:bodyPr/>
                    <a:lstStyle/>
                    <a:p>
                      <a:r>
                        <a:rPr lang="en-US" dirty="0"/>
                        <a:t>1</a:t>
                      </a:r>
                    </a:p>
                  </a:txBody>
                  <a:tcPr/>
                </a:tc>
                <a:tc>
                  <a:txBody>
                    <a:bodyPr/>
                    <a:lstStyle/>
                    <a:p>
                      <a:r>
                        <a:rPr lang="en-US" dirty="0"/>
                        <a:t>3</a:t>
                      </a:r>
                    </a:p>
                  </a:txBody>
                  <a:tcPr/>
                </a:tc>
                <a:tc>
                  <a:txBody>
                    <a:bodyPr/>
                    <a:lstStyle/>
                    <a:p>
                      <a:r>
                        <a:rPr lang="en-US" dirty="0"/>
                        <a:t>69.87</a:t>
                      </a:r>
                    </a:p>
                  </a:txBody>
                  <a:tcPr/>
                </a:tc>
                <a:extLst>
                  <a:ext uri="{0D108BD9-81ED-4DB2-BD59-A6C34878D82A}">
                    <a16:rowId xmlns:a16="http://schemas.microsoft.com/office/drawing/2014/main" val="1339859455"/>
                  </a:ext>
                </a:extLst>
              </a:tr>
              <a:tr h="656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ε</a:t>
                      </a:r>
                      <a:r>
                        <a:rPr lang="en-US" dirty="0"/>
                        <a:t>  = 0.25</a:t>
                      </a:r>
                    </a:p>
                    <a:p>
                      <a:endParaRPr lang="en-US" dirty="0"/>
                    </a:p>
                  </a:txBody>
                  <a:tcPr/>
                </a:tc>
                <a:tc>
                  <a:txBody>
                    <a:bodyPr/>
                    <a:lstStyle/>
                    <a:p>
                      <a:r>
                        <a:rPr lang="en-US" dirty="0"/>
                        <a:t>1.12</a:t>
                      </a:r>
                    </a:p>
                  </a:txBody>
                  <a:tcPr/>
                </a:tc>
                <a:tc>
                  <a:txBody>
                    <a:bodyPr/>
                    <a:lstStyle/>
                    <a:p>
                      <a:r>
                        <a:rPr lang="en-US" dirty="0"/>
                        <a:t>0.46</a:t>
                      </a:r>
                    </a:p>
                  </a:txBody>
                  <a:tcPr/>
                </a:tc>
                <a:tc>
                  <a:txBody>
                    <a:bodyPr/>
                    <a:lstStyle/>
                    <a:p>
                      <a:r>
                        <a:rPr lang="en-US" dirty="0"/>
                        <a:t>1</a:t>
                      </a:r>
                    </a:p>
                  </a:txBody>
                  <a:tcPr/>
                </a:tc>
                <a:tc>
                  <a:txBody>
                    <a:bodyPr/>
                    <a:lstStyle/>
                    <a:p>
                      <a:r>
                        <a:rPr lang="en-US" dirty="0"/>
                        <a:t>3</a:t>
                      </a:r>
                    </a:p>
                  </a:txBody>
                  <a:tcPr/>
                </a:tc>
                <a:tc>
                  <a:txBody>
                    <a:bodyPr/>
                    <a:lstStyle/>
                    <a:p>
                      <a:r>
                        <a:rPr lang="en-US" dirty="0"/>
                        <a:t>74.87</a:t>
                      </a:r>
                    </a:p>
                  </a:txBody>
                  <a:tcPr/>
                </a:tc>
                <a:extLst>
                  <a:ext uri="{0D108BD9-81ED-4DB2-BD59-A6C34878D82A}">
                    <a16:rowId xmlns:a16="http://schemas.microsoft.com/office/drawing/2014/main" val="3588857325"/>
                  </a:ext>
                </a:extLst>
              </a:tr>
              <a:tr h="391738">
                <a:tc>
                  <a:txBody>
                    <a:bodyPr/>
                    <a:lstStyle/>
                    <a:p>
                      <a:r>
                        <a:rPr lang="en-US"/>
                        <a:t>PSPDT-MP</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71.25</a:t>
                      </a:r>
                    </a:p>
                  </a:txBody>
                  <a:tcPr/>
                </a:tc>
                <a:extLst>
                  <a:ext uri="{0D108BD9-81ED-4DB2-BD59-A6C34878D82A}">
                    <a16:rowId xmlns:a16="http://schemas.microsoft.com/office/drawing/2014/main" val="2384955918"/>
                  </a:ext>
                </a:extLst>
              </a:tr>
              <a:tr h="391738">
                <a:tc>
                  <a:txBody>
                    <a:bodyPr/>
                    <a:lstStyle/>
                    <a:p>
                      <a:r>
                        <a:rPr lang="en-US"/>
                        <a:t>CART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80.64</a:t>
                      </a:r>
                    </a:p>
                  </a:txBody>
                  <a:tcPr/>
                </a:tc>
                <a:extLst>
                  <a:ext uri="{0D108BD9-81ED-4DB2-BD59-A6C34878D82A}">
                    <a16:rowId xmlns:a16="http://schemas.microsoft.com/office/drawing/2014/main" val="4059890518"/>
                  </a:ext>
                </a:extLst>
              </a:tr>
            </a:tbl>
          </a:graphicData>
        </a:graphic>
      </p:graphicFrame>
    </p:spTree>
    <p:extLst>
      <p:ext uri="{BB962C8B-B14F-4D97-AF65-F5344CB8AC3E}">
        <p14:creationId xmlns:p14="http://schemas.microsoft.com/office/powerpoint/2010/main" val="3507951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478A3F2-CF0F-5D4C-C2DB-1CADA67E76D3}"/>
              </a:ext>
            </a:extLst>
          </p:cNvPr>
          <p:cNvSpPr>
            <a:spLocks noGrp="1"/>
          </p:cNvSpPr>
          <p:nvPr>
            <p:ph idx="1"/>
          </p:nvPr>
        </p:nvSpPr>
        <p:spPr>
          <a:xfrm>
            <a:off x="1758820" y="1436915"/>
            <a:ext cx="7703021" cy="4474308"/>
          </a:xfrm>
        </p:spPr>
        <p:txBody>
          <a:bodyPr>
            <a:normAutofit/>
          </a:bodyPr>
          <a:lstStyle/>
          <a:p>
            <a:r>
              <a:rPr lang="en-US" sz="2000" b="0" i="0" dirty="0">
                <a:effectLst/>
                <a:latin typeface="Arial" panose="020B0604020202020204" pitchFamily="34" charset="0"/>
              </a:rPr>
              <a:t>Leaf distribution and accuracy for ε values Breast-w dataset</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54856A8-BEC8-4356-DF2F-A855718FA5D4}"/>
              </a:ext>
            </a:extLst>
          </p:cNvPr>
          <p:cNvSpPr>
            <a:spLocks noGrp="1"/>
          </p:cNvSpPr>
          <p:nvPr>
            <p:ph type="sldNum" sz="quarter" idx="12"/>
          </p:nvPr>
        </p:nvSpPr>
        <p:spPr/>
        <p:txBody>
          <a:bodyPr/>
          <a:lstStyle/>
          <a:p>
            <a:fld id="{123E27B9-C96D-474B-9459-8B1842C9BB41}" type="slidenum">
              <a:rPr lang="en-US" smtClean="0"/>
              <a:t>24</a:t>
            </a:fld>
            <a:endParaRPr lang="en-US"/>
          </a:p>
        </p:txBody>
      </p:sp>
      <p:graphicFrame>
        <p:nvGraphicFramePr>
          <p:cNvPr id="5" name="Table 5">
            <a:extLst>
              <a:ext uri="{FF2B5EF4-FFF2-40B4-BE49-F238E27FC236}">
                <a16:creationId xmlns:a16="http://schemas.microsoft.com/office/drawing/2014/main" id="{AA2AC4DC-CD96-6586-F1D5-5780796C3B88}"/>
              </a:ext>
            </a:extLst>
          </p:cNvPr>
          <p:cNvGraphicFramePr>
            <a:graphicFrameLocks noGrp="1"/>
          </p:cNvGraphicFramePr>
          <p:nvPr>
            <p:extLst>
              <p:ext uri="{D42A27DB-BD31-4B8C-83A1-F6EECF244321}">
                <p14:modId xmlns:p14="http://schemas.microsoft.com/office/powerpoint/2010/main" val="4146497779"/>
              </p:ext>
            </p:extLst>
          </p:nvPr>
        </p:nvGraphicFramePr>
        <p:xfrm>
          <a:off x="1944254" y="2272674"/>
          <a:ext cx="8220362" cy="3804085"/>
        </p:xfrm>
        <a:graphic>
          <a:graphicData uri="http://schemas.openxmlformats.org/drawingml/2006/table">
            <a:tbl>
              <a:tblPr firstRow="1" bandRow="1">
                <a:tableStyleId>{5C22544A-7EE6-4342-B048-85BDC9FD1C3A}</a:tableStyleId>
              </a:tblPr>
              <a:tblGrid>
                <a:gridCol w="1645526">
                  <a:extLst>
                    <a:ext uri="{9D8B030D-6E8A-4147-A177-3AD203B41FA5}">
                      <a16:colId xmlns:a16="http://schemas.microsoft.com/office/drawing/2014/main" val="357174327"/>
                    </a:ext>
                  </a:extLst>
                </a:gridCol>
                <a:gridCol w="1094596">
                  <a:extLst>
                    <a:ext uri="{9D8B030D-6E8A-4147-A177-3AD203B41FA5}">
                      <a16:colId xmlns:a16="http://schemas.microsoft.com/office/drawing/2014/main" val="4078258874"/>
                    </a:ext>
                  </a:extLst>
                </a:gridCol>
                <a:gridCol w="1370060">
                  <a:extLst>
                    <a:ext uri="{9D8B030D-6E8A-4147-A177-3AD203B41FA5}">
                      <a16:colId xmlns:a16="http://schemas.microsoft.com/office/drawing/2014/main" val="2272641060"/>
                    </a:ext>
                  </a:extLst>
                </a:gridCol>
                <a:gridCol w="1370060">
                  <a:extLst>
                    <a:ext uri="{9D8B030D-6E8A-4147-A177-3AD203B41FA5}">
                      <a16:colId xmlns:a16="http://schemas.microsoft.com/office/drawing/2014/main" val="1035763279"/>
                    </a:ext>
                  </a:extLst>
                </a:gridCol>
                <a:gridCol w="1370060">
                  <a:extLst>
                    <a:ext uri="{9D8B030D-6E8A-4147-A177-3AD203B41FA5}">
                      <a16:colId xmlns:a16="http://schemas.microsoft.com/office/drawing/2014/main" val="1994167883"/>
                    </a:ext>
                  </a:extLst>
                </a:gridCol>
                <a:gridCol w="1370060">
                  <a:extLst>
                    <a:ext uri="{9D8B030D-6E8A-4147-A177-3AD203B41FA5}">
                      <a16:colId xmlns:a16="http://schemas.microsoft.com/office/drawing/2014/main" val="1870684056"/>
                    </a:ext>
                  </a:extLst>
                </a:gridCol>
              </a:tblGrid>
              <a:tr h="570783">
                <a:tc>
                  <a:txBody>
                    <a:bodyPr/>
                    <a:lstStyle/>
                    <a:p>
                      <a:endParaRPr lang="en-US" dirty="0"/>
                    </a:p>
                  </a:txBody>
                  <a:tcPr/>
                </a:tc>
                <a:tc>
                  <a:txBody>
                    <a:bodyPr/>
                    <a:lstStyle/>
                    <a:p>
                      <a:r>
                        <a:rPr lang="en-US" dirty="0"/>
                        <a:t>Mean</a:t>
                      </a:r>
                    </a:p>
                  </a:txBody>
                  <a:tcPr/>
                </a:tc>
                <a:tc>
                  <a:txBody>
                    <a:bodyPr/>
                    <a:lstStyle/>
                    <a:p>
                      <a:r>
                        <a:rPr lang="en-US" dirty="0"/>
                        <a:t>Std dev</a:t>
                      </a:r>
                    </a:p>
                  </a:txBody>
                  <a:tcPr/>
                </a:tc>
                <a:tc>
                  <a:txBody>
                    <a:bodyPr/>
                    <a:lstStyle/>
                    <a:p>
                      <a:r>
                        <a:rPr lang="en-US" dirty="0"/>
                        <a:t>Min</a:t>
                      </a:r>
                    </a:p>
                  </a:txBody>
                  <a:tcPr/>
                </a:tc>
                <a:tc>
                  <a:txBody>
                    <a:bodyPr/>
                    <a:lstStyle/>
                    <a:p>
                      <a:r>
                        <a:rPr lang="en-US" dirty="0"/>
                        <a:t>Max</a:t>
                      </a:r>
                    </a:p>
                  </a:txBody>
                  <a:tcPr/>
                </a:tc>
                <a:tc>
                  <a:txBody>
                    <a:bodyPr/>
                    <a:lstStyle/>
                    <a:p>
                      <a:r>
                        <a:rPr lang="en-US" dirty="0"/>
                        <a:t>Accuracy%</a:t>
                      </a:r>
                    </a:p>
                  </a:txBody>
                  <a:tcPr/>
                </a:tc>
                <a:extLst>
                  <a:ext uri="{0D108BD9-81ED-4DB2-BD59-A6C34878D82A}">
                    <a16:rowId xmlns:a16="http://schemas.microsoft.com/office/drawing/2014/main" val="635172932"/>
                  </a:ext>
                </a:extLst>
              </a:tr>
              <a:tr h="6761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ε</a:t>
                      </a:r>
                      <a:r>
                        <a:rPr lang="en-US" dirty="0"/>
                        <a:t>  = 0.01</a:t>
                      </a:r>
                    </a:p>
                  </a:txBody>
                  <a:tcPr/>
                </a:tc>
                <a:tc>
                  <a:txBody>
                    <a:bodyPr/>
                    <a:lstStyle/>
                    <a:p>
                      <a:r>
                        <a:rPr lang="en-US" dirty="0"/>
                        <a:t>1.75</a:t>
                      </a:r>
                    </a:p>
                  </a:txBody>
                  <a:tcPr/>
                </a:tc>
                <a:tc>
                  <a:txBody>
                    <a:bodyPr/>
                    <a:lstStyle/>
                    <a:p>
                      <a:r>
                        <a:rPr lang="en-US" dirty="0"/>
                        <a:t>0.95</a:t>
                      </a:r>
                    </a:p>
                  </a:txBody>
                  <a:tcPr/>
                </a:tc>
                <a:tc>
                  <a:txBody>
                    <a:bodyPr/>
                    <a:lstStyle/>
                    <a:p>
                      <a:r>
                        <a:rPr lang="en-US" dirty="0"/>
                        <a:t>1</a:t>
                      </a:r>
                    </a:p>
                  </a:txBody>
                  <a:tcPr/>
                </a:tc>
                <a:tc>
                  <a:txBody>
                    <a:bodyPr/>
                    <a:lstStyle/>
                    <a:p>
                      <a:r>
                        <a:rPr lang="en-US" dirty="0"/>
                        <a:t>5</a:t>
                      </a:r>
                    </a:p>
                  </a:txBody>
                  <a:tcPr/>
                </a:tc>
                <a:tc>
                  <a:txBody>
                    <a:bodyPr/>
                    <a:lstStyle/>
                    <a:p>
                      <a:r>
                        <a:rPr lang="en-US" dirty="0"/>
                        <a:t>93.71</a:t>
                      </a:r>
                    </a:p>
                  </a:txBody>
                  <a:tcPr/>
                </a:tc>
                <a:extLst>
                  <a:ext uri="{0D108BD9-81ED-4DB2-BD59-A6C34878D82A}">
                    <a16:rowId xmlns:a16="http://schemas.microsoft.com/office/drawing/2014/main" val="3735804340"/>
                  </a:ext>
                </a:extLst>
              </a:tr>
              <a:tr h="391738">
                <a:tc>
                  <a:txBody>
                    <a:bodyPr/>
                    <a:lstStyle/>
                    <a:p>
                      <a:r>
                        <a:rPr lang="el-GR" dirty="0"/>
                        <a:t>ε</a:t>
                      </a:r>
                      <a:r>
                        <a:rPr lang="en-US" dirty="0"/>
                        <a:t>  = 0.05</a:t>
                      </a:r>
                    </a:p>
                  </a:txBody>
                  <a:tcPr/>
                </a:tc>
                <a:tc>
                  <a:txBody>
                    <a:bodyPr/>
                    <a:lstStyle/>
                    <a:p>
                      <a:r>
                        <a:rPr lang="en-US" dirty="0"/>
                        <a:t>1.47</a:t>
                      </a:r>
                    </a:p>
                  </a:txBody>
                  <a:tcPr/>
                </a:tc>
                <a:tc>
                  <a:txBody>
                    <a:bodyPr/>
                    <a:lstStyle/>
                    <a:p>
                      <a:r>
                        <a:rPr lang="en-US" dirty="0"/>
                        <a:t>0.66</a:t>
                      </a:r>
                    </a:p>
                  </a:txBody>
                  <a:tcPr/>
                </a:tc>
                <a:tc>
                  <a:txBody>
                    <a:bodyPr/>
                    <a:lstStyle/>
                    <a:p>
                      <a:r>
                        <a:rPr lang="en-US" dirty="0"/>
                        <a:t>1</a:t>
                      </a:r>
                    </a:p>
                  </a:txBody>
                  <a:tcPr/>
                </a:tc>
                <a:tc>
                  <a:txBody>
                    <a:bodyPr/>
                    <a:lstStyle/>
                    <a:p>
                      <a:r>
                        <a:rPr lang="en-US" dirty="0"/>
                        <a:t>4</a:t>
                      </a:r>
                    </a:p>
                  </a:txBody>
                  <a:tcPr/>
                </a:tc>
                <a:tc>
                  <a:txBody>
                    <a:bodyPr/>
                    <a:lstStyle/>
                    <a:p>
                      <a:r>
                        <a:rPr lang="en-US" dirty="0"/>
                        <a:t>89.54</a:t>
                      </a:r>
                    </a:p>
                  </a:txBody>
                  <a:tcPr/>
                </a:tc>
                <a:extLst>
                  <a:ext uri="{0D108BD9-81ED-4DB2-BD59-A6C34878D82A}">
                    <a16:rowId xmlns:a16="http://schemas.microsoft.com/office/drawing/2014/main" val="1482131083"/>
                  </a:ext>
                </a:extLst>
              </a:tr>
              <a:tr h="656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ε</a:t>
                      </a:r>
                      <a:r>
                        <a:rPr lang="en-US" dirty="0"/>
                        <a:t>  = 0.1</a:t>
                      </a:r>
                    </a:p>
                    <a:p>
                      <a:endParaRPr lang="en-US" dirty="0"/>
                    </a:p>
                  </a:txBody>
                  <a:tcPr/>
                </a:tc>
                <a:tc>
                  <a:txBody>
                    <a:bodyPr/>
                    <a:lstStyle/>
                    <a:p>
                      <a:r>
                        <a:rPr lang="en-US" dirty="0"/>
                        <a:t>1.32</a:t>
                      </a:r>
                    </a:p>
                  </a:txBody>
                  <a:tcPr/>
                </a:tc>
                <a:tc>
                  <a:txBody>
                    <a:bodyPr/>
                    <a:lstStyle/>
                    <a:p>
                      <a:r>
                        <a:rPr lang="en-US" dirty="0"/>
                        <a:t>0.53</a:t>
                      </a:r>
                    </a:p>
                  </a:txBody>
                  <a:tcPr/>
                </a:tc>
                <a:tc>
                  <a:txBody>
                    <a:bodyPr/>
                    <a:lstStyle/>
                    <a:p>
                      <a:r>
                        <a:rPr lang="en-US" dirty="0"/>
                        <a:t>1</a:t>
                      </a:r>
                    </a:p>
                  </a:txBody>
                  <a:tcPr/>
                </a:tc>
                <a:tc>
                  <a:txBody>
                    <a:bodyPr/>
                    <a:lstStyle/>
                    <a:p>
                      <a:r>
                        <a:rPr lang="en-US" dirty="0"/>
                        <a:t>3</a:t>
                      </a:r>
                    </a:p>
                  </a:txBody>
                  <a:tcPr/>
                </a:tc>
                <a:tc>
                  <a:txBody>
                    <a:bodyPr/>
                    <a:lstStyle/>
                    <a:p>
                      <a:r>
                        <a:rPr lang="en-US" dirty="0"/>
                        <a:t>90.26</a:t>
                      </a:r>
                    </a:p>
                  </a:txBody>
                  <a:tcPr/>
                </a:tc>
                <a:extLst>
                  <a:ext uri="{0D108BD9-81ED-4DB2-BD59-A6C34878D82A}">
                    <a16:rowId xmlns:a16="http://schemas.microsoft.com/office/drawing/2014/main" val="1339859455"/>
                  </a:ext>
                </a:extLst>
              </a:tr>
              <a:tr h="656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ε</a:t>
                      </a:r>
                      <a:r>
                        <a:rPr lang="en-US" dirty="0"/>
                        <a:t>  = 0.25</a:t>
                      </a:r>
                    </a:p>
                    <a:p>
                      <a:endParaRPr lang="en-US" dirty="0"/>
                    </a:p>
                  </a:txBody>
                  <a:tcPr/>
                </a:tc>
                <a:tc>
                  <a:txBody>
                    <a:bodyPr/>
                    <a:lstStyle/>
                    <a:p>
                      <a:r>
                        <a:rPr lang="en-US" dirty="0"/>
                        <a:t>1.14</a:t>
                      </a:r>
                    </a:p>
                  </a:txBody>
                  <a:tcPr/>
                </a:tc>
                <a:tc>
                  <a:txBody>
                    <a:bodyPr/>
                    <a:lstStyle/>
                    <a:p>
                      <a:r>
                        <a:rPr lang="en-US" dirty="0"/>
                        <a:t>0.36</a:t>
                      </a:r>
                    </a:p>
                  </a:txBody>
                  <a:tcPr/>
                </a:tc>
                <a:tc>
                  <a:txBody>
                    <a:bodyPr/>
                    <a:lstStyle/>
                    <a:p>
                      <a:r>
                        <a:rPr lang="en-US" dirty="0"/>
                        <a:t>1</a:t>
                      </a:r>
                    </a:p>
                  </a:txBody>
                  <a:tcPr/>
                </a:tc>
                <a:tc>
                  <a:txBody>
                    <a:bodyPr/>
                    <a:lstStyle/>
                    <a:p>
                      <a:r>
                        <a:rPr lang="en-US" dirty="0"/>
                        <a:t>2</a:t>
                      </a:r>
                    </a:p>
                  </a:txBody>
                  <a:tcPr/>
                </a:tc>
                <a:tc>
                  <a:txBody>
                    <a:bodyPr/>
                    <a:lstStyle/>
                    <a:p>
                      <a:r>
                        <a:rPr lang="en-US" dirty="0"/>
                        <a:t>87.66</a:t>
                      </a:r>
                    </a:p>
                  </a:txBody>
                  <a:tcPr/>
                </a:tc>
                <a:extLst>
                  <a:ext uri="{0D108BD9-81ED-4DB2-BD59-A6C34878D82A}">
                    <a16:rowId xmlns:a16="http://schemas.microsoft.com/office/drawing/2014/main" val="3588857325"/>
                  </a:ext>
                </a:extLst>
              </a:tr>
              <a:tr h="391738">
                <a:tc>
                  <a:txBody>
                    <a:bodyPr/>
                    <a:lstStyle/>
                    <a:p>
                      <a:r>
                        <a:rPr lang="en-US"/>
                        <a:t>PSPDT-MP</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88.75</a:t>
                      </a:r>
                    </a:p>
                  </a:txBody>
                  <a:tcPr/>
                </a:tc>
                <a:extLst>
                  <a:ext uri="{0D108BD9-81ED-4DB2-BD59-A6C34878D82A}">
                    <a16:rowId xmlns:a16="http://schemas.microsoft.com/office/drawing/2014/main" val="2384955918"/>
                  </a:ext>
                </a:extLst>
              </a:tr>
              <a:tr h="391738">
                <a:tc>
                  <a:txBody>
                    <a:bodyPr/>
                    <a:lstStyle/>
                    <a:p>
                      <a:r>
                        <a:rPr lang="en-US"/>
                        <a:t>CART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90.56</a:t>
                      </a:r>
                    </a:p>
                  </a:txBody>
                  <a:tcPr/>
                </a:tc>
                <a:extLst>
                  <a:ext uri="{0D108BD9-81ED-4DB2-BD59-A6C34878D82A}">
                    <a16:rowId xmlns:a16="http://schemas.microsoft.com/office/drawing/2014/main" val="4059890518"/>
                  </a:ext>
                </a:extLst>
              </a:tr>
            </a:tbl>
          </a:graphicData>
        </a:graphic>
      </p:graphicFrame>
    </p:spTree>
    <p:extLst>
      <p:ext uri="{BB962C8B-B14F-4D97-AF65-F5344CB8AC3E}">
        <p14:creationId xmlns:p14="http://schemas.microsoft.com/office/powerpoint/2010/main" val="2064468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123ABD9-8EEC-F246-D247-89203018A351}"/>
              </a:ext>
            </a:extLst>
          </p:cNvPr>
          <p:cNvSpPr>
            <a:spLocks noGrp="1"/>
          </p:cNvSpPr>
          <p:nvPr>
            <p:ph idx="1"/>
          </p:nvPr>
        </p:nvSpPr>
        <p:spPr>
          <a:xfrm>
            <a:off x="1805473" y="905070"/>
            <a:ext cx="7903029" cy="5129056"/>
          </a:xfrm>
        </p:spPr>
        <p:txBody>
          <a:bodyPr vert="horz" lIns="91440" tIns="45720" rIns="91440" bIns="45720" rtlCol="0" anchor="t">
            <a:normAutofit/>
          </a:bodyPr>
          <a:lstStyle/>
          <a:p>
            <a:pPr marL="400050" lvl="1" indent="0">
              <a:buNone/>
            </a:pPr>
            <a:r>
              <a:rPr lang="en-US" sz="1800" dirty="0">
                <a:latin typeface="Times New Roman" panose="02020603050405020304" pitchFamily="18" charset="0"/>
                <a:cs typeface="Times New Roman" panose="02020603050405020304" pitchFamily="18" charset="0"/>
              </a:rPr>
              <a:t>Summary of PSPDT-</a:t>
            </a:r>
            <a:r>
              <a:rPr lang="el-GR" sz="1800" dirty="0">
                <a:latin typeface="Times New Roman" panose="02020603050405020304" pitchFamily="18" charset="0"/>
                <a:cs typeface="Times New Roman" panose="02020603050405020304" pitchFamily="18" charset="0"/>
              </a:rPr>
              <a:t>ε</a:t>
            </a:r>
            <a:r>
              <a:rPr lang="en-US" sz="1800" dirty="0">
                <a:latin typeface="Times New Roman" panose="02020603050405020304" pitchFamily="18" charset="0"/>
                <a:cs typeface="Times New Roman" panose="02020603050405020304" pitchFamily="18" charset="0"/>
              </a:rPr>
              <a:t>:</a:t>
            </a:r>
          </a:p>
          <a:p>
            <a:pPr marL="685800" lvl="1"/>
            <a:r>
              <a:rPr lang="en-US" sz="1800" dirty="0">
                <a:latin typeface="Times New Roman" panose="02020603050405020304" pitchFamily="18" charset="0"/>
                <a:cs typeface="Times New Roman" panose="02020603050405020304" pitchFamily="18" charset="0"/>
              </a:rPr>
              <a:t>As </a:t>
            </a:r>
            <a:r>
              <a:rPr lang="el-GR" sz="1800" dirty="0">
                <a:latin typeface="Times New Roman" panose="02020603050405020304" pitchFamily="18" charset="0"/>
                <a:cs typeface="Times New Roman" panose="02020603050405020304" pitchFamily="18" charset="0"/>
              </a:rPr>
              <a:t>ε</a:t>
            </a:r>
            <a:r>
              <a:rPr lang="en-US" sz="1800" dirty="0">
                <a:latin typeface="Times New Roman" panose="02020603050405020304" pitchFamily="18" charset="0"/>
                <a:cs typeface="Times New Roman" panose="02020603050405020304" pitchFamily="18" charset="0"/>
              </a:rPr>
              <a:t> value increased from 0.01 to 0.25 maximum number of leaves decreased:</a:t>
            </a:r>
          </a:p>
          <a:p>
            <a:pPr marL="1085850" lvl="2"/>
            <a:r>
              <a:rPr lang="en-US" sz="1600" dirty="0">
                <a:latin typeface="Times New Roman" panose="02020603050405020304" pitchFamily="18" charset="0"/>
                <a:cs typeface="Times New Roman" panose="02020603050405020304" pitchFamily="18" charset="0"/>
              </a:rPr>
              <a:t>IRIS: 4 to 2, Wine:6 to 2, Breast-w : 5 to 2 and Diabetes: 5 to 3</a:t>
            </a:r>
          </a:p>
          <a:p>
            <a:pPr marL="1085850" lvl="2"/>
            <a:r>
              <a:rPr lang="en-US" sz="1600" dirty="0">
                <a:latin typeface="Times New Roman" panose="02020603050405020304" pitchFamily="18" charset="0"/>
                <a:cs typeface="Times New Roman" panose="02020603050405020304" pitchFamily="18" charset="0"/>
              </a:rPr>
              <a:t>More leaves are likely to have probabilities of at least </a:t>
            </a:r>
            <a:r>
              <a:rPr lang="el-GR" sz="1600" dirty="0">
                <a:latin typeface="Times New Roman" panose="02020603050405020304" pitchFamily="18" charset="0"/>
                <a:cs typeface="Times New Roman" panose="02020603050405020304" pitchFamily="18" charset="0"/>
              </a:rPr>
              <a:t>ε</a:t>
            </a:r>
            <a:r>
              <a:rPr lang="en-US" sz="1600" dirty="0">
                <a:latin typeface="Times New Roman" panose="02020603050405020304" pitchFamily="18" charset="0"/>
                <a:cs typeface="Times New Roman" panose="02020603050405020304" pitchFamily="18" charset="0"/>
              </a:rPr>
              <a:t> when its value is lower</a:t>
            </a:r>
          </a:p>
          <a:p>
            <a:pPr marL="1085850" lvl="2"/>
            <a:r>
              <a:rPr lang="en-US" sz="1600" dirty="0">
                <a:latin typeface="Times New Roman" panose="02020603050405020304" pitchFamily="18" charset="0"/>
                <a:cs typeface="Times New Roman" panose="02020603050405020304" pitchFamily="18" charset="0"/>
              </a:rPr>
              <a:t>As the range decreases, the standard deviation does as well</a:t>
            </a:r>
          </a:p>
          <a:p>
            <a:pPr marL="1085850" lvl="2"/>
            <a:r>
              <a:rPr lang="en-US" sz="1600" dirty="0">
                <a:latin typeface="Times New Roman" panose="02020603050405020304" pitchFamily="18" charset="0"/>
                <a:cs typeface="Times New Roman" panose="02020603050405020304" pitchFamily="18" charset="0"/>
              </a:rPr>
              <a:t> At least 1 minimum leaf present</a:t>
            </a:r>
          </a:p>
          <a:p>
            <a:pPr marL="685800" lvl="1"/>
            <a:r>
              <a:rPr lang="en-US" sz="1800" dirty="0">
                <a:latin typeface="Times New Roman" panose="02020603050405020304" pitchFamily="18" charset="0"/>
                <a:cs typeface="Times New Roman" panose="02020603050405020304" pitchFamily="18" charset="0"/>
              </a:rPr>
              <a:t>Value of epsilon matters</a:t>
            </a:r>
          </a:p>
          <a:p>
            <a:pPr marL="685800" lvl="1"/>
            <a:r>
              <a:rPr lang="en-US" sz="1800" dirty="0">
                <a:latin typeface="Times New Roman" panose="02020603050405020304" pitchFamily="18" charset="0"/>
                <a:cs typeface="Times New Roman" panose="02020603050405020304" pitchFamily="18" charset="0"/>
              </a:rPr>
              <a:t>Often allows us to improve PSPDT-MP over CART</a:t>
            </a:r>
          </a:p>
          <a:p>
            <a:pPr marL="857250" lvl="2" indent="0">
              <a:buNone/>
            </a:pPr>
            <a:endParaRPr lang="en-US"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180768C-D91B-AB21-847E-4B6B33EA8C12}"/>
              </a:ext>
            </a:extLst>
          </p:cNvPr>
          <p:cNvSpPr>
            <a:spLocks noGrp="1"/>
          </p:cNvSpPr>
          <p:nvPr>
            <p:ph type="sldNum" sz="quarter" idx="12"/>
          </p:nvPr>
        </p:nvSpPr>
        <p:spPr/>
        <p:txBody>
          <a:bodyPr/>
          <a:lstStyle/>
          <a:p>
            <a:fld id="{123E27B9-C96D-474B-9459-8B1842C9BB41}" type="slidenum">
              <a:rPr lang="en-US" smtClean="0"/>
              <a:t>25</a:t>
            </a:fld>
            <a:endParaRPr lang="en-US"/>
          </a:p>
        </p:txBody>
      </p:sp>
    </p:spTree>
    <p:extLst>
      <p:ext uri="{BB962C8B-B14F-4D97-AF65-F5344CB8AC3E}">
        <p14:creationId xmlns:p14="http://schemas.microsoft.com/office/powerpoint/2010/main" val="3536838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123ABD9-8EEC-F246-D247-89203018A351}"/>
              </a:ext>
            </a:extLst>
          </p:cNvPr>
          <p:cNvSpPr>
            <a:spLocks noGrp="1"/>
          </p:cNvSpPr>
          <p:nvPr>
            <p:ph idx="1"/>
          </p:nvPr>
        </p:nvSpPr>
        <p:spPr>
          <a:xfrm>
            <a:off x="1805473" y="905070"/>
            <a:ext cx="7903029" cy="5129056"/>
          </a:xfrm>
        </p:spPr>
        <p:txBody>
          <a:bodyPr vert="horz" lIns="91440" tIns="45720" rIns="91440" bIns="45720" rtlCol="0" anchor="t">
            <a:normAutofit/>
          </a:bodyPr>
          <a:lstStyle/>
          <a:p>
            <a:pPr marL="0" indent="0">
              <a:buNone/>
            </a:pPr>
            <a:r>
              <a:rPr lang="en-US" sz="2000" dirty="0">
                <a:latin typeface="Times New Roman" panose="02020603050405020304" pitchFamily="18" charset="0"/>
                <a:cs typeface="Times New Roman" panose="02020603050405020304" pitchFamily="18" charset="0"/>
              </a:rPr>
              <a:t>For Shapiro-wilk - Gaussian hypothesis testing </a:t>
            </a:r>
          </a:p>
          <a:p>
            <a:pPr marL="685800" lvl="1"/>
            <a:r>
              <a:rPr lang="en-US" sz="1800" dirty="0">
                <a:latin typeface="Times New Roman" panose="02020603050405020304" pitchFamily="18" charset="0"/>
                <a:cs typeface="Times New Roman" panose="02020603050405020304" pitchFamily="18" charset="0"/>
              </a:rPr>
              <a:t>Lowest p-value recorded was 0.132</a:t>
            </a:r>
          </a:p>
          <a:p>
            <a:pPr marL="685800" lvl="1"/>
            <a:r>
              <a:rPr lang="en-US" sz="1800" dirty="0">
                <a:latin typeface="Times New Roman" panose="02020603050405020304" pitchFamily="18" charset="0"/>
                <a:cs typeface="Times New Roman" panose="02020603050405020304" pitchFamily="18" charset="0"/>
              </a:rPr>
              <a:t>Null hypothesis accepted </a:t>
            </a:r>
          </a:p>
          <a:p>
            <a:pPr marL="685800" lvl="1"/>
            <a:r>
              <a:rPr lang="en-US" sz="1800" dirty="0">
                <a:latin typeface="Times New Roman" panose="02020603050405020304" pitchFamily="18" charset="0"/>
                <a:cs typeface="Times New Roman" panose="02020603050405020304" pitchFamily="18" charset="0"/>
              </a:rPr>
              <a:t>Split points follow Gaussian distribution</a:t>
            </a:r>
          </a:p>
          <a:p>
            <a:pPr marL="285750"/>
            <a:r>
              <a:rPr lang="en-US" sz="2000" dirty="0">
                <a:latin typeface="Times New Roman" panose="02020603050405020304" pitchFamily="18" charset="0"/>
                <a:cs typeface="Times New Roman" panose="02020603050405020304" pitchFamily="18" charset="0"/>
              </a:rPr>
              <a:t>From the t-test summary it is observed that the p-value was never less than 0.05 </a:t>
            </a:r>
          </a:p>
          <a:p>
            <a:pPr marL="685800" lvl="1"/>
            <a:r>
              <a:rPr lang="en-US" sz="1800" dirty="0">
                <a:latin typeface="Times New Roman" panose="02020603050405020304" pitchFamily="18" charset="0"/>
                <a:cs typeface="Times New Roman" panose="02020603050405020304" pitchFamily="18" charset="0"/>
              </a:rPr>
              <a:t>PSPDTs are not statistically significantly different than CART and CTC built with same hyperparameters</a:t>
            </a:r>
          </a:p>
          <a:p>
            <a:pPr marL="685800" lvl="1"/>
            <a:endParaRPr lang="en-US"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180768C-D91B-AB21-847E-4B6B33EA8C12}"/>
              </a:ext>
            </a:extLst>
          </p:cNvPr>
          <p:cNvSpPr>
            <a:spLocks noGrp="1"/>
          </p:cNvSpPr>
          <p:nvPr>
            <p:ph type="sldNum" sz="quarter" idx="12"/>
          </p:nvPr>
        </p:nvSpPr>
        <p:spPr/>
        <p:txBody>
          <a:bodyPr/>
          <a:lstStyle/>
          <a:p>
            <a:fld id="{123E27B9-C96D-474B-9459-8B1842C9BB41}" type="slidenum">
              <a:rPr lang="en-US" smtClean="0"/>
              <a:t>26</a:t>
            </a:fld>
            <a:endParaRPr lang="en-US"/>
          </a:p>
        </p:txBody>
      </p:sp>
    </p:spTree>
    <p:extLst>
      <p:ext uri="{BB962C8B-B14F-4D97-AF65-F5344CB8AC3E}">
        <p14:creationId xmlns:p14="http://schemas.microsoft.com/office/powerpoint/2010/main" val="2716582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44D1-6724-44B8-B842-CEEDB08A69B8}"/>
              </a:ext>
            </a:extLst>
          </p:cNvPr>
          <p:cNvSpPr>
            <a:spLocks noGrp="1"/>
          </p:cNvSpPr>
          <p:nvPr>
            <p:ph type="title"/>
          </p:nvPr>
        </p:nvSpPr>
        <p:spPr>
          <a:xfrm>
            <a:off x="1845527" y="454755"/>
            <a:ext cx="6741031" cy="1011629"/>
          </a:xfrm>
        </p:spPr>
        <p:txBody>
          <a:bodyPr>
            <a:noAutofit/>
          </a:bodyPr>
          <a:lstStyle/>
          <a:p>
            <a:r>
              <a:rPr lang="en-US" dirty="0">
                <a:latin typeface="Times New Roman" panose="02020603050405020304" pitchFamily="18" charset="0"/>
                <a:cs typeface="Times New Roman" panose="02020603050405020304" pitchFamily="18" charset="0"/>
              </a:rPr>
              <a:t>Conclusion:</a:t>
            </a:r>
          </a:p>
        </p:txBody>
      </p:sp>
      <p:sp>
        <p:nvSpPr>
          <p:cNvPr id="4" name="Content Placeholder 3">
            <a:extLst>
              <a:ext uri="{FF2B5EF4-FFF2-40B4-BE49-F238E27FC236}">
                <a16:creationId xmlns:a16="http://schemas.microsoft.com/office/drawing/2014/main" id="{E123ABD9-8EEC-F246-D247-89203018A351}"/>
              </a:ext>
            </a:extLst>
          </p:cNvPr>
          <p:cNvSpPr>
            <a:spLocks noGrp="1"/>
          </p:cNvSpPr>
          <p:nvPr>
            <p:ph idx="1"/>
          </p:nvPr>
        </p:nvSpPr>
        <p:spPr>
          <a:xfrm>
            <a:off x="1897258" y="1530520"/>
            <a:ext cx="7101201" cy="4503605"/>
          </a:xfrm>
        </p:spPr>
        <p:txBody>
          <a:bodyPr vert="horz" lIns="91440" tIns="45720" rIns="91440" bIns="45720" rtlCol="0" anchor="t">
            <a:normAutofit/>
          </a:bodyPr>
          <a:lstStyle/>
          <a:p>
            <a:r>
              <a:rPr lang="en-US" sz="2000">
                <a:latin typeface="Times New Roman"/>
                <a:cs typeface="Times New Roman"/>
              </a:rPr>
              <a:t>Introduced a novel PSPDT algorithm </a:t>
            </a:r>
            <a:endParaRPr lang="en-US" sz="2000" dirty="0">
              <a:latin typeface="Times New Roman" panose="02020603050405020304" pitchFamily="18" charset="0"/>
              <a:cs typeface="Times New Roman" panose="02020603050405020304" pitchFamily="18" charset="0"/>
            </a:endParaRPr>
          </a:p>
          <a:p>
            <a:r>
              <a:rPr lang="en-US" sz="2000">
                <a:latin typeface="Times New Roman"/>
                <a:cs typeface="Times New Roman"/>
              </a:rPr>
              <a:t>PSPDT intends to bring trust, transparency, and believability to classification decisions</a:t>
            </a:r>
          </a:p>
          <a:p>
            <a:r>
              <a:rPr lang="en-US" sz="2000">
                <a:latin typeface="Times New Roman"/>
                <a:cs typeface="Times New Roman"/>
              </a:rPr>
              <a:t>The research reported in this thesis establishes two fundamental results</a:t>
            </a:r>
          </a:p>
          <a:p>
            <a:pPr lvl="1"/>
            <a:r>
              <a:rPr lang="en-US" sz="1800">
                <a:latin typeface="Times New Roman"/>
                <a:cs typeface="Times New Roman"/>
              </a:rPr>
              <a:t>Split points follow a Gaussian distribution</a:t>
            </a:r>
          </a:p>
          <a:p>
            <a:pPr lvl="2"/>
            <a:r>
              <a:rPr lang="en-US" sz="1600">
                <a:latin typeface="Times New Roman"/>
                <a:cs typeface="Times New Roman"/>
              </a:rPr>
              <a:t>This is a core assumption underlying PSPDTs.</a:t>
            </a:r>
            <a:endParaRPr lang="en-US" sz="1600"/>
          </a:p>
          <a:p>
            <a:pPr lvl="1"/>
            <a:r>
              <a:rPr lang="en-US" sz="1800">
                <a:latin typeface="Times New Roman"/>
                <a:cs typeface="Times New Roman"/>
              </a:rPr>
              <a:t>The accuracies of PSPDTs is not statistically significantly different from that of CART and CTC algorithms built with the same hyperparameters.</a:t>
            </a:r>
          </a:p>
          <a:p>
            <a:pPr lvl="2"/>
            <a:r>
              <a:rPr lang="en-US" sz="1600">
                <a:latin typeface="Times New Roman"/>
                <a:cs typeface="Times New Roman"/>
              </a:rPr>
              <a:t>We don't want the probabilistic representation of PSPDTs to result in a sacrifice of classification accuracy.</a:t>
            </a:r>
            <a:endParaRPr lang="en-US" sz="160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180768C-D91B-AB21-847E-4B6B33EA8C12}"/>
              </a:ext>
            </a:extLst>
          </p:cNvPr>
          <p:cNvSpPr>
            <a:spLocks noGrp="1"/>
          </p:cNvSpPr>
          <p:nvPr>
            <p:ph type="sldNum" sz="quarter" idx="12"/>
          </p:nvPr>
        </p:nvSpPr>
        <p:spPr/>
        <p:txBody>
          <a:bodyPr/>
          <a:lstStyle/>
          <a:p>
            <a:fld id="{123E27B9-C96D-474B-9459-8B1842C9BB41}" type="slidenum">
              <a:rPr lang="en-US" smtClean="0"/>
              <a:t>27</a:t>
            </a:fld>
            <a:endParaRPr lang="en-US"/>
          </a:p>
        </p:txBody>
      </p:sp>
    </p:spTree>
    <p:extLst>
      <p:ext uri="{BB962C8B-B14F-4D97-AF65-F5344CB8AC3E}">
        <p14:creationId xmlns:p14="http://schemas.microsoft.com/office/powerpoint/2010/main" val="50122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DAFB-DAF8-680E-30BB-735E2FF85CB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1E080A88-B3CE-F396-A617-C1D7AB7F0607}"/>
              </a:ext>
            </a:extLst>
          </p:cNvPr>
          <p:cNvSpPr>
            <a:spLocks noGrp="1"/>
          </p:cNvSpPr>
          <p:nvPr>
            <p:ph idx="1"/>
          </p:nvPr>
        </p:nvSpPr>
        <p:spPr>
          <a:xfrm>
            <a:off x="2592925" y="1632857"/>
            <a:ext cx="7995158" cy="4278365"/>
          </a:xfrm>
        </p:spPr>
        <p:txBody>
          <a:bodyPr vert="horz" lIns="91440" tIns="45720" rIns="91440" bIns="45720" rtlCol="0" anchor="t">
            <a:normAutofit/>
          </a:bodyPr>
          <a:lstStyle/>
          <a:p>
            <a:r>
              <a:rPr lang="en-US" sz="2400">
                <a:latin typeface="Times New Roman"/>
                <a:cs typeface="Times New Roman"/>
              </a:rPr>
              <a:t>Build a more mature/robust implementation in an accepted open-source framework like </a:t>
            </a:r>
            <a:r>
              <a:rPr lang="en-US" sz="2400" err="1">
                <a:latin typeface="Times New Roman"/>
                <a:cs typeface="Times New Roman"/>
              </a:rPr>
              <a:t>sklearn</a:t>
            </a:r>
            <a:r>
              <a:rPr lang="en-US" sz="2400">
                <a:latin typeface="Times New Roman"/>
                <a:cs typeface="Times New Roman"/>
              </a:rPr>
              <a:t> (CART) or Weka (CTC)</a:t>
            </a:r>
          </a:p>
          <a:p>
            <a:r>
              <a:rPr lang="en-US" sz="2400">
                <a:latin typeface="Times New Roman"/>
                <a:cs typeface="Times New Roman"/>
              </a:rPr>
              <a:t>Extend this work for mixed types of data</a:t>
            </a:r>
          </a:p>
          <a:p>
            <a:r>
              <a:rPr lang="en-US" sz="2400" dirty="0">
                <a:latin typeface="Times New Roman" panose="02020603050405020304" pitchFamily="18" charset="0"/>
                <a:cs typeface="Times New Roman" panose="02020603050405020304" pitchFamily="18" charset="0"/>
              </a:rPr>
              <a:t>Optimize algorithm cost</a:t>
            </a:r>
          </a:p>
          <a:p>
            <a:r>
              <a:rPr lang="en-US" sz="2400" dirty="0">
                <a:latin typeface="Times New Roman" panose="02020603050405020304" pitchFamily="18" charset="0"/>
                <a:cs typeface="Times New Roman" panose="02020603050405020304" pitchFamily="18" charset="0"/>
              </a:rPr>
              <a:t>Handle missing values</a:t>
            </a:r>
          </a:p>
          <a:p>
            <a:r>
              <a:rPr lang="en-US" sz="2400">
                <a:latin typeface="Times New Roman"/>
                <a:cs typeface="Times New Roman"/>
              </a:rPr>
              <a:t>Enable tuning of additional hyperparameters like sampling</a:t>
            </a:r>
          </a:p>
          <a:p>
            <a:r>
              <a:rPr lang="en-US" sz="2400">
                <a:latin typeface="Times New Roman"/>
                <a:cs typeface="Times New Roman"/>
              </a:rPr>
              <a:t>Extend PSPDTs to allow for pruning</a:t>
            </a:r>
          </a:p>
          <a:p>
            <a:r>
              <a:rPr lang="en-US" sz="2400">
                <a:latin typeface="Times New Roman"/>
                <a:cs typeface="Times New Roman"/>
              </a:rPr>
              <a:t>Test using more diverse and larger datasets</a:t>
            </a:r>
          </a:p>
        </p:txBody>
      </p:sp>
      <p:sp>
        <p:nvSpPr>
          <p:cNvPr id="4" name="Slide Number Placeholder 3">
            <a:extLst>
              <a:ext uri="{FF2B5EF4-FFF2-40B4-BE49-F238E27FC236}">
                <a16:creationId xmlns:a16="http://schemas.microsoft.com/office/drawing/2014/main" id="{631F6E80-7E63-1869-9258-704EBBDB5F31}"/>
              </a:ext>
            </a:extLst>
          </p:cNvPr>
          <p:cNvSpPr>
            <a:spLocks noGrp="1"/>
          </p:cNvSpPr>
          <p:nvPr>
            <p:ph type="sldNum" sz="quarter" idx="12"/>
          </p:nvPr>
        </p:nvSpPr>
        <p:spPr/>
        <p:txBody>
          <a:bodyPr/>
          <a:lstStyle/>
          <a:p>
            <a:fld id="{123E27B9-C96D-474B-9459-8B1842C9BB41}" type="slidenum">
              <a:rPr lang="en-US" smtClean="0"/>
              <a:t>28</a:t>
            </a:fld>
            <a:endParaRPr lang="en-US"/>
          </a:p>
        </p:txBody>
      </p:sp>
    </p:spTree>
    <p:extLst>
      <p:ext uri="{BB962C8B-B14F-4D97-AF65-F5344CB8AC3E}">
        <p14:creationId xmlns:p14="http://schemas.microsoft.com/office/powerpoint/2010/main" val="329202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A717942-65C8-6C4A-AF98-9F4CAC405210}"/>
              </a:ext>
            </a:extLst>
          </p:cNvPr>
          <p:cNvSpPr/>
          <p:nvPr/>
        </p:nvSpPr>
        <p:spPr>
          <a:xfrm>
            <a:off x="4033451" y="2967335"/>
            <a:ext cx="4125105" cy="1169551"/>
          </a:xfrm>
          <a:prstGeom prst="rect">
            <a:avLst/>
          </a:prstGeom>
          <a:noFill/>
        </p:spPr>
        <p:txBody>
          <a:bodyPr wrap="none" lIns="91440" tIns="45720" rIns="91440" bIns="45720">
            <a:spAutoFit/>
          </a:bodyPr>
          <a:lstStyle/>
          <a:p>
            <a:pPr algn="ctr"/>
            <a:r>
              <a:rPr lang="en-US" sz="70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7404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FB5B-6F12-F87B-B210-0EF6104344D1}"/>
              </a:ext>
            </a:extLst>
          </p:cNvPr>
          <p:cNvSpPr>
            <a:spLocks noGrp="1"/>
          </p:cNvSpPr>
          <p:nvPr>
            <p:ph type="title"/>
          </p:nvPr>
        </p:nvSpPr>
        <p:spPr>
          <a:xfrm>
            <a:off x="1609531" y="550506"/>
            <a:ext cx="9895081" cy="1194318"/>
          </a:xfrm>
        </p:spPr>
        <p:txBody>
          <a:bodyPr>
            <a:normAutofit/>
          </a:bodyPr>
          <a:lstStyle/>
          <a:p>
            <a:r>
              <a:rPr lang="en-US"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BCDB26DA-CADB-EB12-48C8-4494859799C2}"/>
              </a:ext>
            </a:extLst>
          </p:cNvPr>
          <p:cNvSpPr>
            <a:spLocks noGrp="1"/>
          </p:cNvSpPr>
          <p:nvPr>
            <p:ph idx="1"/>
          </p:nvPr>
        </p:nvSpPr>
        <p:spPr>
          <a:xfrm>
            <a:off x="1786812" y="1905000"/>
            <a:ext cx="4931229" cy="4566016"/>
          </a:xfrm>
        </p:spPr>
        <p:txBody>
          <a:bodyPr vert="horz" lIns="91440" tIns="45720" rIns="91440" bIns="45720" rtlCol="0" anchor="t">
            <a:noAutofit/>
          </a:bodyPr>
          <a:lstStyle/>
          <a:p>
            <a:r>
              <a:rPr lang="en-US" dirty="0">
                <a:latin typeface="Times New Roman" panose="02020603050405020304" pitchFamily="18" charset="0"/>
                <a:cs typeface="Times New Roman" panose="02020603050405020304" pitchFamily="18" charset="0"/>
              </a:rPr>
              <a:t>Decision trees</a:t>
            </a:r>
          </a:p>
          <a:p>
            <a:pPr lvl="1"/>
            <a:r>
              <a:rPr lang="en-US" sz="1800" dirty="0">
                <a:latin typeface="Times New Roman" panose="02020603050405020304" pitchFamily="18" charset="0"/>
                <a:cs typeface="Times New Roman" panose="02020603050405020304" pitchFamily="18" charset="0"/>
              </a:rPr>
              <a:t>Classification and prediction</a:t>
            </a:r>
          </a:p>
          <a:p>
            <a:pPr lvl="1"/>
            <a:r>
              <a:rPr lang="en-US" sz="1800" dirty="0">
                <a:latin typeface="Times New Roman" panose="02020603050405020304" pitchFamily="18" charset="0"/>
                <a:cs typeface="Times New Roman" panose="02020603050405020304" pitchFamily="18" charset="0"/>
              </a:rPr>
              <a:t>Transparent</a:t>
            </a:r>
          </a:p>
          <a:p>
            <a:pPr lvl="1"/>
            <a:r>
              <a:rPr lang="en-US" sz="1800" dirty="0">
                <a:latin typeface="Times New Roman"/>
                <a:cs typeface="Times New Roman"/>
              </a:rPr>
              <a:t>Unstable and might not match mental model (can make trust more difficult)</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Decision tree explanations</a:t>
            </a:r>
          </a:p>
          <a:p>
            <a:pPr>
              <a:lnSpc>
                <a:spcPct val="90000"/>
              </a:lnSpc>
              <a:buClr>
                <a:schemeClr val="accent1">
                  <a:lumMod val="60000"/>
                  <a:lumOff val="40000"/>
                </a:schemeClr>
              </a:buClr>
              <a:buFont typeface="Wingdings" panose="05000000000000000000" pitchFamily="2" charset="2"/>
              <a:buChar char="Ø"/>
            </a:pPr>
            <a:r>
              <a:rPr lang="en-US" dirty="0">
                <a:solidFill>
                  <a:srgbClr val="000000"/>
                </a:solidFill>
                <a:latin typeface="Times New Roman"/>
                <a:cs typeface="Times New Roman"/>
              </a:rPr>
              <a:t>Decision Trees in fields like medicine</a:t>
            </a:r>
          </a:p>
          <a:p>
            <a:pPr lvl="1">
              <a:lnSpc>
                <a:spcPct val="90000"/>
              </a:lnSpc>
              <a:buClr>
                <a:schemeClr val="accent1">
                  <a:lumMod val="60000"/>
                  <a:lumOff val="40000"/>
                </a:schemeClr>
              </a:buClr>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Not just transparency but also trust</a:t>
            </a:r>
          </a:p>
          <a:p>
            <a:pPr lvl="1">
              <a:lnSpc>
                <a:spcPct val="90000"/>
              </a:lnSpc>
              <a:buClr>
                <a:schemeClr val="accent1">
                  <a:lumMod val="60000"/>
                  <a:lumOff val="40000"/>
                </a:schemeClr>
              </a:buClr>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Believability - Why the model chose a certain output value, thus helping the user like medical experts believe in the algorithm and the results</a:t>
            </a:r>
          </a:p>
          <a:p>
            <a:pPr marL="0" indent="0">
              <a:buNone/>
            </a:pPr>
            <a:endParaRPr lang="en-US"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F31A05C-295B-25E0-7CAB-7991B89DF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734" y="2066731"/>
            <a:ext cx="5130569" cy="3629878"/>
          </a:xfrm>
          <a:prstGeom prst="rect">
            <a:avLst/>
          </a:prstGeom>
        </p:spPr>
      </p:pic>
    </p:spTree>
    <p:extLst>
      <p:ext uri="{BB962C8B-B14F-4D97-AF65-F5344CB8AC3E}">
        <p14:creationId xmlns:p14="http://schemas.microsoft.com/office/powerpoint/2010/main" val="3377866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11851F7E-1FA4-429B-8346-D74AB7D48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CEA0BF97-024B-75CD-E50D-5E4DF9EFBE94}"/>
              </a:ext>
            </a:extLst>
          </p:cNvPr>
          <p:cNvPicPr>
            <a:picLocks noChangeAspect="1"/>
          </p:cNvPicPr>
          <p:nvPr/>
        </p:nvPicPr>
        <p:blipFill rotWithShape="1">
          <a:blip r:embed="rId3">
            <a:duotone>
              <a:schemeClr val="bg2">
                <a:shade val="45000"/>
                <a:satMod val="135000"/>
              </a:schemeClr>
              <a:prstClr val="white"/>
            </a:duotone>
            <a:alphaModFix amt="40000"/>
            <a:extLst>
              <a:ext uri="{28A0092B-C50C-407E-A947-70E740481C1C}">
                <a14:useLocalDpi xmlns:a14="http://schemas.microsoft.com/office/drawing/2010/main" val="0"/>
              </a:ext>
            </a:extLst>
          </a:blip>
          <a:srcRect/>
          <a:stretch/>
        </p:blipFill>
        <p:spPr>
          <a:xfrm>
            <a:off x="20" y="-9320"/>
            <a:ext cx="12191980" cy="6857990"/>
          </a:xfrm>
          <a:prstGeom prst="rect">
            <a:avLst/>
          </a:prstGeom>
        </p:spPr>
      </p:pic>
      <p:grpSp>
        <p:nvGrpSpPr>
          <p:cNvPr id="59" name="Group 58">
            <a:extLst>
              <a:ext uri="{FF2B5EF4-FFF2-40B4-BE49-F238E27FC236}">
                <a16:creationId xmlns:a16="http://schemas.microsoft.com/office/drawing/2014/main" id="{8EE8933F-CE40-492C-A124-59A9BB2E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0" name="Freeform 11">
              <a:extLst>
                <a:ext uri="{FF2B5EF4-FFF2-40B4-BE49-F238E27FC236}">
                  <a16:creationId xmlns:a16="http://schemas.microsoft.com/office/drawing/2014/main" id="{495D9449-9704-436C-893A-481236A3C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1" name="Freeform 12">
              <a:extLst>
                <a:ext uri="{FF2B5EF4-FFF2-40B4-BE49-F238E27FC236}">
                  <a16:creationId xmlns:a16="http://schemas.microsoft.com/office/drawing/2014/main" id="{B4A6A8DB-D531-4634-BAE2-09069F988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2" name="Freeform 13">
              <a:extLst>
                <a:ext uri="{FF2B5EF4-FFF2-40B4-BE49-F238E27FC236}">
                  <a16:creationId xmlns:a16="http://schemas.microsoft.com/office/drawing/2014/main" id="{9D8D0671-37AF-42E0-8A10-9B79E3469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3" name="Freeform 14">
              <a:extLst>
                <a:ext uri="{FF2B5EF4-FFF2-40B4-BE49-F238E27FC236}">
                  <a16:creationId xmlns:a16="http://schemas.microsoft.com/office/drawing/2014/main" id="{B94F3235-BABF-4E27-A250-C785A131B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4" name="Freeform 15">
              <a:extLst>
                <a:ext uri="{FF2B5EF4-FFF2-40B4-BE49-F238E27FC236}">
                  <a16:creationId xmlns:a16="http://schemas.microsoft.com/office/drawing/2014/main" id="{7246E2D5-CE0B-4068-9A7D-9DC1375DB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5" name="Freeform 16">
              <a:extLst>
                <a:ext uri="{FF2B5EF4-FFF2-40B4-BE49-F238E27FC236}">
                  <a16:creationId xmlns:a16="http://schemas.microsoft.com/office/drawing/2014/main" id="{43F6E2A1-532E-4BC2-B15E-48A6DBF5A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6" name="Freeform 17">
              <a:extLst>
                <a:ext uri="{FF2B5EF4-FFF2-40B4-BE49-F238E27FC236}">
                  <a16:creationId xmlns:a16="http://schemas.microsoft.com/office/drawing/2014/main" id="{03A0F057-4B8F-4F26-985A-D7375992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7" name="Freeform 18">
              <a:extLst>
                <a:ext uri="{FF2B5EF4-FFF2-40B4-BE49-F238E27FC236}">
                  <a16:creationId xmlns:a16="http://schemas.microsoft.com/office/drawing/2014/main" id="{64B1C50E-E8D9-41B4-A199-11051B0E0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8" name="Freeform 19">
              <a:extLst>
                <a:ext uri="{FF2B5EF4-FFF2-40B4-BE49-F238E27FC236}">
                  <a16:creationId xmlns:a16="http://schemas.microsoft.com/office/drawing/2014/main" id="{B85F5261-8BF6-4F84-B570-F51C3447C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9" name="Freeform 20">
              <a:extLst>
                <a:ext uri="{FF2B5EF4-FFF2-40B4-BE49-F238E27FC236}">
                  <a16:creationId xmlns:a16="http://schemas.microsoft.com/office/drawing/2014/main" id="{8D3E2FDD-558C-4594-AE52-387CFDA01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0" name="Freeform 21">
              <a:extLst>
                <a:ext uri="{FF2B5EF4-FFF2-40B4-BE49-F238E27FC236}">
                  <a16:creationId xmlns:a16="http://schemas.microsoft.com/office/drawing/2014/main" id="{EC056D65-A228-41C9-A642-A9F281AD7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1" name="Freeform 22">
              <a:extLst>
                <a:ext uri="{FF2B5EF4-FFF2-40B4-BE49-F238E27FC236}">
                  <a16:creationId xmlns:a16="http://schemas.microsoft.com/office/drawing/2014/main" id="{CA2D183C-9A86-467C-978F-0E89925E4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786E44D1-6724-44B8-B842-CEEDB08A69B8}"/>
              </a:ext>
            </a:extLst>
          </p:cNvPr>
          <p:cNvSpPr>
            <a:spLocks noGrp="1"/>
          </p:cNvSpPr>
          <p:nvPr>
            <p:ph type="title"/>
          </p:nvPr>
        </p:nvSpPr>
        <p:spPr>
          <a:xfrm>
            <a:off x="1861651" y="3201258"/>
            <a:ext cx="9642961" cy="1192532"/>
          </a:xfrm>
        </p:spPr>
        <p:txBody>
          <a:bodyPr>
            <a:normAutofit/>
          </a:bodyPr>
          <a:lstStyle/>
          <a:p>
            <a:pPr algn="ctr"/>
            <a:r>
              <a:rPr lang="en-US" b="1" dirty="0">
                <a:solidFill>
                  <a:schemeClr val="accent2">
                    <a:lumMod val="75000"/>
                  </a:schemeClr>
                </a:solidFill>
              </a:rPr>
              <a:t>QUESTIONS?</a:t>
            </a:r>
          </a:p>
        </p:txBody>
      </p:sp>
      <p:grpSp>
        <p:nvGrpSpPr>
          <p:cNvPr id="73" name="Group 72">
            <a:extLst>
              <a:ext uri="{FF2B5EF4-FFF2-40B4-BE49-F238E27FC236}">
                <a16:creationId xmlns:a16="http://schemas.microsoft.com/office/drawing/2014/main" id="{1B871EAB-8A69-408E-B593-068341C7DB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4" name="Freeform 27">
              <a:extLst>
                <a:ext uri="{FF2B5EF4-FFF2-40B4-BE49-F238E27FC236}">
                  <a16:creationId xmlns:a16="http://schemas.microsoft.com/office/drawing/2014/main" id="{64AD5766-52CB-4B7E-9D4C-6E85617EF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5" name="Freeform 28">
              <a:extLst>
                <a:ext uri="{FF2B5EF4-FFF2-40B4-BE49-F238E27FC236}">
                  <a16:creationId xmlns:a16="http://schemas.microsoft.com/office/drawing/2014/main" id="{58CE041A-2BBD-413A-A698-86B86FB3D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6" name="Freeform 29">
              <a:extLst>
                <a:ext uri="{FF2B5EF4-FFF2-40B4-BE49-F238E27FC236}">
                  <a16:creationId xmlns:a16="http://schemas.microsoft.com/office/drawing/2014/main" id="{D831C5BF-FFFE-4369-817B-6B4D56208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7" name="Freeform 30">
              <a:extLst>
                <a:ext uri="{FF2B5EF4-FFF2-40B4-BE49-F238E27FC236}">
                  <a16:creationId xmlns:a16="http://schemas.microsoft.com/office/drawing/2014/main" id="{B6E9F119-5A84-4A1C-AF6C-78517BA01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8" name="Freeform 31">
              <a:extLst>
                <a:ext uri="{FF2B5EF4-FFF2-40B4-BE49-F238E27FC236}">
                  <a16:creationId xmlns:a16="http://schemas.microsoft.com/office/drawing/2014/main" id="{277F9516-82F9-476C-BD16-B6D41EB5D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9" name="Freeform 32">
              <a:extLst>
                <a:ext uri="{FF2B5EF4-FFF2-40B4-BE49-F238E27FC236}">
                  <a16:creationId xmlns:a16="http://schemas.microsoft.com/office/drawing/2014/main" id="{B8C37CAA-46A4-4583-A93F-28DCCAA8D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0" name="Freeform 33">
              <a:extLst>
                <a:ext uri="{FF2B5EF4-FFF2-40B4-BE49-F238E27FC236}">
                  <a16:creationId xmlns:a16="http://schemas.microsoft.com/office/drawing/2014/main" id="{6C3755F5-DF08-4BD9-B26C-5BDACE12E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1" name="Freeform 34">
              <a:extLst>
                <a:ext uri="{FF2B5EF4-FFF2-40B4-BE49-F238E27FC236}">
                  <a16:creationId xmlns:a16="http://schemas.microsoft.com/office/drawing/2014/main" id="{C5454663-B464-4C7F-A3FA-6E5801FC1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2" name="Freeform 35">
              <a:extLst>
                <a:ext uri="{FF2B5EF4-FFF2-40B4-BE49-F238E27FC236}">
                  <a16:creationId xmlns:a16="http://schemas.microsoft.com/office/drawing/2014/main" id="{9EC7EEEB-3445-4E58-827A-AA94BEBBD1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3" name="Freeform 36">
              <a:extLst>
                <a:ext uri="{FF2B5EF4-FFF2-40B4-BE49-F238E27FC236}">
                  <a16:creationId xmlns:a16="http://schemas.microsoft.com/office/drawing/2014/main" id="{911CC918-1F1F-461E-BDE5-2FC74FAD7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4" name="Freeform 37">
              <a:extLst>
                <a:ext uri="{FF2B5EF4-FFF2-40B4-BE49-F238E27FC236}">
                  <a16:creationId xmlns:a16="http://schemas.microsoft.com/office/drawing/2014/main" id="{69F3CDE4-9111-4F4F-8A5A-2E35253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5" name="Freeform 38">
              <a:extLst>
                <a:ext uri="{FF2B5EF4-FFF2-40B4-BE49-F238E27FC236}">
                  <a16:creationId xmlns:a16="http://schemas.microsoft.com/office/drawing/2014/main" id="{1E554A99-1D27-4A71-AA70-54822D2AE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7" name="Rectangle 86">
            <a:extLst>
              <a:ext uri="{FF2B5EF4-FFF2-40B4-BE49-F238E27FC236}">
                <a16:creationId xmlns:a16="http://schemas.microsoft.com/office/drawing/2014/main" id="{786038CD-5A86-4D1C-BDDF-95136A583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11">
            <a:extLst>
              <a:ext uri="{FF2B5EF4-FFF2-40B4-BE49-F238E27FC236}">
                <a16:creationId xmlns:a16="http://schemas.microsoft.com/office/drawing/2014/main" id="{A06BEFDB-A93F-46A4-9393-364D051EE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TextBox 5">
            <a:extLst>
              <a:ext uri="{FF2B5EF4-FFF2-40B4-BE49-F238E27FC236}">
                <a16:creationId xmlns:a16="http://schemas.microsoft.com/office/drawing/2014/main" id="{3EAAEE65-4A29-C8A3-60FF-4ADCD975720E}"/>
              </a:ext>
            </a:extLst>
          </p:cNvPr>
          <p:cNvSpPr txBox="1"/>
          <p:nvPr/>
        </p:nvSpPr>
        <p:spPr>
          <a:xfrm>
            <a:off x="1428743" y="1605776"/>
            <a:ext cx="9382364" cy="36933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endParaRPr lang="en-US" dirty="0">
              <a:solidFill>
                <a:srgbClr val="0C7DBB"/>
              </a:solidFill>
              <a:latin typeface="NexusSans"/>
            </a:endParaRPr>
          </a:p>
        </p:txBody>
      </p:sp>
      <p:sp>
        <p:nvSpPr>
          <p:cNvPr id="3" name="Slide Number Placeholder 2">
            <a:extLst>
              <a:ext uri="{FF2B5EF4-FFF2-40B4-BE49-F238E27FC236}">
                <a16:creationId xmlns:a16="http://schemas.microsoft.com/office/drawing/2014/main" id="{E9E74D5D-FE85-82FA-3497-03A3717132B9}"/>
              </a:ext>
            </a:extLst>
          </p:cNvPr>
          <p:cNvSpPr>
            <a:spLocks noGrp="1"/>
          </p:cNvSpPr>
          <p:nvPr>
            <p:ph type="sldNum" sz="quarter" idx="12"/>
          </p:nvPr>
        </p:nvSpPr>
        <p:spPr/>
        <p:txBody>
          <a:bodyPr/>
          <a:lstStyle/>
          <a:p>
            <a:fld id="{123E27B9-C96D-474B-9459-8B1842C9BB41}" type="slidenum">
              <a:rPr lang="en-US" smtClean="0"/>
              <a:t>30</a:t>
            </a:fld>
            <a:endParaRPr lang="en-US"/>
          </a:p>
        </p:txBody>
      </p:sp>
    </p:spTree>
    <p:extLst>
      <p:ext uri="{BB962C8B-B14F-4D97-AF65-F5344CB8AC3E}">
        <p14:creationId xmlns:p14="http://schemas.microsoft.com/office/powerpoint/2010/main" val="264508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44D1-6724-44B8-B842-CEEDB08A69B8}"/>
              </a:ext>
            </a:extLst>
          </p:cNvPr>
          <p:cNvSpPr>
            <a:spLocks noGrp="1"/>
          </p:cNvSpPr>
          <p:nvPr>
            <p:ph type="title"/>
          </p:nvPr>
        </p:nvSpPr>
        <p:spPr>
          <a:xfrm>
            <a:off x="1847273" y="454756"/>
            <a:ext cx="5535661" cy="909510"/>
          </a:xfrm>
        </p:spPr>
        <p:txBody>
          <a:bodyPr>
            <a:normAutofit/>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C91E208B-8B2F-4263-B561-98EA3BAB260C}"/>
              </a:ext>
            </a:extLst>
          </p:cNvPr>
          <p:cNvSpPr>
            <a:spLocks noGrp="1"/>
          </p:cNvSpPr>
          <p:nvPr>
            <p:ph idx="1"/>
          </p:nvPr>
        </p:nvSpPr>
        <p:spPr>
          <a:xfrm>
            <a:off x="1810327" y="1310477"/>
            <a:ext cx="5572607" cy="5054186"/>
          </a:xfrm>
        </p:spPr>
        <p:txBody>
          <a:bodyPr vert="horz" lIns="91440" tIns="45720" rIns="91440" bIns="45720" rtlCol="0" anchor="t">
            <a:noAutofit/>
          </a:bodyPr>
          <a:lstStyle/>
          <a:p>
            <a:pPr>
              <a:buClr>
                <a:schemeClr val="accent1">
                  <a:lumMod val="60000"/>
                  <a:lumOff val="40000"/>
                </a:schemeClr>
              </a:buClr>
              <a:buFont typeface="Wingdings" panose="05000000000000000000" pitchFamily="2" charset="2"/>
              <a:buChar char="Ø"/>
            </a:pPr>
            <a:r>
              <a:rPr lang="en-US" sz="2000">
                <a:latin typeface="Times New Roman"/>
                <a:cs typeface="Times New Roman"/>
              </a:rPr>
              <a:t>Clinicians need to reconcile the decision made by the algorithm with their own domain knowledge.</a:t>
            </a:r>
          </a:p>
          <a:p>
            <a:pPr>
              <a:buClr>
                <a:schemeClr val="accent1">
                  <a:lumMod val="60000"/>
                  <a:lumOff val="40000"/>
                </a:schemeClr>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decision tree with the below properties :</a:t>
            </a:r>
          </a:p>
          <a:p>
            <a:pPr lvl="1">
              <a:buClr>
                <a:schemeClr val="accent1">
                  <a:lumMod val="60000"/>
                  <a:lumOff val="40000"/>
                </a:schemeClr>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High accuracy</a:t>
            </a:r>
          </a:p>
          <a:p>
            <a:pPr lvl="1">
              <a:buClr>
                <a:schemeClr val="accent1">
                  <a:lumMod val="60000"/>
                  <a:lumOff val="40000"/>
                </a:schemeClr>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Transparency</a:t>
            </a:r>
          </a:p>
          <a:p>
            <a:pPr lvl="1">
              <a:buClr>
                <a:schemeClr val="accent1">
                  <a:lumMod val="60000"/>
                  <a:lumOff val="40000"/>
                </a:schemeClr>
              </a:buClr>
              <a:buFont typeface="Wingdings" panose="05000000000000000000" pitchFamily="2" charset="2"/>
              <a:buChar char="Ø"/>
            </a:pPr>
            <a:r>
              <a:rPr lang="en-US" sz="2000" dirty="0">
                <a:latin typeface="Times New Roman"/>
                <a:cs typeface="Times New Roman"/>
              </a:rPr>
              <a:t>Reflective real-world </a:t>
            </a:r>
            <a:r>
              <a:rPr lang="en-US" sz="2000">
                <a:latin typeface="Times New Roman"/>
                <a:cs typeface="Times New Roman"/>
              </a:rPr>
              <a:t>variability</a:t>
            </a:r>
            <a:endParaRPr lang="en-US" sz="2000" dirty="0">
              <a:latin typeface="Times New Roman" panose="02020603050405020304" pitchFamily="18" charset="0"/>
              <a:cs typeface="Times New Roman" panose="02020603050405020304" pitchFamily="18" charset="0"/>
            </a:endParaRPr>
          </a:p>
          <a:p>
            <a:pPr lvl="1">
              <a:buClr>
                <a:schemeClr val="accent1">
                  <a:lumMod val="60000"/>
                  <a:lumOff val="40000"/>
                </a:schemeClr>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Honest with respect to uncertainties involved </a:t>
            </a:r>
          </a:p>
          <a:p>
            <a:pPr lvl="1">
              <a:buClr>
                <a:schemeClr val="accent1">
                  <a:lumMod val="60000"/>
                  <a:lumOff val="40000"/>
                </a:schemeClr>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Stable</a:t>
            </a:r>
          </a:p>
          <a:p>
            <a:pPr>
              <a:buClr>
                <a:schemeClr val="accent1">
                  <a:lumMod val="60000"/>
                  <a:lumOff val="40000"/>
                </a:schemeClr>
              </a:buClr>
              <a:buFont typeface="Wingdings" panose="05000000000000000000" pitchFamily="2" charset="2"/>
              <a:buChar char="Ø"/>
            </a:pPr>
            <a:r>
              <a:rPr lang="en-US" sz="2000" dirty="0">
                <a:latin typeface="Times New Roman"/>
                <a:cs typeface="Times New Roman"/>
              </a:rPr>
              <a:t>Motivated by a desire to increase trust and transparency in classification decisions </a:t>
            </a:r>
            <a:endParaRPr lang="en-US" sz="2000" dirty="0">
              <a:latin typeface="Times New Roman" panose="02020603050405020304" pitchFamily="18" charset="0"/>
              <a:cs typeface="Times New Roman" panose="02020603050405020304" pitchFamily="18" charset="0"/>
            </a:endParaRPr>
          </a:p>
        </p:txBody>
      </p:sp>
      <p:pic>
        <p:nvPicPr>
          <p:cNvPr id="8" name="Picture 7" descr="Close-up of hands on a steering wheel&#10;&#10;Description automatically generated with medium confidence">
            <a:extLst>
              <a:ext uri="{FF2B5EF4-FFF2-40B4-BE49-F238E27FC236}">
                <a16:creationId xmlns:a16="http://schemas.microsoft.com/office/drawing/2014/main" id="{811B7CEA-AFCF-F471-38DD-E43D1A568893}"/>
              </a:ext>
            </a:extLst>
          </p:cNvPr>
          <p:cNvPicPr>
            <a:picLocks noChangeAspect="1"/>
          </p:cNvPicPr>
          <p:nvPr/>
        </p:nvPicPr>
        <p:blipFill rotWithShape="1">
          <a:blip r:embed="rId3">
            <a:extLst>
              <a:ext uri="{28A0092B-C50C-407E-A947-70E740481C1C}">
                <a14:useLocalDpi xmlns:a14="http://schemas.microsoft.com/office/drawing/2010/main" val="0"/>
              </a:ext>
            </a:extLst>
          </a:blip>
          <a:srcRect l="28445" r="27258"/>
          <a:stretch/>
        </p:blipFill>
        <p:spPr>
          <a:xfrm>
            <a:off x="7989998" y="1081140"/>
            <a:ext cx="3514614" cy="5054186"/>
          </a:xfrm>
          <a:prstGeom prst="rect">
            <a:avLst/>
          </a:prstGeom>
        </p:spPr>
      </p:pic>
      <p:sp>
        <p:nvSpPr>
          <p:cNvPr id="4" name="Slide Number Placeholder 3">
            <a:extLst>
              <a:ext uri="{FF2B5EF4-FFF2-40B4-BE49-F238E27FC236}">
                <a16:creationId xmlns:a16="http://schemas.microsoft.com/office/drawing/2014/main" id="{68D7DC01-5155-4B19-66B4-2A5CA5AACCB3}"/>
              </a:ext>
            </a:extLst>
          </p:cNvPr>
          <p:cNvSpPr>
            <a:spLocks noGrp="1"/>
          </p:cNvSpPr>
          <p:nvPr>
            <p:ph type="sldNum" sz="quarter" idx="12"/>
          </p:nvPr>
        </p:nvSpPr>
        <p:spPr/>
        <p:txBody>
          <a:bodyPr/>
          <a:lstStyle/>
          <a:p>
            <a:fld id="{123E27B9-C96D-474B-9459-8B1842C9BB41}" type="slidenum">
              <a:rPr lang="en-US" smtClean="0"/>
              <a:t>4</a:t>
            </a:fld>
            <a:endParaRPr lang="en-US"/>
          </a:p>
        </p:txBody>
      </p:sp>
    </p:spTree>
    <p:extLst>
      <p:ext uri="{BB962C8B-B14F-4D97-AF65-F5344CB8AC3E}">
        <p14:creationId xmlns:p14="http://schemas.microsoft.com/office/powerpoint/2010/main" val="408909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FB5B-6F12-F87B-B210-0EF6104344D1}"/>
              </a:ext>
            </a:extLst>
          </p:cNvPr>
          <p:cNvSpPr>
            <a:spLocks noGrp="1"/>
          </p:cNvSpPr>
          <p:nvPr>
            <p:ph type="title"/>
          </p:nvPr>
        </p:nvSpPr>
        <p:spPr>
          <a:xfrm>
            <a:off x="2071397" y="624110"/>
            <a:ext cx="9433216" cy="1280890"/>
          </a:xfrm>
        </p:spPr>
        <p:txBody>
          <a:bodyPr>
            <a:normAutofit/>
          </a:bodyPr>
          <a:lstStyle/>
          <a:p>
            <a:r>
              <a:rPr lang="en-US" sz="4000" dirty="0">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BCDB26DA-CADB-EB12-48C8-4494859799C2}"/>
              </a:ext>
            </a:extLst>
          </p:cNvPr>
          <p:cNvSpPr>
            <a:spLocks noGrp="1"/>
          </p:cNvSpPr>
          <p:nvPr>
            <p:ph idx="1"/>
          </p:nvPr>
        </p:nvSpPr>
        <p:spPr>
          <a:xfrm>
            <a:off x="2127379" y="1758820"/>
            <a:ext cx="7529805" cy="4105470"/>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Combining existing techniques that have been used to increase trust in data-driven decision models to generate a novel decision tree induction algorithm that we call Probabilistic-Split Point Decision Trees (PSPDTs) and seeks to test the following hypothesis: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400050" lvl="1" indent="0">
              <a:buNone/>
            </a:pPr>
            <a:r>
              <a:rPr lang="en-US" sz="2000" i="1" dirty="0">
                <a:latin typeface="Times New Roman" panose="02020603050405020304" pitchFamily="18" charset="0"/>
                <a:cs typeface="Times New Roman" panose="02020603050405020304" pitchFamily="18" charset="0"/>
              </a:rPr>
              <a:t>Modeling continuous decision boundaries as Gaussian distributions learned by a consolidated decision tree approach creates a valid and useful classification model</a:t>
            </a:r>
          </a:p>
          <a:p>
            <a:pPr marL="40005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3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1851F7E-1FA4-429B-8346-D74AB7D48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5A787B73-5A44-0C9E-79F6-2988F8052160}"/>
              </a:ext>
            </a:extLst>
          </p:cNvPr>
          <p:cNvPicPr>
            <a:picLocks noChangeAspect="1"/>
          </p:cNvPicPr>
          <p:nvPr/>
        </p:nvPicPr>
        <p:blipFill rotWithShape="1">
          <a:blip r:embed="rId3">
            <a:duotone>
              <a:schemeClr val="bg2">
                <a:shade val="45000"/>
                <a:satMod val="135000"/>
              </a:schemeClr>
              <a:prstClr val="white"/>
            </a:duotone>
            <a:alphaModFix amt="40000"/>
            <a:extLst>
              <a:ext uri="{28A0092B-C50C-407E-A947-70E740481C1C}">
                <a14:useLocalDpi xmlns:a14="http://schemas.microsoft.com/office/drawing/2010/main" val="0"/>
              </a:ext>
            </a:extLst>
          </a:blip>
          <a:srcRect/>
          <a:stretch/>
        </p:blipFill>
        <p:spPr>
          <a:xfrm>
            <a:off x="662911" y="65324"/>
            <a:ext cx="12191980" cy="6857990"/>
          </a:xfrm>
          <a:prstGeom prst="rect">
            <a:avLst/>
          </a:prstGeom>
        </p:spPr>
      </p:pic>
      <p:grpSp>
        <p:nvGrpSpPr>
          <p:cNvPr id="54" name="Group 53">
            <a:extLst>
              <a:ext uri="{FF2B5EF4-FFF2-40B4-BE49-F238E27FC236}">
                <a16:creationId xmlns:a16="http://schemas.microsoft.com/office/drawing/2014/main" id="{8EE8933F-CE40-492C-A124-59A9BB2E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5" name="Freeform 11">
              <a:extLst>
                <a:ext uri="{FF2B5EF4-FFF2-40B4-BE49-F238E27FC236}">
                  <a16:creationId xmlns:a16="http://schemas.microsoft.com/office/drawing/2014/main" id="{495D9449-9704-436C-893A-481236A3C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6" name="Freeform 12">
              <a:extLst>
                <a:ext uri="{FF2B5EF4-FFF2-40B4-BE49-F238E27FC236}">
                  <a16:creationId xmlns:a16="http://schemas.microsoft.com/office/drawing/2014/main" id="{B4A6A8DB-D531-4634-BAE2-09069F988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7" name="Freeform 13">
              <a:extLst>
                <a:ext uri="{FF2B5EF4-FFF2-40B4-BE49-F238E27FC236}">
                  <a16:creationId xmlns:a16="http://schemas.microsoft.com/office/drawing/2014/main" id="{9D8D0671-37AF-42E0-8A10-9B79E3469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8" name="Freeform 14">
              <a:extLst>
                <a:ext uri="{FF2B5EF4-FFF2-40B4-BE49-F238E27FC236}">
                  <a16:creationId xmlns:a16="http://schemas.microsoft.com/office/drawing/2014/main" id="{B94F3235-BABF-4E27-A250-C785A131B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9" name="Freeform 15">
              <a:extLst>
                <a:ext uri="{FF2B5EF4-FFF2-40B4-BE49-F238E27FC236}">
                  <a16:creationId xmlns:a16="http://schemas.microsoft.com/office/drawing/2014/main" id="{7246E2D5-CE0B-4068-9A7D-9DC1375DB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0" name="Freeform 16">
              <a:extLst>
                <a:ext uri="{FF2B5EF4-FFF2-40B4-BE49-F238E27FC236}">
                  <a16:creationId xmlns:a16="http://schemas.microsoft.com/office/drawing/2014/main" id="{43F6E2A1-532E-4BC2-B15E-48A6DBF5A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1" name="Freeform 17">
              <a:extLst>
                <a:ext uri="{FF2B5EF4-FFF2-40B4-BE49-F238E27FC236}">
                  <a16:creationId xmlns:a16="http://schemas.microsoft.com/office/drawing/2014/main" id="{03A0F057-4B8F-4F26-985A-D7375992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2" name="Freeform 18">
              <a:extLst>
                <a:ext uri="{FF2B5EF4-FFF2-40B4-BE49-F238E27FC236}">
                  <a16:creationId xmlns:a16="http://schemas.microsoft.com/office/drawing/2014/main" id="{64B1C50E-E8D9-41B4-A199-11051B0E0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3" name="Freeform 19">
              <a:extLst>
                <a:ext uri="{FF2B5EF4-FFF2-40B4-BE49-F238E27FC236}">
                  <a16:creationId xmlns:a16="http://schemas.microsoft.com/office/drawing/2014/main" id="{B85F5261-8BF6-4F84-B570-F51C3447C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4" name="Freeform 20">
              <a:extLst>
                <a:ext uri="{FF2B5EF4-FFF2-40B4-BE49-F238E27FC236}">
                  <a16:creationId xmlns:a16="http://schemas.microsoft.com/office/drawing/2014/main" id="{8D3E2FDD-558C-4594-AE52-387CFDA01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5" name="Freeform 21">
              <a:extLst>
                <a:ext uri="{FF2B5EF4-FFF2-40B4-BE49-F238E27FC236}">
                  <a16:creationId xmlns:a16="http://schemas.microsoft.com/office/drawing/2014/main" id="{EC056D65-A228-41C9-A642-A9F281AD7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6" name="Freeform 22">
              <a:extLst>
                <a:ext uri="{FF2B5EF4-FFF2-40B4-BE49-F238E27FC236}">
                  <a16:creationId xmlns:a16="http://schemas.microsoft.com/office/drawing/2014/main" id="{CA2D183C-9A86-467C-978F-0E89925E4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786E44D1-6724-44B8-B842-CEEDB08A69B8}"/>
              </a:ext>
            </a:extLst>
          </p:cNvPr>
          <p:cNvSpPr>
            <a:spLocks noGrp="1"/>
          </p:cNvSpPr>
          <p:nvPr>
            <p:ph type="title"/>
          </p:nvPr>
        </p:nvSpPr>
        <p:spPr>
          <a:xfrm>
            <a:off x="1717403" y="503222"/>
            <a:ext cx="9372753" cy="907721"/>
          </a:xfrm>
        </p:spPr>
        <p:txBody>
          <a:bodyPr>
            <a:normAutofit/>
          </a:bodyPr>
          <a:lstStyle/>
          <a:p>
            <a:r>
              <a:rPr lang="en-US" dirty="0">
                <a:latin typeface="Calibri"/>
                <a:cs typeface="Calibri"/>
              </a:rPr>
              <a:t>Research Questions:</a:t>
            </a:r>
          </a:p>
        </p:txBody>
      </p:sp>
      <p:grpSp>
        <p:nvGrpSpPr>
          <p:cNvPr id="68" name="Group 67">
            <a:extLst>
              <a:ext uri="{FF2B5EF4-FFF2-40B4-BE49-F238E27FC236}">
                <a16:creationId xmlns:a16="http://schemas.microsoft.com/office/drawing/2014/main" id="{1B871EAB-8A69-408E-B593-068341C7DB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9" name="Freeform 27">
              <a:extLst>
                <a:ext uri="{FF2B5EF4-FFF2-40B4-BE49-F238E27FC236}">
                  <a16:creationId xmlns:a16="http://schemas.microsoft.com/office/drawing/2014/main" id="{64AD5766-52CB-4B7E-9D4C-6E85617EF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0" name="Freeform 28">
              <a:extLst>
                <a:ext uri="{FF2B5EF4-FFF2-40B4-BE49-F238E27FC236}">
                  <a16:creationId xmlns:a16="http://schemas.microsoft.com/office/drawing/2014/main" id="{58CE041A-2BBD-413A-A698-86B86FB3D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1" name="Freeform 29">
              <a:extLst>
                <a:ext uri="{FF2B5EF4-FFF2-40B4-BE49-F238E27FC236}">
                  <a16:creationId xmlns:a16="http://schemas.microsoft.com/office/drawing/2014/main" id="{D831C5BF-FFFE-4369-817B-6B4D56208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2" name="Freeform 30">
              <a:extLst>
                <a:ext uri="{FF2B5EF4-FFF2-40B4-BE49-F238E27FC236}">
                  <a16:creationId xmlns:a16="http://schemas.microsoft.com/office/drawing/2014/main" id="{B6E9F119-5A84-4A1C-AF6C-78517BA01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3" name="Freeform 31">
              <a:extLst>
                <a:ext uri="{FF2B5EF4-FFF2-40B4-BE49-F238E27FC236}">
                  <a16:creationId xmlns:a16="http://schemas.microsoft.com/office/drawing/2014/main" id="{277F9516-82F9-476C-BD16-B6D41EB5D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4" name="Freeform 32">
              <a:extLst>
                <a:ext uri="{FF2B5EF4-FFF2-40B4-BE49-F238E27FC236}">
                  <a16:creationId xmlns:a16="http://schemas.microsoft.com/office/drawing/2014/main" id="{B8C37CAA-46A4-4583-A93F-28DCCAA8D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5" name="Freeform 33">
              <a:extLst>
                <a:ext uri="{FF2B5EF4-FFF2-40B4-BE49-F238E27FC236}">
                  <a16:creationId xmlns:a16="http://schemas.microsoft.com/office/drawing/2014/main" id="{6C3755F5-DF08-4BD9-B26C-5BDACE12E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6" name="Freeform 34">
              <a:extLst>
                <a:ext uri="{FF2B5EF4-FFF2-40B4-BE49-F238E27FC236}">
                  <a16:creationId xmlns:a16="http://schemas.microsoft.com/office/drawing/2014/main" id="{C5454663-B464-4C7F-A3FA-6E5801FC1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7" name="Freeform 35">
              <a:extLst>
                <a:ext uri="{FF2B5EF4-FFF2-40B4-BE49-F238E27FC236}">
                  <a16:creationId xmlns:a16="http://schemas.microsoft.com/office/drawing/2014/main" id="{9EC7EEEB-3445-4E58-827A-AA94BEBBD1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8" name="Freeform 36">
              <a:extLst>
                <a:ext uri="{FF2B5EF4-FFF2-40B4-BE49-F238E27FC236}">
                  <a16:creationId xmlns:a16="http://schemas.microsoft.com/office/drawing/2014/main" id="{911CC918-1F1F-461E-BDE5-2FC74FAD7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9" name="Freeform 37">
              <a:extLst>
                <a:ext uri="{FF2B5EF4-FFF2-40B4-BE49-F238E27FC236}">
                  <a16:creationId xmlns:a16="http://schemas.microsoft.com/office/drawing/2014/main" id="{69F3CDE4-9111-4F4F-8A5A-2E35253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0" name="Freeform 38">
              <a:extLst>
                <a:ext uri="{FF2B5EF4-FFF2-40B4-BE49-F238E27FC236}">
                  <a16:creationId xmlns:a16="http://schemas.microsoft.com/office/drawing/2014/main" id="{1E554A99-1D27-4A71-AA70-54822D2AE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2" name="Rectangle 81">
            <a:extLst>
              <a:ext uri="{FF2B5EF4-FFF2-40B4-BE49-F238E27FC236}">
                <a16:creationId xmlns:a16="http://schemas.microsoft.com/office/drawing/2014/main" id="{786038CD-5A86-4D1C-BDDF-95136A583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4" name="Freeform 11">
            <a:extLst>
              <a:ext uri="{FF2B5EF4-FFF2-40B4-BE49-F238E27FC236}">
                <a16:creationId xmlns:a16="http://schemas.microsoft.com/office/drawing/2014/main" id="{A06BEFDB-A93F-46A4-9393-364D051EE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91E208B-8B2F-4263-B561-98EA3BAB260C}"/>
              </a:ext>
            </a:extLst>
          </p:cNvPr>
          <p:cNvSpPr>
            <a:spLocks noGrp="1"/>
          </p:cNvSpPr>
          <p:nvPr>
            <p:ph idx="1"/>
          </p:nvPr>
        </p:nvSpPr>
        <p:spPr>
          <a:xfrm>
            <a:off x="1923641" y="1400404"/>
            <a:ext cx="8773906" cy="4486229"/>
          </a:xfrm>
        </p:spPr>
        <p:txBody>
          <a:bodyPr vert="horz" lIns="91440" tIns="45720" rIns="91440" bIns="45720" rtlCol="0" anchor="t">
            <a:normAutofit/>
          </a:bodyPr>
          <a:lstStyle/>
          <a:p>
            <a:pPr marL="400050" lvl="1" indent="0">
              <a:buNone/>
            </a:pPr>
            <a:endParaRPr lang="en-US" sz="2000" dirty="0">
              <a:latin typeface="Times New Roman" panose="02020603050405020304" pitchFamily="18" charset="0"/>
              <a:cs typeface="Times New Roman" panose="02020603050405020304" pitchFamily="18" charset="0"/>
            </a:endParaRPr>
          </a:p>
          <a:p>
            <a:r>
              <a:rPr lang="en-US" sz="2000">
                <a:solidFill>
                  <a:srgbClr val="242424"/>
                </a:solidFill>
                <a:latin typeface="Times New Roman"/>
                <a:cs typeface="Times New Roman"/>
              </a:rPr>
              <a:t>Do PSPDTs generate</a:t>
            </a:r>
            <a:r>
              <a:rPr lang="en-US" sz="2000" b="0" i="0">
                <a:solidFill>
                  <a:srgbClr val="242424"/>
                </a:solidFill>
                <a:effectLst/>
                <a:latin typeface="Times New Roman"/>
                <a:cs typeface="Times New Roman"/>
              </a:rPr>
              <a:t> split point distributions that are consistent with a Gaussian distribution</a:t>
            </a:r>
            <a:r>
              <a:rPr lang="en-US" sz="2000">
                <a:solidFill>
                  <a:srgbClr val="242424"/>
                </a:solidFill>
                <a:latin typeface="Times New Roman"/>
                <a:cs typeface="Times New Roman"/>
              </a:rPr>
              <a:t>? </a:t>
            </a:r>
          </a:p>
          <a:p>
            <a:pPr lvl="1"/>
            <a:r>
              <a:rPr lang="en-US" sz="1800">
                <a:solidFill>
                  <a:srgbClr val="242424"/>
                </a:solidFill>
                <a:latin typeface="Times New Roman"/>
                <a:cs typeface="Times New Roman"/>
              </a:rPr>
              <a:t>"valid" part of hypothesis</a:t>
            </a:r>
            <a:endParaRPr lang="en-US"/>
          </a:p>
          <a:p>
            <a:endParaRPr lang="en-US" sz="2000">
              <a:solidFill>
                <a:srgbClr val="242424"/>
              </a:solidFill>
              <a:latin typeface="Times New Roman"/>
              <a:cs typeface="Times New Roman"/>
            </a:endParaRPr>
          </a:p>
          <a:p>
            <a:r>
              <a:rPr lang="en-US" sz="2000">
                <a:latin typeface="Times New Roman"/>
                <a:cs typeface="Times New Roman"/>
              </a:rPr>
              <a:t>Do PSPDTs have an average accuracy that is not statistically significantly different (at the p=0.05 level) than traditional decision trees built using CART or CTC with similar hyperparameters?</a:t>
            </a:r>
            <a:endParaRPr lang="en-US" sz="2000">
              <a:latin typeface="Times New Roman" panose="02020603050405020304" pitchFamily="18" charset="0"/>
              <a:cs typeface="Times New Roman" panose="02020603050405020304" pitchFamily="18" charset="0"/>
            </a:endParaRPr>
          </a:p>
          <a:p>
            <a:pPr lvl="1"/>
            <a:r>
              <a:rPr lang="en-US" sz="1800">
                <a:latin typeface="Times New Roman"/>
                <a:cs typeface="Times New Roman"/>
              </a:rPr>
              <a:t>"useful" part of hypothesis</a:t>
            </a:r>
            <a:endParaRPr lang="en-US" sz="18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E51A644-19C1-C24D-2894-08DE3D0A06BB}"/>
              </a:ext>
            </a:extLst>
          </p:cNvPr>
          <p:cNvSpPr>
            <a:spLocks noGrp="1"/>
          </p:cNvSpPr>
          <p:nvPr>
            <p:ph type="sldNum" sz="quarter" idx="12"/>
          </p:nvPr>
        </p:nvSpPr>
        <p:spPr/>
        <p:txBody>
          <a:bodyPr/>
          <a:lstStyle/>
          <a:p>
            <a:fld id="{123E27B9-C96D-474B-9459-8B1842C9BB41}" type="slidenum">
              <a:rPr lang="en-US" smtClean="0"/>
              <a:t>6</a:t>
            </a:fld>
            <a:endParaRPr lang="en-US"/>
          </a:p>
        </p:txBody>
      </p:sp>
    </p:spTree>
    <p:extLst>
      <p:ext uri="{BB962C8B-B14F-4D97-AF65-F5344CB8AC3E}">
        <p14:creationId xmlns:p14="http://schemas.microsoft.com/office/powerpoint/2010/main" val="381729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3071-4C1A-7D8C-069E-06FD8CEEC706}"/>
              </a:ext>
            </a:extLst>
          </p:cNvPr>
          <p:cNvSpPr>
            <a:spLocks noGrp="1"/>
          </p:cNvSpPr>
          <p:nvPr>
            <p:ph type="title"/>
          </p:nvPr>
        </p:nvSpPr>
        <p:spPr>
          <a:xfrm>
            <a:off x="1688841" y="624110"/>
            <a:ext cx="9815771" cy="1280890"/>
          </a:xfrm>
        </p:spPr>
        <p:txBody>
          <a:bodyPr>
            <a:normAutofit/>
          </a:bodyPr>
          <a:lstStyle/>
          <a:p>
            <a:r>
              <a:rPr lang="en-US" sz="4000" dirty="0">
                <a:latin typeface="Times New Roman" panose="02020603050405020304" pitchFamily="18" charset="0"/>
                <a:cs typeface="Times New Roman" panose="02020603050405020304" pitchFamily="18" charset="0"/>
              </a:rPr>
              <a:t>Contributions</a:t>
            </a:r>
          </a:p>
        </p:txBody>
      </p:sp>
      <p:sp>
        <p:nvSpPr>
          <p:cNvPr id="3" name="Content Placeholder 2">
            <a:extLst>
              <a:ext uri="{FF2B5EF4-FFF2-40B4-BE49-F238E27FC236}">
                <a16:creationId xmlns:a16="http://schemas.microsoft.com/office/drawing/2014/main" id="{49C45207-1072-6AE0-9554-0ACDD0E403F5}"/>
              </a:ext>
            </a:extLst>
          </p:cNvPr>
          <p:cNvSpPr>
            <a:spLocks noGrp="1"/>
          </p:cNvSpPr>
          <p:nvPr>
            <p:ph idx="1"/>
          </p:nvPr>
        </p:nvSpPr>
        <p:spPr>
          <a:xfrm>
            <a:off x="1907262" y="1775596"/>
            <a:ext cx="6541607" cy="4667192"/>
          </a:xfrm>
        </p:spPr>
        <p:txBody>
          <a:bodyPr vert="horz" lIns="91440" tIns="45720" rIns="91440" bIns="45720" rtlCol="0" anchor="t">
            <a:normAutofit/>
          </a:bodyPr>
          <a:lstStyle/>
          <a:p>
            <a:r>
              <a:rPr lang="en-US" dirty="0">
                <a:latin typeface="Times New Roman"/>
                <a:cs typeface="Times New Roman"/>
              </a:rPr>
              <a:t>Initial implementation of the novel PSPDT algorithm</a:t>
            </a:r>
          </a:p>
          <a:p>
            <a:pPr lvl="1"/>
            <a:r>
              <a:rPr lang="en-US" sz="1800" dirty="0" err="1">
                <a:latin typeface="Times New Roman" panose="02020603050405020304" pitchFamily="18" charset="0"/>
                <a:cs typeface="Times New Roman" panose="02020603050405020304" pitchFamily="18" charset="0"/>
              </a:rPr>
              <a:t>pspdt.fit</a:t>
            </a:r>
            <a:r>
              <a:rPr lang="en-US" sz="1800" dirty="0">
                <a:latin typeface="Times New Roman" panose="02020603050405020304" pitchFamily="18" charset="0"/>
                <a:cs typeface="Times New Roman" panose="02020603050405020304" pitchFamily="18" charset="0"/>
              </a:rPr>
              <a:t> </a:t>
            </a:r>
          </a:p>
          <a:p>
            <a:pPr lvl="1"/>
            <a:r>
              <a:rPr lang="en-US" sz="1800" dirty="0" err="1">
                <a:latin typeface="Times New Roman" panose="02020603050405020304" pitchFamily="18" charset="0"/>
                <a:cs typeface="Times New Roman" panose="02020603050405020304" pitchFamily="18" charset="0"/>
              </a:rPr>
              <a:t>pspdt.predict</a:t>
            </a:r>
            <a:endParaRPr lang="en-US"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Validation that split points follow a Gaussian distribution</a:t>
            </a:r>
          </a:p>
          <a:p>
            <a:r>
              <a:rPr lang="en-US" dirty="0">
                <a:latin typeface="Times New Roman" panose="02020603050405020304" pitchFamily="18" charset="0"/>
                <a:cs typeface="Times New Roman" panose="02020603050405020304" pitchFamily="18" charset="0"/>
              </a:rPr>
              <a:t>An initial assessment of PSPDT accuracy through a comparison to other selected decision tree induction algorithms(CART and CTC)</a:t>
            </a:r>
          </a:p>
          <a:p>
            <a:r>
              <a:rPr lang="en-US" dirty="0">
                <a:latin typeface="Times New Roman"/>
                <a:cs typeface="Times New Roman"/>
              </a:rPr>
              <a:t>Comparison of PSPDTs and their classification accuracy when varying the probabilistic approach to classification</a:t>
            </a:r>
          </a:p>
        </p:txBody>
      </p:sp>
    </p:spTree>
    <p:extLst>
      <p:ext uri="{BB962C8B-B14F-4D97-AF65-F5344CB8AC3E}">
        <p14:creationId xmlns:p14="http://schemas.microsoft.com/office/powerpoint/2010/main" val="8137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3071-4C1A-7D8C-069E-06FD8CEEC706}"/>
              </a:ext>
            </a:extLst>
          </p:cNvPr>
          <p:cNvSpPr>
            <a:spLocks noGrp="1"/>
          </p:cNvSpPr>
          <p:nvPr>
            <p:ph type="title"/>
          </p:nvPr>
        </p:nvSpPr>
        <p:spPr>
          <a:xfrm>
            <a:off x="1968759" y="624110"/>
            <a:ext cx="9535853" cy="1280890"/>
          </a:xfrm>
        </p:spPr>
        <p:txBody>
          <a:bodyPr>
            <a:normAutofit/>
          </a:bodyPr>
          <a:lstStyle/>
          <a:p>
            <a:r>
              <a:rPr lang="en-US" sz="4000" dirty="0">
                <a:latin typeface="Times New Roman" panose="02020603050405020304" pitchFamily="18" charset="0"/>
                <a:cs typeface="Times New Roman" panose="02020603050405020304" pitchFamily="18" charset="0"/>
              </a:rPr>
              <a:t>Background(1/2):</a:t>
            </a:r>
          </a:p>
        </p:txBody>
      </p:sp>
      <p:sp>
        <p:nvSpPr>
          <p:cNvPr id="3" name="Content Placeholder 2">
            <a:extLst>
              <a:ext uri="{FF2B5EF4-FFF2-40B4-BE49-F238E27FC236}">
                <a16:creationId xmlns:a16="http://schemas.microsoft.com/office/drawing/2014/main" id="{49C45207-1072-6AE0-9554-0ACDD0E403F5}"/>
              </a:ext>
            </a:extLst>
          </p:cNvPr>
          <p:cNvSpPr>
            <a:spLocks noGrp="1"/>
          </p:cNvSpPr>
          <p:nvPr>
            <p:ph idx="1"/>
          </p:nvPr>
        </p:nvSpPr>
        <p:spPr>
          <a:xfrm>
            <a:off x="1968758" y="1404257"/>
            <a:ext cx="7753739" cy="4506965"/>
          </a:xfrm>
        </p:spPr>
        <p:txBody>
          <a:bodyPr>
            <a:normAutofit/>
          </a:bodyPr>
          <a:lstStyle/>
          <a:p>
            <a:r>
              <a:rPr lang="en-US" dirty="0">
                <a:latin typeface="Times New Roman" panose="02020603050405020304" pitchFamily="18" charset="0"/>
                <a:cs typeface="Times New Roman" panose="02020603050405020304" pitchFamily="18" charset="0"/>
              </a:rPr>
              <a:t>Machine learning </a:t>
            </a:r>
          </a:p>
          <a:p>
            <a:r>
              <a:rPr lang="en-US" dirty="0">
                <a:latin typeface="Times New Roman" panose="02020603050405020304" pitchFamily="18" charset="0"/>
                <a:cs typeface="Times New Roman" panose="02020603050405020304" pitchFamily="18" charset="0"/>
              </a:rPr>
              <a:t>Decision Tree</a:t>
            </a:r>
          </a:p>
          <a:p>
            <a:pPr lvl="1"/>
            <a:r>
              <a:rPr lang="en-US" sz="1800" dirty="0">
                <a:latin typeface="Times New Roman" panose="02020603050405020304" pitchFamily="18" charset="0"/>
                <a:cs typeface="Times New Roman" panose="02020603050405020304" pitchFamily="18" charset="0"/>
              </a:rPr>
              <a:t>ID3,C4.5,CART</a:t>
            </a:r>
          </a:p>
          <a:p>
            <a:pPr lvl="1"/>
            <a:r>
              <a:rPr lang="en-US" sz="1800" dirty="0">
                <a:latin typeface="Times New Roman" panose="02020603050405020304" pitchFamily="18" charset="0"/>
                <a:cs typeface="Times New Roman" panose="02020603050405020304" pitchFamily="18" charset="0"/>
              </a:rPr>
              <a:t>Attributes, Split criteria etc.</a:t>
            </a:r>
          </a:p>
          <a:p>
            <a:r>
              <a:rPr lang="en-US" dirty="0">
                <a:latin typeface="Times New Roman" panose="02020603050405020304" pitchFamily="18" charset="0"/>
                <a:cs typeface="Times New Roman" panose="02020603050405020304" pitchFamily="18" charset="0"/>
              </a:rPr>
              <a:t>Rule Induction</a:t>
            </a:r>
          </a:p>
          <a:p>
            <a:pPr lvl="1"/>
            <a:r>
              <a:rPr lang="en-US" sz="1800" dirty="0">
                <a:latin typeface="Times New Roman" panose="02020603050405020304" pitchFamily="18" charset="0"/>
                <a:cs typeface="Times New Roman" panose="02020603050405020304" pitchFamily="18" charset="0"/>
              </a:rPr>
              <a:t>C4.5 Rules, PART</a:t>
            </a:r>
          </a:p>
          <a:p>
            <a:pPr lvl="1"/>
            <a:r>
              <a:rPr lang="en-US" sz="1800" dirty="0">
                <a:latin typeface="Times New Roman" panose="02020603050405020304" pitchFamily="18" charset="0"/>
                <a:cs typeface="Times New Roman" panose="02020603050405020304" pitchFamily="18" charset="0"/>
              </a:rPr>
              <a:t>Sequential rule induction</a:t>
            </a:r>
          </a:p>
          <a:p>
            <a:pPr lvl="1"/>
            <a:r>
              <a:rPr lang="en-US" sz="1800" dirty="0">
                <a:latin typeface="Times New Roman" panose="02020603050405020304" pitchFamily="18" charset="0"/>
                <a:cs typeface="Times New Roman" panose="02020603050405020304" pitchFamily="18" charset="0"/>
              </a:rPr>
              <a:t>IREP and Ripper</a:t>
            </a:r>
          </a:p>
          <a:p>
            <a:r>
              <a:rPr lang="en-US" dirty="0">
                <a:latin typeface="Times New Roman" panose="02020603050405020304" pitchFamily="18" charset="0"/>
                <a:cs typeface="Times New Roman" panose="02020603050405020304" pitchFamily="18" charset="0"/>
              </a:rPr>
              <a:t>Ensemble of Trees</a:t>
            </a:r>
          </a:p>
          <a:p>
            <a:pPr lvl="1"/>
            <a:r>
              <a:rPr lang="en-US" sz="1800" dirty="0">
                <a:latin typeface="Times New Roman" panose="02020603050405020304" pitchFamily="18" charset="0"/>
                <a:cs typeface="Times New Roman" panose="02020603050405020304" pitchFamily="18" charset="0"/>
              </a:rPr>
              <a:t>Black box models</a:t>
            </a:r>
          </a:p>
          <a:p>
            <a:pPr lvl="1"/>
            <a:r>
              <a:rPr lang="en-US" sz="1800" dirty="0">
                <a:latin typeface="Times New Roman" panose="02020603050405020304" pitchFamily="18" charset="0"/>
                <a:cs typeface="Times New Roman" panose="02020603050405020304" pitchFamily="18" charset="0"/>
              </a:rPr>
              <a:t>Bagging and boosting – improves performance but lacks explainability </a:t>
            </a: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63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3071-4C1A-7D8C-069E-06FD8CEEC706}"/>
              </a:ext>
            </a:extLst>
          </p:cNvPr>
          <p:cNvSpPr>
            <a:spLocks noGrp="1"/>
          </p:cNvSpPr>
          <p:nvPr>
            <p:ph type="title"/>
          </p:nvPr>
        </p:nvSpPr>
        <p:spPr>
          <a:xfrm>
            <a:off x="1786813" y="624110"/>
            <a:ext cx="9717800" cy="850127"/>
          </a:xfrm>
        </p:spPr>
        <p:txBody>
          <a:bodyPr>
            <a:normAutofit/>
          </a:bodyPr>
          <a:lstStyle/>
          <a:p>
            <a:r>
              <a:rPr lang="en-US" dirty="0">
                <a:latin typeface="Times New Roman" panose="02020603050405020304" pitchFamily="18" charset="0"/>
                <a:cs typeface="Times New Roman" panose="02020603050405020304" pitchFamily="18" charset="0"/>
              </a:rPr>
              <a:t>Background(2/2)</a:t>
            </a:r>
          </a:p>
        </p:txBody>
      </p:sp>
      <p:sp>
        <p:nvSpPr>
          <p:cNvPr id="3" name="Content Placeholder 2">
            <a:extLst>
              <a:ext uri="{FF2B5EF4-FFF2-40B4-BE49-F238E27FC236}">
                <a16:creationId xmlns:a16="http://schemas.microsoft.com/office/drawing/2014/main" id="{49C45207-1072-6AE0-9554-0ACDD0E403F5}"/>
              </a:ext>
            </a:extLst>
          </p:cNvPr>
          <p:cNvSpPr>
            <a:spLocks noGrp="1"/>
          </p:cNvSpPr>
          <p:nvPr>
            <p:ph idx="1"/>
          </p:nvPr>
        </p:nvSpPr>
        <p:spPr>
          <a:xfrm>
            <a:off x="1945434" y="1536069"/>
            <a:ext cx="5937724" cy="4790085"/>
          </a:xfrm>
        </p:spPr>
        <p:txBody>
          <a:bodyPr vert="horz" lIns="91440" tIns="45720" rIns="91440" bIns="45720" rtlCol="0" anchor="t">
            <a:normAutofit/>
          </a:bodyPr>
          <a:lstStyle/>
          <a:p>
            <a:r>
              <a:rPr lang="en-US" sz="1700" dirty="0">
                <a:latin typeface="Times New Roman"/>
                <a:cs typeface="Times New Roman"/>
              </a:rPr>
              <a:t>Consolidated Tree Construction (CTC)</a:t>
            </a:r>
          </a:p>
          <a:p>
            <a:pPr lvl="1"/>
            <a:r>
              <a:rPr lang="en-US" sz="1700" dirty="0">
                <a:latin typeface="Times New Roman"/>
                <a:cs typeface="Times New Roman"/>
              </a:rPr>
              <a:t>Construction of decision trees with the Consolidated Tree Construction algorithm by Perez</a:t>
            </a:r>
          </a:p>
          <a:p>
            <a:pPr lvl="1"/>
            <a:r>
              <a:rPr lang="en-US" sz="1700" dirty="0">
                <a:latin typeface="Times New Roman" panose="02020603050405020304" pitchFamily="18" charset="0"/>
                <a:cs typeface="Times New Roman" panose="02020603050405020304" pitchFamily="18" charset="0"/>
              </a:rPr>
              <a:t>CTC balances the performance of ensemble algorithms like Bagging and the explainability of individual decision trees</a:t>
            </a:r>
          </a:p>
          <a:p>
            <a:r>
              <a:rPr lang="en-US" sz="1700" dirty="0">
                <a:latin typeface="Times New Roman" panose="02020603050405020304" pitchFamily="18" charset="0"/>
                <a:cs typeface="Times New Roman" panose="02020603050405020304" pitchFamily="18" charset="0"/>
              </a:rPr>
              <a:t>Bootstrapping Rule Induction by </a:t>
            </a:r>
            <a:r>
              <a:rPr lang="en-US" sz="1700" dirty="0" err="1">
                <a:latin typeface="Times New Roman" panose="02020603050405020304" pitchFamily="18" charset="0"/>
                <a:cs typeface="Times New Roman" panose="02020603050405020304" pitchFamily="18" charset="0"/>
              </a:rPr>
              <a:t>Waitman</a:t>
            </a:r>
            <a:r>
              <a:rPr lang="en-US" sz="1700" dirty="0">
                <a:latin typeface="Times New Roman" panose="02020603050405020304" pitchFamily="18" charset="0"/>
                <a:cs typeface="Times New Roman" panose="02020603050405020304" pitchFamily="18" charset="0"/>
              </a:rPr>
              <a:t> R.</a:t>
            </a:r>
          </a:p>
          <a:p>
            <a:pPr lvl="1"/>
            <a:r>
              <a:rPr lang="en-US" sz="1700" dirty="0">
                <a:latin typeface="Times New Roman"/>
                <a:cs typeface="Times New Roman"/>
              </a:rPr>
              <a:t>Increases the believability and stability of the rule induction process by inducing Gaussian distribution</a:t>
            </a:r>
          </a:p>
          <a:p>
            <a:pPr lvl="1"/>
            <a:r>
              <a:rPr lang="en-US" sz="1700" dirty="0">
                <a:latin typeface="Times New Roman"/>
                <a:cs typeface="Times New Roman"/>
              </a:rPr>
              <a:t>Bootstrapping can help extract reliable and concise rules from complex datasets, making them more interpretable and robust</a:t>
            </a:r>
          </a:p>
          <a:p>
            <a:pPr marL="857250" lvl="2" indent="0">
              <a:buNone/>
            </a:pPr>
            <a:endParaRPr lang="en-US" sz="1700" dirty="0">
              <a:latin typeface="Times New Roman" panose="02020603050405020304" pitchFamily="18" charset="0"/>
              <a:cs typeface="Times New Roman" panose="02020603050405020304" pitchFamily="18" charset="0"/>
            </a:endParaRPr>
          </a:p>
          <a:p>
            <a:pPr lvl="1"/>
            <a:endParaRPr lang="en-US" sz="1700" dirty="0">
              <a:latin typeface="Times New Roman" panose="02020603050405020304" pitchFamily="18" charset="0"/>
              <a:cs typeface="Times New Roman" panose="02020603050405020304" pitchFamily="18" charset="0"/>
            </a:endParaRPr>
          </a:p>
          <a:p>
            <a:pPr lvl="1"/>
            <a:endParaRPr lang="en-US"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8BEB86-6436-F6A5-121F-493959206BD7}"/>
              </a:ext>
            </a:extLst>
          </p:cNvPr>
          <p:cNvPicPr>
            <a:picLocks noChangeAspect="1"/>
          </p:cNvPicPr>
          <p:nvPr/>
        </p:nvPicPr>
        <p:blipFill>
          <a:blip r:embed="rId3"/>
          <a:stretch>
            <a:fillRect/>
          </a:stretch>
        </p:blipFill>
        <p:spPr>
          <a:xfrm>
            <a:off x="7753738" y="1638706"/>
            <a:ext cx="4316115" cy="4202258"/>
          </a:xfrm>
          <a:prstGeom prst="rect">
            <a:avLst/>
          </a:prstGeom>
        </p:spPr>
      </p:pic>
      <p:sp>
        <p:nvSpPr>
          <p:cNvPr id="6" name="Rectangle 5">
            <a:extLst>
              <a:ext uri="{FF2B5EF4-FFF2-40B4-BE49-F238E27FC236}">
                <a16:creationId xmlns:a16="http://schemas.microsoft.com/office/drawing/2014/main" id="{4EB39533-1890-51B0-A3B1-FEA928430844}"/>
              </a:ext>
            </a:extLst>
          </p:cNvPr>
          <p:cNvSpPr/>
          <p:nvPr/>
        </p:nvSpPr>
        <p:spPr>
          <a:xfrm>
            <a:off x="7800392" y="5906278"/>
            <a:ext cx="4278086" cy="368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Consolidated Tree Construction</a:t>
            </a:r>
          </a:p>
        </p:txBody>
      </p:sp>
    </p:spTree>
    <p:extLst>
      <p:ext uri="{BB962C8B-B14F-4D97-AF65-F5344CB8AC3E}">
        <p14:creationId xmlns:p14="http://schemas.microsoft.com/office/powerpoint/2010/main" val="3189286428"/>
      </p:ext>
    </p:extLst>
  </p:cSld>
  <p:clrMapOvr>
    <a:masterClrMapping/>
  </p:clrMapOvr>
</p:sld>
</file>

<file path=ppt/theme/theme1.xml><?xml version="1.0" encoding="utf-8"?>
<a:theme xmlns:a="http://schemas.openxmlformats.org/drawingml/2006/main" name="Wisp">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7bdb0da-d464-478e-a8b2-dcfb1951386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64F4561CF9EF34AA79EF8E2DD06D27E" ma:contentTypeVersion="14" ma:contentTypeDescription="Create a new document." ma:contentTypeScope="" ma:versionID="02665a7bb294c577d96371539199876d">
  <xsd:schema xmlns:xsd="http://www.w3.org/2001/XMLSchema" xmlns:xs="http://www.w3.org/2001/XMLSchema" xmlns:p="http://schemas.microsoft.com/office/2006/metadata/properties" xmlns:ns3="37bdb0da-d464-478e-a8b2-dcfb19513867" xmlns:ns4="07cd3c4e-c09b-4b5a-b1f4-f232a1471163" targetNamespace="http://schemas.microsoft.com/office/2006/metadata/properties" ma:root="true" ma:fieldsID="a66772a5f214fb4bc855cb8236f76c25" ns3:_="" ns4:_="">
    <xsd:import namespace="37bdb0da-d464-478e-a8b2-dcfb19513867"/>
    <xsd:import namespace="07cd3c4e-c09b-4b5a-b1f4-f232a147116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LengthInSeconds" minOccurs="0"/>
                <xsd:element ref="ns3:MediaServiceOCR" minOccurs="0"/>
                <xsd:element ref="ns3:MediaServiceGenerationTime" minOccurs="0"/>
                <xsd:element ref="ns3:MediaServiceEventHashCode"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bdb0da-d464-478e-a8b2-dcfb195138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7cd3c4e-c09b-4b5a-b1f4-f232a147116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248513-BFB4-4692-AAFC-F1A689E1BC29}">
  <ds:schemaRefs>
    <ds:schemaRef ds:uri="http://schemas.microsoft.com/sharepoint/v3/contenttype/forms"/>
  </ds:schemaRefs>
</ds:datastoreItem>
</file>

<file path=customXml/itemProps2.xml><?xml version="1.0" encoding="utf-8"?>
<ds:datastoreItem xmlns:ds="http://schemas.openxmlformats.org/officeDocument/2006/customXml" ds:itemID="{C4E35E0D-2FDC-43CF-B82F-E52B8D70B447}">
  <ds:schemaRefs>
    <ds:schemaRef ds:uri="07cd3c4e-c09b-4b5a-b1f4-f232a1471163"/>
    <ds:schemaRef ds:uri="http://schemas.microsoft.com/office/2006/metadata/properties"/>
    <ds:schemaRef ds:uri="http://purl.org/dc/elements/1.1/"/>
    <ds:schemaRef ds:uri="http://schemas.openxmlformats.org/package/2006/metadata/core-properties"/>
    <ds:schemaRef ds:uri="http://www.w3.org/XML/1998/namespace"/>
    <ds:schemaRef ds:uri="37bdb0da-d464-478e-a8b2-dcfb19513867"/>
    <ds:schemaRef ds:uri="http://schemas.microsoft.com/office/2006/documentManagement/types"/>
    <ds:schemaRef ds:uri="http://purl.org/dc/term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7B58DE8A-3F2A-4AD7-B9CA-23360BE9B5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bdb0da-d464-478e-a8b2-dcfb19513867"/>
    <ds:schemaRef ds:uri="07cd3c4e-c09b-4b5a-b1f4-f232a14711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6022</TotalTime>
  <Words>2499</Words>
  <Application>Microsoft Office PowerPoint</Application>
  <PresentationFormat>Widescreen</PresentationFormat>
  <Paragraphs>432</Paragraphs>
  <Slides>30</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Cambria</vt:lpstr>
      <vt:lpstr>Century Gothic</vt:lpstr>
      <vt:lpstr>Google Sans</vt:lpstr>
      <vt:lpstr>NexusSans</vt:lpstr>
      <vt:lpstr>Times New Roman</vt:lpstr>
      <vt:lpstr>Wingdings</vt:lpstr>
      <vt:lpstr>Wingdings 3</vt:lpstr>
      <vt:lpstr>Wisp</vt:lpstr>
      <vt:lpstr>Probabilistic Split Point Decision Trees</vt:lpstr>
      <vt:lpstr>Outline</vt:lpstr>
      <vt:lpstr>Problem  Statement</vt:lpstr>
      <vt:lpstr>Motivation:</vt:lpstr>
      <vt:lpstr>Hypothesis</vt:lpstr>
      <vt:lpstr>Research Questions:</vt:lpstr>
      <vt:lpstr>Contributions</vt:lpstr>
      <vt:lpstr>Background(1/2):</vt:lpstr>
      <vt:lpstr>Background(2/2)</vt:lpstr>
      <vt:lpstr>Solution Approach</vt:lpstr>
      <vt:lpstr>Flow Chart</vt:lpstr>
      <vt:lpstr>PSPDT Algorithm (1/3): </vt:lpstr>
      <vt:lpstr>PSPDT Algorithm (2/3): </vt:lpstr>
      <vt:lpstr>PSPDT Algorithm (3/3): </vt:lpstr>
      <vt:lpstr>PSPDT overview :</vt:lpstr>
      <vt:lpstr>Methodology (1/2):</vt:lpstr>
      <vt:lpstr>Methodology (2/2):</vt:lpstr>
      <vt:lpstr>Hypothesis Testing (1/2):</vt:lpstr>
      <vt:lpstr>Hypothesis Testing (2/2):</vt:lpstr>
      <vt:lpstr>Results:</vt:lpstr>
      <vt:lpstr>PowerPoint Presentation</vt:lpstr>
      <vt:lpstr>PowerPoint Presentation</vt:lpstr>
      <vt:lpstr>PowerPoint Presentation</vt:lpstr>
      <vt:lpstr>PowerPoint Presentation</vt:lpstr>
      <vt:lpstr>PowerPoint Presentation</vt:lpstr>
      <vt:lpstr>PowerPoint Presentation</vt:lpstr>
      <vt:lpstr>Conclusion:</vt:lpstr>
      <vt:lpstr>Future work</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TEXT ANALYSIS AND DIAGNOSTIC PREDICTION</dc:title>
  <dc:creator>Aavunoori, Sharanya (sdaavunoor42)</dc:creator>
  <cp:lastModifiedBy>Aavunoori, Sharanya (sdaavunoor42)</cp:lastModifiedBy>
  <cp:revision>117</cp:revision>
  <cp:lastPrinted>2022-10-11T21:20:08Z</cp:lastPrinted>
  <dcterms:created xsi:type="dcterms:W3CDTF">2022-04-26T01:15:41Z</dcterms:created>
  <dcterms:modified xsi:type="dcterms:W3CDTF">2023-06-28T17:48:15Z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0x010100C64F4561CF9EF34AA79EF8E2DD06D27E</vt:lpwstr>
  </property>
</Properties>
</file>