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slideshow.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572" y="-2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1CF29F-ABFC-4150-9AA6-CB069910D470}"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7E965-BECC-4471-8772-C418EDD8252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1CF29F-ABFC-4150-9AA6-CB069910D470}"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7E965-BECC-4471-8772-C418EDD825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1CF29F-ABFC-4150-9AA6-CB069910D470}"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7E965-BECC-4471-8772-C418EDD825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1CF29F-ABFC-4150-9AA6-CB069910D470}"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7E965-BECC-4471-8772-C418EDD825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1CF29F-ABFC-4150-9AA6-CB069910D470}"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7E965-BECC-4471-8772-C418EDD8252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1CF29F-ABFC-4150-9AA6-CB069910D470}"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7E965-BECC-4471-8772-C418EDD825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1CF29F-ABFC-4150-9AA6-CB069910D470}" type="datetimeFigureOut">
              <a:rPr lang="en-US" smtClean="0"/>
              <a:pPr/>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7E965-BECC-4471-8772-C418EDD825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1CF29F-ABFC-4150-9AA6-CB069910D470}" type="datetimeFigureOut">
              <a:rPr lang="en-US" smtClean="0"/>
              <a:pPr/>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7E965-BECC-4471-8772-C418EDD825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CF29F-ABFC-4150-9AA6-CB069910D470}" type="datetimeFigureOut">
              <a:rPr lang="en-US" smtClean="0"/>
              <a:pPr/>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97E965-BECC-4471-8772-C418EDD825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1CF29F-ABFC-4150-9AA6-CB069910D470}"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7E965-BECC-4471-8772-C418EDD8252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1CF29F-ABFC-4150-9AA6-CB069910D470}"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7E965-BECC-4471-8772-C418EDD8252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1CF29F-ABFC-4150-9AA6-CB069910D470}" type="datetimeFigureOut">
              <a:rPr lang="en-US" smtClean="0"/>
              <a:pPr/>
              <a:t>9/14/2022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E965-BECC-4471-8772-C418EDD825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1894" y="72396"/>
            <a:ext cx="8929718" cy="6617196"/>
          </a:xfrm>
          <a:prstGeom prst="rect">
            <a:avLst/>
          </a:prstGeom>
        </p:spPr>
        <p:txBody>
          <a:bodyPr wrap="square">
            <a:spAutoFit/>
          </a:bodyPr>
          <a:lstStyle/>
          <a:p>
            <a:r>
              <a:rPr lang="en-US" sz="2800" b="1" dirty="0">
                <a:latin typeface="Arial" pitchFamily="34" charset="0"/>
                <a:cs typeface="Arial" pitchFamily="34" charset="0"/>
              </a:rPr>
              <a:t>THE VIEWING </a:t>
            </a:r>
            <a:r>
              <a:rPr lang="en-US" sz="2800" b="1" dirty="0" smtClean="0">
                <a:latin typeface="Arial" pitchFamily="34" charset="0"/>
                <a:cs typeface="Arial" pitchFamily="34" charset="0"/>
              </a:rPr>
              <a:t>PIPELINE:</a:t>
            </a:r>
          </a:p>
          <a:p>
            <a:endParaRPr lang="en-US" sz="1200" b="1" dirty="0">
              <a:latin typeface="Arial" pitchFamily="34" charset="0"/>
              <a:cs typeface="Arial" pitchFamily="34" charset="0"/>
            </a:endParaRPr>
          </a:p>
          <a:p>
            <a:pPr algn="just"/>
            <a:r>
              <a:rPr lang="en-US" sz="2400" b="1" dirty="0">
                <a:latin typeface="Arial" pitchFamily="34" charset="0"/>
                <a:cs typeface="Arial" pitchFamily="34" charset="0"/>
              </a:rPr>
              <a:t>A world-coordinate area selected for display is called a </a:t>
            </a:r>
            <a:r>
              <a:rPr lang="en-US" sz="2400" b="1" dirty="0">
                <a:solidFill>
                  <a:srgbClr val="FF0000"/>
                </a:solidFill>
                <a:latin typeface="Arial" pitchFamily="34" charset="0"/>
                <a:cs typeface="Arial" pitchFamily="34" charset="0"/>
              </a:rPr>
              <a:t>window.</a:t>
            </a:r>
            <a:r>
              <a:rPr lang="en-US" sz="2400" b="1" dirty="0">
                <a:latin typeface="Arial" pitchFamily="34" charset="0"/>
                <a:cs typeface="Arial" pitchFamily="34" charset="0"/>
              </a:rPr>
              <a:t> An area on </a:t>
            </a:r>
            <a:r>
              <a:rPr lang="en-US" sz="2400" b="1" dirty="0" smtClean="0">
                <a:latin typeface="Arial" pitchFamily="34" charset="0"/>
                <a:cs typeface="Arial" pitchFamily="34" charset="0"/>
              </a:rPr>
              <a:t>a display </a:t>
            </a:r>
            <a:r>
              <a:rPr lang="en-US" sz="2400" b="1" dirty="0">
                <a:latin typeface="Arial" pitchFamily="34" charset="0"/>
                <a:cs typeface="Arial" pitchFamily="34" charset="0"/>
              </a:rPr>
              <a:t>device to which a window is mapped is called a </a:t>
            </a:r>
            <a:r>
              <a:rPr lang="en-US" sz="2400" b="1" dirty="0">
                <a:solidFill>
                  <a:srgbClr val="FF0000"/>
                </a:solidFill>
                <a:latin typeface="Arial" pitchFamily="34" charset="0"/>
                <a:cs typeface="Arial" pitchFamily="34" charset="0"/>
              </a:rPr>
              <a:t>viewport.</a:t>
            </a:r>
            <a:r>
              <a:rPr lang="en-US" sz="2400" b="1" dirty="0">
                <a:latin typeface="Arial" pitchFamily="34" charset="0"/>
                <a:cs typeface="Arial" pitchFamily="34" charset="0"/>
              </a:rPr>
              <a:t> </a:t>
            </a:r>
            <a:endParaRPr lang="en-US" sz="2400" b="1" dirty="0" smtClean="0">
              <a:latin typeface="Arial" pitchFamily="34" charset="0"/>
              <a:cs typeface="Arial" pitchFamily="34" charset="0"/>
            </a:endParaRPr>
          </a:p>
          <a:p>
            <a:pPr algn="just"/>
            <a:r>
              <a:rPr lang="en-US" sz="2400" b="1" dirty="0" smtClean="0">
                <a:latin typeface="Arial" pitchFamily="34" charset="0"/>
                <a:cs typeface="Arial" pitchFamily="34" charset="0"/>
              </a:rPr>
              <a:t>The window defines </a:t>
            </a:r>
            <a:r>
              <a:rPr lang="en-US" sz="2400" b="1" i="1" dirty="0" smtClean="0">
                <a:latin typeface="Arial" pitchFamily="34" charset="0"/>
                <a:cs typeface="Arial" pitchFamily="34" charset="0"/>
              </a:rPr>
              <a:t>what </a:t>
            </a:r>
            <a:r>
              <a:rPr lang="en-US" sz="2400" b="1" i="1" dirty="0">
                <a:latin typeface="Arial" pitchFamily="34" charset="0"/>
                <a:cs typeface="Arial" pitchFamily="34" charset="0"/>
              </a:rPr>
              <a:t>is to be viewed; the </a:t>
            </a:r>
            <a:r>
              <a:rPr lang="en-US" sz="2400" b="1" i="1" dirty="0">
                <a:solidFill>
                  <a:srgbClr val="FF0000"/>
                </a:solidFill>
                <a:latin typeface="Arial" pitchFamily="34" charset="0"/>
                <a:cs typeface="Arial" pitchFamily="34" charset="0"/>
              </a:rPr>
              <a:t>viewport</a:t>
            </a:r>
            <a:r>
              <a:rPr lang="en-US" sz="2400" b="1" i="1" dirty="0">
                <a:latin typeface="Arial" pitchFamily="34" charset="0"/>
                <a:cs typeface="Arial" pitchFamily="34" charset="0"/>
              </a:rPr>
              <a:t> defines where it is to be displayed.</a:t>
            </a:r>
          </a:p>
          <a:p>
            <a:pPr algn="just"/>
            <a:r>
              <a:rPr lang="en-US" sz="2400" b="1" dirty="0">
                <a:latin typeface="Arial" pitchFamily="34" charset="0"/>
                <a:cs typeface="Arial" pitchFamily="34" charset="0"/>
              </a:rPr>
              <a:t>Often, windows and viewports are rectangles in standard position, with the </a:t>
            </a:r>
            <a:r>
              <a:rPr lang="en-US" sz="2400" b="1" dirty="0" smtClean="0">
                <a:latin typeface="Arial" pitchFamily="34" charset="0"/>
                <a:cs typeface="Arial" pitchFamily="34" charset="0"/>
              </a:rPr>
              <a:t>rectangle edges </a:t>
            </a:r>
            <a:r>
              <a:rPr lang="en-US" sz="2400" b="1" dirty="0">
                <a:latin typeface="Arial" pitchFamily="34" charset="0"/>
                <a:cs typeface="Arial" pitchFamily="34" charset="0"/>
              </a:rPr>
              <a:t>parallel to the coordinate axes. Other window or viewport geometries</a:t>
            </a:r>
            <a:r>
              <a:rPr lang="en-US" sz="2400" b="1" dirty="0" smtClean="0">
                <a:latin typeface="Arial" pitchFamily="34" charset="0"/>
                <a:cs typeface="Arial" pitchFamily="34" charset="0"/>
              </a:rPr>
              <a:t>, such </a:t>
            </a:r>
            <a:r>
              <a:rPr lang="en-US" sz="2400" b="1" dirty="0">
                <a:latin typeface="Arial" pitchFamily="34" charset="0"/>
                <a:cs typeface="Arial" pitchFamily="34" charset="0"/>
              </a:rPr>
              <a:t>as general polygon shapes and circles, are used in some applications</a:t>
            </a:r>
            <a:r>
              <a:rPr lang="en-US" sz="2400" b="1" dirty="0" smtClean="0">
                <a:latin typeface="Arial" pitchFamily="34" charset="0"/>
                <a:cs typeface="Arial" pitchFamily="34" charset="0"/>
              </a:rPr>
              <a:t>, but </a:t>
            </a:r>
            <a:r>
              <a:rPr lang="en-US" sz="2400" b="1" dirty="0">
                <a:latin typeface="Arial" pitchFamily="34" charset="0"/>
                <a:cs typeface="Arial" pitchFamily="34" charset="0"/>
              </a:rPr>
              <a:t>these shapes take longer to process</a:t>
            </a:r>
            <a:r>
              <a:rPr lang="en-US" sz="2400" b="1" dirty="0" smtClean="0">
                <a:latin typeface="Arial" pitchFamily="34" charset="0"/>
                <a:cs typeface="Arial" pitchFamily="34" charset="0"/>
              </a:rPr>
              <a:t>.</a:t>
            </a:r>
          </a:p>
          <a:p>
            <a:pPr algn="just"/>
            <a:r>
              <a:rPr lang="en-US" sz="2400" b="1" dirty="0" smtClean="0">
                <a:latin typeface="Arial" pitchFamily="34" charset="0"/>
                <a:cs typeface="Arial" pitchFamily="34" charset="0"/>
              </a:rPr>
              <a:t>In </a:t>
            </a:r>
            <a:r>
              <a:rPr lang="en-US" sz="2400" b="1" dirty="0">
                <a:latin typeface="Arial" pitchFamily="34" charset="0"/>
                <a:cs typeface="Arial" pitchFamily="34" charset="0"/>
              </a:rPr>
              <a:t>general, the mapping of a part of </a:t>
            </a:r>
            <a:r>
              <a:rPr lang="en-US" sz="2400" b="1" dirty="0" smtClean="0">
                <a:latin typeface="Arial" pitchFamily="34" charset="0"/>
                <a:cs typeface="Arial" pitchFamily="34" charset="0"/>
              </a:rPr>
              <a:t>a world-coordinate </a:t>
            </a:r>
            <a:r>
              <a:rPr lang="en-US" sz="2400" b="1" dirty="0">
                <a:latin typeface="Arial" pitchFamily="34" charset="0"/>
                <a:cs typeface="Arial" pitchFamily="34" charset="0"/>
              </a:rPr>
              <a:t>scene to device coordinates is referred to as a </a:t>
            </a:r>
            <a:r>
              <a:rPr lang="en-US" sz="2400" b="1" dirty="0">
                <a:solidFill>
                  <a:srgbClr val="FF0000"/>
                </a:solidFill>
                <a:latin typeface="Arial" pitchFamily="34" charset="0"/>
                <a:cs typeface="Arial" pitchFamily="34" charset="0"/>
              </a:rPr>
              <a:t>viewing transformation.</a:t>
            </a:r>
          </a:p>
          <a:p>
            <a:pPr algn="just"/>
            <a:r>
              <a:rPr lang="en-US" sz="2400" b="1" dirty="0">
                <a:latin typeface="Arial" pitchFamily="34" charset="0"/>
                <a:cs typeface="Arial" pitchFamily="34" charset="0"/>
              </a:rPr>
              <a:t>Sometimes the two-dimensional viewing transformation is simply </a:t>
            </a:r>
            <a:r>
              <a:rPr lang="en-US" sz="2400" b="1" dirty="0" smtClean="0">
                <a:latin typeface="Arial" pitchFamily="34" charset="0"/>
                <a:cs typeface="Arial" pitchFamily="34" charset="0"/>
              </a:rPr>
              <a:t>referred to </a:t>
            </a:r>
            <a:r>
              <a:rPr lang="en-US" sz="2400" b="1" dirty="0">
                <a:latin typeface="Arial" pitchFamily="34" charset="0"/>
                <a:cs typeface="Arial" pitchFamily="34" charset="0"/>
              </a:rPr>
              <a:t>as the </a:t>
            </a:r>
            <a:r>
              <a:rPr lang="en-US" sz="2400" b="1" i="1" dirty="0">
                <a:latin typeface="Arial" pitchFamily="34" charset="0"/>
                <a:cs typeface="Arial" pitchFamily="34" charset="0"/>
              </a:rPr>
              <a:t>window-to-viewport transformation or the windowing transformation.</a:t>
            </a:r>
            <a:endParaRPr lang="en-US" sz="2400" b="1"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lum bright="-20000" contrast="30000"/>
          </a:blip>
          <a:srcRect/>
          <a:stretch>
            <a:fillRect/>
          </a:stretch>
        </p:blipFill>
        <p:spPr bwMode="auto">
          <a:xfrm>
            <a:off x="571472" y="0"/>
            <a:ext cx="7429552" cy="3857872"/>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lum bright="-20000" contrast="30000"/>
          </a:blip>
          <a:srcRect/>
          <a:stretch>
            <a:fillRect/>
          </a:stretch>
        </p:blipFill>
        <p:spPr bwMode="auto">
          <a:xfrm>
            <a:off x="571472" y="3643314"/>
            <a:ext cx="7429552" cy="32146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14290"/>
            <a:ext cx="8715436" cy="5632311"/>
          </a:xfrm>
          <a:prstGeom prst="rect">
            <a:avLst/>
          </a:prstGeom>
        </p:spPr>
        <p:txBody>
          <a:bodyPr wrap="square">
            <a:spAutoFit/>
          </a:bodyPr>
          <a:lstStyle/>
          <a:p>
            <a:pPr algn="just"/>
            <a:r>
              <a:rPr lang="en-US" sz="2400" b="1" dirty="0" smtClean="0">
                <a:latin typeface="Arial" pitchFamily="34" charset="0"/>
                <a:cs typeface="Arial" pitchFamily="34" charset="0"/>
              </a:rPr>
              <a:t>Equations 6-3 can also be derived with a set of transformations that converts the window area into the viewport area. This conversion is performed with the following sequence of transformations:</a:t>
            </a:r>
          </a:p>
          <a:p>
            <a:pPr algn="just"/>
            <a:endParaRPr lang="en-US" sz="2400" b="1" dirty="0" smtClean="0">
              <a:latin typeface="Arial" pitchFamily="34" charset="0"/>
              <a:cs typeface="Arial" pitchFamily="34" charset="0"/>
            </a:endParaRPr>
          </a:p>
          <a:p>
            <a:pPr algn="just"/>
            <a:r>
              <a:rPr lang="en-US" sz="2400" b="1" dirty="0" smtClean="0">
                <a:latin typeface="Arial" pitchFamily="34" charset="0"/>
                <a:cs typeface="Arial" pitchFamily="34" charset="0"/>
              </a:rPr>
              <a:t>1. Perform a scaling transformation using a fixed-point position of (</a:t>
            </a:r>
            <a:r>
              <a:rPr lang="en-US" sz="2400" b="1" dirty="0" err="1" smtClean="0">
                <a:latin typeface="Arial" pitchFamily="34" charset="0"/>
                <a:cs typeface="Arial" pitchFamily="34" charset="0"/>
              </a:rPr>
              <a:t>xw</a:t>
            </a:r>
            <a:r>
              <a:rPr lang="en-US" sz="2400" b="1" baseline="-25000" dirty="0" err="1" smtClean="0">
                <a:latin typeface="Arial" pitchFamily="34" charset="0"/>
                <a:cs typeface="Arial" pitchFamily="34" charset="0"/>
              </a:rPr>
              <a:t>min</a:t>
            </a:r>
            <a:r>
              <a:rPr lang="en-US" sz="2400" b="1" dirty="0" smtClean="0">
                <a:latin typeface="Arial" pitchFamily="34" charset="0"/>
                <a:cs typeface="Arial" pitchFamily="34" charset="0"/>
              </a:rPr>
              <a:t>, </a:t>
            </a:r>
            <a:r>
              <a:rPr lang="en-US" sz="2400" b="1" dirty="0" err="1" smtClean="0">
                <a:latin typeface="Arial" pitchFamily="34" charset="0"/>
                <a:cs typeface="Arial" pitchFamily="34" charset="0"/>
              </a:rPr>
              <a:t>yw</a:t>
            </a:r>
            <a:r>
              <a:rPr lang="en-US" sz="2400" b="1" baseline="-25000" dirty="0" err="1" smtClean="0">
                <a:latin typeface="Arial" pitchFamily="34" charset="0"/>
                <a:cs typeface="Arial" pitchFamily="34" charset="0"/>
              </a:rPr>
              <a:t>min</a:t>
            </a:r>
            <a:r>
              <a:rPr lang="en-US" sz="2400" b="1" dirty="0" smtClean="0">
                <a:latin typeface="Arial" pitchFamily="34" charset="0"/>
                <a:cs typeface="Arial" pitchFamily="34" charset="0"/>
              </a:rPr>
              <a:t>) that scales the window area to the size of the viewpoint.</a:t>
            </a:r>
          </a:p>
          <a:p>
            <a:pPr algn="just"/>
            <a:r>
              <a:rPr lang="en-US" sz="2400" b="1" dirty="0" smtClean="0">
                <a:latin typeface="Arial" pitchFamily="34" charset="0"/>
                <a:cs typeface="Arial" pitchFamily="34" charset="0"/>
              </a:rPr>
              <a:t>2. Translate the scaled window area to the position of the viewport.</a:t>
            </a:r>
          </a:p>
          <a:p>
            <a:pPr algn="just"/>
            <a:endParaRPr lang="en-US" sz="2400" b="1" dirty="0" smtClean="0">
              <a:latin typeface="Arial" pitchFamily="34" charset="0"/>
              <a:cs typeface="Arial" pitchFamily="34" charset="0"/>
            </a:endParaRPr>
          </a:p>
          <a:p>
            <a:pPr algn="just"/>
            <a:r>
              <a:rPr lang="en-US" sz="2400" b="1" dirty="0" smtClean="0">
                <a:latin typeface="Arial" pitchFamily="34" charset="0"/>
                <a:cs typeface="Arial" pitchFamily="34" charset="0"/>
              </a:rPr>
              <a:t>Relative proportions of objects are maintained if the scaling factors are the same (</a:t>
            </a:r>
            <a:r>
              <a:rPr lang="en-US" sz="2400" b="1" dirty="0" err="1" smtClean="0">
                <a:latin typeface="Arial" pitchFamily="34" charset="0"/>
                <a:cs typeface="Arial" pitchFamily="34" charset="0"/>
              </a:rPr>
              <a:t>sx</a:t>
            </a:r>
            <a:r>
              <a:rPr lang="en-US" sz="2400" b="1" dirty="0" smtClean="0">
                <a:latin typeface="Arial" pitchFamily="34" charset="0"/>
                <a:cs typeface="Arial" pitchFamily="34" charset="0"/>
              </a:rPr>
              <a:t> = </a:t>
            </a:r>
            <a:r>
              <a:rPr lang="en-US" sz="2400" b="1" dirty="0" err="1" smtClean="0">
                <a:latin typeface="Arial" pitchFamily="34" charset="0"/>
                <a:cs typeface="Arial" pitchFamily="34" charset="0"/>
              </a:rPr>
              <a:t>sy</a:t>
            </a:r>
            <a:r>
              <a:rPr lang="en-US" sz="2400" b="1" dirty="0" smtClean="0">
                <a:latin typeface="Arial" pitchFamily="34" charset="0"/>
                <a:cs typeface="Arial" pitchFamily="34" charset="0"/>
              </a:rPr>
              <a:t>). Otherwise, world objects will be stretched or contracted in either the x or y direction when displayed on the output device.</a:t>
            </a:r>
            <a:endParaRPr lang="en-US"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14290"/>
            <a:ext cx="8715436" cy="4524315"/>
          </a:xfrm>
          <a:prstGeom prst="rect">
            <a:avLst/>
          </a:prstGeom>
        </p:spPr>
        <p:txBody>
          <a:bodyPr wrap="square">
            <a:spAutoFit/>
          </a:bodyPr>
          <a:lstStyle/>
          <a:p>
            <a:pPr algn="just"/>
            <a:r>
              <a:rPr lang="en-US" sz="2400" b="1" dirty="0" smtClean="0">
                <a:latin typeface="Arial" pitchFamily="34" charset="0"/>
                <a:cs typeface="Arial" pitchFamily="34" charset="0"/>
              </a:rPr>
              <a:t>Character strings can be handled in two ways when they are mapped to a viewport. The simplest mapping maintains a constant character size, even though the viewport area may be enlarged or reduced relative to the window.</a:t>
            </a:r>
          </a:p>
          <a:p>
            <a:pPr algn="just"/>
            <a:r>
              <a:rPr lang="en-US" sz="2400" b="1" dirty="0" smtClean="0">
                <a:latin typeface="Arial" pitchFamily="34" charset="0"/>
                <a:cs typeface="Arial" pitchFamily="34" charset="0"/>
              </a:rPr>
              <a:t>This method would be employed when text is formed with standard character fonts that cannot be changed. In systems that allow for changes in character size, string definitions can be windowed the same as other primitives. For characters formed with line segments, the mapping to the viewport can be carried out as a sequence of line transformations.</a:t>
            </a:r>
            <a:endParaRPr lang="en-US"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14290"/>
            <a:ext cx="8715436" cy="5262979"/>
          </a:xfrm>
          <a:prstGeom prst="rect">
            <a:avLst/>
          </a:prstGeom>
        </p:spPr>
        <p:txBody>
          <a:bodyPr wrap="square">
            <a:spAutoFit/>
          </a:bodyPr>
          <a:lstStyle/>
          <a:p>
            <a:pPr algn="just"/>
            <a:r>
              <a:rPr lang="en-US" sz="2400" b="1" dirty="0" smtClean="0">
                <a:latin typeface="Arial" pitchFamily="34" charset="0"/>
                <a:cs typeface="Arial" pitchFamily="34" charset="0"/>
              </a:rPr>
              <a:t>From normalized coordinates, object descriptions are mapped to the various display devices. Any number of output devices can be open in a particular application, and another window-to-viewport transformation can be performed for each open output device. </a:t>
            </a:r>
          </a:p>
          <a:p>
            <a:pPr algn="just"/>
            <a:r>
              <a:rPr lang="en-US" sz="2400" b="1" dirty="0" smtClean="0">
                <a:latin typeface="Arial" pitchFamily="34" charset="0"/>
                <a:cs typeface="Arial" pitchFamily="34" charset="0"/>
              </a:rPr>
              <a:t>This mapping, called the workstation transformation, is accomplished by selecting a window area in normalized space and a viewport area in the coordinates of the display device. With the workstation transformation, we gain some additional control over the positioning of parts of a scene on individual output devices. As illustrated in Fig. 6-6, we can use workstation transformations to partition a view so that different parts of normalized space can be displayed on different  output devices. </a:t>
            </a:r>
            <a:endParaRPr lang="en-US"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lum bright="-20000" contrast="30000"/>
          </a:blip>
          <a:srcRect/>
          <a:stretch>
            <a:fillRect/>
          </a:stretch>
        </p:blipFill>
        <p:spPr bwMode="auto">
          <a:xfrm>
            <a:off x="902558" y="231038"/>
            <a:ext cx="7286676" cy="63585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14290"/>
            <a:ext cx="8715436" cy="1384995"/>
          </a:xfrm>
          <a:prstGeom prst="rect">
            <a:avLst/>
          </a:prstGeom>
        </p:spPr>
        <p:txBody>
          <a:bodyPr wrap="square">
            <a:spAutoFit/>
          </a:bodyPr>
          <a:lstStyle/>
          <a:p>
            <a:pPr algn="just"/>
            <a:r>
              <a:rPr lang="en-US" sz="2800" b="1" dirty="0">
                <a:latin typeface="Arial" pitchFamily="34" charset="0"/>
                <a:cs typeface="Arial" pitchFamily="34" charset="0"/>
              </a:rPr>
              <a:t>Figure 6-1 illustrates the mapping of a </a:t>
            </a:r>
            <a:r>
              <a:rPr lang="en-US" sz="2800" b="1" dirty="0" smtClean="0">
                <a:latin typeface="Arial" pitchFamily="34" charset="0"/>
                <a:cs typeface="Arial" pitchFamily="34" charset="0"/>
              </a:rPr>
              <a:t>picture  </a:t>
            </a:r>
            <a:r>
              <a:rPr lang="en-US" sz="2800" b="1" dirty="0">
                <a:latin typeface="Arial" pitchFamily="34" charset="0"/>
                <a:cs typeface="Arial" pitchFamily="34" charset="0"/>
              </a:rPr>
              <a:t>section </a:t>
            </a:r>
            <a:r>
              <a:rPr lang="en-US" sz="2800" b="1" dirty="0" smtClean="0">
                <a:latin typeface="Arial" pitchFamily="34" charset="0"/>
                <a:cs typeface="Arial" pitchFamily="34" charset="0"/>
              </a:rPr>
              <a:t>that falls </a:t>
            </a:r>
            <a:r>
              <a:rPr lang="en-US" sz="2800" b="1" dirty="0">
                <a:latin typeface="Arial" pitchFamily="34" charset="0"/>
                <a:cs typeface="Arial" pitchFamily="34" charset="0"/>
              </a:rPr>
              <a:t>within a rectangular window onto a designated </a:t>
            </a:r>
            <a:r>
              <a:rPr lang="en-US" sz="2800" b="1" dirty="0" smtClean="0">
                <a:latin typeface="Arial" pitchFamily="34" charset="0"/>
                <a:cs typeface="Arial" pitchFamily="34" charset="0"/>
              </a:rPr>
              <a:t> rectangular  viewport</a:t>
            </a:r>
            <a:r>
              <a:rPr lang="en-US" sz="2800" b="1" dirty="0">
                <a:latin typeface="Arial" pitchFamily="34" charset="0"/>
                <a:cs typeface="Arial" pitchFamily="34" charset="0"/>
              </a:rPr>
              <a:t>.</a:t>
            </a:r>
            <a:endParaRPr lang="en-US" sz="2400" b="1" dirty="0">
              <a:latin typeface="Arial" pitchFamily="34" charset="0"/>
              <a:cs typeface="Arial" pitchFamily="34" charset="0"/>
            </a:endParaRPr>
          </a:p>
        </p:txBody>
      </p:sp>
      <p:pic>
        <p:nvPicPr>
          <p:cNvPr id="1026" name="Picture 2"/>
          <p:cNvPicPr>
            <a:picLocks noChangeAspect="1" noChangeArrowheads="1"/>
          </p:cNvPicPr>
          <p:nvPr/>
        </p:nvPicPr>
        <p:blipFill>
          <a:blip r:embed="rId2">
            <a:lum bright="-20000" contrast="30000"/>
          </a:blip>
          <a:srcRect/>
          <a:stretch>
            <a:fillRect/>
          </a:stretch>
        </p:blipFill>
        <p:spPr bwMode="auto">
          <a:xfrm>
            <a:off x="0" y="1785926"/>
            <a:ext cx="9144000" cy="471490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14290"/>
            <a:ext cx="8715436" cy="6001643"/>
          </a:xfrm>
          <a:prstGeom prst="rect">
            <a:avLst/>
          </a:prstGeom>
        </p:spPr>
        <p:txBody>
          <a:bodyPr wrap="square">
            <a:spAutoFit/>
          </a:bodyPr>
          <a:lstStyle/>
          <a:p>
            <a:pPr algn="just"/>
            <a:r>
              <a:rPr lang="en-US" sz="2400" b="1" dirty="0" smtClean="0">
                <a:latin typeface="Arial" pitchFamily="34" charset="0"/>
                <a:cs typeface="Arial" pitchFamily="34" charset="0"/>
              </a:rPr>
              <a:t>In </a:t>
            </a:r>
            <a:r>
              <a:rPr lang="en-US" sz="2400" b="1" dirty="0">
                <a:latin typeface="Arial" pitchFamily="34" charset="0"/>
                <a:cs typeface="Arial" pitchFamily="34" charset="0"/>
              </a:rPr>
              <a:t>computer graphics terminology, the term </a:t>
            </a:r>
            <a:r>
              <a:rPr lang="en-US" sz="2400" b="1" i="1" dirty="0" smtClean="0">
                <a:latin typeface="Arial" pitchFamily="34" charset="0"/>
                <a:cs typeface="Arial" pitchFamily="34" charset="0"/>
              </a:rPr>
              <a:t>window </a:t>
            </a:r>
            <a:r>
              <a:rPr lang="en-US" sz="2400" b="1" i="1" dirty="0">
                <a:latin typeface="Arial" pitchFamily="34" charset="0"/>
                <a:cs typeface="Arial" pitchFamily="34" charset="0"/>
              </a:rPr>
              <a:t>originally referred to </a:t>
            </a:r>
            <a:r>
              <a:rPr lang="en-US" sz="2400" b="1" i="1" dirty="0" smtClean="0">
                <a:latin typeface="Arial" pitchFamily="34" charset="0"/>
                <a:cs typeface="Arial" pitchFamily="34" charset="0"/>
              </a:rPr>
              <a:t>an </a:t>
            </a:r>
            <a:r>
              <a:rPr lang="en-US" sz="2400" b="1" dirty="0" smtClean="0">
                <a:latin typeface="Arial" pitchFamily="34" charset="0"/>
                <a:cs typeface="Arial" pitchFamily="34" charset="0"/>
              </a:rPr>
              <a:t>area </a:t>
            </a:r>
            <a:r>
              <a:rPr lang="en-US" sz="2400" b="1" dirty="0">
                <a:latin typeface="Arial" pitchFamily="34" charset="0"/>
                <a:cs typeface="Arial" pitchFamily="34" charset="0"/>
              </a:rPr>
              <a:t>of a picture that is selected for viewing, as defined at the beginning of </a:t>
            </a:r>
            <a:r>
              <a:rPr lang="en-US" sz="2400" b="1" dirty="0" smtClean="0">
                <a:latin typeface="Arial" pitchFamily="34" charset="0"/>
                <a:cs typeface="Arial" pitchFamily="34" charset="0"/>
              </a:rPr>
              <a:t>this section</a:t>
            </a:r>
            <a:r>
              <a:rPr lang="en-US" sz="2400" b="1" dirty="0">
                <a:latin typeface="Arial" pitchFamily="34" charset="0"/>
                <a:cs typeface="Arial" pitchFamily="34" charset="0"/>
              </a:rPr>
              <a:t>. </a:t>
            </a:r>
            <a:endParaRPr lang="en-US" sz="2400" b="1" dirty="0" smtClean="0">
              <a:latin typeface="Arial" pitchFamily="34" charset="0"/>
              <a:cs typeface="Arial" pitchFamily="34" charset="0"/>
            </a:endParaRPr>
          </a:p>
          <a:p>
            <a:pPr algn="just"/>
            <a:r>
              <a:rPr lang="en-US" sz="2400" b="1" dirty="0" smtClean="0">
                <a:latin typeface="Arial" pitchFamily="34" charset="0"/>
                <a:cs typeface="Arial" pitchFamily="34" charset="0"/>
              </a:rPr>
              <a:t>Unfortunately</a:t>
            </a:r>
            <a:r>
              <a:rPr lang="en-US" sz="2400" b="1" dirty="0">
                <a:latin typeface="Arial" pitchFamily="34" charset="0"/>
                <a:cs typeface="Arial" pitchFamily="34" charset="0"/>
              </a:rPr>
              <a:t>, the same </a:t>
            </a:r>
            <a:r>
              <a:rPr lang="en-US" sz="2400" b="1" dirty="0" smtClean="0">
                <a:latin typeface="Arial" pitchFamily="34" charset="0"/>
                <a:cs typeface="Arial" pitchFamily="34" charset="0"/>
              </a:rPr>
              <a:t>term </a:t>
            </a:r>
            <a:r>
              <a:rPr lang="en-US" sz="2400" b="1" dirty="0">
                <a:latin typeface="Arial" pitchFamily="34" charset="0"/>
                <a:cs typeface="Arial" pitchFamily="34" charset="0"/>
              </a:rPr>
              <a:t>is now used in window-manager </a:t>
            </a:r>
            <a:r>
              <a:rPr lang="en-US" sz="2400" b="1" dirty="0" smtClean="0">
                <a:latin typeface="Arial" pitchFamily="34" charset="0"/>
                <a:cs typeface="Arial" pitchFamily="34" charset="0"/>
              </a:rPr>
              <a:t>systems to </a:t>
            </a:r>
            <a:r>
              <a:rPr lang="en-US" sz="2400" b="1" dirty="0">
                <a:latin typeface="Arial" pitchFamily="34" charset="0"/>
                <a:cs typeface="Arial" pitchFamily="34" charset="0"/>
              </a:rPr>
              <a:t>refer to any rectangular screen area that can be moved about, resized, </a:t>
            </a:r>
            <a:r>
              <a:rPr lang="en-US" sz="2400" b="1" dirty="0" smtClean="0">
                <a:latin typeface="Arial" pitchFamily="34" charset="0"/>
                <a:cs typeface="Arial" pitchFamily="34" charset="0"/>
              </a:rPr>
              <a:t>and made </a:t>
            </a:r>
            <a:r>
              <a:rPr lang="en-US" sz="2400" b="1" dirty="0">
                <a:latin typeface="Arial" pitchFamily="34" charset="0"/>
                <a:cs typeface="Arial" pitchFamily="34" charset="0"/>
              </a:rPr>
              <a:t>active or inactive</a:t>
            </a:r>
            <a:r>
              <a:rPr lang="en-US" sz="2400" b="1" dirty="0" smtClean="0">
                <a:latin typeface="Arial" pitchFamily="34" charset="0"/>
                <a:cs typeface="Arial" pitchFamily="34" charset="0"/>
              </a:rPr>
              <a:t>.</a:t>
            </a:r>
          </a:p>
          <a:p>
            <a:pPr algn="just"/>
            <a:r>
              <a:rPr lang="en-US" sz="2400" b="1" dirty="0" smtClean="0">
                <a:latin typeface="Arial" pitchFamily="34" charset="0"/>
                <a:cs typeface="Arial" pitchFamily="34" charset="0"/>
              </a:rPr>
              <a:t>In </a:t>
            </a:r>
            <a:r>
              <a:rPr lang="en-US" sz="2400" b="1" dirty="0">
                <a:latin typeface="Arial" pitchFamily="34" charset="0"/>
                <a:cs typeface="Arial" pitchFamily="34" charset="0"/>
              </a:rPr>
              <a:t>this chapter, we will only use the term window </a:t>
            </a:r>
            <a:r>
              <a:rPr lang="en-US" sz="2400" b="1" dirty="0" smtClean="0">
                <a:latin typeface="Arial" pitchFamily="34" charset="0"/>
                <a:cs typeface="Arial" pitchFamily="34" charset="0"/>
              </a:rPr>
              <a:t>to refer to an area of a world-coordinate scene that has been selected for display. </a:t>
            </a:r>
          </a:p>
          <a:p>
            <a:pPr algn="just"/>
            <a:r>
              <a:rPr lang="en-US" sz="2400" b="1" dirty="0" smtClean="0">
                <a:latin typeface="Arial" pitchFamily="34" charset="0"/>
                <a:cs typeface="Arial" pitchFamily="34" charset="0"/>
              </a:rPr>
              <a:t>Some graphics packages that provide window and viewport operations allow only standard rectangles, but a more general approach is to allow the rectangular window to have any orientation. In this case, we carry out the viewing transformation in several steps, as indicated in Fig. 6-2.</a:t>
            </a:r>
            <a:endParaRPr lang="en-US"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14290"/>
            <a:ext cx="8715436" cy="2308324"/>
          </a:xfrm>
          <a:prstGeom prst="rect">
            <a:avLst/>
          </a:prstGeom>
        </p:spPr>
        <p:txBody>
          <a:bodyPr wrap="square">
            <a:spAutoFit/>
          </a:bodyPr>
          <a:lstStyle/>
          <a:p>
            <a:pPr algn="just"/>
            <a:r>
              <a:rPr lang="en-US" sz="2400" b="1" dirty="0" smtClean="0">
                <a:latin typeface="Arial" pitchFamily="34" charset="0"/>
                <a:cs typeface="Arial" pitchFamily="34" charset="0"/>
              </a:rPr>
              <a:t>First, we construct the scene in world coordinates using the output primitives and attributes discussed in Chapters 3 and 4. Next. to obtain a particular orientation for the window, we can set up a two-dimensional viewing-coordinate system in the world-coordinate plane, and define a window In the viewing-coordinate system.</a:t>
            </a:r>
            <a:endParaRPr lang="en-US" sz="2400" b="1" dirty="0">
              <a:latin typeface="Arial" pitchFamily="34" charset="0"/>
              <a:cs typeface="Arial" pitchFamily="34" charset="0"/>
            </a:endParaRPr>
          </a:p>
        </p:txBody>
      </p:sp>
      <p:pic>
        <p:nvPicPr>
          <p:cNvPr id="2050" name="Picture 2"/>
          <p:cNvPicPr>
            <a:picLocks noChangeAspect="1" noChangeArrowheads="1"/>
          </p:cNvPicPr>
          <p:nvPr/>
        </p:nvPicPr>
        <p:blipFill>
          <a:blip r:embed="rId2">
            <a:lum bright="-20000" contrast="30000"/>
          </a:blip>
          <a:srcRect/>
          <a:stretch>
            <a:fillRect/>
          </a:stretch>
        </p:blipFill>
        <p:spPr bwMode="auto">
          <a:xfrm>
            <a:off x="47625" y="3357562"/>
            <a:ext cx="9096375" cy="314327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14290"/>
            <a:ext cx="8715436" cy="6093976"/>
          </a:xfrm>
          <a:prstGeom prst="rect">
            <a:avLst/>
          </a:prstGeom>
        </p:spPr>
        <p:txBody>
          <a:bodyPr wrap="square">
            <a:spAutoFit/>
          </a:bodyPr>
          <a:lstStyle/>
          <a:p>
            <a:pPr algn="just"/>
            <a:r>
              <a:rPr lang="en-US" sz="2600" b="1" dirty="0" smtClean="0">
                <a:latin typeface="Arial" pitchFamily="34" charset="0"/>
                <a:cs typeface="Arial" pitchFamily="34" charset="0"/>
              </a:rPr>
              <a:t>The viewing coordinate reference frame is used to provide a method for setting up arbitrary orientations for rectangular windows. Once the viewing reference frame is established, we can transform descriptions in world coordinates to viewing coordinates.</a:t>
            </a:r>
          </a:p>
          <a:p>
            <a:pPr algn="just"/>
            <a:r>
              <a:rPr lang="en-US" sz="2600" b="1" dirty="0" smtClean="0">
                <a:latin typeface="Arial" pitchFamily="34" charset="0"/>
                <a:cs typeface="Arial" pitchFamily="34" charset="0"/>
              </a:rPr>
              <a:t>We then define a viewpoint in normalized coordinates (in the range from 0 to 1) and map the viewing-coordinate description of the scene to normalized coordinates.</a:t>
            </a:r>
          </a:p>
          <a:p>
            <a:pPr algn="just"/>
            <a:r>
              <a:rPr lang="en-US" sz="2600" b="1" dirty="0" smtClean="0">
                <a:latin typeface="Arial" pitchFamily="34" charset="0"/>
                <a:cs typeface="Arial" pitchFamily="34" charset="0"/>
              </a:rPr>
              <a:t>At the final step, all parts of the picture that lie outside the viewport are clipped, and the contents of the viewport are transferred to device coordinates.</a:t>
            </a:r>
          </a:p>
          <a:p>
            <a:pPr algn="just"/>
            <a:r>
              <a:rPr lang="en-US" sz="2600" b="1" dirty="0" smtClean="0">
                <a:latin typeface="Arial" pitchFamily="34" charset="0"/>
                <a:cs typeface="Arial" pitchFamily="34" charset="0"/>
              </a:rPr>
              <a:t>Figure 6-3 illustrates a rotated viewing-coordinate reference frame and the mapping to normalized coordinates.</a:t>
            </a:r>
            <a:endParaRPr lang="en-US" sz="2600" b="1"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14290"/>
            <a:ext cx="8715436" cy="2092881"/>
          </a:xfrm>
          <a:prstGeom prst="rect">
            <a:avLst/>
          </a:prstGeom>
        </p:spPr>
        <p:txBody>
          <a:bodyPr wrap="square">
            <a:spAutoFit/>
          </a:bodyPr>
          <a:lstStyle/>
          <a:p>
            <a:pPr algn="just"/>
            <a:r>
              <a:rPr lang="en-US" sz="2600" b="1" dirty="0" smtClean="0">
                <a:latin typeface="Arial" pitchFamily="34" charset="0"/>
                <a:cs typeface="Arial" pitchFamily="34" charset="0"/>
              </a:rPr>
              <a:t>By changing the position of the viewport, we can view objects at different positions on the display area of an output device. Also, by varying the size of viewports, we can change the size and proportions of displayed objects.</a:t>
            </a:r>
            <a:endParaRPr lang="en-US" sz="2600" b="1" dirty="0">
              <a:latin typeface="Arial" pitchFamily="34" charset="0"/>
              <a:cs typeface="Arial" pitchFamily="34" charset="0"/>
            </a:endParaRPr>
          </a:p>
        </p:txBody>
      </p:sp>
      <p:pic>
        <p:nvPicPr>
          <p:cNvPr id="3074" name="Picture 2"/>
          <p:cNvPicPr>
            <a:picLocks noChangeAspect="1" noChangeArrowheads="1"/>
          </p:cNvPicPr>
          <p:nvPr/>
        </p:nvPicPr>
        <p:blipFill>
          <a:blip r:embed="rId2">
            <a:lum bright="-20000" contrast="30000"/>
          </a:blip>
          <a:srcRect/>
          <a:stretch>
            <a:fillRect/>
          </a:stretch>
        </p:blipFill>
        <p:spPr bwMode="auto">
          <a:xfrm>
            <a:off x="0" y="2571744"/>
            <a:ext cx="9144000" cy="428625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154" y="119694"/>
            <a:ext cx="8992782" cy="6740307"/>
          </a:xfrm>
          <a:prstGeom prst="rect">
            <a:avLst/>
          </a:prstGeom>
        </p:spPr>
        <p:txBody>
          <a:bodyPr wrap="square">
            <a:spAutoFit/>
          </a:bodyPr>
          <a:lstStyle/>
          <a:p>
            <a:pPr algn="just"/>
            <a:r>
              <a:rPr lang="en-US" sz="2400" b="1" dirty="0" smtClean="0">
                <a:latin typeface="Arial" pitchFamily="34" charset="0"/>
                <a:cs typeface="Arial" pitchFamily="34" charset="0"/>
              </a:rPr>
              <a:t>We achieve zooming effects by successively mapping different-sized windows on a fixed-size viewport. As the windows are made smaller, we zoom in on some part of a scene to view details that are not shown with larger windows. Similarly, more overview is obtained by zooming out from a section of a scene with successively larger windows. Panning effects are produced by moving a fixed-size window across the various objects in a scene.</a:t>
            </a:r>
          </a:p>
          <a:p>
            <a:pPr algn="just"/>
            <a:r>
              <a:rPr lang="en-US" sz="2400" b="1" dirty="0" smtClean="0">
                <a:latin typeface="Arial" pitchFamily="34" charset="0"/>
                <a:cs typeface="Arial" pitchFamily="34" charset="0"/>
              </a:rPr>
              <a:t>Viewports are typically defined within the unit square (normalized coordinates). This provides a means for separating the viewing and other transformations from specific output-device requirements, so that the graphics package is largely device-independent. </a:t>
            </a:r>
          </a:p>
          <a:p>
            <a:pPr algn="just"/>
            <a:r>
              <a:rPr lang="en-US" sz="2400" b="1" dirty="0" smtClean="0">
                <a:latin typeface="Arial" pitchFamily="34" charset="0"/>
                <a:cs typeface="Arial" pitchFamily="34" charset="0"/>
              </a:rPr>
              <a:t>Once the scene has been transferred to normalized coordinates, the unit square is simply mapped to the display area for the particular output device in use at that time. Different output devices can be used by providing the appropriate device drivers.</a:t>
            </a:r>
            <a:endParaRPr lang="en-US"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14290"/>
            <a:ext cx="8715436" cy="4154984"/>
          </a:xfrm>
          <a:prstGeom prst="rect">
            <a:avLst/>
          </a:prstGeom>
        </p:spPr>
        <p:txBody>
          <a:bodyPr wrap="square">
            <a:spAutoFit/>
          </a:bodyPr>
          <a:lstStyle/>
          <a:p>
            <a:pPr algn="just"/>
            <a:r>
              <a:rPr lang="en-US" sz="2400" b="1" dirty="0" smtClean="0">
                <a:latin typeface="Arial" pitchFamily="34" charset="0"/>
                <a:cs typeface="Arial" pitchFamily="34" charset="0"/>
              </a:rPr>
              <a:t>when all coordinate transformations are completed, viewport clipping can be performed in normalized coordinates or in device coordinates. This allows us to reduce computations by concatenating the various transformation matrices.</a:t>
            </a:r>
          </a:p>
          <a:p>
            <a:pPr algn="just"/>
            <a:r>
              <a:rPr lang="en-US" sz="2400" b="1" dirty="0" smtClean="0">
                <a:latin typeface="Arial" pitchFamily="34" charset="0"/>
                <a:cs typeface="Arial" pitchFamily="34" charset="0"/>
              </a:rPr>
              <a:t>Clipping procedures are of fundamental importance in computer graphics. They are used not only in viewing transformations, but also in window-manager systems, in painting and drawing packages to eliminate parts of a picture inside or outside of a designated screen area, and in many other applications.</a:t>
            </a:r>
            <a:endParaRPr lang="en-US" sz="2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686" y="88162"/>
            <a:ext cx="8810032" cy="5170646"/>
          </a:xfrm>
          <a:prstGeom prst="rect">
            <a:avLst/>
          </a:prstGeom>
        </p:spPr>
        <p:txBody>
          <a:bodyPr wrap="square">
            <a:spAutoFit/>
          </a:bodyPr>
          <a:lstStyle/>
          <a:p>
            <a:pPr algn="just"/>
            <a:r>
              <a:rPr lang="en-US" sz="2200" b="1" dirty="0" smtClean="0">
                <a:latin typeface="Arial" pitchFamily="34" charset="0"/>
                <a:cs typeface="Arial" pitchFamily="34" charset="0"/>
              </a:rPr>
              <a:t>WINDOW-TO-VIEWPORT COORDINATE TRANSFORMATION:</a:t>
            </a:r>
          </a:p>
          <a:p>
            <a:pPr algn="just"/>
            <a:endParaRPr lang="en-US" sz="1000" b="1" dirty="0" smtClean="0">
              <a:latin typeface="Arial" pitchFamily="34" charset="0"/>
              <a:cs typeface="Arial" pitchFamily="34" charset="0"/>
            </a:endParaRPr>
          </a:p>
          <a:p>
            <a:pPr algn="just"/>
            <a:r>
              <a:rPr lang="en-US" sz="2200" b="1" dirty="0" smtClean="0">
                <a:latin typeface="Arial" pitchFamily="34" charset="0"/>
                <a:cs typeface="Arial" pitchFamily="34" charset="0"/>
              </a:rPr>
              <a:t>Once object descriptions have been transferred to the viewing reference frame, we choose the window extents in viewing coordinates and select the viewport limits in normalized coordinates (Fig. 6-3). Object descriptions are then transferred</a:t>
            </a:r>
          </a:p>
          <a:p>
            <a:pPr algn="just"/>
            <a:r>
              <a:rPr lang="en-US" sz="2200" b="1" dirty="0" smtClean="0">
                <a:latin typeface="Arial" pitchFamily="34" charset="0"/>
                <a:cs typeface="Arial" pitchFamily="34" charset="0"/>
              </a:rPr>
              <a:t>to normalized device coordinates. We do this using a transformation that maintains the same relative placement of objects in normalized space as they had in viewing coordinates. If a coordinate position is at the center of the viewing window, for instance, it will be displayed at the center of the viewport.</a:t>
            </a:r>
          </a:p>
          <a:p>
            <a:pPr algn="just"/>
            <a:r>
              <a:rPr lang="en-US" sz="2200" b="1" dirty="0" smtClean="0">
                <a:latin typeface="Arial" pitchFamily="34" charset="0"/>
                <a:cs typeface="Arial" pitchFamily="34" charset="0"/>
              </a:rPr>
              <a:t>Figure 6-5 illustrates the window-to-viewport mapping. A point at position (</a:t>
            </a:r>
            <a:r>
              <a:rPr lang="en-US" sz="2200" b="1" dirty="0" err="1" smtClean="0">
                <a:latin typeface="Arial" pitchFamily="34" charset="0"/>
                <a:cs typeface="Arial" pitchFamily="34" charset="0"/>
              </a:rPr>
              <a:t>xw</a:t>
            </a:r>
            <a:r>
              <a:rPr lang="en-US" sz="2200" b="1" dirty="0" smtClean="0">
                <a:latin typeface="Arial" pitchFamily="34" charset="0"/>
                <a:cs typeface="Arial" pitchFamily="34" charset="0"/>
              </a:rPr>
              <a:t>, </a:t>
            </a:r>
            <a:r>
              <a:rPr lang="en-US" sz="2200" b="1" dirty="0" err="1" smtClean="0">
                <a:latin typeface="Arial" pitchFamily="34" charset="0"/>
                <a:cs typeface="Arial" pitchFamily="34" charset="0"/>
              </a:rPr>
              <a:t>yw</a:t>
            </a:r>
            <a:r>
              <a:rPr lang="en-US" sz="2200" b="1" dirty="0" smtClean="0">
                <a:latin typeface="Arial" pitchFamily="34" charset="0"/>
                <a:cs typeface="Arial" pitchFamily="34" charset="0"/>
              </a:rPr>
              <a:t>) in the window 1s mapped into position (xv, </a:t>
            </a:r>
            <a:r>
              <a:rPr lang="en-US" sz="2200" b="1" dirty="0" err="1" smtClean="0">
                <a:latin typeface="Arial" pitchFamily="34" charset="0"/>
                <a:cs typeface="Arial" pitchFamily="34" charset="0"/>
              </a:rPr>
              <a:t>yv</a:t>
            </a:r>
            <a:r>
              <a:rPr lang="en-US" sz="2200" b="1" dirty="0" smtClean="0">
                <a:latin typeface="Arial" pitchFamily="34" charset="0"/>
                <a:cs typeface="Arial" pitchFamily="34" charset="0"/>
              </a:rPr>
              <a:t>) in the associated viewport. To maintain the same relative placement in the viewport as in the window, we require that</a:t>
            </a:r>
            <a:endParaRPr lang="en-US" sz="2200" b="1" dirty="0">
              <a:latin typeface="Arial" pitchFamily="34" charset="0"/>
              <a:cs typeface="Arial" pitchFamily="34" charset="0"/>
            </a:endParaRPr>
          </a:p>
        </p:txBody>
      </p:sp>
      <p:pic>
        <p:nvPicPr>
          <p:cNvPr id="4098" name="Picture 2"/>
          <p:cNvPicPr>
            <a:picLocks noChangeAspect="1" noChangeArrowheads="1"/>
          </p:cNvPicPr>
          <p:nvPr/>
        </p:nvPicPr>
        <p:blipFill>
          <a:blip r:embed="rId2">
            <a:lum bright="-20000" contrast="30000"/>
          </a:blip>
          <a:srcRect/>
          <a:stretch>
            <a:fillRect/>
          </a:stretch>
        </p:blipFill>
        <p:spPr bwMode="auto">
          <a:xfrm>
            <a:off x="677388" y="4969104"/>
            <a:ext cx="7893278" cy="18573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TotalTime>
  <Words>1247</Words>
  <Application>Microsoft Office PowerPoint</Application>
  <PresentationFormat>On-screen Show (4:3)</PresentationFormat>
  <Paragraphs>38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pvv</dc:creator>
  <cp:lastModifiedBy>Windows User</cp:lastModifiedBy>
  <cp:revision>22</cp:revision>
  <dcterms:created xsi:type="dcterms:W3CDTF">2021-10-03T13:18:57Z</dcterms:created>
  <dcterms:modified xsi:type="dcterms:W3CDTF">2022-09-14T11:00:21Z</dcterms:modified>
</cp:coreProperties>
</file>