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508" r:id="rId2"/>
    <p:sldId id="509" r:id="rId3"/>
    <p:sldId id="510" r:id="rId4"/>
    <p:sldId id="511" r:id="rId5"/>
    <p:sldId id="512" r:id="rId6"/>
    <p:sldId id="513" r:id="rId7"/>
    <p:sldId id="514" r:id="rId8"/>
    <p:sldId id="515" r:id="rId9"/>
    <p:sldId id="517" r:id="rId10"/>
    <p:sldId id="518" r:id="rId11"/>
    <p:sldId id="519" r:id="rId12"/>
    <p:sldId id="520" r:id="rId13"/>
    <p:sldId id="521" r:id="rId14"/>
    <p:sldId id="522" r:id="rId15"/>
    <p:sldId id="526" r:id="rId16"/>
    <p:sldId id="523" r:id="rId17"/>
    <p:sldId id="524" r:id="rId18"/>
    <p:sldId id="525" r:id="rId19"/>
    <p:sldId id="527" r:id="rId20"/>
    <p:sldId id="528" r:id="rId21"/>
    <p:sldId id="529" r:id="rId22"/>
    <p:sldId id="530" r:id="rId23"/>
    <p:sldId id="531" r:id="rId24"/>
    <p:sldId id="532" r:id="rId25"/>
    <p:sldId id="533" r:id="rId26"/>
    <p:sldId id="534" r:id="rId27"/>
    <p:sldId id="535" r:id="rId28"/>
    <p:sldId id="536" r:id="rId29"/>
    <p:sldId id="537" r:id="rId30"/>
    <p:sldId id="538" r:id="rId31"/>
    <p:sldId id="539" r:id="rId32"/>
    <p:sldId id="540" r:id="rId33"/>
    <p:sldId id="547" r:id="rId34"/>
    <p:sldId id="548" r:id="rId35"/>
    <p:sldId id="549" r:id="rId36"/>
    <p:sldId id="542" r:id="rId37"/>
    <p:sldId id="543" r:id="rId38"/>
    <p:sldId id="544" r:id="rId39"/>
    <p:sldId id="545" r:id="rId40"/>
    <p:sldId id="546" r:id="rId41"/>
    <p:sldId id="551" r:id="rId42"/>
    <p:sldId id="552" r:id="rId43"/>
    <p:sldId id="553" r:id="rId44"/>
    <p:sldId id="554" r:id="rId45"/>
    <p:sldId id="555" r:id="rId46"/>
    <p:sldId id="556" r:id="rId47"/>
    <p:sldId id="557" r:id="rId48"/>
    <p:sldId id="558" r:id="rId49"/>
    <p:sldId id="568" r:id="rId50"/>
    <p:sldId id="559" r:id="rId51"/>
    <p:sldId id="560" r:id="rId52"/>
    <p:sldId id="561" r:id="rId53"/>
    <p:sldId id="562" r:id="rId54"/>
    <p:sldId id="563" r:id="rId55"/>
    <p:sldId id="567" r:id="rId56"/>
    <p:sldId id="564" r:id="rId57"/>
    <p:sldId id="565" r:id="rId58"/>
    <p:sldId id="566"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CCFF"/>
    <a:srgbClr val="99FF99"/>
    <a:srgbClr val="00CC66"/>
    <a:srgbClr val="FFFFCC"/>
    <a:srgbClr val="99FFCC"/>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52" autoAdjust="0"/>
    <p:restoredTop sz="94728" autoAdjust="0"/>
  </p:normalViewPr>
  <p:slideViewPr>
    <p:cSldViewPr>
      <p:cViewPr>
        <p:scale>
          <a:sx n="70" d="100"/>
          <a:sy n="70" d="100"/>
        </p:scale>
        <p:origin x="-17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64"/>
    </p:cViewPr>
  </p:sorterViewPr>
  <p:notesViewPr>
    <p:cSldViewPr>
      <p:cViewPr>
        <p:scale>
          <a:sx n="100" d="100"/>
          <a:sy n="100" d="100"/>
        </p:scale>
        <p:origin x="-79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2109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109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2109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812037-A74D-40E3-BDAD-64B6E0BBB6F4}"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defRPr/>
            </a:pPr>
            <a:endParaRPr lang="en-US"/>
          </a:p>
        </p:txBody>
      </p:sp>
      <p:sp>
        <p:nvSpPr>
          <p:cNvPr id="614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C384138-DAC7-48C2-B140-C7468F93BE3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0"/>
            <a:ext cx="222885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5341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4267200" cy="43434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219200"/>
            <a:ext cx="8686800" cy="43434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42672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467100"/>
            <a:ext cx="42672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267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etched"/>
          <p:cNvPicPr>
            <a:picLocks noChangeAspect="1" noChangeArrowheads="1"/>
          </p:cNvPicPr>
          <p:nvPr/>
        </p:nvPicPr>
        <p:blipFill>
          <a:blip r:embed="rId17"/>
          <a:srcRect/>
          <a:stretch>
            <a:fillRect/>
          </a:stretch>
        </p:blipFill>
        <p:spPr bwMode="hidden">
          <a:xfrm>
            <a:off x="0" y="0"/>
            <a:ext cx="9144000" cy="6858000"/>
          </a:xfrm>
          <a:prstGeom prst="rect">
            <a:avLst/>
          </a:prstGeom>
          <a:noFill/>
          <a:ln w="9525">
            <a:noFill/>
            <a:miter lim="800000"/>
            <a:headEnd/>
            <a:tailEnd/>
          </a:ln>
        </p:spPr>
      </p:pic>
      <p:sp>
        <p:nvSpPr>
          <p:cNvPr id="95235" name="Rectangle 1027"/>
          <p:cNvSpPr>
            <a:spLocks noChangeArrowheads="1"/>
          </p:cNvSpPr>
          <p:nvPr/>
        </p:nvSpPr>
        <p:spPr bwMode="auto">
          <a:xfrm>
            <a:off x="0" y="0"/>
            <a:ext cx="9144000" cy="609600"/>
          </a:xfrm>
          <a:prstGeom prst="rect">
            <a:avLst/>
          </a:prstGeom>
          <a:gradFill rotWithShape="0">
            <a:gsLst>
              <a:gs pos="0">
                <a:srgbClr val="B2B2B2"/>
              </a:gs>
              <a:gs pos="100000">
                <a:srgbClr val="FFFFFF"/>
              </a:gs>
            </a:gsLst>
            <a:lin ang="0" scaled="1"/>
          </a:gradFill>
          <a:ln w="12700">
            <a:noFill/>
            <a:miter lim="800000"/>
            <a:headEnd/>
            <a:tailEnd/>
          </a:ln>
          <a:effectLst/>
        </p:spPr>
        <p:txBody>
          <a:bodyPr wrap="none" anchor="ctr"/>
          <a:lstStyle/>
          <a:p>
            <a:pPr>
              <a:defRPr/>
            </a:pPr>
            <a:endParaRPr lang="en-US"/>
          </a:p>
        </p:txBody>
      </p:sp>
      <p:sp>
        <p:nvSpPr>
          <p:cNvPr id="1028" name="Rectangle 1028"/>
          <p:cNvSpPr>
            <a:spLocks noGrp="1" noChangeArrowheads="1"/>
          </p:cNvSpPr>
          <p:nvPr>
            <p:ph type="title"/>
          </p:nvPr>
        </p:nvSpPr>
        <p:spPr bwMode="auto">
          <a:xfrm>
            <a:off x="0" y="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a:t>
            </a:r>
          </a:p>
        </p:txBody>
      </p:sp>
      <p:sp>
        <p:nvSpPr>
          <p:cNvPr id="95237" name="Rectangle 1029"/>
          <p:cNvSpPr>
            <a:spLocks noGrp="1" noChangeArrowheads="1"/>
          </p:cNvSpPr>
          <p:nvPr>
            <p:ph type="body" idx="1"/>
          </p:nvPr>
        </p:nvSpPr>
        <p:spPr bwMode="auto">
          <a:xfrm>
            <a:off x="228600" y="1219200"/>
            <a:ext cx="8686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95239" name="Rectangle 1031"/>
          <p:cNvSpPr>
            <a:spLocks noChangeArrowheads="1"/>
          </p:cNvSpPr>
          <p:nvPr userDrawn="1"/>
        </p:nvSpPr>
        <p:spPr bwMode="auto">
          <a:xfrm>
            <a:off x="0" y="6553200"/>
            <a:ext cx="9144000" cy="304800"/>
          </a:xfrm>
          <a:prstGeom prst="rect">
            <a:avLst/>
          </a:prstGeom>
          <a:solidFill>
            <a:schemeClr val="hlink"/>
          </a:solidFill>
          <a:ln w="12700">
            <a:noFill/>
            <a:miter lim="800000"/>
            <a:headEnd/>
            <a:tailEnd/>
          </a:ln>
          <a:effectLst/>
        </p:spPr>
        <p:txBody>
          <a:bodyPr wrap="none" anchor="ctr"/>
          <a:lstStyle/>
          <a:p>
            <a:pPr algn="ctr">
              <a:defRPr/>
            </a:pPr>
            <a:endParaRPr lang="en-GB"/>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dt="0"/>
  <p:txStyles>
    <p:titleStyle>
      <a:lvl1pPr algn="l" rtl="0" eaLnBrk="0" fontAlgn="base" hangingPunct="0">
        <a:lnSpc>
          <a:spcPct val="85000"/>
        </a:lnSpc>
        <a:spcBef>
          <a:spcPct val="10000"/>
        </a:spcBef>
        <a:spcAft>
          <a:spcPct val="0"/>
        </a:spcAft>
        <a:defRPr sz="3600" b="1">
          <a:solidFill>
            <a:srgbClr val="0000FF"/>
          </a:solidFill>
          <a:latin typeface="+mj-lt"/>
          <a:ea typeface="+mj-ea"/>
          <a:cs typeface="+mj-cs"/>
        </a:defRPr>
      </a:lvl1pPr>
      <a:lvl2pPr algn="l" rtl="0" eaLnBrk="0" fontAlgn="base" hangingPunct="0">
        <a:lnSpc>
          <a:spcPct val="85000"/>
        </a:lnSpc>
        <a:spcBef>
          <a:spcPct val="10000"/>
        </a:spcBef>
        <a:spcAft>
          <a:spcPct val="0"/>
        </a:spcAft>
        <a:defRPr sz="3600" b="1">
          <a:solidFill>
            <a:srgbClr val="0000FF"/>
          </a:solidFill>
          <a:latin typeface="Arial" pitchFamily="34" charset="0"/>
        </a:defRPr>
      </a:lvl2pPr>
      <a:lvl3pPr algn="l" rtl="0" eaLnBrk="0" fontAlgn="base" hangingPunct="0">
        <a:lnSpc>
          <a:spcPct val="85000"/>
        </a:lnSpc>
        <a:spcBef>
          <a:spcPct val="10000"/>
        </a:spcBef>
        <a:spcAft>
          <a:spcPct val="0"/>
        </a:spcAft>
        <a:defRPr sz="3600" b="1">
          <a:solidFill>
            <a:srgbClr val="0000FF"/>
          </a:solidFill>
          <a:latin typeface="Arial" pitchFamily="34" charset="0"/>
        </a:defRPr>
      </a:lvl3pPr>
      <a:lvl4pPr algn="l" rtl="0" eaLnBrk="0" fontAlgn="base" hangingPunct="0">
        <a:lnSpc>
          <a:spcPct val="85000"/>
        </a:lnSpc>
        <a:spcBef>
          <a:spcPct val="10000"/>
        </a:spcBef>
        <a:spcAft>
          <a:spcPct val="0"/>
        </a:spcAft>
        <a:defRPr sz="3600" b="1">
          <a:solidFill>
            <a:srgbClr val="0000FF"/>
          </a:solidFill>
          <a:latin typeface="Arial" pitchFamily="34" charset="0"/>
        </a:defRPr>
      </a:lvl4pPr>
      <a:lvl5pPr algn="l" rtl="0" eaLnBrk="0" fontAlgn="base" hangingPunct="0">
        <a:lnSpc>
          <a:spcPct val="85000"/>
        </a:lnSpc>
        <a:spcBef>
          <a:spcPct val="10000"/>
        </a:spcBef>
        <a:spcAft>
          <a:spcPct val="0"/>
        </a:spcAft>
        <a:defRPr sz="3600" b="1">
          <a:solidFill>
            <a:srgbClr val="0000FF"/>
          </a:solidFill>
          <a:latin typeface="Arial" pitchFamily="34" charset="0"/>
        </a:defRPr>
      </a:lvl5pPr>
      <a:lvl6pPr marL="457200" algn="l" rtl="0" eaLnBrk="0" fontAlgn="base" hangingPunct="0">
        <a:lnSpc>
          <a:spcPct val="85000"/>
        </a:lnSpc>
        <a:spcBef>
          <a:spcPct val="10000"/>
        </a:spcBef>
        <a:spcAft>
          <a:spcPct val="0"/>
        </a:spcAft>
        <a:defRPr sz="3600" b="1">
          <a:solidFill>
            <a:srgbClr val="0000FF"/>
          </a:solidFill>
          <a:latin typeface="Arial" pitchFamily="34" charset="0"/>
        </a:defRPr>
      </a:lvl6pPr>
      <a:lvl7pPr marL="914400" algn="l" rtl="0" eaLnBrk="0" fontAlgn="base" hangingPunct="0">
        <a:lnSpc>
          <a:spcPct val="85000"/>
        </a:lnSpc>
        <a:spcBef>
          <a:spcPct val="10000"/>
        </a:spcBef>
        <a:spcAft>
          <a:spcPct val="0"/>
        </a:spcAft>
        <a:defRPr sz="3600" b="1">
          <a:solidFill>
            <a:srgbClr val="0000FF"/>
          </a:solidFill>
          <a:latin typeface="Arial" pitchFamily="34" charset="0"/>
        </a:defRPr>
      </a:lvl7pPr>
      <a:lvl8pPr marL="1371600" algn="l" rtl="0" eaLnBrk="0" fontAlgn="base" hangingPunct="0">
        <a:lnSpc>
          <a:spcPct val="85000"/>
        </a:lnSpc>
        <a:spcBef>
          <a:spcPct val="10000"/>
        </a:spcBef>
        <a:spcAft>
          <a:spcPct val="0"/>
        </a:spcAft>
        <a:defRPr sz="3600" b="1">
          <a:solidFill>
            <a:srgbClr val="0000FF"/>
          </a:solidFill>
          <a:latin typeface="Arial" pitchFamily="34" charset="0"/>
        </a:defRPr>
      </a:lvl8pPr>
      <a:lvl9pPr marL="1828800" algn="l" rtl="0" eaLnBrk="0" fontAlgn="base" hangingPunct="0">
        <a:lnSpc>
          <a:spcPct val="85000"/>
        </a:lnSpc>
        <a:spcBef>
          <a:spcPct val="10000"/>
        </a:spcBef>
        <a:spcAft>
          <a:spcPct val="0"/>
        </a:spcAft>
        <a:defRPr sz="3600" b="1">
          <a:solidFill>
            <a:srgbClr val="0000FF"/>
          </a:solidFill>
          <a:latin typeface="Arial" pitchFamily="34" charset="0"/>
        </a:defRPr>
      </a:lvl9pPr>
    </p:titleStyle>
    <p:bodyStyle>
      <a:lvl1pPr marL="342900" indent="-342900" algn="l" rtl="0" eaLnBrk="0" fontAlgn="base" hangingPunct="0">
        <a:lnSpc>
          <a:spcPct val="145000"/>
        </a:lnSpc>
        <a:spcBef>
          <a:spcPct val="20000"/>
        </a:spcBef>
        <a:spcAft>
          <a:spcPct val="0"/>
        </a:spcAft>
        <a:buClr>
          <a:schemeClr val="tx1"/>
        </a:buClr>
        <a:buSzPct val="60000"/>
        <a:buFont typeface="Wingdings" pitchFamily="2" charset="2"/>
        <a:buChar char="l"/>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lnSpc>
          <a:spcPct val="145000"/>
        </a:lnSpc>
        <a:spcBef>
          <a:spcPct val="0"/>
        </a:spcBef>
        <a:spcAft>
          <a:spcPct val="0"/>
        </a:spcAft>
        <a:buChar char="–"/>
        <a:defRPr sz="2600">
          <a:solidFill>
            <a:schemeClr val="tx1"/>
          </a:solidFill>
          <a:effectLst>
            <a:outerShdw blurRad="38100" dist="38100" dir="2700000" algn="tl">
              <a:srgbClr val="000000"/>
            </a:outerShdw>
          </a:effectLst>
          <a:latin typeface="+mn-lt"/>
        </a:defRPr>
      </a:lvl2pPr>
      <a:lvl3pPr marL="1143000" indent="-228600" algn="l" rtl="0" eaLnBrk="0" fontAlgn="base" hangingPunct="0">
        <a:lnSpc>
          <a:spcPct val="145000"/>
        </a:lnSpc>
        <a:spcBef>
          <a:spcPct val="15000"/>
        </a:spcBef>
        <a:spcAft>
          <a:spcPct val="0"/>
        </a:spcAft>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0" y="152400"/>
            <a:ext cx="8839200" cy="481013"/>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LINE-DRAWING ALGORITHMS:</a:t>
            </a:r>
          </a:p>
        </p:txBody>
      </p:sp>
      <p:pic>
        <p:nvPicPr>
          <p:cNvPr id="2051" name="Picture 3"/>
          <p:cNvPicPr>
            <a:picLocks noChangeAspect="1" noChangeArrowheads="1"/>
          </p:cNvPicPr>
          <p:nvPr/>
        </p:nvPicPr>
        <p:blipFill>
          <a:blip r:embed="rId2">
            <a:lum bright="-20000" contrast="2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52400" y="644525"/>
            <a:ext cx="8839200" cy="4156075"/>
          </a:xfrm>
          <a:prstGeom prst="rect">
            <a:avLst/>
          </a:prstGeom>
          <a:noFill/>
          <a:ln w="9525">
            <a:noFill/>
            <a:miter lim="800000"/>
            <a:headEnd/>
            <a:tailEnd/>
          </a:ln>
        </p:spPr>
        <p:txBody>
          <a:bodyPr>
            <a:spAutoFit/>
          </a:bodyPr>
          <a:lstStyle/>
          <a:p>
            <a:pPr algn="just"/>
            <a:r>
              <a:rPr lang="en-US" b="1">
                <a:latin typeface="Arial" charset="0"/>
                <a:ea typeface="Calibri" pitchFamily="34" charset="0"/>
                <a:cs typeface="Times New Roman" pitchFamily="18" charset="0"/>
              </a:rPr>
              <a:t>An accurate and efficient raster line-generating algorithm, developed by Bresenham, scan converts lines using only incremental integer calculations that can be adapted to display circles and other curves. </a:t>
            </a:r>
          </a:p>
          <a:p>
            <a:pPr algn="just"/>
            <a:endParaRPr lang="en-US" b="1">
              <a:latin typeface="Arial" charset="0"/>
              <a:ea typeface="Calibri" pitchFamily="34" charset="0"/>
              <a:cs typeface="Times New Roman" pitchFamily="18" charset="0"/>
            </a:endParaRPr>
          </a:p>
          <a:p>
            <a:pPr algn="just"/>
            <a:r>
              <a:rPr lang="en-US" b="1">
                <a:latin typeface="Arial" charset="0"/>
                <a:ea typeface="Calibri" pitchFamily="34" charset="0"/>
                <a:cs typeface="Times New Roman" pitchFamily="18" charset="0"/>
              </a:rPr>
              <a:t>Figures 3-5 and 3-6 illustrate sections of a display screen where straight line segments are to be drawn. The vertical axes show scan-line positions, and the horizontal axes identify pixel columns. Sampling at unit x intervals in these examples, we need to decide which of two possible pixel positions is closer to the line path at each sample step.</a:t>
            </a:r>
          </a:p>
        </p:txBody>
      </p:sp>
      <p:sp>
        <p:nvSpPr>
          <p:cNvPr id="11267"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52400" y="644525"/>
            <a:ext cx="5257800" cy="5848350"/>
          </a:xfrm>
          <a:prstGeom prst="rect">
            <a:avLst/>
          </a:prstGeom>
          <a:noFill/>
          <a:ln w="9525">
            <a:noFill/>
            <a:miter lim="800000"/>
            <a:headEnd/>
            <a:tailEnd/>
          </a:ln>
        </p:spPr>
        <p:txBody>
          <a:bodyPr>
            <a:spAutoFit/>
          </a:bodyPr>
          <a:lstStyle/>
          <a:p>
            <a:pPr algn="just"/>
            <a:r>
              <a:rPr lang="en-US" sz="2200" b="1">
                <a:latin typeface="Arial" charset="0"/>
                <a:ea typeface="Calibri" pitchFamily="34" charset="0"/>
                <a:cs typeface="Times New Roman" pitchFamily="18" charset="0"/>
              </a:rPr>
              <a:t>Starting from the left endpoint shown in Fig. 3-5, we need to determine at the next sample position whether to plot the pixel at position (11, 11) or the one at (11, 12). Similarly, Fig. 3-6 shows a negative slope-line path starting from the left endpoint at pixel position (50, 50). In this one, do we select the next pixel position as (51,50) or as (51,49)? These questions are answered with Bresenham's line algorithm by testing the sign of an integer parameter, whose value is proportional to the difference between the separations of the two pixel positions from the actual line path.</a:t>
            </a:r>
          </a:p>
        </p:txBody>
      </p:sp>
      <p:sp>
        <p:nvSpPr>
          <p:cNvPr id="12291"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12292" name="Picture 2"/>
          <p:cNvPicPr>
            <a:picLocks noChangeAspect="1" noChangeArrowheads="1"/>
          </p:cNvPicPr>
          <p:nvPr/>
        </p:nvPicPr>
        <p:blipFill>
          <a:blip r:embed="rId2">
            <a:lum bright="-20000" contrast="20000"/>
          </a:blip>
          <a:srcRect/>
          <a:stretch>
            <a:fillRect/>
          </a:stretch>
        </p:blipFill>
        <p:spPr bwMode="auto">
          <a:xfrm>
            <a:off x="5791200" y="708025"/>
            <a:ext cx="2743200" cy="5791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563563"/>
            <a:ext cx="5943600" cy="6108700"/>
          </a:xfrm>
          <a:prstGeom prst="rect">
            <a:avLst/>
          </a:prstGeom>
          <a:noFill/>
          <a:ln w="9525">
            <a:noFill/>
            <a:miter lim="800000"/>
            <a:headEnd/>
            <a:tailEnd/>
          </a:ln>
        </p:spPr>
        <p:txBody>
          <a:bodyPr>
            <a:spAutoFit/>
          </a:bodyPr>
          <a:lstStyle/>
          <a:p>
            <a:pPr algn="just"/>
            <a:r>
              <a:rPr lang="en-US" sz="2300" b="1">
                <a:latin typeface="Arial" charset="0"/>
                <a:ea typeface="Calibri" pitchFamily="34" charset="0"/>
                <a:cs typeface="Times New Roman" pitchFamily="18" charset="0"/>
              </a:rPr>
              <a:t>To illustrate Bresenham’s approach, we first consider the scan-conversion process for lines with positive slope less than 1. Pixel positions along a line path are then determined by sampling at unit x intervals. Starting from the left endpoint (x</a:t>
            </a:r>
            <a:r>
              <a:rPr lang="en-US" sz="2300" b="1" baseline="-25000">
                <a:latin typeface="Arial" charset="0"/>
                <a:ea typeface="Calibri" pitchFamily="34" charset="0"/>
                <a:cs typeface="Times New Roman" pitchFamily="18" charset="0"/>
              </a:rPr>
              <a:t>0</a:t>
            </a:r>
            <a:r>
              <a:rPr lang="en-US" sz="2300" b="1">
                <a:latin typeface="Arial" charset="0"/>
                <a:ea typeface="Calibri" pitchFamily="34" charset="0"/>
                <a:cs typeface="Times New Roman" pitchFamily="18" charset="0"/>
              </a:rPr>
              <a:t>, y</a:t>
            </a:r>
            <a:r>
              <a:rPr lang="en-US" sz="2300" b="1" baseline="-25000">
                <a:latin typeface="Arial" charset="0"/>
                <a:ea typeface="Calibri" pitchFamily="34" charset="0"/>
                <a:cs typeface="Times New Roman" pitchFamily="18" charset="0"/>
              </a:rPr>
              <a:t>0</a:t>
            </a:r>
            <a:r>
              <a:rPr lang="en-US" sz="2300" b="1">
                <a:latin typeface="Arial" charset="0"/>
                <a:ea typeface="Calibri" pitchFamily="34" charset="0"/>
                <a:cs typeface="Times New Roman" pitchFamily="18" charset="0"/>
              </a:rPr>
              <a:t>) of a given line, we step to each successive column (x position) and plot the pixel whose scan-line           y value is closest to the line path. Figure 3-7 demonstrates the k</a:t>
            </a:r>
            <a:r>
              <a:rPr lang="en-US" sz="2300" b="1" baseline="30000">
                <a:latin typeface="Arial" charset="0"/>
                <a:ea typeface="Calibri" pitchFamily="34" charset="0"/>
                <a:cs typeface="Times New Roman" pitchFamily="18" charset="0"/>
              </a:rPr>
              <a:t>th</a:t>
            </a:r>
            <a:r>
              <a:rPr lang="en-US" sz="2300" b="1">
                <a:latin typeface="Arial" charset="0"/>
                <a:ea typeface="Calibri" pitchFamily="34" charset="0"/>
                <a:cs typeface="Times New Roman" pitchFamily="18" charset="0"/>
              </a:rPr>
              <a:t> step in this process. Assuming we have determined that the pixel at (x</a:t>
            </a:r>
            <a:r>
              <a:rPr lang="en-US" sz="2300" b="1" baseline="-25000">
                <a:latin typeface="Arial" charset="0"/>
                <a:ea typeface="Calibri" pitchFamily="34" charset="0"/>
                <a:cs typeface="Times New Roman" pitchFamily="18" charset="0"/>
              </a:rPr>
              <a:t>k</a:t>
            </a:r>
            <a:r>
              <a:rPr lang="en-US" sz="2300" b="1">
                <a:latin typeface="Arial" charset="0"/>
                <a:ea typeface="Calibri" pitchFamily="34" charset="0"/>
                <a:cs typeface="Times New Roman" pitchFamily="18" charset="0"/>
              </a:rPr>
              <a:t>, y</a:t>
            </a:r>
            <a:r>
              <a:rPr lang="en-US" sz="2300" b="1" baseline="-25000">
                <a:latin typeface="Arial" charset="0"/>
                <a:ea typeface="Calibri" pitchFamily="34" charset="0"/>
                <a:cs typeface="Times New Roman" pitchFamily="18" charset="0"/>
              </a:rPr>
              <a:t>k</a:t>
            </a:r>
            <a:r>
              <a:rPr lang="en-US" sz="2300" b="1">
                <a:latin typeface="Arial" charset="0"/>
                <a:ea typeface="Calibri" pitchFamily="34" charset="0"/>
                <a:cs typeface="Times New Roman" pitchFamily="18" charset="0"/>
              </a:rPr>
              <a:t>) is to be displayed, we next need to decide which pixel to plot in column x</a:t>
            </a:r>
            <a:r>
              <a:rPr lang="en-US" sz="2300" b="1" baseline="-25000">
                <a:latin typeface="Arial" charset="0"/>
                <a:ea typeface="Calibri" pitchFamily="34" charset="0"/>
                <a:cs typeface="Times New Roman" pitchFamily="18" charset="0"/>
              </a:rPr>
              <a:t>k</a:t>
            </a:r>
            <a:r>
              <a:rPr lang="en-US" sz="2300" b="1">
                <a:latin typeface="Arial" charset="0"/>
                <a:ea typeface="Calibri" pitchFamily="34" charset="0"/>
                <a:cs typeface="Times New Roman" pitchFamily="18" charset="0"/>
              </a:rPr>
              <a:t>+1. Our choices are the pixels at positions (x</a:t>
            </a:r>
            <a:r>
              <a:rPr lang="en-US" sz="2300" b="1" baseline="-25000">
                <a:latin typeface="Arial" charset="0"/>
                <a:ea typeface="Calibri" pitchFamily="34" charset="0"/>
                <a:cs typeface="Times New Roman" pitchFamily="18" charset="0"/>
              </a:rPr>
              <a:t>k</a:t>
            </a:r>
            <a:r>
              <a:rPr lang="en-US" sz="2300" b="1">
                <a:latin typeface="Arial" charset="0"/>
                <a:ea typeface="Calibri" pitchFamily="34" charset="0"/>
                <a:cs typeface="Times New Roman" pitchFamily="18" charset="0"/>
              </a:rPr>
              <a:t>+1, yk) and (x</a:t>
            </a:r>
            <a:r>
              <a:rPr lang="en-US" sz="2300" b="1" baseline="-25000">
                <a:latin typeface="Arial" charset="0"/>
                <a:ea typeface="Calibri" pitchFamily="34" charset="0"/>
                <a:cs typeface="Times New Roman" pitchFamily="18" charset="0"/>
              </a:rPr>
              <a:t>k</a:t>
            </a:r>
            <a:r>
              <a:rPr lang="en-US" sz="2300" b="1">
                <a:latin typeface="Arial" charset="0"/>
                <a:ea typeface="Calibri" pitchFamily="34" charset="0"/>
                <a:cs typeface="Times New Roman" pitchFamily="18" charset="0"/>
              </a:rPr>
              <a:t>+l, y</a:t>
            </a:r>
            <a:r>
              <a:rPr lang="en-US" sz="2300" b="1" baseline="-25000">
                <a:latin typeface="Arial" charset="0"/>
                <a:ea typeface="Calibri" pitchFamily="34" charset="0"/>
                <a:cs typeface="Times New Roman" pitchFamily="18" charset="0"/>
              </a:rPr>
              <a:t>k</a:t>
            </a:r>
            <a:r>
              <a:rPr lang="en-US" sz="2300" b="1">
                <a:latin typeface="Arial" charset="0"/>
                <a:ea typeface="Calibri" pitchFamily="34" charset="0"/>
                <a:cs typeface="Times New Roman" pitchFamily="18" charset="0"/>
              </a:rPr>
              <a:t>+l).</a:t>
            </a:r>
          </a:p>
        </p:txBody>
      </p:sp>
      <p:sp>
        <p:nvSpPr>
          <p:cNvPr id="13315"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13316" name="Picture 2"/>
          <p:cNvPicPr>
            <a:picLocks noChangeAspect="1" noChangeArrowheads="1"/>
          </p:cNvPicPr>
          <p:nvPr/>
        </p:nvPicPr>
        <p:blipFill>
          <a:blip r:embed="rId2">
            <a:lum bright="-20000" contrast="20000"/>
          </a:blip>
          <a:srcRect/>
          <a:stretch>
            <a:fillRect/>
          </a:stretch>
        </p:blipFill>
        <p:spPr bwMode="auto">
          <a:xfrm>
            <a:off x="6172200" y="1143000"/>
            <a:ext cx="2819400" cy="4114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14339" name="Picture 2"/>
          <p:cNvPicPr>
            <a:picLocks noChangeAspect="1" noChangeArrowheads="1"/>
          </p:cNvPicPr>
          <p:nvPr/>
        </p:nvPicPr>
        <p:blipFill>
          <a:blip r:embed="rId2">
            <a:lum bright="-20000" contrast="30000"/>
          </a:blip>
          <a:srcRect/>
          <a:stretch>
            <a:fillRect/>
          </a:stretch>
        </p:blipFill>
        <p:spPr bwMode="auto">
          <a:xfrm>
            <a:off x="228600" y="762000"/>
            <a:ext cx="8686800" cy="563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563563"/>
            <a:ext cx="8763000" cy="6002337"/>
          </a:xfrm>
          <a:prstGeom prst="rect">
            <a:avLst/>
          </a:prstGeom>
          <a:noFill/>
          <a:ln w="9525">
            <a:noFill/>
            <a:miter lim="800000"/>
            <a:headEnd/>
            <a:tailEnd/>
          </a:ln>
        </p:spPr>
        <p:txBody>
          <a:bodyPr>
            <a:spAutoFit/>
          </a:bodyPr>
          <a:lstStyle/>
          <a:p>
            <a:pPr algn="just">
              <a:defRPr/>
            </a:pPr>
            <a:r>
              <a:rPr lang="en-US" dirty="0">
                <a:latin typeface="+mn-lt"/>
              </a:rPr>
              <a:t>A decision parameter </a:t>
            </a:r>
            <a:r>
              <a:rPr lang="en-US" i="1" dirty="0" err="1">
                <a:latin typeface="+mn-lt"/>
              </a:rPr>
              <a:t>p</a:t>
            </a:r>
            <a:r>
              <a:rPr lang="en-US" i="1" baseline="-25000" dirty="0" err="1">
                <a:latin typeface="+mn-lt"/>
              </a:rPr>
              <a:t>k</a:t>
            </a:r>
            <a:r>
              <a:rPr lang="en-US" i="1" dirty="0">
                <a:latin typeface="+mn-lt"/>
              </a:rPr>
              <a:t> for the </a:t>
            </a:r>
            <a:r>
              <a:rPr lang="en-US" i="1" dirty="0" err="1">
                <a:latin typeface="+mn-lt"/>
              </a:rPr>
              <a:t>kth</a:t>
            </a:r>
            <a:r>
              <a:rPr lang="en-US" i="1" dirty="0">
                <a:latin typeface="+mn-lt"/>
              </a:rPr>
              <a:t> step in the line algorithm can be obtained </a:t>
            </a:r>
            <a:r>
              <a:rPr lang="en-US" dirty="0">
                <a:latin typeface="+mn-lt"/>
              </a:rPr>
              <a:t>by rearranging Eq. 3-11 so that it involves only integer calculations. </a:t>
            </a:r>
          </a:p>
          <a:p>
            <a:pPr algn="just">
              <a:defRPr/>
            </a:pPr>
            <a:r>
              <a:rPr lang="en-US" dirty="0">
                <a:latin typeface="+mn-lt"/>
              </a:rPr>
              <a:t>We accomplish this by substituting m = </a:t>
            </a:r>
            <a:r>
              <a:rPr lang="en-US" dirty="0">
                <a:latin typeface="Arial" charset="0"/>
                <a:ea typeface="Calibri" pitchFamily="34" charset="0"/>
                <a:cs typeface="Times New Roman" pitchFamily="18" charset="0"/>
                <a:sym typeface="Symbol" pitchFamily="18" charset="2"/>
              </a:rPr>
              <a:t></a:t>
            </a:r>
            <a:r>
              <a:rPr lang="en-US" dirty="0">
                <a:latin typeface="+mn-lt"/>
              </a:rPr>
              <a:t>y /</a:t>
            </a:r>
            <a:r>
              <a:rPr lang="en-US" dirty="0">
                <a:latin typeface="Arial" charset="0"/>
                <a:ea typeface="Calibri" pitchFamily="34" charset="0"/>
                <a:cs typeface="Times New Roman" pitchFamily="18" charset="0"/>
                <a:sym typeface="Symbol" pitchFamily="18" charset="2"/>
              </a:rPr>
              <a:t> </a:t>
            </a:r>
            <a:r>
              <a:rPr lang="en-US" dirty="0">
                <a:latin typeface="+mn-lt"/>
              </a:rPr>
              <a:t>x, where </a:t>
            </a:r>
            <a:r>
              <a:rPr lang="en-US" dirty="0">
                <a:latin typeface="Arial" charset="0"/>
                <a:ea typeface="Calibri" pitchFamily="34" charset="0"/>
                <a:cs typeface="Times New Roman" pitchFamily="18" charset="0"/>
                <a:sym typeface="Symbol" pitchFamily="18" charset="2"/>
              </a:rPr>
              <a:t></a:t>
            </a:r>
            <a:r>
              <a:rPr lang="en-US" dirty="0">
                <a:latin typeface="+mn-lt"/>
              </a:rPr>
              <a:t>y and </a:t>
            </a:r>
            <a:r>
              <a:rPr lang="en-US" dirty="0">
                <a:latin typeface="Arial" charset="0"/>
                <a:ea typeface="Calibri" pitchFamily="34" charset="0"/>
                <a:cs typeface="Times New Roman" pitchFamily="18" charset="0"/>
                <a:sym typeface="Symbol" pitchFamily="18" charset="2"/>
              </a:rPr>
              <a:t></a:t>
            </a:r>
            <a:r>
              <a:rPr lang="en-US" dirty="0">
                <a:latin typeface="+mn-lt"/>
              </a:rPr>
              <a:t>x are the vertical and horizontal separations of the endpoint positions, and defining:</a:t>
            </a:r>
          </a:p>
          <a:p>
            <a:pPr algn="just">
              <a:defRPr/>
            </a:pPr>
            <a:endParaRPr lang="en-US" dirty="0">
              <a:latin typeface="+mn-lt"/>
            </a:endParaRPr>
          </a:p>
          <a:p>
            <a:pPr algn="just">
              <a:defRPr/>
            </a:pPr>
            <a:endParaRPr lang="en-US" dirty="0">
              <a:latin typeface="+mn-lt"/>
            </a:endParaRPr>
          </a:p>
          <a:p>
            <a:pPr algn="just">
              <a:defRPr/>
            </a:pPr>
            <a:endParaRPr lang="en-US" dirty="0">
              <a:latin typeface="+mn-lt"/>
            </a:endParaRPr>
          </a:p>
          <a:p>
            <a:pPr algn="just">
              <a:defRPr/>
            </a:pPr>
            <a:r>
              <a:rPr lang="en-US" dirty="0">
                <a:latin typeface="+mn-lt"/>
              </a:rPr>
              <a:t>The sign of </a:t>
            </a:r>
            <a:r>
              <a:rPr lang="en-US" i="1" dirty="0" err="1"/>
              <a:t>p</a:t>
            </a:r>
            <a:r>
              <a:rPr lang="en-US" i="1" baseline="-25000" dirty="0" err="1"/>
              <a:t>k</a:t>
            </a:r>
            <a:r>
              <a:rPr lang="en-US" i="1" dirty="0">
                <a:latin typeface="+mn-lt"/>
              </a:rPr>
              <a:t> is the same as the sign of d1 – d2, since </a:t>
            </a:r>
            <a:r>
              <a:rPr lang="en-US" dirty="0">
                <a:latin typeface="Arial" charset="0"/>
                <a:ea typeface="Calibri" pitchFamily="34" charset="0"/>
                <a:cs typeface="Times New Roman" pitchFamily="18" charset="0"/>
                <a:sym typeface="Symbol" pitchFamily="18" charset="2"/>
              </a:rPr>
              <a:t></a:t>
            </a:r>
            <a:r>
              <a:rPr lang="en-US" dirty="0"/>
              <a:t>x</a:t>
            </a:r>
            <a:r>
              <a:rPr lang="en-US" i="1" dirty="0">
                <a:latin typeface="+mn-lt"/>
              </a:rPr>
              <a:t> &gt; 0 for our example. Para</a:t>
            </a:r>
            <a:r>
              <a:rPr lang="en-US" dirty="0">
                <a:latin typeface="+mn-lt"/>
              </a:rPr>
              <a:t>meter c is constant and has the value      2</a:t>
            </a:r>
            <a:r>
              <a:rPr lang="en-US" dirty="0">
                <a:latin typeface="Arial" charset="0"/>
                <a:ea typeface="Calibri" pitchFamily="34" charset="0"/>
                <a:cs typeface="Times New Roman" pitchFamily="18" charset="0"/>
                <a:sym typeface="Symbol" pitchFamily="18" charset="2"/>
              </a:rPr>
              <a:t></a:t>
            </a:r>
            <a:r>
              <a:rPr lang="en-US" dirty="0">
                <a:latin typeface="+mn-lt"/>
              </a:rPr>
              <a:t>y + </a:t>
            </a:r>
            <a:r>
              <a:rPr lang="en-US" dirty="0">
                <a:latin typeface="Arial" charset="0"/>
                <a:ea typeface="Calibri" pitchFamily="34" charset="0"/>
                <a:cs typeface="Times New Roman" pitchFamily="18" charset="0"/>
                <a:sym typeface="Symbol" pitchFamily="18" charset="2"/>
              </a:rPr>
              <a:t></a:t>
            </a:r>
            <a:r>
              <a:rPr lang="en-US" dirty="0">
                <a:latin typeface="+mn-lt"/>
              </a:rPr>
              <a:t>x(2b - l), which is independent of pixel position and will be eliminated in the recursive calculations for </a:t>
            </a:r>
            <a:r>
              <a:rPr lang="en-US" i="1" dirty="0"/>
              <a:t>p</a:t>
            </a:r>
            <a:r>
              <a:rPr lang="en-US" i="1" baseline="-25000" dirty="0"/>
              <a:t>k</a:t>
            </a:r>
            <a:r>
              <a:rPr lang="en-US" dirty="0">
                <a:latin typeface="+mn-lt"/>
              </a:rPr>
              <a:t>. If the pixel at </a:t>
            </a:r>
            <a:r>
              <a:rPr lang="en-US" i="1" dirty="0" err="1">
                <a:latin typeface="+mn-lt"/>
              </a:rPr>
              <a:t>y</a:t>
            </a:r>
            <a:r>
              <a:rPr lang="en-US" i="1" baseline="-25000" dirty="0" err="1"/>
              <a:t>k</a:t>
            </a:r>
            <a:r>
              <a:rPr lang="en-US" i="1" baseline="-25000" dirty="0"/>
              <a:t>  </a:t>
            </a:r>
            <a:r>
              <a:rPr lang="en-US" dirty="0">
                <a:latin typeface="+mn-lt"/>
              </a:rPr>
              <a:t>is closer to the line path than the pixel at </a:t>
            </a:r>
            <a:r>
              <a:rPr lang="en-US" i="1" dirty="0" err="1"/>
              <a:t>y</a:t>
            </a:r>
            <a:r>
              <a:rPr lang="en-US" i="1" baseline="-25000" dirty="0" err="1"/>
              <a:t>k</a:t>
            </a:r>
            <a:r>
              <a:rPr lang="en-US" i="1" baseline="-25000" dirty="0"/>
              <a:t> </a:t>
            </a:r>
            <a:r>
              <a:rPr lang="en-US" dirty="0">
                <a:latin typeface="+mn-lt"/>
              </a:rPr>
              <a:t>+ 1 (that is, d1 &lt; d2), then decision parameter </a:t>
            </a:r>
            <a:r>
              <a:rPr lang="en-US" i="1" dirty="0" err="1"/>
              <a:t>p</a:t>
            </a:r>
            <a:r>
              <a:rPr lang="en-US" i="1" baseline="-25000" dirty="0" err="1"/>
              <a:t>k</a:t>
            </a:r>
            <a:r>
              <a:rPr lang="en-US" dirty="0">
                <a:latin typeface="+mn-lt"/>
              </a:rPr>
              <a:t> is negative. In that case, we plot the lower pixel; otherwise, we plot the upper pixel.</a:t>
            </a:r>
            <a:endParaRPr lang="en-US" dirty="0">
              <a:latin typeface="+mn-lt"/>
              <a:ea typeface="Calibri" pitchFamily="34" charset="0"/>
              <a:cs typeface="Times New Roman" pitchFamily="18" charset="0"/>
            </a:endParaRPr>
          </a:p>
        </p:txBody>
      </p:sp>
      <p:sp>
        <p:nvSpPr>
          <p:cNvPr id="15363"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15364" name="Picture 2"/>
          <p:cNvPicPr>
            <a:picLocks noChangeAspect="1" noChangeArrowheads="1"/>
          </p:cNvPicPr>
          <p:nvPr/>
        </p:nvPicPr>
        <p:blipFill>
          <a:blip r:embed="rId2">
            <a:lum bright="-20000" contrast="30000"/>
          </a:blip>
          <a:srcRect/>
          <a:stretch>
            <a:fillRect/>
          </a:stretch>
        </p:blipFill>
        <p:spPr bwMode="auto">
          <a:xfrm>
            <a:off x="1828800" y="2895600"/>
            <a:ext cx="6194425" cy="990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16387" name="Picture 2"/>
          <p:cNvPicPr>
            <a:picLocks noChangeAspect="1" noChangeArrowheads="1"/>
          </p:cNvPicPr>
          <p:nvPr/>
        </p:nvPicPr>
        <p:blipFill>
          <a:blip r:embed="rId2">
            <a:lum bright="-20000" contrast="30000"/>
          </a:blip>
          <a:srcRect/>
          <a:stretch>
            <a:fillRect/>
          </a:stretch>
        </p:blipFill>
        <p:spPr bwMode="auto">
          <a:xfrm>
            <a:off x="563563" y="838200"/>
            <a:ext cx="3657600" cy="5511800"/>
          </a:xfrm>
          <a:prstGeom prst="rect">
            <a:avLst/>
          </a:prstGeom>
          <a:noFill/>
          <a:ln w="9525">
            <a:noFill/>
            <a:miter lim="800000"/>
            <a:headEnd/>
            <a:tailEnd/>
          </a:ln>
        </p:spPr>
      </p:pic>
      <p:pic>
        <p:nvPicPr>
          <p:cNvPr id="16388" name="Picture 3"/>
          <p:cNvPicPr>
            <a:picLocks noChangeAspect="1" noChangeArrowheads="1"/>
          </p:cNvPicPr>
          <p:nvPr/>
        </p:nvPicPr>
        <p:blipFill>
          <a:blip r:embed="rId3">
            <a:lum bright="-20000" contrast="30000"/>
          </a:blip>
          <a:srcRect/>
          <a:stretch>
            <a:fillRect/>
          </a:stretch>
        </p:blipFill>
        <p:spPr bwMode="auto">
          <a:xfrm>
            <a:off x="4724400" y="804863"/>
            <a:ext cx="3810000" cy="55197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563563"/>
            <a:ext cx="8763000" cy="1938337"/>
          </a:xfrm>
          <a:prstGeom prst="rect">
            <a:avLst/>
          </a:prstGeom>
          <a:noFill/>
          <a:ln w="9525">
            <a:noFill/>
            <a:miter lim="800000"/>
            <a:headEnd/>
            <a:tailEnd/>
          </a:ln>
        </p:spPr>
        <p:txBody>
          <a:bodyPr>
            <a:spAutoFit/>
          </a:bodyPr>
          <a:lstStyle/>
          <a:p>
            <a:pPr algn="just">
              <a:defRPr/>
            </a:pPr>
            <a:r>
              <a:rPr lang="en-US" dirty="0">
                <a:latin typeface="+mn-lt"/>
              </a:rPr>
              <a:t>Coordinate changes along the line occur in unit steps in either the x or y directions. Therefore, we can obtain the values of successive decision parameters using incremental integer calculations. At step k + 1, the decision parameter is evaluated from Eq. 3-12 as</a:t>
            </a:r>
          </a:p>
        </p:txBody>
      </p:sp>
      <p:sp>
        <p:nvSpPr>
          <p:cNvPr id="17411"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17412" name="Picture 2"/>
          <p:cNvPicPr>
            <a:picLocks noChangeAspect="1" noChangeArrowheads="1"/>
          </p:cNvPicPr>
          <p:nvPr/>
        </p:nvPicPr>
        <p:blipFill>
          <a:blip r:embed="rId2">
            <a:lum bright="-20000" contrast="30000"/>
          </a:blip>
          <a:srcRect/>
          <a:stretch>
            <a:fillRect/>
          </a:stretch>
        </p:blipFill>
        <p:spPr bwMode="auto">
          <a:xfrm>
            <a:off x="381000" y="2590800"/>
            <a:ext cx="8382000"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563563"/>
            <a:ext cx="8763000" cy="4894262"/>
          </a:xfrm>
          <a:prstGeom prst="rect">
            <a:avLst/>
          </a:prstGeom>
          <a:noFill/>
          <a:ln w="9525">
            <a:noFill/>
            <a:miter lim="800000"/>
            <a:headEnd/>
            <a:tailEnd/>
          </a:ln>
        </p:spPr>
        <p:txBody>
          <a:bodyPr>
            <a:spAutoFit/>
          </a:bodyPr>
          <a:lstStyle/>
          <a:p>
            <a:pPr algn="just">
              <a:defRPr/>
            </a:pPr>
            <a:r>
              <a:rPr lang="en-US" dirty="0">
                <a:latin typeface="+mn-lt"/>
              </a:rPr>
              <a:t>This recursive calculation of decision parameters is performed at each integer x position, starting at the left coordinate endpoint of the line. The first parameter, p</a:t>
            </a:r>
            <a:r>
              <a:rPr lang="en-US" baseline="-25000" dirty="0">
                <a:latin typeface="+mn-lt"/>
              </a:rPr>
              <a:t>0</a:t>
            </a:r>
            <a:r>
              <a:rPr lang="en-US" dirty="0">
                <a:latin typeface="+mn-lt"/>
              </a:rPr>
              <a:t>, is evaluated from Eq. 3-12 at the starting pixel position (x</a:t>
            </a:r>
            <a:r>
              <a:rPr lang="en-US" baseline="-25000" dirty="0"/>
              <a:t>0</a:t>
            </a:r>
            <a:r>
              <a:rPr lang="en-US" dirty="0">
                <a:latin typeface="+mn-lt"/>
              </a:rPr>
              <a:t>, y</a:t>
            </a:r>
            <a:r>
              <a:rPr lang="en-US" baseline="-25000" dirty="0"/>
              <a:t>0</a:t>
            </a:r>
            <a:r>
              <a:rPr lang="en-US" dirty="0">
                <a:latin typeface="+mn-lt"/>
              </a:rPr>
              <a:t>) and with m evaluated as </a:t>
            </a:r>
            <a:r>
              <a:rPr lang="en-US" b="1" dirty="0">
                <a:latin typeface="Arial" charset="0"/>
                <a:ea typeface="Calibri" pitchFamily="34" charset="0"/>
                <a:cs typeface="Times New Roman" pitchFamily="18" charset="0"/>
                <a:sym typeface="Symbol" pitchFamily="18" charset="2"/>
              </a:rPr>
              <a:t></a:t>
            </a:r>
            <a:r>
              <a:rPr lang="en-US" dirty="0">
                <a:latin typeface="+mn-lt"/>
              </a:rPr>
              <a:t>y / </a:t>
            </a:r>
            <a:r>
              <a:rPr lang="en-US" b="1" dirty="0">
                <a:latin typeface="Arial" charset="0"/>
                <a:ea typeface="Calibri" pitchFamily="34" charset="0"/>
                <a:cs typeface="Times New Roman" pitchFamily="18" charset="0"/>
                <a:sym typeface="Symbol" pitchFamily="18" charset="2"/>
              </a:rPr>
              <a:t></a:t>
            </a:r>
            <a:r>
              <a:rPr lang="en-US" dirty="0">
                <a:latin typeface="+mn-lt"/>
              </a:rPr>
              <a:t>x:</a:t>
            </a:r>
          </a:p>
          <a:p>
            <a:pPr algn="just">
              <a:defRPr/>
            </a:pPr>
            <a:endParaRPr lang="en-US" dirty="0">
              <a:latin typeface="+mn-lt"/>
            </a:endParaRPr>
          </a:p>
          <a:p>
            <a:pPr algn="just">
              <a:defRPr/>
            </a:pPr>
            <a:r>
              <a:rPr lang="en-US" dirty="0">
                <a:latin typeface="+mn-lt"/>
              </a:rPr>
              <a:t>		P</a:t>
            </a:r>
            <a:r>
              <a:rPr lang="en-US" baseline="-25000" dirty="0"/>
              <a:t>0</a:t>
            </a:r>
            <a:r>
              <a:rPr lang="en-US" dirty="0">
                <a:latin typeface="+mn-lt"/>
              </a:rPr>
              <a:t> = 2</a:t>
            </a:r>
            <a:r>
              <a:rPr lang="en-US" b="1" dirty="0">
                <a:latin typeface="Arial" charset="0"/>
                <a:ea typeface="Calibri" pitchFamily="34" charset="0"/>
                <a:cs typeface="Times New Roman" pitchFamily="18" charset="0"/>
                <a:sym typeface="Symbol" pitchFamily="18" charset="2"/>
              </a:rPr>
              <a:t> </a:t>
            </a:r>
            <a:r>
              <a:rPr lang="en-US" dirty="0">
                <a:latin typeface="+mn-lt"/>
              </a:rPr>
              <a:t>y - </a:t>
            </a:r>
            <a:r>
              <a:rPr lang="en-US" b="1" dirty="0">
                <a:latin typeface="Arial" charset="0"/>
                <a:ea typeface="Calibri" pitchFamily="34" charset="0"/>
                <a:cs typeface="Times New Roman" pitchFamily="18" charset="0"/>
                <a:sym typeface="Symbol" pitchFamily="18" charset="2"/>
              </a:rPr>
              <a:t></a:t>
            </a:r>
            <a:r>
              <a:rPr lang="en-US" dirty="0">
                <a:latin typeface="+mn-lt"/>
              </a:rPr>
              <a:t>x       …….. ( 3.14 )</a:t>
            </a:r>
          </a:p>
          <a:p>
            <a:pPr algn="just">
              <a:defRPr/>
            </a:pPr>
            <a:endParaRPr lang="en-US" dirty="0">
              <a:latin typeface="+mn-lt"/>
            </a:endParaRPr>
          </a:p>
          <a:p>
            <a:pPr algn="just">
              <a:defRPr/>
            </a:pPr>
            <a:r>
              <a:rPr lang="en-US" dirty="0">
                <a:latin typeface="+mn-lt"/>
              </a:rPr>
              <a:t>We can summarize </a:t>
            </a:r>
            <a:r>
              <a:rPr lang="en-US" dirty="0" err="1">
                <a:latin typeface="+mn-lt"/>
              </a:rPr>
              <a:t>Bresenham</a:t>
            </a:r>
            <a:r>
              <a:rPr lang="en-US" dirty="0">
                <a:latin typeface="+mn-lt"/>
              </a:rPr>
              <a:t> line drawing for a line with a positive slope less than 1 in the following listed steps. The constants 2</a:t>
            </a:r>
            <a:r>
              <a:rPr lang="en-US" b="1" dirty="0">
                <a:latin typeface="Arial" charset="0"/>
                <a:ea typeface="Calibri" pitchFamily="34" charset="0"/>
                <a:cs typeface="Times New Roman" pitchFamily="18" charset="0"/>
                <a:sym typeface="Symbol" pitchFamily="18" charset="2"/>
              </a:rPr>
              <a:t></a:t>
            </a:r>
            <a:r>
              <a:rPr lang="en-US" dirty="0">
                <a:latin typeface="+mn-lt"/>
              </a:rPr>
              <a:t>y and 2</a:t>
            </a:r>
            <a:r>
              <a:rPr lang="en-US" b="1" dirty="0">
                <a:latin typeface="Arial" charset="0"/>
                <a:ea typeface="Calibri" pitchFamily="34" charset="0"/>
                <a:cs typeface="Times New Roman" pitchFamily="18" charset="0"/>
                <a:sym typeface="Symbol" pitchFamily="18" charset="2"/>
              </a:rPr>
              <a:t></a:t>
            </a:r>
            <a:r>
              <a:rPr lang="en-US" dirty="0">
                <a:latin typeface="+mn-lt"/>
              </a:rPr>
              <a:t>y - 2</a:t>
            </a:r>
            <a:r>
              <a:rPr lang="en-US" b="1" dirty="0">
                <a:latin typeface="Arial" charset="0"/>
                <a:ea typeface="Calibri" pitchFamily="34" charset="0"/>
                <a:cs typeface="Times New Roman" pitchFamily="18" charset="0"/>
                <a:sym typeface="Symbol" pitchFamily="18" charset="2"/>
              </a:rPr>
              <a:t></a:t>
            </a:r>
            <a:r>
              <a:rPr lang="en-US" dirty="0">
                <a:latin typeface="+mn-lt"/>
              </a:rPr>
              <a:t>x are calculated once for each line to be scan converted, so the arithmetic involves only integer addition and subtraction of these two constants.</a:t>
            </a:r>
          </a:p>
        </p:txBody>
      </p:sp>
      <p:sp>
        <p:nvSpPr>
          <p:cNvPr id="18435"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
        <p:nvSpPr>
          <p:cNvPr id="5" name="Content Placeholder 1"/>
          <p:cNvSpPr txBox="1">
            <a:spLocks/>
          </p:cNvSpPr>
          <p:nvPr/>
        </p:nvSpPr>
        <p:spPr>
          <a:xfrm>
            <a:off x="457200" y="533400"/>
            <a:ext cx="8229600" cy="5562600"/>
          </a:xfrm>
          <a:prstGeom prst="rect">
            <a:avLst/>
          </a:prstGeom>
        </p:spPr>
        <p:txBody>
          <a:bodyPr>
            <a:normAutofit/>
          </a:bodyPr>
          <a:lstStyle/>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P</a:t>
            </a:r>
            <a:r>
              <a:rPr lang="en-US" b="1" kern="0" baseline="-25000">
                <a:effectLst>
                  <a:outerShdw blurRad="38100" dist="38100" dir="2700000" algn="tl">
                    <a:srgbClr val="000000"/>
                  </a:outerShdw>
                </a:effectLst>
                <a:latin typeface="Calibri" pitchFamily="34" charset="0"/>
              </a:rPr>
              <a:t>k </a:t>
            </a:r>
            <a:r>
              <a:rPr lang="en-US" b="1" kern="0">
                <a:effectLst>
                  <a:outerShdw blurRad="38100" dist="38100" dir="2700000" algn="tl">
                    <a:srgbClr val="000000"/>
                  </a:outerShdw>
                </a:effectLst>
                <a:latin typeface="Calibri" pitchFamily="34" charset="0"/>
              </a:rPr>
              <a:t> = ∆X (d1 – d2)</a:t>
            </a:r>
          </a:p>
          <a:p>
            <a:pPr marL="342900" indent="-342900">
              <a:lnSpc>
                <a:spcPct val="145000"/>
              </a:lnSpc>
              <a:spcBef>
                <a:spcPct val="20000"/>
              </a:spcBef>
              <a:buClr>
                <a:schemeClr val="tx1"/>
              </a:buClr>
              <a:buSzPct val="60000"/>
              <a:buFont typeface="Wingdings 2" pitchFamily="18" charset="2"/>
              <a:buNone/>
              <a:defRPr/>
            </a:pPr>
            <a:r>
              <a:rPr lang="en-US" kern="0">
                <a:effectLst>
                  <a:outerShdw blurRad="38100" dist="38100" dir="2700000" algn="tl">
                    <a:srgbClr val="000000"/>
                  </a:outerShdw>
                </a:effectLst>
                <a:latin typeface="Calibri" pitchFamily="34" charset="0"/>
              </a:rPr>
              <a:t>		     = </a:t>
            </a:r>
            <a:r>
              <a:rPr lang="en-US" b="1" kern="0">
                <a:effectLst>
                  <a:outerShdw blurRad="38100" dist="38100" dir="2700000" algn="tl">
                    <a:srgbClr val="000000"/>
                  </a:outerShdw>
                </a:effectLst>
                <a:latin typeface="Calibri" pitchFamily="34" charset="0"/>
              </a:rPr>
              <a:t>∆X (2 m(X</a:t>
            </a:r>
            <a:r>
              <a:rPr lang="en-US" b="1" kern="0" baseline="-25000">
                <a:effectLst>
                  <a:outerShdw blurRad="38100" dist="38100" dir="2700000" algn="tl">
                    <a:srgbClr val="000000"/>
                  </a:outerShdw>
                </a:effectLst>
                <a:latin typeface="Calibri" pitchFamily="34" charset="0"/>
              </a:rPr>
              <a:t>k</a:t>
            </a:r>
            <a:r>
              <a:rPr lang="en-US" b="1" kern="0">
                <a:effectLst>
                  <a:outerShdw blurRad="38100" dist="38100" dir="2700000" algn="tl">
                    <a:srgbClr val="000000"/>
                  </a:outerShdw>
                </a:effectLst>
                <a:latin typeface="Calibri" pitchFamily="34" charset="0"/>
              </a:rPr>
              <a:t> + 1) - 2 Y</a:t>
            </a:r>
            <a:r>
              <a:rPr lang="en-US" b="1" kern="0" baseline="-25000">
                <a:effectLst>
                  <a:outerShdw blurRad="38100" dist="38100" dir="2700000" algn="tl">
                    <a:srgbClr val="000000"/>
                  </a:outerShdw>
                </a:effectLst>
                <a:latin typeface="Calibri" pitchFamily="34" charset="0"/>
              </a:rPr>
              <a:t>k </a:t>
            </a:r>
            <a:r>
              <a:rPr lang="en-US" b="1" kern="0">
                <a:effectLst>
                  <a:outerShdw blurRad="38100" dist="38100" dir="2700000" algn="tl">
                    <a:srgbClr val="000000"/>
                  </a:outerShdw>
                </a:effectLst>
                <a:latin typeface="Calibri" pitchFamily="34" charset="0"/>
              </a:rPr>
              <a:t> +2b – 1 )</a:t>
            </a:r>
          </a:p>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		     = ∆X (2mX</a:t>
            </a:r>
            <a:r>
              <a:rPr lang="en-US" b="1" kern="0" baseline="-25000">
                <a:effectLst>
                  <a:outerShdw blurRad="38100" dist="38100" dir="2700000" algn="tl">
                    <a:srgbClr val="000000"/>
                  </a:outerShdw>
                </a:effectLst>
                <a:latin typeface="Calibri" pitchFamily="34" charset="0"/>
              </a:rPr>
              <a:t>k</a:t>
            </a:r>
            <a:r>
              <a:rPr lang="en-US" b="1" kern="0">
                <a:effectLst>
                  <a:outerShdw blurRad="38100" dist="38100" dir="2700000" algn="tl">
                    <a:srgbClr val="000000"/>
                  </a:outerShdw>
                </a:effectLst>
                <a:latin typeface="Calibri" pitchFamily="34" charset="0"/>
              </a:rPr>
              <a:t> + 2m - 2 Y</a:t>
            </a:r>
            <a:r>
              <a:rPr lang="en-US" b="1" kern="0" baseline="-25000">
                <a:effectLst>
                  <a:outerShdw blurRad="38100" dist="38100" dir="2700000" algn="tl">
                    <a:srgbClr val="000000"/>
                  </a:outerShdw>
                </a:effectLst>
                <a:latin typeface="Calibri" pitchFamily="34" charset="0"/>
              </a:rPr>
              <a:t>k </a:t>
            </a:r>
            <a:r>
              <a:rPr lang="en-US" b="1" kern="0">
                <a:effectLst>
                  <a:outerShdw blurRad="38100" dist="38100" dir="2700000" algn="tl">
                    <a:srgbClr val="000000"/>
                  </a:outerShdw>
                </a:effectLst>
                <a:latin typeface="Calibri" pitchFamily="34" charset="0"/>
              </a:rPr>
              <a:t> +2b – 1 )</a:t>
            </a:r>
          </a:p>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		     = ∆X (2mX</a:t>
            </a:r>
            <a:r>
              <a:rPr lang="en-US" b="1" kern="0" baseline="-25000">
                <a:effectLst>
                  <a:outerShdw blurRad="38100" dist="38100" dir="2700000" algn="tl">
                    <a:srgbClr val="000000"/>
                  </a:outerShdw>
                </a:effectLst>
                <a:latin typeface="Calibri" pitchFamily="34" charset="0"/>
              </a:rPr>
              <a:t>0</a:t>
            </a:r>
            <a:r>
              <a:rPr lang="en-US" b="1" kern="0">
                <a:effectLst>
                  <a:outerShdw blurRad="38100" dist="38100" dir="2700000" algn="tl">
                    <a:srgbClr val="000000"/>
                  </a:outerShdw>
                </a:effectLst>
                <a:latin typeface="Calibri" pitchFamily="34" charset="0"/>
              </a:rPr>
              <a:t> + 2m - 2 Y</a:t>
            </a:r>
            <a:r>
              <a:rPr lang="en-US" b="1" kern="0" baseline="-25000">
                <a:effectLst>
                  <a:outerShdw blurRad="38100" dist="38100" dir="2700000" algn="tl">
                    <a:srgbClr val="000000"/>
                  </a:outerShdw>
                </a:effectLst>
                <a:latin typeface="Calibri" pitchFamily="34" charset="0"/>
              </a:rPr>
              <a:t>0</a:t>
            </a:r>
            <a:r>
              <a:rPr lang="en-US" b="1" kern="0">
                <a:effectLst>
                  <a:outerShdw blurRad="38100" dist="38100" dir="2700000" algn="tl">
                    <a:srgbClr val="000000"/>
                  </a:outerShdw>
                </a:effectLst>
                <a:latin typeface="Calibri" pitchFamily="34" charset="0"/>
              </a:rPr>
              <a:t> +2b – 1 )   [put k=0]</a:t>
            </a:r>
          </a:p>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		     = ∆X (2(mX</a:t>
            </a:r>
            <a:r>
              <a:rPr lang="en-US" b="1" kern="0" baseline="-25000">
                <a:effectLst>
                  <a:outerShdw blurRad="38100" dist="38100" dir="2700000" algn="tl">
                    <a:srgbClr val="000000"/>
                  </a:outerShdw>
                </a:effectLst>
                <a:latin typeface="Calibri" pitchFamily="34" charset="0"/>
              </a:rPr>
              <a:t>0</a:t>
            </a:r>
            <a:r>
              <a:rPr lang="en-US" b="1" kern="0">
                <a:effectLst>
                  <a:outerShdw blurRad="38100" dist="38100" dir="2700000" algn="tl">
                    <a:srgbClr val="000000"/>
                  </a:outerShdw>
                </a:effectLst>
                <a:latin typeface="Calibri" pitchFamily="34" charset="0"/>
              </a:rPr>
              <a:t> + b -  Y</a:t>
            </a:r>
            <a:r>
              <a:rPr lang="en-US" b="1" kern="0" baseline="-25000">
                <a:effectLst>
                  <a:outerShdw blurRad="38100" dist="38100" dir="2700000" algn="tl">
                    <a:srgbClr val="000000"/>
                  </a:outerShdw>
                </a:effectLst>
                <a:latin typeface="Calibri" pitchFamily="34" charset="0"/>
              </a:rPr>
              <a:t>0</a:t>
            </a:r>
            <a:r>
              <a:rPr lang="en-US" b="1" kern="0">
                <a:effectLst>
                  <a:outerShdw blurRad="38100" dist="38100" dir="2700000" algn="tl">
                    <a:srgbClr val="000000"/>
                  </a:outerShdw>
                </a:effectLst>
                <a:latin typeface="Calibri" pitchFamily="34" charset="0"/>
              </a:rPr>
              <a:t> ) +2m – 1 ) </a:t>
            </a:r>
          </a:p>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		     = ∆X(2m – 1)     (Because mX</a:t>
            </a:r>
            <a:r>
              <a:rPr lang="en-US" b="1" kern="0" baseline="-25000">
                <a:effectLst>
                  <a:outerShdw blurRad="38100" dist="38100" dir="2700000" algn="tl">
                    <a:srgbClr val="000000"/>
                  </a:outerShdw>
                </a:effectLst>
                <a:latin typeface="Calibri" pitchFamily="34" charset="0"/>
              </a:rPr>
              <a:t>0</a:t>
            </a:r>
            <a:r>
              <a:rPr lang="en-US" b="1" kern="0">
                <a:effectLst>
                  <a:outerShdw blurRad="38100" dist="38100" dir="2700000" algn="tl">
                    <a:srgbClr val="000000"/>
                  </a:outerShdw>
                </a:effectLst>
                <a:latin typeface="Calibri" pitchFamily="34" charset="0"/>
              </a:rPr>
              <a:t> + b -  Y</a:t>
            </a:r>
            <a:r>
              <a:rPr lang="en-US" b="1" kern="0" baseline="-25000">
                <a:effectLst>
                  <a:outerShdw blurRad="38100" dist="38100" dir="2700000" algn="tl">
                    <a:srgbClr val="000000"/>
                  </a:outerShdw>
                </a:effectLst>
                <a:latin typeface="Calibri" pitchFamily="34" charset="0"/>
              </a:rPr>
              <a:t>0</a:t>
            </a:r>
            <a:r>
              <a:rPr lang="en-US" b="1" kern="0">
                <a:effectLst>
                  <a:outerShdw blurRad="38100" dist="38100" dir="2700000" algn="tl">
                    <a:srgbClr val="000000"/>
                  </a:outerShdw>
                </a:effectLst>
                <a:latin typeface="Calibri" pitchFamily="34" charset="0"/>
              </a:rPr>
              <a:t>  =0)</a:t>
            </a:r>
          </a:p>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		     = ∆X (2 ∆Y / ∆X – 1) </a:t>
            </a:r>
          </a:p>
          <a:p>
            <a:pPr marL="342900" indent="-342900">
              <a:lnSpc>
                <a:spcPct val="145000"/>
              </a:lnSpc>
              <a:spcBef>
                <a:spcPct val="20000"/>
              </a:spcBef>
              <a:buClr>
                <a:schemeClr val="tx1"/>
              </a:buClr>
              <a:buSzPct val="60000"/>
              <a:buFont typeface="Wingdings 2" pitchFamily="18" charset="2"/>
              <a:buNone/>
              <a:defRPr/>
            </a:pPr>
            <a:r>
              <a:rPr lang="en-US" b="1" kern="0">
                <a:effectLst>
                  <a:outerShdw blurRad="38100" dist="38100" dir="2700000" algn="tl">
                    <a:srgbClr val="000000"/>
                  </a:outerShdw>
                </a:effectLst>
                <a:latin typeface="Calibri" pitchFamily="34" charset="0"/>
              </a:rPr>
              <a:t>		</a:t>
            </a:r>
            <a:r>
              <a:rPr lang="en-US" b="1" kern="0">
                <a:solidFill>
                  <a:schemeClr val="accent3"/>
                </a:solidFill>
                <a:effectLst>
                  <a:outerShdw blurRad="38100" dist="38100" dir="2700000" algn="tl">
                    <a:srgbClr val="000000"/>
                  </a:outerShdw>
                </a:effectLst>
                <a:latin typeface="Calibri" pitchFamily="34" charset="0"/>
              </a:rPr>
              <a:t> P</a:t>
            </a:r>
            <a:r>
              <a:rPr lang="en-US" b="1" kern="0" baseline="-25000">
                <a:solidFill>
                  <a:schemeClr val="accent3"/>
                </a:solidFill>
                <a:effectLst>
                  <a:outerShdw blurRad="38100" dist="38100" dir="2700000" algn="tl">
                    <a:srgbClr val="000000"/>
                  </a:outerShdw>
                </a:effectLst>
                <a:latin typeface="Calibri" pitchFamily="34" charset="0"/>
              </a:rPr>
              <a:t>0</a:t>
            </a:r>
            <a:r>
              <a:rPr lang="en-US" b="1" kern="0">
                <a:solidFill>
                  <a:schemeClr val="accent3"/>
                </a:solidFill>
                <a:effectLst>
                  <a:outerShdw blurRad="38100" dist="38100" dir="2700000" algn="tl">
                    <a:srgbClr val="000000"/>
                  </a:outerShdw>
                </a:effectLst>
                <a:latin typeface="Calibri" pitchFamily="34" charset="0"/>
              </a:rPr>
              <a:t> = 2 ∆y - ∆X  [decision parameter]</a:t>
            </a:r>
          </a:p>
          <a:p>
            <a:pPr marL="342900" indent="-342900">
              <a:lnSpc>
                <a:spcPct val="145000"/>
              </a:lnSpc>
              <a:spcBef>
                <a:spcPct val="20000"/>
              </a:spcBef>
              <a:buClr>
                <a:schemeClr val="tx1"/>
              </a:buClr>
              <a:buSzPct val="60000"/>
              <a:buFont typeface="Wingdings" pitchFamily="2" charset="2"/>
              <a:buNone/>
              <a:defRPr/>
            </a:pPr>
            <a:endParaRPr lang="en-US" kern="0" dirty="0">
              <a:effectLst>
                <a:outerShdw blurRad="38100" dist="38100" dir="2700000" algn="tl">
                  <a:srgbClr val="000000"/>
                </a:outerShdw>
              </a:effectLst>
              <a:latin typeface="+mn-l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20483" name="Picture 2"/>
          <p:cNvPicPr>
            <a:picLocks noChangeAspect="1" noChangeArrowheads="1"/>
          </p:cNvPicPr>
          <p:nvPr/>
        </p:nvPicPr>
        <p:blipFill>
          <a:blip r:embed="rId2">
            <a:lum bright="-20000" contrast="3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2400" y="685800"/>
            <a:ext cx="8839200" cy="5519738"/>
          </a:xfrm>
          <a:prstGeom prst="rect">
            <a:avLst/>
          </a:prstGeom>
          <a:noFill/>
          <a:ln w="9525">
            <a:noFill/>
            <a:miter lim="800000"/>
            <a:headEnd/>
            <a:tailEnd/>
          </a:ln>
        </p:spPr>
        <p:txBody>
          <a:bodyPr>
            <a:spAutoFit/>
          </a:bodyPr>
          <a:lstStyle/>
          <a:p>
            <a:pPr marL="355600" indent="-355600" algn="just">
              <a:spcAft>
                <a:spcPts val="1000"/>
              </a:spcAft>
            </a:pPr>
            <a:r>
              <a:rPr lang="en-US" b="1">
                <a:latin typeface="Arial" charset="0"/>
                <a:ea typeface="Calibri" pitchFamily="34" charset="0"/>
                <a:cs typeface="Times New Roman" pitchFamily="18" charset="0"/>
              </a:rPr>
              <a:t>These equations form the basis for determining deflection voltages in analog devices. For lines with slope magnitudes |m| &lt; 1,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x can be set proportional to a small horizontal deflection voltage and the corresponding vertical deflection is then set proportional to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y as calculated from Eq. 3-4. </a:t>
            </a:r>
          </a:p>
          <a:p>
            <a:pPr marL="355600" indent="-355600" algn="just">
              <a:spcAft>
                <a:spcPts val="1000"/>
              </a:spcAft>
            </a:pPr>
            <a:r>
              <a:rPr lang="en-US" b="1">
                <a:latin typeface="Arial" charset="0"/>
                <a:ea typeface="Calibri" pitchFamily="34" charset="0"/>
                <a:cs typeface="Times New Roman" pitchFamily="18" charset="0"/>
              </a:rPr>
              <a:t>For lines whose slopes have magnitudes |m| &gt; 1,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y can be set proportional to a small vertical deflection voltage with the corresponding horizontal deflection voltage set proportional to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x, calculated from Eq. 3-5. </a:t>
            </a:r>
          </a:p>
          <a:p>
            <a:pPr marL="355600" indent="-355600" algn="just">
              <a:spcAft>
                <a:spcPts val="1000"/>
              </a:spcAft>
            </a:pPr>
            <a:r>
              <a:rPr lang="en-US" b="1">
                <a:latin typeface="Arial" charset="0"/>
                <a:ea typeface="Calibri" pitchFamily="34" charset="0"/>
                <a:cs typeface="Times New Roman" pitchFamily="18" charset="0"/>
              </a:rPr>
              <a:t>For lines with m = 1,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x =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y and the horizontal and vertical deflections voltages are equal. In each case, a smooth line with slope m is generated between the specified endpoints.</a:t>
            </a:r>
            <a:endParaRPr lang="en-US" sz="2000">
              <a:latin typeface="Calibri" pitchFamily="34"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Bresenham's Line Algorithm :</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21507" name="Picture 2"/>
          <p:cNvPicPr>
            <a:picLocks noChangeAspect="1" noChangeArrowheads="1"/>
          </p:cNvPicPr>
          <p:nvPr/>
        </p:nvPicPr>
        <p:blipFill>
          <a:blip r:embed="rId2">
            <a:lum bright="-20000" contrast="3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22531" name="Picture 2"/>
          <p:cNvPicPr>
            <a:picLocks noChangeAspect="1" noChangeArrowheads="1"/>
          </p:cNvPicPr>
          <p:nvPr/>
        </p:nvPicPr>
        <p:blipFill>
          <a:blip r:embed="rId2">
            <a:lum bright="-20000" contrast="3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23555" name="Picture 2"/>
          <p:cNvPicPr>
            <a:picLocks noChangeAspect="1" noChangeArrowheads="1"/>
          </p:cNvPicPr>
          <p:nvPr/>
        </p:nvPicPr>
        <p:blipFill>
          <a:blip r:embed="rId2">
            <a:lum bright="-20000" contrast="30000"/>
          </a:blip>
          <a:srcRect/>
          <a:stretch>
            <a:fillRect/>
          </a:stretch>
        </p:blipFill>
        <p:spPr bwMode="auto">
          <a:xfrm>
            <a:off x="304800" y="914400"/>
            <a:ext cx="3581400" cy="5334000"/>
          </a:xfrm>
          <a:prstGeom prst="rect">
            <a:avLst/>
          </a:prstGeom>
          <a:noFill/>
          <a:ln w="9525">
            <a:noFill/>
            <a:miter lim="800000"/>
            <a:headEnd/>
            <a:tailEnd/>
          </a:ln>
        </p:spPr>
      </p:pic>
      <p:pic>
        <p:nvPicPr>
          <p:cNvPr id="23556" name="Picture 3"/>
          <p:cNvPicPr>
            <a:picLocks noChangeAspect="1" noChangeArrowheads="1"/>
          </p:cNvPicPr>
          <p:nvPr/>
        </p:nvPicPr>
        <p:blipFill>
          <a:blip r:embed="rId3">
            <a:lum bright="-20000" contrast="30000"/>
          </a:blip>
          <a:srcRect/>
          <a:stretch>
            <a:fillRect/>
          </a:stretch>
        </p:blipFill>
        <p:spPr bwMode="auto">
          <a:xfrm>
            <a:off x="4724400" y="990600"/>
            <a:ext cx="3657600" cy="52974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563563"/>
            <a:ext cx="8763000" cy="4894262"/>
          </a:xfrm>
          <a:prstGeom prst="rect">
            <a:avLst/>
          </a:prstGeom>
          <a:noFill/>
          <a:ln w="9525">
            <a:noFill/>
            <a:miter lim="800000"/>
            <a:headEnd/>
            <a:tailEnd/>
          </a:ln>
        </p:spPr>
        <p:txBody>
          <a:bodyPr>
            <a:spAutoFit/>
          </a:bodyPr>
          <a:lstStyle/>
          <a:p>
            <a:pPr algn="just">
              <a:defRPr/>
            </a:pPr>
            <a:r>
              <a:rPr lang="en-US" dirty="0">
                <a:latin typeface="+mn-lt"/>
              </a:rPr>
              <a:t>But this is not the best method for generating a circle. One problem with this approach is that it involves considerable computation at each step. Moreover, the spacing between plotted pixel positions is not uniform, as demonstrated in       Fig. 3-13. We could adjust the spacing by interchanging x and y (stepping through y values and calculating x values) whenever the absolute value of the slope of the circle is greater than 1. But this simply increases the computation and processing required by the algorithm.</a:t>
            </a:r>
          </a:p>
          <a:p>
            <a:pPr algn="just">
              <a:defRPr/>
            </a:pPr>
            <a:r>
              <a:rPr lang="en-US" dirty="0">
                <a:latin typeface="+mn-lt"/>
              </a:rPr>
              <a:t>Another way to eliminate the unequal spacing shown in        Fig. 3-13 is to calculate points along the circular boundary using polar coordinates r and </a:t>
            </a:r>
            <a:r>
              <a:rPr lang="en-US" dirty="0">
                <a:latin typeface="+mn-lt"/>
                <a:sym typeface="Symbol"/>
              </a:rPr>
              <a:t></a:t>
            </a:r>
            <a:r>
              <a:rPr lang="en-US" dirty="0">
                <a:latin typeface="+mn-lt"/>
              </a:rPr>
              <a:t> (Fig.3-12). Expressing the circle equation in parametric polar form yields the pair of equations</a:t>
            </a:r>
          </a:p>
        </p:txBody>
      </p:sp>
      <p:sp>
        <p:nvSpPr>
          <p:cNvPr id="24579"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24580" name="Picture 2"/>
          <p:cNvPicPr>
            <a:picLocks noChangeAspect="1" noChangeArrowheads="1"/>
          </p:cNvPicPr>
          <p:nvPr/>
        </p:nvPicPr>
        <p:blipFill>
          <a:blip r:embed="rId2">
            <a:lum bright="-20000" contrast="30000"/>
          </a:blip>
          <a:srcRect/>
          <a:stretch>
            <a:fillRect/>
          </a:stretch>
        </p:blipFill>
        <p:spPr bwMode="auto">
          <a:xfrm>
            <a:off x="1752600" y="5486400"/>
            <a:ext cx="6096000"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3416300"/>
          </a:xfrm>
          <a:prstGeom prst="rect">
            <a:avLst/>
          </a:prstGeom>
          <a:noFill/>
          <a:ln w="9525">
            <a:noFill/>
            <a:miter lim="800000"/>
            <a:headEnd/>
            <a:tailEnd/>
          </a:ln>
        </p:spPr>
        <p:txBody>
          <a:bodyPr>
            <a:spAutoFit/>
          </a:bodyPr>
          <a:lstStyle/>
          <a:p>
            <a:pPr algn="just">
              <a:defRPr/>
            </a:pPr>
            <a:r>
              <a:rPr lang="en-US" dirty="0">
                <a:latin typeface="+mn-lt"/>
              </a:rPr>
              <a:t>When a display is generated with these equations using a fixed angular step size, a circle is plotted with equally spaced points along the circumference. The step size chosen for </a:t>
            </a:r>
            <a:r>
              <a:rPr lang="en-US" dirty="0">
                <a:sym typeface="Symbol"/>
              </a:rPr>
              <a:t></a:t>
            </a:r>
            <a:r>
              <a:rPr lang="en-US" dirty="0">
                <a:latin typeface="+mn-lt"/>
              </a:rPr>
              <a:t> depends on the application and the display device. Larger angular separations along the circumference can be connected with straight line segments to approximate the circular path. For a more continuous boundary on a raster display, we can set the step size at 1/r. This plots pixel positions that are approximately one unit apart.</a:t>
            </a:r>
          </a:p>
        </p:txBody>
      </p:sp>
      <p:sp>
        <p:nvSpPr>
          <p:cNvPr id="25603"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5754688"/>
          </a:xfrm>
          <a:prstGeom prst="rect">
            <a:avLst/>
          </a:prstGeom>
          <a:noFill/>
          <a:ln w="9525">
            <a:noFill/>
            <a:miter lim="800000"/>
            <a:headEnd/>
            <a:tailEnd/>
          </a:ln>
        </p:spPr>
        <p:txBody>
          <a:bodyPr>
            <a:spAutoFit/>
          </a:bodyPr>
          <a:lstStyle/>
          <a:p>
            <a:pPr algn="just">
              <a:defRPr/>
            </a:pPr>
            <a:r>
              <a:rPr lang="en-US" sz="2300" dirty="0">
                <a:latin typeface="+mn-lt"/>
              </a:rPr>
              <a:t>Computation can be reduced by considering the symmetry of circles. The shape of the circle is similar in each quadrant. We can generate the circle section in the second quadrant of the </a:t>
            </a:r>
            <a:r>
              <a:rPr lang="en-US" sz="2300" dirty="0" err="1">
                <a:latin typeface="+mn-lt"/>
              </a:rPr>
              <a:t>xy</a:t>
            </a:r>
            <a:r>
              <a:rPr lang="en-US" sz="2300" dirty="0">
                <a:latin typeface="+mn-lt"/>
              </a:rPr>
              <a:t> plain by noting that the two circle sections are symmetric with respect to the y axis. And circle sections in the third and fourth quadrants can be obtained from sections in the first and second quadrants by considering symmetry about the x axis. </a:t>
            </a:r>
          </a:p>
          <a:p>
            <a:pPr algn="just">
              <a:defRPr/>
            </a:pPr>
            <a:r>
              <a:rPr lang="en-US" sz="2300" dirty="0">
                <a:latin typeface="+mn-lt"/>
              </a:rPr>
              <a:t>We can take this one step further and note that there is also symmetry between octants. Circle sections in adjacent octants within one quadrant are symmetric with respect to the 45</a:t>
            </a:r>
            <a:r>
              <a:rPr lang="en-US" sz="2300" baseline="30000" dirty="0">
                <a:latin typeface="+mn-lt"/>
              </a:rPr>
              <a:t>0</a:t>
            </a:r>
            <a:r>
              <a:rPr lang="en-US" sz="2300" dirty="0">
                <a:latin typeface="+mn-lt"/>
              </a:rPr>
              <a:t> line dividing the two octants. These symmetry conditions are illustrated in Fig.3-14, where a point at position (x, y) on a one-eighth circle sector is mapped into the seven circle points in the other octants of the </a:t>
            </a:r>
            <a:r>
              <a:rPr lang="en-US" sz="2300" dirty="0" err="1">
                <a:latin typeface="+mn-lt"/>
              </a:rPr>
              <a:t>xy</a:t>
            </a:r>
            <a:r>
              <a:rPr lang="en-US" sz="2300" dirty="0">
                <a:latin typeface="+mn-lt"/>
              </a:rPr>
              <a:t> plane. Taking advantage of the circle symmetry in this way we can generate all pixel positions around a circle by calculating only the points within the sector from x = 0 to x = y.</a:t>
            </a:r>
          </a:p>
        </p:txBody>
      </p:sp>
      <p:sp>
        <p:nvSpPr>
          <p:cNvPr id="26627"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4953000" cy="5400675"/>
          </a:xfrm>
          <a:prstGeom prst="rect">
            <a:avLst/>
          </a:prstGeom>
          <a:noFill/>
          <a:ln w="9525">
            <a:noFill/>
            <a:miter lim="800000"/>
            <a:headEnd/>
            <a:tailEnd/>
          </a:ln>
        </p:spPr>
        <p:txBody>
          <a:bodyPr>
            <a:spAutoFit/>
          </a:bodyPr>
          <a:lstStyle/>
          <a:p>
            <a:pPr algn="just">
              <a:defRPr/>
            </a:pPr>
            <a:r>
              <a:rPr lang="en-US" sz="2300" dirty="0">
                <a:latin typeface="+mn-lt"/>
              </a:rPr>
              <a:t>Determining pixel positions along a circle circumference using either Eq.</a:t>
            </a:r>
          </a:p>
          <a:p>
            <a:pPr algn="just">
              <a:defRPr/>
            </a:pPr>
            <a:r>
              <a:rPr lang="en-US" sz="2300" dirty="0">
                <a:latin typeface="+mn-lt"/>
              </a:rPr>
              <a:t>3-24 or Eq. 3-26 still requires a good deal of computation time. The Cartesian equation 3-24 involves multiplications and square-root calculations, while the parametric equations contain multiplications and trigonometric calculations.</a:t>
            </a:r>
          </a:p>
          <a:p>
            <a:pPr algn="just">
              <a:defRPr/>
            </a:pPr>
            <a:r>
              <a:rPr lang="en-US" sz="2300" dirty="0">
                <a:latin typeface="+mn-lt"/>
              </a:rPr>
              <a:t>More efficient circle algorithms are based on incremental calculation of decision parameters, as in the </a:t>
            </a:r>
            <a:r>
              <a:rPr lang="en-US" sz="2300" dirty="0" err="1">
                <a:latin typeface="+mn-lt"/>
              </a:rPr>
              <a:t>Bresenham</a:t>
            </a:r>
            <a:r>
              <a:rPr lang="en-US" sz="2300" dirty="0">
                <a:latin typeface="+mn-lt"/>
              </a:rPr>
              <a:t> line algorithm, which involves only simple integer operations,</a:t>
            </a:r>
          </a:p>
        </p:txBody>
      </p:sp>
      <p:sp>
        <p:nvSpPr>
          <p:cNvPr id="27651"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27652" name="Picture 2"/>
          <p:cNvPicPr>
            <a:picLocks noChangeAspect="1" noChangeArrowheads="1"/>
          </p:cNvPicPr>
          <p:nvPr/>
        </p:nvPicPr>
        <p:blipFill>
          <a:blip r:embed="rId2">
            <a:lum bright="-20000" contrast="30000"/>
          </a:blip>
          <a:srcRect/>
          <a:stretch>
            <a:fillRect/>
          </a:stretch>
        </p:blipFill>
        <p:spPr bwMode="auto">
          <a:xfrm>
            <a:off x="5715000" y="990600"/>
            <a:ext cx="3303588" cy="510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5754688"/>
          </a:xfrm>
          <a:prstGeom prst="rect">
            <a:avLst/>
          </a:prstGeom>
          <a:noFill/>
          <a:ln w="9525">
            <a:noFill/>
            <a:miter lim="800000"/>
            <a:headEnd/>
            <a:tailEnd/>
          </a:ln>
        </p:spPr>
        <p:txBody>
          <a:bodyPr>
            <a:spAutoFit/>
          </a:bodyPr>
          <a:lstStyle/>
          <a:p>
            <a:pPr algn="just">
              <a:defRPr/>
            </a:pPr>
            <a:r>
              <a:rPr lang="en-US" sz="2300" dirty="0" err="1">
                <a:latin typeface="+mn-lt"/>
              </a:rPr>
              <a:t>Bresenham's</a:t>
            </a:r>
            <a:r>
              <a:rPr lang="en-US" sz="2300" dirty="0">
                <a:latin typeface="+mn-lt"/>
              </a:rPr>
              <a:t> line algorithm for raster displays is adapted to circle generation by setting up decision parameters for finding the closest pixel to the circumference at each sampling step. The circle equation 3-24, however, is nonlinear, so that square-root evaluations would be required to compute pixel distances from a circular path. </a:t>
            </a:r>
            <a:r>
              <a:rPr lang="en-US" sz="2300" dirty="0" err="1">
                <a:latin typeface="+mn-lt"/>
              </a:rPr>
              <a:t>Bresenham's</a:t>
            </a:r>
            <a:r>
              <a:rPr lang="en-US" sz="2300" dirty="0">
                <a:latin typeface="+mn-lt"/>
              </a:rPr>
              <a:t> circle algorithm avoids these square-root calculations by comparing the squares of the pixel separation distances. </a:t>
            </a:r>
          </a:p>
          <a:p>
            <a:pPr algn="just">
              <a:defRPr/>
            </a:pPr>
            <a:r>
              <a:rPr lang="en-US" sz="2300" dirty="0">
                <a:latin typeface="+mn-lt"/>
              </a:rPr>
              <a:t>A method for direct distance comparison is to test the halfway position between two pixels to determine if this midpoint is inside or outside the circle boundary. This method is more easily applied to other conics; and for an integer circle radius, the midpoint approach generates the same pixel positions as the </a:t>
            </a:r>
            <a:r>
              <a:rPr lang="en-US" sz="2300" dirty="0" err="1">
                <a:latin typeface="+mn-lt"/>
              </a:rPr>
              <a:t>Bresenham</a:t>
            </a:r>
            <a:r>
              <a:rPr lang="en-US" sz="2300" dirty="0">
                <a:latin typeface="+mn-lt"/>
              </a:rPr>
              <a:t> circle algorithm. Also, the error involved in locating pixel positions</a:t>
            </a:r>
          </a:p>
          <a:p>
            <a:pPr algn="just">
              <a:defRPr/>
            </a:pPr>
            <a:r>
              <a:rPr lang="en-US" sz="2300" dirty="0">
                <a:latin typeface="+mn-lt"/>
              </a:rPr>
              <a:t>along any conic section using the midpoint test is limited to one-half the pixel separation.</a:t>
            </a:r>
          </a:p>
        </p:txBody>
      </p:sp>
      <p:sp>
        <p:nvSpPr>
          <p:cNvPr id="28675"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Circle-Generating Algorithms:</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5632450"/>
          </a:xfrm>
          <a:prstGeom prst="rect">
            <a:avLst/>
          </a:prstGeom>
          <a:noFill/>
          <a:ln w="9525">
            <a:noFill/>
            <a:miter lim="800000"/>
            <a:headEnd/>
            <a:tailEnd/>
          </a:ln>
        </p:spPr>
        <p:txBody>
          <a:bodyPr>
            <a:spAutoFit/>
          </a:bodyPr>
          <a:lstStyle/>
          <a:p>
            <a:pPr algn="just">
              <a:defRPr/>
            </a:pPr>
            <a:r>
              <a:rPr lang="en-US" dirty="0">
                <a:latin typeface="+mn-lt"/>
              </a:rPr>
              <a:t>As in the raster line algorithm, we sample at unit intervals and determine the closest pixel position to the specified circle path at each step. For a given radius r and screen center position     (</a:t>
            </a:r>
            <a:r>
              <a:rPr lang="en-US" dirty="0" err="1">
                <a:latin typeface="+mn-lt"/>
              </a:rPr>
              <a:t>x</a:t>
            </a:r>
            <a:r>
              <a:rPr lang="en-US" baseline="-25000" dirty="0" err="1">
                <a:latin typeface="+mn-lt"/>
              </a:rPr>
              <a:t>c</a:t>
            </a:r>
            <a:r>
              <a:rPr lang="en-US" dirty="0">
                <a:latin typeface="+mn-lt"/>
              </a:rPr>
              <a:t>, </a:t>
            </a:r>
            <a:r>
              <a:rPr lang="en-US" dirty="0" err="1">
                <a:latin typeface="+mn-lt"/>
              </a:rPr>
              <a:t>y</a:t>
            </a:r>
            <a:r>
              <a:rPr lang="en-US" baseline="-25000" dirty="0" err="1">
                <a:latin typeface="+mn-lt"/>
              </a:rPr>
              <a:t>c</a:t>
            </a:r>
            <a:r>
              <a:rPr lang="en-US" dirty="0">
                <a:latin typeface="+mn-lt"/>
              </a:rPr>
              <a:t>), we can first set up our algorithm to calculate pixel positions around a circle path centered at the coordinate origin (0,0). Then each calculated position (x, y) is moved to its proper screen position by adding </a:t>
            </a:r>
            <a:r>
              <a:rPr lang="en-US" dirty="0" err="1"/>
              <a:t>x</a:t>
            </a:r>
            <a:r>
              <a:rPr lang="en-US" baseline="-25000" dirty="0" err="1"/>
              <a:t>c</a:t>
            </a:r>
            <a:r>
              <a:rPr lang="en-US" dirty="0">
                <a:latin typeface="+mn-lt"/>
              </a:rPr>
              <a:t> to x and </a:t>
            </a:r>
            <a:r>
              <a:rPr lang="en-US" dirty="0" err="1">
                <a:latin typeface="+mn-lt"/>
              </a:rPr>
              <a:t>y</a:t>
            </a:r>
            <a:r>
              <a:rPr lang="en-US" baseline="-25000" dirty="0" err="1"/>
              <a:t>c</a:t>
            </a:r>
            <a:r>
              <a:rPr lang="en-US" dirty="0">
                <a:latin typeface="+mn-lt"/>
              </a:rPr>
              <a:t> to y. </a:t>
            </a:r>
          </a:p>
          <a:p>
            <a:pPr algn="just">
              <a:defRPr/>
            </a:pPr>
            <a:endParaRPr lang="en-US" sz="1050" dirty="0">
              <a:latin typeface="+mn-lt"/>
            </a:endParaRPr>
          </a:p>
          <a:p>
            <a:pPr algn="just">
              <a:defRPr/>
            </a:pPr>
            <a:r>
              <a:rPr lang="en-US" dirty="0">
                <a:latin typeface="+mn-lt"/>
              </a:rPr>
              <a:t>Along the circle section from x = 0 to x = y in the first quadrant, the slope of the curve varies from 0 to -1. Therefore, we can take unit steps in the positive x direction over this octant and use a decision parameter to determine which of the two possible y positions is closer to the circle path at each step. </a:t>
            </a:r>
          </a:p>
          <a:p>
            <a:pPr algn="just">
              <a:defRPr/>
            </a:pPr>
            <a:r>
              <a:rPr lang="en-US" dirty="0">
                <a:latin typeface="+mn-lt"/>
              </a:rPr>
              <a:t>Positions of the other seven octants are then obtained by symmetry.</a:t>
            </a:r>
          </a:p>
        </p:txBody>
      </p:sp>
      <p:sp>
        <p:nvSpPr>
          <p:cNvPr id="29699"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4586288"/>
          </a:xfrm>
          <a:prstGeom prst="rect">
            <a:avLst/>
          </a:prstGeom>
          <a:noFill/>
          <a:ln w="9525">
            <a:noFill/>
            <a:miter lim="800000"/>
            <a:headEnd/>
            <a:tailEnd/>
          </a:ln>
        </p:spPr>
        <p:txBody>
          <a:bodyPr>
            <a:spAutoFit/>
          </a:bodyPr>
          <a:lstStyle/>
          <a:p>
            <a:pPr algn="just">
              <a:defRPr/>
            </a:pPr>
            <a:r>
              <a:rPr lang="en-US" dirty="0">
                <a:latin typeface="+mn-lt"/>
              </a:rPr>
              <a:t>To apply the midpoint method, we define a circle function:</a:t>
            </a:r>
          </a:p>
          <a:p>
            <a:pPr algn="just">
              <a:defRPr/>
            </a:pPr>
            <a:endParaRPr lang="en-IN" dirty="0">
              <a:latin typeface="+mn-lt"/>
            </a:endParaRPr>
          </a:p>
          <a:p>
            <a:pPr algn="just">
              <a:defRPr/>
            </a:pPr>
            <a:endParaRPr lang="en-IN" dirty="0">
              <a:latin typeface="+mn-lt"/>
            </a:endParaRPr>
          </a:p>
          <a:p>
            <a:pPr algn="just">
              <a:defRPr/>
            </a:pPr>
            <a:r>
              <a:rPr lang="en-US" sz="2800" dirty="0">
                <a:latin typeface="+mn-lt"/>
              </a:rPr>
              <a:t>            </a:t>
            </a:r>
            <a:r>
              <a:rPr lang="en-US" sz="2800" dirty="0" err="1">
                <a:latin typeface="+mn-lt"/>
              </a:rPr>
              <a:t>f</a:t>
            </a:r>
            <a:r>
              <a:rPr lang="en-US" sz="2800" baseline="-25000" dirty="0" err="1">
                <a:latin typeface="+mn-lt"/>
              </a:rPr>
              <a:t>circle</a:t>
            </a:r>
            <a:r>
              <a:rPr lang="en-US" sz="2800" dirty="0">
                <a:latin typeface="+mn-lt"/>
              </a:rPr>
              <a:t>(x, y) =  x</a:t>
            </a:r>
            <a:r>
              <a:rPr lang="en-US" sz="2800" baseline="30000" dirty="0">
                <a:latin typeface="+mn-lt"/>
              </a:rPr>
              <a:t>2</a:t>
            </a:r>
            <a:r>
              <a:rPr lang="en-US" sz="2800" dirty="0">
                <a:latin typeface="+mn-lt"/>
              </a:rPr>
              <a:t> + y</a:t>
            </a:r>
            <a:r>
              <a:rPr lang="en-US" sz="2800" baseline="30000" dirty="0"/>
              <a:t>2</a:t>
            </a:r>
            <a:r>
              <a:rPr lang="en-US" sz="2800" dirty="0">
                <a:latin typeface="+mn-lt"/>
              </a:rPr>
              <a:t> – r</a:t>
            </a:r>
            <a:r>
              <a:rPr lang="en-US" sz="2800" baseline="30000" dirty="0"/>
              <a:t>2</a:t>
            </a:r>
            <a:r>
              <a:rPr lang="en-US" sz="2800" dirty="0">
                <a:latin typeface="+mn-lt"/>
              </a:rPr>
              <a:t>    ……….   </a:t>
            </a:r>
            <a:r>
              <a:rPr lang="en-US" sz="2000" dirty="0">
                <a:latin typeface="+mn-lt"/>
              </a:rPr>
              <a:t>( 3-27)</a:t>
            </a:r>
            <a:endParaRPr lang="en-IN" sz="2800" dirty="0">
              <a:latin typeface="+mn-lt"/>
            </a:endParaRPr>
          </a:p>
          <a:p>
            <a:pPr algn="just">
              <a:defRPr/>
            </a:pPr>
            <a:endParaRPr lang="en-IN" dirty="0">
              <a:latin typeface="+mn-lt"/>
            </a:endParaRPr>
          </a:p>
          <a:p>
            <a:pPr algn="just">
              <a:defRPr/>
            </a:pPr>
            <a:endParaRPr lang="en-IN" dirty="0">
              <a:latin typeface="+mn-lt"/>
            </a:endParaRPr>
          </a:p>
          <a:p>
            <a:pPr algn="just">
              <a:defRPr/>
            </a:pPr>
            <a:r>
              <a:rPr lang="en-US" dirty="0">
                <a:latin typeface="+mn-lt"/>
              </a:rPr>
              <a:t>Any point ( x , y) on the boundary of the circle with radius r satisfies the equation </a:t>
            </a:r>
            <a:r>
              <a:rPr lang="en-US" dirty="0" err="1">
                <a:latin typeface="+mn-lt"/>
              </a:rPr>
              <a:t>f</a:t>
            </a:r>
            <a:r>
              <a:rPr lang="en-US" baseline="-25000" dirty="0" err="1">
                <a:latin typeface="+mn-lt"/>
              </a:rPr>
              <a:t>circle</a:t>
            </a:r>
            <a:r>
              <a:rPr lang="en-US" dirty="0">
                <a:latin typeface="+mn-lt"/>
              </a:rPr>
              <a:t>(x, y) = 0. If the point is in the interior of the circle, the circle function is negative. And if the point is outside the circle, the circle function is positive. </a:t>
            </a:r>
          </a:p>
          <a:p>
            <a:pPr algn="just">
              <a:defRPr/>
            </a:pPr>
            <a:r>
              <a:rPr lang="en-US" dirty="0">
                <a:latin typeface="+mn-lt"/>
              </a:rPr>
              <a:t>To summarize, the relative position of any point (x. y) can be determined by checking the sign of the circle function:</a:t>
            </a:r>
          </a:p>
        </p:txBody>
      </p:sp>
      <p:sp>
        <p:nvSpPr>
          <p:cNvPr id="30723"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685800"/>
            <a:ext cx="4953000" cy="5632450"/>
          </a:xfrm>
          <a:prstGeom prst="rect">
            <a:avLst/>
          </a:prstGeom>
          <a:noFill/>
          <a:ln w="9525">
            <a:noFill/>
            <a:miter lim="800000"/>
            <a:headEnd/>
            <a:tailEnd/>
          </a:ln>
        </p:spPr>
        <p:txBody>
          <a:bodyPr>
            <a:spAutoFit/>
          </a:bodyPr>
          <a:lstStyle/>
          <a:p>
            <a:pPr marL="355600" indent="-355600" algn="just">
              <a:spcAft>
                <a:spcPts val="1000"/>
              </a:spcAft>
            </a:pPr>
            <a:r>
              <a:rPr lang="en-US" b="1">
                <a:latin typeface="Arial" charset="0"/>
                <a:ea typeface="Calibri" pitchFamily="34" charset="0"/>
                <a:cs typeface="Times New Roman" pitchFamily="18" charset="0"/>
              </a:rPr>
              <a:t>On raster systems, lines are plotted with pixels, and step sizes in the horizontal and vertical directions are constrained by pixel separations. That is, we must "sample" a line at discrete positions and determine the nearest pixel to the line at each sampled position. This scan conversion process for straight lines is illustrated in Fig. 3-4, for a near horizontal line with discrete sample positions along the x axis.</a:t>
            </a:r>
            <a:endParaRPr lang="en-US" sz="2000">
              <a:latin typeface="Calibri" pitchFamily="34" charset="0"/>
              <a:ea typeface="Calibri" pitchFamily="34" charset="0"/>
              <a:cs typeface="Times New Roman" pitchFamily="18" charset="0"/>
            </a:endParaRPr>
          </a:p>
        </p:txBody>
      </p:sp>
      <p:pic>
        <p:nvPicPr>
          <p:cNvPr id="4099" name="Picture 2"/>
          <p:cNvPicPr>
            <a:picLocks noChangeAspect="1" noChangeArrowheads="1"/>
          </p:cNvPicPr>
          <p:nvPr/>
        </p:nvPicPr>
        <p:blipFill>
          <a:blip r:embed="rId2">
            <a:lum bright="-20000" contrast="20000"/>
          </a:blip>
          <a:srcRect/>
          <a:stretch>
            <a:fillRect/>
          </a:stretch>
        </p:blipFill>
        <p:spPr bwMode="auto">
          <a:xfrm>
            <a:off x="5486400" y="1371600"/>
            <a:ext cx="3048000" cy="4441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31747" name="Picture 2"/>
          <p:cNvPicPr>
            <a:picLocks noChangeAspect="1" noChangeArrowheads="1"/>
          </p:cNvPicPr>
          <p:nvPr/>
        </p:nvPicPr>
        <p:blipFill>
          <a:blip r:embed="rId2"/>
          <a:srcRect/>
          <a:stretch>
            <a:fillRect/>
          </a:stretch>
        </p:blipFill>
        <p:spPr bwMode="auto">
          <a:xfrm>
            <a:off x="838200" y="762000"/>
            <a:ext cx="7485063" cy="1752600"/>
          </a:xfrm>
          <a:prstGeom prst="rect">
            <a:avLst/>
          </a:prstGeom>
          <a:noFill/>
          <a:ln w="9525">
            <a:noFill/>
            <a:miter lim="800000"/>
            <a:headEnd/>
            <a:tailEnd/>
          </a:ln>
        </p:spPr>
      </p:pic>
      <p:pic>
        <p:nvPicPr>
          <p:cNvPr id="31748" name="Picture 3"/>
          <p:cNvPicPr>
            <a:picLocks noChangeAspect="1" noChangeArrowheads="1"/>
          </p:cNvPicPr>
          <p:nvPr/>
        </p:nvPicPr>
        <p:blipFill>
          <a:blip r:embed="rId3"/>
          <a:srcRect/>
          <a:stretch>
            <a:fillRect/>
          </a:stretch>
        </p:blipFill>
        <p:spPr bwMode="auto">
          <a:xfrm>
            <a:off x="2590800" y="2667000"/>
            <a:ext cx="3352800" cy="38084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4894263"/>
          </a:xfrm>
          <a:prstGeom prst="rect">
            <a:avLst/>
          </a:prstGeom>
          <a:noFill/>
          <a:ln w="9525">
            <a:noFill/>
            <a:miter lim="800000"/>
            <a:headEnd/>
            <a:tailEnd/>
          </a:ln>
        </p:spPr>
        <p:txBody>
          <a:bodyPr>
            <a:spAutoFit/>
          </a:bodyPr>
          <a:lstStyle/>
          <a:p>
            <a:pPr algn="just">
              <a:defRPr/>
            </a:pPr>
            <a:r>
              <a:rPr lang="en-US" dirty="0">
                <a:latin typeface="+mn-lt"/>
              </a:rPr>
              <a:t>The circle-function tests in 3-28 are performed for the mid positions between pixels near the circle path at each sampling step. Thus, the circle function is the decision parameter in the midpoint algorithm, and we can set up incremental calculations</a:t>
            </a:r>
          </a:p>
          <a:p>
            <a:pPr algn="just">
              <a:defRPr/>
            </a:pPr>
            <a:r>
              <a:rPr lang="en-US" dirty="0">
                <a:latin typeface="+mn-lt"/>
              </a:rPr>
              <a:t>for this function as we did in the line algorithm.</a:t>
            </a:r>
          </a:p>
          <a:p>
            <a:pPr algn="just">
              <a:defRPr/>
            </a:pPr>
            <a:endParaRPr lang="en-US" dirty="0">
              <a:latin typeface="+mn-lt"/>
            </a:endParaRPr>
          </a:p>
          <a:p>
            <a:pPr algn="just">
              <a:defRPr/>
            </a:pPr>
            <a:r>
              <a:rPr lang="en-US" dirty="0">
                <a:latin typeface="+mn-lt"/>
              </a:rPr>
              <a:t>Figure 3-15 shows the midpoint between the two candidate pixels at  sampling position </a:t>
            </a:r>
            <a:r>
              <a:rPr lang="en-US" dirty="0" err="1">
                <a:latin typeface="+mn-lt"/>
              </a:rPr>
              <a:t>x</a:t>
            </a:r>
            <a:r>
              <a:rPr lang="en-US" baseline="-25000" dirty="0" err="1">
                <a:latin typeface="+mn-lt"/>
              </a:rPr>
              <a:t>k</a:t>
            </a:r>
            <a:r>
              <a:rPr lang="en-US" dirty="0">
                <a:latin typeface="+mn-lt"/>
              </a:rPr>
              <a:t> + 1. Assuming we have just plotted the pixel at (</a:t>
            </a:r>
            <a:r>
              <a:rPr lang="en-US" dirty="0" err="1">
                <a:latin typeface="+mn-lt"/>
              </a:rPr>
              <a:t>x</a:t>
            </a:r>
            <a:r>
              <a:rPr lang="en-US" baseline="-25000" dirty="0" err="1">
                <a:latin typeface="+mn-lt"/>
              </a:rPr>
              <a:t>k</a:t>
            </a:r>
            <a:r>
              <a:rPr lang="en-US" dirty="0">
                <a:latin typeface="+mn-lt"/>
              </a:rPr>
              <a:t>, </a:t>
            </a:r>
            <a:r>
              <a:rPr lang="en-US" dirty="0" err="1">
                <a:latin typeface="+mn-lt"/>
              </a:rPr>
              <a:t>y</a:t>
            </a:r>
            <a:r>
              <a:rPr lang="en-US" baseline="-25000" dirty="0" err="1">
                <a:latin typeface="+mn-lt"/>
              </a:rPr>
              <a:t>k</a:t>
            </a:r>
            <a:r>
              <a:rPr lang="en-US" dirty="0">
                <a:latin typeface="+mn-lt"/>
              </a:rPr>
              <a:t>), we next need to determine whether the pixel at position (</a:t>
            </a:r>
            <a:r>
              <a:rPr lang="en-US" dirty="0" err="1">
                <a:latin typeface="+mn-lt"/>
              </a:rPr>
              <a:t>x</a:t>
            </a:r>
            <a:r>
              <a:rPr lang="en-US" baseline="-25000" dirty="0" err="1">
                <a:latin typeface="+mn-lt"/>
              </a:rPr>
              <a:t>k</a:t>
            </a:r>
            <a:r>
              <a:rPr lang="en-US" dirty="0">
                <a:latin typeface="+mn-lt"/>
              </a:rPr>
              <a:t>+ 1, </a:t>
            </a:r>
            <a:r>
              <a:rPr lang="en-US" dirty="0" err="1">
                <a:latin typeface="+mn-lt"/>
              </a:rPr>
              <a:t>y</a:t>
            </a:r>
            <a:r>
              <a:rPr lang="en-US" baseline="-25000" dirty="0" err="1"/>
              <a:t>k</a:t>
            </a:r>
            <a:r>
              <a:rPr lang="en-US" dirty="0">
                <a:latin typeface="+mn-lt"/>
              </a:rPr>
              <a:t>) or the one at position </a:t>
            </a:r>
            <a:r>
              <a:rPr lang="en-US" dirty="0">
                <a:latin typeface="+mn-lt"/>
              </a:rPr>
              <a:t>                (</a:t>
            </a:r>
            <a:r>
              <a:rPr lang="en-US" dirty="0" err="1">
                <a:latin typeface="+mn-lt"/>
              </a:rPr>
              <a:t>x</a:t>
            </a:r>
            <a:r>
              <a:rPr lang="en-US" baseline="-25000" dirty="0" err="1">
                <a:latin typeface="+mn-lt"/>
              </a:rPr>
              <a:t>k</a:t>
            </a:r>
            <a:r>
              <a:rPr lang="en-US" dirty="0">
                <a:latin typeface="+mn-lt"/>
              </a:rPr>
              <a:t> + 1, </a:t>
            </a:r>
            <a:r>
              <a:rPr lang="en-US" dirty="0" err="1">
                <a:latin typeface="+mn-lt"/>
              </a:rPr>
              <a:t>y</a:t>
            </a:r>
            <a:r>
              <a:rPr lang="en-US" baseline="-25000" dirty="0" err="1"/>
              <a:t>k</a:t>
            </a:r>
            <a:r>
              <a:rPr lang="en-US" dirty="0">
                <a:latin typeface="+mn-lt"/>
              </a:rPr>
              <a:t> </a:t>
            </a:r>
            <a:r>
              <a:rPr lang="en-US" dirty="0">
                <a:latin typeface="+mn-lt"/>
              </a:rPr>
              <a:t>- </a:t>
            </a:r>
            <a:r>
              <a:rPr lang="en-US" dirty="0">
                <a:latin typeface="+mn-lt"/>
              </a:rPr>
              <a:t>1) is closer to the circle. Our decision parameter is the circle function 3-27 evaluated at the midpoint between these two pixels:</a:t>
            </a:r>
          </a:p>
        </p:txBody>
      </p:sp>
      <p:sp>
        <p:nvSpPr>
          <p:cNvPr id="32771"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33795" name="Picture 2"/>
          <p:cNvPicPr>
            <a:picLocks noChangeAspect="1" noChangeArrowheads="1"/>
          </p:cNvPicPr>
          <p:nvPr/>
        </p:nvPicPr>
        <p:blipFill>
          <a:blip r:embed="rId2">
            <a:lum bright="-20000" contrast="3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lstStyle/>
          <a:p>
            <a:pPr>
              <a:buFont typeface="Wingdings" pitchFamily="2" charset="2"/>
              <a:buNone/>
              <a:defRPr/>
            </a:pPr>
            <a:r>
              <a:rPr lang="en-US" dirty="0" smtClean="0">
                <a:latin typeface="Calibri" pitchFamily="34" charset="0"/>
              </a:rPr>
              <a:t>Now find successive decision parameter (</a:t>
            </a:r>
            <a:r>
              <a:rPr lang="en-US" dirty="0" err="1" smtClean="0">
                <a:latin typeface="Calibri" pitchFamily="34" charset="0"/>
              </a:rPr>
              <a:t>P</a:t>
            </a:r>
            <a:r>
              <a:rPr lang="en-US" baseline="-25000" dirty="0" err="1" smtClean="0">
                <a:latin typeface="Calibri" pitchFamily="34" charset="0"/>
              </a:rPr>
              <a:t>k</a:t>
            </a:r>
            <a:r>
              <a:rPr lang="en-US" baseline="-25000" dirty="0" smtClean="0">
                <a:latin typeface="Calibri" pitchFamily="34" charset="0"/>
              </a:rPr>
              <a:t> +1</a:t>
            </a:r>
            <a:r>
              <a:rPr lang="en-US" dirty="0" smtClean="0">
                <a:latin typeface="Calibri" pitchFamily="34" charset="0"/>
              </a:rPr>
              <a:t>)</a:t>
            </a:r>
          </a:p>
          <a:p>
            <a:pPr>
              <a:buFont typeface="Wingdings" pitchFamily="2" charset="2"/>
              <a:buNone/>
              <a:defRPr/>
            </a:pPr>
            <a:r>
              <a:rPr lang="en-US" dirty="0" smtClean="0">
                <a:latin typeface="Calibri" pitchFamily="34" charset="0"/>
              </a:rPr>
              <a:t>Replace k as k+1 in eq. no (3) </a:t>
            </a:r>
          </a:p>
          <a:p>
            <a:pPr>
              <a:buFont typeface="Wingdings" pitchFamily="2" charset="2"/>
              <a:buNone/>
              <a:defRPr/>
            </a:pPr>
            <a:r>
              <a:rPr lang="en-US" dirty="0" err="1" smtClean="0">
                <a:latin typeface="Calibri" pitchFamily="34" charset="0"/>
              </a:rPr>
              <a:t>P</a:t>
            </a:r>
            <a:r>
              <a:rPr lang="en-US" b="1" baseline="-25000" dirty="0" err="1" smtClean="0">
                <a:latin typeface="Calibri" pitchFamily="34" charset="0"/>
              </a:rPr>
              <a:t>k</a:t>
            </a:r>
            <a:r>
              <a:rPr lang="en-US" b="1" baseline="-25000" dirty="0" smtClean="0">
                <a:latin typeface="Calibri" pitchFamily="34" charset="0"/>
              </a:rPr>
              <a:t> +1</a:t>
            </a:r>
            <a:r>
              <a:rPr lang="en-US" dirty="0" smtClean="0">
                <a:latin typeface="Calibri" pitchFamily="34" charset="0"/>
              </a:rPr>
              <a:t> = (X</a:t>
            </a:r>
            <a:r>
              <a:rPr lang="en-US" b="1" baseline="-25000" dirty="0" smtClean="0">
                <a:latin typeface="Calibri" pitchFamily="34" charset="0"/>
              </a:rPr>
              <a:t>k+1</a:t>
            </a:r>
            <a:r>
              <a:rPr lang="en-US" dirty="0" smtClean="0">
                <a:latin typeface="Calibri" pitchFamily="34" charset="0"/>
              </a:rPr>
              <a:t>+1)</a:t>
            </a:r>
            <a:r>
              <a:rPr lang="en-US" b="1" baseline="30000" dirty="0" smtClean="0">
                <a:latin typeface="Calibri" pitchFamily="34" charset="0"/>
              </a:rPr>
              <a:t>2</a:t>
            </a:r>
            <a:r>
              <a:rPr lang="en-US" dirty="0" smtClean="0">
                <a:latin typeface="Calibri" pitchFamily="34" charset="0"/>
              </a:rPr>
              <a:t> + (Y</a:t>
            </a:r>
            <a:r>
              <a:rPr lang="en-US" b="1" baseline="-25000" dirty="0" smtClean="0">
                <a:latin typeface="Calibri" pitchFamily="34" charset="0"/>
              </a:rPr>
              <a:t>k+1</a:t>
            </a:r>
            <a:r>
              <a:rPr lang="en-US" dirty="0" smtClean="0">
                <a:latin typeface="Calibri" pitchFamily="34" charset="0"/>
              </a:rPr>
              <a:t> – ½)</a:t>
            </a:r>
            <a:r>
              <a:rPr lang="en-US" b="1" baseline="30000" dirty="0" smtClean="0">
                <a:latin typeface="Calibri" pitchFamily="34" charset="0"/>
              </a:rPr>
              <a:t>2</a:t>
            </a:r>
            <a:r>
              <a:rPr lang="en-US" dirty="0" smtClean="0">
                <a:latin typeface="Calibri" pitchFamily="34" charset="0"/>
              </a:rPr>
              <a:t> – r</a:t>
            </a:r>
            <a:r>
              <a:rPr lang="en-US" b="1" baseline="30000" dirty="0" smtClean="0">
                <a:latin typeface="Calibri" pitchFamily="34" charset="0"/>
              </a:rPr>
              <a:t>2</a:t>
            </a:r>
            <a:r>
              <a:rPr lang="en-US" baseline="30000" dirty="0" smtClean="0">
                <a:latin typeface="Calibri" pitchFamily="34" charset="0"/>
              </a:rPr>
              <a:t>  </a:t>
            </a:r>
          </a:p>
          <a:p>
            <a:pPr>
              <a:buFont typeface="Wingdings" pitchFamily="2" charset="2"/>
              <a:buNone/>
              <a:defRPr/>
            </a:pPr>
            <a:r>
              <a:rPr lang="en-US" dirty="0" err="1" smtClean="0">
                <a:latin typeface="Calibri" pitchFamily="34" charset="0"/>
              </a:rPr>
              <a:t>P</a:t>
            </a:r>
            <a:r>
              <a:rPr lang="en-US" baseline="-25000" dirty="0" err="1" smtClean="0">
                <a:latin typeface="Calibri" pitchFamily="34" charset="0"/>
              </a:rPr>
              <a:t>k</a:t>
            </a:r>
            <a:r>
              <a:rPr lang="en-US" baseline="-25000" dirty="0" smtClean="0">
                <a:latin typeface="Calibri" pitchFamily="34" charset="0"/>
              </a:rPr>
              <a:t> +1</a:t>
            </a:r>
            <a:r>
              <a:rPr lang="en-US" dirty="0" smtClean="0">
                <a:latin typeface="Calibri" pitchFamily="34" charset="0"/>
              </a:rPr>
              <a:t>  =(</a:t>
            </a:r>
            <a:r>
              <a:rPr lang="en-US" dirty="0" err="1" smtClean="0">
                <a:latin typeface="Calibri" pitchFamily="34" charset="0"/>
              </a:rPr>
              <a:t>X</a:t>
            </a:r>
            <a:r>
              <a:rPr lang="en-US" baseline="-25000" dirty="0" err="1" smtClean="0">
                <a:latin typeface="Calibri" pitchFamily="34" charset="0"/>
              </a:rPr>
              <a:t>k</a:t>
            </a:r>
            <a:r>
              <a:rPr lang="en-US" baseline="-25000" dirty="0" smtClean="0">
                <a:latin typeface="Calibri" pitchFamily="34" charset="0"/>
              </a:rPr>
              <a:t> </a:t>
            </a:r>
            <a:r>
              <a:rPr lang="en-US" dirty="0" smtClean="0">
                <a:latin typeface="Calibri" pitchFamily="34" charset="0"/>
              </a:rPr>
              <a:t>+2)</a:t>
            </a:r>
            <a:r>
              <a:rPr lang="en-US" baseline="30000" dirty="0" smtClean="0">
                <a:latin typeface="Calibri" pitchFamily="34" charset="0"/>
              </a:rPr>
              <a:t>2</a:t>
            </a:r>
            <a:r>
              <a:rPr lang="en-US" dirty="0" smtClean="0">
                <a:latin typeface="Calibri" pitchFamily="34" charset="0"/>
              </a:rPr>
              <a:t> + (Y</a:t>
            </a:r>
            <a:r>
              <a:rPr lang="en-US" baseline="-25000" dirty="0" smtClean="0">
                <a:latin typeface="Calibri" pitchFamily="34" charset="0"/>
              </a:rPr>
              <a:t>k+1</a:t>
            </a:r>
            <a:r>
              <a:rPr lang="en-US" dirty="0" smtClean="0">
                <a:latin typeface="Calibri" pitchFamily="34" charset="0"/>
              </a:rPr>
              <a:t> – ½)</a:t>
            </a:r>
            <a:r>
              <a:rPr lang="en-US" baseline="30000" dirty="0" smtClean="0">
                <a:latin typeface="Calibri" pitchFamily="34" charset="0"/>
              </a:rPr>
              <a:t>2</a:t>
            </a:r>
            <a:r>
              <a:rPr lang="en-US" dirty="0" smtClean="0">
                <a:latin typeface="Calibri" pitchFamily="34" charset="0"/>
              </a:rPr>
              <a:t> – r</a:t>
            </a:r>
            <a:r>
              <a:rPr lang="en-US" baseline="30000" dirty="0" smtClean="0">
                <a:latin typeface="Calibri" pitchFamily="34" charset="0"/>
              </a:rPr>
              <a:t>2 </a:t>
            </a:r>
            <a:r>
              <a:rPr lang="en-US" dirty="0" smtClean="0">
                <a:latin typeface="Calibri" pitchFamily="34" charset="0"/>
              </a:rPr>
              <a:t>   …(4)</a:t>
            </a:r>
          </a:p>
          <a:p>
            <a:pPr>
              <a:buFont typeface="Wingdings" pitchFamily="2" charset="2"/>
              <a:buNone/>
              <a:defRPr/>
            </a:pPr>
            <a:r>
              <a:rPr lang="en-US" dirty="0" smtClean="0">
                <a:latin typeface="Calibri" pitchFamily="34" charset="0"/>
              </a:rPr>
              <a:t>Now, </a:t>
            </a:r>
          </a:p>
          <a:p>
            <a:pPr>
              <a:buFont typeface="Wingdings" pitchFamily="2" charset="2"/>
              <a:buNone/>
              <a:defRPr/>
            </a:pPr>
            <a:r>
              <a:rPr lang="en-US" sz="2400" dirty="0" err="1" smtClean="0">
                <a:latin typeface="Calibri" pitchFamily="34" charset="0"/>
              </a:rPr>
              <a:t>P</a:t>
            </a:r>
            <a:r>
              <a:rPr lang="en-US" sz="2400" b="1" baseline="-25000" dirty="0" err="1" smtClean="0">
                <a:latin typeface="Calibri" pitchFamily="34" charset="0"/>
              </a:rPr>
              <a:t>k</a:t>
            </a:r>
            <a:r>
              <a:rPr lang="en-US" sz="2400" b="1" baseline="-25000" dirty="0" smtClean="0">
                <a:latin typeface="Calibri" pitchFamily="34" charset="0"/>
              </a:rPr>
              <a:t> +1</a:t>
            </a:r>
            <a:r>
              <a:rPr lang="en-US" sz="2400" dirty="0" smtClean="0">
                <a:latin typeface="Calibri" pitchFamily="34" charset="0"/>
              </a:rPr>
              <a:t> – </a:t>
            </a:r>
            <a:r>
              <a:rPr lang="en-US" sz="2400" dirty="0" err="1" smtClean="0">
                <a:latin typeface="Calibri" pitchFamily="34" charset="0"/>
              </a:rPr>
              <a:t>P</a:t>
            </a:r>
            <a:r>
              <a:rPr lang="en-US" sz="2400" b="1" baseline="-25000" dirty="0" err="1" smtClean="0">
                <a:latin typeface="Calibri" pitchFamily="34" charset="0"/>
              </a:rPr>
              <a:t>k</a:t>
            </a:r>
            <a:r>
              <a:rPr lang="en-US" sz="2400" dirty="0" smtClean="0">
                <a:latin typeface="Calibri" pitchFamily="34" charset="0"/>
              </a:rPr>
              <a:t> = [(</a:t>
            </a:r>
            <a:r>
              <a:rPr lang="en-US" sz="2400" dirty="0" err="1" smtClean="0">
                <a:latin typeface="Calibri" pitchFamily="34" charset="0"/>
              </a:rPr>
              <a:t>X</a:t>
            </a:r>
            <a:r>
              <a:rPr lang="en-US" sz="2400" b="1" baseline="-25000" dirty="0" err="1" smtClean="0">
                <a:latin typeface="Calibri" pitchFamily="34" charset="0"/>
              </a:rPr>
              <a:t>k</a:t>
            </a:r>
            <a:r>
              <a:rPr lang="en-US" sz="2400" baseline="-25000" dirty="0" smtClean="0">
                <a:latin typeface="Calibri" pitchFamily="34" charset="0"/>
              </a:rPr>
              <a:t> </a:t>
            </a:r>
            <a:r>
              <a:rPr lang="en-US" sz="2400" dirty="0" smtClean="0">
                <a:latin typeface="Calibri" pitchFamily="34" charset="0"/>
              </a:rPr>
              <a:t>+2)</a:t>
            </a:r>
            <a:r>
              <a:rPr lang="en-US" sz="2400" b="1" baseline="30000" dirty="0" smtClean="0">
                <a:latin typeface="Calibri" pitchFamily="34" charset="0"/>
              </a:rPr>
              <a:t>2</a:t>
            </a:r>
            <a:r>
              <a:rPr lang="en-US" sz="2400" dirty="0" smtClean="0">
                <a:latin typeface="Calibri" pitchFamily="34" charset="0"/>
              </a:rPr>
              <a:t> + (Y</a:t>
            </a:r>
            <a:r>
              <a:rPr lang="en-US" sz="2400" b="1" baseline="-25000" dirty="0" smtClean="0">
                <a:latin typeface="Calibri" pitchFamily="34" charset="0"/>
              </a:rPr>
              <a:t>k+1</a:t>
            </a:r>
            <a:r>
              <a:rPr lang="en-US" sz="2400" dirty="0" smtClean="0">
                <a:latin typeface="Calibri" pitchFamily="34" charset="0"/>
              </a:rPr>
              <a:t> – ½)</a:t>
            </a:r>
            <a:r>
              <a:rPr lang="en-US" sz="2400" b="1" baseline="30000" dirty="0" smtClean="0">
                <a:latin typeface="Calibri" pitchFamily="34" charset="0"/>
              </a:rPr>
              <a:t>2</a:t>
            </a:r>
            <a:r>
              <a:rPr lang="en-US" sz="2400" dirty="0" smtClean="0">
                <a:latin typeface="Calibri" pitchFamily="34" charset="0"/>
              </a:rPr>
              <a:t> – r</a:t>
            </a:r>
            <a:r>
              <a:rPr lang="en-US" sz="2400" b="1" baseline="30000" dirty="0" smtClean="0">
                <a:latin typeface="Calibri" pitchFamily="34" charset="0"/>
              </a:rPr>
              <a:t>2</a:t>
            </a:r>
            <a:r>
              <a:rPr lang="en-US" sz="2400" dirty="0" smtClean="0">
                <a:latin typeface="Calibri" pitchFamily="34" charset="0"/>
              </a:rPr>
              <a:t> ] – [(X</a:t>
            </a:r>
            <a:r>
              <a:rPr lang="en-US" sz="2400" b="1" baseline="-25000" dirty="0" smtClean="0">
                <a:latin typeface="Calibri" pitchFamily="34" charset="0"/>
              </a:rPr>
              <a:t>k</a:t>
            </a:r>
            <a:r>
              <a:rPr lang="en-US" sz="2400" dirty="0" smtClean="0">
                <a:latin typeface="Calibri" pitchFamily="34" charset="0"/>
              </a:rPr>
              <a:t>+1)</a:t>
            </a:r>
            <a:r>
              <a:rPr lang="en-US" sz="2400" b="1" baseline="30000" dirty="0" smtClean="0">
                <a:latin typeface="Calibri" pitchFamily="34" charset="0"/>
              </a:rPr>
              <a:t>2</a:t>
            </a:r>
            <a:r>
              <a:rPr lang="en-US" sz="2400" dirty="0" smtClean="0">
                <a:latin typeface="Calibri" pitchFamily="34" charset="0"/>
              </a:rPr>
              <a:t> + (</a:t>
            </a:r>
            <a:r>
              <a:rPr lang="en-US" sz="2400" dirty="0" err="1" smtClean="0">
                <a:latin typeface="Calibri" pitchFamily="34" charset="0"/>
              </a:rPr>
              <a:t>Y</a:t>
            </a:r>
            <a:r>
              <a:rPr lang="en-US" sz="2400" b="1" baseline="-25000" dirty="0" err="1" smtClean="0">
                <a:latin typeface="Calibri" pitchFamily="34" charset="0"/>
              </a:rPr>
              <a:t>k</a:t>
            </a:r>
            <a:r>
              <a:rPr lang="en-US" sz="2400" dirty="0" smtClean="0">
                <a:latin typeface="Calibri" pitchFamily="34" charset="0"/>
              </a:rPr>
              <a:t> – ½)</a:t>
            </a:r>
            <a:r>
              <a:rPr lang="en-US" sz="2400" b="1" baseline="30000" dirty="0" smtClean="0">
                <a:latin typeface="Calibri" pitchFamily="34" charset="0"/>
              </a:rPr>
              <a:t>2</a:t>
            </a:r>
            <a:r>
              <a:rPr lang="en-US" sz="2400" dirty="0" smtClean="0">
                <a:latin typeface="Calibri" pitchFamily="34" charset="0"/>
              </a:rPr>
              <a:t> – r</a:t>
            </a:r>
            <a:r>
              <a:rPr lang="en-US" sz="2400" b="1" baseline="30000" dirty="0" smtClean="0">
                <a:latin typeface="Calibri" pitchFamily="34" charset="0"/>
              </a:rPr>
              <a:t>2</a:t>
            </a:r>
            <a:r>
              <a:rPr lang="en-US" sz="2400" dirty="0" smtClean="0">
                <a:latin typeface="Calibri" pitchFamily="34" charset="0"/>
              </a:rPr>
              <a:t>]</a:t>
            </a:r>
          </a:p>
          <a:p>
            <a:pPr>
              <a:buFont typeface="Wingdings" pitchFamily="2" charset="2"/>
              <a:buNone/>
              <a:defRPr/>
            </a:pPr>
            <a:r>
              <a:rPr lang="en-US" dirty="0" err="1" smtClean="0">
                <a:latin typeface="Calibri" pitchFamily="34" charset="0"/>
              </a:rPr>
              <a:t>P</a:t>
            </a:r>
            <a:r>
              <a:rPr lang="en-US" b="1" baseline="-25000" dirty="0" err="1" smtClean="0">
                <a:latin typeface="Calibri" pitchFamily="34" charset="0"/>
              </a:rPr>
              <a:t>k</a:t>
            </a:r>
            <a:r>
              <a:rPr lang="en-US" b="1" baseline="-25000" dirty="0" smtClean="0">
                <a:latin typeface="Calibri" pitchFamily="34" charset="0"/>
              </a:rPr>
              <a:t> +1</a:t>
            </a:r>
            <a:r>
              <a:rPr lang="en-US" dirty="0" smtClean="0">
                <a:latin typeface="Calibri" pitchFamily="34" charset="0"/>
              </a:rPr>
              <a:t> = </a:t>
            </a:r>
            <a:r>
              <a:rPr lang="en-US" dirty="0" err="1" smtClean="0">
                <a:latin typeface="Calibri" pitchFamily="34" charset="0"/>
              </a:rPr>
              <a:t>P</a:t>
            </a:r>
            <a:r>
              <a:rPr lang="en-US" b="1" baseline="-25000" dirty="0" err="1" smtClean="0">
                <a:latin typeface="Calibri" pitchFamily="34" charset="0"/>
              </a:rPr>
              <a:t>k</a:t>
            </a:r>
            <a:r>
              <a:rPr lang="en-US" dirty="0" smtClean="0">
                <a:latin typeface="Calibri" pitchFamily="34" charset="0"/>
              </a:rPr>
              <a:t> + 2(</a:t>
            </a:r>
            <a:r>
              <a:rPr lang="en-US" dirty="0" err="1" smtClean="0">
                <a:latin typeface="Calibri" pitchFamily="34" charset="0"/>
              </a:rPr>
              <a:t>X</a:t>
            </a:r>
            <a:r>
              <a:rPr lang="en-US" b="1" baseline="-25000" dirty="0" err="1" smtClean="0">
                <a:latin typeface="Calibri" pitchFamily="34" charset="0"/>
              </a:rPr>
              <a:t>k</a:t>
            </a:r>
            <a:r>
              <a:rPr lang="en-US" dirty="0" smtClean="0">
                <a:latin typeface="Calibri" pitchFamily="34" charset="0"/>
              </a:rPr>
              <a:t> +1) + (Y</a:t>
            </a:r>
            <a:r>
              <a:rPr lang="en-US" b="1" baseline="30000" dirty="0" smtClean="0">
                <a:latin typeface="Calibri" pitchFamily="34" charset="0"/>
              </a:rPr>
              <a:t>2</a:t>
            </a:r>
            <a:r>
              <a:rPr lang="en-US" b="1" baseline="-25000" dirty="0" smtClean="0">
                <a:latin typeface="Calibri" pitchFamily="34" charset="0"/>
              </a:rPr>
              <a:t>k+1</a:t>
            </a:r>
            <a:r>
              <a:rPr lang="en-US" dirty="0" smtClean="0">
                <a:latin typeface="Calibri" pitchFamily="34" charset="0"/>
              </a:rPr>
              <a:t> - Y</a:t>
            </a:r>
            <a:r>
              <a:rPr lang="en-US" b="1" baseline="30000" dirty="0" smtClean="0">
                <a:latin typeface="Calibri" pitchFamily="34" charset="0"/>
              </a:rPr>
              <a:t>2</a:t>
            </a:r>
            <a:r>
              <a:rPr lang="en-US" b="1" baseline="-25000" dirty="0" smtClean="0">
                <a:latin typeface="Calibri" pitchFamily="34" charset="0"/>
              </a:rPr>
              <a:t>k</a:t>
            </a:r>
            <a:r>
              <a:rPr lang="en-US" baseline="-25000" dirty="0" smtClean="0">
                <a:latin typeface="Calibri" pitchFamily="34" charset="0"/>
              </a:rPr>
              <a:t> </a:t>
            </a:r>
            <a:r>
              <a:rPr lang="en-US" dirty="0" smtClean="0">
                <a:latin typeface="Calibri" pitchFamily="34" charset="0"/>
              </a:rPr>
              <a:t>) - (Y</a:t>
            </a:r>
            <a:r>
              <a:rPr lang="en-US" b="1" baseline="-25000" dirty="0" smtClean="0">
                <a:latin typeface="Calibri" pitchFamily="34" charset="0"/>
              </a:rPr>
              <a:t>k+1</a:t>
            </a:r>
            <a:r>
              <a:rPr lang="en-US" dirty="0" smtClean="0">
                <a:latin typeface="Calibri" pitchFamily="34" charset="0"/>
              </a:rPr>
              <a:t> - </a:t>
            </a:r>
            <a:r>
              <a:rPr lang="en-US" dirty="0" err="1" smtClean="0">
                <a:latin typeface="Calibri" pitchFamily="34" charset="0"/>
              </a:rPr>
              <a:t>Y</a:t>
            </a:r>
            <a:r>
              <a:rPr lang="en-US" b="1" baseline="-25000" dirty="0" err="1" smtClean="0">
                <a:latin typeface="Calibri" pitchFamily="34" charset="0"/>
              </a:rPr>
              <a:t>k</a:t>
            </a:r>
            <a:r>
              <a:rPr lang="en-US" b="1" baseline="-25000" dirty="0" smtClean="0">
                <a:latin typeface="Calibri" pitchFamily="34" charset="0"/>
              </a:rPr>
              <a:t> </a:t>
            </a:r>
            <a:r>
              <a:rPr lang="en-US" dirty="0" smtClean="0">
                <a:latin typeface="Calibri" pitchFamily="34" charset="0"/>
              </a:rPr>
              <a:t>) + 1    …(5)</a:t>
            </a:r>
          </a:p>
          <a:p>
            <a:pPr>
              <a:buFont typeface="Wingdings" pitchFamily="2" charset="2"/>
              <a:buNone/>
              <a:defRPr/>
            </a:pPr>
            <a:r>
              <a:rPr lang="en-US" dirty="0" smtClean="0">
                <a:latin typeface="Calibri" pitchFamily="34" charset="0"/>
              </a:rPr>
              <a:t>	Where Y</a:t>
            </a:r>
            <a:r>
              <a:rPr lang="en-US" baseline="-25000" dirty="0" smtClean="0">
                <a:latin typeface="Calibri" pitchFamily="34" charset="0"/>
              </a:rPr>
              <a:t>k+1</a:t>
            </a:r>
            <a:r>
              <a:rPr lang="en-US" dirty="0" smtClean="0">
                <a:latin typeface="Calibri" pitchFamily="34" charset="0"/>
              </a:rPr>
              <a:t> is either </a:t>
            </a:r>
            <a:r>
              <a:rPr lang="en-US" dirty="0" err="1" smtClean="0">
                <a:latin typeface="Calibri" pitchFamily="34" charset="0"/>
              </a:rPr>
              <a:t>Y</a:t>
            </a:r>
            <a:r>
              <a:rPr lang="en-US" baseline="-25000" dirty="0" err="1" smtClean="0">
                <a:latin typeface="Calibri" pitchFamily="34" charset="0"/>
              </a:rPr>
              <a:t>k</a:t>
            </a:r>
            <a:r>
              <a:rPr lang="en-US" dirty="0" smtClean="0">
                <a:latin typeface="Calibri" pitchFamily="34" charset="0"/>
              </a:rPr>
              <a:t> or Y</a:t>
            </a:r>
            <a:r>
              <a:rPr lang="en-US" baseline="-25000" dirty="0" smtClean="0">
                <a:latin typeface="Calibri" pitchFamily="34" charset="0"/>
              </a:rPr>
              <a:t>k-1</a:t>
            </a:r>
            <a:endParaRPr lang="en-US" dirty="0" smtClean="0">
              <a:latin typeface="Calibri" pitchFamily="34" charset="0"/>
            </a:endParaRPr>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144000" cy="5943600"/>
          </a:xfrm>
        </p:spPr>
        <p:txBody>
          <a:bodyPr>
            <a:normAutofit fontScale="55000" lnSpcReduction="20000"/>
          </a:bodyPr>
          <a:lstStyle/>
          <a:p>
            <a:pPr algn="just">
              <a:buFont typeface="Wingdings" pitchFamily="2" charset="2"/>
              <a:buChar char="Ø"/>
              <a:defRPr/>
            </a:pPr>
            <a:r>
              <a:rPr lang="en-US" sz="3600" dirty="0" smtClean="0">
                <a:effectLst/>
                <a:latin typeface="Calibri" pitchFamily="34" charset="0"/>
              </a:rPr>
              <a:t>if </a:t>
            </a:r>
            <a:r>
              <a:rPr lang="en-US" sz="3600" dirty="0" err="1" smtClean="0">
                <a:effectLst/>
                <a:latin typeface="Calibri" pitchFamily="34" charset="0"/>
              </a:rPr>
              <a:t>P</a:t>
            </a:r>
            <a:r>
              <a:rPr lang="en-US" sz="3600" baseline="-25000" dirty="0" err="1" smtClean="0">
                <a:effectLst/>
                <a:latin typeface="Calibri" pitchFamily="34" charset="0"/>
              </a:rPr>
              <a:t>k</a:t>
            </a:r>
            <a:r>
              <a:rPr lang="en-US" sz="3600" dirty="0" smtClean="0">
                <a:effectLst/>
                <a:latin typeface="Calibri" pitchFamily="34" charset="0"/>
              </a:rPr>
              <a:t> &lt; 0 then midpoint is inside the circle and pixel on scan line </a:t>
            </a:r>
            <a:r>
              <a:rPr lang="en-US" sz="3600" dirty="0" err="1" smtClean="0">
                <a:effectLst/>
                <a:latin typeface="Calibri" pitchFamily="34" charset="0"/>
              </a:rPr>
              <a:t>Y</a:t>
            </a:r>
            <a:r>
              <a:rPr lang="en-US" sz="3600" baseline="-25000" dirty="0" err="1" smtClean="0">
                <a:effectLst/>
                <a:latin typeface="Calibri" pitchFamily="34" charset="0"/>
              </a:rPr>
              <a:t>k</a:t>
            </a:r>
            <a:r>
              <a:rPr lang="en-US" sz="3600" dirty="0" smtClean="0">
                <a:effectLst/>
                <a:latin typeface="Calibri" pitchFamily="34" charset="0"/>
              </a:rPr>
              <a:t> is closer to the circle boundary. So select upper pixel.  i.e. </a:t>
            </a:r>
            <a:r>
              <a:rPr lang="en-US" sz="3600" dirty="0" err="1" smtClean="0">
                <a:effectLst/>
                <a:latin typeface="Calibri" pitchFamily="34" charset="0"/>
              </a:rPr>
              <a:t>Y</a:t>
            </a:r>
            <a:r>
              <a:rPr lang="en-US" sz="3600" baseline="-25000" dirty="0" err="1" smtClean="0">
                <a:effectLst/>
                <a:latin typeface="Calibri" pitchFamily="34" charset="0"/>
              </a:rPr>
              <a:t>k</a:t>
            </a:r>
            <a:endParaRPr lang="en-US" sz="3600" baseline="-25000" dirty="0" smtClean="0">
              <a:effectLst/>
              <a:latin typeface="Calibri" pitchFamily="34" charset="0"/>
            </a:endParaRPr>
          </a:p>
          <a:p>
            <a:pPr algn="just">
              <a:buFont typeface="Wingdings" pitchFamily="2" charset="2"/>
              <a:buNone/>
              <a:defRPr/>
            </a:pPr>
            <a:r>
              <a:rPr lang="en-US" sz="3600" baseline="-25000" dirty="0" smtClean="0">
                <a:effectLst/>
                <a:latin typeface="Calibri" pitchFamily="34" charset="0"/>
              </a:rPr>
              <a:t> </a:t>
            </a:r>
            <a:r>
              <a:rPr lang="en-US" sz="3600" dirty="0" smtClean="0">
                <a:effectLst/>
                <a:latin typeface="Calibri" pitchFamily="34" charset="0"/>
              </a:rPr>
              <a:t>Then from eq. no (5)</a:t>
            </a:r>
          </a:p>
          <a:p>
            <a:pPr algn="just">
              <a:buFont typeface="Wingdings" pitchFamily="2" charset="2"/>
              <a:buNone/>
              <a:defRPr/>
            </a:pPr>
            <a:r>
              <a:rPr lang="en-US" sz="3600" dirty="0" smtClean="0">
                <a:effectLst/>
                <a:latin typeface="Calibri" pitchFamily="34" charset="0"/>
              </a:rPr>
              <a:t>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b="1" baseline="-25000" dirty="0" smtClean="0">
                <a:effectLst/>
                <a:latin typeface="Calibri" pitchFamily="34" charset="0"/>
              </a:rPr>
              <a:t> +1</a:t>
            </a:r>
            <a:r>
              <a:rPr lang="en-US" sz="3600" dirty="0" smtClean="0">
                <a:effectLst/>
                <a:latin typeface="Calibri" pitchFamily="34" charset="0"/>
              </a:rPr>
              <a:t> =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dirty="0" smtClean="0">
                <a:effectLst/>
                <a:latin typeface="Calibri" pitchFamily="34" charset="0"/>
              </a:rPr>
              <a:t> + 2(</a:t>
            </a:r>
            <a:r>
              <a:rPr lang="en-US" sz="3600" dirty="0" err="1" smtClean="0">
                <a:effectLst/>
                <a:latin typeface="Calibri" pitchFamily="34" charset="0"/>
              </a:rPr>
              <a:t>X</a:t>
            </a:r>
            <a:r>
              <a:rPr lang="en-US" sz="3600" b="1" baseline="-25000" dirty="0" err="1" smtClean="0">
                <a:effectLst/>
                <a:latin typeface="Calibri" pitchFamily="34" charset="0"/>
              </a:rPr>
              <a:t>k</a:t>
            </a:r>
            <a:r>
              <a:rPr lang="en-US" sz="3600" dirty="0" smtClean="0">
                <a:effectLst/>
                <a:latin typeface="Calibri" pitchFamily="34" charset="0"/>
              </a:rPr>
              <a:t> +1) + (Y</a:t>
            </a:r>
            <a:r>
              <a:rPr lang="en-US" sz="3600" b="1" baseline="30000" dirty="0" smtClean="0">
                <a:effectLst/>
                <a:latin typeface="Calibri" pitchFamily="34" charset="0"/>
              </a:rPr>
              <a:t>2</a:t>
            </a:r>
            <a:r>
              <a:rPr lang="en-US" sz="3600" b="1" baseline="-25000" dirty="0" smtClean="0">
                <a:effectLst/>
                <a:latin typeface="Calibri" pitchFamily="34" charset="0"/>
              </a:rPr>
              <a:t>k+1</a:t>
            </a:r>
            <a:r>
              <a:rPr lang="en-US" sz="3600" dirty="0" smtClean="0">
                <a:effectLst/>
                <a:latin typeface="Calibri" pitchFamily="34" charset="0"/>
              </a:rPr>
              <a:t> - Y</a:t>
            </a:r>
            <a:r>
              <a:rPr lang="en-US" sz="3600" b="1" baseline="30000" dirty="0" smtClean="0">
                <a:effectLst/>
                <a:latin typeface="Calibri" pitchFamily="34" charset="0"/>
              </a:rPr>
              <a:t>2</a:t>
            </a:r>
            <a:r>
              <a:rPr lang="en-US" sz="3600" b="1" baseline="-25000" dirty="0" smtClean="0">
                <a:effectLst/>
                <a:latin typeface="Calibri" pitchFamily="34" charset="0"/>
              </a:rPr>
              <a:t>k</a:t>
            </a:r>
            <a:r>
              <a:rPr lang="en-US" sz="3600" baseline="-25000" dirty="0" smtClean="0">
                <a:effectLst/>
                <a:latin typeface="Calibri" pitchFamily="34" charset="0"/>
              </a:rPr>
              <a:t> </a:t>
            </a:r>
            <a:r>
              <a:rPr lang="en-US" sz="3600" dirty="0" smtClean="0">
                <a:effectLst/>
                <a:latin typeface="Calibri" pitchFamily="34" charset="0"/>
              </a:rPr>
              <a:t>) - (Y</a:t>
            </a:r>
            <a:r>
              <a:rPr lang="en-US" sz="3600" b="1" baseline="-25000" dirty="0" smtClean="0">
                <a:effectLst/>
                <a:latin typeface="Calibri" pitchFamily="34" charset="0"/>
              </a:rPr>
              <a:t>k+1</a:t>
            </a:r>
            <a:r>
              <a:rPr lang="en-US" sz="3600" dirty="0" smtClean="0">
                <a:effectLst/>
                <a:latin typeface="Calibri" pitchFamily="34" charset="0"/>
              </a:rPr>
              <a:t>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b="1" baseline="-25000" dirty="0" smtClean="0">
                <a:effectLst/>
                <a:latin typeface="Calibri" pitchFamily="34" charset="0"/>
              </a:rPr>
              <a:t> </a:t>
            </a:r>
            <a:r>
              <a:rPr lang="en-US" sz="3600" dirty="0" smtClean="0">
                <a:effectLst/>
                <a:latin typeface="Calibri" pitchFamily="34" charset="0"/>
              </a:rPr>
              <a:t>) + 1</a:t>
            </a:r>
          </a:p>
          <a:p>
            <a:pPr algn="just">
              <a:buFont typeface="Wingdings" pitchFamily="2" charset="2"/>
              <a:buNone/>
              <a:defRPr/>
            </a:pPr>
            <a:r>
              <a:rPr lang="en-US" sz="3600" dirty="0" smtClean="0">
                <a:effectLst/>
                <a:latin typeface="Calibri" pitchFamily="34" charset="0"/>
              </a:rPr>
              <a:t>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b="1" baseline="-25000" dirty="0" smtClean="0">
                <a:effectLst/>
                <a:latin typeface="Calibri" pitchFamily="34" charset="0"/>
              </a:rPr>
              <a:t> +1</a:t>
            </a:r>
            <a:r>
              <a:rPr lang="en-US" sz="3600" dirty="0" smtClean="0">
                <a:effectLst/>
                <a:latin typeface="Calibri" pitchFamily="34" charset="0"/>
              </a:rPr>
              <a:t> =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dirty="0" smtClean="0">
                <a:effectLst/>
                <a:latin typeface="Calibri" pitchFamily="34" charset="0"/>
              </a:rPr>
              <a:t> + 2(</a:t>
            </a:r>
            <a:r>
              <a:rPr lang="en-US" sz="3600" dirty="0" err="1" smtClean="0">
                <a:effectLst/>
                <a:latin typeface="Calibri" pitchFamily="34" charset="0"/>
              </a:rPr>
              <a:t>X</a:t>
            </a:r>
            <a:r>
              <a:rPr lang="en-US" sz="3600" b="1" baseline="-25000" dirty="0" err="1" smtClean="0">
                <a:effectLst/>
                <a:latin typeface="Calibri" pitchFamily="34" charset="0"/>
              </a:rPr>
              <a:t>k</a:t>
            </a:r>
            <a:r>
              <a:rPr lang="en-US" sz="3600" dirty="0" smtClean="0">
                <a:effectLst/>
                <a:latin typeface="Calibri" pitchFamily="34" charset="0"/>
              </a:rPr>
              <a:t> +1) + (Y</a:t>
            </a:r>
            <a:r>
              <a:rPr lang="en-US" sz="3600" b="1" baseline="30000" dirty="0" smtClean="0">
                <a:effectLst/>
                <a:latin typeface="Calibri" pitchFamily="34" charset="0"/>
              </a:rPr>
              <a:t>2</a:t>
            </a:r>
            <a:r>
              <a:rPr lang="en-US" sz="3600" b="1" baseline="-25000" dirty="0" smtClean="0">
                <a:effectLst/>
                <a:latin typeface="Calibri" pitchFamily="34" charset="0"/>
              </a:rPr>
              <a:t>k</a:t>
            </a:r>
            <a:r>
              <a:rPr lang="en-US" sz="3600" dirty="0" smtClean="0">
                <a:effectLst/>
                <a:latin typeface="Calibri" pitchFamily="34" charset="0"/>
              </a:rPr>
              <a:t> - Y</a:t>
            </a:r>
            <a:r>
              <a:rPr lang="en-US" sz="3600" b="1" baseline="30000" dirty="0" smtClean="0">
                <a:effectLst/>
                <a:latin typeface="Calibri" pitchFamily="34" charset="0"/>
              </a:rPr>
              <a:t>2</a:t>
            </a:r>
            <a:r>
              <a:rPr lang="en-US" sz="3600" b="1" baseline="-25000" dirty="0" smtClean="0">
                <a:effectLst/>
                <a:latin typeface="Calibri" pitchFamily="34" charset="0"/>
              </a:rPr>
              <a:t>k</a:t>
            </a:r>
            <a:r>
              <a:rPr lang="en-US" sz="3600" baseline="-25000" dirty="0" smtClean="0">
                <a:effectLst/>
                <a:latin typeface="Calibri" pitchFamily="34" charset="0"/>
              </a:rPr>
              <a:t> </a:t>
            </a:r>
            <a:r>
              <a:rPr lang="en-US" sz="3600" dirty="0" smtClean="0">
                <a:effectLst/>
                <a:latin typeface="Calibri" pitchFamily="34" charset="0"/>
              </a:rPr>
              <a:t>)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dirty="0" smtClean="0">
                <a:effectLst/>
                <a:latin typeface="Calibri" pitchFamily="34" charset="0"/>
              </a:rPr>
              <a:t>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b="1" baseline="-25000" dirty="0" smtClean="0">
                <a:effectLst/>
                <a:latin typeface="Calibri" pitchFamily="34" charset="0"/>
              </a:rPr>
              <a:t> </a:t>
            </a:r>
            <a:r>
              <a:rPr lang="en-US" sz="3600" dirty="0" smtClean="0">
                <a:effectLst/>
                <a:latin typeface="Calibri" pitchFamily="34" charset="0"/>
              </a:rPr>
              <a:t>) + 1</a:t>
            </a:r>
          </a:p>
          <a:p>
            <a:pPr algn="just">
              <a:buFont typeface="Wingdings" pitchFamily="2" charset="2"/>
              <a:buNone/>
              <a:defRPr/>
            </a:pPr>
            <a:r>
              <a:rPr lang="en-US" sz="3600" baseline="-25000" dirty="0" smtClean="0">
                <a:effectLst/>
                <a:latin typeface="Calibri" pitchFamily="34" charset="0"/>
              </a:rPr>
              <a:t>	 </a:t>
            </a:r>
            <a:r>
              <a:rPr lang="en-US" sz="3600" dirty="0" smtClean="0">
                <a:effectLst/>
                <a:latin typeface="Calibri" pitchFamily="34" charset="0"/>
              </a:rPr>
              <a:t>  	 =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b="1" dirty="0" smtClean="0">
                <a:effectLst/>
                <a:latin typeface="Calibri" pitchFamily="34" charset="0"/>
              </a:rPr>
              <a:t> </a:t>
            </a:r>
            <a:r>
              <a:rPr lang="en-US" sz="3600" dirty="0" smtClean="0">
                <a:effectLst/>
                <a:latin typeface="Calibri" pitchFamily="34" charset="0"/>
              </a:rPr>
              <a:t>+ 2(</a:t>
            </a:r>
            <a:r>
              <a:rPr lang="en-US" sz="3600" dirty="0" err="1" smtClean="0">
                <a:effectLst/>
                <a:latin typeface="Calibri" pitchFamily="34" charset="0"/>
              </a:rPr>
              <a:t>X</a:t>
            </a:r>
            <a:r>
              <a:rPr lang="en-US" sz="3600" b="1" baseline="-25000" dirty="0" err="1" smtClean="0">
                <a:effectLst/>
                <a:latin typeface="Calibri" pitchFamily="34" charset="0"/>
              </a:rPr>
              <a:t>k</a:t>
            </a:r>
            <a:r>
              <a:rPr lang="en-US" sz="3600" dirty="0" smtClean="0">
                <a:effectLst/>
                <a:latin typeface="Calibri" pitchFamily="34" charset="0"/>
              </a:rPr>
              <a:t> +1) + 1 </a:t>
            </a:r>
          </a:p>
          <a:p>
            <a:pPr algn="just">
              <a:buFont typeface="Wingdings" pitchFamily="2" charset="2"/>
              <a:buNone/>
              <a:defRPr/>
            </a:pPr>
            <a:r>
              <a:rPr lang="en-US" sz="3600" b="1" dirty="0" smtClean="0">
                <a:solidFill>
                  <a:srgbClr val="FF0000"/>
                </a:solidFill>
                <a:effectLst/>
                <a:latin typeface="Calibri" pitchFamily="34" charset="0"/>
              </a:rPr>
              <a:t>	</a:t>
            </a:r>
            <a:r>
              <a:rPr lang="en-US" sz="3600" b="1" dirty="0" err="1" smtClean="0">
                <a:effectLst/>
                <a:latin typeface="Calibri" pitchFamily="34" charset="0"/>
              </a:rPr>
              <a:t>P</a:t>
            </a:r>
            <a:r>
              <a:rPr lang="en-US" sz="3600" b="1" baseline="-25000" dirty="0" err="1" smtClean="0">
                <a:effectLst/>
                <a:latin typeface="Calibri" pitchFamily="34" charset="0"/>
              </a:rPr>
              <a:t>k</a:t>
            </a:r>
            <a:r>
              <a:rPr lang="en-US" sz="3600" b="1" baseline="-25000" dirty="0" smtClean="0">
                <a:effectLst/>
                <a:latin typeface="Calibri" pitchFamily="34" charset="0"/>
              </a:rPr>
              <a:t> +1</a:t>
            </a:r>
            <a:r>
              <a:rPr lang="en-US" sz="3600" b="1" dirty="0" smtClean="0">
                <a:effectLst/>
                <a:latin typeface="Calibri" pitchFamily="34" charset="0"/>
              </a:rPr>
              <a:t> = </a:t>
            </a:r>
            <a:r>
              <a:rPr lang="en-US" sz="3600" b="1" dirty="0" err="1" smtClean="0">
                <a:effectLst/>
                <a:latin typeface="Calibri" pitchFamily="34" charset="0"/>
              </a:rPr>
              <a:t>P</a:t>
            </a:r>
            <a:r>
              <a:rPr lang="en-US" sz="3600" b="1" baseline="-25000" dirty="0" err="1" smtClean="0">
                <a:effectLst/>
                <a:latin typeface="Calibri" pitchFamily="34" charset="0"/>
              </a:rPr>
              <a:t>k</a:t>
            </a:r>
            <a:r>
              <a:rPr lang="en-US" sz="3600" b="1" dirty="0" smtClean="0">
                <a:effectLst/>
                <a:latin typeface="Calibri" pitchFamily="34" charset="0"/>
              </a:rPr>
              <a:t> + 2X</a:t>
            </a:r>
            <a:r>
              <a:rPr lang="en-US" sz="3600" b="1" baseline="-25000" dirty="0" smtClean="0">
                <a:effectLst/>
                <a:latin typeface="Calibri" pitchFamily="34" charset="0"/>
              </a:rPr>
              <a:t>k</a:t>
            </a:r>
            <a:r>
              <a:rPr lang="en-US" sz="3600" b="1" dirty="0" smtClean="0">
                <a:effectLst/>
                <a:latin typeface="Calibri" pitchFamily="34" charset="0"/>
              </a:rPr>
              <a:t> + 3</a:t>
            </a:r>
          </a:p>
          <a:p>
            <a:pPr algn="just">
              <a:buFont typeface="Wingdings" pitchFamily="2" charset="2"/>
              <a:buChar char="Ø"/>
              <a:defRPr/>
            </a:pPr>
            <a:r>
              <a:rPr lang="en-US" sz="3600" dirty="0" smtClean="0">
                <a:effectLst/>
                <a:latin typeface="Calibri" pitchFamily="34" charset="0"/>
              </a:rPr>
              <a:t>Now if </a:t>
            </a:r>
            <a:r>
              <a:rPr lang="en-US" sz="3600" dirty="0" err="1" smtClean="0">
                <a:effectLst/>
                <a:latin typeface="Calibri" pitchFamily="34" charset="0"/>
              </a:rPr>
              <a:t>P</a:t>
            </a:r>
            <a:r>
              <a:rPr lang="en-US" sz="3600" baseline="-25000" dirty="0" err="1" smtClean="0">
                <a:effectLst/>
                <a:latin typeface="Calibri" pitchFamily="34" charset="0"/>
              </a:rPr>
              <a:t>k</a:t>
            </a:r>
            <a:r>
              <a:rPr lang="en-US" sz="3600" baseline="-25000" dirty="0" smtClean="0">
                <a:effectLst/>
                <a:latin typeface="Calibri" pitchFamily="34" charset="0"/>
              </a:rPr>
              <a:t> </a:t>
            </a:r>
            <a:r>
              <a:rPr lang="en-US" sz="3600" dirty="0" smtClean="0">
                <a:effectLst/>
                <a:latin typeface="Calibri" pitchFamily="34" charset="0"/>
              </a:rPr>
              <a:t> ≥ 0 then mid point is on the circle boundary or outside the circle boundary. So select lower pixel. i.e.Y</a:t>
            </a:r>
            <a:r>
              <a:rPr lang="en-US" sz="3600" baseline="-25000" dirty="0" smtClean="0">
                <a:effectLst/>
                <a:latin typeface="Calibri" pitchFamily="34" charset="0"/>
              </a:rPr>
              <a:t>k-1</a:t>
            </a:r>
          </a:p>
          <a:p>
            <a:pPr algn="just">
              <a:buFont typeface="Wingdings" pitchFamily="2" charset="2"/>
              <a:buNone/>
              <a:defRPr/>
            </a:pPr>
            <a:r>
              <a:rPr lang="en-US" sz="3600" baseline="-25000" dirty="0" smtClean="0">
                <a:effectLst/>
                <a:latin typeface="Calibri" pitchFamily="34" charset="0"/>
              </a:rPr>
              <a:t> </a:t>
            </a:r>
            <a:r>
              <a:rPr lang="en-US" sz="3600" dirty="0" smtClean="0">
                <a:effectLst/>
                <a:latin typeface="Calibri" pitchFamily="34" charset="0"/>
              </a:rPr>
              <a:t>Then from eq. no (5)</a:t>
            </a:r>
          </a:p>
          <a:p>
            <a:pPr algn="just">
              <a:buFont typeface="Wingdings" pitchFamily="2" charset="2"/>
              <a:buNone/>
              <a:defRPr/>
            </a:pPr>
            <a:r>
              <a:rPr lang="en-US" sz="3600" dirty="0" smtClean="0">
                <a:effectLst/>
                <a:latin typeface="Calibri" pitchFamily="34" charset="0"/>
              </a:rPr>
              <a:t>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b="1" baseline="-25000" dirty="0" smtClean="0">
                <a:effectLst/>
                <a:latin typeface="Calibri" pitchFamily="34" charset="0"/>
              </a:rPr>
              <a:t> +1</a:t>
            </a:r>
            <a:r>
              <a:rPr lang="en-US" sz="3600" dirty="0" smtClean="0">
                <a:effectLst/>
                <a:latin typeface="Calibri" pitchFamily="34" charset="0"/>
              </a:rPr>
              <a:t> =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dirty="0" smtClean="0">
                <a:effectLst/>
                <a:latin typeface="Calibri" pitchFamily="34" charset="0"/>
              </a:rPr>
              <a:t> + 2(</a:t>
            </a:r>
            <a:r>
              <a:rPr lang="en-US" sz="3600" dirty="0" err="1" smtClean="0">
                <a:effectLst/>
                <a:latin typeface="Calibri" pitchFamily="34" charset="0"/>
              </a:rPr>
              <a:t>X</a:t>
            </a:r>
            <a:r>
              <a:rPr lang="en-US" sz="3600" b="1" baseline="-25000" dirty="0" err="1" smtClean="0">
                <a:effectLst/>
                <a:latin typeface="Calibri" pitchFamily="34" charset="0"/>
              </a:rPr>
              <a:t>k</a:t>
            </a:r>
            <a:r>
              <a:rPr lang="en-US" sz="3600" dirty="0" smtClean="0">
                <a:effectLst/>
                <a:latin typeface="Calibri" pitchFamily="34" charset="0"/>
              </a:rPr>
              <a:t> +1) + (Y</a:t>
            </a:r>
            <a:r>
              <a:rPr lang="en-US" sz="3600" b="1" baseline="30000" dirty="0" smtClean="0">
                <a:effectLst/>
                <a:latin typeface="Calibri" pitchFamily="34" charset="0"/>
              </a:rPr>
              <a:t>2</a:t>
            </a:r>
            <a:r>
              <a:rPr lang="en-US" sz="3600" b="1" baseline="-25000" dirty="0" smtClean="0">
                <a:effectLst/>
                <a:latin typeface="Calibri" pitchFamily="34" charset="0"/>
              </a:rPr>
              <a:t>k+1</a:t>
            </a:r>
            <a:r>
              <a:rPr lang="en-US" sz="3600" dirty="0" smtClean="0">
                <a:effectLst/>
                <a:latin typeface="Calibri" pitchFamily="34" charset="0"/>
              </a:rPr>
              <a:t> - Y</a:t>
            </a:r>
            <a:r>
              <a:rPr lang="en-US" sz="3600" b="1" baseline="30000" dirty="0" smtClean="0">
                <a:effectLst/>
                <a:latin typeface="Calibri" pitchFamily="34" charset="0"/>
              </a:rPr>
              <a:t>2</a:t>
            </a:r>
            <a:r>
              <a:rPr lang="en-US" sz="3600" b="1" baseline="-25000" dirty="0" smtClean="0">
                <a:effectLst/>
                <a:latin typeface="Calibri" pitchFamily="34" charset="0"/>
              </a:rPr>
              <a:t>k</a:t>
            </a:r>
            <a:r>
              <a:rPr lang="en-US" sz="3600" baseline="-25000" dirty="0" smtClean="0">
                <a:effectLst/>
                <a:latin typeface="Calibri" pitchFamily="34" charset="0"/>
              </a:rPr>
              <a:t> </a:t>
            </a:r>
            <a:r>
              <a:rPr lang="en-US" sz="3600" dirty="0" smtClean="0">
                <a:effectLst/>
                <a:latin typeface="Calibri" pitchFamily="34" charset="0"/>
              </a:rPr>
              <a:t>) - (Y</a:t>
            </a:r>
            <a:r>
              <a:rPr lang="en-US" sz="3600" b="1" baseline="-25000" dirty="0" smtClean="0">
                <a:effectLst/>
                <a:latin typeface="Calibri" pitchFamily="34" charset="0"/>
              </a:rPr>
              <a:t>k+1</a:t>
            </a:r>
            <a:r>
              <a:rPr lang="en-US" sz="3600" dirty="0" smtClean="0">
                <a:effectLst/>
                <a:latin typeface="Calibri" pitchFamily="34" charset="0"/>
              </a:rPr>
              <a:t>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b="1" baseline="-25000" dirty="0" smtClean="0">
                <a:effectLst/>
                <a:latin typeface="Calibri" pitchFamily="34" charset="0"/>
              </a:rPr>
              <a:t> </a:t>
            </a:r>
            <a:r>
              <a:rPr lang="en-US" sz="3600" dirty="0" smtClean="0">
                <a:effectLst/>
                <a:latin typeface="Calibri" pitchFamily="34" charset="0"/>
              </a:rPr>
              <a:t>) + 1</a:t>
            </a:r>
          </a:p>
          <a:p>
            <a:pPr algn="just">
              <a:buFont typeface="Wingdings" pitchFamily="2" charset="2"/>
              <a:buNone/>
              <a:defRPr/>
            </a:pPr>
            <a:r>
              <a:rPr lang="en-US" sz="3600" dirty="0" smtClean="0">
                <a:effectLst/>
                <a:latin typeface="Calibri" pitchFamily="34" charset="0"/>
              </a:rPr>
              <a:t>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b="1" baseline="-25000" dirty="0" smtClean="0">
                <a:effectLst/>
                <a:latin typeface="Calibri" pitchFamily="34" charset="0"/>
              </a:rPr>
              <a:t> +1</a:t>
            </a:r>
            <a:r>
              <a:rPr lang="en-US" sz="3600" dirty="0" smtClean="0">
                <a:effectLst/>
                <a:latin typeface="Calibri" pitchFamily="34" charset="0"/>
              </a:rPr>
              <a:t> = </a:t>
            </a:r>
            <a:r>
              <a:rPr lang="en-US" sz="3600" dirty="0" err="1" smtClean="0">
                <a:effectLst/>
                <a:latin typeface="Calibri" pitchFamily="34" charset="0"/>
              </a:rPr>
              <a:t>P</a:t>
            </a:r>
            <a:r>
              <a:rPr lang="en-US" sz="3600" b="1" baseline="-25000" dirty="0" err="1" smtClean="0">
                <a:effectLst/>
                <a:latin typeface="Calibri" pitchFamily="34" charset="0"/>
              </a:rPr>
              <a:t>k</a:t>
            </a:r>
            <a:r>
              <a:rPr lang="en-US" sz="3600" dirty="0" smtClean="0">
                <a:effectLst/>
                <a:latin typeface="Calibri" pitchFamily="34" charset="0"/>
              </a:rPr>
              <a:t> + 2(</a:t>
            </a:r>
            <a:r>
              <a:rPr lang="en-US" sz="3600" dirty="0" err="1" smtClean="0">
                <a:effectLst/>
                <a:latin typeface="Calibri" pitchFamily="34" charset="0"/>
              </a:rPr>
              <a:t>X</a:t>
            </a:r>
            <a:r>
              <a:rPr lang="en-US" sz="3600" b="1" baseline="-25000" dirty="0" err="1" smtClean="0">
                <a:effectLst/>
                <a:latin typeface="Calibri" pitchFamily="34" charset="0"/>
              </a:rPr>
              <a:t>k</a:t>
            </a:r>
            <a:r>
              <a:rPr lang="en-US" sz="3600" dirty="0" smtClean="0">
                <a:effectLst/>
                <a:latin typeface="Calibri" pitchFamily="34" charset="0"/>
              </a:rPr>
              <a:t> +1)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b="1" dirty="0" smtClean="0">
                <a:effectLst/>
                <a:latin typeface="Calibri" pitchFamily="34" charset="0"/>
              </a:rPr>
              <a:t> </a:t>
            </a:r>
            <a:r>
              <a:rPr lang="en-US" sz="3600" dirty="0" smtClean="0">
                <a:effectLst/>
                <a:latin typeface="Calibri" pitchFamily="34" charset="0"/>
              </a:rPr>
              <a:t>-1)</a:t>
            </a:r>
            <a:r>
              <a:rPr lang="en-US" sz="3600" b="1" baseline="30000" dirty="0" smtClean="0">
                <a:effectLst/>
                <a:latin typeface="Calibri" pitchFamily="34" charset="0"/>
              </a:rPr>
              <a:t>2</a:t>
            </a:r>
            <a:r>
              <a:rPr lang="en-US" sz="3600" dirty="0" smtClean="0">
                <a:effectLst/>
                <a:latin typeface="Calibri" pitchFamily="34" charset="0"/>
              </a:rPr>
              <a:t> - Y</a:t>
            </a:r>
            <a:r>
              <a:rPr lang="en-US" sz="3600" b="1" baseline="30000" dirty="0" smtClean="0">
                <a:effectLst/>
                <a:latin typeface="Calibri" pitchFamily="34" charset="0"/>
              </a:rPr>
              <a:t>2</a:t>
            </a:r>
            <a:r>
              <a:rPr lang="en-US" sz="3600" b="1" baseline="-25000" dirty="0" smtClean="0">
                <a:effectLst/>
                <a:latin typeface="Calibri" pitchFamily="34" charset="0"/>
              </a:rPr>
              <a:t>k</a:t>
            </a:r>
            <a:r>
              <a:rPr lang="en-US" sz="3600" baseline="-25000" dirty="0" smtClean="0">
                <a:effectLst/>
                <a:latin typeface="Calibri" pitchFamily="34" charset="0"/>
              </a:rPr>
              <a:t> </a:t>
            </a:r>
            <a:r>
              <a:rPr lang="en-US" sz="3600" dirty="0" smtClean="0">
                <a:effectLst/>
                <a:latin typeface="Calibri" pitchFamily="34" charset="0"/>
              </a:rPr>
              <a:t>)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b="1" dirty="0" smtClean="0">
                <a:effectLst/>
                <a:latin typeface="Calibri" pitchFamily="34" charset="0"/>
              </a:rPr>
              <a:t> </a:t>
            </a:r>
            <a:r>
              <a:rPr lang="en-US" sz="3600" dirty="0" smtClean="0">
                <a:effectLst/>
                <a:latin typeface="Calibri" pitchFamily="34" charset="0"/>
              </a:rPr>
              <a:t>-1 - </a:t>
            </a:r>
            <a:r>
              <a:rPr lang="en-US" sz="3600" dirty="0" err="1" smtClean="0">
                <a:effectLst/>
                <a:latin typeface="Calibri" pitchFamily="34" charset="0"/>
              </a:rPr>
              <a:t>Y</a:t>
            </a:r>
            <a:r>
              <a:rPr lang="en-US" sz="3600" b="1" baseline="-25000" dirty="0" err="1" smtClean="0">
                <a:effectLst/>
                <a:latin typeface="Calibri" pitchFamily="34" charset="0"/>
              </a:rPr>
              <a:t>k</a:t>
            </a:r>
            <a:r>
              <a:rPr lang="en-US" sz="3600" b="1" baseline="-25000" dirty="0" smtClean="0">
                <a:effectLst/>
                <a:latin typeface="Calibri" pitchFamily="34" charset="0"/>
              </a:rPr>
              <a:t> </a:t>
            </a:r>
            <a:r>
              <a:rPr lang="en-US" sz="3600" dirty="0" smtClean="0">
                <a:effectLst/>
                <a:latin typeface="Calibri" pitchFamily="34" charset="0"/>
              </a:rPr>
              <a:t>) + 1</a:t>
            </a:r>
          </a:p>
          <a:p>
            <a:pPr algn="just">
              <a:buFont typeface="Wingdings" pitchFamily="2" charset="2"/>
              <a:buNone/>
              <a:defRPr/>
            </a:pPr>
            <a:r>
              <a:rPr lang="en-US" sz="3600" b="1" dirty="0" smtClean="0">
                <a:solidFill>
                  <a:srgbClr val="FF0000"/>
                </a:solidFill>
                <a:effectLst/>
                <a:latin typeface="Calibri" pitchFamily="34" charset="0"/>
              </a:rPr>
              <a:t>	</a:t>
            </a:r>
            <a:r>
              <a:rPr lang="en-US" sz="3600" b="1" dirty="0" err="1" smtClean="0">
                <a:effectLst/>
                <a:latin typeface="Calibri" pitchFamily="34" charset="0"/>
              </a:rPr>
              <a:t>P</a:t>
            </a:r>
            <a:r>
              <a:rPr lang="en-US" sz="3600" b="1" baseline="-25000" dirty="0" err="1" smtClean="0">
                <a:effectLst/>
                <a:latin typeface="Calibri" pitchFamily="34" charset="0"/>
              </a:rPr>
              <a:t>k</a:t>
            </a:r>
            <a:r>
              <a:rPr lang="en-US" sz="3600" b="1" baseline="-25000" dirty="0" smtClean="0">
                <a:effectLst/>
                <a:latin typeface="Calibri" pitchFamily="34" charset="0"/>
              </a:rPr>
              <a:t> +1</a:t>
            </a:r>
            <a:r>
              <a:rPr lang="en-US" sz="3600" b="1" dirty="0" smtClean="0">
                <a:effectLst/>
                <a:latin typeface="Calibri" pitchFamily="34" charset="0"/>
              </a:rPr>
              <a:t> = </a:t>
            </a:r>
            <a:r>
              <a:rPr lang="en-US" sz="3600" b="1" dirty="0" err="1" smtClean="0">
                <a:effectLst/>
                <a:latin typeface="Calibri" pitchFamily="34" charset="0"/>
              </a:rPr>
              <a:t>P</a:t>
            </a:r>
            <a:r>
              <a:rPr lang="en-US" sz="3600" b="1" baseline="-25000" dirty="0" err="1" smtClean="0">
                <a:effectLst/>
                <a:latin typeface="Calibri" pitchFamily="34" charset="0"/>
              </a:rPr>
              <a:t>k</a:t>
            </a:r>
            <a:r>
              <a:rPr lang="en-US" sz="3600" b="1" dirty="0" smtClean="0">
                <a:effectLst/>
                <a:latin typeface="Calibri" pitchFamily="34" charset="0"/>
              </a:rPr>
              <a:t> + 2(</a:t>
            </a:r>
            <a:r>
              <a:rPr lang="en-US" sz="3600" b="1" dirty="0" err="1" smtClean="0">
                <a:effectLst/>
                <a:latin typeface="Calibri" pitchFamily="34" charset="0"/>
              </a:rPr>
              <a:t>X</a:t>
            </a:r>
            <a:r>
              <a:rPr lang="en-US" sz="3600" b="1" baseline="-25000" dirty="0" err="1" smtClean="0">
                <a:effectLst/>
                <a:latin typeface="Calibri" pitchFamily="34" charset="0"/>
              </a:rPr>
              <a:t>k</a:t>
            </a:r>
            <a:r>
              <a:rPr lang="en-US" sz="3600" b="1" dirty="0" smtClean="0">
                <a:effectLst/>
                <a:latin typeface="Calibri" pitchFamily="34" charset="0"/>
              </a:rPr>
              <a:t> – </a:t>
            </a:r>
            <a:r>
              <a:rPr lang="en-US" sz="3600" b="1" dirty="0" err="1" smtClean="0">
                <a:effectLst/>
                <a:latin typeface="Calibri" pitchFamily="34" charset="0"/>
              </a:rPr>
              <a:t>Y</a:t>
            </a:r>
            <a:r>
              <a:rPr lang="en-US" sz="3600" b="1" baseline="-25000" dirty="0" err="1" smtClean="0">
                <a:effectLst/>
                <a:latin typeface="Calibri" pitchFamily="34" charset="0"/>
              </a:rPr>
              <a:t>k</a:t>
            </a:r>
            <a:r>
              <a:rPr lang="en-US" sz="3600" b="1" dirty="0" smtClean="0">
                <a:effectLst/>
                <a:latin typeface="Calibri" pitchFamily="34" charset="0"/>
              </a:rPr>
              <a:t> ) + 5</a:t>
            </a:r>
            <a:endParaRPr lang="en-US" sz="3600" dirty="0" smtClean="0">
              <a:effectLst/>
              <a:latin typeface="Calibri" pitchFamily="34" charset="0"/>
            </a:endParaRPr>
          </a:p>
          <a:p>
            <a:pPr algn="just">
              <a:buFont typeface="Wingdings" pitchFamily="2" charset="2"/>
              <a:buNone/>
              <a:defRPr/>
            </a:pPr>
            <a:endParaRPr lang="en-US" sz="2400" b="1" dirty="0" smtClean="0">
              <a:latin typeface="Calibri" pitchFamily="34" charset="0"/>
            </a:endParaRPr>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638800"/>
          </a:xfrm>
        </p:spPr>
        <p:txBody>
          <a:bodyPr>
            <a:normAutofit fontScale="85000" lnSpcReduction="10000"/>
          </a:bodyPr>
          <a:lstStyle/>
          <a:p>
            <a:pPr>
              <a:defRPr/>
            </a:pPr>
            <a:r>
              <a:rPr lang="en-US" dirty="0" smtClean="0"/>
              <a:t>The initial decision parameter is obtained by evaluating the circle function at the start position (</a:t>
            </a:r>
            <a:r>
              <a:rPr lang="en-US" sz="3200" dirty="0" smtClean="0"/>
              <a:t>x</a:t>
            </a:r>
            <a:r>
              <a:rPr lang="en-US" sz="2000" dirty="0" smtClean="0"/>
              <a:t>0</a:t>
            </a:r>
            <a:r>
              <a:rPr lang="en-US" dirty="0" smtClean="0"/>
              <a:t>,</a:t>
            </a:r>
            <a:r>
              <a:rPr lang="en-US" sz="3200" dirty="0" smtClean="0"/>
              <a:t>y</a:t>
            </a:r>
            <a:r>
              <a:rPr lang="en-US" sz="2000" dirty="0" smtClean="0"/>
              <a:t>0</a:t>
            </a:r>
            <a:r>
              <a:rPr lang="en-US" dirty="0" smtClean="0"/>
              <a:t>) = (0,r).</a:t>
            </a:r>
          </a:p>
          <a:p>
            <a:pPr>
              <a:buFont typeface="Wingdings" pitchFamily="2" charset="2"/>
              <a:buNone/>
              <a:defRPr/>
            </a:pPr>
            <a:r>
              <a:rPr lang="en-US" dirty="0" smtClean="0"/>
              <a:t>First decision parameter coordinate at (0,r) </a:t>
            </a:r>
          </a:p>
          <a:p>
            <a:pPr>
              <a:buFont typeface="Wingdings" pitchFamily="2" charset="2"/>
              <a:buNone/>
              <a:defRPr/>
            </a:pPr>
            <a:r>
              <a:rPr lang="en-US" dirty="0" smtClean="0"/>
              <a:t>P</a:t>
            </a:r>
            <a:r>
              <a:rPr lang="en-US" baseline="-25000" dirty="0" smtClean="0"/>
              <a:t>0 </a:t>
            </a:r>
            <a:r>
              <a:rPr lang="en-US" dirty="0" smtClean="0"/>
              <a:t>= </a:t>
            </a:r>
            <a:r>
              <a:rPr lang="en-US" dirty="0" err="1" smtClean="0"/>
              <a:t>f</a:t>
            </a:r>
            <a:r>
              <a:rPr lang="en-US" baseline="-25000" dirty="0" err="1" smtClean="0"/>
              <a:t>circle</a:t>
            </a:r>
            <a:r>
              <a:rPr lang="en-US" dirty="0" smtClean="0"/>
              <a:t>( 1, r – ½ )</a:t>
            </a:r>
          </a:p>
          <a:p>
            <a:pPr>
              <a:buFont typeface="Wingdings" pitchFamily="2" charset="2"/>
              <a:buNone/>
              <a:defRPr/>
            </a:pPr>
            <a:r>
              <a:rPr lang="en-US" dirty="0" smtClean="0"/>
              <a:t>P</a:t>
            </a:r>
            <a:r>
              <a:rPr lang="en-US" baseline="-25000" dirty="0" smtClean="0"/>
              <a:t>0 </a:t>
            </a:r>
            <a:r>
              <a:rPr lang="en-US" dirty="0" smtClean="0"/>
              <a:t>= (0 + 1)</a:t>
            </a:r>
            <a:r>
              <a:rPr lang="en-US" baseline="30000" dirty="0" smtClean="0"/>
              <a:t>2</a:t>
            </a:r>
            <a:r>
              <a:rPr lang="en-US" dirty="0" smtClean="0"/>
              <a:t> + (r – ½ )</a:t>
            </a:r>
            <a:r>
              <a:rPr lang="en-US" baseline="30000" dirty="0" smtClean="0"/>
              <a:t>2</a:t>
            </a:r>
            <a:r>
              <a:rPr lang="en-US" dirty="0" smtClean="0"/>
              <a:t> –r</a:t>
            </a:r>
            <a:r>
              <a:rPr lang="en-US" baseline="30000" dirty="0" smtClean="0"/>
              <a:t>2</a:t>
            </a:r>
            <a:r>
              <a:rPr lang="en-US" dirty="0" smtClean="0"/>
              <a:t>  </a:t>
            </a:r>
          </a:p>
          <a:p>
            <a:pPr>
              <a:buFont typeface="Wingdings" pitchFamily="2" charset="2"/>
              <a:buNone/>
              <a:defRPr/>
            </a:pPr>
            <a:r>
              <a:rPr lang="en-US" dirty="0" smtClean="0"/>
              <a:t>P</a:t>
            </a:r>
            <a:r>
              <a:rPr lang="en-US" baseline="-25000" dirty="0" smtClean="0"/>
              <a:t>0 </a:t>
            </a:r>
            <a:r>
              <a:rPr lang="en-US" dirty="0" smtClean="0"/>
              <a:t>= 5/4 – r</a:t>
            </a:r>
          </a:p>
          <a:p>
            <a:pPr>
              <a:buFont typeface="Wingdings" pitchFamily="2" charset="2"/>
              <a:buNone/>
              <a:defRPr/>
            </a:pPr>
            <a:r>
              <a:rPr lang="en-US" baseline="30000" dirty="0" smtClean="0"/>
              <a:t> </a:t>
            </a:r>
          </a:p>
          <a:p>
            <a:pPr>
              <a:buFont typeface="Wingdings" pitchFamily="2" charset="2"/>
              <a:buNone/>
              <a:defRPr/>
            </a:pPr>
            <a:r>
              <a:rPr lang="en-US" dirty="0" smtClean="0"/>
              <a:t>but </a:t>
            </a:r>
            <a:r>
              <a:rPr lang="en-US" dirty="0" err="1" smtClean="0"/>
              <a:t>Bresenham</a:t>
            </a:r>
            <a:r>
              <a:rPr lang="en-US" dirty="0" smtClean="0"/>
              <a:t> algorithm involve only integer value</a:t>
            </a:r>
          </a:p>
          <a:p>
            <a:pPr>
              <a:buFont typeface="Wingdings" pitchFamily="2" charset="2"/>
              <a:buNone/>
              <a:defRPr/>
            </a:pPr>
            <a:r>
              <a:rPr lang="en-US" b="1" dirty="0" smtClean="0">
                <a:solidFill>
                  <a:srgbClr val="FF0000"/>
                </a:solidFill>
              </a:rPr>
              <a:t>		</a:t>
            </a:r>
          </a:p>
          <a:p>
            <a:pPr>
              <a:buFont typeface="Wingdings" pitchFamily="2" charset="2"/>
              <a:buNone/>
              <a:defRPr/>
            </a:pPr>
            <a:r>
              <a:rPr lang="en-US" b="1" dirty="0" smtClean="0">
                <a:solidFill>
                  <a:srgbClr val="FF0000"/>
                </a:solidFill>
              </a:rPr>
              <a:t>		</a:t>
            </a:r>
            <a:r>
              <a:rPr lang="en-US" b="1" dirty="0" smtClean="0"/>
              <a:t>P</a:t>
            </a:r>
            <a:r>
              <a:rPr lang="en-US" b="1" baseline="-25000" dirty="0" smtClean="0"/>
              <a:t>0 </a:t>
            </a:r>
            <a:r>
              <a:rPr lang="en-US" b="1" dirty="0" smtClean="0"/>
              <a:t>= 1 – r     …(6)</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37891" name="Picture 2"/>
          <p:cNvPicPr>
            <a:picLocks noChangeAspect="1" noChangeArrowheads="1"/>
          </p:cNvPicPr>
          <p:nvPr/>
        </p:nvPicPr>
        <p:blipFill>
          <a:blip r:embed="rId2">
            <a:lum bright="-20000" contrast="30000"/>
          </a:blip>
          <a:srcRect/>
          <a:stretch>
            <a:fillRect/>
          </a:stretch>
        </p:blipFill>
        <p:spPr bwMode="auto">
          <a:xfrm>
            <a:off x="0" y="1143000"/>
            <a:ext cx="9144000" cy="487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38915" name="Picture 3"/>
          <p:cNvPicPr>
            <a:picLocks noChangeAspect="1" noChangeArrowheads="1"/>
          </p:cNvPicPr>
          <p:nvPr/>
        </p:nvPicPr>
        <p:blipFill>
          <a:blip r:embed="rId2">
            <a:lum bright="-20000" contrast="30000"/>
          </a:blip>
          <a:srcRect/>
          <a:stretch>
            <a:fillRect/>
          </a:stretch>
        </p:blipFill>
        <p:spPr bwMode="auto">
          <a:xfrm>
            <a:off x="457200" y="990600"/>
            <a:ext cx="8305800" cy="525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39939" name="Picture 2"/>
          <p:cNvPicPr>
            <a:picLocks noChangeAspect="1" noChangeArrowheads="1"/>
          </p:cNvPicPr>
          <p:nvPr/>
        </p:nvPicPr>
        <p:blipFill>
          <a:blip r:embed="rId2">
            <a:lum bright="-20000" contrast="30000"/>
          </a:blip>
          <a:srcRect/>
          <a:stretch>
            <a:fillRect/>
          </a:stretch>
        </p:blipFill>
        <p:spPr bwMode="auto">
          <a:xfrm>
            <a:off x="381000" y="609600"/>
            <a:ext cx="84582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40963" name="Picture 2"/>
          <p:cNvPicPr>
            <a:picLocks noChangeAspect="1" noChangeArrowheads="1"/>
          </p:cNvPicPr>
          <p:nvPr/>
        </p:nvPicPr>
        <p:blipFill>
          <a:blip r:embed="rId2"/>
          <a:srcRect/>
          <a:stretch>
            <a:fillRect/>
          </a:stretch>
        </p:blipFill>
        <p:spPr bwMode="auto">
          <a:xfrm>
            <a:off x="457200" y="762000"/>
            <a:ext cx="8382000" cy="5648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2400" y="685800"/>
            <a:ext cx="8839200" cy="5508625"/>
          </a:xfrm>
          <a:prstGeom prst="rect">
            <a:avLst/>
          </a:prstGeom>
          <a:noFill/>
          <a:ln w="9525">
            <a:noFill/>
            <a:miter lim="800000"/>
            <a:headEnd/>
            <a:tailEnd/>
          </a:ln>
        </p:spPr>
        <p:txBody>
          <a:bodyPr>
            <a:spAutoFit/>
          </a:bodyPr>
          <a:lstStyle/>
          <a:p>
            <a:pPr marL="355600" indent="-355600" algn="just">
              <a:spcAft>
                <a:spcPts val="1000"/>
              </a:spcAft>
            </a:pPr>
            <a:r>
              <a:rPr lang="en-US" sz="2300" b="1">
                <a:latin typeface="Arial" charset="0"/>
                <a:ea typeface="Calibri" pitchFamily="34" charset="0"/>
                <a:cs typeface="Times New Roman" pitchFamily="18" charset="0"/>
              </a:rPr>
              <a:t>The </a:t>
            </a:r>
            <a:r>
              <a:rPr lang="en-US" sz="2300" b="1">
                <a:solidFill>
                  <a:srgbClr val="FFFF00"/>
                </a:solidFill>
                <a:latin typeface="Arial" charset="0"/>
                <a:ea typeface="Calibri" pitchFamily="34" charset="0"/>
                <a:cs typeface="Times New Roman" pitchFamily="18" charset="0"/>
              </a:rPr>
              <a:t>digital differential analyzer </a:t>
            </a:r>
            <a:r>
              <a:rPr lang="en-US" sz="2300" b="1">
                <a:latin typeface="Arial" charset="0"/>
                <a:ea typeface="Calibri" pitchFamily="34" charset="0"/>
                <a:cs typeface="Times New Roman" pitchFamily="18" charset="0"/>
              </a:rPr>
              <a:t>(DDA) is a scan-conversion line algorithm based on figure 3-4 calculating either </a:t>
            </a:r>
            <a:r>
              <a:rPr lang="en-US" sz="2000" b="1">
                <a:latin typeface="Arial" charset="0"/>
                <a:ea typeface="Calibri" pitchFamily="34" charset="0"/>
                <a:cs typeface="Times New Roman" pitchFamily="18" charset="0"/>
                <a:sym typeface="Symbol" pitchFamily="18" charset="2"/>
              </a:rPr>
              <a:t></a:t>
            </a:r>
            <a:r>
              <a:rPr lang="en-US" sz="2300" b="1">
                <a:latin typeface="Arial" charset="0"/>
                <a:ea typeface="Calibri" pitchFamily="34" charset="0"/>
                <a:cs typeface="Times New Roman" pitchFamily="18" charset="0"/>
              </a:rPr>
              <a:t>y or </a:t>
            </a:r>
            <a:r>
              <a:rPr lang="en-US" sz="2000" b="1">
                <a:latin typeface="Arial" charset="0"/>
                <a:ea typeface="Calibri" pitchFamily="34" charset="0"/>
                <a:cs typeface="Times New Roman" pitchFamily="18" charset="0"/>
                <a:sym typeface="Symbol" pitchFamily="18" charset="2"/>
              </a:rPr>
              <a:t></a:t>
            </a:r>
            <a:r>
              <a:rPr lang="en-US" sz="2300" b="1">
                <a:latin typeface="Arial" charset="0"/>
                <a:ea typeface="Calibri" pitchFamily="34" charset="0"/>
                <a:cs typeface="Times New Roman" pitchFamily="18" charset="0"/>
              </a:rPr>
              <a:t>x, using Eq. 3-4 or Eq. 3-5. We sample the line at unit  intervals in one coordinate and determine corresponding integer values nearest the line path for the other coordinate. </a:t>
            </a:r>
          </a:p>
          <a:p>
            <a:pPr marL="355600" indent="-355600" algn="just">
              <a:spcAft>
                <a:spcPts val="1000"/>
              </a:spcAft>
            </a:pPr>
            <a:r>
              <a:rPr lang="en-US" sz="2300" b="1">
                <a:latin typeface="Arial" charset="0"/>
                <a:ea typeface="Calibri" pitchFamily="34" charset="0"/>
                <a:cs typeface="Times New Roman" pitchFamily="18" charset="0"/>
              </a:rPr>
              <a:t>Consider first a line with positive slope, as shown in Fig. 3-3. If the slope is less than or equal to 1, we sample at unit x intervals (</a:t>
            </a:r>
            <a:r>
              <a:rPr lang="en-US" sz="2000" b="1">
                <a:latin typeface="Arial" charset="0"/>
                <a:ea typeface="Calibri" pitchFamily="34" charset="0"/>
                <a:cs typeface="Times New Roman" pitchFamily="18" charset="0"/>
                <a:sym typeface="Symbol" pitchFamily="18" charset="2"/>
              </a:rPr>
              <a:t></a:t>
            </a:r>
            <a:r>
              <a:rPr lang="en-US" sz="2300" b="1">
                <a:latin typeface="Arial" charset="0"/>
                <a:ea typeface="Calibri" pitchFamily="34" charset="0"/>
                <a:cs typeface="Times New Roman" pitchFamily="18" charset="0"/>
              </a:rPr>
              <a:t>x = 1) and compute each successive y value as</a:t>
            </a:r>
          </a:p>
          <a:p>
            <a:pPr marL="355600" indent="-355600" algn="just">
              <a:spcAft>
                <a:spcPts val="1000"/>
              </a:spcAft>
            </a:pPr>
            <a:r>
              <a:rPr lang="en-US" sz="2300" b="1">
                <a:latin typeface="Arial" charset="0"/>
                <a:ea typeface="Calibri" pitchFamily="34" charset="0"/>
                <a:cs typeface="Times New Roman" pitchFamily="18" charset="0"/>
              </a:rPr>
              <a:t>			</a:t>
            </a:r>
            <a:r>
              <a:rPr lang="en-US" sz="2800" b="1">
                <a:latin typeface="Arial" charset="0"/>
                <a:ea typeface="Calibri" pitchFamily="34" charset="0"/>
                <a:cs typeface="Times New Roman" pitchFamily="18" charset="0"/>
              </a:rPr>
              <a:t>	y</a:t>
            </a:r>
            <a:r>
              <a:rPr lang="en-US" sz="2800" b="1" baseline="-25000">
                <a:latin typeface="Arial" charset="0"/>
                <a:ea typeface="Calibri" pitchFamily="34" charset="0"/>
                <a:cs typeface="Times New Roman" pitchFamily="18" charset="0"/>
              </a:rPr>
              <a:t>k+1</a:t>
            </a:r>
            <a:r>
              <a:rPr lang="en-US" sz="2800" b="1">
                <a:latin typeface="Arial" charset="0"/>
                <a:ea typeface="Calibri" pitchFamily="34" charset="0"/>
                <a:cs typeface="Times New Roman" pitchFamily="18" charset="0"/>
              </a:rPr>
              <a:t> = y</a:t>
            </a:r>
            <a:r>
              <a:rPr lang="en-US" sz="2800" b="1" baseline="-25000">
                <a:latin typeface="Arial" charset="0"/>
                <a:ea typeface="Calibri" pitchFamily="34" charset="0"/>
                <a:cs typeface="Times New Roman" pitchFamily="18" charset="0"/>
              </a:rPr>
              <a:t>k</a:t>
            </a:r>
            <a:r>
              <a:rPr lang="en-US" sz="2800" b="1">
                <a:latin typeface="Arial" charset="0"/>
                <a:ea typeface="Calibri" pitchFamily="34" charset="0"/>
                <a:cs typeface="Times New Roman" pitchFamily="18" charset="0"/>
              </a:rPr>
              <a:t> + m</a:t>
            </a:r>
            <a:endParaRPr lang="en-US" sz="2300" b="1">
              <a:latin typeface="Arial" charset="0"/>
              <a:ea typeface="Calibri" pitchFamily="34" charset="0"/>
              <a:cs typeface="Times New Roman" pitchFamily="18" charset="0"/>
            </a:endParaRPr>
          </a:p>
          <a:p>
            <a:pPr marL="355600" indent="-355600" algn="just">
              <a:spcAft>
                <a:spcPts val="1000"/>
              </a:spcAft>
            </a:pPr>
            <a:r>
              <a:rPr lang="en-US" sz="2300" b="1">
                <a:latin typeface="Arial" charset="0"/>
                <a:ea typeface="Calibri" pitchFamily="34" charset="0"/>
                <a:cs typeface="Times New Roman" pitchFamily="18" charset="0"/>
              </a:rPr>
              <a:t>Subscript k takes integer values starting from 1, for the first point, and increases by 1 until the final endpoint is reached. Since m can be any real number between 0 and 1, the calculated y values must be rounded to the nearest integer.</a:t>
            </a:r>
            <a:endParaRPr lang="en-US" sz="2300">
              <a:latin typeface="Calibri" pitchFamily="34" charset="0"/>
              <a:ea typeface="Calibri" pitchFamily="34" charset="0"/>
              <a:cs typeface="Times New Roman" pitchFamily="18" charset="0"/>
            </a:endParaRPr>
          </a:p>
        </p:txBody>
      </p:sp>
      <p:sp>
        <p:nvSpPr>
          <p:cNvPr id="5123"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DDA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Midpoint Circle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41987" name="Picture 2"/>
          <p:cNvPicPr>
            <a:picLocks noChangeAspect="1" noChangeArrowheads="1"/>
          </p:cNvPicPr>
          <p:nvPr/>
        </p:nvPicPr>
        <p:blipFill>
          <a:blip r:embed="rId2"/>
          <a:srcRect/>
          <a:stretch>
            <a:fillRect/>
          </a:stretch>
        </p:blipFill>
        <p:spPr bwMode="auto">
          <a:xfrm>
            <a:off x="609600" y="1066800"/>
            <a:ext cx="8201025" cy="457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4524375"/>
          </a:xfrm>
          <a:prstGeom prst="rect">
            <a:avLst/>
          </a:prstGeom>
          <a:noFill/>
          <a:ln w="9525">
            <a:noFill/>
            <a:miter lim="800000"/>
            <a:headEnd/>
            <a:tailEnd/>
          </a:ln>
        </p:spPr>
        <p:txBody>
          <a:bodyPr>
            <a:spAutoFit/>
          </a:bodyPr>
          <a:lstStyle/>
          <a:p>
            <a:pPr algn="just">
              <a:defRPr/>
            </a:pPr>
            <a:r>
              <a:rPr lang="en-US" dirty="0">
                <a:latin typeface="+mn-lt"/>
              </a:rPr>
              <a:t>Letters, numbers, and other characters can be displayed in a variety of sizes and styles. The overall design style for a set (or family) of characters is called a type face. Today, there are hundreds of typefaces available for computer applications.</a:t>
            </a:r>
          </a:p>
          <a:p>
            <a:pPr algn="just">
              <a:defRPr/>
            </a:pPr>
            <a:endParaRPr lang="en-US" dirty="0">
              <a:latin typeface="+mn-lt"/>
            </a:endParaRPr>
          </a:p>
          <a:p>
            <a:pPr algn="just">
              <a:defRPr/>
            </a:pPr>
            <a:r>
              <a:rPr lang="en-US" dirty="0">
                <a:latin typeface="+mn-lt"/>
              </a:rPr>
              <a:t>Examples of a few common typefaces are Courier, Helvetica, New York, Palatino, and Zapf Chancery. Originally, the term font referred to a set of cast metal character forms in a particular size and format, such as 10-point Courier Italic or 12-</a:t>
            </a:r>
          </a:p>
          <a:p>
            <a:pPr algn="just">
              <a:defRPr/>
            </a:pPr>
            <a:r>
              <a:rPr lang="en-US" dirty="0">
                <a:latin typeface="+mn-lt"/>
              </a:rPr>
              <a:t>point Palatino Bold. Now, the terms font and typeface are often used interchangeably, since printing is no longer done with cast metal forms.</a:t>
            </a:r>
          </a:p>
        </p:txBody>
      </p:sp>
      <p:sp>
        <p:nvSpPr>
          <p:cNvPr id="43011"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4524375"/>
          </a:xfrm>
          <a:prstGeom prst="rect">
            <a:avLst/>
          </a:prstGeom>
          <a:noFill/>
          <a:ln w="9525">
            <a:noFill/>
            <a:miter lim="800000"/>
            <a:headEnd/>
            <a:tailEnd/>
          </a:ln>
        </p:spPr>
        <p:txBody>
          <a:bodyPr>
            <a:spAutoFit/>
          </a:bodyPr>
          <a:lstStyle/>
          <a:p>
            <a:pPr algn="just">
              <a:defRPr/>
            </a:pPr>
            <a:r>
              <a:rPr lang="en-US" dirty="0">
                <a:latin typeface="+mn-lt"/>
              </a:rPr>
              <a:t>Typefaces (or fonts) can be divided into two broad groups: serif and sans serif. Serif type has small lines or accents at the ends of the main character strokes, while sans-serif type does not have accents. For example, the text in this book is set in a serif font (Palatino). But this sentence is printed in a sans-serif font (Optima). </a:t>
            </a:r>
          </a:p>
          <a:p>
            <a:pPr algn="just">
              <a:defRPr/>
            </a:pPr>
            <a:r>
              <a:rPr lang="en-US" dirty="0">
                <a:latin typeface="+mn-lt"/>
              </a:rPr>
              <a:t>Serif type is generally more readable; that is, it is easier to read in longer blocks of text. On the other hand, the individual characters in sans-serif type are easier to recognize. For this reason, sans-serif type is said to be more legible. Since sans-serif characters can be quickly recognized, this typeface is good for labeling and short headings.</a:t>
            </a:r>
          </a:p>
        </p:txBody>
      </p:sp>
      <p:sp>
        <p:nvSpPr>
          <p:cNvPr id="44035"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4894263"/>
          </a:xfrm>
          <a:prstGeom prst="rect">
            <a:avLst/>
          </a:prstGeom>
          <a:noFill/>
          <a:ln w="9525">
            <a:noFill/>
            <a:miter lim="800000"/>
            <a:headEnd/>
            <a:tailEnd/>
          </a:ln>
        </p:spPr>
        <p:txBody>
          <a:bodyPr>
            <a:spAutoFit/>
          </a:bodyPr>
          <a:lstStyle/>
          <a:p>
            <a:pPr algn="just">
              <a:defRPr/>
            </a:pPr>
            <a:r>
              <a:rPr lang="en-US" dirty="0">
                <a:latin typeface="+mn-lt"/>
              </a:rPr>
              <a:t>Two different representations are used for storing computer fonts. A simple method for representing the character shapes in a particular typeface is to use rectangular grid patterns. The set of characters are then referred to as a bitmap font (or bitmapped font). </a:t>
            </a:r>
          </a:p>
          <a:p>
            <a:pPr algn="just">
              <a:defRPr/>
            </a:pPr>
            <a:endParaRPr lang="en-US" dirty="0">
              <a:latin typeface="+mn-lt"/>
            </a:endParaRPr>
          </a:p>
          <a:p>
            <a:pPr algn="just">
              <a:defRPr/>
            </a:pPr>
            <a:r>
              <a:rPr lang="en-US" dirty="0">
                <a:latin typeface="+mn-lt"/>
              </a:rPr>
              <a:t>Another, more flexible, scheme is to describe character shapes using straight-line and curve sections, as in PostScript, for example. In this case, the set of characters is called an outline font. Figure 3-48 illustrates the two methods for character representation. When the pattern in Fig. 3-48(a) is copied to an area of the frame buffer, the 1 bits designate which pixel positions are to be displayed on the monitor.</a:t>
            </a:r>
          </a:p>
        </p:txBody>
      </p:sp>
      <p:sp>
        <p:nvSpPr>
          <p:cNvPr id="45059"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46083" name="Picture 2"/>
          <p:cNvPicPr>
            <a:picLocks noChangeAspect="1" noChangeArrowheads="1"/>
          </p:cNvPicPr>
          <p:nvPr/>
        </p:nvPicPr>
        <p:blipFill>
          <a:blip r:embed="rId2">
            <a:lum bright="-20000" contrast="30000"/>
          </a:blip>
          <a:srcRect/>
          <a:stretch>
            <a:fillRect/>
          </a:stretch>
        </p:blipFill>
        <p:spPr bwMode="auto">
          <a:xfrm>
            <a:off x="533400" y="914400"/>
            <a:ext cx="8229600" cy="5499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4894263"/>
          </a:xfrm>
          <a:prstGeom prst="rect">
            <a:avLst/>
          </a:prstGeom>
          <a:noFill/>
          <a:ln w="9525">
            <a:noFill/>
            <a:miter lim="800000"/>
            <a:headEnd/>
            <a:tailEnd/>
          </a:ln>
        </p:spPr>
        <p:txBody>
          <a:bodyPr>
            <a:spAutoFit/>
          </a:bodyPr>
          <a:lstStyle/>
          <a:p>
            <a:pPr algn="just">
              <a:defRPr/>
            </a:pPr>
            <a:r>
              <a:rPr lang="en-US" dirty="0">
                <a:latin typeface="+mn-lt"/>
              </a:rPr>
              <a:t>Bitmap fonts are the simplest to define and display: The character grid only needs to be mapped to a frame-buffer position. In general, however, bitmap fonts require more space, because each variation (size and format) must be stored in a</a:t>
            </a:r>
          </a:p>
          <a:p>
            <a:pPr algn="just">
              <a:defRPr/>
            </a:pPr>
            <a:r>
              <a:rPr lang="en-US" dirty="0">
                <a:latin typeface="+mn-lt"/>
              </a:rPr>
              <a:t>font cache. It is possible to generate different sizes and other variations, such as bold and italic, from one set, but this usually does not produce good results.</a:t>
            </a:r>
          </a:p>
          <a:p>
            <a:pPr algn="just">
              <a:defRPr/>
            </a:pPr>
            <a:r>
              <a:rPr lang="en-US" dirty="0">
                <a:latin typeface="+mn-lt"/>
              </a:rPr>
              <a:t>In contrast to bitmap fonts, outline fonts require less storage since each variation does not require a distinct font cache. We can produce boldface, italic, or different sizes by manipulating the curve definitions for the character outlines. But it does take more time to process the outline fonts, because they must be scan converted into the frame buffer.</a:t>
            </a:r>
          </a:p>
        </p:txBody>
      </p:sp>
      <p:sp>
        <p:nvSpPr>
          <p:cNvPr id="47107"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48131" name="Picture 2"/>
          <p:cNvPicPr>
            <a:picLocks noChangeAspect="1" noChangeArrowheads="1"/>
          </p:cNvPicPr>
          <p:nvPr/>
        </p:nvPicPr>
        <p:blipFill>
          <a:blip r:embed="rId2">
            <a:lum bright="-20000" contrast="20000"/>
          </a:blip>
          <a:srcRect/>
          <a:stretch>
            <a:fillRect/>
          </a:stretch>
        </p:blipFill>
        <p:spPr bwMode="auto">
          <a:xfrm>
            <a:off x="152400" y="762000"/>
            <a:ext cx="8839200" cy="563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74700"/>
            <a:ext cx="8763000" cy="2678113"/>
          </a:xfrm>
          <a:prstGeom prst="rect">
            <a:avLst/>
          </a:prstGeom>
          <a:noFill/>
          <a:ln w="9525">
            <a:noFill/>
            <a:miter lim="800000"/>
            <a:headEnd/>
            <a:tailEnd/>
          </a:ln>
        </p:spPr>
        <p:txBody>
          <a:bodyPr>
            <a:spAutoFit/>
          </a:bodyPr>
          <a:lstStyle/>
          <a:p>
            <a:pPr algn="just">
              <a:defRPr/>
            </a:pPr>
            <a:r>
              <a:rPr lang="en-US" dirty="0">
                <a:latin typeface="+mn-lt"/>
              </a:rPr>
              <a:t>A predefined character is then centered at each of the n coordinate positions in the list </a:t>
            </a:r>
            <a:r>
              <a:rPr lang="en-US" dirty="0" err="1">
                <a:latin typeface="+mn-lt"/>
              </a:rPr>
              <a:t>wcpoints</a:t>
            </a:r>
            <a:r>
              <a:rPr lang="en-US" dirty="0">
                <a:latin typeface="+mn-lt"/>
              </a:rPr>
              <a:t>. The default symbol displayed by </a:t>
            </a:r>
            <a:r>
              <a:rPr lang="en-US" dirty="0" err="1">
                <a:latin typeface="+mn-lt"/>
              </a:rPr>
              <a:t>polymarker</a:t>
            </a:r>
            <a:r>
              <a:rPr lang="en-US" dirty="0">
                <a:latin typeface="+mn-lt"/>
              </a:rPr>
              <a:t> depends on the particular implementation, but we assume for now that an asterisk is to be used. Figure 3-49 illustrates plotting of a data set with the statement</a:t>
            </a:r>
          </a:p>
          <a:p>
            <a:pPr algn="just">
              <a:defRPr/>
            </a:pPr>
            <a:r>
              <a:rPr lang="en-US" dirty="0">
                <a:latin typeface="+mn-lt"/>
              </a:rPr>
              <a:t>                            </a:t>
            </a:r>
            <a:r>
              <a:rPr lang="en-US" dirty="0" err="1">
                <a:latin typeface="+mn-lt"/>
              </a:rPr>
              <a:t>polymarker</a:t>
            </a:r>
            <a:r>
              <a:rPr lang="en-US" dirty="0">
                <a:latin typeface="+mn-lt"/>
              </a:rPr>
              <a:t> (6, </a:t>
            </a:r>
            <a:r>
              <a:rPr lang="en-US" dirty="0" err="1">
                <a:latin typeface="+mn-lt"/>
              </a:rPr>
              <a:t>wcpoints</a:t>
            </a:r>
            <a:r>
              <a:rPr lang="en-US" dirty="0">
                <a:latin typeface="+mn-lt"/>
              </a:rPr>
              <a:t>)</a:t>
            </a:r>
          </a:p>
        </p:txBody>
      </p:sp>
      <p:sp>
        <p:nvSpPr>
          <p:cNvPr id="49155"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Character Generation:</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49156" name="Picture 2"/>
          <p:cNvPicPr>
            <a:picLocks noChangeAspect="1" noChangeArrowheads="1"/>
          </p:cNvPicPr>
          <p:nvPr/>
        </p:nvPicPr>
        <p:blipFill>
          <a:blip r:embed="rId2">
            <a:lum bright="-20000" contrast="20000"/>
          </a:blip>
          <a:srcRect/>
          <a:stretch>
            <a:fillRect/>
          </a:stretch>
        </p:blipFill>
        <p:spPr bwMode="auto">
          <a:xfrm>
            <a:off x="762000" y="3505200"/>
            <a:ext cx="746760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8200"/>
            <a:ext cx="8686800" cy="5638800"/>
          </a:xfrm>
        </p:spPr>
        <p:txBody>
          <a:bodyPr>
            <a:noAutofit/>
          </a:bodyPr>
          <a:lstStyle/>
          <a:p>
            <a:pPr marL="0" indent="0" algn="just">
              <a:lnSpc>
                <a:spcPct val="100000"/>
              </a:lnSpc>
              <a:buFont typeface="Wingdings" pitchFamily="2" charset="2"/>
              <a:buNone/>
              <a:defRPr/>
            </a:pPr>
            <a:r>
              <a:rPr lang="en-US" sz="2000" b="1" dirty="0" smtClean="0">
                <a:solidFill>
                  <a:srgbClr val="FF0000"/>
                </a:solidFill>
                <a:cs typeface="Arial" pitchFamily="34" charset="0"/>
              </a:rPr>
              <a:t>Any parameter that affects the way a primitive is to be displayed is referred to as an attribute parameter.</a:t>
            </a:r>
            <a:r>
              <a:rPr lang="en-US" sz="2000" b="1" dirty="0" smtClean="0">
                <a:cs typeface="Arial" pitchFamily="34" charset="0"/>
              </a:rPr>
              <a:t> Some attribute parameters, such as color and size, determine the fundamental characteristics of a primitive. Others specify how the primitive is to be displayed under special conditions. Examples of attributes in this class include depth information for three-dimensional viewing and visibility or </a:t>
            </a:r>
            <a:r>
              <a:rPr lang="en-US" sz="2000" b="1" dirty="0" err="1" smtClean="0">
                <a:cs typeface="Arial" pitchFamily="34" charset="0"/>
              </a:rPr>
              <a:t>detectability</a:t>
            </a:r>
            <a:r>
              <a:rPr lang="en-US" sz="2000" b="1" dirty="0" smtClean="0">
                <a:cs typeface="Arial" pitchFamily="34" charset="0"/>
              </a:rPr>
              <a:t> options for interactive object-selection programs.</a:t>
            </a:r>
          </a:p>
          <a:p>
            <a:pPr marL="0" indent="0" algn="just">
              <a:lnSpc>
                <a:spcPct val="100000"/>
              </a:lnSpc>
              <a:buFont typeface="Wingdings" pitchFamily="2" charset="2"/>
              <a:buNone/>
              <a:defRPr/>
            </a:pPr>
            <a:endParaRPr lang="en-US" sz="1050" b="1" dirty="0" smtClean="0">
              <a:cs typeface="Arial" pitchFamily="34" charset="0"/>
            </a:endParaRPr>
          </a:p>
          <a:p>
            <a:pPr marL="0" indent="0" algn="just">
              <a:lnSpc>
                <a:spcPct val="100000"/>
              </a:lnSpc>
              <a:buFont typeface="Wingdings" pitchFamily="2" charset="2"/>
              <a:buNone/>
              <a:defRPr/>
            </a:pPr>
            <a:r>
              <a:rPr lang="en-US" sz="2000" b="1" dirty="0" smtClean="0">
                <a:cs typeface="Arial" pitchFamily="34" charset="0"/>
              </a:rPr>
              <a:t>Here, we consider only those attributes that control the basic display properties of primitives, without regard for special situations. For example, lines can be dotted or dashed, fat or thin, and blue or orange. Areas might be filled with one color or with a multicolor pattern. Text can appear reading from left to right, slanted diagonally across the screen, or in vertical columns. Individual characters can be displayed in different fonts, colors, and sizes. And we can apply intensity variations at the edges of objects to smooth out the raster </a:t>
            </a:r>
            <a:r>
              <a:rPr lang="en-US" sz="2000" b="1" dirty="0" err="1" smtClean="0">
                <a:cs typeface="Arial" pitchFamily="34" charset="0"/>
              </a:rPr>
              <a:t>stairstep</a:t>
            </a:r>
            <a:r>
              <a:rPr lang="en-US" sz="2000" b="1" dirty="0" smtClean="0">
                <a:cs typeface="Arial" pitchFamily="34" charset="0"/>
              </a:rPr>
              <a:t> effect.</a:t>
            </a:r>
            <a:endParaRPr lang="en-US" sz="2000" dirty="0"/>
          </a:p>
        </p:txBody>
      </p:sp>
      <p:sp>
        <p:nvSpPr>
          <p:cNvPr id="3" name="Title 2"/>
          <p:cNvSpPr>
            <a:spLocks noGrp="1"/>
          </p:cNvSpPr>
          <p:nvPr>
            <p:ph type="title"/>
          </p:nvPr>
        </p:nvSpPr>
        <p:spPr>
          <a:xfrm>
            <a:off x="152400" y="-76200"/>
            <a:ext cx="8229600" cy="838200"/>
          </a:xfrm>
        </p:spPr>
        <p:txBody>
          <a:bodyPr/>
          <a:lstStyle/>
          <a:p>
            <a:pPr>
              <a:defRPr/>
            </a:pPr>
            <a:r>
              <a:rPr sz="4000" smtClean="0">
                <a:effectLst>
                  <a:outerShdw blurRad="38100" dist="38100" dir="2700000" algn="tl">
                    <a:srgbClr val="000000">
                      <a:alpha val="43137"/>
                    </a:srgbClr>
                  </a:outerShdw>
                </a:effectLst>
                <a:latin typeface="Calibri" pitchFamily="34" charset="0"/>
              </a:rPr>
              <a:t>Attributes of Output Primitives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638800"/>
          </a:xfrm>
        </p:spPr>
        <p:txBody>
          <a:bodyPr>
            <a:normAutofit fontScale="77500" lnSpcReduction="20000"/>
          </a:bodyPr>
          <a:lstStyle/>
          <a:p>
            <a:pPr algn="just">
              <a:buFont typeface="Wingdings" pitchFamily="2" charset="2"/>
              <a:buNone/>
              <a:defRPr/>
            </a:pPr>
            <a:endParaRPr lang="en-US" sz="1600" dirty="0" smtClean="0">
              <a:cs typeface="Arial" pitchFamily="34" charset="0"/>
            </a:endParaRPr>
          </a:p>
          <a:p>
            <a:pPr algn="just">
              <a:defRPr/>
            </a:pPr>
            <a:r>
              <a:rPr lang="en-US" sz="3800" dirty="0" smtClean="0">
                <a:cs typeface="Arial" pitchFamily="34" charset="0"/>
              </a:rPr>
              <a:t>With GKS and PHIGS standards, attributes settings are accomplished with separate functions that updates a system attribute list.</a:t>
            </a:r>
          </a:p>
          <a:p>
            <a:pPr algn="just">
              <a:defRPr/>
            </a:pPr>
            <a:r>
              <a:rPr lang="en-US" sz="3800" b="1" dirty="0" smtClean="0">
                <a:solidFill>
                  <a:schemeClr val="accent3"/>
                </a:solidFill>
                <a:cs typeface="Arial" pitchFamily="34" charset="0"/>
              </a:rPr>
              <a:t>Four types of attributes:</a:t>
            </a:r>
            <a:endParaRPr lang="en-US" sz="3800" b="1" dirty="0" smtClean="0">
              <a:cs typeface="Arial" pitchFamily="34" charset="0"/>
            </a:endParaRPr>
          </a:p>
          <a:p>
            <a:pPr marL="514350" indent="341313" algn="just" fontAlgn="auto">
              <a:spcAft>
                <a:spcPts val="0"/>
              </a:spcAft>
              <a:buClr>
                <a:schemeClr val="accent3"/>
              </a:buClr>
              <a:buSzPct val="100000"/>
              <a:buFont typeface="+mj-lt"/>
              <a:buAutoNum type="arabicPeriod"/>
              <a:defRPr/>
            </a:pPr>
            <a:r>
              <a:rPr lang="en-US" sz="3800" b="1" dirty="0" smtClean="0">
                <a:solidFill>
                  <a:schemeClr val="accent3"/>
                </a:solidFill>
                <a:cs typeface="Arial" pitchFamily="34" charset="0"/>
              </a:rPr>
              <a:t>	</a:t>
            </a:r>
            <a:r>
              <a:rPr lang="en-US" sz="3800" b="1" dirty="0" smtClean="0">
                <a:cs typeface="Arial" pitchFamily="34" charset="0"/>
              </a:rPr>
              <a:t>Line Attribute</a:t>
            </a:r>
          </a:p>
          <a:p>
            <a:pPr marL="514350" indent="341313" algn="just" fontAlgn="auto">
              <a:spcAft>
                <a:spcPts val="0"/>
              </a:spcAft>
              <a:buClr>
                <a:schemeClr val="accent3"/>
              </a:buClr>
              <a:buSzPct val="100000"/>
              <a:buFont typeface="+mj-lt"/>
              <a:buAutoNum type="arabicPeriod"/>
              <a:defRPr/>
            </a:pPr>
            <a:r>
              <a:rPr lang="en-US" sz="3800" b="1" dirty="0" smtClean="0">
                <a:cs typeface="Arial" pitchFamily="34" charset="0"/>
              </a:rPr>
              <a:t>	Color And Grayscale Level Attribute</a:t>
            </a:r>
          </a:p>
          <a:p>
            <a:pPr marL="514350" indent="341313" algn="just" fontAlgn="auto">
              <a:spcAft>
                <a:spcPts val="0"/>
              </a:spcAft>
              <a:buClr>
                <a:schemeClr val="accent3"/>
              </a:buClr>
              <a:buSzPct val="100000"/>
              <a:buFont typeface="+mj-lt"/>
              <a:buAutoNum type="arabicPeriod"/>
              <a:defRPr/>
            </a:pPr>
            <a:r>
              <a:rPr lang="en-US" sz="3800" b="1" dirty="0" smtClean="0">
                <a:cs typeface="Arial" pitchFamily="34" charset="0"/>
              </a:rPr>
              <a:t>	Area Fill Attribute</a:t>
            </a:r>
          </a:p>
          <a:p>
            <a:pPr marL="514350" indent="341313" algn="just" fontAlgn="auto">
              <a:spcAft>
                <a:spcPts val="0"/>
              </a:spcAft>
              <a:buClr>
                <a:schemeClr val="accent3"/>
              </a:buClr>
              <a:buSzPct val="100000"/>
              <a:buFont typeface="+mj-lt"/>
              <a:buAutoNum type="arabicPeriod"/>
              <a:defRPr/>
            </a:pPr>
            <a:r>
              <a:rPr lang="en-US" sz="3800" b="1" dirty="0" smtClean="0">
                <a:cs typeface="Arial" pitchFamily="34" charset="0"/>
              </a:rPr>
              <a:t>	Character Attributes</a:t>
            </a:r>
          </a:p>
          <a:p>
            <a:pPr>
              <a:defRPr/>
            </a:pPr>
            <a:endParaRPr lang="en-US" dirty="0"/>
          </a:p>
        </p:txBody>
      </p:sp>
      <p:sp>
        <p:nvSpPr>
          <p:cNvPr id="3" name="Title 2"/>
          <p:cNvSpPr>
            <a:spLocks noGrp="1"/>
          </p:cNvSpPr>
          <p:nvPr>
            <p:ph type="title"/>
          </p:nvPr>
        </p:nvSpPr>
        <p:spPr>
          <a:xfrm>
            <a:off x="152400" y="-76200"/>
            <a:ext cx="8229600" cy="838200"/>
          </a:xfrm>
        </p:spPr>
        <p:txBody>
          <a:bodyPr/>
          <a:lstStyle/>
          <a:p>
            <a:pPr>
              <a:defRPr/>
            </a:pPr>
            <a:r>
              <a:rPr sz="4000" smtClean="0">
                <a:effectLst>
                  <a:outerShdw blurRad="38100" dist="38100" dir="2700000" algn="tl">
                    <a:srgbClr val="000000">
                      <a:alpha val="43137"/>
                    </a:srgbClr>
                  </a:outerShdw>
                </a:effectLst>
                <a:latin typeface="Calibri" pitchFamily="34" charset="0"/>
              </a:rPr>
              <a:t>Attributes of Output Primitives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DDA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6147" name="Picture 2"/>
          <p:cNvPicPr>
            <a:picLocks noChangeAspect="1" noChangeArrowheads="1"/>
          </p:cNvPicPr>
          <p:nvPr/>
        </p:nvPicPr>
        <p:blipFill>
          <a:blip r:embed="rId2">
            <a:lum bright="-20000" contrast="2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458200" cy="5791200"/>
          </a:xfrm>
        </p:spPr>
        <p:txBody>
          <a:bodyPr>
            <a:noAutofit/>
          </a:bodyPr>
          <a:lstStyle/>
          <a:p>
            <a:pPr>
              <a:buFont typeface="Wingdings" pitchFamily="2" charset="2"/>
              <a:buNone/>
              <a:defRPr/>
            </a:pPr>
            <a:r>
              <a:rPr lang="en-US" sz="2200" b="1" dirty="0" smtClean="0">
                <a:latin typeface="Calibri" pitchFamily="34" charset="0"/>
              </a:rPr>
              <a:t>There are three basic Line Attributes :</a:t>
            </a:r>
          </a:p>
          <a:p>
            <a:pPr>
              <a:buFont typeface="Georgia" pitchFamily="18" charset="0"/>
              <a:buAutoNum type="arabicPeriod"/>
              <a:defRPr/>
            </a:pPr>
            <a:r>
              <a:rPr lang="en-US" sz="2200" b="1" dirty="0" smtClean="0">
                <a:latin typeface="Calibri" pitchFamily="34" charset="0"/>
              </a:rPr>
              <a:t>	Line type (Solid, Dashed, Dotted)</a:t>
            </a:r>
          </a:p>
          <a:p>
            <a:pPr>
              <a:buFont typeface="Georgia" pitchFamily="18" charset="0"/>
              <a:buAutoNum type="arabicPeriod"/>
              <a:defRPr/>
            </a:pPr>
            <a:r>
              <a:rPr lang="en-US" sz="2200" b="1" dirty="0" smtClean="0">
                <a:latin typeface="Calibri" pitchFamily="34" charset="0"/>
              </a:rPr>
              <a:t>	Line width</a:t>
            </a:r>
          </a:p>
          <a:p>
            <a:pPr>
              <a:buFont typeface="Georgia" pitchFamily="18" charset="0"/>
              <a:buAutoNum type="arabicPeriod"/>
              <a:defRPr/>
            </a:pPr>
            <a:r>
              <a:rPr lang="en-US" sz="2200" b="1" dirty="0" smtClean="0">
                <a:latin typeface="Calibri" pitchFamily="34" charset="0"/>
              </a:rPr>
              <a:t>	Line color</a:t>
            </a:r>
            <a:endParaRPr lang="en-US" sz="2200" dirty="0" smtClean="0"/>
          </a:p>
          <a:p>
            <a:pPr algn="just">
              <a:buFont typeface="Wingdings" pitchFamily="2" charset="2"/>
              <a:buNone/>
              <a:defRPr/>
            </a:pPr>
            <a:r>
              <a:rPr lang="en-US" sz="2200" dirty="0" smtClean="0"/>
              <a:t>A dashed line could be displayed by generating an </a:t>
            </a:r>
            <a:r>
              <a:rPr lang="en-US" sz="2200" dirty="0" err="1" smtClean="0"/>
              <a:t>interdash</a:t>
            </a:r>
            <a:r>
              <a:rPr lang="en-US" sz="2200" dirty="0" smtClean="0"/>
              <a:t> spacing that is equal to the length of the solid sections. Both the length of the dashes and the </a:t>
            </a:r>
            <a:r>
              <a:rPr lang="en-US" sz="2200" dirty="0" err="1" smtClean="0"/>
              <a:t>interdash</a:t>
            </a:r>
            <a:r>
              <a:rPr lang="en-US" sz="2200" dirty="0" smtClean="0"/>
              <a:t> spacing are often specified as user options. </a:t>
            </a:r>
            <a:r>
              <a:rPr lang="en-US" sz="2200" b="1" dirty="0" smtClean="0"/>
              <a:t>A dotted line can be displayed by </a:t>
            </a:r>
            <a:r>
              <a:rPr lang="en-US" sz="2200" dirty="0" smtClean="0"/>
              <a:t>generating very short dashes with the spacing equal to or greater than the dash size. Similar methods are used to produce other line-type variations.</a:t>
            </a:r>
            <a:endParaRPr lang="en-US" sz="2200" b="1" dirty="0" smtClean="0">
              <a:latin typeface="Calibri" pitchFamily="34" charset="0"/>
            </a:endParaRPr>
          </a:p>
        </p:txBody>
      </p:sp>
      <p:sp>
        <p:nvSpPr>
          <p:cNvPr id="3" name="Title 2"/>
          <p:cNvSpPr>
            <a:spLocks noGrp="1"/>
          </p:cNvSpPr>
          <p:nvPr>
            <p:ph type="title"/>
          </p:nvPr>
        </p:nvSpPr>
        <p:spPr>
          <a:xfrm>
            <a:off x="457200" y="-152400"/>
            <a:ext cx="8229600" cy="914400"/>
          </a:xfrm>
        </p:spPr>
        <p:txBody>
          <a:bodyPr/>
          <a:lstStyle/>
          <a:p>
            <a:pPr>
              <a:defRPr/>
            </a:pPr>
            <a:r>
              <a:rPr sz="4000" smtClean="0">
                <a:effectLst>
                  <a:outerShdw blurRad="38100" dist="38100" dir="2700000" algn="tl">
                    <a:srgbClr val="000000">
                      <a:alpha val="43137"/>
                    </a:srgbClr>
                  </a:outerShdw>
                </a:effectLst>
                <a:latin typeface="Calibri" pitchFamily="34" charset="0"/>
              </a:rPr>
              <a:t>Line Attribute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Content Placeholder 3"/>
          <p:cNvGrpSpPr>
            <a:grpSpLocks noGrp="1"/>
          </p:cNvGrpSpPr>
          <p:nvPr>
            <p:ph idx="1"/>
          </p:nvPr>
        </p:nvGrpSpPr>
        <p:grpSpPr bwMode="auto">
          <a:xfrm>
            <a:off x="457200" y="914400"/>
            <a:ext cx="8229600" cy="5181600"/>
            <a:chOff x="1524000" y="2057400"/>
            <a:chExt cx="5105400" cy="2820988"/>
          </a:xfrm>
        </p:grpSpPr>
        <p:cxnSp>
          <p:nvCxnSpPr>
            <p:cNvPr id="5" name="Straight Arrow Connector 4"/>
            <p:cNvCxnSpPr/>
            <p:nvPr/>
          </p:nvCxnSpPr>
          <p:spPr>
            <a:xfrm rot="5400000" flipH="1" flipV="1">
              <a:off x="115355" y="3466045"/>
              <a:ext cx="2819259" cy="1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524000" y="4876659"/>
              <a:ext cx="5105400" cy="1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752404" y="3504913"/>
              <a:ext cx="1142569" cy="9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2781134" y="3466931"/>
              <a:ext cx="762289" cy="686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3429039" y="3048256"/>
              <a:ext cx="1219490" cy="1066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4267024" y="3276851"/>
              <a:ext cx="1295546" cy="68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5181558" y="3123820"/>
              <a:ext cx="1219490" cy="1067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752482" y="3276890"/>
              <a:ext cx="1676194" cy="1066513"/>
            </a:xfrm>
            <a:prstGeom prst="line">
              <a:avLst/>
            </a:prstGeom>
            <a:ln>
              <a:solidFill>
                <a:srgbClr val="5A39E7"/>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3428677" y="3276890"/>
              <a:ext cx="1296047" cy="914401"/>
            </a:xfrm>
            <a:prstGeom prst="line">
              <a:avLst/>
            </a:prstGeom>
            <a:ln>
              <a:solidFill>
                <a:srgbClr val="5A39E7"/>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724723" y="2971801"/>
              <a:ext cx="1370894" cy="1219490"/>
            </a:xfrm>
            <a:prstGeom prst="line">
              <a:avLst/>
            </a:prstGeom>
            <a:ln>
              <a:solidFill>
                <a:srgbClr val="5A39E7"/>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752482" y="3505058"/>
              <a:ext cx="1676194" cy="10665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428677" y="3505058"/>
              <a:ext cx="1371880" cy="9904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4800695" y="3123775"/>
              <a:ext cx="1371602" cy="137187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3251" name="TextBox 19"/>
          <p:cNvSpPr txBox="1">
            <a:spLocks noChangeArrowheads="1"/>
          </p:cNvSpPr>
          <p:nvPr/>
        </p:nvSpPr>
        <p:spPr bwMode="auto">
          <a:xfrm>
            <a:off x="685800" y="762000"/>
            <a:ext cx="6858000" cy="646113"/>
          </a:xfrm>
          <a:prstGeom prst="rect">
            <a:avLst/>
          </a:prstGeom>
          <a:noFill/>
          <a:ln w="9525">
            <a:noFill/>
            <a:miter lim="800000"/>
            <a:headEnd/>
            <a:tailEnd/>
          </a:ln>
        </p:spPr>
        <p:txBody>
          <a:bodyPr>
            <a:spAutoFit/>
          </a:bodyPr>
          <a:lstStyle/>
          <a:p>
            <a:r>
              <a:rPr lang="en-US" sz="3600">
                <a:solidFill>
                  <a:srgbClr val="FFFF00"/>
                </a:solidFill>
              </a:rPr>
              <a:t>1. Line Types: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105400"/>
          </a:xfrm>
        </p:spPr>
        <p:txBody>
          <a:bodyPr>
            <a:normAutofit fontScale="77500" lnSpcReduction="20000"/>
          </a:bodyPr>
          <a:lstStyle/>
          <a:p>
            <a:pPr marL="0" indent="236538" algn="just">
              <a:buSzPct val="100000"/>
              <a:buFont typeface="+mj-lt"/>
              <a:buAutoNum type="arabicPeriod" startAt="2"/>
              <a:defRPr/>
            </a:pPr>
            <a:r>
              <a:rPr lang="en-US" b="1" dirty="0" smtClean="0">
                <a:solidFill>
                  <a:srgbClr val="FFFF00"/>
                </a:solidFill>
                <a:cs typeface="Arial" pitchFamily="34" charset="0"/>
              </a:rPr>
              <a:t> Line Width : </a:t>
            </a:r>
          </a:p>
          <a:p>
            <a:pPr marL="0" indent="0" algn="just">
              <a:defRPr/>
            </a:pPr>
            <a:r>
              <a:rPr lang="en-US" dirty="0" smtClean="0">
                <a:cs typeface="Arial" pitchFamily="34" charset="0"/>
              </a:rPr>
              <a:t> The implementation of line width option depends on the capabilities of the output devices.</a:t>
            </a:r>
            <a:endParaRPr lang="en-US" b="1" dirty="0" smtClean="0">
              <a:solidFill>
                <a:srgbClr val="FF0000"/>
              </a:solidFill>
              <a:cs typeface="Arial" pitchFamily="34" charset="0"/>
            </a:endParaRPr>
          </a:p>
          <a:p>
            <a:pPr algn="just">
              <a:defRPr/>
            </a:pPr>
            <a:r>
              <a:rPr lang="en-US" dirty="0" smtClean="0">
                <a:cs typeface="Arial" pitchFamily="34" charset="0"/>
              </a:rPr>
              <a:t> In Raster Scan, a standard width is generated with single pixel at each sample position.</a:t>
            </a:r>
          </a:p>
          <a:p>
            <a:pPr algn="just">
              <a:defRPr/>
            </a:pPr>
            <a:r>
              <a:rPr lang="en-US" dirty="0" smtClean="0">
                <a:cs typeface="Arial" pitchFamily="34" charset="0"/>
              </a:rPr>
              <a:t>In raster scan, the lines of width &gt; 1 are drawn by plotting the additional pixel which are adjacent to the line. </a:t>
            </a:r>
          </a:p>
          <a:p>
            <a:pPr algn="just">
              <a:defRPr/>
            </a:pPr>
            <a:r>
              <a:rPr lang="en-US" dirty="0" smtClean="0">
                <a:cs typeface="Arial" pitchFamily="34" charset="0"/>
              </a:rPr>
              <a:t>If the width is 2, the line with (</a:t>
            </a:r>
            <a:r>
              <a:rPr lang="en-US" dirty="0" err="1" smtClean="0">
                <a:cs typeface="Arial" pitchFamily="34" charset="0"/>
              </a:rPr>
              <a:t>x,y</a:t>
            </a:r>
            <a:r>
              <a:rPr lang="en-US" dirty="0" smtClean="0">
                <a:cs typeface="Arial" pitchFamily="34" charset="0"/>
              </a:rPr>
              <a:t>) values is drawn with one more line with (x,y+1) values. </a:t>
            </a:r>
          </a:p>
          <a:p>
            <a:pPr algn="just">
              <a:defRPr/>
            </a:pPr>
            <a:r>
              <a:rPr lang="en-US" dirty="0" smtClean="0">
                <a:cs typeface="Arial" pitchFamily="34" charset="0"/>
              </a:rPr>
              <a:t>If </a:t>
            </a:r>
            <a:r>
              <a:rPr lang="en-US" dirty="0" err="1" smtClean="0">
                <a:cs typeface="Arial" pitchFamily="34" charset="0"/>
              </a:rPr>
              <a:t>lw</a:t>
            </a:r>
            <a:r>
              <a:rPr lang="en-US" dirty="0" smtClean="0">
                <a:cs typeface="Arial" pitchFamily="34" charset="0"/>
              </a:rPr>
              <a:t> is greater than 2, we select alternatively, the lines to right and left of the standard line.</a:t>
            </a:r>
          </a:p>
          <a:p>
            <a:pPr marL="0" indent="0" algn="just">
              <a:defRPr/>
            </a:pPr>
            <a:endParaRPr lang="en-US" dirty="0" smtClean="0">
              <a:latin typeface="Calibri" pitchFamily="34" charset="0"/>
            </a:endParaRPr>
          </a:p>
          <a:p>
            <a:pPr>
              <a:buFont typeface="Wingdings" pitchFamily="2" charset="2"/>
              <a:buNone/>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791200"/>
          </a:xfrm>
        </p:spPr>
        <p:txBody>
          <a:bodyPr>
            <a:normAutofit fontScale="92500" lnSpcReduction="10000"/>
          </a:bodyPr>
          <a:lstStyle/>
          <a:p>
            <a:pPr algn="just">
              <a:buFont typeface="Wingdings" pitchFamily="2" charset="2"/>
              <a:buNone/>
              <a:defRPr/>
            </a:pPr>
            <a:r>
              <a:rPr lang="en-US" b="1" dirty="0" smtClean="0">
                <a:cs typeface="Arial" pitchFamily="34" charset="0"/>
              </a:rPr>
              <a:t>Problems:</a:t>
            </a:r>
          </a:p>
          <a:p>
            <a:pPr algn="just">
              <a:buFont typeface="Wingdings" pitchFamily="2" charset="2"/>
              <a:buNone/>
              <a:defRPr/>
            </a:pPr>
            <a:endParaRPr lang="en-US" sz="1100" dirty="0" smtClean="0">
              <a:cs typeface="Arial" pitchFamily="34" charset="0"/>
            </a:endParaRPr>
          </a:p>
          <a:p>
            <a:pPr marL="582930" indent="-514350" algn="just">
              <a:buFont typeface="+mj-lt"/>
              <a:buAutoNum type="arabicPeriod"/>
              <a:defRPr/>
            </a:pPr>
            <a:r>
              <a:rPr lang="en-US" dirty="0" smtClean="0">
                <a:cs typeface="Arial" pitchFamily="34" charset="0"/>
              </a:rPr>
              <a:t>The horizontal and vertical lines can be perfectly drawn, but the diagonal lines will be drawn thinner.</a:t>
            </a:r>
          </a:p>
          <a:p>
            <a:pPr marL="582930" indent="-514350" algn="just">
              <a:buFont typeface="+mj-lt"/>
              <a:buAutoNum type="arabicPeriod"/>
              <a:defRPr/>
            </a:pPr>
            <a:r>
              <a:rPr lang="en-US" dirty="0" smtClean="0">
                <a:cs typeface="Arial" pitchFamily="34" charset="0"/>
              </a:rPr>
              <a:t>Another problem is that the shape of line at the ends is horizontal or vertical regardless of the slope of the line.</a:t>
            </a:r>
          </a:p>
          <a:p>
            <a:pPr algn="just">
              <a:buFont typeface="Wingdings" pitchFamily="2" charset="2"/>
              <a:buNone/>
              <a:defRPr/>
            </a:pPr>
            <a:r>
              <a:rPr lang="en-US" b="1" dirty="0" smtClean="0">
                <a:cs typeface="Arial" pitchFamily="34" charset="0"/>
              </a:rPr>
              <a:t>Solution:</a:t>
            </a:r>
          </a:p>
          <a:p>
            <a:pPr algn="just">
              <a:buFont typeface="Wingdings" pitchFamily="2" charset="2"/>
              <a:buNone/>
              <a:defRPr/>
            </a:pPr>
            <a:r>
              <a:rPr lang="en-US" dirty="0" smtClean="0">
                <a:cs typeface="Arial" pitchFamily="34" charset="0"/>
              </a:rPr>
              <a:t>We can adjust the shape of line ends by using the line caps.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486400"/>
          </a:xfrm>
        </p:spPr>
        <p:txBody>
          <a:bodyPr>
            <a:normAutofit fontScale="70000" lnSpcReduction="20000"/>
          </a:bodyPr>
          <a:lstStyle/>
          <a:p>
            <a:pPr algn="just">
              <a:buFont typeface="Wingdings" pitchFamily="2" charset="2"/>
              <a:buNone/>
              <a:defRPr/>
            </a:pPr>
            <a:r>
              <a:rPr lang="en-US" b="1" dirty="0" smtClean="0">
                <a:cs typeface="Arial" pitchFamily="34" charset="0"/>
              </a:rPr>
              <a:t>Line caps: </a:t>
            </a:r>
            <a:r>
              <a:rPr lang="en-US" dirty="0" smtClean="0">
                <a:cs typeface="Arial" pitchFamily="34" charset="0"/>
              </a:rPr>
              <a:t>Three types of line caps.</a:t>
            </a:r>
          </a:p>
          <a:p>
            <a:pPr marL="514350" indent="341313" algn="just">
              <a:buClr>
                <a:schemeClr val="accent3"/>
              </a:buClr>
              <a:buFont typeface="+mj-lt"/>
              <a:buAutoNum type="arabicPeriod"/>
              <a:defRPr/>
            </a:pPr>
            <a:r>
              <a:rPr lang="en-US" b="1" dirty="0" smtClean="0">
                <a:cs typeface="Arial" pitchFamily="34" charset="0"/>
              </a:rPr>
              <a:t>	Butt cap</a:t>
            </a:r>
          </a:p>
          <a:p>
            <a:pPr marL="514350" indent="341313" algn="just">
              <a:buClr>
                <a:schemeClr val="accent3"/>
              </a:buClr>
              <a:buFont typeface="+mj-lt"/>
              <a:buAutoNum type="arabicPeriod"/>
              <a:defRPr/>
            </a:pPr>
            <a:r>
              <a:rPr lang="en-US" b="1" dirty="0" smtClean="0">
                <a:cs typeface="Arial" pitchFamily="34" charset="0"/>
              </a:rPr>
              <a:t>	Round cap</a:t>
            </a:r>
          </a:p>
          <a:p>
            <a:pPr marL="514350" indent="341313" algn="just">
              <a:buClr>
                <a:schemeClr val="accent3"/>
              </a:buClr>
              <a:buFont typeface="+mj-lt"/>
              <a:buAutoNum type="arabicPeriod"/>
              <a:defRPr/>
            </a:pPr>
            <a:r>
              <a:rPr lang="en-US" b="1" dirty="0" smtClean="0">
                <a:cs typeface="Arial" pitchFamily="34" charset="0"/>
              </a:rPr>
              <a:t>	Projection square cap</a:t>
            </a:r>
          </a:p>
          <a:p>
            <a:pPr marL="514350" indent="-514350" algn="just">
              <a:buClr>
                <a:schemeClr val="accent3"/>
              </a:buClr>
              <a:buFont typeface="Wingdings" pitchFamily="2" charset="2"/>
              <a:buNone/>
              <a:defRPr/>
            </a:pPr>
            <a:r>
              <a:rPr lang="en-US" b="1" dirty="0" smtClean="0">
                <a:cs typeface="Arial" pitchFamily="34" charset="0"/>
              </a:rPr>
              <a:t>Butt cap: </a:t>
            </a:r>
            <a:r>
              <a:rPr lang="en-US" dirty="0" smtClean="0">
                <a:cs typeface="Arial" pitchFamily="34" charset="0"/>
              </a:rPr>
              <a:t>Butt cap is obtained by adjusting the end position of the component parallel lines, so that the thick line is displayed with square ends that are perpendicular to the line path.</a:t>
            </a:r>
          </a:p>
          <a:p>
            <a:pPr algn="just">
              <a:buFont typeface="Wingdings" pitchFamily="2" charset="2"/>
              <a:buNone/>
              <a:defRPr/>
            </a:pPr>
            <a:r>
              <a:rPr lang="en-US" b="1" dirty="0" smtClean="0">
                <a:cs typeface="Arial" pitchFamily="34" charset="0"/>
              </a:rPr>
              <a:t>Round cap : </a:t>
            </a:r>
            <a:r>
              <a:rPr lang="en-US" dirty="0" smtClean="0">
                <a:cs typeface="Arial" pitchFamily="34" charset="0"/>
              </a:rPr>
              <a:t>Obtained by adding a filled semicircle to each butt cap.	The circular arcs are centered on the	line endpoints and have a diameter equal to the line thickness</a:t>
            </a:r>
            <a:r>
              <a:rPr lang="en-US" b="1" dirty="0" smtClean="0">
                <a:cs typeface="Arial" pitchFamily="34" charset="0"/>
              </a:rPr>
              <a:t>.</a:t>
            </a:r>
          </a:p>
          <a:p>
            <a:pPr algn="just">
              <a:buFont typeface="Wingdings" pitchFamily="2" charset="2"/>
              <a:buNone/>
              <a:defRPr/>
            </a:pPr>
            <a:r>
              <a:rPr lang="en-US" b="1" dirty="0" smtClean="0">
                <a:cs typeface="Arial" pitchFamily="34" charset="0"/>
              </a:rPr>
              <a:t>Projecting square cap:</a:t>
            </a:r>
            <a:r>
              <a:rPr lang="en-US" dirty="0" smtClean="0">
                <a:cs typeface="Arial" pitchFamily="34" charset="0"/>
              </a:rPr>
              <a:t> Obtained by extending the line, and adding butt cap That are positioned one-half of the line width beyond the  specified endpoints.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lum bright="-20000" contrast="30000"/>
          </a:blip>
          <a:srcRect/>
          <a:stretch>
            <a:fillRect/>
          </a:stretch>
        </p:blipFill>
        <p:spPr bwMode="auto">
          <a:xfrm>
            <a:off x="762000" y="1371600"/>
            <a:ext cx="7820025" cy="40386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562600"/>
          </a:xfrm>
        </p:spPr>
        <p:txBody>
          <a:bodyPr>
            <a:normAutofit fontScale="77500" lnSpcReduction="20000"/>
          </a:bodyPr>
          <a:lstStyle/>
          <a:p>
            <a:pPr algn="just">
              <a:defRPr/>
            </a:pPr>
            <a:r>
              <a:rPr lang="en-US" dirty="0" smtClean="0">
                <a:latin typeface="+mj-lt"/>
              </a:rPr>
              <a:t>Displaying thick lines using horizontal and vertical pixel spans, leaves pixel gaps at the boundaries between lines of different slopes where there is a shift from horizontal spans to vertical spans.</a:t>
            </a:r>
          </a:p>
          <a:p>
            <a:pPr algn="just">
              <a:defRPr/>
            </a:pPr>
            <a:r>
              <a:rPr lang="en-US" dirty="0" smtClean="0">
                <a:latin typeface="+mj-lt"/>
              </a:rPr>
              <a:t>When two thick lines are intersecting, then also we may want to set the join into required shape. The </a:t>
            </a:r>
            <a:r>
              <a:rPr lang="en-US" b="1" dirty="0" smtClean="0">
                <a:latin typeface="+mj-lt"/>
              </a:rPr>
              <a:t>three types of joins</a:t>
            </a:r>
            <a:r>
              <a:rPr lang="en-US" dirty="0" smtClean="0">
                <a:latin typeface="+mj-lt"/>
              </a:rPr>
              <a:t> are as below:</a:t>
            </a:r>
          </a:p>
          <a:p>
            <a:pPr algn="just">
              <a:buFont typeface="Wingdings" pitchFamily="2" charset="2"/>
              <a:buNone/>
              <a:defRPr/>
            </a:pPr>
            <a:r>
              <a:rPr lang="en-US" dirty="0" smtClean="0">
                <a:latin typeface="+mj-lt"/>
              </a:rPr>
              <a:t>	1. Miter join </a:t>
            </a:r>
          </a:p>
          <a:p>
            <a:pPr algn="just">
              <a:buFont typeface="Wingdings" pitchFamily="2" charset="2"/>
              <a:buNone/>
              <a:defRPr/>
            </a:pPr>
            <a:r>
              <a:rPr lang="en-US" dirty="0" smtClean="0">
                <a:latin typeface="+mj-lt"/>
              </a:rPr>
              <a:t>	2. Round join</a:t>
            </a:r>
          </a:p>
          <a:p>
            <a:pPr algn="just">
              <a:buFont typeface="Wingdings" pitchFamily="2" charset="2"/>
              <a:buNone/>
              <a:defRPr/>
            </a:pPr>
            <a:r>
              <a:rPr lang="en-US" dirty="0" smtClean="0">
                <a:latin typeface="+mj-lt"/>
              </a:rPr>
              <a:t>	3. Bevel join</a:t>
            </a:r>
          </a:p>
          <a:p>
            <a:pPr algn="just">
              <a:buFont typeface="Wingdings" pitchFamily="2" charset="2"/>
              <a:buNone/>
              <a:defRPr/>
            </a:pPr>
            <a:r>
              <a:rPr lang="en-US" dirty="0" smtClean="0">
                <a:latin typeface="+mj-lt"/>
              </a:rPr>
              <a:t>1. Miter join: Accomplished by extending the outer boundary of each of the two line until they meet.</a:t>
            </a:r>
          </a:p>
        </p:txBody>
      </p:sp>
      <p:pic>
        <p:nvPicPr>
          <p:cNvPr id="58371" name="Picture 3" descr="mitter.bmp"/>
          <p:cNvPicPr>
            <a:picLocks noChangeAspect="1"/>
          </p:cNvPicPr>
          <p:nvPr/>
        </p:nvPicPr>
        <p:blipFill>
          <a:blip r:embed="rId2"/>
          <a:srcRect/>
          <a:stretch>
            <a:fillRect/>
          </a:stretch>
        </p:blipFill>
        <p:spPr bwMode="auto">
          <a:xfrm>
            <a:off x="5334000" y="3633788"/>
            <a:ext cx="3090863" cy="1471612"/>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a:bodyPr>
          <a:lstStyle/>
          <a:p>
            <a:pPr algn="just">
              <a:buFont typeface="Wingdings" pitchFamily="2" charset="2"/>
              <a:buNone/>
              <a:defRPr/>
            </a:pPr>
            <a:r>
              <a:rPr lang="en-US" dirty="0" smtClean="0">
                <a:latin typeface="Calibri" pitchFamily="34" charset="0"/>
              </a:rPr>
              <a:t>2. Round join: It is produced by capping the connection between the two segments with a circular boundary whose diameter is equal to the line-width.</a:t>
            </a:r>
          </a:p>
          <a:p>
            <a:pPr>
              <a:buFont typeface="Wingdings" pitchFamily="2" charset="2"/>
              <a:buNone/>
              <a:defRPr/>
            </a:pPr>
            <a:endParaRPr lang="en-US" dirty="0" smtClean="0">
              <a:latin typeface="Calibri" pitchFamily="34" charset="0"/>
            </a:endParaRPr>
          </a:p>
          <a:p>
            <a:pPr>
              <a:buFont typeface="Wingdings" pitchFamily="2" charset="2"/>
              <a:buNone/>
              <a:defRPr/>
            </a:pPr>
            <a:endParaRPr lang="en-US" dirty="0" smtClean="0">
              <a:latin typeface="Calibri" pitchFamily="34" charset="0"/>
            </a:endParaRPr>
          </a:p>
          <a:p>
            <a:pPr>
              <a:buFont typeface="Wingdings" pitchFamily="2" charset="2"/>
              <a:buNone/>
              <a:defRPr/>
            </a:pPr>
            <a:endParaRPr lang="en-US" sz="100" dirty="0" smtClean="0">
              <a:latin typeface="Calibri" pitchFamily="34" charset="0"/>
            </a:endParaRPr>
          </a:p>
          <a:p>
            <a:pPr algn="just">
              <a:buFont typeface="Wingdings" pitchFamily="2" charset="2"/>
              <a:buNone/>
              <a:defRPr/>
            </a:pPr>
            <a:r>
              <a:rPr lang="en-US" dirty="0" smtClean="0">
                <a:latin typeface="Calibri" pitchFamily="34" charset="0"/>
              </a:rPr>
              <a:t>3. Bevel join: It is generated by displaying the line segment with butt caps and filling the triangular gap where the segments meet.</a:t>
            </a:r>
          </a:p>
          <a:p>
            <a:pPr>
              <a:defRPr/>
            </a:pPr>
            <a:endParaRPr lang="en-US" dirty="0"/>
          </a:p>
        </p:txBody>
      </p:sp>
      <p:pic>
        <p:nvPicPr>
          <p:cNvPr id="59395" name="Picture 3" descr="Round.bmp"/>
          <p:cNvPicPr>
            <a:picLocks noChangeAspect="1"/>
          </p:cNvPicPr>
          <p:nvPr/>
        </p:nvPicPr>
        <p:blipFill>
          <a:blip r:embed="rId2"/>
          <a:srcRect/>
          <a:stretch>
            <a:fillRect/>
          </a:stretch>
        </p:blipFill>
        <p:spPr bwMode="auto">
          <a:xfrm>
            <a:off x="5029200" y="2338388"/>
            <a:ext cx="2995613" cy="1624012"/>
          </a:xfrm>
          <a:prstGeom prst="rect">
            <a:avLst/>
          </a:prstGeom>
          <a:noFill/>
          <a:ln w="9525">
            <a:noFill/>
            <a:miter lim="800000"/>
            <a:headEnd/>
            <a:tailEnd/>
          </a:ln>
        </p:spPr>
      </p:pic>
      <p:pic>
        <p:nvPicPr>
          <p:cNvPr id="59396" name="Picture 4" descr="bevel.bmp"/>
          <p:cNvPicPr>
            <a:picLocks noChangeAspect="1"/>
          </p:cNvPicPr>
          <p:nvPr/>
        </p:nvPicPr>
        <p:blipFill>
          <a:blip r:embed="rId3"/>
          <a:srcRect/>
          <a:stretch>
            <a:fillRect/>
          </a:stretch>
        </p:blipFill>
        <p:spPr bwMode="auto">
          <a:xfrm>
            <a:off x="4876800" y="5029200"/>
            <a:ext cx="3048000" cy="16764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lstStyle/>
          <a:p>
            <a:pPr algn="just">
              <a:defRPr/>
            </a:pPr>
            <a:r>
              <a:rPr lang="en-US" b="1" dirty="0" smtClean="0">
                <a:solidFill>
                  <a:srgbClr val="FFFF00"/>
                </a:solidFill>
                <a:latin typeface="Calibri" pitchFamily="34" charset="0"/>
              </a:rPr>
              <a:t>3. Line color :</a:t>
            </a:r>
            <a:r>
              <a:rPr lang="en-US" dirty="0" smtClean="0">
                <a:solidFill>
                  <a:srgbClr val="FFFF00"/>
                </a:solidFill>
                <a:latin typeface="Calibri" pitchFamily="34" charset="0"/>
              </a:rPr>
              <a:t> </a:t>
            </a:r>
            <a:r>
              <a:rPr lang="en-US" sz="2400" dirty="0" smtClean="0"/>
              <a:t>When a system provides color (or intensity) options, a parameter giving the current color index is included in the list of system-attribute values. A </a:t>
            </a:r>
            <a:r>
              <a:rPr lang="en-US" sz="2400" dirty="0" err="1" smtClean="0"/>
              <a:t>polyline</a:t>
            </a:r>
            <a:r>
              <a:rPr lang="en-US" sz="2400" dirty="0" smtClean="0"/>
              <a:t> routine displays a line in the current color by setting this color value in the frame buffer at pixel locations along the line path using the </a:t>
            </a:r>
            <a:r>
              <a:rPr lang="en-US" sz="2400" b="1" dirty="0" err="1" smtClean="0"/>
              <a:t>setpixel</a:t>
            </a:r>
            <a:r>
              <a:rPr lang="en-US" sz="2400" b="1" dirty="0" smtClean="0"/>
              <a:t> procedure. </a:t>
            </a:r>
            <a:r>
              <a:rPr lang="en-US" sz="2400" b="1" dirty="0" smtClean="0">
                <a:solidFill>
                  <a:srgbClr val="FF0000"/>
                </a:solidFill>
              </a:rPr>
              <a:t>The </a:t>
            </a:r>
            <a:r>
              <a:rPr lang="en-US" sz="2400" dirty="0" smtClean="0">
                <a:solidFill>
                  <a:srgbClr val="FF0000"/>
                </a:solidFill>
              </a:rPr>
              <a:t>number of color choices depends on the number of bits available per pixel in the frame buffer.</a:t>
            </a:r>
            <a:endParaRPr lang="en-US" sz="2400" dirty="0" smtClean="0">
              <a:solidFill>
                <a:srgbClr val="FF0000"/>
              </a:solidFill>
              <a:latin typeface="Calibri" pitchFamily="34" charset="0"/>
            </a:endParaRPr>
          </a:p>
          <a:p>
            <a:pPr algn="just">
              <a:buFont typeface="Wingdings" pitchFamily="2" charset="2"/>
              <a:buNone/>
              <a:defRPr/>
            </a:pPr>
            <a:endParaRPr lang="en-US" dirty="0" smtClean="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685800"/>
            <a:ext cx="8839200" cy="4041775"/>
          </a:xfrm>
          <a:prstGeom prst="rect">
            <a:avLst/>
          </a:prstGeom>
          <a:noFill/>
          <a:ln w="9525">
            <a:noFill/>
            <a:miter lim="800000"/>
            <a:headEnd/>
            <a:tailEnd/>
          </a:ln>
        </p:spPr>
        <p:txBody>
          <a:bodyPr>
            <a:spAutoFit/>
          </a:bodyPr>
          <a:lstStyle/>
          <a:p>
            <a:pPr marL="355600" indent="-355600" algn="just">
              <a:spcAft>
                <a:spcPts val="1000"/>
              </a:spcAft>
            </a:pPr>
            <a:r>
              <a:rPr lang="en-US" b="1">
                <a:latin typeface="Arial" charset="0"/>
                <a:ea typeface="Calibri" pitchFamily="34" charset="0"/>
                <a:cs typeface="Times New Roman" pitchFamily="18" charset="0"/>
              </a:rPr>
              <a:t>Equations 3-6 through 3-9 can also be used to calculate pixel positions along a line with negative slope. If the absolute value of the slope is less than 1 and the start endpoint is at the left, we set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x = 1 and calculate y values with Eq. 3-6.</a:t>
            </a:r>
          </a:p>
          <a:p>
            <a:pPr marL="355600" indent="-355600" algn="just">
              <a:spcAft>
                <a:spcPts val="1000"/>
              </a:spcAft>
            </a:pPr>
            <a:r>
              <a:rPr lang="en-US" b="1">
                <a:latin typeface="Arial" charset="0"/>
                <a:ea typeface="Calibri" pitchFamily="34" charset="0"/>
                <a:cs typeface="Times New Roman" pitchFamily="18" charset="0"/>
              </a:rPr>
              <a:t>When the start endpoint is at the right (for the same slope), we set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x = -1 and obtain y positions from Eq. 3-8. Similarly, when the absolute value of a negative slope is greater than 1, we use</a:t>
            </a:r>
            <a:r>
              <a:rPr lang="en-US" b="1">
                <a:latin typeface="Arial" charset="0"/>
                <a:ea typeface="Calibri" pitchFamily="34" charset="0"/>
                <a:cs typeface="Times New Roman" pitchFamily="18" charset="0"/>
                <a:sym typeface="Symbol" pitchFamily="18" charset="2"/>
              </a:rPr>
              <a:t> </a:t>
            </a:r>
            <a:r>
              <a:rPr lang="en-US" b="1">
                <a:latin typeface="Arial" charset="0"/>
                <a:ea typeface="Calibri" pitchFamily="34" charset="0"/>
                <a:cs typeface="Times New Roman" pitchFamily="18" charset="0"/>
              </a:rPr>
              <a:t>y = -1 and Eq. 3-9 or we use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y = 1 and Eq. 3-7.</a:t>
            </a:r>
          </a:p>
        </p:txBody>
      </p:sp>
      <p:sp>
        <p:nvSpPr>
          <p:cNvPr id="7171"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DDA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52400" y="685800"/>
            <a:ext cx="8839200" cy="5765800"/>
          </a:xfrm>
          <a:prstGeom prst="rect">
            <a:avLst/>
          </a:prstGeom>
          <a:noFill/>
          <a:ln w="9525">
            <a:noFill/>
            <a:miter lim="800000"/>
            <a:headEnd/>
            <a:tailEnd/>
          </a:ln>
        </p:spPr>
        <p:txBody>
          <a:bodyPr>
            <a:spAutoFit/>
          </a:bodyPr>
          <a:lstStyle/>
          <a:p>
            <a:pPr marL="355600" indent="-355600" algn="just">
              <a:spcAft>
                <a:spcPts val="1000"/>
              </a:spcAft>
            </a:pPr>
            <a:r>
              <a:rPr lang="en-US" sz="2200" b="1">
                <a:latin typeface="Arial" charset="0"/>
                <a:ea typeface="Calibri" pitchFamily="34" charset="0"/>
                <a:cs typeface="Times New Roman" pitchFamily="18" charset="0"/>
              </a:rPr>
              <a:t>This algorithm is summarized in the following procedure, which accepts as input the two endpoint pixel positions. Horizontal and vertical differences between the endpoint positions are assigned to parameters dx and dy. The difference with the greater magnitude determines the value of parameter steps. Starting with pixel position (x</a:t>
            </a:r>
            <a:r>
              <a:rPr lang="en-US" sz="2200" b="1" baseline="-25000">
                <a:latin typeface="Arial" charset="0"/>
                <a:ea typeface="Calibri" pitchFamily="34" charset="0"/>
                <a:cs typeface="Times New Roman" pitchFamily="18" charset="0"/>
              </a:rPr>
              <a:t>a</a:t>
            </a:r>
            <a:r>
              <a:rPr lang="en-US" sz="2200" b="1">
                <a:latin typeface="Arial" charset="0"/>
                <a:ea typeface="Calibri" pitchFamily="34" charset="0"/>
                <a:cs typeface="Times New Roman" pitchFamily="18" charset="0"/>
              </a:rPr>
              <a:t>, y</a:t>
            </a:r>
            <a:r>
              <a:rPr lang="en-US" sz="2200" b="1" baseline="-25000">
                <a:latin typeface="Arial" charset="0"/>
                <a:ea typeface="Calibri" pitchFamily="34" charset="0"/>
                <a:cs typeface="Times New Roman" pitchFamily="18" charset="0"/>
              </a:rPr>
              <a:t>a</a:t>
            </a:r>
            <a:r>
              <a:rPr lang="en-US" sz="2200" b="1">
                <a:latin typeface="Arial" charset="0"/>
                <a:ea typeface="Calibri" pitchFamily="34" charset="0"/>
                <a:cs typeface="Times New Roman" pitchFamily="18" charset="0"/>
              </a:rPr>
              <a:t>), we determine the offset needed at each step to generate the next pixel position along the line path. </a:t>
            </a:r>
          </a:p>
          <a:p>
            <a:pPr marL="355600" indent="-355600" algn="just">
              <a:spcAft>
                <a:spcPts val="1000"/>
              </a:spcAft>
            </a:pPr>
            <a:r>
              <a:rPr lang="en-US" sz="2200" b="1">
                <a:latin typeface="Arial" charset="0"/>
                <a:ea typeface="Calibri" pitchFamily="34" charset="0"/>
                <a:cs typeface="Times New Roman" pitchFamily="18" charset="0"/>
              </a:rPr>
              <a:t>We loop through this process steps times. If the magnitude of dx is greater than the magnitude of dy and x</a:t>
            </a:r>
            <a:r>
              <a:rPr lang="en-US" sz="2200" b="1" baseline="-25000">
                <a:latin typeface="Arial" charset="0"/>
                <a:ea typeface="Calibri" pitchFamily="34" charset="0"/>
                <a:cs typeface="Times New Roman" pitchFamily="18" charset="0"/>
              </a:rPr>
              <a:t>a</a:t>
            </a:r>
            <a:r>
              <a:rPr lang="en-US" sz="2200" b="1">
                <a:latin typeface="Arial" charset="0"/>
                <a:ea typeface="Calibri" pitchFamily="34" charset="0"/>
                <a:cs typeface="Times New Roman" pitchFamily="18" charset="0"/>
              </a:rPr>
              <a:t> is less than x</a:t>
            </a:r>
            <a:r>
              <a:rPr lang="en-US" sz="2200" b="1" baseline="-25000">
                <a:latin typeface="Arial" charset="0"/>
                <a:ea typeface="Calibri" pitchFamily="34" charset="0"/>
                <a:cs typeface="Times New Roman" pitchFamily="18" charset="0"/>
              </a:rPr>
              <a:t>b</a:t>
            </a:r>
            <a:r>
              <a:rPr lang="en-US" sz="2200" b="1">
                <a:latin typeface="Arial" charset="0"/>
                <a:ea typeface="Calibri" pitchFamily="34" charset="0"/>
                <a:cs typeface="Times New Roman" pitchFamily="18" charset="0"/>
              </a:rPr>
              <a:t>, the values of the increments in the x and y directions are 1 and m, respectively. If the greater change is in the x direction, but x</a:t>
            </a:r>
            <a:r>
              <a:rPr lang="en-US" sz="2200" b="1" baseline="-25000">
                <a:latin typeface="Arial" charset="0"/>
                <a:ea typeface="Calibri" pitchFamily="34" charset="0"/>
                <a:cs typeface="Times New Roman" pitchFamily="18" charset="0"/>
              </a:rPr>
              <a:t>a</a:t>
            </a:r>
            <a:r>
              <a:rPr lang="en-US" sz="2200" b="1">
                <a:latin typeface="Arial" charset="0"/>
                <a:ea typeface="Calibri" pitchFamily="34" charset="0"/>
                <a:cs typeface="Times New Roman" pitchFamily="18" charset="0"/>
              </a:rPr>
              <a:t> is greater than x</a:t>
            </a:r>
            <a:r>
              <a:rPr lang="en-US" sz="2200" b="1" baseline="-25000">
                <a:latin typeface="Arial" charset="0"/>
                <a:ea typeface="Calibri" pitchFamily="34" charset="0"/>
                <a:cs typeface="Times New Roman" pitchFamily="18" charset="0"/>
              </a:rPr>
              <a:t>b</a:t>
            </a:r>
            <a:r>
              <a:rPr lang="en-US" sz="2200" b="1">
                <a:latin typeface="Arial" charset="0"/>
                <a:ea typeface="Calibri" pitchFamily="34" charset="0"/>
                <a:cs typeface="Times New Roman" pitchFamily="18" charset="0"/>
              </a:rPr>
              <a:t>, then the decrements -1 and -m are used to generate each new point on the line.</a:t>
            </a:r>
          </a:p>
          <a:p>
            <a:pPr marL="355600" indent="-355600" algn="just">
              <a:spcAft>
                <a:spcPts val="1000"/>
              </a:spcAft>
            </a:pPr>
            <a:r>
              <a:rPr lang="en-US" sz="2200" b="1">
                <a:latin typeface="Arial" charset="0"/>
                <a:ea typeface="Calibri" pitchFamily="34" charset="0"/>
                <a:cs typeface="Times New Roman" pitchFamily="18" charset="0"/>
              </a:rPr>
              <a:t>Otherwise, we use a unit increment (or decrement) in the y direction and an x increment (or decrement) of 1/m . </a:t>
            </a:r>
          </a:p>
        </p:txBody>
      </p:sp>
      <p:sp>
        <p:nvSpPr>
          <p:cNvPr id="8195"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DDA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DDA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pic>
        <p:nvPicPr>
          <p:cNvPr id="9219" name="Picture 2"/>
          <p:cNvPicPr>
            <a:picLocks noChangeAspect="1" noChangeArrowheads="1"/>
          </p:cNvPicPr>
          <p:nvPr/>
        </p:nvPicPr>
        <p:blipFill>
          <a:blip r:embed="rId2">
            <a:lum bright="-20000" contrast="10000"/>
          </a:blip>
          <a:srcRect/>
          <a:stretch>
            <a:fillRect/>
          </a:stretch>
        </p:blipFill>
        <p:spPr bwMode="auto">
          <a:xfrm>
            <a:off x="457200" y="838200"/>
            <a:ext cx="8229600" cy="548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52400" y="644525"/>
            <a:ext cx="8839200" cy="5761038"/>
          </a:xfrm>
          <a:prstGeom prst="rect">
            <a:avLst/>
          </a:prstGeom>
          <a:noFill/>
          <a:ln w="9525">
            <a:noFill/>
            <a:miter lim="800000"/>
            <a:headEnd/>
            <a:tailEnd/>
          </a:ln>
        </p:spPr>
        <p:txBody>
          <a:bodyPr>
            <a:spAutoFit/>
          </a:bodyPr>
          <a:lstStyle/>
          <a:p>
            <a:pPr algn="just">
              <a:spcAft>
                <a:spcPts val="1000"/>
              </a:spcAft>
            </a:pPr>
            <a:r>
              <a:rPr lang="en-US" b="1">
                <a:latin typeface="Arial" charset="0"/>
                <a:ea typeface="Calibri" pitchFamily="34" charset="0"/>
                <a:cs typeface="Times New Roman" pitchFamily="18" charset="0"/>
              </a:rPr>
              <a:t>The DDA algorithm is a faster method for calculating pixel positions than the direct use of Eq. 3-1. It eliminates the multiplication in Eq. 3-1 by making use of raster characteristics, so that appropriate increments are applied in the x or y direction to step to pixel positions along the line path. The accumulation of roundoff error in successive additions of the floating-point increment, however, can cause the calculated pixel positions to drift away from the true line path for long line segments. </a:t>
            </a:r>
          </a:p>
          <a:p>
            <a:pPr algn="just">
              <a:spcAft>
                <a:spcPts val="1000"/>
              </a:spcAft>
            </a:pPr>
            <a:r>
              <a:rPr lang="en-US" b="1">
                <a:latin typeface="Arial" charset="0"/>
                <a:ea typeface="Calibri" pitchFamily="34" charset="0"/>
                <a:cs typeface="Times New Roman" pitchFamily="18" charset="0"/>
              </a:rPr>
              <a:t>Furthermore, the rounding operations and floating-point arithmetic in procedure lineDDA are still time-consuming. We can improve the performance of the DDA algorithm by separating the increments m and 1/m into integer and fractional parts so that all calculations  are reduced to integer operations. </a:t>
            </a:r>
          </a:p>
        </p:txBody>
      </p:sp>
      <p:sp>
        <p:nvSpPr>
          <p:cNvPr id="10243" name="Text Box 3"/>
          <p:cNvSpPr txBox="1">
            <a:spLocks noChangeArrowheads="1"/>
          </p:cNvSpPr>
          <p:nvPr/>
        </p:nvSpPr>
        <p:spPr bwMode="auto">
          <a:xfrm>
            <a:off x="304800" y="0"/>
            <a:ext cx="8839200" cy="1069975"/>
          </a:xfrm>
          <a:prstGeom prst="rect">
            <a:avLst/>
          </a:prstGeom>
          <a:noFill/>
          <a:ln w="9525">
            <a:noFill/>
            <a:miter lim="800000"/>
            <a:headEnd/>
            <a:tailEnd/>
          </a:ln>
        </p:spPr>
        <p:txBody>
          <a:bodyPr>
            <a:spAutoFit/>
          </a:bodyPr>
          <a:lstStyle/>
          <a:p>
            <a:pPr marL="355600" indent="-355600" algn="just">
              <a:lnSpc>
                <a:spcPct val="115000"/>
              </a:lnSpc>
              <a:spcAft>
                <a:spcPts val="1000"/>
              </a:spcAft>
            </a:pPr>
            <a:r>
              <a:rPr lang="en-US" b="1">
                <a:solidFill>
                  <a:srgbClr val="0000FF"/>
                </a:solidFill>
                <a:latin typeface="Arial" charset="0"/>
                <a:ea typeface="Calibri" pitchFamily="34" charset="0"/>
                <a:cs typeface="Times New Roman" pitchFamily="18" charset="0"/>
              </a:rPr>
              <a:t>DDA Algorithm:</a:t>
            </a:r>
          </a:p>
          <a:p>
            <a:pPr marL="355600" indent="-355600" algn="just">
              <a:lnSpc>
                <a:spcPct val="115000"/>
              </a:lnSpc>
              <a:spcAft>
                <a:spcPts val="1000"/>
              </a:spcAft>
            </a:pPr>
            <a:endParaRPr lang="en-US" b="1">
              <a:solidFill>
                <a:srgbClr val="0000FF"/>
              </a:solidFill>
              <a:latin typeface="Arial" charset="0"/>
              <a:ea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TL Concepts">
  <a:themeElements>
    <a:clrScheme name="">
      <a:dk1>
        <a:srgbClr val="000000"/>
      </a:dk1>
      <a:lt1>
        <a:srgbClr val="FFFFFF"/>
      </a:lt1>
      <a:dk2>
        <a:srgbClr val="003399"/>
      </a:dk2>
      <a:lt2>
        <a:srgbClr val="FF9900"/>
      </a:lt2>
      <a:accent1>
        <a:srgbClr val="3399FF"/>
      </a:accent1>
      <a:accent2>
        <a:srgbClr val="FFFF00"/>
      </a:accent2>
      <a:accent3>
        <a:srgbClr val="AAADCA"/>
      </a:accent3>
      <a:accent4>
        <a:srgbClr val="DADADA"/>
      </a:accent4>
      <a:accent5>
        <a:srgbClr val="ADCAFF"/>
      </a:accent5>
      <a:accent6>
        <a:srgbClr val="E7E700"/>
      </a:accent6>
      <a:hlink>
        <a:srgbClr val="FF0000"/>
      </a:hlink>
      <a:folHlink>
        <a:srgbClr val="969696"/>
      </a:folHlink>
    </a:clrScheme>
    <a:fontScheme name="ETL Concep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CC99"/>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TL Concep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TL Concep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TL Concep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TL Concep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TL Concep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TL Concep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TL Concep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D:\Documents\Presentations\DW Concepts Training\ETL Concepts.ppt</Template>
  <TotalTime>7019</TotalTime>
  <Words>4029</Words>
  <Application>Microsoft Office PowerPoint</Application>
  <PresentationFormat>On-screen Show (4:3)</PresentationFormat>
  <Paragraphs>201</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Times New Roman</vt:lpstr>
      <vt:lpstr>Arial</vt:lpstr>
      <vt:lpstr>Wingdings</vt:lpstr>
      <vt:lpstr>Calibri</vt:lpstr>
      <vt:lpstr>Symbol</vt:lpstr>
      <vt:lpstr>Wingdings 2</vt:lpstr>
      <vt:lpstr>Georgia</vt:lpstr>
      <vt:lpstr>ETL Concepts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Attributes of Output Primitives</vt:lpstr>
      <vt:lpstr>Attributes of Output Primitives</vt:lpstr>
      <vt:lpstr>Line Attribute</vt:lpstr>
      <vt:lpstr>Slide 51</vt:lpstr>
      <vt:lpstr>Slide 52</vt:lpstr>
      <vt:lpstr>Slide 53</vt:lpstr>
      <vt:lpstr>Slide 54</vt:lpstr>
      <vt:lpstr>Slide 55</vt:lpstr>
      <vt:lpstr>Slide 56</vt:lpstr>
      <vt:lpstr>Slide 57</vt:lpstr>
      <vt:lpstr>Slide 58</vt:lpstr>
    </vt:vector>
  </TitlesOfParts>
  <Company>CEC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Warehousing</dc:title>
  <dc:creator>Piyush Gandhi</dc:creator>
  <cp:lastModifiedBy>Windows User</cp:lastModifiedBy>
  <cp:revision>654</cp:revision>
  <cp:lastPrinted>1999-12-23T06:32:52Z</cp:lastPrinted>
  <dcterms:created xsi:type="dcterms:W3CDTF">1999-12-03T06:13:46Z</dcterms:created>
  <dcterms:modified xsi:type="dcterms:W3CDTF">2022-09-14T10:59:09Z</dcterms:modified>
</cp:coreProperties>
</file>