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handoutMasterIdLst>
    <p:handoutMasterId r:id="rId29"/>
  </p:handoutMasterIdLst>
  <p:sldIdLst>
    <p:sldId id="610" r:id="rId2"/>
    <p:sldId id="611" r:id="rId3"/>
    <p:sldId id="597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7" r:id="rId17"/>
    <p:sldId id="613" r:id="rId18"/>
    <p:sldId id="618" r:id="rId19"/>
    <p:sldId id="619" r:id="rId20"/>
    <p:sldId id="612" r:id="rId21"/>
    <p:sldId id="614" r:id="rId22"/>
    <p:sldId id="615" r:id="rId23"/>
    <p:sldId id="620" r:id="rId24"/>
    <p:sldId id="621" r:id="rId25"/>
    <p:sldId id="622" r:id="rId26"/>
    <p:sldId id="593" r:id="rId27"/>
  </p:sldIdLst>
  <p:sldSz cx="9144000" cy="6858000" type="screen4x3"/>
  <p:notesSz cx="6699250" cy="9836150"/>
  <p:custDataLst>
    <p:tags r:id="rId3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5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pos="254">
          <p15:clr>
            <a:srgbClr val="A4A3A4"/>
          </p15:clr>
        </p15:guide>
        <p15:guide id="4" pos="2892">
          <p15:clr>
            <a:srgbClr val="A4A3A4"/>
          </p15:clr>
        </p15:guide>
        <p15:guide id="5" pos="55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>
          <p15:clr>
            <a:srgbClr val="A4A3A4"/>
          </p15:clr>
        </p15:guide>
        <p15:guide id="2" pos="2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00" autoAdjust="0"/>
  </p:normalViewPr>
  <p:slideViewPr>
    <p:cSldViewPr snapToGrid="0">
      <p:cViewPr varScale="1">
        <p:scale>
          <a:sx n="75" d="100"/>
          <a:sy n="75" d="100"/>
        </p:scale>
        <p:origin x="1194" y="33"/>
      </p:cViewPr>
      <p:guideLst>
        <p:guide orient="horz" pos="3705"/>
        <p:guide orient="horz" pos="1185"/>
        <p:guide pos="254"/>
        <p:guide pos="2892"/>
        <p:guide pos="55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2940" y="-102"/>
      </p:cViewPr>
      <p:guideLst>
        <p:guide orient="horz" pos="3098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fld id="{A80E7C53-EA05-490A-99C9-D7B65ABFDEE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04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fld id="{E9F50C3A-F52E-4134-BFE4-3DF2DA1D5EE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8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86BE3-4305-4EC8-998A-1F7E4C9377B9}" type="slidenum">
              <a:rPr lang="en-GB" smtClean="0">
                <a:latin typeface="Arial" pitchFamily="34" charset="0"/>
              </a:rPr>
              <a:pPr/>
              <a:t>1</a:t>
            </a:fld>
            <a:endParaRPr lang="en-GB" dirty="0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216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6E4C-7716-48E9-9461-C7421D55B7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6E4C-7716-48E9-9461-C7421D55B7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6E4C-7716-48E9-9461-C7421D55B7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6E4C-7716-48E9-9461-C7421D55B7E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6E4C-7716-48E9-9461-C7421D55B7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BCC99-E7C4-4E0F-9442-FC1A6B169CDA}" type="slidenum">
              <a:rPr lang="en-GB"/>
              <a:pPr/>
              <a:t>26</a:t>
            </a:fld>
            <a:endParaRPr lang="en-GB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pic>
        <p:nvPicPr>
          <p:cNvPr id="1075213" name="Picture 13" descr="Himmel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en-US"/>
              <a:t>Click to edit Master text styles</a:t>
            </a:r>
          </a:p>
        </p:txBody>
      </p:sp>
      <p:pic>
        <p:nvPicPr>
          <p:cNvPr id="1075211" name="Picture 11" descr="schatt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</p:spPr>
      </p:pic>
      <p:pic>
        <p:nvPicPr>
          <p:cNvPr id="1075216" name="Picture 16" descr="PP small"/>
          <p:cNvPicPr>
            <a:picLocks noChangeAspect="1" noChangeArrowheads="1"/>
          </p:cNvPicPr>
          <p:nvPr userDrawn="1"/>
        </p:nvPicPr>
        <p:blipFill>
          <a:blip r:embed="rId5" cstate="print"/>
          <a:srcRect b="34532"/>
          <a:stretch>
            <a:fillRect/>
          </a:stretch>
        </p:blipFill>
        <p:spPr bwMode="auto">
          <a:xfrm>
            <a:off x="6432550" y="6191250"/>
            <a:ext cx="2419350" cy="3032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11188CBA-253D-4F59-B531-4A3E9924D782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EF24635E-896D-4BAA-A8B6-277DCB6FFFD0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3937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lvl1pPr>
            <a:lvl2pPr marL="9144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  <a:defRPr/>
            </a:lvl2pPr>
            <a:lvl3pPr marL="520700" indent="-4572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lvl3pPr>
            <a:lvl4pPr marL="520700" indent="-4572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lvl4pPr>
            <a:lvl5pPr marL="520700" indent="-4572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31A06E23-131D-4221-8327-9FD8932A17EC}" type="slidenum">
              <a:rPr lang="de-DE" sz="1400" b="1"/>
              <a:pPr/>
              <a:t>‹#›</a:t>
            </a:fld>
            <a:endParaRPr lang="de-DE" sz="1400" b="1"/>
          </a:p>
        </p:txBody>
      </p:sp>
      <p:pic>
        <p:nvPicPr>
          <p:cNvPr id="10926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200" y="6518275"/>
            <a:ext cx="1600200" cy="17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9BC20E42-F4D7-47D7-B352-6B4C30CA6BAD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4620036D-209B-4B62-BA6E-5264FA8C5810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786AE73C-FD0E-4BB4-BC0C-57D61CF2F9AC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Page </a:t>
            </a:r>
            <a:fld id="{264462AD-3E59-45CA-8720-55A46330AA08}" type="slidenum">
              <a:rPr lang="de-DE" sz="1400" b="1"/>
              <a:pPr/>
              <a:t>‹#›</a:t>
            </a:fld>
            <a:endParaRPr lang="de-DE" sz="1400" b="1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498771" y="250371"/>
            <a:ext cx="2405743" cy="511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63284" y="6433455"/>
            <a:ext cx="2405743" cy="359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733800" y="6400800"/>
            <a:ext cx="1687286" cy="870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915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6515099"/>
            <a:ext cx="1600200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5BFC69BB-66B8-460C-9813-8CBFA22FEBF6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DDC4A12D-03DC-494C-B0F2-650914EA89E0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fld id="{2E525987-BAEC-425C-9085-0F86214060EC}" type="slidenum">
              <a:rPr lang="de-DE" sz="1400" b="1"/>
              <a:pPr/>
              <a:t>‹#›</a:t>
            </a:fld>
            <a:endParaRPr lang="de-DE" sz="1400" b="1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9" name="Rectangle 13"/>
          <p:cNvSpPr>
            <a:spLocks noChangeArrowheads="1"/>
          </p:cNvSpPr>
          <p:nvPr userDrawn="1"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4181" name="Picture 5" descr="Hintergrund"/>
          <p:cNvPicPr>
            <a:picLocks noChangeAspect="1" noChangeArrowheads="1"/>
          </p:cNvPicPr>
          <p:nvPr userDrawn="1"/>
        </p:nvPicPr>
        <p:blipFill>
          <a:blip r:embed="rId13" cstate="print"/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</p:spPr>
      </p:pic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Page </a:t>
            </a:r>
            <a:fld id="{01637B22-1276-48B1-BD82-4028B6C86702}" type="slidenum">
              <a:rPr lang="de-DE" sz="1400" b="1"/>
              <a:pPr/>
              <a:t>‹#›</a:t>
            </a:fld>
            <a:endParaRPr lang="de-DE" sz="1400" b="1"/>
          </a:p>
        </p:txBody>
      </p:sp>
      <p:pic>
        <p:nvPicPr>
          <p:cNvPr id="1074182" name="Picture 6" descr="schatten"/>
          <p:cNvPicPr>
            <a:picLocks noChangeAspect="1" noChangeArrowheads="1"/>
          </p:cNvPicPr>
          <p:nvPr userDrawn="1"/>
        </p:nvPicPr>
        <p:blipFill>
          <a:blip r:embed="rId14" cstate="print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</p:spPr>
      </p:pic>
      <p:sp>
        <p:nvSpPr>
          <p:cNvPr id="1074188" name="Rectangle 12"/>
          <p:cNvSpPr>
            <a:spLocks noChangeArrowheads="1"/>
          </p:cNvSpPr>
          <p:nvPr/>
        </p:nvSpPr>
        <p:spPr bwMode="auto">
          <a:xfrm>
            <a:off x="1876425" y="6464300"/>
            <a:ext cx="53768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de-DE" sz="1200"/>
              <a:t>Here comes your footer</a:t>
            </a:r>
          </a:p>
        </p:txBody>
      </p:sp>
      <p:pic>
        <p:nvPicPr>
          <p:cNvPr id="1074194" name="Picture 18" descr="PP small"/>
          <p:cNvPicPr>
            <a:picLocks noChangeAspect="1" noChangeArrowheads="1"/>
          </p:cNvPicPr>
          <p:nvPr userDrawn="1"/>
        </p:nvPicPr>
        <p:blipFill>
          <a:blip r:embed="rId15" cstate="print"/>
          <a:srcRect b="34532"/>
          <a:stretch>
            <a:fillRect/>
          </a:stretch>
        </p:blipFill>
        <p:spPr bwMode="auto">
          <a:xfrm>
            <a:off x="6604000" y="381000"/>
            <a:ext cx="2266950" cy="284163"/>
          </a:xfrm>
          <a:prstGeom prst="rect">
            <a:avLst/>
          </a:prstGeom>
          <a:noFill/>
        </p:spPr>
      </p:pic>
      <p:pic>
        <p:nvPicPr>
          <p:cNvPr id="1074195" name="Picture 19" descr="PP small"/>
          <p:cNvPicPr>
            <a:picLocks noChangeAspect="1" noChangeArrowheads="1"/>
          </p:cNvPicPr>
          <p:nvPr userDrawn="1"/>
        </p:nvPicPr>
        <p:blipFill>
          <a:blip r:embed="rId15" cstate="print"/>
          <a:srcRect b="34532"/>
          <a:stretch>
            <a:fillRect/>
          </a:stretch>
        </p:blipFill>
        <p:spPr bwMode="auto">
          <a:xfrm>
            <a:off x="152400" y="6459538"/>
            <a:ext cx="2419350" cy="303212"/>
          </a:xfrm>
          <a:prstGeom prst="rect">
            <a:avLst/>
          </a:prstGeom>
          <a:noFill/>
        </p:spPr>
      </p:pic>
      <p:pic>
        <p:nvPicPr>
          <p:cNvPr id="1074196" name="Picture 2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71900" y="6530975"/>
            <a:ext cx="1600200" cy="17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 bwMode="auto">
          <a:xfrm>
            <a:off x="38100" y="6400800"/>
            <a:ext cx="2679700" cy="41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464300" y="317500"/>
            <a:ext cx="2679700" cy="4191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>
    <p:wipe dir="d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52475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9620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://www.ppt-vorlagen.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215" y="1134745"/>
            <a:ext cx="6757988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</a:rPr>
              <a:t>Object Technology</a:t>
            </a:r>
            <a:endParaRPr lang="de-DE" sz="3200" dirty="0" smtClean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sz="2000" dirty="0" smtClean="0"/>
              <a:t>Dr. Priti Srinivas Sajja</a:t>
            </a:r>
          </a:p>
          <a:p>
            <a:pPr eaLnBrk="1" hangingPunct="1"/>
            <a:r>
              <a:rPr lang="de-DE" sz="1200" dirty="0" smtClean="0"/>
              <a:t>Professor, Department  of Computer Science,</a:t>
            </a:r>
          </a:p>
          <a:p>
            <a:pPr eaLnBrk="1" hangingPunct="1"/>
            <a:r>
              <a:rPr lang="de-DE" sz="1200" dirty="0" smtClean="0"/>
              <a:t>Sardar Patel University,</a:t>
            </a:r>
          </a:p>
          <a:p>
            <a:pPr eaLnBrk="1" hangingPunct="1"/>
            <a:r>
              <a:rPr lang="de-DE" sz="1200" dirty="0" smtClean="0"/>
              <a:t>Vallabh Vidyanagar, Gujarat, India.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8" y="1090613"/>
            <a:ext cx="8507412" cy="4799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Inheritance:</a:t>
            </a:r>
          </a:p>
          <a:p>
            <a:pPr lvl="1">
              <a:lnSpc>
                <a:spcPct val="125000"/>
              </a:lnSpc>
            </a:pPr>
            <a:r>
              <a:rPr lang="en-US" sz="2000" dirty="0" smtClean="0"/>
              <a:t>Disseminating information defined in generic classes to other classes</a:t>
            </a:r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  <p:pic>
        <p:nvPicPr>
          <p:cNvPr id="20482" name="Picture 2" descr="Realtime example of inheritance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199" y="2463800"/>
            <a:ext cx="5188013" cy="33655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6096000" y="6519446"/>
            <a:ext cx="2933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https://www.scientecheasy.com/</a:t>
            </a:r>
            <a:endParaRPr lang="en-US" sz="1600" i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6519446"/>
            <a:ext cx="2933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https://www.scientecheasy.com/</a:t>
            </a:r>
            <a:endParaRPr lang="en-US" sz="1600" i="1" dirty="0"/>
          </a:p>
        </p:txBody>
      </p:sp>
      <p:pic>
        <p:nvPicPr>
          <p:cNvPr id="21506" name="Picture 2" descr="Is-A relationship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1092199"/>
            <a:ext cx="7404100" cy="493606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Inheritance Advantages: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Reusability: Define once and use many times</a:t>
            </a:r>
          </a:p>
          <a:p>
            <a:pPr lvl="1">
              <a:lnSpc>
                <a:spcPct val="90000"/>
              </a:lnSpc>
            </a:pPr>
            <a:endParaRPr lang="en-US" sz="11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Organization of information in hierarchical manner</a:t>
            </a:r>
          </a:p>
          <a:p>
            <a:pPr lvl="1">
              <a:lnSpc>
                <a:spcPct val="90000"/>
              </a:lnSpc>
            </a:pPr>
            <a:endParaRPr lang="en-US" sz="11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Easy to develop/test and maintain the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6519446"/>
            <a:ext cx="2933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https://www.scientecheasy.com/</a:t>
            </a:r>
            <a:endParaRPr lang="en-US" sz="1600" i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100" b="1" dirty="0" smtClean="0"/>
          </a:p>
          <a:p>
            <a:r>
              <a:rPr lang="en-US" sz="2400" b="1" dirty="0" smtClean="0"/>
              <a:t>Unified </a:t>
            </a:r>
            <a:r>
              <a:rPr lang="en-US" sz="2400" b="1" dirty="0"/>
              <a:t>Modeling Language (UML)</a:t>
            </a:r>
            <a:r>
              <a:rPr lang="en-US" sz="2400" dirty="0"/>
              <a:t> is a general purpose </a:t>
            </a:r>
            <a:r>
              <a:rPr lang="en-US" sz="2400" dirty="0" smtClean="0"/>
              <a:t>modeling </a:t>
            </a:r>
            <a:r>
              <a:rPr lang="en-US" sz="2400" dirty="0"/>
              <a:t>language. </a:t>
            </a:r>
            <a:endParaRPr lang="en-US" sz="2400" dirty="0" smtClean="0"/>
          </a:p>
          <a:p>
            <a:endParaRPr lang="en-US" sz="11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aim of UML is to define a standard way to </a:t>
            </a:r>
            <a:r>
              <a:rPr lang="en-US" sz="2400" b="1" dirty="0"/>
              <a:t>visualize</a:t>
            </a:r>
            <a:r>
              <a:rPr lang="en-US" sz="2400" dirty="0"/>
              <a:t> the </a:t>
            </a:r>
            <a:r>
              <a:rPr lang="en-US" sz="2400" dirty="0" smtClean="0"/>
              <a:t>design of a system.</a:t>
            </a:r>
          </a:p>
          <a:p>
            <a:endParaRPr lang="en-US" sz="11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like blueprints </a:t>
            </a:r>
            <a:r>
              <a:rPr lang="en-US" sz="2400" dirty="0"/>
              <a:t>used in </a:t>
            </a:r>
            <a:r>
              <a:rPr lang="en-US" sz="2400" dirty="0" smtClean="0"/>
              <a:t>engineering to show design of a building.</a:t>
            </a:r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Diagrams </a:t>
            </a:r>
            <a:r>
              <a:rPr lang="en-US" dirty="0"/>
              <a:t>in UML can be broadly classified as:</a:t>
            </a:r>
          </a:p>
          <a:p>
            <a:pPr fontAlgn="base"/>
            <a:endParaRPr lang="en-US" sz="800" b="1" dirty="0" smtClean="0"/>
          </a:p>
          <a:p>
            <a:pPr fontAlgn="base"/>
            <a:r>
              <a:rPr lang="en-US" b="1" dirty="0" smtClean="0"/>
              <a:t>Structural </a:t>
            </a:r>
            <a:r>
              <a:rPr lang="en-US" b="1" dirty="0"/>
              <a:t>Diagrams </a:t>
            </a:r>
          </a:p>
          <a:p>
            <a:pPr lvl="1" fontAlgn="base"/>
            <a:r>
              <a:rPr lang="en-US" dirty="0" smtClean="0"/>
              <a:t>Describes structure of </a:t>
            </a:r>
            <a:r>
              <a:rPr lang="en-US" dirty="0"/>
              <a:t>a system. </a:t>
            </a:r>
            <a:endParaRPr lang="en-US" dirty="0" smtClean="0"/>
          </a:p>
          <a:p>
            <a:pPr lvl="1" fontAlgn="base"/>
            <a:r>
              <a:rPr lang="en-US" dirty="0" smtClean="0"/>
              <a:t>More static in nature.</a:t>
            </a:r>
          </a:p>
          <a:p>
            <a:pPr lvl="1" fontAlgn="base"/>
            <a:r>
              <a:rPr lang="en-US" dirty="0" smtClean="0"/>
              <a:t>Structural </a:t>
            </a:r>
            <a:r>
              <a:rPr lang="en-US" dirty="0"/>
              <a:t>Diagrams include: Component Diagrams, Object Diagrams, Class Diagrams and Deployment Diagrams.</a:t>
            </a:r>
          </a:p>
          <a:p>
            <a:pPr fontAlgn="base"/>
            <a:endParaRPr lang="en-US" sz="900" b="1" dirty="0" smtClean="0"/>
          </a:p>
          <a:p>
            <a:pPr fontAlgn="base"/>
            <a:r>
              <a:rPr lang="en-US" b="1" dirty="0" smtClean="0"/>
              <a:t>Behavior </a:t>
            </a:r>
            <a:r>
              <a:rPr lang="en-US" b="1" dirty="0"/>
              <a:t>Diagrams </a:t>
            </a:r>
            <a:endParaRPr lang="en-US" b="1" dirty="0" smtClean="0"/>
          </a:p>
          <a:p>
            <a:pPr lvl="1" fontAlgn="base"/>
            <a:r>
              <a:rPr lang="en-US" dirty="0" smtClean="0"/>
              <a:t>Describes behavior </a:t>
            </a:r>
            <a:r>
              <a:rPr lang="en-US" dirty="0"/>
              <a:t>of the system. </a:t>
            </a:r>
            <a:endParaRPr lang="en-US" dirty="0" smtClean="0"/>
          </a:p>
          <a:p>
            <a:pPr lvl="1" fontAlgn="base"/>
            <a:r>
              <a:rPr lang="en-US" dirty="0" smtClean="0"/>
              <a:t>Behavior </a:t>
            </a:r>
            <a:r>
              <a:rPr lang="en-US" dirty="0"/>
              <a:t>diagrams include: Use Case Diagrams, State Diagrams, Activity Diagrams and Interaction Diagrams.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pPr lvl="1"/>
            <a:r>
              <a:rPr lang="en-US" dirty="0" smtClean="0"/>
              <a:t>Represents design of class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06500" y="2501900"/>
            <a:ext cx="6934530" cy="3282902"/>
            <a:chOff x="1600200" y="2819400"/>
            <a:chExt cx="6934530" cy="3282902"/>
          </a:xfrm>
        </p:grpSpPr>
        <p:grpSp>
          <p:nvGrpSpPr>
            <p:cNvPr id="5" name="Group 6"/>
            <p:cNvGrpSpPr/>
            <p:nvPr/>
          </p:nvGrpSpPr>
          <p:grpSpPr>
            <a:xfrm>
              <a:off x="4876800" y="2819400"/>
              <a:ext cx="3657930" cy="3195947"/>
              <a:chOff x="4876800" y="3200400"/>
              <a:chExt cx="3657930" cy="3195947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3657600" cy="4616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dirty="0" smtClean="0"/>
                  <a:t>Student</a:t>
                </a:r>
                <a:endParaRPr lang="en-US" sz="2400" b="1" dirty="0"/>
              </a:p>
            </p:txBody>
          </p:sp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3657600" cy="116955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PID: String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Name: String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M1,M2, M3, M4, M5, M6: </a:t>
                </a:r>
                <a:r>
                  <a:rPr lang="en-US" sz="2000" b="1" dirty="0" err="1" smtClean="0"/>
                  <a:t>int</a:t>
                </a:r>
                <a:endParaRPr lang="en-US" sz="2000" b="1" dirty="0"/>
              </a:p>
            </p:txBody>
          </p:sp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4877130" y="4842075"/>
                <a:ext cx="3657600" cy="15542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  Admission()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Query()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Exam()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err="1" smtClean="0"/>
                  <a:t>View_result</a:t>
                </a:r>
                <a:r>
                  <a:rPr lang="en-US" sz="2000" b="1" dirty="0" smtClean="0"/>
                  <a:t>()</a:t>
                </a:r>
                <a:endParaRPr lang="en-US" sz="2000" b="1" dirty="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1600200" y="2844800"/>
              <a:ext cx="2578100" cy="3257502"/>
              <a:chOff x="4876800" y="3200400"/>
              <a:chExt cx="3657930" cy="3257502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3657600" cy="40011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Class Name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3657599" cy="129266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endParaRPr lang="en-US" sz="2800" b="1" dirty="0" smtClean="0"/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Attributes 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</p:txBody>
          </p: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877131" y="4842075"/>
                <a:ext cx="3657599" cy="161582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endParaRPr lang="en-US" sz="2400" b="1" dirty="0" smtClean="0"/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Methods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 bwMode="auto">
            <a:xfrm>
              <a:off x="3822700" y="30226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784600" y="40132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733800" y="50800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9431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Student Class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Diagram  </a:t>
            </a:r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4165600" y="2569176"/>
            <a:ext cx="4800600" cy="3264995"/>
            <a:chOff x="4876800" y="3229576"/>
            <a:chExt cx="4686300" cy="326499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876800" y="3229576"/>
              <a:ext cx="468597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>
                  <a:solidFill>
                    <a:srgbClr val="0070C0"/>
                  </a:solidFill>
                </a:rPr>
                <a:t>S1 (Student)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876800" y="3750962"/>
              <a:ext cx="468597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400" b="1" dirty="0" smtClean="0">
                  <a:solidFill>
                    <a:srgbClr val="0070C0"/>
                  </a:solidFill>
                </a:rPr>
                <a:t>PID: D22022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Name: </a:t>
              </a:r>
              <a:r>
                <a:rPr lang="en-US" sz="2000" b="1" dirty="0" err="1" smtClean="0">
                  <a:solidFill>
                    <a:srgbClr val="0070C0"/>
                  </a:solidFill>
                </a:rPr>
                <a:t>Ramesh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 Patel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1600" b="1" dirty="0" smtClean="0">
                  <a:solidFill>
                    <a:srgbClr val="0070C0"/>
                  </a:solidFill>
                </a:rPr>
                <a:t>M1=80,M2=80, M3=80, M4=80, M5=80, M6=80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877130" y="4940299"/>
              <a:ext cx="4685970" cy="1554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  Admission()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Query()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Exam()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>
                  <a:solidFill>
                    <a:srgbClr val="0070C0"/>
                  </a:solidFill>
                </a:rPr>
                <a:t>View_result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()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9431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Student S1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8" name="Group 6"/>
          <p:cNvGrpSpPr/>
          <p:nvPr/>
        </p:nvGrpSpPr>
        <p:grpSpPr>
          <a:xfrm>
            <a:off x="292100" y="2616200"/>
            <a:ext cx="3657930" cy="3195947"/>
            <a:chOff x="4876800" y="3200400"/>
            <a:chExt cx="3657930" cy="3195947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365760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/>
                <a:t>Student</a:t>
              </a:r>
              <a:endParaRPr lang="en-US" sz="2400" b="1" dirty="0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876800" y="3657600"/>
              <a:ext cx="365760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PID: String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Name: String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M1,M2, M3, M4, M5, M6: </a:t>
              </a:r>
              <a:r>
                <a:rPr lang="en-US" sz="2000" b="1" dirty="0" err="1" smtClean="0"/>
                <a:t>int</a:t>
              </a:r>
              <a:endParaRPr lang="en-US" sz="2000" b="1" dirty="0"/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4877130" y="4842075"/>
              <a:ext cx="3657600" cy="1554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  Admission()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Query()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Exam()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/>
                <a:t>View_result</a:t>
              </a:r>
              <a:r>
                <a:rPr lang="en-US" sz="2000" b="1" dirty="0" smtClean="0"/>
                <a:t>()</a:t>
              </a:r>
              <a:endParaRPr lang="en-US" sz="2000" b="1" dirty="0"/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39800" y="19558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Student Class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965200" y="850900"/>
            <a:ext cx="1003300" cy="1066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3035300" y="800100"/>
            <a:ext cx="3302000" cy="11684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 </a:t>
            </a:r>
            <a:endParaRPr lang="en-US" dirty="0"/>
          </a:p>
        </p:txBody>
      </p:sp>
      <p:grpSp>
        <p:nvGrpSpPr>
          <p:cNvPr id="5" name="Group 22"/>
          <p:cNvGrpSpPr/>
          <p:nvPr/>
        </p:nvGrpSpPr>
        <p:grpSpPr>
          <a:xfrm>
            <a:off x="1206500" y="2159000"/>
            <a:ext cx="6934530" cy="3625802"/>
            <a:chOff x="1600200" y="2476500"/>
            <a:chExt cx="6934530" cy="3625802"/>
          </a:xfrm>
        </p:grpSpPr>
        <p:grpSp>
          <p:nvGrpSpPr>
            <p:cNvPr id="6" name="Group 6"/>
            <p:cNvGrpSpPr/>
            <p:nvPr/>
          </p:nvGrpSpPr>
          <p:grpSpPr>
            <a:xfrm>
              <a:off x="4864100" y="2476500"/>
              <a:ext cx="3670630" cy="3154126"/>
              <a:chOff x="4864100" y="2857500"/>
              <a:chExt cx="3670630" cy="3154126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4864100" y="2857500"/>
                <a:ext cx="3657600" cy="4616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 dirty="0" smtClean="0"/>
                  <a:t>Employee</a:t>
                </a:r>
                <a:endParaRPr lang="en-US" sz="2400" b="1" dirty="0"/>
              </a:p>
            </p:txBody>
          </p:sp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314700"/>
                <a:ext cx="3657600" cy="15542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err="1" smtClean="0"/>
                  <a:t>Empno</a:t>
                </a:r>
                <a:r>
                  <a:rPr lang="en-US" sz="2000" b="1" dirty="0" smtClean="0"/>
                  <a:t>: </a:t>
                </a:r>
                <a:r>
                  <a:rPr lang="en-US" sz="2000" b="1" dirty="0" err="1" smtClean="0"/>
                  <a:t>int</a:t>
                </a:r>
                <a:r>
                  <a:rPr lang="en-US" sz="2000" b="1" dirty="0" smtClean="0"/>
                  <a:t> 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Name: String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Basic: Double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err="1" smtClean="0"/>
                  <a:t>Jdate</a:t>
                </a:r>
                <a:r>
                  <a:rPr lang="en-US" sz="2000" b="1" dirty="0" smtClean="0"/>
                  <a:t>: String</a:t>
                </a:r>
                <a:endParaRPr lang="en-US" sz="2000" b="1" dirty="0"/>
              </a:p>
            </p:txBody>
          </p:sp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4877130" y="4842075"/>
                <a:ext cx="3657600" cy="116955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Attendance()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Work()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/>
                  <a:t>Salary()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00200" y="2844800"/>
              <a:ext cx="2578100" cy="3257502"/>
              <a:chOff x="4876800" y="3200400"/>
              <a:chExt cx="3657930" cy="3257502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3657600" cy="40011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Class Name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3657599" cy="129266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endParaRPr lang="en-US" sz="2800" b="1" dirty="0" smtClean="0"/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Attributes 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</p:txBody>
          </p: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877131" y="4842075"/>
                <a:ext cx="3657599" cy="161582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eaLnBrk="1" hangingPunct="1">
                  <a:spcBef>
                    <a:spcPts val="600"/>
                  </a:spcBef>
                </a:pPr>
                <a:endParaRPr lang="en-US" sz="2400" b="1" dirty="0" smtClean="0"/>
              </a:p>
              <a:p>
                <a:pPr algn="ctr" eaLnBrk="1" hangingPunct="1">
                  <a:spcBef>
                    <a:spcPts val="600"/>
                  </a:spcBef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Methods</a:t>
                </a:r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  <a:p>
                <a:pPr algn="ctr" eaLnBrk="1" hangingPunct="1">
                  <a:spcBef>
                    <a:spcPts val="600"/>
                  </a:spcBef>
                </a:pPr>
                <a:endParaRPr lang="en-US" sz="2000" b="1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 bwMode="auto">
            <a:xfrm>
              <a:off x="3822700" y="30226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784600" y="40132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733800" y="5080000"/>
              <a:ext cx="927100" cy="127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105400" y="14986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Employee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Diagram  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65600" y="2569176"/>
            <a:ext cx="4800600" cy="2880274"/>
            <a:chOff x="4876800" y="3229576"/>
            <a:chExt cx="4686300" cy="288027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876800" y="3229576"/>
              <a:ext cx="468597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>
                  <a:solidFill>
                    <a:srgbClr val="0070C0"/>
                  </a:solidFill>
                </a:rPr>
                <a:t>PSS (Employee)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876800" y="3700162"/>
              <a:ext cx="468597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>
                  <a:solidFill>
                    <a:srgbClr val="0070C0"/>
                  </a:solidFill>
                </a:rPr>
                <a:t>Empno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: 999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Name: XXX YYY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Basic: 50000.00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877130" y="4940299"/>
              <a:ext cx="468597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  Attendance</a:t>
              </a:r>
              <a:r>
                <a:rPr lang="en-US" sz="2000" b="1" dirty="0">
                  <a:solidFill>
                    <a:srgbClr val="0070C0"/>
                  </a:solidFill>
                </a:rPr>
                <a:t>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Work()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Salary()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9431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Employee PSS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292100" y="2616200"/>
            <a:ext cx="3657930" cy="2811226"/>
            <a:chOff x="4876800" y="3200400"/>
            <a:chExt cx="3657930" cy="2811226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365760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/>
                <a:t>Employee</a:t>
              </a:r>
              <a:endParaRPr lang="en-US" sz="2400" b="1" dirty="0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876800" y="3657600"/>
              <a:ext cx="3657600" cy="1554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/>
                <a:t>Empno</a:t>
              </a:r>
              <a:r>
                <a:rPr lang="en-US" sz="2000" b="1" dirty="0" smtClean="0"/>
                <a:t>: </a:t>
              </a:r>
              <a:r>
                <a:rPr lang="en-US" sz="2000" b="1" dirty="0" err="1" smtClean="0"/>
                <a:t>int</a:t>
              </a:r>
              <a:r>
                <a:rPr lang="en-US" sz="2000" b="1" dirty="0" smtClean="0"/>
                <a:t>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Name: String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Basic: Double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/>
                <a:t>Jdate</a:t>
              </a:r>
              <a:r>
                <a:rPr lang="en-US" sz="2000" b="1" dirty="0" smtClean="0"/>
                <a:t>: String</a:t>
              </a:r>
              <a:endParaRPr lang="en-US" sz="2000" b="1" dirty="0"/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4877130" y="4842075"/>
              <a:ext cx="365760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  Attendance()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Work()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Salary()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39800" y="19558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Employee Class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965200" y="850900"/>
            <a:ext cx="1003300" cy="1066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3035300" y="800100"/>
            <a:ext cx="3302000" cy="11684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Diagram  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65600" y="2569176"/>
            <a:ext cx="4800600" cy="2880274"/>
            <a:chOff x="4876800" y="3229576"/>
            <a:chExt cx="4686300" cy="288027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876800" y="3229576"/>
              <a:ext cx="468597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>
                  <a:solidFill>
                    <a:srgbClr val="0070C0"/>
                  </a:solidFill>
                </a:rPr>
                <a:t>DBS (Employee)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876800" y="3700162"/>
              <a:ext cx="468597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>
                  <a:solidFill>
                    <a:srgbClr val="0070C0"/>
                  </a:solidFill>
                </a:rPr>
                <a:t>Empno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: 888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Name: AAA BBB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Basic: 40000.00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877130" y="4940299"/>
              <a:ext cx="468597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>
                  <a:solidFill>
                    <a:srgbClr val="0070C0"/>
                  </a:solidFill>
                </a:rPr>
                <a:t>  Attendance</a:t>
              </a:r>
              <a:r>
                <a:rPr lang="en-US" sz="2000" b="1" dirty="0">
                  <a:solidFill>
                    <a:srgbClr val="0070C0"/>
                  </a:solidFill>
                </a:rPr>
                <a:t>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Work()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Salary()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9431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Employee DBS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292100" y="2616200"/>
            <a:ext cx="3657930" cy="2811226"/>
            <a:chOff x="4876800" y="3200400"/>
            <a:chExt cx="3657930" cy="2811226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3657600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 smtClean="0"/>
                <a:t>Employee</a:t>
              </a:r>
              <a:endParaRPr lang="en-US" sz="2400" b="1" dirty="0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876800" y="3657600"/>
              <a:ext cx="3657600" cy="1554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/>
                <a:t>Empno</a:t>
              </a:r>
              <a:r>
                <a:rPr lang="en-US" sz="2000" b="1" dirty="0" smtClean="0"/>
                <a:t>: </a:t>
              </a:r>
              <a:r>
                <a:rPr lang="en-US" sz="2000" b="1" dirty="0" err="1" smtClean="0"/>
                <a:t>int</a:t>
              </a:r>
              <a:r>
                <a:rPr lang="en-US" sz="2000" b="1" dirty="0" smtClean="0"/>
                <a:t>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Name: String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Basic: Double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err="1" smtClean="0"/>
                <a:t>Jdate</a:t>
              </a:r>
              <a:r>
                <a:rPr lang="en-US" sz="2000" b="1" dirty="0" smtClean="0"/>
                <a:t>: String</a:t>
              </a:r>
              <a:endParaRPr lang="en-US" sz="2000" b="1" dirty="0"/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4877130" y="4842075"/>
              <a:ext cx="365760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  Attendance()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Work()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2000" b="1" dirty="0" smtClean="0"/>
                <a:t>Salary()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39800" y="19558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Employee Class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965200" y="850900"/>
            <a:ext cx="1003300" cy="1066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3035300" y="800100"/>
            <a:ext cx="3302000" cy="11684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8240" y="1255776"/>
            <a:ext cx="7327392" cy="47640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Name: </a:t>
            </a:r>
            <a:r>
              <a:rPr lang="en-US" sz="2400" b="1" dirty="0">
                <a:solidFill>
                  <a:srgbClr val="C00000"/>
                </a:solidFill>
              </a:rPr>
              <a:t>Dr. Priti Srinivas Sajja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Communication:	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Email : </a:t>
            </a:r>
            <a:r>
              <a:rPr lang="en-US" sz="1600" b="1" u="sng" dirty="0" smtClean="0">
                <a:solidFill>
                  <a:schemeClr val="tx2"/>
                </a:solidFill>
              </a:rPr>
              <a:t>priti@pritisajja.info</a:t>
            </a:r>
            <a:endParaRPr lang="en-US" sz="1600" b="1" u="sng" dirty="0">
              <a:solidFill>
                <a:schemeClr val="tx2"/>
              </a:solidFill>
            </a:endParaRPr>
          </a:p>
          <a:p>
            <a:pPr marL="742950" lvl="1" indent="-2857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Mobile : </a:t>
            </a:r>
            <a:r>
              <a:rPr lang="en-US" sz="1600" b="1" dirty="0">
                <a:solidFill>
                  <a:schemeClr val="tx2"/>
                </a:solidFill>
              </a:rPr>
              <a:t>+91 9824926020</a:t>
            </a: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tx2"/>
                </a:solidFill>
              </a:rPr>
              <a:t>URL :</a:t>
            </a:r>
            <a:r>
              <a:rPr lang="en-US" sz="2000" b="1" dirty="0">
                <a:solidFill>
                  <a:srgbClr val="C00000"/>
                </a:solidFill>
              </a:rPr>
              <a:t>http://pritisajja.info</a:t>
            </a:r>
          </a:p>
          <a:p>
            <a:pPr marL="742950" lvl="1" indent="-28575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800" i="1" dirty="0">
              <a:solidFill>
                <a:schemeClr val="hlink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tx1"/>
                </a:solidFill>
              </a:rPr>
              <a:t>Academic qualifications</a:t>
            </a:r>
            <a:r>
              <a:rPr lang="en-US" b="1" dirty="0">
                <a:solidFill>
                  <a:schemeClr val="tx1"/>
                </a:solidFill>
              </a:rPr>
              <a:t> : </a:t>
            </a:r>
            <a:r>
              <a:rPr lang="en-US" b="1" dirty="0">
                <a:solidFill>
                  <a:srgbClr val="C00000"/>
                </a:solidFill>
              </a:rPr>
              <a:t>Ph. D in Computer Science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tx1"/>
                </a:solidFill>
              </a:rPr>
              <a:t>Thesis title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2"/>
                </a:solidFill>
              </a:rPr>
              <a:t>Knowledge-Based Systems for Socio-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2"/>
                </a:solidFill>
              </a:rPr>
              <a:t>                      Economic Development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tx1"/>
                </a:solidFill>
              </a:rPr>
              <a:t>Subject area of specialization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C00000"/>
                </a:solidFill>
              </a:rPr>
              <a:t>Artificial Intelligence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i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>
                <a:solidFill>
                  <a:schemeClr val="tx1"/>
                </a:solidFill>
              </a:rPr>
              <a:t>Publications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sz="2800" b="1" dirty="0" smtClean="0">
                <a:solidFill>
                  <a:srgbClr val="C00000"/>
                </a:solidFill>
              </a:rPr>
              <a:t>216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in International/ National Conferences,               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2"/>
                </a:solidFill>
              </a:rPr>
              <a:t>                                       Journals &amp; Books</a:t>
            </a:r>
          </a:p>
        </p:txBody>
      </p:sp>
      <p:pic>
        <p:nvPicPr>
          <p:cNvPr id="5" name="Picture 2" descr="C:\Documents and Settings\Administrator\My Documents\My Pictures\images 1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46822">
            <a:off x="7552944" y="1097090"/>
            <a:ext cx="990600" cy="1248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Oval 11"/>
          <p:cNvSpPr>
            <a:spLocks noChangeArrowheads="1"/>
          </p:cNvSpPr>
          <p:nvPr/>
        </p:nvSpPr>
        <p:spPr bwMode="auto">
          <a:xfrm rot="274763">
            <a:off x="7641579" y="973938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Homework: Prepare an object diagrams of 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sz="2400" b="1" u="sng" dirty="0" smtClean="0"/>
              <a:t>Book class called B1 </a:t>
            </a:r>
            <a:r>
              <a:rPr lang="en-US" b="1" dirty="0" smtClean="0">
                <a:solidFill>
                  <a:srgbClr val="0070C0"/>
                </a:solidFill>
              </a:rPr>
              <a:t>and an object diagram of </a:t>
            </a:r>
            <a:r>
              <a:rPr lang="en-US" b="1" dirty="0" smtClean="0"/>
              <a:t>(ii) </a:t>
            </a:r>
            <a:r>
              <a:rPr lang="en-US" sz="2400" b="1" u="sng" dirty="0" smtClean="0"/>
              <a:t>Account class called A1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20</a:t>
            </a:fld>
            <a:endParaRPr lang="de-DE" sz="1400" b="1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51400" y="2616200"/>
            <a:ext cx="36576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Account</a:t>
            </a:r>
            <a:endParaRPr lang="en-US" sz="24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51400" y="3098800"/>
            <a:ext cx="36576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Accno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Balance: double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Type: char</a:t>
            </a:r>
            <a:endParaRPr lang="en-US" sz="20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51730" y="4664275"/>
            <a:ext cx="36576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Open()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withdraw 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deposit 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Query()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37200" y="21209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Account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5000" y="2641600"/>
            <a:ext cx="36576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Book</a:t>
            </a:r>
            <a:endParaRPr lang="en-US" sz="2400" b="1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35000" y="3124200"/>
            <a:ext cx="36576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Bookno</a:t>
            </a:r>
            <a:r>
              <a:rPr lang="en-US" sz="2000" b="1" dirty="0" smtClean="0"/>
              <a:t>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Author: String</a:t>
            </a:r>
            <a:endParaRPr lang="en-US" sz="2000" b="1" dirty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Price: double</a:t>
            </a:r>
            <a:endParaRPr lang="en-US" sz="2000" b="1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5330" y="4689675"/>
            <a:ext cx="3657600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Purchase()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Issue()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Return()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04900" y="21336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Book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21</a:t>
            </a:fld>
            <a:endParaRPr lang="de-DE" sz="1400" b="1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51400" y="2184400"/>
            <a:ext cx="36576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Student</a:t>
            </a:r>
            <a:endParaRPr lang="en-US" sz="24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51400" y="2667000"/>
            <a:ext cx="3657600" cy="16466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endParaRPr lang="en-US" sz="700" b="1" dirty="0" smtClean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PID: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M1,M2, M3, M4, M5, M6: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algn="ctr" eaLnBrk="1" hangingPunct="1">
              <a:spcBef>
                <a:spcPts val="600"/>
              </a:spcBef>
            </a:pPr>
            <a:endParaRPr lang="en-US" sz="10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51730" y="4232475"/>
            <a:ext cx="36576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Admission()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Query()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Exam()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View_result</a:t>
            </a:r>
            <a:r>
              <a:rPr lang="en-US" sz="2000" b="1" dirty="0" smtClean="0"/>
              <a:t>()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37200" y="15748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Student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5000" y="2209800"/>
            <a:ext cx="29337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Book</a:t>
            </a:r>
            <a:endParaRPr lang="en-US" sz="2400" b="1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35000" y="2692400"/>
            <a:ext cx="29337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Bookno</a:t>
            </a:r>
            <a:r>
              <a:rPr lang="en-US" sz="2000" b="1" dirty="0" smtClean="0"/>
              <a:t>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Author: String</a:t>
            </a:r>
            <a:endParaRPr lang="en-US" sz="2000" b="1" dirty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Price: double</a:t>
            </a:r>
            <a:endParaRPr lang="en-US" sz="2000" b="1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5330" y="4257875"/>
            <a:ext cx="2933700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Purchase()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Issue()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Return()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31900" y="15875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Book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670300" y="3771900"/>
            <a:ext cx="1003300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4900" y="33274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2600" y="33274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700" dirty="0" smtClean="0"/>
          </a:p>
          <a:p>
            <a:r>
              <a:rPr lang="en-US" sz="1800" dirty="0" smtClean="0">
                <a:solidFill>
                  <a:srgbClr val="0070C0"/>
                </a:solidFill>
              </a:rPr>
              <a:t>Class diagrams and object diagrams are </a:t>
            </a:r>
            <a:r>
              <a:rPr lang="en-US" sz="2400" b="1" u="sng" dirty="0" smtClean="0"/>
              <a:t>structural diagrams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70C0"/>
                </a:solidFill>
              </a:rPr>
              <a:t>which are </a:t>
            </a:r>
            <a:r>
              <a:rPr lang="en-US" b="1" u="sng" dirty="0" smtClean="0"/>
              <a:t>static in nature </a:t>
            </a:r>
            <a:r>
              <a:rPr lang="en-US" sz="1800" dirty="0" smtClean="0">
                <a:solidFill>
                  <a:srgbClr val="0070C0"/>
                </a:solidFill>
              </a:rPr>
              <a:t>and shows </a:t>
            </a:r>
            <a:r>
              <a:rPr lang="en-US" sz="2400" b="1" u="sng" dirty="0" smtClean="0"/>
              <a:t>structure </a:t>
            </a:r>
            <a:r>
              <a:rPr lang="en-US" sz="1800" dirty="0" smtClean="0">
                <a:solidFill>
                  <a:srgbClr val="0070C0"/>
                </a:solidFill>
              </a:rPr>
              <a:t>of a class/object and </a:t>
            </a:r>
            <a:r>
              <a:rPr lang="en-US" sz="2400" b="1" u="sng" dirty="0" smtClean="0"/>
              <a:t>relationship </a:t>
            </a:r>
            <a:r>
              <a:rPr lang="en-US" sz="1800" dirty="0" smtClean="0">
                <a:solidFill>
                  <a:srgbClr val="0070C0"/>
                </a:solidFill>
              </a:rPr>
              <a:t>between classes/objects</a:t>
            </a:r>
            <a:r>
              <a:rPr lang="en-US" sz="1800" b="1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22</a:t>
            </a:fld>
            <a:endParaRPr lang="de-DE" sz="1400" b="1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51400" y="1625600"/>
            <a:ext cx="36576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Student</a:t>
            </a:r>
            <a:endParaRPr lang="en-US" sz="24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51400" y="2108200"/>
            <a:ext cx="3657600" cy="16466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endParaRPr lang="en-US" sz="700" b="1" dirty="0" smtClean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PID: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M1,M2, M3, M4, M5, M6: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algn="ctr" eaLnBrk="1" hangingPunct="1">
              <a:spcBef>
                <a:spcPts val="600"/>
              </a:spcBef>
            </a:pPr>
            <a:endParaRPr lang="en-US" sz="10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51730" y="3673675"/>
            <a:ext cx="3657600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Admission()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Query()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View_result</a:t>
            </a:r>
            <a:r>
              <a:rPr lang="en-US" sz="2000" b="1" dirty="0" smtClean="0"/>
              <a:t>()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37200" y="10160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Student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5000" y="1651000"/>
            <a:ext cx="29337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Teacher</a:t>
            </a:r>
            <a:endParaRPr lang="en-US" sz="2400" b="1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35000" y="2133600"/>
            <a:ext cx="29337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T_id</a:t>
            </a:r>
            <a:r>
              <a:rPr lang="en-US" sz="2000" b="1" dirty="0" smtClean="0"/>
              <a:t>: 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Name: String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err="1" smtClean="0"/>
              <a:t>Jdate</a:t>
            </a:r>
            <a:r>
              <a:rPr lang="en-US" sz="2000" b="1" dirty="0" smtClean="0"/>
              <a:t>: String</a:t>
            </a:r>
            <a:endParaRPr lang="en-US" sz="2000" b="1" dirty="0"/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 Degree: String</a:t>
            </a:r>
            <a:endParaRPr lang="en-US" sz="2000" b="1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5330" y="3699075"/>
            <a:ext cx="2933700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Teach 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Exam()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000" b="1" dirty="0" smtClean="0"/>
              <a:t>Check ()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231900" y="1028700"/>
            <a:ext cx="2577867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Teacher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670300" y="3213100"/>
            <a:ext cx="1003300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4900" y="27686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2600" y="27686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23</a:t>
            </a:fld>
            <a:endParaRPr lang="de-DE" sz="1400" b="1"/>
          </a:p>
        </p:txBody>
      </p:sp>
      <p:pic>
        <p:nvPicPr>
          <p:cNvPr id="6146" name="Picture 2" descr="Use Case Diagram Explained | EdrawMax On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49" y="933450"/>
            <a:ext cx="6765925" cy="5619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24</a:t>
            </a:fld>
            <a:endParaRPr lang="de-DE" sz="1400" b="1"/>
          </a:p>
        </p:txBody>
      </p:sp>
      <p:sp>
        <p:nvSpPr>
          <p:cNvPr id="2050" name="AutoShape 2" descr="Activity Diagram for Student Attendance Management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Activity Diagram for Student Attendance Management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Activity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675" y="663575"/>
            <a:ext cx="5524500" cy="57721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1A06E23-131D-4221-8327-9FD8932A17EC}" type="slidenum">
              <a:rPr lang="de-DE" sz="1400" b="1" smtClean="0"/>
              <a:pPr/>
              <a:t>25</a:t>
            </a:fld>
            <a:endParaRPr lang="de-DE" sz="1400" b="1"/>
          </a:p>
        </p:txBody>
      </p:sp>
      <p:pic>
        <p:nvPicPr>
          <p:cNvPr id="1026" name="Picture 2" descr="https://www.researchgate.net/profile/Emmanuel-Adetiba/publication/260317143/figure/fig1/AS:341226218901506@1458366078308/Sequence-diagram-for-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685800"/>
            <a:ext cx="8096250" cy="6172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Page </a:t>
            </a:r>
            <a:fld id="{9BEAFC1E-E767-4F5D-A7F8-98F37DF568B8}" type="slidenum">
              <a:rPr lang="de-DE" sz="1400" b="1"/>
              <a:pPr/>
              <a:t>26</a:t>
            </a:fld>
            <a:endParaRPr lang="de-DE" sz="1400" b="1"/>
          </a:p>
        </p:txBody>
      </p:sp>
      <p:pic>
        <p:nvPicPr>
          <p:cNvPr id="1073179" name="Picture 27" descr="Hintergr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sp>
        <p:nvSpPr>
          <p:cNvPr id="1073174" name="Line 22"/>
          <p:cNvSpPr>
            <a:spLocks noChangeShapeType="1"/>
          </p:cNvSpPr>
          <p:nvPr/>
        </p:nvSpPr>
        <p:spPr bwMode="auto">
          <a:xfrm>
            <a:off x="676275" y="3695700"/>
            <a:ext cx="3114675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3176" name="Rectangle 24"/>
          <p:cNvSpPr>
            <a:spLocks noChangeArrowheads="1"/>
          </p:cNvSpPr>
          <p:nvPr/>
        </p:nvSpPr>
        <p:spPr bwMode="auto">
          <a:xfrm>
            <a:off x="1103086" y="4339771"/>
            <a:ext cx="7518399" cy="164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63538" indent="-363538">
              <a:spcBef>
                <a:spcPct val="50000"/>
              </a:spcBef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b="1" noProof="1" smtClean="0">
                <a:solidFill>
                  <a:srgbClr val="5F5F5F"/>
                </a:solidFill>
              </a:rPr>
              <a:t>www.presentationpoint.</a:t>
            </a:r>
            <a:r>
              <a:rPr lang="en-US" b="1" dirty="0" smtClean="0">
                <a:solidFill>
                  <a:srgbClr val="5F5F5F"/>
                </a:solidFill>
              </a:rPr>
              <a:t>com</a:t>
            </a:r>
            <a:endParaRPr lang="en-US" b="1" noProof="1" smtClean="0">
              <a:solidFill>
                <a:srgbClr val="5F5F5F"/>
              </a:solidFill>
            </a:endParaRPr>
          </a:p>
          <a:p>
            <a:pPr marL="363538" lvl="0" indent="-363538" defTabSz="801688" ea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b="1" noProof="1" smtClean="0">
                <a:solidFill>
                  <a:srgbClr val="5F5F5F"/>
                </a:solidFill>
              </a:rPr>
              <a:t>Ram Baugh J., etc., Object Oriented Modeling and Design,  Prentice Hall of India, 1996.</a:t>
            </a:r>
          </a:p>
          <a:p>
            <a:pPr marL="363538" indent="-363538" defTabSz="801688" ea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363538" algn="l"/>
              </a:tabLst>
            </a:pPr>
            <a:endParaRPr lang="de-DE" b="1" dirty="0"/>
          </a:p>
        </p:txBody>
      </p:sp>
      <p:sp>
        <p:nvSpPr>
          <p:cNvPr id="1073177" name="Rectangle 25"/>
          <p:cNvSpPr>
            <a:spLocks noChangeArrowheads="1"/>
          </p:cNvSpPr>
          <p:nvPr/>
        </p:nvSpPr>
        <p:spPr bwMode="auto">
          <a:xfrm>
            <a:off x="3375479" y="3673248"/>
            <a:ext cx="22236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b="1" noProof="1" smtClean="0">
                <a:solidFill>
                  <a:srgbClr val="5F5F5F"/>
                </a:solidFill>
              </a:rPr>
              <a:t>Acknowledgement</a:t>
            </a:r>
            <a:endParaRPr lang="de-DE" b="1" noProof="1">
              <a:solidFill>
                <a:srgbClr val="5F5F5F"/>
              </a:solidFill>
            </a:endParaRPr>
          </a:p>
        </p:txBody>
      </p:sp>
      <p:sp>
        <p:nvSpPr>
          <p:cNvPr id="1073178" name="Rectangle 26">
            <a:hlinkClick r:id="rId4"/>
          </p:cNvPr>
          <p:cNvSpPr>
            <a:spLocks noChangeArrowheads="1"/>
          </p:cNvSpPr>
          <p:nvPr/>
        </p:nvSpPr>
        <p:spPr bwMode="auto">
          <a:xfrm>
            <a:off x="4533900" y="5100638"/>
            <a:ext cx="20669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1" name="Picture 10" descr="thanks 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14" y="1548717"/>
            <a:ext cx="3831091" cy="1781632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Object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/>
            <a:r>
              <a:rPr lang="en-US" sz="2400" dirty="0"/>
              <a:t>Key concepts of Object Modeling</a:t>
            </a:r>
          </a:p>
          <a:p>
            <a:pPr marL="520700" indent="-520700">
              <a:tabLst>
                <a:tab pos="457200" algn="l"/>
              </a:tabLst>
            </a:pPr>
            <a:endParaRPr lang="en-US" sz="1100" dirty="0" smtClean="0"/>
          </a:p>
          <a:p>
            <a:pPr marL="520700" indent="-520700">
              <a:tabLst>
                <a:tab pos="457200" algn="l"/>
              </a:tabLst>
            </a:pPr>
            <a:r>
              <a:rPr lang="en-US" sz="2400" dirty="0" smtClean="0"/>
              <a:t>Introduction </a:t>
            </a:r>
            <a:r>
              <a:rPr lang="en-US" sz="2400" dirty="0"/>
              <a:t>to UML, Types of UML diagrams -  structural and behavioral</a:t>
            </a:r>
          </a:p>
          <a:p>
            <a:pPr marL="520700" indent="-520700">
              <a:tabLst>
                <a:tab pos="457200" algn="l"/>
              </a:tabLst>
            </a:pPr>
            <a:endParaRPr lang="en-US" sz="1200" dirty="0" smtClean="0"/>
          </a:p>
          <a:p>
            <a:pPr marL="520700" indent="-520700">
              <a:tabLst>
                <a:tab pos="457200" algn="l"/>
              </a:tabLst>
            </a:pPr>
            <a:r>
              <a:rPr lang="en-US" sz="2400" dirty="0" smtClean="0"/>
              <a:t>Structural </a:t>
            </a:r>
            <a:r>
              <a:rPr lang="en-US" sz="2400" dirty="0"/>
              <a:t>UML Diagrams - Class diagram, Object diagram</a:t>
            </a:r>
          </a:p>
          <a:p>
            <a:pPr marL="520700" indent="-520700">
              <a:tabLst>
                <a:tab pos="457200" algn="l"/>
              </a:tabLst>
            </a:pPr>
            <a:endParaRPr lang="en-US" sz="1200" dirty="0" smtClean="0"/>
          </a:p>
          <a:p>
            <a:pPr marL="520700" indent="-520700">
              <a:tabLst>
                <a:tab pos="457200" algn="l"/>
              </a:tabLst>
            </a:pPr>
            <a:r>
              <a:rPr lang="en-US" sz="2400" dirty="0" smtClean="0"/>
              <a:t>Behavioral </a:t>
            </a:r>
            <a:r>
              <a:rPr lang="en-US" sz="2400" dirty="0"/>
              <a:t>UML Diagrams –    Use case diagram, Activity diagram, Sequence diagram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88" y="1090612"/>
            <a:ext cx="8397875" cy="54498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Objects: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 smtClean="0"/>
              <a:t>Executable software representations of real world objects and concepts.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 smtClean="0"/>
              <a:t>Examples are students, chair, promise, book, account, etc. 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Messages: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/>
              <a:t>An uniform communication means thru which objects interacts with each other.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/>
              <a:t>Examples are query(), teach(), </a:t>
            </a:r>
            <a:r>
              <a:rPr lang="en-US" sz="2300" dirty="0" err="1"/>
              <a:t>issue_book</a:t>
            </a:r>
            <a:r>
              <a:rPr lang="en-US" sz="2300" dirty="0"/>
              <a:t>(), deposit(), etc. 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Classes: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/>
              <a:t>Templates for defining similar objects, providing the bases for abstracting the common characteristics of real world objects.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300" dirty="0"/>
              <a:t>Examples are Student, Book, Account, etc. 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0160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  Encapsulation:</a:t>
            </a:r>
            <a:endParaRPr lang="en-US" sz="3600" dirty="0" smtClean="0"/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dirty="0" smtClean="0"/>
              <a:t>Packaging related data and procedure in an object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dirty="0" smtClean="0"/>
              <a:t>Methods are as covering the data as black box.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en-US" sz="2000" dirty="0" smtClean="0"/>
              <a:t>This supports information hiding.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0" name="Picture 2" descr="Encapsulation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4700" y="2908300"/>
            <a:ext cx="5324475" cy="31242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5" name="Rectangle 4"/>
          <p:cNvSpPr/>
          <p:nvPr/>
        </p:nvSpPr>
        <p:spPr>
          <a:xfrm>
            <a:off x="6400800" y="6550223"/>
            <a:ext cx="2593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/>
              <a:t>https://www.scientecheasy.com/</a:t>
            </a:r>
            <a:endParaRPr lang="en-US" sz="1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3600" b="1" dirty="0" smtClean="0"/>
              <a:t>Encapsulation Advantages:</a:t>
            </a:r>
            <a:endParaRPr lang="en-US" sz="3600" dirty="0" smtClean="0"/>
          </a:p>
          <a:p>
            <a:pPr marL="914400" lvl="1" indent="-457200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 smtClean="0"/>
              <a:t>Information hiding </a:t>
            </a:r>
          </a:p>
          <a:p>
            <a:pPr marL="914400" lvl="1" indent="-457200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/>
              <a:t>C</a:t>
            </a:r>
            <a:r>
              <a:rPr lang="en-US" sz="2400" dirty="0" smtClean="0"/>
              <a:t>lean,  easy to develop/test and maintain code </a:t>
            </a:r>
          </a:p>
          <a:p>
            <a:pPr marL="914400" lvl="1" indent="-457200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 smtClean="0"/>
              <a:t>Flexibility to change</a:t>
            </a:r>
          </a:p>
          <a:p>
            <a:pPr marL="914400" lvl="1" indent="-457200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 smtClean="0"/>
              <a:t>Security, as it prevents </a:t>
            </a:r>
            <a:r>
              <a:rPr lang="en-US" sz="2400" dirty="0"/>
              <a:t>the other classes to access the private fields</a:t>
            </a:r>
            <a:r>
              <a:rPr lang="en-US" sz="2400" dirty="0" smtClean="0"/>
              <a:t>. Also it </a:t>
            </a:r>
            <a:r>
              <a:rPr lang="en-US" sz="2400" dirty="0"/>
              <a:t>keeps the data and codes safe from external </a:t>
            </a:r>
            <a:r>
              <a:rPr lang="en-US" sz="2400" dirty="0" smtClean="0"/>
              <a:t>inheritance.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Polymorphism: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Ability to implement same message in different way in different object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06700"/>
            <a:ext cx="74580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5" name="Rectangle 4"/>
          <p:cNvSpPr/>
          <p:nvPr/>
        </p:nvSpPr>
        <p:spPr>
          <a:xfrm>
            <a:off x="7178077" y="6474023"/>
            <a:ext cx="1965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https://techvidvan.com/</a:t>
            </a:r>
            <a:endParaRPr lang="en-US" sz="1400" i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93800"/>
            <a:ext cx="8229600" cy="4678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Polymorphism: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Area method name is same but plays different role as per its implementation at different places 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78077" y="6474023"/>
            <a:ext cx="1965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https://techvidvan.com/</a:t>
            </a:r>
            <a:endParaRPr lang="en-US" sz="1400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2540000"/>
            <a:ext cx="6705600" cy="35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/>
              <a:t>Polymorphism Advantages: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Reducing size and complexity</a:t>
            </a:r>
          </a:p>
          <a:p>
            <a:pPr lvl="1">
              <a:lnSpc>
                <a:spcPct val="90000"/>
              </a:lnSpc>
            </a:pPr>
            <a:endParaRPr lang="en-US" sz="11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Faster as the program code compiles down to a direct jump to the appropriate procedure.</a:t>
            </a:r>
          </a:p>
          <a:p>
            <a:pPr lvl="1">
              <a:lnSpc>
                <a:spcPct val="90000"/>
              </a:lnSpc>
            </a:pPr>
            <a:endParaRPr lang="en-US" sz="11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Flexible, as more financial instruction can be added or removed without re-writing the code.</a:t>
            </a:r>
          </a:p>
          <a:p>
            <a:pPr lvl="1">
              <a:lnSpc>
                <a:spcPct val="90000"/>
              </a:lnSpc>
            </a:pPr>
            <a:endParaRPr lang="en-US" sz="11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Code maintainability </a:t>
            </a:r>
          </a:p>
          <a:p>
            <a:pPr lvl="1">
              <a:lnSpc>
                <a:spcPct val="90000"/>
              </a:lnSpc>
            </a:pPr>
            <a:endParaRPr lang="en-US" sz="32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939</Words>
  <Application>Microsoft Office PowerPoint</Application>
  <PresentationFormat>On-screen Show (4:3)</PresentationFormat>
  <Paragraphs>285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1_Standarddesign</vt:lpstr>
      <vt:lpstr>Object Technology</vt:lpstr>
      <vt:lpstr>Contact</vt:lpstr>
      <vt:lpstr>Unit 1: Object Modeling </vt:lpstr>
      <vt:lpstr>Key Concepts </vt:lpstr>
      <vt:lpstr>Key Mechanisms</vt:lpstr>
      <vt:lpstr>Key Mechanisms</vt:lpstr>
      <vt:lpstr>Key Mechanisms</vt:lpstr>
      <vt:lpstr>Key Mechanisms</vt:lpstr>
      <vt:lpstr>Key Mechanisms</vt:lpstr>
      <vt:lpstr>Key Mechanisms</vt:lpstr>
      <vt:lpstr>Key Mechanisms</vt:lpstr>
      <vt:lpstr>Key Mechanisms</vt:lpstr>
      <vt:lpstr>Introduction to UML</vt:lpstr>
      <vt:lpstr>UML Diagram Types </vt:lpstr>
      <vt:lpstr>Class Diagram  </vt:lpstr>
      <vt:lpstr>Class and Object Diagram  </vt:lpstr>
      <vt:lpstr>Class Diagram  </vt:lpstr>
      <vt:lpstr>Class and Object Diagram  </vt:lpstr>
      <vt:lpstr>Class and Object Diagram  </vt:lpstr>
      <vt:lpstr>Other Class Diagrams</vt:lpstr>
      <vt:lpstr>Relation between Class Diagrams</vt:lpstr>
      <vt:lpstr>Relation between Class Diagrams</vt:lpstr>
      <vt:lpstr>Use Case diagram </vt:lpstr>
      <vt:lpstr>Activity Diagram </vt:lpstr>
      <vt:lpstr>Sequence Diagram </vt:lpstr>
      <vt:lpstr>PowerPoint Presentation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Technology Unit 1</dc:title>
  <dc:subject>PS02CDCA33</dc:subject>
  <dc:creator>Priti Srinivas Sajja</dc:creator>
  <cp:keywords>Java, OOPs, OT, UML</cp:keywords>
  <cp:lastModifiedBy>Srinivas Sajja</cp:lastModifiedBy>
  <cp:revision>568</cp:revision>
  <cp:lastPrinted>2005-03-15T07:48:11Z</cp:lastPrinted>
  <dcterms:created xsi:type="dcterms:W3CDTF">2004-11-16T16:03:16Z</dcterms:created>
  <dcterms:modified xsi:type="dcterms:W3CDTF">2021-04-21T05:21:57Z</dcterms:modified>
  <cp:category>Technology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