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1" r:id="rId15"/>
    <p:sldId id="268" r:id="rId16"/>
    <p:sldId id="269" r:id="rId17"/>
    <p:sldId id="282" r:id="rId18"/>
    <p:sldId id="270" r:id="rId19"/>
    <p:sldId id="283" r:id="rId20"/>
    <p:sldId id="279" r:id="rId21"/>
    <p:sldId id="315" r:id="rId22"/>
    <p:sldId id="273" r:id="rId23"/>
    <p:sldId id="274" r:id="rId24"/>
    <p:sldId id="271" r:id="rId25"/>
    <p:sldId id="272" r:id="rId26"/>
    <p:sldId id="276" r:id="rId27"/>
    <p:sldId id="277" r:id="rId28"/>
    <p:sldId id="278" r:id="rId29"/>
    <p:sldId id="284" r:id="rId30"/>
    <p:sldId id="285" r:id="rId31"/>
    <p:sldId id="286" r:id="rId32"/>
    <p:sldId id="287" r:id="rId33"/>
    <p:sldId id="303" r:id="rId34"/>
    <p:sldId id="304" r:id="rId35"/>
    <p:sldId id="305" r:id="rId36"/>
    <p:sldId id="306" r:id="rId37"/>
    <p:sldId id="307" r:id="rId38"/>
    <p:sldId id="308" r:id="rId39"/>
    <p:sldId id="309" r:id="rId40"/>
    <p:sldId id="310" r:id="rId41"/>
    <p:sldId id="311" r:id="rId42"/>
    <p:sldId id="312" r:id="rId43"/>
    <p:sldId id="288" r:id="rId44"/>
    <p:sldId id="314" r:id="rId45"/>
    <p:sldId id="313" r:id="rId46"/>
    <p:sldId id="289" r:id="rId47"/>
    <p:sldId id="290" r:id="rId48"/>
    <p:sldId id="291" r:id="rId49"/>
    <p:sldId id="292" r:id="rId50"/>
    <p:sldId id="293" r:id="rId51"/>
    <p:sldId id="294" r:id="rId52"/>
    <p:sldId id="295" r:id="rId53"/>
    <p:sldId id="296" r:id="rId54"/>
    <p:sldId id="297" r:id="rId55"/>
    <p:sldId id="298" r:id="rId56"/>
    <p:sldId id="299" r:id="rId5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3" d="100"/>
          <a:sy n="83" d="100"/>
        </p:scale>
        <p:origin x="-634"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36" name="PlaceHolder 2"/>
          <p:cNvSpPr>
            <a:spLocks noGrp="1"/>
          </p:cNvSpPr>
          <p:nvPr>
            <p:ph type="body"/>
          </p:nvPr>
        </p:nvSpPr>
        <p:spPr>
          <a:xfrm>
            <a:off x="1897920" y="229068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7" name="PlaceHolder 3"/>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39"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0"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1"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2" name="PlaceHolder 5"/>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44" name="PlaceHolder 2"/>
          <p:cNvSpPr>
            <a:spLocks noGrp="1"/>
          </p:cNvSpPr>
          <p:nvPr>
            <p:ph type="body"/>
          </p:nvPr>
        </p:nvSpPr>
        <p:spPr>
          <a:xfrm>
            <a:off x="189792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5" name="PlaceHolder 3"/>
          <p:cNvSpPr>
            <a:spLocks noGrp="1"/>
          </p:cNvSpPr>
          <p:nvPr>
            <p:ph type="body"/>
          </p:nvPr>
        </p:nvSpPr>
        <p:spPr>
          <a:xfrm>
            <a:off x="47368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6" name="PlaceHolder 4"/>
          <p:cNvSpPr>
            <a:spLocks noGrp="1"/>
          </p:cNvSpPr>
          <p:nvPr>
            <p:ph type="body"/>
          </p:nvPr>
        </p:nvSpPr>
        <p:spPr>
          <a:xfrm>
            <a:off x="75754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7" name="PlaceHolder 5"/>
          <p:cNvSpPr>
            <a:spLocks noGrp="1"/>
          </p:cNvSpPr>
          <p:nvPr>
            <p:ph type="body"/>
          </p:nvPr>
        </p:nvSpPr>
        <p:spPr>
          <a:xfrm>
            <a:off x="189792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8" name="PlaceHolder 6"/>
          <p:cNvSpPr>
            <a:spLocks noGrp="1"/>
          </p:cNvSpPr>
          <p:nvPr>
            <p:ph type="body"/>
          </p:nvPr>
        </p:nvSpPr>
        <p:spPr>
          <a:xfrm>
            <a:off x="47368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49" name="PlaceHolder 7"/>
          <p:cNvSpPr>
            <a:spLocks noGrp="1"/>
          </p:cNvSpPr>
          <p:nvPr>
            <p:ph type="body"/>
          </p:nvPr>
        </p:nvSpPr>
        <p:spPr>
          <a:xfrm>
            <a:off x="75754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67" name="PlaceHolder 2"/>
          <p:cNvSpPr>
            <a:spLocks noGrp="1"/>
          </p:cNvSpPr>
          <p:nvPr>
            <p:ph type="subTitle"/>
          </p:nvPr>
        </p:nvSpPr>
        <p:spPr>
          <a:xfrm>
            <a:off x="1897920" y="2290680"/>
            <a:ext cx="8395920" cy="3099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69" name="PlaceHolder 2"/>
          <p:cNvSpPr>
            <a:spLocks noGrp="1"/>
          </p:cNvSpPr>
          <p:nvPr>
            <p:ph type="body"/>
          </p:nvPr>
        </p:nvSpPr>
        <p:spPr>
          <a:xfrm>
            <a:off x="1897920" y="2290680"/>
            <a:ext cx="839592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71"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72"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80400" y="753120"/>
            <a:ext cx="9613440" cy="5010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76"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77"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78"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15" name="PlaceHolder 2"/>
          <p:cNvSpPr>
            <a:spLocks noGrp="1"/>
          </p:cNvSpPr>
          <p:nvPr>
            <p:ph type="subTitle"/>
          </p:nvPr>
        </p:nvSpPr>
        <p:spPr>
          <a:xfrm>
            <a:off x="1897920" y="2290680"/>
            <a:ext cx="8395920" cy="3099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80"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1"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2" name="PlaceHolder 4"/>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84"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5"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6" name="PlaceHolder 4"/>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88" name="PlaceHolder 2"/>
          <p:cNvSpPr>
            <a:spLocks noGrp="1"/>
          </p:cNvSpPr>
          <p:nvPr>
            <p:ph type="body"/>
          </p:nvPr>
        </p:nvSpPr>
        <p:spPr>
          <a:xfrm>
            <a:off x="1897920" y="229068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89" name="PlaceHolder 3"/>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91"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2"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3"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4" name="PlaceHolder 5"/>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96" name="PlaceHolder 2"/>
          <p:cNvSpPr>
            <a:spLocks noGrp="1"/>
          </p:cNvSpPr>
          <p:nvPr>
            <p:ph type="body"/>
          </p:nvPr>
        </p:nvSpPr>
        <p:spPr>
          <a:xfrm>
            <a:off x="189792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7" name="PlaceHolder 3"/>
          <p:cNvSpPr>
            <a:spLocks noGrp="1"/>
          </p:cNvSpPr>
          <p:nvPr>
            <p:ph type="body"/>
          </p:nvPr>
        </p:nvSpPr>
        <p:spPr>
          <a:xfrm>
            <a:off x="47368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8" name="PlaceHolder 4"/>
          <p:cNvSpPr>
            <a:spLocks noGrp="1"/>
          </p:cNvSpPr>
          <p:nvPr>
            <p:ph type="body"/>
          </p:nvPr>
        </p:nvSpPr>
        <p:spPr>
          <a:xfrm>
            <a:off x="7575480" y="229068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99" name="PlaceHolder 5"/>
          <p:cNvSpPr>
            <a:spLocks noGrp="1"/>
          </p:cNvSpPr>
          <p:nvPr>
            <p:ph type="body"/>
          </p:nvPr>
        </p:nvSpPr>
        <p:spPr>
          <a:xfrm>
            <a:off x="189792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100" name="PlaceHolder 6"/>
          <p:cNvSpPr>
            <a:spLocks noGrp="1"/>
          </p:cNvSpPr>
          <p:nvPr>
            <p:ph type="body"/>
          </p:nvPr>
        </p:nvSpPr>
        <p:spPr>
          <a:xfrm>
            <a:off x="47368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101" name="PlaceHolder 7"/>
          <p:cNvSpPr>
            <a:spLocks noGrp="1"/>
          </p:cNvSpPr>
          <p:nvPr>
            <p:ph type="body"/>
          </p:nvPr>
        </p:nvSpPr>
        <p:spPr>
          <a:xfrm>
            <a:off x="7575480" y="3909960"/>
            <a:ext cx="270324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17" name="PlaceHolder 2"/>
          <p:cNvSpPr>
            <a:spLocks noGrp="1"/>
          </p:cNvSpPr>
          <p:nvPr>
            <p:ph type="body"/>
          </p:nvPr>
        </p:nvSpPr>
        <p:spPr>
          <a:xfrm>
            <a:off x="1897920" y="2290680"/>
            <a:ext cx="839592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19"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0"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80400" y="753120"/>
            <a:ext cx="9613440" cy="5010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24"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5" name="PlaceHolder 3"/>
          <p:cNvSpPr>
            <a:spLocks noGrp="1"/>
          </p:cNvSpPr>
          <p:nvPr>
            <p:ph type="body"/>
          </p:nvPr>
        </p:nvSpPr>
        <p:spPr>
          <a:xfrm>
            <a:off x="620028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6" name="PlaceHolder 4"/>
          <p:cNvSpPr>
            <a:spLocks noGrp="1"/>
          </p:cNvSpPr>
          <p:nvPr>
            <p:ph type="body"/>
          </p:nvPr>
        </p:nvSpPr>
        <p:spPr>
          <a:xfrm>
            <a:off x="189792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28" name="PlaceHolder 2"/>
          <p:cNvSpPr>
            <a:spLocks noGrp="1"/>
          </p:cNvSpPr>
          <p:nvPr>
            <p:ph type="body"/>
          </p:nvPr>
        </p:nvSpPr>
        <p:spPr>
          <a:xfrm>
            <a:off x="1897920" y="2290680"/>
            <a:ext cx="4097160" cy="309996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29"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0" name="PlaceHolder 4"/>
          <p:cNvSpPr>
            <a:spLocks noGrp="1"/>
          </p:cNvSpPr>
          <p:nvPr>
            <p:ph type="body"/>
          </p:nvPr>
        </p:nvSpPr>
        <p:spPr>
          <a:xfrm>
            <a:off x="6200280" y="390996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0400" y="753120"/>
            <a:ext cx="9613440" cy="1080720"/>
          </a:xfrm>
          <a:prstGeom prst="rect">
            <a:avLst/>
          </a:prstGeom>
        </p:spPr>
        <p:txBody>
          <a:bodyPr lIns="0" tIns="0" rIns="0" bIns="0" anchor="ctr"/>
          <a:lstStyle/>
          <a:p>
            <a:endParaRPr lang="en-US" sz="1800" b="0" strike="noStrike" spc="-1">
              <a:solidFill>
                <a:srgbClr val="FFFFFF"/>
              </a:solidFill>
              <a:latin typeface="Trebuchet MS"/>
            </a:endParaRPr>
          </a:p>
        </p:txBody>
      </p:sp>
      <p:sp>
        <p:nvSpPr>
          <p:cNvPr id="32" name="PlaceHolder 2"/>
          <p:cNvSpPr>
            <a:spLocks noGrp="1"/>
          </p:cNvSpPr>
          <p:nvPr>
            <p:ph type="body"/>
          </p:nvPr>
        </p:nvSpPr>
        <p:spPr>
          <a:xfrm>
            <a:off x="189792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3" name="PlaceHolder 3"/>
          <p:cNvSpPr>
            <a:spLocks noGrp="1"/>
          </p:cNvSpPr>
          <p:nvPr>
            <p:ph type="body"/>
          </p:nvPr>
        </p:nvSpPr>
        <p:spPr>
          <a:xfrm>
            <a:off x="6200280" y="2290680"/>
            <a:ext cx="409716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
        <p:nvSpPr>
          <p:cNvPr id="34" name="PlaceHolder 4"/>
          <p:cNvSpPr>
            <a:spLocks noGrp="1"/>
          </p:cNvSpPr>
          <p:nvPr>
            <p:ph type="body"/>
          </p:nvPr>
        </p:nvSpPr>
        <p:spPr>
          <a:xfrm>
            <a:off x="1897920" y="3909960"/>
            <a:ext cx="8395920" cy="1478520"/>
          </a:xfrm>
          <a:prstGeom prst="rect">
            <a:avLst/>
          </a:prstGeom>
        </p:spPr>
        <p:txBody>
          <a:bodyPr lIns="0" tIns="0" rIns="0" bIns="0">
            <a:normAutofit/>
          </a:bodyPr>
          <a:lstStyle/>
          <a:p>
            <a:endParaRPr lang="en-US" sz="2400" b="0" strike="noStrike" spc="-1">
              <a:solidFill>
                <a:srgbClr val="FFFFFF"/>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p:cNvPicPr/>
          <p:nvPr/>
        </p:nvPicPr>
        <p:blipFill>
          <a:blip r:embed="rId14" cstate="print"/>
          <a:stretch/>
        </p:blipFill>
        <p:spPr>
          <a:xfrm>
            <a:off x="0" y="0"/>
            <a:ext cx="12191760" cy="6857640"/>
          </a:xfrm>
          <a:prstGeom prst="rect">
            <a:avLst/>
          </a:prstGeom>
          <a:ln>
            <a:noFill/>
          </a:ln>
        </p:spPr>
      </p:pic>
      <p:grpSp>
        <p:nvGrpSpPr>
          <p:cNvPr id="15" name="Group 1"/>
          <p:cNvGrpSpPr/>
          <p:nvPr/>
        </p:nvGrpSpPr>
        <p:grpSpPr>
          <a:xfrm>
            <a:off x="7232400" y="-159120"/>
            <a:ext cx="4959360" cy="5525280"/>
            <a:chOff x="7232400" y="-159120"/>
            <a:chExt cx="4959360" cy="5525280"/>
          </a:xfrm>
        </p:grpSpPr>
        <p:pic>
          <p:nvPicPr>
            <p:cNvPr id="2" name="Graphic 9"/>
            <p:cNvPicPr/>
            <p:nvPr/>
          </p:nvPicPr>
          <p:blipFill>
            <a:blip r:embed="rId15" cstate="print"/>
            <a:srcRect t="18071" r="23425"/>
            <a:stretch/>
          </p:blipFill>
          <p:spPr>
            <a:xfrm>
              <a:off x="8994960" y="0"/>
              <a:ext cx="3196800" cy="3420720"/>
            </a:xfrm>
            <a:prstGeom prst="rect">
              <a:avLst/>
            </a:prstGeom>
            <a:ln>
              <a:noFill/>
            </a:ln>
          </p:spPr>
        </p:pic>
        <p:pic>
          <p:nvPicPr>
            <p:cNvPr id="3" name="Graphic 10"/>
            <p:cNvPicPr/>
            <p:nvPr/>
          </p:nvPicPr>
          <p:blipFill>
            <a:blip r:embed="rId15" cstate="print"/>
            <a:stretch/>
          </p:blipFill>
          <p:spPr>
            <a:xfrm>
              <a:off x="7232400" y="667800"/>
              <a:ext cx="2879640" cy="2879640"/>
            </a:xfrm>
            <a:prstGeom prst="rect">
              <a:avLst/>
            </a:prstGeom>
            <a:ln>
              <a:noFill/>
            </a:ln>
          </p:spPr>
        </p:pic>
        <p:pic>
          <p:nvPicPr>
            <p:cNvPr id="4" name="Graphic 13"/>
            <p:cNvPicPr/>
            <p:nvPr/>
          </p:nvPicPr>
          <p:blipFill>
            <a:blip r:embed="rId15" cstate="print"/>
            <a:stretch/>
          </p:blipFill>
          <p:spPr>
            <a:xfrm>
              <a:off x="8746560" y="2486520"/>
              <a:ext cx="2879640" cy="2879640"/>
            </a:xfrm>
            <a:prstGeom prst="rect">
              <a:avLst/>
            </a:prstGeom>
            <a:ln>
              <a:noFill/>
            </a:ln>
          </p:spPr>
        </p:pic>
        <p:pic>
          <p:nvPicPr>
            <p:cNvPr id="5" name="Graphic 14"/>
            <p:cNvPicPr/>
            <p:nvPr/>
          </p:nvPicPr>
          <p:blipFill>
            <a:blip r:embed="rId15" cstate="print"/>
            <a:stretch/>
          </p:blipFill>
          <p:spPr>
            <a:xfrm>
              <a:off x="8501760" y="-159120"/>
              <a:ext cx="1619640" cy="1619640"/>
            </a:xfrm>
            <a:prstGeom prst="rect">
              <a:avLst/>
            </a:prstGeom>
            <a:ln>
              <a:noFill/>
            </a:ln>
          </p:spPr>
        </p:pic>
      </p:grpSp>
      <p:sp>
        <p:nvSpPr>
          <p:cNvPr id="6" name="CustomShape 2"/>
          <p:cNvSpPr/>
          <p:nvPr/>
        </p:nvSpPr>
        <p:spPr>
          <a:xfrm>
            <a:off x="1704960" y="2598840"/>
            <a:ext cx="8781840" cy="1659960"/>
          </a:xfrm>
          <a:prstGeom prst="rect">
            <a:avLst/>
          </a:prstGeom>
          <a:solidFill>
            <a:schemeClr val="bg1">
              <a:lumMod val="85000"/>
              <a:lumOff val="15000"/>
            </a:schemeClr>
          </a:solidFill>
          <a:ln>
            <a:noFill/>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7" name="PlaceHolder 3"/>
          <p:cNvSpPr>
            <a:spLocks noGrp="1"/>
          </p:cNvSpPr>
          <p:nvPr>
            <p:ph type="title"/>
          </p:nvPr>
        </p:nvSpPr>
        <p:spPr>
          <a:xfrm>
            <a:off x="1828440" y="2742480"/>
            <a:ext cx="8494200" cy="1372680"/>
          </a:xfrm>
          <a:prstGeom prst="rect">
            <a:avLst/>
          </a:prstGeom>
        </p:spPr>
        <p:txBody>
          <a:bodyPr anchor="b"/>
          <a:lstStyle/>
          <a:p>
            <a:pPr algn="ctr">
              <a:lnSpc>
                <a:spcPct val="90000"/>
              </a:lnSpc>
            </a:pPr>
            <a:r>
              <a:rPr lang="en-US" sz="5400" b="1" strike="noStrike" spc="-1">
                <a:solidFill>
                  <a:srgbClr val="FFFFFF"/>
                </a:solidFill>
                <a:latin typeface="Trebuchet MS"/>
              </a:rPr>
              <a:t>Click to edit Master title style</a:t>
            </a:r>
            <a:endParaRPr lang="en-US" sz="5400" b="0" strike="noStrike" spc="-1">
              <a:solidFill>
                <a:srgbClr val="FFFFFF"/>
              </a:solidFill>
              <a:latin typeface="Trebuchet MS"/>
            </a:endParaRPr>
          </a:p>
        </p:txBody>
      </p:sp>
      <p:sp>
        <p:nvSpPr>
          <p:cNvPr id="8" name="PlaceHolder 4"/>
          <p:cNvSpPr>
            <a:spLocks noGrp="1"/>
          </p:cNvSpPr>
          <p:nvPr>
            <p:ph type="dt"/>
          </p:nvPr>
        </p:nvSpPr>
        <p:spPr>
          <a:xfrm>
            <a:off x="8112960" y="5936040"/>
            <a:ext cx="2742840" cy="364680"/>
          </a:xfrm>
          <a:prstGeom prst="rect">
            <a:avLst/>
          </a:prstGeom>
        </p:spPr>
        <p:txBody>
          <a:bodyPr anchor="ctr"/>
          <a:lstStyle/>
          <a:p>
            <a:pPr algn="r">
              <a:lnSpc>
                <a:spcPct val="100000"/>
              </a:lnSpc>
            </a:pPr>
            <a:fld id="{BF597DBF-E538-4A22-B16F-E7CEF26BBB32}" type="datetime1">
              <a:rPr lang="en-IN" sz="1050" b="0" strike="noStrike" spc="-1">
                <a:solidFill>
                  <a:srgbClr val="FFFFFF"/>
                </a:solidFill>
                <a:latin typeface="Trebuchet MS"/>
              </a:rPr>
              <a:pPr algn="r">
                <a:lnSpc>
                  <a:spcPct val="100000"/>
                </a:lnSpc>
              </a:pPr>
              <a:t>08-06-2021</a:t>
            </a:fld>
            <a:endParaRPr lang="en-IN" sz="1050" b="0" strike="noStrike" spc="-1">
              <a:latin typeface="Times New Roman"/>
            </a:endParaRPr>
          </a:p>
        </p:txBody>
      </p:sp>
      <p:sp>
        <p:nvSpPr>
          <p:cNvPr id="9" name="PlaceHolder 5"/>
          <p:cNvSpPr>
            <a:spLocks noGrp="1"/>
          </p:cNvSpPr>
          <p:nvPr>
            <p:ph type="ftr"/>
          </p:nvPr>
        </p:nvSpPr>
        <p:spPr>
          <a:xfrm>
            <a:off x="1242360" y="5936040"/>
            <a:ext cx="6870240" cy="364680"/>
          </a:xfrm>
          <a:prstGeom prst="rect">
            <a:avLst/>
          </a:prstGeom>
        </p:spPr>
        <p:txBody>
          <a:bodyPr anchor="ctr"/>
          <a:lstStyle/>
          <a:p>
            <a:pPr>
              <a:lnSpc>
                <a:spcPct val="100000"/>
              </a:lnSpc>
            </a:pPr>
            <a:r>
              <a:rPr lang="en-IN" sz="1050" b="0" strike="noStrike" spc="-1">
                <a:solidFill>
                  <a:srgbClr val="FFFFFF"/>
                </a:solidFill>
                <a:latin typeface="Trebuchet MS"/>
              </a:rPr>
              <a:t>RDG</a:t>
            </a:r>
            <a:endParaRPr lang="en-IN" sz="1050" b="0" strike="noStrike" spc="-1">
              <a:latin typeface="Times New Roman"/>
            </a:endParaRPr>
          </a:p>
        </p:txBody>
      </p:sp>
      <p:sp>
        <p:nvSpPr>
          <p:cNvPr id="10" name="CustomShape 6"/>
          <p:cNvSpPr/>
          <p:nvPr/>
        </p:nvSpPr>
        <p:spPr>
          <a:xfrm>
            <a:off x="0" y="2590200"/>
            <a:ext cx="1602720" cy="1659960"/>
          </a:xfrm>
          <a:prstGeom prst="rect">
            <a:avLst/>
          </a:prstGeom>
          <a:solidFill>
            <a:srgbClr val="942D0B"/>
          </a:solidFill>
          <a:ln>
            <a:noFill/>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 name="CustomShape 7"/>
          <p:cNvSpPr/>
          <p:nvPr/>
        </p:nvSpPr>
        <p:spPr>
          <a:xfrm>
            <a:off x="10606680" y="2590200"/>
            <a:ext cx="1602720" cy="1659960"/>
          </a:xfrm>
          <a:prstGeom prst="rect">
            <a:avLst/>
          </a:prstGeom>
          <a:solidFill>
            <a:schemeClr val="accent1"/>
          </a:solidFill>
          <a:ln>
            <a:noFill/>
          </a:ln>
          <a:effectLst>
            <a:outerShdw blurRad="50800" dist="38100" dir="5400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 name="PlaceHolder 8"/>
          <p:cNvSpPr>
            <a:spLocks noGrp="1"/>
          </p:cNvSpPr>
          <p:nvPr>
            <p:ph type="sldNum"/>
          </p:nvPr>
        </p:nvSpPr>
        <p:spPr>
          <a:xfrm>
            <a:off x="10803600" y="2750760"/>
            <a:ext cx="1171440" cy="1356120"/>
          </a:xfrm>
          <a:prstGeom prst="rect">
            <a:avLst/>
          </a:prstGeom>
        </p:spPr>
        <p:txBody>
          <a:bodyPr anchor="ctr"/>
          <a:lstStyle/>
          <a:p>
            <a:pPr>
              <a:lnSpc>
                <a:spcPct val="100000"/>
              </a:lnSpc>
            </a:pPr>
            <a:fld id="{A747F5E4-045E-4CFA-8250-858CE6DEDBB8}" type="slidenum">
              <a:rPr lang="en-IN" sz="3600" b="0" strike="noStrike" spc="-1">
                <a:solidFill>
                  <a:srgbClr val="FFFFFF"/>
                </a:solidFill>
                <a:latin typeface="Trebuchet MS"/>
              </a:rPr>
              <a:pPr>
                <a:lnSpc>
                  <a:spcPct val="100000"/>
                </a:lnSpc>
              </a:pPr>
              <a:t>‹#›</a:t>
            </a:fld>
            <a:endParaRPr lang="en-IN" sz="3600" b="0" strike="noStrike" spc="-1">
              <a:latin typeface="Times New Roman"/>
            </a:endParaRPr>
          </a:p>
        </p:txBody>
      </p:sp>
      <p:sp>
        <p:nvSpPr>
          <p:cNvPr id="13"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FFFFFF"/>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FFFFFF"/>
                </a:solidFill>
                <a:latin typeface="Trebuchet MS"/>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FFFFFF"/>
                </a:solidFill>
                <a:latin typeface="Trebuchet MS"/>
              </a:rPr>
              <a:t>Third Outline Level</a:t>
            </a:r>
          </a:p>
          <a:p>
            <a:pPr marL="1728000" lvl="3" indent="-216000">
              <a:spcBef>
                <a:spcPts val="567"/>
              </a:spcBef>
              <a:buClr>
                <a:srgbClr val="000000"/>
              </a:buClr>
              <a:buSzPct val="75000"/>
              <a:buFont typeface="Symbol" charset="2"/>
              <a:buChar char=""/>
            </a:pPr>
            <a:r>
              <a:rPr lang="en-US" sz="1600" b="0" strike="noStrike" spc="-1">
                <a:solidFill>
                  <a:srgbClr val="FFFFFF"/>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6"/>
          <p:cNvPicPr/>
          <p:nvPr/>
        </p:nvPicPr>
        <p:blipFill>
          <a:blip r:embed="rId14" cstate="print"/>
          <a:stretch/>
        </p:blipFill>
        <p:spPr>
          <a:xfrm>
            <a:off x="0" y="0"/>
            <a:ext cx="12191760" cy="6857640"/>
          </a:xfrm>
          <a:prstGeom prst="rect">
            <a:avLst/>
          </a:prstGeom>
          <a:ln>
            <a:noFill/>
          </a:ln>
        </p:spPr>
      </p:pic>
      <p:grpSp>
        <p:nvGrpSpPr>
          <p:cNvPr id="51" name="Group 1"/>
          <p:cNvGrpSpPr/>
          <p:nvPr/>
        </p:nvGrpSpPr>
        <p:grpSpPr>
          <a:xfrm>
            <a:off x="122760" y="1388160"/>
            <a:ext cx="5588280" cy="5378400"/>
            <a:chOff x="122760" y="1388160"/>
            <a:chExt cx="5588280" cy="5378400"/>
          </a:xfrm>
        </p:grpSpPr>
        <p:pic>
          <p:nvPicPr>
            <p:cNvPr id="52" name="Graphic 10"/>
            <p:cNvPicPr/>
            <p:nvPr/>
          </p:nvPicPr>
          <p:blipFill>
            <a:blip r:embed="rId15" cstate="print"/>
            <a:srcRect l="13189" t="12283" r="8386" b="1378"/>
            <a:stretch/>
          </p:blipFill>
          <p:spPr>
            <a:xfrm rot="10800000">
              <a:off x="122760" y="3089160"/>
              <a:ext cx="3274920" cy="3605760"/>
            </a:xfrm>
            <a:prstGeom prst="rect">
              <a:avLst/>
            </a:prstGeom>
            <a:ln>
              <a:noFill/>
            </a:ln>
          </p:spPr>
        </p:pic>
        <p:pic>
          <p:nvPicPr>
            <p:cNvPr id="53" name="Graphic 11"/>
            <p:cNvPicPr/>
            <p:nvPr/>
          </p:nvPicPr>
          <p:blipFill>
            <a:blip r:embed="rId15" cstate="print"/>
            <a:stretch/>
          </p:blipFill>
          <p:spPr>
            <a:xfrm rot="10800000">
              <a:off x="2831400" y="2904840"/>
              <a:ext cx="2879640" cy="2879640"/>
            </a:xfrm>
            <a:prstGeom prst="rect">
              <a:avLst/>
            </a:prstGeom>
            <a:ln>
              <a:noFill/>
            </a:ln>
          </p:spPr>
        </p:pic>
        <p:pic>
          <p:nvPicPr>
            <p:cNvPr id="54" name="Graphic 12"/>
            <p:cNvPicPr/>
            <p:nvPr/>
          </p:nvPicPr>
          <p:blipFill>
            <a:blip r:embed="rId15" cstate="print"/>
            <a:stretch/>
          </p:blipFill>
          <p:spPr>
            <a:xfrm rot="10800000">
              <a:off x="1317240" y="1388160"/>
              <a:ext cx="2879640" cy="2879640"/>
            </a:xfrm>
            <a:prstGeom prst="rect">
              <a:avLst/>
            </a:prstGeom>
            <a:ln>
              <a:noFill/>
            </a:ln>
          </p:spPr>
        </p:pic>
        <p:pic>
          <p:nvPicPr>
            <p:cNvPr id="55" name="Graphic 13"/>
            <p:cNvPicPr/>
            <p:nvPr/>
          </p:nvPicPr>
          <p:blipFill>
            <a:blip r:embed="rId15" cstate="print"/>
            <a:stretch/>
          </p:blipFill>
          <p:spPr>
            <a:xfrm rot="10800000">
              <a:off x="369720" y="2437560"/>
              <a:ext cx="1619640" cy="1619640"/>
            </a:xfrm>
            <a:prstGeom prst="rect">
              <a:avLst/>
            </a:prstGeom>
            <a:ln>
              <a:noFill/>
            </a:ln>
          </p:spPr>
        </p:pic>
        <p:pic>
          <p:nvPicPr>
            <p:cNvPr id="56" name="Graphic 14"/>
            <p:cNvPicPr/>
            <p:nvPr/>
          </p:nvPicPr>
          <p:blipFill>
            <a:blip r:embed="rId15" cstate="print"/>
            <a:stretch/>
          </p:blipFill>
          <p:spPr>
            <a:xfrm rot="10800000">
              <a:off x="2931480" y="5038920"/>
              <a:ext cx="1727640" cy="1727640"/>
            </a:xfrm>
            <a:prstGeom prst="rect">
              <a:avLst/>
            </a:prstGeom>
            <a:ln>
              <a:noFill/>
            </a:ln>
          </p:spPr>
        </p:pic>
      </p:grpSp>
      <p:pic>
        <p:nvPicPr>
          <p:cNvPr id="57" name="Picture 5"/>
          <p:cNvPicPr/>
          <p:nvPr/>
        </p:nvPicPr>
        <p:blipFill>
          <a:blip r:embed="rId16" cstate="print"/>
          <a:stretch/>
        </p:blipFill>
        <p:spPr>
          <a:xfrm>
            <a:off x="0" y="1970280"/>
            <a:ext cx="10437480" cy="320760"/>
          </a:xfrm>
          <a:prstGeom prst="rect">
            <a:avLst/>
          </a:prstGeom>
          <a:ln>
            <a:noFill/>
          </a:ln>
        </p:spPr>
      </p:pic>
      <p:pic>
        <p:nvPicPr>
          <p:cNvPr id="58" name="Picture 6"/>
          <p:cNvPicPr/>
          <p:nvPr/>
        </p:nvPicPr>
        <p:blipFill>
          <a:blip r:embed="rId17" cstate="print"/>
          <a:stretch/>
        </p:blipFill>
        <p:spPr>
          <a:xfrm>
            <a:off x="10585800" y="1971360"/>
            <a:ext cx="1602720" cy="144000"/>
          </a:xfrm>
          <a:prstGeom prst="rect">
            <a:avLst/>
          </a:prstGeom>
          <a:ln>
            <a:noFill/>
          </a:ln>
        </p:spPr>
      </p:pic>
      <p:sp>
        <p:nvSpPr>
          <p:cNvPr id="59" name="CustomShape 2"/>
          <p:cNvSpPr/>
          <p:nvPr/>
        </p:nvSpPr>
        <p:spPr>
          <a:xfrm>
            <a:off x="0" y="609480"/>
            <a:ext cx="10437480" cy="136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60" name="CustomShape 3"/>
          <p:cNvSpPr/>
          <p:nvPr/>
        </p:nvSpPr>
        <p:spPr>
          <a:xfrm>
            <a:off x="10585800" y="609480"/>
            <a:ext cx="1602720" cy="13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1" name="PlaceHolder 4"/>
          <p:cNvSpPr>
            <a:spLocks noGrp="1"/>
          </p:cNvSpPr>
          <p:nvPr>
            <p:ph type="title"/>
          </p:nvPr>
        </p:nvSpPr>
        <p:spPr>
          <a:xfrm>
            <a:off x="680400" y="753120"/>
            <a:ext cx="9613440" cy="1080720"/>
          </a:xfrm>
          <a:prstGeom prst="rect">
            <a:avLst/>
          </a:prstGeom>
        </p:spPr>
        <p:txBody>
          <a:bodyPr anchor="ctr"/>
          <a:lstStyle/>
          <a:p>
            <a:pPr>
              <a:lnSpc>
                <a:spcPct val="90000"/>
              </a:lnSpc>
            </a:pPr>
            <a:r>
              <a:rPr lang="en-US" sz="3600" b="1" strike="noStrike" spc="-1">
                <a:solidFill>
                  <a:srgbClr val="FFFFFF"/>
                </a:solidFill>
                <a:latin typeface="Trebuchet MS"/>
              </a:rPr>
              <a:t>Click to edit Master title style</a:t>
            </a:r>
            <a:endParaRPr lang="en-US" sz="3600" b="0" strike="noStrike" spc="-1">
              <a:solidFill>
                <a:srgbClr val="FFFFFF"/>
              </a:solidFill>
              <a:latin typeface="Trebuchet MS"/>
            </a:endParaRPr>
          </a:p>
        </p:txBody>
      </p:sp>
      <p:sp>
        <p:nvSpPr>
          <p:cNvPr id="62" name="PlaceHolder 5"/>
          <p:cNvSpPr>
            <a:spLocks noGrp="1"/>
          </p:cNvSpPr>
          <p:nvPr>
            <p:ph type="dt"/>
          </p:nvPr>
        </p:nvSpPr>
        <p:spPr>
          <a:xfrm>
            <a:off x="7551000" y="5936040"/>
            <a:ext cx="2742840" cy="364680"/>
          </a:xfrm>
          <a:prstGeom prst="rect">
            <a:avLst/>
          </a:prstGeom>
        </p:spPr>
        <p:txBody>
          <a:bodyPr anchor="ctr"/>
          <a:lstStyle/>
          <a:p>
            <a:pPr algn="r">
              <a:lnSpc>
                <a:spcPct val="100000"/>
              </a:lnSpc>
            </a:pPr>
            <a:fld id="{D2A6AB3C-BF3F-4050-B490-0FAE226F784A}" type="datetime1">
              <a:rPr lang="en-IN" sz="1050" b="0" strike="noStrike" spc="-1">
                <a:solidFill>
                  <a:srgbClr val="FFFFFF"/>
                </a:solidFill>
                <a:latin typeface="Trebuchet MS"/>
              </a:rPr>
              <a:pPr algn="r">
                <a:lnSpc>
                  <a:spcPct val="100000"/>
                </a:lnSpc>
              </a:pPr>
              <a:t>08-06-2021</a:t>
            </a:fld>
            <a:endParaRPr lang="en-IN" sz="1050" b="0" strike="noStrike" spc="-1">
              <a:latin typeface="Times New Roman"/>
            </a:endParaRPr>
          </a:p>
        </p:txBody>
      </p:sp>
      <p:sp>
        <p:nvSpPr>
          <p:cNvPr id="63" name="PlaceHolder 6"/>
          <p:cNvSpPr>
            <a:spLocks noGrp="1"/>
          </p:cNvSpPr>
          <p:nvPr>
            <p:ph type="ftr"/>
          </p:nvPr>
        </p:nvSpPr>
        <p:spPr>
          <a:xfrm>
            <a:off x="680400" y="5936040"/>
            <a:ext cx="6870240" cy="364680"/>
          </a:xfrm>
          <a:prstGeom prst="rect">
            <a:avLst/>
          </a:prstGeom>
        </p:spPr>
        <p:txBody>
          <a:bodyPr anchor="ctr"/>
          <a:lstStyle/>
          <a:p>
            <a:pPr>
              <a:lnSpc>
                <a:spcPct val="100000"/>
              </a:lnSpc>
            </a:pPr>
            <a:r>
              <a:rPr lang="en-IN" sz="1050" b="0" strike="noStrike" spc="-1">
                <a:solidFill>
                  <a:srgbClr val="FFFFFF"/>
                </a:solidFill>
                <a:latin typeface="Trebuchet MS"/>
              </a:rPr>
              <a:t>RDG</a:t>
            </a:r>
            <a:endParaRPr lang="en-IN" sz="1050" b="0" strike="noStrike" spc="-1">
              <a:latin typeface="Times New Roman"/>
            </a:endParaRPr>
          </a:p>
        </p:txBody>
      </p:sp>
      <p:sp>
        <p:nvSpPr>
          <p:cNvPr id="64" name="PlaceHolder 7"/>
          <p:cNvSpPr>
            <a:spLocks noGrp="1"/>
          </p:cNvSpPr>
          <p:nvPr>
            <p:ph type="sldNum"/>
          </p:nvPr>
        </p:nvSpPr>
        <p:spPr>
          <a:xfrm>
            <a:off x="10729440" y="753120"/>
            <a:ext cx="1153800" cy="1090440"/>
          </a:xfrm>
          <a:prstGeom prst="rect">
            <a:avLst/>
          </a:prstGeom>
        </p:spPr>
        <p:txBody>
          <a:bodyPr anchor="ctr"/>
          <a:lstStyle/>
          <a:p>
            <a:pPr>
              <a:lnSpc>
                <a:spcPct val="100000"/>
              </a:lnSpc>
            </a:pPr>
            <a:fld id="{AAF89163-11AF-4D66-9428-6F083A297B2F}" type="slidenum">
              <a:rPr lang="en-IN" sz="3600" b="0" strike="noStrike" spc="-1">
                <a:solidFill>
                  <a:srgbClr val="FFFFFF"/>
                </a:solidFill>
                <a:latin typeface="Trebuchet MS"/>
              </a:rPr>
              <a:pPr>
                <a:lnSpc>
                  <a:spcPct val="100000"/>
                </a:lnSpc>
              </a:pPr>
              <a:t>‹#›</a:t>
            </a:fld>
            <a:endParaRPr lang="en-IN" sz="3600" b="0" strike="noStrike" spc="-1">
              <a:latin typeface="Times New Roman"/>
            </a:endParaRPr>
          </a:p>
        </p:txBody>
      </p:sp>
      <p:sp>
        <p:nvSpPr>
          <p:cNvPr id="65" name="PlaceHolder 8"/>
          <p:cNvSpPr>
            <a:spLocks noGrp="1"/>
          </p:cNvSpPr>
          <p:nvPr>
            <p:ph type="body"/>
          </p:nvPr>
        </p:nvSpPr>
        <p:spPr>
          <a:xfrm>
            <a:off x="1897920" y="2290680"/>
            <a:ext cx="8395920" cy="3099960"/>
          </a:xfrm>
          <a:prstGeom prst="rect">
            <a:avLst/>
          </a:prstGeom>
        </p:spPr>
        <p:txBody>
          <a:bodyPr anchor="ctr">
            <a:normAutofit/>
          </a:bodyPr>
          <a:lstStyle/>
          <a:p>
            <a:pPr algn="ctr">
              <a:lnSpc>
                <a:spcPct val="90000"/>
              </a:lnSpc>
              <a:spcBef>
                <a:spcPts val="1001"/>
              </a:spcBef>
            </a:pPr>
            <a:r>
              <a:rPr lang="en-US" sz="6000" b="0" strike="noStrike" spc="-1">
                <a:solidFill>
                  <a:srgbClr val="FFFFFF"/>
                </a:solidFill>
                <a:latin typeface="Trebuchet MS"/>
              </a:rPr>
              <a:t>Click to edit Master text styles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Exception.docx"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www.acunetix.com/blog/articles/injection-attack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SQLInjection.docx"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 name="Graphic 8"/>
          <p:cNvPicPr/>
          <p:nvPr/>
        </p:nvPicPr>
        <p:blipFill>
          <a:blip r:embed="rId2" cstate="print"/>
          <a:stretch/>
        </p:blipFill>
        <p:spPr>
          <a:xfrm>
            <a:off x="344880" y="2961000"/>
            <a:ext cx="935640" cy="935640"/>
          </a:xfrm>
          <a:prstGeom prst="rect">
            <a:avLst/>
          </a:prstGeom>
          <a:ln>
            <a:noFill/>
          </a:ln>
        </p:spPr>
      </p:pic>
      <p:sp>
        <p:nvSpPr>
          <p:cNvPr id="103" name="TextShape 1"/>
          <p:cNvSpPr txBox="1"/>
          <p:nvPr/>
        </p:nvSpPr>
        <p:spPr>
          <a:xfrm>
            <a:off x="1828440" y="2742480"/>
            <a:ext cx="8494200" cy="1372680"/>
          </a:xfrm>
          <a:prstGeom prst="rect">
            <a:avLst/>
          </a:prstGeom>
          <a:noFill/>
          <a:ln>
            <a:noFill/>
          </a:ln>
        </p:spPr>
        <p:txBody>
          <a:bodyPr anchor="ctr"/>
          <a:lstStyle/>
          <a:p>
            <a:pPr algn="ctr">
              <a:lnSpc>
                <a:spcPct val="90000"/>
              </a:lnSpc>
            </a:pPr>
            <a:r>
              <a:rPr lang="en-US" sz="5400" b="1" strike="noStrike" spc="-1" dirty="0">
                <a:solidFill>
                  <a:schemeClr val="tx1">
                    <a:lumMod val="95000"/>
                    <a:lumOff val="5000"/>
                  </a:schemeClr>
                </a:solidFill>
                <a:latin typeface="Trebuchet MS"/>
              </a:rPr>
              <a:t>Server-side </a:t>
            </a:r>
            <a:r>
              <a:rPr lang="en-US" sz="5400" b="1" strike="noStrike" spc="-1" dirty="0" err="1">
                <a:solidFill>
                  <a:schemeClr val="tx1">
                    <a:lumMod val="95000"/>
                    <a:lumOff val="5000"/>
                  </a:schemeClr>
                </a:solidFill>
                <a:latin typeface="Trebuchet MS"/>
              </a:rPr>
              <a:t>scripting:PHP</a:t>
            </a:r>
            <a:endParaRPr lang="en-US" sz="5400" b="0" strike="noStrike" spc="-1" dirty="0">
              <a:solidFill>
                <a:schemeClr val="tx1">
                  <a:lumMod val="95000"/>
                  <a:lumOff val="5000"/>
                </a:schemeClr>
              </a:solidFill>
              <a:latin typeface="Trebuchet MS"/>
            </a:endParaRPr>
          </a:p>
        </p:txBody>
      </p:sp>
      <p:sp>
        <p:nvSpPr>
          <p:cNvPr id="104" name="TextShape 2"/>
          <p:cNvSpPr txBox="1"/>
          <p:nvPr/>
        </p:nvSpPr>
        <p:spPr>
          <a:xfrm>
            <a:off x="1828800" y="4394160"/>
            <a:ext cx="8493480" cy="1117440"/>
          </a:xfrm>
          <a:prstGeom prst="rect">
            <a:avLst/>
          </a:prstGeom>
          <a:noFill/>
          <a:ln>
            <a:noFill/>
          </a:ln>
        </p:spPr>
        <p:txBody>
          <a:bodyPr>
            <a:normAutofit/>
          </a:bodyPr>
          <a:lstStyle/>
          <a:p>
            <a:pPr algn="ctr">
              <a:lnSpc>
                <a:spcPct val="90000"/>
              </a:lnSpc>
              <a:spcBef>
                <a:spcPts val="1001"/>
              </a:spcBef>
            </a:pPr>
            <a:r>
              <a:rPr lang="en-IN" sz="6600" b="0" strike="noStrike" spc="-1">
                <a:solidFill>
                  <a:srgbClr val="262626"/>
                </a:solidFill>
                <a:latin typeface="Trebuchet MS"/>
              </a:rPr>
              <a:t>Unit </a:t>
            </a:r>
            <a:r>
              <a:rPr lang="en-IN" sz="6600" b="0" strike="noStrike" spc="-1" smtClean="0">
                <a:solidFill>
                  <a:srgbClr val="262626"/>
                </a:solidFill>
                <a:latin typeface="Trebuchet MS"/>
              </a:rPr>
              <a:t>-3 / 4</a:t>
            </a:r>
            <a:endParaRPr lang="en-IN" sz="6600" b="0" strike="noStrike" spc="-1" dirty="0">
              <a:latin typeface="Arial"/>
            </a:endParaRPr>
          </a:p>
        </p:txBody>
      </p:sp>
      <p:sp>
        <p:nvSpPr>
          <p:cNvPr id="105" name="TextShape 3"/>
          <p:cNvSpPr txBox="1"/>
          <p:nvPr/>
        </p:nvSpPr>
        <p:spPr>
          <a:xfrm>
            <a:off x="10803600" y="2750760"/>
            <a:ext cx="1171440" cy="1356120"/>
          </a:xfrm>
          <a:prstGeom prst="rect">
            <a:avLst/>
          </a:prstGeom>
          <a:noFill/>
          <a:ln>
            <a:noFill/>
          </a:ln>
        </p:spPr>
        <p:txBody>
          <a:bodyPr anchor="ctr"/>
          <a:lstStyle/>
          <a:p>
            <a:pPr>
              <a:lnSpc>
                <a:spcPct val="100000"/>
              </a:lnSpc>
            </a:pPr>
            <a:fld id="{9A8CEC28-EED7-4703-8766-A80AFE241459}" type="slidenum">
              <a:rPr lang="en-IN" sz="3600" b="0" strike="noStrike" spc="-1">
                <a:solidFill>
                  <a:srgbClr val="FFFFFF"/>
                </a:solidFill>
                <a:latin typeface="Trebuchet MS"/>
              </a:rPr>
              <a:pPr>
                <a:lnSpc>
                  <a:spcPct val="100000"/>
                </a:lnSpc>
              </a:pPr>
              <a:t>1</a:t>
            </a:fld>
            <a:endParaRPr lang="en-IN" sz="36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680400" y="753120"/>
            <a:ext cx="9613440" cy="1080720"/>
          </a:xfrm>
          <a:prstGeom prst="rect">
            <a:avLst/>
          </a:prstGeom>
          <a:noFill/>
          <a:ln>
            <a:noFill/>
          </a:ln>
        </p:spPr>
        <p:txBody>
          <a:bodyPr anchor="ctr"/>
          <a:lstStyle/>
          <a:p>
            <a:r>
              <a:rPr lang="en-IN" sz="3600" dirty="0" smtClean="0"/>
              <a:t>Check End-Of-File - </a:t>
            </a:r>
            <a:r>
              <a:rPr lang="en-IN" sz="3600" dirty="0" err="1" smtClean="0"/>
              <a:t>feof</a:t>
            </a:r>
            <a:r>
              <a:rPr lang="en-IN" sz="3600" dirty="0" smtClean="0"/>
              <a:t>()</a:t>
            </a:r>
          </a:p>
        </p:txBody>
      </p:sp>
      <p:sp>
        <p:nvSpPr>
          <p:cNvPr id="131" name="TextShape 2"/>
          <p:cNvSpPr txBox="1"/>
          <p:nvPr/>
        </p:nvSpPr>
        <p:spPr>
          <a:xfrm>
            <a:off x="267840" y="1655280"/>
            <a:ext cx="10025640" cy="4855320"/>
          </a:xfrm>
          <a:prstGeom prst="rect">
            <a:avLst/>
          </a:prstGeom>
          <a:noFill/>
          <a:ln>
            <a:noFill/>
          </a:ln>
        </p:spPr>
        <p:txBody>
          <a:bodyPr anchor="ctr">
            <a:normAutofit/>
          </a:bodyPr>
          <a:lstStyle/>
          <a:p>
            <a:pPr>
              <a:buFont typeface="Wingdings" pitchFamily="2" charset="2"/>
              <a:buChar char="Ø"/>
            </a:pPr>
            <a:r>
              <a:rPr lang="en-IN" sz="3600" dirty="0" smtClean="0"/>
              <a:t>The </a:t>
            </a:r>
            <a:r>
              <a:rPr lang="en-IN" sz="3600" dirty="0" err="1" smtClean="0"/>
              <a:t>feof</a:t>
            </a:r>
            <a:r>
              <a:rPr lang="en-IN" sz="3600" dirty="0" smtClean="0"/>
              <a:t>() function checks if the "end-of-file" (EOF) has been reached.</a:t>
            </a:r>
          </a:p>
          <a:p>
            <a:pPr>
              <a:buFont typeface="Wingdings" pitchFamily="2" charset="2"/>
              <a:buChar char="Ø"/>
            </a:pPr>
            <a:r>
              <a:rPr lang="en-IN" sz="3600" dirty="0" smtClean="0"/>
              <a:t>The </a:t>
            </a:r>
            <a:r>
              <a:rPr lang="en-IN" sz="3600" dirty="0" err="1" smtClean="0"/>
              <a:t>feof</a:t>
            </a:r>
            <a:r>
              <a:rPr lang="en-IN" sz="3600" dirty="0" smtClean="0"/>
              <a:t>() function is useful for looping through data of unknown length.</a:t>
            </a:r>
          </a:p>
          <a:p>
            <a:pPr>
              <a:lnSpc>
                <a:spcPct val="90000"/>
              </a:lnSpc>
              <a:spcBef>
                <a:spcPts val="1001"/>
              </a:spcBef>
            </a:pPr>
            <a:endParaRPr lang="en-US" sz="3600" b="0" strike="noStrike" spc="-1" dirty="0">
              <a:solidFill>
                <a:srgbClr val="FFFFFF"/>
              </a:solidFill>
              <a:latin typeface="Trebuchet MS"/>
            </a:endParaRPr>
          </a:p>
        </p:txBody>
      </p:sp>
      <p:sp>
        <p:nvSpPr>
          <p:cNvPr id="132" name="TextShape 3"/>
          <p:cNvSpPr txBox="1"/>
          <p:nvPr/>
        </p:nvSpPr>
        <p:spPr>
          <a:xfrm>
            <a:off x="10729440" y="753120"/>
            <a:ext cx="1153800" cy="1090440"/>
          </a:xfrm>
          <a:prstGeom prst="rect">
            <a:avLst/>
          </a:prstGeom>
          <a:noFill/>
          <a:ln>
            <a:noFill/>
          </a:ln>
        </p:spPr>
        <p:txBody>
          <a:bodyPr anchor="ctr"/>
          <a:lstStyle/>
          <a:p>
            <a:pPr>
              <a:lnSpc>
                <a:spcPct val="100000"/>
              </a:lnSpc>
            </a:pPr>
            <a:fld id="{B164ED0E-BC5E-4AA6-8D48-CF464AC69CC5}" type="slidenum">
              <a:rPr lang="en-IN" sz="3600" b="0" strike="noStrike" spc="-1">
                <a:solidFill>
                  <a:srgbClr val="FFFFFF"/>
                </a:solidFill>
                <a:latin typeface="Trebuchet MS"/>
              </a:rPr>
              <a:pPr>
                <a:lnSpc>
                  <a:spcPct val="100000"/>
                </a:lnSpc>
              </a:pPr>
              <a:t>10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680400" y="753120"/>
            <a:ext cx="9613440" cy="1080720"/>
          </a:xfrm>
          <a:prstGeom prst="rect">
            <a:avLst/>
          </a:prstGeom>
          <a:noFill/>
          <a:ln>
            <a:noFill/>
          </a:ln>
        </p:spPr>
        <p:txBody>
          <a:bodyPr anchor="ctr">
            <a:normAutofit/>
          </a:bodyPr>
          <a:lstStyle/>
          <a:p>
            <a:pPr>
              <a:lnSpc>
                <a:spcPct val="90000"/>
              </a:lnSpc>
            </a:pPr>
            <a:r>
              <a:rPr lang="en-IN" sz="3600" dirty="0" err="1" smtClean="0"/>
              <a:t>fwrite</a:t>
            </a:r>
            <a:r>
              <a:rPr lang="en-IN" sz="3600" dirty="0" smtClean="0"/>
              <a:t>()</a:t>
            </a:r>
            <a:r>
              <a:rPr lang="en-US" sz="3600" b="0" strike="noStrike" spc="-1" dirty="0" smtClean="0">
                <a:solidFill>
                  <a:srgbClr val="FFFFFF"/>
                </a:solidFill>
                <a:latin typeface="Trebuchet MS"/>
              </a:rPr>
              <a:t>Variables</a:t>
            </a:r>
            <a:endParaRPr lang="en-US" sz="3600" b="0" strike="noStrike" spc="-1" dirty="0">
              <a:solidFill>
                <a:srgbClr val="FFFFFF"/>
              </a:solidFill>
              <a:latin typeface="Trebuchet MS"/>
            </a:endParaRPr>
          </a:p>
        </p:txBody>
      </p:sp>
      <p:sp>
        <p:nvSpPr>
          <p:cNvPr id="134" name="TextShape 2"/>
          <p:cNvSpPr txBox="1"/>
          <p:nvPr/>
        </p:nvSpPr>
        <p:spPr>
          <a:xfrm>
            <a:off x="10729440" y="753120"/>
            <a:ext cx="1153800" cy="1090440"/>
          </a:xfrm>
          <a:prstGeom prst="rect">
            <a:avLst/>
          </a:prstGeom>
          <a:noFill/>
          <a:ln>
            <a:noFill/>
          </a:ln>
        </p:spPr>
        <p:txBody>
          <a:bodyPr anchor="ctr"/>
          <a:lstStyle/>
          <a:p>
            <a:pPr>
              <a:lnSpc>
                <a:spcPct val="100000"/>
              </a:lnSpc>
            </a:pPr>
            <a:fld id="{D90F4A09-5427-431E-93BF-134283220DB8}" type="slidenum">
              <a:rPr lang="en-IN" sz="3600" b="0" strike="noStrike" spc="-1">
                <a:solidFill>
                  <a:srgbClr val="FFFFFF"/>
                </a:solidFill>
                <a:latin typeface="Trebuchet MS"/>
              </a:rPr>
              <a:pPr>
                <a:lnSpc>
                  <a:spcPct val="100000"/>
                </a:lnSpc>
              </a:pPr>
              <a:t>11</a:t>
            </a:fld>
            <a:endParaRPr lang="en-IN" sz="3600" b="0" strike="noStrike" spc="-1">
              <a:latin typeface="Times New Roman"/>
            </a:endParaRPr>
          </a:p>
        </p:txBody>
      </p:sp>
      <p:sp>
        <p:nvSpPr>
          <p:cNvPr id="135" name="TextShape 3"/>
          <p:cNvSpPr txBox="1"/>
          <p:nvPr/>
        </p:nvSpPr>
        <p:spPr>
          <a:xfrm>
            <a:off x="267840" y="2096640"/>
            <a:ext cx="10641240" cy="3578400"/>
          </a:xfrm>
          <a:prstGeom prst="rect">
            <a:avLst/>
          </a:prstGeom>
          <a:noFill/>
          <a:ln>
            <a:noFill/>
          </a:ln>
        </p:spPr>
        <p:txBody>
          <a:bodyPr anchor="ctr">
            <a:normAutofit/>
          </a:bodyPr>
          <a:lstStyle/>
          <a:p>
            <a:pPr>
              <a:buFont typeface="Wingdings" pitchFamily="2" charset="2"/>
              <a:buChar char="Ø"/>
            </a:pPr>
            <a:r>
              <a:rPr lang="en-IN" sz="4000" dirty="0" smtClean="0"/>
              <a:t>The </a:t>
            </a:r>
            <a:r>
              <a:rPr lang="en-IN" sz="4000" dirty="0" err="1" smtClean="0"/>
              <a:t>fwrite</a:t>
            </a:r>
            <a:r>
              <a:rPr lang="en-IN" sz="4000" dirty="0" smtClean="0"/>
              <a:t>() function is used to write to a file.</a:t>
            </a:r>
          </a:p>
          <a:p>
            <a:pPr>
              <a:buFont typeface="Wingdings" pitchFamily="2" charset="2"/>
              <a:buChar char="Ø"/>
            </a:pPr>
            <a:r>
              <a:rPr lang="en-IN" sz="4000" dirty="0" smtClean="0"/>
              <a:t>The first parameter of </a:t>
            </a:r>
            <a:r>
              <a:rPr lang="en-IN" sz="4000" dirty="0" err="1" smtClean="0"/>
              <a:t>fwrite</a:t>
            </a:r>
            <a:r>
              <a:rPr lang="en-IN" sz="4000" dirty="0" smtClean="0"/>
              <a:t>() contains the name of the file to write to and the second parameter is the string to be written.</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80400" y="753120"/>
            <a:ext cx="9613440" cy="1080720"/>
          </a:xfrm>
          <a:prstGeom prst="rect">
            <a:avLst/>
          </a:prstGeom>
          <a:noFill/>
          <a:ln>
            <a:noFill/>
          </a:ln>
        </p:spPr>
        <p:txBody>
          <a:bodyPr anchor="ctr"/>
          <a:lstStyle/>
          <a:p>
            <a:r>
              <a:rPr lang="en-IN" sz="3600" dirty="0" smtClean="0"/>
              <a:t>File Upload</a:t>
            </a:r>
          </a:p>
        </p:txBody>
      </p:sp>
      <p:sp>
        <p:nvSpPr>
          <p:cNvPr id="137" name="TextShape 2"/>
          <p:cNvSpPr txBox="1"/>
          <p:nvPr/>
        </p:nvSpPr>
        <p:spPr>
          <a:xfrm>
            <a:off x="10729440" y="753120"/>
            <a:ext cx="1153800" cy="1090440"/>
          </a:xfrm>
          <a:prstGeom prst="rect">
            <a:avLst/>
          </a:prstGeom>
          <a:noFill/>
          <a:ln>
            <a:noFill/>
          </a:ln>
        </p:spPr>
        <p:txBody>
          <a:bodyPr anchor="ctr"/>
          <a:lstStyle/>
          <a:p>
            <a:pPr>
              <a:lnSpc>
                <a:spcPct val="100000"/>
              </a:lnSpc>
            </a:pPr>
            <a:fld id="{1BD7D642-5DEC-4C6D-855D-1C01FE864FE0}" type="slidenum">
              <a:rPr lang="en-IN" sz="3600" b="0" strike="noStrike" spc="-1">
                <a:solidFill>
                  <a:srgbClr val="FFFFFF"/>
                </a:solidFill>
                <a:latin typeface="Trebuchet MS"/>
              </a:rPr>
              <a:pPr>
                <a:lnSpc>
                  <a:spcPct val="100000"/>
                </a:lnSpc>
              </a:pPr>
              <a:t>12</a:t>
            </a:fld>
            <a:endParaRPr lang="en-IN" sz="3600" b="0" strike="noStrike" spc="-1">
              <a:latin typeface="Times New Roman"/>
            </a:endParaRPr>
          </a:p>
        </p:txBody>
      </p:sp>
      <p:sp>
        <p:nvSpPr>
          <p:cNvPr id="138" name="TextShape 3"/>
          <p:cNvSpPr txBox="1"/>
          <p:nvPr/>
        </p:nvSpPr>
        <p:spPr>
          <a:xfrm>
            <a:off x="331200" y="2132856"/>
            <a:ext cx="10641240" cy="3510864"/>
          </a:xfrm>
          <a:prstGeom prst="rect">
            <a:avLst/>
          </a:prstGeom>
          <a:noFill/>
          <a:ln>
            <a:noFill/>
          </a:ln>
        </p:spPr>
        <p:txBody>
          <a:bodyPr anchor="ctr"/>
          <a:lstStyle/>
          <a:p>
            <a:r>
              <a:rPr lang="en-IN" sz="3200" b="1" dirty="0" smtClean="0">
                <a:latin typeface="Times New Roman" pitchFamily="18" charset="0"/>
                <a:cs typeface="Times New Roman" pitchFamily="18" charset="0"/>
              </a:rPr>
              <a:t>Some rules to follow for the HTML form above:</a:t>
            </a:r>
          </a:p>
          <a:p>
            <a:pPr>
              <a:buFont typeface="Wingdings" pitchFamily="2" charset="2"/>
              <a:buChar char="Ø"/>
            </a:pPr>
            <a:r>
              <a:rPr lang="en-IN" sz="3200" b="1" dirty="0" smtClean="0">
                <a:latin typeface="Times New Roman" pitchFamily="18" charset="0"/>
                <a:cs typeface="Times New Roman" pitchFamily="18" charset="0"/>
              </a:rPr>
              <a:t>Make sure that the form uses method="post"</a:t>
            </a:r>
          </a:p>
          <a:p>
            <a:pPr>
              <a:buFont typeface="Wingdings" pitchFamily="2" charset="2"/>
              <a:buChar char="Ø"/>
            </a:pPr>
            <a:r>
              <a:rPr lang="en-IN" sz="3200" b="1" dirty="0" smtClean="0">
                <a:latin typeface="Times New Roman" pitchFamily="18" charset="0"/>
                <a:cs typeface="Times New Roman" pitchFamily="18" charset="0"/>
              </a:rPr>
              <a:t>The form also needs the following attribute: </a:t>
            </a:r>
            <a:r>
              <a:rPr lang="en-IN" sz="3200" b="1" dirty="0" err="1" smtClean="0">
                <a:latin typeface="Times New Roman" pitchFamily="18" charset="0"/>
                <a:cs typeface="Times New Roman" pitchFamily="18" charset="0"/>
              </a:rPr>
              <a:t>enctype</a:t>
            </a:r>
            <a:r>
              <a:rPr lang="en-IN" sz="3200" b="1" dirty="0" smtClean="0">
                <a:latin typeface="Times New Roman" pitchFamily="18" charset="0"/>
                <a:cs typeface="Times New Roman" pitchFamily="18" charset="0"/>
              </a:rPr>
              <a:t>="multipart/form-data". It specifies which content-type to use when submitting the form</a:t>
            </a:r>
          </a:p>
          <a:p>
            <a:r>
              <a:rPr lang="en-IN" sz="3200" b="1" dirty="0" smtClean="0">
                <a:latin typeface="Times New Roman" pitchFamily="18" charset="0"/>
                <a:cs typeface="Times New Roman" pitchFamily="18" charset="0"/>
              </a:rPr>
              <a:t>Without the requirements above, the file upload will not work.</a:t>
            </a:r>
            <a:endParaRPr lang="en-IN"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80400" y="753120"/>
            <a:ext cx="9613440" cy="1080720"/>
          </a:xfrm>
          <a:prstGeom prst="rect">
            <a:avLst/>
          </a:prstGeom>
          <a:noFill/>
          <a:ln>
            <a:noFill/>
          </a:ln>
        </p:spPr>
        <p:txBody>
          <a:bodyPr anchor="ctr"/>
          <a:lstStyle/>
          <a:p>
            <a:r>
              <a:rPr lang="en-IN" sz="3600" dirty="0" smtClean="0"/>
              <a:t>Stateless nature of HTTP</a:t>
            </a:r>
          </a:p>
        </p:txBody>
      </p:sp>
      <p:sp>
        <p:nvSpPr>
          <p:cNvPr id="137" name="TextShape 2"/>
          <p:cNvSpPr txBox="1"/>
          <p:nvPr/>
        </p:nvSpPr>
        <p:spPr>
          <a:xfrm>
            <a:off x="10729440" y="753120"/>
            <a:ext cx="1153800" cy="1090440"/>
          </a:xfrm>
          <a:prstGeom prst="rect">
            <a:avLst/>
          </a:prstGeom>
          <a:noFill/>
          <a:ln>
            <a:noFill/>
          </a:ln>
        </p:spPr>
        <p:txBody>
          <a:bodyPr anchor="ctr"/>
          <a:lstStyle/>
          <a:p>
            <a:pPr>
              <a:lnSpc>
                <a:spcPct val="100000"/>
              </a:lnSpc>
            </a:pPr>
            <a:fld id="{1BD7D642-5DEC-4C6D-855D-1C01FE864FE0}" type="slidenum">
              <a:rPr lang="en-IN" sz="3600" b="0" strike="noStrike" spc="-1">
                <a:solidFill>
                  <a:srgbClr val="FFFFFF"/>
                </a:solidFill>
                <a:latin typeface="Trebuchet MS"/>
              </a:rPr>
              <a:pPr>
                <a:lnSpc>
                  <a:spcPct val="100000"/>
                </a:lnSpc>
              </a:pPr>
              <a:t>13</a:t>
            </a:fld>
            <a:endParaRPr lang="en-IN" sz="3600" b="0" strike="noStrike" spc="-1">
              <a:latin typeface="Times New Roman"/>
            </a:endParaRPr>
          </a:p>
        </p:txBody>
      </p:sp>
      <p:sp>
        <p:nvSpPr>
          <p:cNvPr id="138" name="TextShape 3"/>
          <p:cNvSpPr txBox="1"/>
          <p:nvPr/>
        </p:nvSpPr>
        <p:spPr>
          <a:xfrm>
            <a:off x="331200" y="2132856"/>
            <a:ext cx="11381424" cy="4464496"/>
          </a:xfrm>
          <a:prstGeom prst="rect">
            <a:avLst/>
          </a:prstGeom>
          <a:noFill/>
          <a:ln>
            <a:noFill/>
          </a:ln>
        </p:spPr>
        <p:txBody>
          <a:bodyPr anchor="ctr"/>
          <a:lstStyle/>
          <a:p>
            <a:r>
              <a:rPr lang="en-IN" sz="3200" b="1" dirty="0" smtClean="0">
                <a:latin typeface="Times New Roman" pitchFamily="18" charset="0"/>
                <a:cs typeface="Times New Roman" pitchFamily="18" charset="0"/>
              </a:rPr>
              <a:t>Stateless means there is no record of previous interactions and each interaction request has be handled based entirely on information that comes with it.</a:t>
            </a:r>
          </a:p>
          <a:p>
            <a:r>
              <a:rPr lang="en-US" sz="3200" b="1" dirty="0" smtClean="0">
                <a:latin typeface="Times New Roman" pitchFamily="18" charset="0"/>
                <a:cs typeface="Times New Roman" pitchFamily="18" charset="0"/>
              </a:rPr>
              <a:t>The HTTP , an application layer above TCP/ IP is also stateless. Each request from a user for a web page or URL results in the requested pages being remembering the request later.</a:t>
            </a:r>
          </a:p>
          <a:p>
            <a:pPr>
              <a:buFont typeface="Wingdings" pitchFamily="2" charset="2"/>
              <a:buChar char="Ø"/>
            </a:pPr>
            <a:r>
              <a:rPr lang="en-US" sz="3200" b="1" dirty="0" smtClean="0">
                <a:latin typeface="Times New Roman" pitchFamily="18" charset="0"/>
                <a:cs typeface="Times New Roman" pitchFamily="18" charset="0"/>
              </a:rPr>
              <a:t>Hidden field (</a:t>
            </a:r>
            <a:r>
              <a:rPr lang="en-IN" sz="3200" b="1" dirty="0" smtClean="0">
                <a:latin typeface="Times New Roman" pitchFamily="18" charset="0"/>
                <a:cs typeface="Times New Roman" pitchFamily="18" charset="0"/>
              </a:rPr>
              <a:t>&lt;input type="hidden" name=“Fieldname" &gt;</a:t>
            </a:r>
            <a:r>
              <a:rPr lang="en-US" sz="3200" b="1" dirty="0" smtClean="0">
                <a:latin typeface="Times New Roman" pitchFamily="18" charset="0"/>
                <a:cs typeface="Times New Roman" pitchFamily="18" charset="0"/>
              </a:rPr>
              <a:t>)</a:t>
            </a:r>
          </a:p>
          <a:p>
            <a:pPr>
              <a:buFont typeface="Wingdings" pitchFamily="2" charset="2"/>
              <a:buChar char="Ø"/>
            </a:pPr>
            <a:r>
              <a:rPr lang="en-US" sz="3200" b="1" dirty="0" smtClean="0">
                <a:latin typeface="Times New Roman" pitchFamily="18" charset="0"/>
                <a:cs typeface="Times New Roman" pitchFamily="18" charset="0"/>
              </a:rPr>
              <a:t>Cookies</a:t>
            </a:r>
          </a:p>
          <a:p>
            <a:pPr>
              <a:buFont typeface="Wingdings" pitchFamily="2" charset="2"/>
              <a:buChar char="Ø"/>
            </a:pPr>
            <a:r>
              <a:rPr lang="en-US" sz="3200" b="1" dirty="0" smtClean="0">
                <a:latin typeface="Times New Roman" pitchFamily="18" charset="0"/>
                <a:cs typeface="Times New Roman" pitchFamily="18" charset="0"/>
              </a:rPr>
              <a:t>Sessions</a:t>
            </a:r>
          </a:p>
          <a:p>
            <a:endParaRPr lang="en-IN" sz="32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80400" y="753120"/>
            <a:ext cx="9613440" cy="1080720"/>
          </a:xfrm>
          <a:prstGeom prst="rect">
            <a:avLst/>
          </a:prstGeom>
          <a:noFill/>
          <a:ln>
            <a:noFill/>
          </a:ln>
        </p:spPr>
        <p:txBody>
          <a:bodyPr anchor="ctr"/>
          <a:lstStyle/>
          <a:p>
            <a:r>
              <a:rPr lang="en-IN" sz="3600" dirty="0" smtClean="0"/>
              <a:t>PHP Cookies</a:t>
            </a:r>
          </a:p>
        </p:txBody>
      </p:sp>
      <p:sp>
        <p:nvSpPr>
          <p:cNvPr id="140" name="TextShape 2"/>
          <p:cNvSpPr txBox="1"/>
          <p:nvPr/>
        </p:nvSpPr>
        <p:spPr>
          <a:xfrm>
            <a:off x="10729440" y="753120"/>
            <a:ext cx="1153800" cy="1090440"/>
          </a:xfrm>
          <a:prstGeom prst="rect">
            <a:avLst/>
          </a:prstGeom>
          <a:noFill/>
          <a:ln>
            <a:noFill/>
          </a:ln>
        </p:spPr>
        <p:txBody>
          <a:bodyPr anchor="ctr"/>
          <a:lstStyle/>
          <a:p>
            <a:pPr>
              <a:lnSpc>
                <a:spcPct val="100000"/>
              </a:lnSpc>
            </a:pPr>
            <a:fld id="{112AB033-5F21-4E68-9C6C-C57FB9CE63D1}" type="slidenum">
              <a:rPr lang="en-IN" sz="3600" b="0" strike="noStrike" spc="-1">
                <a:solidFill>
                  <a:srgbClr val="FFFFFF"/>
                </a:solidFill>
                <a:latin typeface="Trebuchet MS"/>
              </a:rPr>
              <a:pPr>
                <a:lnSpc>
                  <a:spcPct val="100000"/>
                </a:lnSpc>
              </a:pPr>
              <a:t>14</a:t>
            </a:fld>
            <a:endParaRPr lang="en-IN" sz="3600" b="0" strike="noStrike" spc="-1">
              <a:latin typeface="Times New Roman"/>
            </a:endParaRPr>
          </a:p>
        </p:txBody>
      </p:sp>
      <p:sp>
        <p:nvSpPr>
          <p:cNvPr id="141" name="TextShape 3"/>
          <p:cNvSpPr txBox="1"/>
          <p:nvPr/>
        </p:nvSpPr>
        <p:spPr>
          <a:xfrm>
            <a:off x="331200" y="2996952"/>
            <a:ext cx="11381424" cy="3528392"/>
          </a:xfrm>
          <a:prstGeom prst="rect">
            <a:avLst/>
          </a:prstGeom>
          <a:noFill/>
          <a:ln>
            <a:noFill/>
          </a:ln>
        </p:spPr>
        <p:txBody>
          <a:bodyPr anchor="ctr">
            <a:noAutofit/>
          </a:bodyPr>
          <a:lstStyle/>
          <a:p>
            <a:pPr>
              <a:buFont typeface="Wingdings" pitchFamily="2" charset="2"/>
              <a:buChar char="Ø"/>
            </a:pPr>
            <a:r>
              <a:rPr lang="en-IN" sz="2800" dirty="0" smtClean="0"/>
              <a:t>A cookie is often used to identify a user. A cookie is a small file that the server embeds on the user's computer. Each time the same computer requests a page with a browser, it will send the cookie too. With PHP, you can both create and retrieve cookie values.</a:t>
            </a:r>
          </a:p>
          <a:p>
            <a:pPr>
              <a:buFont typeface="Wingdings" pitchFamily="2" charset="2"/>
              <a:buChar char="Ø"/>
            </a:pPr>
            <a:endParaRPr lang="en-IN" sz="2800" dirty="0" smtClean="0"/>
          </a:p>
          <a:p>
            <a:pPr>
              <a:buFont typeface="Wingdings" pitchFamily="2" charset="2"/>
              <a:buChar char="Ø"/>
            </a:pPr>
            <a:r>
              <a:rPr lang="en-IN" sz="2800" dirty="0" smtClean="0"/>
              <a:t>A cookie is created with the </a:t>
            </a:r>
            <a:r>
              <a:rPr lang="en-IN" sz="2800" dirty="0" err="1" smtClean="0"/>
              <a:t>setcookie</a:t>
            </a:r>
            <a:r>
              <a:rPr lang="en-IN" sz="2800" dirty="0" smtClean="0"/>
              <a:t>() function.</a:t>
            </a:r>
          </a:p>
          <a:p>
            <a:r>
              <a:rPr lang="en-IN" sz="2800" dirty="0" smtClean="0"/>
              <a:t>Syntax :</a:t>
            </a:r>
          </a:p>
          <a:p>
            <a:r>
              <a:rPr lang="en-IN" sz="2800" b="1" dirty="0" err="1" smtClean="0"/>
              <a:t>setcookie</a:t>
            </a:r>
            <a:r>
              <a:rPr lang="en-IN" sz="2800" b="1" dirty="0" smtClean="0"/>
              <a:t>(</a:t>
            </a:r>
            <a:r>
              <a:rPr lang="en-IN" sz="2800" b="1" i="1" dirty="0" smtClean="0"/>
              <a:t>name, value, expire, path, domain, secure, </a:t>
            </a:r>
            <a:r>
              <a:rPr lang="en-IN" sz="2800" b="1" i="1" dirty="0" err="1" smtClean="0"/>
              <a:t>httponly</a:t>
            </a:r>
            <a:r>
              <a:rPr lang="en-IN" sz="2800" b="1" dirty="0" smtClean="0"/>
              <a:t>);</a:t>
            </a:r>
          </a:p>
          <a:p>
            <a:endParaRPr lang="en-IN" sz="2800" dirty="0" smtClean="0"/>
          </a:p>
          <a:p>
            <a:r>
              <a:rPr lang="en-IN" sz="2800" dirty="0" smtClean="0"/>
              <a:t>Only the </a:t>
            </a:r>
            <a:r>
              <a:rPr lang="en-IN" sz="2800" i="1" dirty="0" smtClean="0"/>
              <a:t>name</a:t>
            </a:r>
            <a:r>
              <a:rPr lang="en-IN" sz="2800" dirty="0" smtClean="0"/>
              <a:t> parameter is required. All other parameters are optional.</a:t>
            </a:r>
          </a:p>
          <a:p>
            <a:r>
              <a:rPr lang="en-IN" sz="2800" dirty="0" smtClean="0"/>
              <a:t/>
            </a:r>
            <a:br>
              <a:rPr lang="en-IN" sz="2800" dirty="0" smtClean="0"/>
            </a:br>
            <a:endParaRPr lang="en-US" sz="28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0400" y="753120"/>
            <a:ext cx="9613440" cy="1080720"/>
          </a:xfrm>
          <a:prstGeom prst="rect">
            <a:avLst/>
          </a:prstGeom>
          <a:noFill/>
          <a:ln>
            <a:noFill/>
          </a:ln>
        </p:spPr>
        <p:txBody>
          <a:bodyPr anchor="ctr"/>
          <a:lstStyle/>
          <a:p>
            <a:r>
              <a:rPr lang="en-IN" sz="3600" dirty="0" smtClean="0"/>
              <a:t>Cookie Operations</a:t>
            </a:r>
            <a:endParaRPr lang="en-IN" sz="3600" dirty="0"/>
          </a:p>
        </p:txBody>
      </p:sp>
      <p:sp>
        <p:nvSpPr>
          <p:cNvPr id="143" name="TextShape 2"/>
          <p:cNvSpPr txBox="1"/>
          <p:nvPr/>
        </p:nvSpPr>
        <p:spPr>
          <a:xfrm>
            <a:off x="267840" y="1655280"/>
            <a:ext cx="11634480" cy="520236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IN" sz="4400" dirty="0" smtClean="0"/>
              <a:t>Create/Retrieve a Cookie</a:t>
            </a:r>
          </a:p>
          <a:p>
            <a:pPr>
              <a:lnSpc>
                <a:spcPct val="90000"/>
              </a:lnSpc>
              <a:spcBef>
                <a:spcPts val="1001"/>
              </a:spcBef>
              <a:buClr>
                <a:srgbClr val="0D0D0D"/>
              </a:buClr>
              <a:buFont typeface="Wingdings" charset="2"/>
              <a:buChar char=""/>
            </a:pPr>
            <a:r>
              <a:rPr lang="en-IN" sz="4400" dirty="0" smtClean="0"/>
              <a:t>Modify a Cookie value</a:t>
            </a:r>
          </a:p>
          <a:p>
            <a:pPr>
              <a:lnSpc>
                <a:spcPct val="90000"/>
              </a:lnSpc>
              <a:spcBef>
                <a:spcPts val="1001"/>
              </a:spcBef>
              <a:buClr>
                <a:srgbClr val="0D0D0D"/>
              </a:buClr>
              <a:buFont typeface="Wingdings" charset="2"/>
              <a:buChar char=""/>
            </a:pPr>
            <a:r>
              <a:rPr lang="en-IN" sz="4400" dirty="0" smtClean="0"/>
              <a:t>Delete a Cookie</a:t>
            </a:r>
          </a:p>
          <a:p>
            <a:pPr>
              <a:lnSpc>
                <a:spcPct val="90000"/>
              </a:lnSpc>
              <a:spcBef>
                <a:spcPts val="1001"/>
              </a:spcBef>
              <a:buClr>
                <a:srgbClr val="0D0D0D"/>
              </a:buClr>
              <a:buFont typeface="Wingdings" charset="2"/>
              <a:buChar char=""/>
            </a:pPr>
            <a:endParaRPr lang="en-IN" sz="4400" dirty="0" smtClean="0"/>
          </a:p>
          <a:p>
            <a:pPr>
              <a:lnSpc>
                <a:spcPct val="90000"/>
              </a:lnSpc>
              <a:spcBef>
                <a:spcPts val="1001"/>
              </a:spcBef>
              <a:buClr>
                <a:srgbClr val="0D0D0D"/>
              </a:buClr>
              <a:buFont typeface="Wingdings" charset="2"/>
              <a:buChar char=""/>
            </a:pPr>
            <a:endParaRPr lang="en-US" sz="4200" b="1" strike="noStrike" spc="-1" dirty="0">
              <a:solidFill>
                <a:srgbClr val="0D0D0D"/>
              </a:solidFill>
              <a:latin typeface="Trebuchet MS"/>
            </a:endParaRPr>
          </a:p>
        </p:txBody>
      </p:sp>
      <p:sp>
        <p:nvSpPr>
          <p:cNvPr id="144" name="TextShape 3"/>
          <p:cNvSpPr txBox="1"/>
          <p:nvPr/>
        </p:nvSpPr>
        <p:spPr>
          <a:xfrm>
            <a:off x="10729440" y="753120"/>
            <a:ext cx="1153800" cy="1090440"/>
          </a:xfrm>
          <a:prstGeom prst="rect">
            <a:avLst/>
          </a:prstGeom>
          <a:noFill/>
          <a:ln>
            <a:noFill/>
          </a:ln>
        </p:spPr>
        <p:txBody>
          <a:bodyPr anchor="ctr"/>
          <a:lstStyle/>
          <a:p>
            <a:pPr>
              <a:lnSpc>
                <a:spcPct val="100000"/>
              </a:lnSpc>
            </a:pPr>
            <a:fld id="{C27F0312-915E-4ECF-95D1-C9CB90BCD23A}" type="slidenum">
              <a:rPr lang="en-IN" sz="3600" b="0" strike="noStrike" spc="-1">
                <a:solidFill>
                  <a:srgbClr val="FFFFFF"/>
                </a:solidFill>
                <a:latin typeface="Trebuchet MS"/>
              </a:rPr>
              <a:pPr>
                <a:lnSpc>
                  <a:spcPct val="100000"/>
                </a:lnSpc>
              </a:pPr>
              <a:t>15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80400" y="753120"/>
            <a:ext cx="9613440" cy="1080720"/>
          </a:xfrm>
          <a:prstGeom prst="rect">
            <a:avLst/>
          </a:prstGeom>
          <a:noFill/>
          <a:ln>
            <a:noFill/>
          </a:ln>
        </p:spPr>
        <p:txBody>
          <a:bodyPr anchor="ctr"/>
          <a:lstStyle/>
          <a:p>
            <a:r>
              <a:rPr lang="en-IN" sz="3600" dirty="0" smtClean="0"/>
              <a:t>PHP Sessions</a:t>
            </a:r>
            <a:endParaRPr lang="en-IN" sz="3600" dirty="0"/>
          </a:p>
        </p:txBody>
      </p:sp>
      <p:sp>
        <p:nvSpPr>
          <p:cNvPr id="146" name="TextShape 2"/>
          <p:cNvSpPr txBox="1"/>
          <p:nvPr/>
        </p:nvSpPr>
        <p:spPr>
          <a:xfrm>
            <a:off x="267840" y="2060848"/>
            <a:ext cx="11372776" cy="4449752"/>
          </a:xfrm>
          <a:prstGeom prst="rect">
            <a:avLst/>
          </a:prstGeom>
          <a:noFill/>
          <a:ln>
            <a:noFill/>
          </a:ln>
        </p:spPr>
        <p:txBody>
          <a:bodyPr anchor="ctr">
            <a:normAutofit/>
          </a:bodyPr>
          <a:lstStyle/>
          <a:p>
            <a:pPr>
              <a:buFont typeface="Wingdings" pitchFamily="2" charset="2"/>
              <a:buChar char="Ø"/>
            </a:pPr>
            <a:r>
              <a:rPr lang="en-IN" sz="2800" dirty="0" smtClean="0"/>
              <a:t>On the internet there is one problem: the web server does not know who you are or what you do, because the HTTP address doesn't maintain state.</a:t>
            </a:r>
          </a:p>
          <a:p>
            <a:pPr>
              <a:buFont typeface="Wingdings" pitchFamily="2" charset="2"/>
              <a:buChar char="Ø"/>
            </a:pPr>
            <a:r>
              <a:rPr lang="en-IN" sz="2800" dirty="0" smtClean="0"/>
              <a:t>Session variables solve this problem by storing user information to be used across multiple pages (e.g. username, </a:t>
            </a:r>
            <a:r>
              <a:rPr lang="en-IN" sz="2800" dirty="0" err="1" smtClean="0"/>
              <a:t>favorite</a:t>
            </a:r>
            <a:r>
              <a:rPr lang="en-IN" sz="2800" dirty="0" smtClean="0"/>
              <a:t> </a:t>
            </a:r>
            <a:r>
              <a:rPr lang="en-IN" sz="2800" dirty="0" err="1" smtClean="0"/>
              <a:t>color</a:t>
            </a:r>
            <a:r>
              <a:rPr lang="en-IN" sz="2800" dirty="0" smtClean="0"/>
              <a:t>, etc). By default, session variables last until the user closes the browser.</a:t>
            </a:r>
          </a:p>
          <a:p>
            <a:pPr>
              <a:buFont typeface="Wingdings" pitchFamily="2" charset="2"/>
              <a:buChar char="Ø"/>
            </a:pPr>
            <a:r>
              <a:rPr lang="en-IN" sz="2800" dirty="0" smtClean="0"/>
              <a:t>So; Session variables hold information about one single user, and are available to all pages in one application.</a:t>
            </a:r>
          </a:p>
          <a:p>
            <a:r>
              <a:rPr lang="en-IN" sz="2800" dirty="0" smtClean="0"/>
              <a:t>A session is started with the </a:t>
            </a:r>
            <a:r>
              <a:rPr lang="en-IN" sz="2800" dirty="0" err="1" smtClean="0"/>
              <a:t>session_start</a:t>
            </a:r>
            <a:r>
              <a:rPr lang="en-IN" sz="2800" dirty="0" smtClean="0"/>
              <a:t>() function.</a:t>
            </a:r>
          </a:p>
          <a:p>
            <a:r>
              <a:rPr lang="en-IN" sz="2800" dirty="0" smtClean="0"/>
              <a:t>Session variables are set with the PHP global variable: $_SESSION</a:t>
            </a:r>
            <a:r>
              <a:rPr lang="en-IN" sz="2800" b="1" dirty="0" smtClean="0"/>
              <a:t>.</a:t>
            </a:r>
          </a:p>
          <a:p>
            <a:endParaRPr lang="en-IN" sz="2400" dirty="0"/>
          </a:p>
        </p:txBody>
      </p:sp>
      <p:sp>
        <p:nvSpPr>
          <p:cNvPr id="147" name="TextShape 3"/>
          <p:cNvSpPr txBox="1"/>
          <p:nvPr/>
        </p:nvSpPr>
        <p:spPr>
          <a:xfrm>
            <a:off x="10729440" y="753120"/>
            <a:ext cx="1153800" cy="1090440"/>
          </a:xfrm>
          <a:prstGeom prst="rect">
            <a:avLst/>
          </a:prstGeom>
          <a:noFill/>
          <a:ln>
            <a:noFill/>
          </a:ln>
        </p:spPr>
        <p:txBody>
          <a:bodyPr anchor="ctr"/>
          <a:lstStyle/>
          <a:p>
            <a:pPr>
              <a:lnSpc>
                <a:spcPct val="100000"/>
              </a:lnSpc>
            </a:pPr>
            <a:fld id="{89490187-B743-4116-88A6-0DE50E366A99}" type="slidenum">
              <a:rPr lang="en-IN" sz="3600" b="0" strike="noStrike" spc="-1">
                <a:solidFill>
                  <a:srgbClr val="FFFFFF"/>
                </a:solidFill>
                <a:latin typeface="Trebuchet MS"/>
              </a:rPr>
              <a:pPr>
                <a:lnSpc>
                  <a:spcPct val="100000"/>
                </a:lnSpc>
              </a:pPr>
              <a:t>16</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80400" y="753120"/>
            <a:ext cx="9613440" cy="1080720"/>
          </a:xfrm>
          <a:prstGeom prst="rect">
            <a:avLst/>
          </a:prstGeom>
          <a:noFill/>
          <a:ln>
            <a:noFill/>
          </a:ln>
        </p:spPr>
        <p:txBody>
          <a:bodyPr anchor="ctr"/>
          <a:lstStyle/>
          <a:p>
            <a:r>
              <a:rPr lang="en-IN" sz="3600" dirty="0" smtClean="0"/>
              <a:t>When a session is started following things happen?</a:t>
            </a:r>
            <a:endParaRPr lang="en-IN" sz="3600" dirty="0"/>
          </a:p>
        </p:txBody>
      </p:sp>
      <p:sp>
        <p:nvSpPr>
          <p:cNvPr id="146" name="TextShape 2"/>
          <p:cNvSpPr txBox="1"/>
          <p:nvPr/>
        </p:nvSpPr>
        <p:spPr>
          <a:xfrm>
            <a:off x="267840" y="2060848"/>
            <a:ext cx="11372776" cy="4449752"/>
          </a:xfrm>
          <a:prstGeom prst="rect">
            <a:avLst/>
          </a:prstGeom>
          <a:noFill/>
          <a:ln>
            <a:noFill/>
          </a:ln>
        </p:spPr>
        <p:txBody>
          <a:bodyPr anchor="ctr">
            <a:normAutofit/>
          </a:bodyPr>
          <a:lstStyle/>
          <a:p>
            <a:pPr>
              <a:buFont typeface="Wingdings" pitchFamily="2" charset="2"/>
              <a:buChar char="Ø"/>
            </a:pPr>
            <a:r>
              <a:rPr lang="en-IN" sz="2800" dirty="0" smtClean="0"/>
              <a:t>PHP first creates a unique identifier for that particular session which is a random string of 32 hexadecimal numbers such as 3c7foj34c3jj973hjkop2fc937e3443.</a:t>
            </a:r>
          </a:p>
          <a:p>
            <a:pPr>
              <a:buFont typeface="Wingdings" pitchFamily="2" charset="2"/>
              <a:buChar char="Ø"/>
            </a:pPr>
            <a:endParaRPr lang="en-IN" sz="2800" dirty="0" smtClean="0"/>
          </a:p>
          <a:p>
            <a:pPr>
              <a:buFont typeface="Wingdings" pitchFamily="2" charset="2"/>
              <a:buChar char="Ø"/>
            </a:pPr>
            <a:r>
              <a:rPr lang="en-IN" sz="2800" dirty="0" smtClean="0"/>
              <a:t>A cookie called </a:t>
            </a:r>
            <a:r>
              <a:rPr lang="en-IN" sz="2800" b="1" dirty="0" smtClean="0"/>
              <a:t>PHPSESSID</a:t>
            </a:r>
            <a:r>
              <a:rPr lang="en-IN" sz="2800" dirty="0" smtClean="0"/>
              <a:t> is automatically sent to the user's computer to store unique session identification string.</a:t>
            </a:r>
          </a:p>
          <a:p>
            <a:pPr>
              <a:buFont typeface="Wingdings" pitchFamily="2" charset="2"/>
              <a:buChar char="Ø"/>
            </a:pPr>
            <a:endParaRPr lang="en-IN" sz="2800" dirty="0" smtClean="0"/>
          </a:p>
          <a:p>
            <a:pPr>
              <a:buFont typeface="Wingdings" pitchFamily="2" charset="2"/>
              <a:buChar char="Ø"/>
            </a:pPr>
            <a:r>
              <a:rPr lang="en-IN" sz="2800" dirty="0" smtClean="0"/>
              <a:t>A file is automatically created on the server in the designated temporary directory and bears the name of the unique identifier prefixed by </a:t>
            </a:r>
            <a:r>
              <a:rPr lang="en-IN" sz="2800" dirty="0" err="1" smtClean="0"/>
              <a:t>sess</a:t>
            </a:r>
            <a:r>
              <a:rPr lang="en-IN" sz="2800" dirty="0" smtClean="0"/>
              <a:t>_ </a:t>
            </a:r>
            <a:r>
              <a:rPr lang="en-IN" sz="2800" dirty="0" err="1" smtClean="0"/>
              <a:t>ie</a:t>
            </a:r>
            <a:r>
              <a:rPr lang="en-IN" sz="2800" dirty="0" smtClean="0"/>
              <a:t> sess_3c7foj34c3jj973hjkop2fc937e3443.</a:t>
            </a:r>
            <a:endParaRPr lang="en-IN" sz="2800" dirty="0"/>
          </a:p>
        </p:txBody>
      </p:sp>
      <p:sp>
        <p:nvSpPr>
          <p:cNvPr id="147" name="TextShape 3"/>
          <p:cNvSpPr txBox="1"/>
          <p:nvPr/>
        </p:nvSpPr>
        <p:spPr>
          <a:xfrm>
            <a:off x="10729440" y="753120"/>
            <a:ext cx="1153800" cy="1090440"/>
          </a:xfrm>
          <a:prstGeom prst="rect">
            <a:avLst/>
          </a:prstGeom>
          <a:noFill/>
          <a:ln>
            <a:noFill/>
          </a:ln>
        </p:spPr>
        <p:txBody>
          <a:bodyPr anchor="ctr"/>
          <a:lstStyle/>
          <a:p>
            <a:pPr>
              <a:lnSpc>
                <a:spcPct val="100000"/>
              </a:lnSpc>
            </a:pPr>
            <a:fld id="{89490187-B743-4116-88A6-0DE50E366A99}" type="slidenum">
              <a:rPr lang="en-IN" sz="3600" b="0" strike="noStrike" spc="-1">
                <a:solidFill>
                  <a:srgbClr val="FFFFFF"/>
                </a:solidFill>
                <a:latin typeface="Trebuchet MS"/>
              </a:rPr>
              <a:pPr>
                <a:lnSpc>
                  <a:spcPct val="100000"/>
                </a:lnSpc>
              </a:pPr>
              <a:t>17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80400" y="753120"/>
            <a:ext cx="9613440" cy="1080720"/>
          </a:xfrm>
          <a:prstGeom prst="rect">
            <a:avLst/>
          </a:prstGeom>
          <a:noFill/>
          <a:ln>
            <a:noFill/>
          </a:ln>
        </p:spPr>
        <p:txBody>
          <a:bodyPr anchor="ctr"/>
          <a:lstStyle/>
          <a:p>
            <a:r>
              <a:rPr lang="en-IN" sz="3600" dirty="0" smtClean="0"/>
              <a:t>PHP Session</a:t>
            </a:r>
            <a:endParaRPr lang="en-IN" sz="3600" dirty="0"/>
          </a:p>
        </p:txBody>
      </p:sp>
      <p:sp>
        <p:nvSpPr>
          <p:cNvPr id="146" name="TextShape 2"/>
          <p:cNvSpPr txBox="1"/>
          <p:nvPr/>
        </p:nvSpPr>
        <p:spPr>
          <a:xfrm>
            <a:off x="267840" y="2060848"/>
            <a:ext cx="11372776" cy="4449752"/>
          </a:xfrm>
          <a:prstGeom prst="rect">
            <a:avLst/>
          </a:prstGeom>
          <a:noFill/>
          <a:ln>
            <a:noFill/>
          </a:ln>
        </p:spPr>
        <p:txBody>
          <a:bodyPr anchor="ctr">
            <a:normAutofit fontScale="92500"/>
          </a:bodyPr>
          <a:lstStyle/>
          <a:p>
            <a:pPr>
              <a:buFont typeface="Wingdings" pitchFamily="2" charset="2"/>
              <a:buChar char="Ø"/>
            </a:pPr>
            <a:r>
              <a:rPr lang="en-IN" sz="2800" dirty="0" smtClean="0"/>
              <a:t>A PHP session is easily started by making a call to the </a:t>
            </a:r>
            <a:r>
              <a:rPr lang="en-IN" sz="2800" b="1" dirty="0" err="1" smtClean="0"/>
              <a:t>session_start</a:t>
            </a:r>
            <a:r>
              <a:rPr lang="en-IN" sz="2800" b="1" dirty="0" smtClean="0"/>
              <a:t>()</a:t>
            </a:r>
            <a:r>
              <a:rPr lang="en-IN" sz="2800" dirty="0" smtClean="0"/>
              <a:t> function. This function first checks if a session is already started and if none is started then it starts one. It is recommended to put the call to </a:t>
            </a:r>
            <a:r>
              <a:rPr lang="en-IN" sz="2800" b="1" dirty="0" err="1" smtClean="0"/>
              <a:t>session_start</a:t>
            </a:r>
            <a:r>
              <a:rPr lang="en-IN" sz="2800" b="1" dirty="0" smtClean="0"/>
              <a:t>()</a:t>
            </a:r>
            <a:r>
              <a:rPr lang="en-IN" sz="2800" dirty="0" smtClean="0"/>
              <a:t> at the beginning of the page.</a:t>
            </a:r>
          </a:p>
          <a:p>
            <a:pPr>
              <a:buFont typeface="Wingdings" pitchFamily="2" charset="2"/>
              <a:buChar char="Ø"/>
            </a:pPr>
            <a:endParaRPr lang="en-IN" sz="2800" dirty="0" smtClean="0"/>
          </a:p>
          <a:p>
            <a:pPr>
              <a:buFont typeface="Wingdings" pitchFamily="2" charset="2"/>
              <a:buChar char="Ø"/>
            </a:pPr>
            <a:r>
              <a:rPr lang="en-IN" sz="2800" dirty="0" smtClean="0"/>
              <a:t>Session variables are stored in associative array called </a:t>
            </a:r>
            <a:r>
              <a:rPr lang="en-IN" sz="2800" b="1" dirty="0" smtClean="0"/>
              <a:t>$_SESSION[]</a:t>
            </a:r>
            <a:r>
              <a:rPr lang="en-IN" sz="2800" dirty="0" smtClean="0"/>
              <a:t>. These variables can be accessed during lifetime of a session.</a:t>
            </a:r>
          </a:p>
          <a:p>
            <a:pPr>
              <a:buFont typeface="Wingdings" pitchFamily="2" charset="2"/>
              <a:buChar char="Ø"/>
            </a:pPr>
            <a:endParaRPr lang="en-IN" sz="2800" dirty="0" smtClean="0"/>
          </a:p>
          <a:p>
            <a:pPr>
              <a:buFont typeface="Wingdings" pitchFamily="2" charset="2"/>
              <a:buChar char="Ø"/>
            </a:pPr>
            <a:r>
              <a:rPr lang="en-IN" sz="2800" dirty="0" smtClean="0"/>
              <a:t>Make use of </a:t>
            </a:r>
            <a:r>
              <a:rPr lang="en-IN" sz="2800" b="1" dirty="0" err="1" smtClean="0"/>
              <a:t>isset</a:t>
            </a:r>
            <a:r>
              <a:rPr lang="en-IN" sz="2800" b="1" dirty="0" smtClean="0"/>
              <a:t>()</a:t>
            </a:r>
            <a:r>
              <a:rPr lang="en-IN" sz="2800" dirty="0" smtClean="0"/>
              <a:t> function to check if session variable is already set or not.</a:t>
            </a:r>
            <a:endParaRPr lang="en-IN" sz="2800" dirty="0"/>
          </a:p>
        </p:txBody>
      </p:sp>
      <p:sp>
        <p:nvSpPr>
          <p:cNvPr id="147" name="TextShape 3"/>
          <p:cNvSpPr txBox="1"/>
          <p:nvPr/>
        </p:nvSpPr>
        <p:spPr>
          <a:xfrm>
            <a:off x="10729440" y="753120"/>
            <a:ext cx="1153800" cy="1090440"/>
          </a:xfrm>
          <a:prstGeom prst="rect">
            <a:avLst/>
          </a:prstGeom>
          <a:noFill/>
          <a:ln>
            <a:noFill/>
          </a:ln>
        </p:spPr>
        <p:txBody>
          <a:bodyPr anchor="ctr"/>
          <a:lstStyle/>
          <a:p>
            <a:pPr>
              <a:lnSpc>
                <a:spcPct val="100000"/>
              </a:lnSpc>
            </a:pPr>
            <a:fld id="{89490187-B743-4116-88A6-0DE50E366A99}" type="slidenum">
              <a:rPr lang="en-IN" sz="3600" b="0" strike="noStrike" spc="-1">
                <a:solidFill>
                  <a:srgbClr val="FFFFFF"/>
                </a:solidFill>
                <a:latin typeface="Trebuchet MS"/>
              </a:rPr>
              <a:pPr>
                <a:lnSpc>
                  <a:spcPct val="100000"/>
                </a:lnSpc>
              </a:pPr>
              <a:t>18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0400" y="753120"/>
            <a:ext cx="9613440" cy="1080720"/>
          </a:xfrm>
          <a:prstGeom prst="rect">
            <a:avLst/>
          </a:prstGeom>
          <a:noFill/>
          <a:ln>
            <a:noFill/>
          </a:ln>
        </p:spPr>
        <p:txBody>
          <a:bodyPr anchor="ctr"/>
          <a:lstStyle/>
          <a:p>
            <a:r>
              <a:rPr lang="en-IN" sz="3600" dirty="0" smtClean="0"/>
              <a:t>Session Operations</a:t>
            </a:r>
            <a:endParaRPr lang="en-IN" sz="3600" dirty="0"/>
          </a:p>
        </p:txBody>
      </p:sp>
      <p:sp>
        <p:nvSpPr>
          <p:cNvPr id="143" name="TextShape 2"/>
          <p:cNvSpPr txBox="1"/>
          <p:nvPr/>
        </p:nvSpPr>
        <p:spPr>
          <a:xfrm>
            <a:off x="267840" y="2420888"/>
            <a:ext cx="11634480" cy="4436752"/>
          </a:xfrm>
          <a:prstGeom prst="rect">
            <a:avLst/>
          </a:prstGeom>
          <a:noFill/>
          <a:ln>
            <a:noFill/>
          </a:ln>
        </p:spPr>
        <p:txBody>
          <a:bodyPr anchor="ctr">
            <a:normAutofit fontScale="85000" lnSpcReduction="20000"/>
          </a:bodyPr>
          <a:lstStyle/>
          <a:p>
            <a:pPr>
              <a:lnSpc>
                <a:spcPct val="90000"/>
              </a:lnSpc>
              <a:spcBef>
                <a:spcPts val="1001"/>
              </a:spcBef>
              <a:buClr>
                <a:srgbClr val="0D0D0D"/>
              </a:buClr>
              <a:buFont typeface="Wingdings" charset="2"/>
              <a:buChar char=""/>
            </a:pPr>
            <a:r>
              <a:rPr lang="en-IN" sz="4400" dirty="0" smtClean="0"/>
              <a:t>Start Session</a:t>
            </a:r>
          </a:p>
          <a:p>
            <a:pPr>
              <a:lnSpc>
                <a:spcPct val="90000"/>
              </a:lnSpc>
              <a:spcBef>
                <a:spcPts val="1001"/>
              </a:spcBef>
              <a:buClr>
                <a:srgbClr val="0D0D0D"/>
              </a:buClr>
              <a:buFont typeface="Wingdings" charset="2"/>
              <a:buChar char=""/>
            </a:pPr>
            <a:r>
              <a:rPr lang="en-IN" sz="4400" dirty="0" smtClean="0"/>
              <a:t>Retrieve Session Variable Values</a:t>
            </a:r>
          </a:p>
          <a:p>
            <a:pPr>
              <a:lnSpc>
                <a:spcPct val="90000"/>
              </a:lnSpc>
              <a:spcBef>
                <a:spcPts val="1001"/>
              </a:spcBef>
              <a:buClr>
                <a:srgbClr val="0D0D0D"/>
              </a:buClr>
              <a:buFont typeface="Wingdings" charset="2"/>
              <a:buChar char=""/>
            </a:pPr>
            <a:r>
              <a:rPr lang="en-IN" sz="4400" dirty="0" smtClean="0"/>
              <a:t>Modify Session variable values</a:t>
            </a:r>
          </a:p>
          <a:p>
            <a:pPr>
              <a:lnSpc>
                <a:spcPct val="90000"/>
              </a:lnSpc>
              <a:spcBef>
                <a:spcPts val="1001"/>
              </a:spcBef>
              <a:buClr>
                <a:srgbClr val="0D0D0D"/>
              </a:buClr>
              <a:buFont typeface="Wingdings" charset="2"/>
              <a:buChar char=""/>
            </a:pPr>
            <a:r>
              <a:rPr lang="en-IN" sz="4400" dirty="0" smtClean="0"/>
              <a:t>Destroy Session: A PHP session can be destroyed by </a:t>
            </a:r>
            <a:r>
              <a:rPr lang="en-IN" sz="4400" b="1" dirty="0" err="1" smtClean="0"/>
              <a:t>session_destroy</a:t>
            </a:r>
            <a:r>
              <a:rPr lang="en-IN" sz="4400" b="1" dirty="0" smtClean="0"/>
              <a:t>()</a:t>
            </a:r>
            <a:r>
              <a:rPr lang="en-IN" sz="4400" dirty="0" smtClean="0"/>
              <a:t> function. This function does not need any argument and a single call can destroy all the session variables. If you want to destroy a single session variable then you can use </a:t>
            </a:r>
            <a:r>
              <a:rPr lang="en-IN" sz="4400" b="1" dirty="0" smtClean="0"/>
              <a:t>unset()</a:t>
            </a:r>
            <a:r>
              <a:rPr lang="en-IN" sz="4400" dirty="0" smtClean="0"/>
              <a:t> function to unset a session variable.</a:t>
            </a:r>
          </a:p>
          <a:p>
            <a:pPr>
              <a:lnSpc>
                <a:spcPct val="90000"/>
              </a:lnSpc>
              <a:spcBef>
                <a:spcPts val="1001"/>
              </a:spcBef>
              <a:buClr>
                <a:srgbClr val="0D0D0D"/>
              </a:buClr>
              <a:buFont typeface="Wingdings" charset="2"/>
              <a:buChar char=""/>
            </a:pPr>
            <a:endParaRPr lang="en-IN" sz="4400" dirty="0" smtClean="0"/>
          </a:p>
          <a:p>
            <a:pPr>
              <a:lnSpc>
                <a:spcPct val="90000"/>
              </a:lnSpc>
              <a:spcBef>
                <a:spcPts val="1001"/>
              </a:spcBef>
              <a:buClr>
                <a:srgbClr val="0D0D0D"/>
              </a:buClr>
              <a:buFont typeface="Wingdings" charset="2"/>
              <a:buChar char=""/>
            </a:pPr>
            <a:endParaRPr lang="en-US" sz="4200" b="1" strike="noStrike" spc="-1" dirty="0">
              <a:solidFill>
                <a:srgbClr val="0D0D0D"/>
              </a:solidFill>
              <a:latin typeface="Trebuchet MS"/>
            </a:endParaRPr>
          </a:p>
        </p:txBody>
      </p:sp>
      <p:sp>
        <p:nvSpPr>
          <p:cNvPr id="144" name="TextShape 3"/>
          <p:cNvSpPr txBox="1"/>
          <p:nvPr/>
        </p:nvSpPr>
        <p:spPr>
          <a:xfrm>
            <a:off x="10729440" y="753120"/>
            <a:ext cx="1153800" cy="1090440"/>
          </a:xfrm>
          <a:prstGeom prst="rect">
            <a:avLst/>
          </a:prstGeom>
          <a:noFill/>
          <a:ln>
            <a:noFill/>
          </a:ln>
        </p:spPr>
        <p:txBody>
          <a:bodyPr anchor="ctr"/>
          <a:lstStyle/>
          <a:p>
            <a:pPr>
              <a:lnSpc>
                <a:spcPct val="100000"/>
              </a:lnSpc>
            </a:pPr>
            <a:fld id="{C27F0312-915E-4ECF-95D1-C9CB90BCD23A}" type="slidenum">
              <a:rPr lang="en-IN" sz="3600" b="0" strike="noStrike" spc="-1">
                <a:solidFill>
                  <a:srgbClr val="FFFFFF"/>
                </a:solidFill>
                <a:latin typeface="Trebuchet MS"/>
              </a:rPr>
              <a:pPr>
                <a:lnSpc>
                  <a:spcPct val="100000"/>
                </a:lnSpc>
              </a:pPr>
              <a:t>19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680400" y="753120"/>
            <a:ext cx="9613440" cy="1080720"/>
          </a:xfrm>
          <a:prstGeom prst="rect">
            <a:avLst/>
          </a:prstGeom>
          <a:noFill/>
          <a:ln>
            <a:noFill/>
          </a:ln>
        </p:spPr>
        <p:txBody>
          <a:bodyPr anchor="ctr"/>
          <a:lstStyle/>
          <a:p>
            <a:r>
              <a:rPr lang="en-IN" sz="3600" dirty="0" smtClean="0"/>
              <a:t>PHP Include Files</a:t>
            </a:r>
            <a:endParaRPr lang="en-IN" sz="3600" dirty="0"/>
          </a:p>
        </p:txBody>
      </p:sp>
      <p:sp>
        <p:nvSpPr>
          <p:cNvPr id="107" name="TextShape 2"/>
          <p:cNvSpPr txBox="1"/>
          <p:nvPr/>
        </p:nvSpPr>
        <p:spPr>
          <a:xfrm>
            <a:off x="267840" y="2276872"/>
            <a:ext cx="11156752" cy="4233728"/>
          </a:xfrm>
          <a:prstGeom prst="rect">
            <a:avLst/>
          </a:prstGeom>
          <a:noFill/>
          <a:ln>
            <a:noFill/>
          </a:ln>
        </p:spPr>
        <p:txBody>
          <a:bodyPr anchor="ctr">
            <a:normAutofit fontScale="77500" lnSpcReduction="20000"/>
          </a:bodyPr>
          <a:lstStyle/>
          <a:p>
            <a:pPr>
              <a:lnSpc>
                <a:spcPct val="90000"/>
              </a:lnSpc>
              <a:spcBef>
                <a:spcPts val="1001"/>
              </a:spcBef>
              <a:buClr>
                <a:srgbClr val="0D0D0D"/>
              </a:buClr>
              <a:buFont typeface="Wingdings" charset="2"/>
              <a:buChar char=""/>
            </a:pPr>
            <a:r>
              <a:rPr lang="en-IN" sz="3600" dirty="0" smtClean="0"/>
              <a:t>The include (or require) statement takes all the text/code/</a:t>
            </a:r>
            <a:r>
              <a:rPr lang="en-IN" sz="3600" dirty="0" err="1" smtClean="0"/>
              <a:t>markup</a:t>
            </a:r>
            <a:r>
              <a:rPr lang="en-IN" sz="3600" dirty="0" smtClean="0"/>
              <a:t> that exists in the specified file and copies it into the file that uses the include statement.</a:t>
            </a:r>
          </a:p>
          <a:p>
            <a:pPr>
              <a:lnSpc>
                <a:spcPct val="90000"/>
              </a:lnSpc>
              <a:spcBef>
                <a:spcPts val="1001"/>
              </a:spcBef>
              <a:buClr>
                <a:srgbClr val="0D0D0D"/>
              </a:buClr>
              <a:buFont typeface="Wingdings" charset="2"/>
              <a:buChar char=""/>
            </a:pPr>
            <a:r>
              <a:rPr lang="en-IN" sz="3600" dirty="0" smtClean="0"/>
              <a:t>It is possible to insert the content of one PHP file into another PHP file (before the server executes it), with the include or require statement.</a:t>
            </a:r>
          </a:p>
          <a:p>
            <a:r>
              <a:rPr lang="en-IN" sz="3600" b="1" dirty="0" smtClean="0"/>
              <a:t>The include and require statements are identical, except upon failure:</a:t>
            </a:r>
            <a:endParaRPr lang="en-IN" sz="3600" dirty="0" smtClean="0"/>
          </a:p>
          <a:p>
            <a:r>
              <a:rPr lang="en-IN" sz="3600" dirty="0" smtClean="0"/>
              <a:t>require will produce a fatal error (E_COMPILE_ERROR) and stop the script</a:t>
            </a:r>
          </a:p>
          <a:p>
            <a:r>
              <a:rPr lang="en-IN" sz="3600" dirty="0" smtClean="0"/>
              <a:t>include will only produce a warning (E_WARNING) and the script will continue</a:t>
            </a:r>
          </a:p>
          <a:p>
            <a:pPr>
              <a:lnSpc>
                <a:spcPct val="90000"/>
              </a:lnSpc>
              <a:spcBef>
                <a:spcPts val="1001"/>
              </a:spcBef>
              <a:buClr>
                <a:srgbClr val="0D0D0D"/>
              </a:buClr>
              <a:buFont typeface="Wingdings" charset="2"/>
              <a:buChar char=""/>
            </a:pPr>
            <a:endParaRPr lang="en-US" sz="3600" b="0" strike="noStrike" spc="-1" dirty="0">
              <a:solidFill>
                <a:srgbClr val="FFFFFF"/>
              </a:solidFill>
              <a:latin typeface="Trebuchet MS"/>
            </a:endParaRPr>
          </a:p>
        </p:txBody>
      </p:sp>
      <p:sp>
        <p:nvSpPr>
          <p:cNvPr id="108" name="TextShape 3"/>
          <p:cNvSpPr txBox="1"/>
          <p:nvPr/>
        </p:nvSpPr>
        <p:spPr>
          <a:xfrm>
            <a:off x="10729440" y="753120"/>
            <a:ext cx="1153800" cy="1090440"/>
          </a:xfrm>
          <a:prstGeom prst="rect">
            <a:avLst/>
          </a:prstGeom>
          <a:noFill/>
          <a:ln>
            <a:noFill/>
          </a:ln>
        </p:spPr>
        <p:txBody>
          <a:bodyPr anchor="ctr"/>
          <a:lstStyle/>
          <a:p>
            <a:pPr>
              <a:lnSpc>
                <a:spcPct val="100000"/>
              </a:lnSpc>
            </a:pPr>
            <a:fld id="{16763A00-3B62-450B-A515-3AB04C5429F3}" type="slidenum">
              <a:rPr lang="en-IN" sz="3600" b="0" strike="noStrike" spc="-1">
                <a:solidFill>
                  <a:srgbClr val="FFFFFF"/>
                </a:solidFill>
                <a:latin typeface="Trebuchet MS"/>
              </a:rPr>
              <a:pPr>
                <a:lnSpc>
                  <a:spcPct val="100000"/>
                </a:lnSpc>
              </a:pPr>
              <a:t>2</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0400" y="753120"/>
            <a:ext cx="9613440" cy="1080720"/>
          </a:xfrm>
          <a:prstGeom prst="rect">
            <a:avLst/>
          </a:prstGeom>
          <a:noFill/>
          <a:ln>
            <a:noFill/>
          </a:ln>
        </p:spPr>
        <p:txBody>
          <a:bodyPr anchor="ctr"/>
          <a:lstStyle/>
          <a:p>
            <a:r>
              <a:rPr lang="en-US" sz="3600" dirty="0" smtClean="0"/>
              <a:t>Query Parameters</a:t>
            </a:r>
          </a:p>
        </p:txBody>
      </p:sp>
      <p:sp>
        <p:nvSpPr>
          <p:cNvPr id="143" name="TextShape 2"/>
          <p:cNvSpPr txBox="1"/>
          <p:nvPr/>
        </p:nvSpPr>
        <p:spPr>
          <a:xfrm>
            <a:off x="267840" y="2204864"/>
            <a:ext cx="11634480" cy="4652776"/>
          </a:xfrm>
          <a:prstGeom prst="rect">
            <a:avLst/>
          </a:prstGeom>
          <a:noFill/>
          <a:ln>
            <a:noFill/>
          </a:ln>
        </p:spPr>
        <p:txBody>
          <a:bodyPr anchor="ctr">
            <a:normAutofit fontScale="85000" lnSpcReduction="10000"/>
          </a:bodyPr>
          <a:lstStyle/>
          <a:p>
            <a:pPr fontAlgn="base"/>
            <a:r>
              <a:rPr lang="en-IN" sz="4000" b="1" dirty="0" smtClean="0"/>
              <a:t>Query parameters</a:t>
            </a:r>
            <a:r>
              <a:rPr lang="en-IN" sz="4000" dirty="0" smtClean="0"/>
              <a:t> are a defined set of </a:t>
            </a:r>
            <a:r>
              <a:rPr lang="en-IN" sz="4000" b="1" dirty="0" smtClean="0"/>
              <a:t>parameters</a:t>
            </a:r>
            <a:r>
              <a:rPr lang="en-IN" sz="4000" dirty="0" smtClean="0"/>
              <a:t> attached to the end of a </a:t>
            </a:r>
            <a:r>
              <a:rPr lang="en-IN" sz="4000" b="1" dirty="0" err="1" smtClean="0"/>
              <a:t>url</a:t>
            </a:r>
            <a:r>
              <a:rPr lang="en-IN" sz="4000" dirty="0" smtClean="0"/>
              <a:t>. They are extensions of the </a:t>
            </a:r>
            <a:r>
              <a:rPr lang="en-IN" sz="4000" b="1" dirty="0" smtClean="0"/>
              <a:t>URL</a:t>
            </a:r>
            <a:r>
              <a:rPr lang="en-IN" sz="4000" dirty="0" smtClean="0"/>
              <a:t> that are </a:t>
            </a:r>
            <a:r>
              <a:rPr lang="en-IN" sz="4000" b="1" dirty="0" smtClean="0"/>
              <a:t>used to</a:t>
            </a:r>
            <a:r>
              <a:rPr lang="en-IN" sz="4000" dirty="0" smtClean="0"/>
              <a:t> help define specific content or actions based on the data being passed.</a:t>
            </a:r>
          </a:p>
          <a:p>
            <a:pPr fontAlgn="base"/>
            <a:endParaRPr lang="en-IN" sz="4000" dirty="0" smtClean="0"/>
          </a:p>
          <a:p>
            <a:pPr fontAlgn="base"/>
            <a:r>
              <a:rPr lang="en-IN" sz="3200" dirty="0" smtClean="0"/>
              <a:t>&lt;?</a:t>
            </a:r>
            <a:r>
              <a:rPr lang="en-IN" sz="3200" dirty="0" err="1" smtClean="0"/>
              <a:t>php</a:t>
            </a:r>
            <a:r>
              <a:rPr lang="en-IN" sz="3200" dirty="0" smtClean="0"/>
              <a:t> echo "The query string is: ".$_SERVER['QUERY_STRING']; ?&gt; </a:t>
            </a:r>
          </a:p>
          <a:p>
            <a:pPr fontAlgn="base"/>
            <a:r>
              <a:rPr lang="en-IN" sz="3200" dirty="0" smtClean="0"/>
              <a:t>If the above </a:t>
            </a:r>
            <a:r>
              <a:rPr lang="en-IN" sz="3200" dirty="0" err="1" smtClean="0"/>
              <a:t>php</a:t>
            </a:r>
            <a:r>
              <a:rPr lang="en-IN" sz="3200" dirty="0" smtClean="0"/>
              <a:t> code is saved with a filename of QUERY_STRING.php and if you add '?tutorial=</a:t>
            </a:r>
            <a:r>
              <a:rPr lang="en-IN" sz="3200" dirty="0" err="1" smtClean="0"/>
              <a:t>php&amp;section</a:t>
            </a:r>
            <a:r>
              <a:rPr lang="en-IN" sz="3200" dirty="0" smtClean="0"/>
              <a:t>=super-</a:t>
            </a:r>
            <a:r>
              <a:rPr lang="en-IN" sz="3200" dirty="0" err="1" smtClean="0"/>
              <a:t>globals</a:t>
            </a:r>
            <a:r>
              <a:rPr lang="en-IN" sz="3200" dirty="0" smtClean="0"/>
              <a:t>' (i.e. </a:t>
            </a:r>
            <a:r>
              <a:rPr lang="en-IN" sz="3200" dirty="0" err="1" smtClean="0"/>
              <a:t>QUERY_STRING.php?tutorial</a:t>
            </a:r>
            <a:r>
              <a:rPr lang="en-IN" sz="3200" dirty="0" smtClean="0"/>
              <a:t>=</a:t>
            </a:r>
            <a:r>
              <a:rPr lang="en-IN" sz="3200" dirty="0" err="1" smtClean="0"/>
              <a:t>php&amp;section</a:t>
            </a:r>
            <a:r>
              <a:rPr lang="en-IN" sz="3200" dirty="0" smtClean="0"/>
              <a:t>=super-</a:t>
            </a:r>
            <a:r>
              <a:rPr lang="en-IN" sz="3200" dirty="0" err="1" smtClean="0"/>
              <a:t>globals</a:t>
            </a:r>
            <a:r>
              <a:rPr lang="en-IN" sz="3200" dirty="0" smtClean="0"/>
              <a:t>); it will print this string in the page since you have asked the script to print $SERVER['QUERY_STRING'].</a:t>
            </a:r>
          </a:p>
          <a:p>
            <a:pPr>
              <a:lnSpc>
                <a:spcPct val="90000"/>
              </a:lnSpc>
              <a:spcBef>
                <a:spcPts val="1001"/>
              </a:spcBef>
              <a:buClr>
                <a:srgbClr val="0D0D0D"/>
              </a:buClr>
              <a:buFont typeface="Wingdings" charset="2"/>
              <a:buChar char=""/>
            </a:pPr>
            <a:endParaRPr lang="en-US" sz="4200" b="1" strike="noStrike" spc="-1" dirty="0">
              <a:solidFill>
                <a:srgbClr val="0D0D0D"/>
              </a:solidFill>
              <a:latin typeface="Trebuchet MS"/>
            </a:endParaRPr>
          </a:p>
        </p:txBody>
      </p:sp>
      <p:sp>
        <p:nvSpPr>
          <p:cNvPr id="144" name="TextShape 3"/>
          <p:cNvSpPr txBox="1"/>
          <p:nvPr/>
        </p:nvSpPr>
        <p:spPr>
          <a:xfrm>
            <a:off x="10729440" y="753120"/>
            <a:ext cx="1153800" cy="1090440"/>
          </a:xfrm>
          <a:prstGeom prst="rect">
            <a:avLst/>
          </a:prstGeom>
          <a:noFill/>
          <a:ln>
            <a:noFill/>
          </a:ln>
        </p:spPr>
        <p:txBody>
          <a:bodyPr anchor="ctr"/>
          <a:lstStyle/>
          <a:p>
            <a:pPr>
              <a:lnSpc>
                <a:spcPct val="100000"/>
              </a:lnSpc>
            </a:pPr>
            <a:fld id="{C27F0312-915E-4ECF-95D1-C9CB90BCD23A}" type="slidenum">
              <a:rPr lang="en-IN" sz="3600" b="0" strike="noStrike" spc="-1">
                <a:solidFill>
                  <a:srgbClr val="FFFFFF"/>
                </a:solidFill>
                <a:latin typeface="Trebuchet MS"/>
              </a:rPr>
              <a:pPr>
                <a:lnSpc>
                  <a:spcPct val="100000"/>
                </a:lnSpc>
              </a:pPr>
              <a:t>20</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680400" y="753120"/>
            <a:ext cx="9613440" cy="1080720"/>
          </a:xfrm>
          <a:prstGeom prst="rect">
            <a:avLst/>
          </a:prstGeom>
          <a:noFill/>
          <a:ln>
            <a:noFill/>
          </a:ln>
        </p:spPr>
        <p:txBody>
          <a:bodyPr anchor="ctr"/>
          <a:lstStyle/>
          <a:p>
            <a:r>
              <a:rPr lang="en-IN" sz="3600" dirty="0" smtClean="0"/>
              <a:t>What is a Database?</a:t>
            </a:r>
            <a:endParaRPr lang="en-IN" sz="3600" dirty="0"/>
          </a:p>
        </p:txBody>
      </p:sp>
      <p:sp>
        <p:nvSpPr>
          <p:cNvPr id="155" name="TextShape 2"/>
          <p:cNvSpPr txBox="1"/>
          <p:nvPr/>
        </p:nvSpPr>
        <p:spPr>
          <a:xfrm>
            <a:off x="10729440" y="753120"/>
            <a:ext cx="1153800" cy="1090440"/>
          </a:xfrm>
          <a:prstGeom prst="rect">
            <a:avLst/>
          </a:prstGeom>
          <a:noFill/>
          <a:ln>
            <a:noFill/>
          </a:ln>
        </p:spPr>
        <p:txBody>
          <a:bodyPr anchor="ctr"/>
          <a:lstStyle/>
          <a:p>
            <a:pPr>
              <a:lnSpc>
                <a:spcPct val="100000"/>
              </a:lnSpc>
            </a:pPr>
            <a:fld id="{05409349-6E8F-43A0-8BD0-8ACC067B0B0E}" type="slidenum">
              <a:rPr lang="en-IN" sz="3600" b="0" strike="noStrike" spc="-1">
                <a:solidFill>
                  <a:srgbClr val="FFFFFF"/>
                </a:solidFill>
                <a:latin typeface="Trebuchet MS"/>
              </a:rPr>
              <a:pPr>
                <a:lnSpc>
                  <a:spcPct val="100000"/>
                </a:lnSpc>
              </a:pPr>
              <a:t>21</a:t>
            </a:fld>
            <a:endParaRPr lang="en-IN" sz="3600" b="0" strike="noStrike" spc="-1">
              <a:latin typeface="Times New Roman"/>
            </a:endParaRPr>
          </a:p>
        </p:txBody>
      </p:sp>
      <p:sp>
        <p:nvSpPr>
          <p:cNvPr id="156" name="TextShape 3"/>
          <p:cNvSpPr txBox="1"/>
          <p:nvPr/>
        </p:nvSpPr>
        <p:spPr>
          <a:xfrm>
            <a:off x="252360" y="2132856"/>
            <a:ext cx="10988280" cy="4456584"/>
          </a:xfrm>
          <a:prstGeom prst="rect">
            <a:avLst/>
          </a:prstGeom>
          <a:noFill/>
          <a:ln>
            <a:noFill/>
          </a:ln>
        </p:spPr>
        <p:txBody>
          <a:bodyPr anchor="ctr">
            <a:normAutofit fontScale="92500" lnSpcReduction="10000"/>
          </a:bodyPr>
          <a:lstStyle/>
          <a:p>
            <a:pPr>
              <a:lnSpc>
                <a:spcPct val="90000"/>
              </a:lnSpc>
              <a:spcBef>
                <a:spcPts val="1001"/>
              </a:spcBef>
              <a:buClr>
                <a:srgbClr val="0D0D0D"/>
              </a:buClr>
              <a:buFont typeface="Wingdings" charset="2"/>
              <a:buChar char=""/>
            </a:pPr>
            <a:r>
              <a:rPr lang="en-IN" sz="4000" dirty="0" smtClean="0"/>
              <a:t>A database is a separate application that stores a collection of data. </a:t>
            </a:r>
          </a:p>
          <a:p>
            <a:pPr>
              <a:lnSpc>
                <a:spcPct val="90000"/>
              </a:lnSpc>
              <a:spcBef>
                <a:spcPts val="1001"/>
              </a:spcBef>
              <a:buClr>
                <a:srgbClr val="0D0D0D"/>
              </a:buClr>
              <a:buFont typeface="Wingdings" charset="2"/>
              <a:buChar char=""/>
            </a:pPr>
            <a:r>
              <a:rPr lang="en-IN" sz="4000" dirty="0" smtClean="0"/>
              <a:t>Each database has one or more distinct APIs for creating, accessing, managing, searching and replicating the data it holds.</a:t>
            </a:r>
          </a:p>
          <a:p>
            <a:pPr>
              <a:lnSpc>
                <a:spcPct val="90000"/>
              </a:lnSpc>
              <a:spcBef>
                <a:spcPts val="1001"/>
              </a:spcBef>
              <a:buClr>
                <a:srgbClr val="0D0D0D"/>
              </a:buClr>
            </a:pPr>
            <a:r>
              <a:rPr lang="en-US" sz="4000" b="1" strike="noStrike" spc="-1" dirty="0" smtClean="0">
                <a:latin typeface="Trebuchet MS"/>
              </a:rPr>
              <a:t>It comes in two flavors:</a:t>
            </a:r>
          </a:p>
          <a:p>
            <a:pPr lvl="1">
              <a:lnSpc>
                <a:spcPct val="90000"/>
              </a:lnSpc>
              <a:spcBef>
                <a:spcPts val="1001"/>
              </a:spcBef>
              <a:buClr>
                <a:srgbClr val="0D0D0D"/>
              </a:buClr>
              <a:buFont typeface="Wingdings" charset="2"/>
              <a:buChar char=""/>
            </a:pPr>
            <a:r>
              <a:rPr lang="en-US" sz="4000" b="1" spc="-1" dirty="0" smtClean="0">
                <a:latin typeface="Trebuchet MS"/>
              </a:rPr>
              <a:t>A flat database</a:t>
            </a:r>
          </a:p>
          <a:p>
            <a:pPr lvl="1">
              <a:lnSpc>
                <a:spcPct val="90000"/>
              </a:lnSpc>
              <a:spcBef>
                <a:spcPts val="1001"/>
              </a:spcBef>
              <a:buClr>
                <a:srgbClr val="0D0D0D"/>
              </a:buClr>
              <a:buFont typeface="Wingdings" charset="2"/>
              <a:buChar char=""/>
            </a:pPr>
            <a:r>
              <a:rPr lang="en-US" sz="4000" b="1" strike="noStrike" spc="-1" dirty="0" smtClean="0">
                <a:latin typeface="Trebuchet MS"/>
              </a:rPr>
              <a:t>A relational database</a:t>
            </a:r>
            <a:endParaRPr lang="en-US" sz="4000" b="1" strike="noStrike" spc="-1" dirty="0">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Relational databases</a:t>
            </a:r>
            <a:endParaRPr lang="en-US" sz="3600" b="0" strike="noStrike" spc="-1" dirty="0">
              <a:solidFill>
                <a:schemeClr val="tx1">
                  <a:lumMod val="95000"/>
                  <a:lumOff val="5000"/>
                </a:schemeClr>
              </a:solidFill>
              <a:latin typeface="Trebuchet MS"/>
            </a:endParaRPr>
          </a:p>
        </p:txBody>
      </p:sp>
      <p:sp>
        <p:nvSpPr>
          <p:cNvPr id="158" name="TextShape 2"/>
          <p:cNvSpPr txBox="1"/>
          <p:nvPr/>
        </p:nvSpPr>
        <p:spPr>
          <a:xfrm>
            <a:off x="10729440" y="753120"/>
            <a:ext cx="1153800" cy="1090440"/>
          </a:xfrm>
          <a:prstGeom prst="rect">
            <a:avLst/>
          </a:prstGeom>
          <a:noFill/>
          <a:ln>
            <a:noFill/>
          </a:ln>
        </p:spPr>
        <p:txBody>
          <a:bodyPr anchor="ctr"/>
          <a:lstStyle/>
          <a:p>
            <a:pPr>
              <a:lnSpc>
                <a:spcPct val="100000"/>
              </a:lnSpc>
            </a:pPr>
            <a:fld id="{AE80C3CE-4646-4598-9C7F-98729DFC3C5F}" type="slidenum">
              <a:rPr lang="en-IN" sz="3600" b="0" strike="noStrike" spc="-1">
                <a:solidFill>
                  <a:srgbClr val="FFFFFF"/>
                </a:solidFill>
                <a:latin typeface="Trebuchet MS"/>
              </a:rPr>
              <a:pPr>
                <a:lnSpc>
                  <a:spcPct val="100000"/>
                </a:lnSpc>
              </a:pPr>
              <a:t>22</a:t>
            </a:fld>
            <a:endParaRPr lang="en-IN" sz="3600" b="0" strike="noStrike" spc="-1">
              <a:latin typeface="Times New Roman"/>
            </a:endParaRPr>
          </a:p>
        </p:txBody>
      </p:sp>
      <p:sp>
        <p:nvSpPr>
          <p:cNvPr id="159" name="TextShape 3"/>
          <p:cNvSpPr txBox="1"/>
          <p:nvPr/>
        </p:nvSpPr>
        <p:spPr>
          <a:xfrm>
            <a:off x="504360" y="2290680"/>
            <a:ext cx="11177280" cy="3652560"/>
          </a:xfrm>
          <a:prstGeom prst="rect">
            <a:avLst/>
          </a:prstGeom>
          <a:noFill/>
          <a:ln>
            <a:noFill/>
          </a:ln>
        </p:spPr>
        <p:txBody>
          <a:bodyPr anchor="ctr">
            <a:normAutofit fontScale="62500" lnSpcReduction="20000"/>
          </a:bodyPr>
          <a:lstStyle/>
          <a:p>
            <a:r>
              <a:rPr lang="en-IN" sz="4800" dirty="0" smtClean="0"/>
              <a:t>A </a:t>
            </a:r>
            <a:r>
              <a:rPr lang="en-IN" sz="4800" b="1" dirty="0" smtClean="0"/>
              <a:t>Relational </a:t>
            </a:r>
            <a:r>
              <a:rPr lang="en-IN" sz="4800" b="1" dirty="0" err="1" smtClean="0"/>
              <a:t>DataBase</a:t>
            </a:r>
            <a:r>
              <a:rPr lang="en-IN" sz="4800" b="1" dirty="0" smtClean="0"/>
              <a:t> Management System (RDBMS)</a:t>
            </a:r>
            <a:r>
              <a:rPr lang="en-IN" sz="4800" dirty="0" smtClean="0"/>
              <a:t> is a software that −</a:t>
            </a:r>
          </a:p>
          <a:p>
            <a:pPr>
              <a:buFont typeface="Wingdings" pitchFamily="2" charset="2"/>
              <a:buChar char="Ø"/>
            </a:pPr>
            <a:r>
              <a:rPr lang="en-IN" sz="4800" dirty="0" smtClean="0"/>
              <a:t>Enables you to implement a database with tables, columns and indexes.</a:t>
            </a:r>
          </a:p>
          <a:p>
            <a:pPr>
              <a:buFont typeface="Wingdings" pitchFamily="2" charset="2"/>
              <a:buChar char="Ø"/>
            </a:pPr>
            <a:r>
              <a:rPr lang="en-IN" sz="4800" dirty="0" smtClean="0"/>
              <a:t>Guarantees the Referential Integrity between rows of various tables.</a:t>
            </a:r>
          </a:p>
          <a:p>
            <a:pPr>
              <a:buFont typeface="Wingdings" pitchFamily="2" charset="2"/>
              <a:buChar char="Ø"/>
            </a:pPr>
            <a:r>
              <a:rPr lang="en-IN" sz="4800" dirty="0" smtClean="0"/>
              <a:t>Updates the indexes automatically.</a:t>
            </a:r>
          </a:p>
          <a:p>
            <a:pPr>
              <a:buFont typeface="Wingdings" pitchFamily="2" charset="2"/>
              <a:buChar char="Ø"/>
            </a:pPr>
            <a:r>
              <a:rPr lang="en-IN" sz="4800" dirty="0" smtClean="0"/>
              <a:t>Interprets an SQL query and combines information from various tables.</a:t>
            </a:r>
          </a:p>
          <a:p>
            <a:pPr>
              <a:lnSpc>
                <a:spcPct val="90000"/>
              </a:lnSpc>
              <a:spcBef>
                <a:spcPts val="1001"/>
              </a:spcBef>
            </a:pPr>
            <a:endParaRPr lang="en-US" sz="60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680400" y="753120"/>
            <a:ext cx="9613440" cy="1080720"/>
          </a:xfrm>
          <a:prstGeom prst="rect">
            <a:avLst/>
          </a:prstGeom>
          <a:noFill/>
          <a:ln>
            <a:noFill/>
          </a:ln>
        </p:spPr>
        <p:txBody>
          <a:bodyPr anchor="ctr"/>
          <a:lstStyle/>
          <a:p>
            <a:r>
              <a:rPr lang="en-IN" sz="3600" dirty="0" err="1" smtClean="0"/>
              <a:t>MySQL</a:t>
            </a:r>
            <a:r>
              <a:rPr lang="en-IN" sz="3600" dirty="0" smtClean="0"/>
              <a:t> Database</a:t>
            </a:r>
            <a:endParaRPr lang="en-IN" sz="3600" dirty="0"/>
          </a:p>
        </p:txBody>
      </p:sp>
      <p:sp>
        <p:nvSpPr>
          <p:cNvPr id="149" name="TextShape 2"/>
          <p:cNvSpPr txBox="1"/>
          <p:nvPr/>
        </p:nvSpPr>
        <p:spPr>
          <a:xfrm>
            <a:off x="267840" y="2081160"/>
            <a:ext cx="10025640" cy="442980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US" sz="3600" b="1" spc="-1" dirty="0" smtClean="0">
                <a:solidFill>
                  <a:srgbClr val="0D0D0D"/>
                </a:solidFill>
                <a:latin typeface="Trebuchet MS"/>
              </a:rPr>
              <a:t>M</a:t>
            </a:r>
            <a:r>
              <a:rPr lang="en-IN" sz="3600" dirty="0" err="1" smtClean="0"/>
              <a:t>ySQL</a:t>
            </a:r>
            <a:r>
              <a:rPr lang="en-IN" sz="3600" dirty="0" smtClean="0"/>
              <a:t> is the most popular Open Source Relational SQL Database Management System. </a:t>
            </a:r>
          </a:p>
          <a:p>
            <a:pPr>
              <a:lnSpc>
                <a:spcPct val="90000"/>
              </a:lnSpc>
              <a:spcBef>
                <a:spcPts val="1001"/>
              </a:spcBef>
              <a:buClr>
                <a:srgbClr val="0D0D0D"/>
              </a:buClr>
              <a:buFont typeface="Wingdings" charset="2"/>
              <a:buChar char=""/>
            </a:pPr>
            <a:r>
              <a:rPr lang="en-IN" sz="3600" dirty="0" err="1" smtClean="0"/>
              <a:t>MySQL</a:t>
            </a:r>
            <a:r>
              <a:rPr lang="en-IN" sz="3600" dirty="0" smtClean="0"/>
              <a:t> is developed, marketed and supported by </a:t>
            </a:r>
            <a:r>
              <a:rPr lang="en-IN" sz="3600" dirty="0" err="1" smtClean="0"/>
              <a:t>MySQL</a:t>
            </a:r>
            <a:r>
              <a:rPr lang="en-IN" sz="3600" dirty="0" smtClean="0"/>
              <a:t> AB, which is a Swedish company.</a:t>
            </a:r>
          </a:p>
          <a:p>
            <a:pPr>
              <a:lnSpc>
                <a:spcPct val="90000"/>
              </a:lnSpc>
              <a:spcBef>
                <a:spcPts val="1001"/>
              </a:spcBef>
              <a:buClr>
                <a:srgbClr val="0D0D0D"/>
              </a:buClr>
              <a:buFont typeface="Wingdings" charset="2"/>
              <a:buChar char=""/>
            </a:pPr>
            <a:r>
              <a:rPr lang="en-US" sz="3600" dirty="0" smtClean="0"/>
              <a:t>It works in perfect harmony with PHP, Perl, Python and other languages.</a:t>
            </a:r>
            <a:endParaRPr lang="en-US" sz="3600" dirty="0"/>
          </a:p>
        </p:txBody>
      </p:sp>
      <p:sp>
        <p:nvSpPr>
          <p:cNvPr id="150" name="TextShape 3"/>
          <p:cNvSpPr txBox="1"/>
          <p:nvPr/>
        </p:nvSpPr>
        <p:spPr>
          <a:xfrm>
            <a:off x="10729440" y="753120"/>
            <a:ext cx="1153800" cy="1090440"/>
          </a:xfrm>
          <a:prstGeom prst="rect">
            <a:avLst/>
          </a:prstGeom>
          <a:noFill/>
          <a:ln>
            <a:noFill/>
          </a:ln>
        </p:spPr>
        <p:txBody>
          <a:bodyPr anchor="ctr"/>
          <a:lstStyle/>
          <a:p>
            <a:pPr>
              <a:lnSpc>
                <a:spcPct val="100000"/>
              </a:lnSpc>
            </a:pPr>
            <a:fld id="{D9A36822-33E0-42CD-A9E4-31CC5D1E7CB4}" type="slidenum">
              <a:rPr lang="en-IN" sz="3600" b="0" strike="noStrike" spc="-1">
                <a:solidFill>
                  <a:srgbClr val="FFFFFF"/>
                </a:solidFill>
                <a:latin typeface="Trebuchet MS"/>
              </a:rPr>
              <a:pPr>
                <a:lnSpc>
                  <a:spcPct val="100000"/>
                </a:lnSpc>
              </a:pPr>
              <a:t>23</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Benefits of </a:t>
            </a:r>
            <a:r>
              <a:rPr lang="en-US" sz="3600" b="1" strike="noStrike" spc="-1" dirty="0" err="1" smtClean="0">
                <a:solidFill>
                  <a:schemeClr val="tx1">
                    <a:lumMod val="95000"/>
                    <a:lumOff val="5000"/>
                  </a:schemeClr>
                </a:solidFill>
                <a:latin typeface="Trebuchet MS"/>
              </a:rPr>
              <a:t>MySql</a:t>
            </a:r>
            <a:endParaRPr lang="en-US" sz="3600" b="0" strike="noStrike" spc="-1" dirty="0">
              <a:solidFill>
                <a:schemeClr val="tx1">
                  <a:lumMod val="95000"/>
                  <a:lumOff val="5000"/>
                </a:schemeClr>
              </a:solidFill>
              <a:latin typeface="Trebuchet MS"/>
            </a:endParaRPr>
          </a:p>
        </p:txBody>
      </p:sp>
      <p:sp>
        <p:nvSpPr>
          <p:cNvPr id="152" name="TextShape 2"/>
          <p:cNvSpPr txBox="1"/>
          <p:nvPr/>
        </p:nvSpPr>
        <p:spPr>
          <a:xfrm>
            <a:off x="263352" y="1916832"/>
            <a:ext cx="11928648" cy="4587480"/>
          </a:xfrm>
          <a:prstGeom prst="rect">
            <a:avLst/>
          </a:prstGeom>
          <a:noFill/>
          <a:ln>
            <a:noFill/>
          </a:ln>
        </p:spPr>
        <p:txBody>
          <a:bodyPr anchor="ctr">
            <a:normAutofit fontScale="62500" lnSpcReduction="20000"/>
          </a:bodyPr>
          <a:lstStyle/>
          <a:p>
            <a:pPr>
              <a:buFont typeface="Wingdings" pitchFamily="2" charset="2"/>
              <a:buChar char="Ø"/>
            </a:pPr>
            <a:r>
              <a:rPr lang="en-IN" sz="3600" dirty="0" err="1" smtClean="0"/>
              <a:t>MySQL</a:t>
            </a:r>
            <a:r>
              <a:rPr lang="en-IN" sz="3600" dirty="0" smtClean="0"/>
              <a:t> is released under an open-source license. So you have nothing to pay to use it.</a:t>
            </a:r>
          </a:p>
          <a:p>
            <a:pPr>
              <a:buFont typeface="Wingdings" pitchFamily="2" charset="2"/>
              <a:buChar char="Ø"/>
            </a:pPr>
            <a:r>
              <a:rPr lang="en-IN" sz="3600" dirty="0" err="1" smtClean="0"/>
              <a:t>MySQL</a:t>
            </a:r>
            <a:r>
              <a:rPr lang="en-IN" sz="3600" dirty="0" smtClean="0"/>
              <a:t> is a very powerful program in its own right. </a:t>
            </a:r>
          </a:p>
          <a:p>
            <a:pPr>
              <a:buFont typeface="Wingdings" pitchFamily="2" charset="2"/>
              <a:buChar char="Ø"/>
            </a:pPr>
            <a:r>
              <a:rPr lang="en-IN" sz="3600" dirty="0" smtClean="0"/>
              <a:t>It handles a large subset of the functionality of the most expensive and powerful database packages.</a:t>
            </a:r>
          </a:p>
          <a:p>
            <a:pPr>
              <a:buFont typeface="Wingdings" pitchFamily="2" charset="2"/>
              <a:buChar char="Ø"/>
            </a:pPr>
            <a:r>
              <a:rPr lang="en-IN" sz="3600" dirty="0" err="1" smtClean="0"/>
              <a:t>MySQL</a:t>
            </a:r>
            <a:r>
              <a:rPr lang="en-IN" sz="3600" dirty="0" smtClean="0"/>
              <a:t> uses a standard form of the well-known SQL data language.</a:t>
            </a:r>
          </a:p>
          <a:p>
            <a:pPr>
              <a:buFont typeface="Wingdings" pitchFamily="2" charset="2"/>
              <a:buChar char="Ø"/>
            </a:pPr>
            <a:r>
              <a:rPr lang="en-IN" sz="3600" dirty="0" err="1" smtClean="0"/>
              <a:t>MySQL</a:t>
            </a:r>
            <a:r>
              <a:rPr lang="en-IN" sz="3600" dirty="0" smtClean="0"/>
              <a:t> works on many operating systems and with many languages including PHP, PERL, C, C++, JAVA, etc.</a:t>
            </a:r>
          </a:p>
          <a:p>
            <a:pPr>
              <a:buFont typeface="Wingdings" pitchFamily="2" charset="2"/>
              <a:buChar char="Ø"/>
            </a:pPr>
            <a:r>
              <a:rPr lang="en-IN" sz="3600" dirty="0" err="1" smtClean="0"/>
              <a:t>MySQL</a:t>
            </a:r>
            <a:r>
              <a:rPr lang="en-IN" sz="3600" dirty="0" smtClean="0"/>
              <a:t> works very quickly and works well even with large data sets.</a:t>
            </a:r>
          </a:p>
          <a:p>
            <a:pPr>
              <a:buFont typeface="Wingdings" pitchFamily="2" charset="2"/>
              <a:buChar char="Ø"/>
            </a:pPr>
            <a:r>
              <a:rPr lang="en-IN" sz="3600" dirty="0" err="1" smtClean="0"/>
              <a:t>MySQL</a:t>
            </a:r>
            <a:r>
              <a:rPr lang="en-IN" sz="3600" dirty="0" smtClean="0"/>
              <a:t> is very friendly to PHP, the most appreciated language for web development.</a:t>
            </a:r>
          </a:p>
          <a:p>
            <a:pPr>
              <a:buFont typeface="Wingdings" pitchFamily="2" charset="2"/>
              <a:buChar char="Ø"/>
            </a:pPr>
            <a:r>
              <a:rPr lang="en-IN" sz="3600" dirty="0" err="1" smtClean="0"/>
              <a:t>MySQL</a:t>
            </a:r>
            <a:r>
              <a:rPr lang="en-IN" sz="3600" dirty="0" smtClean="0"/>
              <a:t> supports large databases, up to 50 million rows or more in a table. The default file size limit for a table is 4GB, but you can increase this (if your operating system can handle it) to a theoretical limit of 8 million terabytes (TB).</a:t>
            </a:r>
          </a:p>
          <a:p>
            <a:pPr>
              <a:buFont typeface="Wingdings" pitchFamily="2" charset="2"/>
              <a:buChar char="Ø"/>
            </a:pPr>
            <a:r>
              <a:rPr lang="en-IN" sz="3600" dirty="0" err="1" smtClean="0"/>
              <a:t>MySQL</a:t>
            </a:r>
            <a:r>
              <a:rPr lang="en-IN" sz="3600" dirty="0" smtClean="0"/>
              <a:t> is customizable. The open-source GPL license allows programmers to modify the </a:t>
            </a:r>
            <a:r>
              <a:rPr lang="en-IN" sz="3600" dirty="0" err="1" smtClean="0"/>
              <a:t>MySQL</a:t>
            </a:r>
            <a:r>
              <a:rPr lang="en-IN" sz="3600" dirty="0" smtClean="0"/>
              <a:t> software to fit their own specific environments</a:t>
            </a:r>
            <a:endParaRPr lang="en-IN" sz="3600" dirty="0"/>
          </a:p>
        </p:txBody>
      </p:sp>
      <p:sp>
        <p:nvSpPr>
          <p:cNvPr id="153" name="TextShape 3"/>
          <p:cNvSpPr txBox="1"/>
          <p:nvPr/>
        </p:nvSpPr>
        <p:spPr>
          <a:xfrm>
            <a:off x="10729440" y="753120"/>
            <a:ext cx="1153800" cy="1090440"/>
          </a:xfrm>
          <a:prstGeom prst="rect">
            <a:avLst/>
          </a:prstGeom>
          <a:noFill/>
          <a:ln>
            <a:noFill/>
          </a:ln>
        </p:spPr>
        <p:txBody>
          <a:bodyPr anchor="ctr"/>
          <a:lstStyle/>
          <a:p>
            <a:pPr>
              <a:lnSpc>
                <a:spcPct val="100000"/>
              </a:lnSpc>
            </a:pPr>
            <a:fld id="{92587F0A-6846-4031-9B1E-C24D92E4DE29}" type="slidenum">
              <a:rPr lang="en-IN" sz="3600" b="0" strike="noStrike" spc="-1">
                <a:solidFill>
                  <a:srgbClr val="FFFFFF"/>
                </a:solidFill>
                <a:latin typeface="Trebuchet MS"/>
              </a:rPr>
              <a:pPr>
                <a:lnSpc>
                  <a:spcPct val="100000"/>
                </a:lnSpc>
              </a:pPr>
              <a:t>24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Using </a:t>
            </a:r>
            <a:r>
              <a:rPr lang="en-US" sz="3600" b="1" strike="noStrike" spc="-1" dirty="0" err="1" smtClean="0">
                <a:solidFill>
                  <a:schemeClr val="tx1">
                    <a:lumMod val="95000"/>
                    <a:lumOff val="5000"/>
                  </a:schemeClr>
                </a:solidFill>
                <a:latin typeface="Trebuchet MS"/>
              </a:rPr>
              <a:t>MySQL</a:t>
            </a:r>
            <a:r>
              <a:rPr lang="en-US" sz="3600" b="1" strike="noStrike" spc="-1" dirty="0" smtClean="0">
                <a:solidFill>
                  <a:schemeClr val="tx1">
                    <a:lumMod val="95000"/>
                    <a:lumOff val="5000"/>
                  </a:schemeClr>
                </a:solidFill>
                <a:latin typeface="Trebuchet MS"/>
              </a:rPr>
              <a:t> with PHP</a:t>
            </a:r>
            <a:endParaRPr lang="en-US" sz="3600" b="0" strike="noStrike" spc="-1" dirty="0">
              <a:solidFill>
                <a:schemeClr val="tx1">
                  <a:lumMod val="95000"/>
                  <a:lumOff val="5000"/>
                </a:schemeClr>
              </a:solidFill>
              <a:latin typeface="Trebuchet MS"/>
            </a:endParaRPr>
          </a:p>
        </p:txBody>
      </p:sp>
      <p:sp>
        <p:nvSpPr>
          <p:cNvPr id="164" name="TextShape 2"/>
          <p:cNvSpPr txBox="1"/>
          <p:nvPr/>
        </p:nvSpPr>
        <p:spPr>
          <a:xfrm>
            <a:off x="10729440" y="753120"/>
            <a:ext cx="1153800" cy="1090440"/>
          </a:xfrm>
          <a:prstGeom prst="rect">
            <a:avLst/>
          </a:prstGeom>
          <a:noFill/>
          <a:ln>
            <a:noFill/>
          </a:ln>
        </p:spPr>
        <p:txBody>
          <a:bodyPr anchor="ctr"/>
          <a:lstStyle/>
          <a:p>
            <a:pPr>
              <a:lnSpc>
                <a:spcPct val="100000"/>
              </a:lnSpc>
            </a:pPr>
            <a:fld id="{8BB25B1B-38C3-4140-BA47-8E2AA0667E68}" type="slidenum">
              <a:rPr lang="en-IN" sz="3600" b="0" strike="noStrike" spc="-1">
                <a:solidFill>
                  <a:srgbClr val="FFFFFF"/>
                </a:solidFill>
                <a:latin typeface="Trebuchet MS"/>
              </a:rPr>
              <a:pPr>
                <a:lnSpc>
                  <a:spcPct val="100000"/>
                </a:lnSpc>
              </a:pPr>
              <a:t>25</a:t>
            </a:fld>
            <a:endParaRPr lang="en-IN" sz="3600" b="0" strike="noStrike" spc="-1">
              <a:latin typeface="Times New Roman"/>
            </a:endParaRPr>
          </a:p>
        </p:txBody>
      </p:sp>
      <p:sp>
        <p:nvSpPr>
          <p:cNvPr id="165" name="TextShape 3"/>
          <p:cNvSpPr txBox="1"/>
          <p:nvPr/>
        </p:nvSpPr>
        <p:spPr>
          <a:xfrm>
            <a:off x="504360" y="2238840"/>
            <a:ext cx="11687040" cy="3830760"/>
          </a:xfrm>
          <a:prstGeom prst="rect">
            <a:avLst/>
          </a:prstGeom>
          <a:noFill/>
          <a:ln>
            <a:noFill/>
          </a:ln>
        </p:spPr>
        <p:txBody>
          <a:bodyPr anchor="ctr">
            <a:normAutofit fontScale="92500" lnSpcReduction="20000"/>
          </a:bodyPr>
          <a:lstStyle/>
          <a:p>
            <a:pPr>
              <a:lnSpc>
                <a:spcPct val="90000"/>
              </a:lnSpc>
              <a:spcBef>
                <a:spcPts val="1001"/>
              </a:spcBef>
              <a:buFont typeface="Wingdings" pitchFamily="2" charset="2"/>
              <a:buChar char="Ø"/>
            </a:pPr>
            <a:r>
              <a:rPr lang="en-US" sz="4600" b="1" strike="noStrike" spc="-1" dirty="0" err="1" smtClean="0">
                <a:solidFill>
                  <a:srgbClr val="0D0D0D"/>
                </a:solidFill>
                <a:latin typeface="Trebuchet MS"/>
              </a:rPr>
              <a:t>Php’s</a:t>
            </a:r>
            <a:r>
              <a:rPr lang="en-US" sz="4600" b="1" strike="noStrike" spc="-1" dirty="0" smtClean="0">
                <a:solidFill>
                  <a:srgbClr val="0D0D0D"/>
                </a:solidFill>
                <a:latin typeface="Trebuchet MS"/>
              </a:rPr>
              <a:t> strongest feature is its capability interface with a database. Connecting to the internet has never been easy. </a:t>
            </a:r>
          </a:p>
          <a:p>
            <a:pPr>
              <a:lnSpc>
                <a:spcPct val="90000"/>
              </a:lnSpc>
              <a:spcBef>
                <a:spcPts val="1001"/>
              </a:spcBef>
              <a:buFont typeface="Wingdings" pitchFamily="2" charset="2"/>
              <a:buChar char="Ø"/>
            </a:pPr>
            <a:endParaRPr lang="en-US" sz="4600" b="1" strike="noStrike" spc="-1" dirty="0" smtClean="0">
              <a:solidFill>
                <a:srgbClr val="0D0D0D"/>
              </a:solidFill>
              <a:latin typeface="Trebuchet MS"/>
            </a:endParaRPr>
          </a:p>
          <a:p>
            <a:pPr>
              <a:lnSpc>
                <a:spcPct val="90000"/>
              </a:lnSpc>
              <a:spcBef>
                <a:spcPts val="1001"/>
              </a:spcBef>
              <a:buFont typeface="Wingdings" pitchFamily="2" charset="2"/>
              <a:buChar char="Ø"/>
            </a:pPr>
            <a:r>
              <a:rPr lang="en-US" sz="4600" b="1" spc="-1" dirty="0" smtClean="0">
                <a:solidFill>
                  <a:srgbClr val="0D0D0D"/>
                </a:solidFill>
                <a:latin typeface="Trebuchet MS"/>
              </a:rPr>
              <a:t>PHP supports many of the most popular database servers in the market including PHP.</a:t>
            </a:r>
            <a:endParaRPr lang="en-US" sz="4600" b="0" strike="noStrike" spc="-1" dirty="0">
              <a:solidFill>
                <a:srgbClr val="FFFFFF"/>
              </a:solidFill>
              <a:latin typeface="Trebuchet MS"/>
            </a:endParaRPr>
          </a:p>
          <a:p>
            <a:pPr>
              <a:lnSpc>
                <a:spcPct val="90000"/>
              </a:lnSpc>
              <a:spcBef>
                <a:spcPts val="1001"/>
              </a:spcBef>
            </a:pPr>
            <a:endParaRPr lang="en-US" sz="60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a:solidFill>
                  <a:schemeClr val="tx1">
                    <a:lumMod val="95000"/>
                    <a:lumOff val="5000"/>
                  </a:schemeClr>
                </a:solidFill>
                <a:latin typeface="Trebuchet MS"/>
              </a:rPr>
              <a:t>PHP </a:t>
            </a:r>
            <a:r>
              <a:rPr lang="en-IN" sz="3600" b="1" dirty="0" err="1" smtClean="0"/>
              <a:t>mysqli_connect</a:t>
            </a:r>
            <a:r>
              <a:rPr lang="en-IN" sz="3600" b="1" dirty="0" smtClean="0"/>
              <a:t> function</a:t>
            </a:r>
          </a:p>
        </p:txBody>
      </p:sp>
      <p:sp>
        <p:nvSpPr>
          <p:cNvPr id="167" name="TextShape 2"/>
          <p:cNvSpPr txBox="1"/>
          <p:nvPr/>
        </p:nvSpPr>
        <p:spPr>
          <a:xfrm>
            <a:off x="10729440" y="753120"/>
            <a:ext cx="1153800" cy="1090440"/>
          </a:xfrm>
          <a:prstGeom prst="rect">
            <a:avLst/>
          </a:prstGeom>
          <a:noFill/>
          <a:ln>
            <a:noFill/>
          </a:ln>
        </p:spPr>
        <p:txBody>
          <a:bodyPr anchor="ctr"/>
          <a:lstStyle/>
          <a:p>
            <a:pPr>
              <a:lnSpc>
                <a:spcPct val="100000"/>
              </a:lnSpc>
            </a:pPr>
            <a:fld id="{63A92E6A-7430-4F81-AC9D-9045B55FB18E}" type="slidenum">
              <a:rPr lang="en-IN" sz="3600" b="0" strike="noStrike" spc="-1">
                <a:solidFill>
                  <a:srgbClr val="FFFFFF"/>
                </a:solidFill>
                <a:latin typeface="Trebuchet MS"/>
              </a:rPr>
              <a:pPr>
                <a:lnSpc>
                  <a:spcPct val="100000"/>
                </a:lnSpc>
              </a:pPr>
              <a:t>26</a:t>
            </a:fld>
            <a:endParaRPr lang="en-IN" sz="3600" b="0" strike="noStrike" spc="-1">
              <a:latin typeface="Times New Roman"/>
            </a:endParaRPr>
          </a:p>
        </p:txBody>
      </p:sp>
      <p:sp>
        <p:nvSpPr>
          <p:cNvPr id="168" name="TextShape 3"/>
          <p:cNvSpPr txBox="1"/>
          <p:nvPr/>
        </p:nvSpPr>
        <p:spPr>
          <a:xfrm>
            <a:off x="331200" y="2290680"/>
            <a:ext cx="10515240" cy="4030920"/>
          </a:xfrm>
          <a:prstGeom prst="rect">
            <a:avLst/>
          </a:prstGeom>
          <a:noFill/>
          <a:ln>
            <a:noFill/>
          </a:ln>
        </p:spPr>
        <p:txBody>
          <a:bodyPr anchor="ctr">
            <a:normAutofit/>
          </a:bodyPr>
          <a:lstStyle/>
          <a:p>
            <a:r>
              <a:rPr lang="en-IN" sz="3600" dirty="0" smtClean="0"/>
              <a:t>The PHP </a:t>
            </a:r>
            <a:r>
              <a:rPr lang="en-IN" sz="3600" dirty="0" err="1" smtClean="0"/>
              <a:t>mysql</a:t>
            </a:r>
            <a:r>
              <a:rPr lang="en-IN" sz="3600" dirty="0" smtClean="0"/>
              <a:t> connect function is used to connect to a </a:t>
            </a:r>
            <a:r>
              <a:rPr lang="en-IN" sz="3600" dirty="0" err="1" smtClean="0"/>
              <a:t>MySQL</a:t>
            </a:r>
            <a:r>
              <a:rPr lang="en-IN" sz="3600" dirty="0" smtClean="0"/>
              <a:t> database server.</a:t>
            </a:r>
          </a:p>
          <a:p>
            <a:endParaRPr lang="en-IN" sz="3600" dirty="0" smtClean="0"/>
          </a:p>
          <a:p>
            <a:r>
              <a:rPr lang="en-IN" sz="3600" dirty="0" smtClean="0"/>
              <a:t>It has the following syntax.</a:t>
            </a:r>
          </a:p>
          <a:p>
            <a:r>
              <a:rPr lang="en-IN" sz="3200" dirty="0" smtClean="0"/>
              <a:t>&lt;?</a:t>
            </a:r>
            <a:r>
              <a:rPr lang="en-IN" sz="3200" dirty="0" err="1" smtClean="0"/>
              <a:t>php</a:t>
            </a:r>
            <a:r>
              <a:rPr lang="en-IN" sz="3200" dirty="0" smtClean="0"/>
              <a:t>; $</a:t>
            </a:r>
            <a:r>
              <a:rPr lang="en-IN" sz="3200" dirty="0" err="1" smtClean="0"/>
              <a:t>db_handle</a:t>
            </a:r>
            <a:r>
              <a:rPr lang="en-IN" sz="3200" dirty="0" smtClean="0"/>
              <a:t> = </a:t>
            </a:r>
            <a:r>
              <a:rPr lang="en-IN" sz="3200" dirty="0" err="1" smtClean="0"/>
              <a:t>mysqli_connect</a:t>
            </a:r>
            <a:r>
              <a:rPr lang="en-IN" sz="3200" dirty="0" smtClean="0"/>
              <a:t>($</a:t>
            </a:r>
            <a:r>
              <a:rPr lang="en-IN" sz="3200" dirty="0" err="1" smtClean="0"/>
              <a:t>db_server_name</a:t>
            </a:r>
            <a:r>
              <a:rPr lang="en-IN" sz="3200" dirty="0" smtClean="0"/>
              <a:t>, $</a:t>
            </a:r>
            <a:r>
              <a:rPr lang="en-IN" sz="3200" dirty="0" err="1" smtClean="0"/>
              <a:t>db_user_name</a:t>
            </a:r>
            <a:r>
              <a:rPr lang="en-IN" sz="3200" dirty="0" smtClean="0"/>
              <a:t>, $</a:t>
            </a:r>
            <a:r>
              <a:rPr lang="en-IN" sz="3200" dirty="0" err="1" smtClean="0"/>
              <a:t>db_password</a:t>
            </a:r>
            <a:r>
              <a:rPr lang="en-IN" sz="3200" dirty="0" smtClean="0"/>
              <a:t>); ?&gt;</a:t>
            </a:r>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PHP </a:t>
            </a:r>
            <a:r>
              <a:rPr lang="en-IN" sz="3600" b="1" dirty="0" err="1" smtClean="0"/>
              <a:t>mysqli_select_db</a:t>
            </a:r>
            <a:r>
              <a:rPr lang="en-IN" sz="3600" b="1" dirty="0" smtClean="0"/>
              <a:t> function</a:t>
            </a:r>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27</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a:bodyPr>
          <a:lstStyle/>
          <a:p>
            <a:r>
              <a:rPr lang="en-IN" sz="4000" dirty="0" smtClean="0"/>
              <a:t>The </a:t>
            </a:r>
            <a:r>
              <a:rPr lang="en-IN" sz="4000" dirty="0" err="1" smtClean="0"/>
              <a:t>mysqli_select_db</a:t>
            </a:r>
            <a:r>
              <a:rPr lang="en-IN" sz="4000" dirty="0" smtClean="0"/>
              <a:t> function is used to select a database.</a:t>
            </a:r>
          </a:p>
          <a:p>
            <a:endParaRPr lang="en-IN" sz="4000" dirty="0" smtClean="0"/>
          </a:p>
          <a:p>
            <a:r>
              <a:rPr lang="en-IN" sz="4000" dirty="0" smtClean="0"/>
              <a:t>It has the following syntax.</a:t>
            </a:r>
          </a:p>
          <a:p>
            <a:r>
              <a:rPr lang="en-IN" sz="3200" dirty="0" smtClean="0"/>
              <a:t>&lt;?</a:t>
            </a:r>
            <a:r>
              <a:rPr lang="en-IN" sz="3200" dirty="0" err="1" smtClean="0"/>
              <a:t>php</a:t>
            </a:r>
            <a:r>
              <a:rPr lang="en-IN" sz="3200" dirty="0" smtClean="0"/>
              <a:t> </a:t>
            </a:r>
            <a:r>
              <a:rPr lang="en-IN" sz="3200" dirty="0" err="1" smtClean="0"/>
              <a:t>mysqli_select_db</a:t>
            </a:r>
            <a:r>
              <a:rPr lang="en-IN" sz="3200" dirty="0" smtClean="0"/>
              <a:t>($</a:t>
            </a:r>
            <a:r>
              <a:rPr lang="en-IN" sz="3200" dirty="0" err="1" smtClean="0"/>
              <a:t>db_handle,$database_name</a:t>
            </a:r>
            <a:r>
              <a:rPr lang="en-IN" sz="3200" dirty="0" smtClean="0"/>
              <a:t>); ?&gt;</a:t>
            </a:r>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PHP </a:t>
            </a:r>
            <a:r>
              <a:rPr lang="en-IN" sz="3600" b="1" dirty="0" err="1" smtClean="0"/>
              <a:t>mysqli_query</a:t>
            </a:r>
            <a:r>
              <a:rPr lang="en-IN" sz="3600" b="1" dirty="0" smtClean="0"/>
              <a:t> function</a:t>
            </a:r>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28</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fontScale="92500" lnSpcReduction="20000"/>
          </a:bodyPr>
          <a:lstStyle/>
          <a:p>
            <a:r>
              <a:rPr lang="en-IN" sz="4000" dirty="0" smtClean="0"/>
              <a:t>The </a:t>
            </a:r>
            <a:r>
              <a:rPr lang="en-IN" sz="4000" dirty="0" err="1" smtClean="0"/>
              <a:t>mysqli_query</a:t>
            </a:r>
            <a:r>
              <a:rPr lang="en-IN" sz="4000" dirty="0" smtClean="0"/>
              <a:t> function is used to execute SQL queries.</a:t>
            </a:r>
          </a:p>
          <a:p>
            <a:r>
              <a:rPr lang="en-IN" sz="4000" dirty="0" smtClean="0"/>
              <a:t>The function can be used to execute the following query types: Insert, Select, Update, delete</a:t>
            </a:r>
          </a:p>
          <a:p>
            <a:endParaRPr lang="en-IN" sz="4000" dirty="0" smtClean="0"/>
          </a:p>
          <a:p>
            <a:r>
              <a:rPr lang="en-IN" sz="4000" dirty="0" smtClean="0"/>
              <a:t>It has the following syntax.</a:t>
            </a:r>
          </a:p>
          <a:p>
            <a:r>
              <a:rPr lang="en-IN" sz="4000" dirty="0" smtClean="0"/>
              <a:t>&lt;?</a:t>
            </a:r>
            <a:r>
              <a:rPr lang="en-IN" sz="4000" dirty="0" err="1" smtClean="0"/>
              <a:t>php</a:t>
            </a:r>
            <a:r>
              <a:rPr lang="en-IN" sz="4000" dirty="0" smtClean="0"/>
              <a:t> </a:t>
            </a:r>
            <a:r>
              <a:rPr lang="en-IN" sz="4000" dirty="0" err="1" smtClean="0"/>
              <a:t>mysqli_query</a:t>
            </a:r>
            <a:r>
              <a:rPr lang="en-IN" sz="4000" dirty="0" smtClean="0"/>
              <a:t>($</a:t>
            </a:r>
            <a:r>
              <a:rPr lang="en-IN" sz="4000" dirty="0" err="1" smtClean="0"/>
              <a:t>db_handle,$query</a:t>
            </a:r>
            <a:r>
              <a:rPr lang="en-IN" sz="4000" dirty="0" smtClean="0"/>
              <a:t>) ; ?&gt;</a:t>
            </a:r>
            <a:br>
              <a:rPr lang="en-IN" sz="4000" dirty="0" smtClean="0"/>
            </a:br>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b="1" dirty="0" smtClean="0"/>
              <a:t>PHP </a:t>
            </a:r>
            <a:r>
              <a:rPr lang="en-IN" sz="3600" b="1" dirty="0" err="1" smtClean="0"/>
              <a:t>mysqli_num_rows</a:t>
            </a:r>
            <a:r>
              <a:rPr lang="en-IN" sz="3600" b="1" dirty="0" smtClean="0"/>
              <a:t> function</a:t>
            </a:r>
            <a:endParaRPr lang="en-IN" sz="3600" b="1"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29</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a:bodyPr>
          <a:lstStyle/>
          <a:p>
            <a:r>
              <a:rPr lang="en-IN" sz="4000" dirty="0" smtClean="0"/>
              <a:t>The </a:t>
            </a:r>
            <a:r>
              <a:rPr lang="en-IN" sz="4000" dirty="0" err="1" smtClean="0"/>
              <a:t>mysqli_num_rows</a:t>
            </a:r>
            <a:r>
              <a:rPr lang="en-IN" sz="4000" dirty="0" smtClean="0"/>
              <a:t> function is used to get the number of rows returned from a select query.</a:t>
            </a:r>
          </a:p>
          <a:p>
            <a:endParaRPr lang="en-IN" sz="4000" dirty="0" smtClean="0"/>
          </a:p>
          <a:p>
            <a:r>
              <a:rPr lang="en-IN" sz="4000" dirty="0" smtClean="0"/>
              <a:t>It has the following syntax.</a:t>
            </a:r>
          </a:p>
          <a:p>
            <a:r>
              <a:rPr lang="en-IN" sz="4000" dirty="0" smtClean="0"/>
              <a:t>&lt;?</a:t>
            </a:r>
            <a:r>
              <a:rPr lang="en-IN" sz="4000" dirty="0" err="1" smtClean="0"/>
              <a:t>php</a:t>
            </a:r>
            <a:r>
              <a:rPr lang="en-IN" sz="4000" dirty="0" smtClean="0"/>
              <a:t> </a:t>
            </a:r>
            <a:r>
              <a:rPr lang="en-IN" sz="4000" dirty="0" err="1" smtClean="0"/>
              <a:t>mysqli_num_rows</a:t>
            </a:r>
            <a:r>
              <a:rPr lang="en-IN" sz="4000" dirty="0" smtClean="0"/>
              <a:t>($result); ?&gt;</a:t>
            </a:r>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80400" y="753120"/>
            <a:ext cx="9613440" cy="1080720"/>
          </a:xfrm>
          <a:prstGeom prst="rect">
            <a:avLst/>
          </a:prstGeom>
          <a:noFill/>
          <a:ln>
            <a:noFill/>
          </a:ln>
        </p:spPr>
        <p:txBody>
          <a:bodyPr anchor="ctr"/>
          <a:lstStyle/>
          <a:p>
            <a:endParaRPr lang="en-US" sz="1800" b="0" strike="noStrike" spc="-1">
              <a:solidFill>
                <a:srgbClr val="FFFFFF"/>
              </a:solidFill>
              <a:latin typeface="Trebuchet MS"/>
            </a:endParaRPr>
          </a:p>
        </p:txBody>
      </p:sp>
      <p:sp>
        <p:nvSpPr>
          <p:cNvPr id="110" name="TextShape 2"/>
          <p:cNvSpPr txBox="1"/>
          <p:nvPr/>
        </p:nvSpPr>
        <p:spPr>
          <a:xfrm>
            <a:off x="10729440" y="753120"/>
            <a:ext cx="1153800" cy="1090440"/>
          </a:xfrm>
          <a:prstGeom prst="rect">
            <a:avLst/>
          </a:prstGeom>
          <a:noFill/>
          <a:ln>
            <a:noFill/>
          </a:ln>
        </p:spPr>
        <p:txBody>
          <a:bodyPr anchor="ctr"/>
          <a:lstStyle/>
          <a:p>
            <a:pPr>
              <a:lnSpc>
                <a:spcPct val="100000"/>
              </a:lnSpc>
            </a:pPr>
            <a:fld id="{90F2E565-0C14-4F49-9B54-987D7C52F198}" type="slidenum">
              <a:rPr lang="en-IN" sz="3600" b="0" strike="noStrike" spc="-1">
                <a:solidFill>
                  <a:srgbClr val="FFFFFF"/>
                </a:solidFill>
                <a:latin typeface="Trebuchet MS"/>
              </a:rPr>
              <a:pPr>
                <a:lnSpc>
                  <a:spcPct val="100000"/>
                </a:lnSpc>
              </a:pPr>
              <a:t>3</a:t>
            </a:fld>
            <a:endParaRPr lang="en-IN" sz="3600" b="0" strike="noStrike" spc="-1">
              <a:latin typeface="Times New Roman"/>
            </a:endParaRPr>
          </a:p>
        </p:txBody>
      </p:sp>
      <p:sp>
        <p:nvSpPr>
          <p:cNvPr id="111" name="TextShape 3"/>
          <p:cNvSpPr txBox="1"/>
          <p:nvPr/>
        </p:nvSpPr>
        <p:spPr>
          <a:xfrm>
            <a:off x="0" y="2290680"/>
            <a:ext cx="10293840" cy="429876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IN" sz="3200" dirty="0" smtClean="0"/>
              <a:t>PHP has several functions for creating, reading, uploading, and editing files.</a:t>
            </a:r>
            <a:endParaRPr lang="en-US" sz="6000" b="0" strike="noStrike" spc="-1" dirty="0">
              <a:solidFill>
                <a:srgbClr val="FFFFFF"/>
              </a:solidFill>
              <a:latin typeface="Trebuchet MS"/>
            </a:endParaRPr>
          </a:p>
        </p:txBody>
      </p:sp>
      <p:sp>
        <p:nvSpPr>
          <p:cNvPr id="5" name="Rectangle 4"/>
          <p:cNvSpPr/>
          <p:nvPr/>
        </p:nvSpPr>
        <p:spPr>
          <a:xfrm>
            <a:off x="407368" y="908720"/>
            <a:ext cx="6264696" cy="830997"/>
          </a:xfrm>
          <a:prstGeom prst="rect">
            <a:avLst/>
          </a:prstGeom>
        </p:spPr>
        <p:txBody>
          <a:bodyPr wrap="square">
            <a:spAutoFit/>
          </a:bodyPr>
          <a:lstStyle/>
          <a:p>
            <a:r>
              <a:rPr lang="en-IN" sz="4800" b="1" dirty="0" smtClean="0"/>
              <a:t>PHP File Handling</a:t>
            </a:r>
            <a:endParaRPr lang="en-IN" sz="4800" b="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b="1" dirty="0" smtClean="0"/>
              <a:t>PHP </a:t>
            </a:r>
            <a:r>
              <a:rPr lang="en-IN" sz="3600" b="1" dirty="0" err="1" smtClean="0"/>
              <a:t>mysqli_fetch_array</a:t>
            </a:r>
            <a:r>
              <a:rPr lang="en-IN" sz="3600" b="1" dirty="0" smtClean="0"/>
              <a:t> function</a:t>
            </a:r>
            <a:endParaRPr lang="en-IN" sz="3600" b="1"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30</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a:bodyPr>
          <a:lstStyle/>
          <a:p>
            <a:r>
              <a:rPr lang="en-IN" sz="4000" dirty="0" smtClean="0"/>
              <a:t>The </a:t>
            </a:r>
            <a:r>
              <a:rPr lang="en-IN" sz="4000" dirty="0" err="1" smtClean="0"/>
              <a:t>mysqli_fetch_array</a:t>
            </a:r>
            <a:r>
              <a:rPr lang="en-IN" sz="4000" dirty="0" smtClean="0"/>
              <a:t> function is used fetch row arrays from a query result set.</a:t>
            </a:r>
          </a:p>
          <a:p>
            <a:endParaRPr lang="en-IN" sz="4000" dirty="0" smtClean="0"/>
          </a:p>
          <a:p>
            <a:r>
              <a:rPr lang="en-IN" sz="4000" dirty="0" smtClean="0"/>
              <a:t>It has the following syntax.</a:t>
            </a:r>
          </a:p>
          <a:p>
            <a:r>
              <a:rPr lang="en-IN" sz="4000" dirty="0" smtClean="0"/>
              <a:t>&lt;?</a:t>
            </a:r>
            <a:r>
              <a:rPr lang="en-IN" sz="4000" dirty="0" err="1" smtClean="0"/>
              <a:t>php</a:t>
            </a:r>
            <a:r>
              <a:rPr lang="en-IN" sz="4000" dirty="0" smtClean="0"/>
              <a:t> </a:t>
            </a:r>
            <a:r>
              <a:rPr lang="en-IN" sz="4000" dirty="0" err="1" smtClean="0"/>
              <a:t>mysqli_fetch_array</a:t>
            </a:r>
            <a:r>
              <a:rPr lang="en-IN" sz="4000" dirty="0" smtClean="0"/>
              <a:t>($result); ?&gt;</a:t>
            </a:r>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PHP </a:t>
            </a:r>
            <a:r>
              <a:rPr lang="en-IN" sz="3600" b="1" dirty="0" err="1" smtClean="0"/>
              <a:t>mysqli_close</a:t>
            </a:r>
            <a:r>
              <a:rPr lang="en-IN" sz="3600" b="1" dirty="0" smtClean="0"/>
              <a:t> function</a:t>
            </a:r>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31</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a:bodyPr>
          <a:lstStyle/>
          <a:p>
            <a:r>
              <a:rPr lang="en-IN" sz="4000" dirty="0" smtClean="0"/>
              <a:t>The </a:t>
            </a:r>
            <a:r>
              <a:rPr lang="en-IN" sz="4000" dirty="0" err="1" smtClean="0"/>
              <a:t>mysqli_close</a:t>
            </a:r>
            <a:r>
              <a:rPr lang="en-IN" sz="4000" dirty="0" smtClean="0"/>
              <a:t> function is used to close an open database connection.</a:t>
            </a:r>
          </a:p>
          <a:p>
            <a:endParaRPr lang="en-IN" sz="4000" dirty="0" smtClean="0"/>
          </a:p>
          <a:p>
            <a:r>
              <a:rPr lang="en-IN" sz="4000" dirty="0" smtClean="0"/>
              <a:t>It has the following syntax.</a:t>
            </a:r>
          </a:p>
          <a:p>
            <a:r>
              <a:rPr lang="en-IN" sz="4000" dirty="0" smtClean="0"/>
              <a:t>&lt;?</a:t>
            </a:r>
            <a:r>
              <a:rPr lang="en-IN" sz="4000" dirty="0" err="1" smtClean="0"/>
              <a:t>php</a:t>
            </a:r>
            <a:r>
              <a:rPr lang="en-IN" sz="4000" dirty="0" smtClean="0"/>
              <a:t> </a:t>
            </a:r>
            <a:r>
              <a:rPr lang="en-IN" sz="4000" dirty="0" err="1" smtClean="0"/>
              <a:t>mysqli_close</a:t>
            </a:r>
            <a:r>
              <a:rPr lang="en-IN" sz="4000" dirty="0" smtClean="0"/>
              <a:t>($</a:t>
            </a:r>
            <a:r>
              <a:rPr lang="en-IN" sz="4000" dirty="0" err="1" smtClean="0"/>
              <a:t>db_handle</a:t>
            </a:r>
            <a:r>
              <a:rPr lang="en-IN" sz="4000" dirty="0" smtClean="0"/>
              <a:t>); ?&gt;</a:t>
            </a:r>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Exception &amp; Exception Handling</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32</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fontScale="85000" lnSpcReduction="20000"/>
          </a:bodyPr>
          <a:lstStyle/>
          <a:p>
            <a:r>
              <a:rPr lang="en-IN" sz="4000" b="1" dirty="0" smtClean="0">
                <a:latin typeface="Times New Roman" pitchFamily="18" charset="0"/>
                <a:cs typeface="Times New Roman" pitchFamily="18" charset="0"/>
              </a:rPr>
              <a:t>What is an Exception?</a:t>
            </a:r>
          </a:p>
          <a:p>
            <a:r>
              <a:rPr lang="en-IN" sz="3200" b="1" dirty="0" smtClean="0"/>
              <a:t>An exception is an </a:t>
            </a:r>
            <a:r>
              <a:rPr lang="en-IN" sz="3200" b="1" dirty="0" err="1" smtClean="0"/>
              <a:t>unexcepted</a:t>
            </a:r>
            <a:r>
              <a:rPr lang="en-IN" sz="3200" b="1" dirty="0" smtClean="0"/>
              <a:t> outcome of a program, which can be handled by the program itself. Basically, an exception disrupts the normal flow of the program. But it is different from an error because an exception can be handled, whereas an error cannot be handled by the program itself. </a:t>
            </a:r>
            <a:br>
              <a:rPr lang="en-IN" sz="3200" b="1" dirty="0" smtClean="0"/>
            </a:br>
            <a:r>
              <a:rPr lang="en-IN" sz="3200" b="1" dirty="0" smtClean="0"/>
              <a:t/>
            </a:r>
            <a:br>
              <a:rPr lang="en-IN" sz="3200" b="1" dirty="0" smtClean="0"/>
            </a:br>
            <a:r>
              <a:rPr lang="en-IN" sz="3200" b="1" dirty="0" smtClean="0"/>
              <a:t> Exception handling is a powerful mechanism of PHP, which is used to handle runtime errors (runtime errors are called exceptions). So that the normal flow of the application can be maintained.</a:t>
            </a:r>
          </a:p>
          <a:p>
            <a:r>
              <a:rPr lang="en-IN" sz="3200" b="1" dirty="0" smtClean="0"/>
              <a:t>The main purpose of using exception handling is to maintain the normal execution of the application.</a:t>
            </a:r>
          </a:p>
          <a:p>
            <a:endParaRPr lang="en-US" sz="3200" b="1"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IN" sz="3600" dirty="0" smtClean="0"/>
              <a:t>Exception Handling</a:t>
            </a:r>
            <a:endParaRPr lang="en-IN" sz="3600" b="1" dirty="0" smtClean="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33</a:t>
            </a:fld>
            <a:endParaRPr lang="en-IN" sz="3600" b="0" strike="noStrike" spc="-1">
              <a:latin typeface="Times New Roman"/>
            </a:endParaRPr>
          </a:p>
        </p:txBody>
      </p:sp>
      <p:sp>
        <p:nvSpPr>
          <p:cNvPr id="171" name="TextShape 3"/>
          <p:cNvSpPr txBox="1"/>
          <p:nvPr/>
        </p:nvSpPr>
        <p:spPr>
          <a:xfrm>
            <a:off x="346680" y="1916832"/>
            <a:ext cx="11540160" cy="4752528"/>
          </a:xfrm>
          <a:prstGeom prst="rect">
            <a:avLst/>
          </a:prstGeom>
          <a:noFill/>
          <a:ln>
            <a:noFill/>
          </a:ln>
        </p:spPr>
        <p:txBody>
          <a:bodyPr anchor="ctr">
            <a:normAutofit fontScale="70000" lnSpcReduction="20000"/>
          </a:bodyPr>
          <a:lstStyle/>
          <a:p>
            <a:r>
              <a:rPr lang="en-IN" sz="3200" dirty="0" smtClean="0"/>
              <a:t>PHP offers the following keywords for this purpose:</a:t>
            </a:r>
          </a:p>
          <a:p>
            <a:r>
              <a:rPr lang="en-IN" sz="3200" b="1" dirty="0" smtClean="0"/>
              <a:t>try -</a:t>
            </a:r>
            <a:endParaRPr lang="en-IN" sz="3200" dirty="0" smtClean="0"/>
          </a:p>
          <a:p>
            <a:r>
              <a:rPr lang="en-IN" sz="3200" dirty="0" smtClean="0"/>
              <a:t>The try block contains the code that may have an exception or where an exception can arise. When an exception occurs inside the try block during runtime of code, it is caught and resolved in catch block. The try block must be followed by catch or finally block. A try block can be followed by minimum one and maximum any number of catch blocks.</a:t>
            </a:r>
          </a:p>
          <a:p>
            <a:r>
              <a:rPr lang="en-IN" sz="3200" b="1" dirty="0" smtClean="0"/>
              <a:t>catch -</a:t>
            </a:r>
            <a:endParaRPr lang="en-IN" sz="3200" dirty="0" smtClean="0"/>
          </a:p>
          <a:p>
            <a:r>
              <a:rPr lang="en-IN" sz="3200" dirty="0" smtClean="0"/>
              <a:t>The catch block contains the code that executes when a specified exception is thrown. It is always used with a try block, not alone. When an exception occurs, PHP finds the matching catch block.</a:t>
            </a:r>
          </a:p>
          <a:p>
            <a:r>
              <a:rPr lang="en-IN" sz="3200" b="1" dirty="0" smtClean="0"/>
              <a:t>throw -</a:t>
            </a:r>
            <a:endParaRPr lang="en-IN" sz="3200" dirty="0" smtClean="0"/>
          </a:p>
          <a:p>
            <a:r>
              <a:rPr lang="en-IN" sz="3200" dirty="0" smtClean="0"/>
              <a:t>It is a keyword used to throw an exception. It also helps to list all the exceptions that a function throws but does not handle itself.</a:t>
            </a:r>
          </a:p>
          <a:p>
            <a:r>
              <a:rPr lang="en-IN" sz="3200" dirty="0" smtClean="0"/>
              <a:t>Remember that each throw must have at least one "catch".</a:t>
            </a:r>
          </a:p>
          <a:p>
            <a:r>
              <a:rPr lang="en-IN" sz="3200" b="1" dirty="0" smtClean="0"/>
              <a:t>finally -</a:t>
            </a:r>
            <a:endParaRPr lang="en-IN" sz="3200" dirty="0" smtClean="0"/>
          </a:p>
          <a:p>
            <a:r>
              <a:rPr lang="en-IN" sz="3200" dirty="0" smtClean="0"/>
              <a:t>The finally block contains a code, which is used for clean-up activity in PHP. Basically, it executes the essential code of the program.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IN" sz="3600" dirty="0" smtClean="0"/>
              <a:t>Exception Handling</a:t>
            </a:r>
            <a:endParaRPr lang="en-IN" sz="3600" b="1" dirty="0" smtClean="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34</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a:bodyPr>
          <a:lstStyle/>
          <a:p>
            <a:r>
              <a:rPr lang="en-IN" sz="3200" b="1" dirty="0" smtClean="0"/>
              <a:t>What happens when an exception is triggered -</a:t>
            </a:r>
          </a:p>
          <a:p>
            <a:pPr>
              <a:buFont typeface="Arial" pitchFamily="34" charset="0"/>
              <a:buChar char="•"/>
            </a:pPr>
            <a:r>
              <a:rPr lang="en-IN" sz="3200" dirty="0" smtClean="0"/>
              <a:t>The current state of code is saved.</a:t>
            </a:r>
          </a:p>
          <a:p>
            <a:pPr>
              <a:buFont typeface="Arial" pitchFamily="34" charset="0"/>
              <a:buChar char="•"/>
            </a:pPr>
            <a:r>
              <a:rPr lang="en-IN" sz="3200" dirty="0" smtClean="0"/>
              <a:t>The execution of the code is switched to a predefined exception handler function.</a:t>
            </a:r>
          </a:p>
          <a:p>
            <a:pPr>
              <a:buFont typeface="Arial" pitchFamily="34" charset="0"/>
              <a:buChar char="•"/>
            </a:pPr>
            <a:r>
              <a:rPr lang="en-IN" sz="3200" dirty="0" smtClean="0"/>
              <a:t>Depending on the situation, the handler can halt the execution of program, resume the execution from the saved code state, or continue the execution of the code from another location in the code.</a:t>
            </a:r>
          </a:p>
          <a:p>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Advantage of Exception Handling</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35</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fontScale="92500" lnSpcReduction="20000"/>
          </a:bodyPr>
          <a:lstStyle/>
          <a:p>
            <a:r>
              <a:rPr lang="en-IN" sz="3200" dirty="0" smtClean="0"/>
              <a:t>Exception handling is an important mechanism in PHP, which have the following advantages over error handling -</a:t>
            </a:r>
          </a:p>
          <a:p>
            <a:r>
              <a:rPr lang="en-IN" sz="3200" b="1" dirty="0" smtClean="0"/>
              <a:t>Grouping of error types -</a:t>
            </a:r>
            <a:endParaRPr lang="en-IN" sz="3200" dirty="0" smtClean="0"/>
          </a:p>
          <a:p>
            <a:r>
              <a:rPr lang="en-IN" sz="3200" dirty="0" smtClean="0"/>
              <a:t>In PHP, both basic and objects can be thrown as exception. It can create a hierarchy of exception objects and group exceptions in classes and also classify them according to their types.</a:t>
            </a:r>
          </a:p>
          <a:p>
            <a:r>
              <a:rPr lang="en-IN" sz="3200" b="1" dirty="0" smtClean="0"/>
              <a:t>Keep error handling and normal code separate -</a:t>
            </a:r>
            <a:endParaRPr lang="en-IN" sz="3200" dirty="0" smtClean="0"/>
          </a:p>
          <a:p>
            <a:r>
              <a:rPr lang="en-IN" sz="3200" dirty="0" smtClean="0"/>
              <a:t>In traditional error handling, if-else block is used to handle errors. It makes the code unreadable because the code for handling errors and conditions got mixed. Within the try-catch block, exception keeps separate from the code and code become readable.</a:t>
            </a:r>
          </a:p>
          <a:p>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PHP try-catch</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36</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fontScale="77500" lnSpcReduction="20000"/>
          </a:bodyPr>
          <a:lstStyle/>
          <a:p>
            <a:r>
              <a:rPr lang="en-IN" sz="3200" dirty="0" smtClean="0"/>
              <a:t>&lt;?</a:t>
            </a:r>
            <a:r>
              <a:rPr lang="en-IN" sz="3200" dirty="0" err="1" smtClean="0"/>
              <a:t>php</a:t>
            </a:r>
            <a:r>
              <a:rPr lang="en-IN" sz="3200" dirty="0" smtClean="0"/>
              <a:t>  </a:t>
            </a:r>
          </a:p>
          <a:p>
            <a:r>
              <a:rPr lang="en-IN" sz="3200" dirty="0" smtClean="0"/>
              <a:t>            //try block  </a:t>
            </a:r>
          </a:p>
          <a:p>
            <a:r>
              <a:rPr lang="en-IN" sz="3200" dirty="0" smtClean="0"/>
              <a:t>    try {  </a:t>
            </a:r>
          </a:p>
          <a:p>
            <a:r>
              <a:rPr lang="en-IN" sz="3200" dirty="0" smtClean="0"/>
              <a:t>        //code that can throw exception  </a:t>
            </a:r>
          </a:p>
          <a:p>
            <a:r>
              <a:rPr lang="en-IN" sz="3200" dirty="0" smtClean="0"/>
              <a:t>    }   </a:t>
            </a:r>
          </a:p>
          <a:p>
            <a:r>
              <a:rPr lang="en-IN" sz="3200" dirty="0" smtClean="0"/>
              <a:t>            //catch block  </a:t>
            </a:r>
          </a:p>
          <a:p>
            <a:r>
              <a:rPr lang="en-IN" sz="3200" dirty="0" smtClean="0"/>
              <a:t>catch (Exception $e) {  </a:t>
            </a:r>
          </a:p>
          <a:p>
            <a:r>
              <a:rPr lang="en-IN" sz="3200" dirty="0" smtClean="0"/>
              <a:t>        //code to print exception caught in the block  </a:t>
            </a:r>
          </a:p>
          <a:p>
            <a:r>
              <a:rPr lang="en-IN" sz="3200" dirty="0" smtClean="0"/>
              <a:t>    }  </a:t>
            </a:r>
          </a:p>
          <a:p>
            <a:r>
              <a:rPr lang="en-IN" sz="3200" dirty="0" smtClean="0"/>
              <a:t>    //finally block  </a:t>
            </a:r>
          </a:p>
          <a:p>
            <a:r>
              <a:rPr lang="en-IN" sz="3200" dirty="0" smtClean="0"/>
              <a:t>    finally {  </a:t>
            </a:r>
          </a:p>
          <a:p>
            <a:r>
              <a:rPr lang="en-IN" sz="3200" dirty="0" smtClean="0"/>
              <a:t>        //any code that will always execute   </a:t>
            </a:r>
          </a:p>
          <a:p>
            <a:r>
              <a:rPr lang="en-IN" sz="3200" dirty="0" smtClean="0"/>
              <a:t>}  </a:t>
            </a:r>
          </a:p>
          <a:p>
            <a:r>
              <a:rPr lang="en-IN" sz="3200" dirty="0" smtClean="0"/>
              <a:t>?&gt;  </a:t>
            </a:r>
            <a:r>
              <a:rPr lang="en-IN" sz="3200" dirty="0" smtClean="0">
                <a:hlinkClick r:id="rId2" action="ppaction://hlinkfile"/>
              </a:rPr>
              <a:t>Example</a:t>
            </a:r>
            <a:endParaRPr lang="en-IN" sz="3200" dirty="0" smtClean="0"/>
          </a:p>
          <a:p>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dirty="0" smtClean="0"/>
              <a:t>Security – Authentication (user logins)</a:t>
            </a:r>
            <a:endParaRPr lang="en-IN" sz="3600" b="1" dirty="0" smtClean="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37</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fontScale="85000" lnSpcReduction="10000"/>
          </a:bodyPr>
          <a:lstStyle/>
          <a:p>
            <a:r>
              <a:rPr lang="en-IN" sz="3200" dirty="0" smtClean="0"/>
              <a:t>Authentication</a:t>
            </a:r>
          </a:p>
          <a:p>
            <a:r>
              <a:rPr lang="en-IN" sz="3200" dirty="0" smtClean="0"/>
              <a:t>There are two parts to the authentication process:</a:t>
            </a:r>
          </a:p>
          <a:p>
            <a:r>
              <a:rPr lang="en-IN" sz="3200" dirty="0" smtClean="0"/>
              <a:t>The </a:t>
            </a:r>
            <a:r>
              <a:rPr lang="en-IN" sz="3200" b="1" dirty="0" smtClean="0"/>
              <a:t>login form</a:t>
            </a:r>
            <a:r>
              <a:rPr lang="en-IN" sz="3200" dirty="0" smtClean="0"/>
              <a:t>. The user is presented with some way of entering their credentials; the system checks these against a list of known users; if a match is found, the user is authenticated. This part of the system generally also initiates some way of remembering that a user is authenticated (such as by setting a cookie) so that this process doesn't have to be repeated for each request.</a:t>
            </a:r>
          </a:p>
          <a:p>
            <a:r>
              <a:rPr lang="en-IN" sz="3200" dirty="0" smtClean="0"/>
              <a:t>The </a:t>
            </a:r>
            <a:r>
              <a:rPr lang="en-IN" sz="3200" b="1" dirty="0" smtClean="0"/>
              <a:t>per-request check</a:t>
            </a:r>
            <a:r>
              <a:rPr lang="en-IN" sz="3200" dirty="0" smtClean="0"/>
              <a:t> (for want of a better name!). This is the same as the second part of the login form process, with the user credentials being acquired from a source more convenient to the user—such as the cookie.</a:t>
            </a:r>
          </a:p>
          <a:p>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dirty="0" smtClean="0"/>
              <a:t>Security- Authorization (Permissions)</a:t>
            </a:r>
            <a:endParaRPr lang="en-IN" sz="3600" b="1" dirty="0" smtClean="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38</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a:bodyPr>
          <a:lstStyle/>
          <a:p>
            <a:r>
              <a:rPr lang="en-IN" sz="3200" dirty="0" smtClean="0"/>
              <a:t>Authorization is what permissions do they have in the system. Can they create a user, send an email, access sensitive data?</a:t>
            </a:r>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b="1" dirty="0" smtClean="0"/>
              <a:t>What is SQL Injection?</a:t>
            </a:r>
            <a:endParaRPr lang="en-IN" sz="3600" b="1"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39</a:t>
            </a:fld>
            <a:endParaRPr lang="en-IN" sz="3600" b="0" strike="noStrike" spc="-1">
              <a:latin typeface="Times New Roman"/>
            </a:endParaRPr>
          </a:p>
        </p:txBody>
      </p:sp>
      <p:sp>
        <p:nvSpPr>
          <p:cNvPr id="171" name="TextShape 3"/>
          <p:cNvSpPr txBox="1"/>
          <p:nvPr/>
        </p:nvSpPr>
        <p:spPr>
          <a:xfrm>
            <a:off x="346680" y="2276872"/>
            <a:ext cx="11540160" cy="4581128"/>
          </a:xfrm>
          <a:prstGeom prst="rect">
            <a:avLst/>
          </a:prstGeom>
          <a:noFill/>
          <a:ln>
            <a:noFill/>
          </a:ln>
        </p:spPr>
        <p:txBody>
          <a:bodyPr anchor="ctr">
            <a:normAutofit fontScale="70000" lnSpcReduction="20000"/>
          </a:bodyPr>
          <a:lstStyle/>
          <a:p>
            <a:r>
              <a:rPr lang="en-IN" sz="3200" dirty="0" smtClean="0"/>
              <a:t>SQL Injection (</a:t>
            </a:r>
            <a:r>
              <a:rPr lang="en-IN" sz="3200" dirty="0" err="1" smtClean="0"/>
              <a:t>SQLi</a:t>
            </a:r>
            <a:r>
              <a:rPr lang="en-IN" sz="3200" dirty="0" smtClean="0"/>
              <a:t>) is a type of an </a:t>
            </a:r>
            <a:r>
              <a:rPr lang="en-IN" sz="3200" dirty="0" smtClean="0">
                <a:hlinkClick r:id="rId2"/>
              </a:rPr>
              <a:t>injection attack</a:t>
            </a:r>
            <a:r>
              <a:rPr lang="en-IN" sz="3200" dirty="0" smtClean="0"/>
              <a:t> that makes it possible to execute malicious SQL statements. These statements control a database server behind a web application. </a:t>
            </a:r>
          </a:p>
          <a:p>
            <a:endParaRPr lang="en-IN" sz="3200" dirty="0" smtClean="0"/>
          </a:p>
          <a:p>
            <a:r>
              <a:rPr lang="en-IN" sz="3200" dirty="0" smtClean="0"/>
              <a:t>Attackers can use SQL Injection vulnerabilities to bypass application security measures.</a:t>
            </a:r>
          </a:p>
          <a:p>
            <a:r>
              <a:rPr lang="en-IN" sz="3200" dirty="0" smtClean="0"/>
              <a:t>They can go around authentication and authorization of a web page or web application and retrieve the content of the entire SQL database. </a:t>
            </a:r>
          </a:p>
          <a:p>
            <a:endParaRPr lang="en-IN" sz="3200" dirty="0" smtClean="0"/>
          </a:p>
          <a:p>
            <a:r>
              <a:rPr lang="en-IN" sz="3200" dirty="0" smtClean="0"/>
              <a:t>They can also use SQL Injection to add, modify, and delete records in the database.</a:t>
            </a:r>
          </a:p>
          <a:p>
            <a:r>
              <a:rPr lang="en-IN" sz="3200" dirty="0" smtClean="0"/>
              <a:t>An SQL Injection vulnerability may affect any website or web application that uses an SQL database such as </a:t>
            </a:r>
            <a:r>
              <a:rPr lang="en-IN" sz="3200" dirty="0" err="1" smtClean="0"/>
              <a:t>MySQL</a:t>
            </a:r>
            <a:r>
              <a:rPr lang="en-IN" sz="3200" dirty="0" smtClean="0"/>
              <a:t>, Oracle, SQL Server, or others. </a:t>
            </a:r>
          </a:p>
          <a:p>
            <a:endParaRPr lang="en-IN" sz="3200" dirty="0" smtClean="0"/>
          </a:p>
          <a:p>
            <a:r>
              <a:rPr lang="en-IN" sz="3200" dirty="0" smtClean="0"/>
              <a:t>Criminals may use it to gain unauthorized access to your sensitive data: customer information, personal data, trade secrets, intellectual property, and more. SQL Injection attacks are one of the oldest, most prevalent, and most dangerous web application vulnerabilities.</a:t>
            </a:r>
          </a:p>
          <a:p>
            <a:pPr>
              <a:buFont typeface="Wingdings" pitchFamily="2" charset="2"/>
              <a:buChar char="Ø"/>
            </a:pPr>
            <a:endParaRPr lang="en-IN" sz="4000" dirty="0" smtClean="0">
              <a:latin typeface="Times New Roman" pitchFamily="18" charset="0"/>
              <a:cs typeface="Times New Roman" pitchFamily="18" charset="0"/>
            </a:endParaRPr>
          </a:p>
          <a:p>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80400" y="753120"/>
            <a:ext cx="9613440" cy="1080720"/>
          </a:xfrm>
          <a:prstGeom prst="rect">
            <a:avLst/>
          </a:prstGeom>
          <a:noFill/>
          <a:ln>
            <a:noFill/>
          </a:ln>
        </p:spPr>
        <p:txBody>
          <a:bodyPr anchor="ctr"/>
          <a:lstStyle/>
          <a:p>
            <a:r>
              <a:rPr lang="en-IN" sz="3600" dirty="0" err="1" smtClean="0"/>
              <a:t>readfile</a:t>
            </a:r>
            <a:r>
              <a:rPr lang="en-IN" sz="3600" dirty="0" smtClean="0"/>
              <a:t>() Function</a:t>
            </a:r>
            <a:endParaRPr lang="en-IN" sz="3600" dirty="0"/>
          </a:p>
        </p:txBody>
      </p:sp>
      <p:sp>
        <p:nvSpPr>
          <p:cNvPr id="113" name="TextShape 2"/>
          <p:cNvSpPr txBox="1"/>
          <p:nvPr/>
        </p:nvSpPr>
        <p:spPr>
          <a:xfrm>
            <a:off x="267840" y="1988840"/>
            <a:ext cx="10025640" cy="4521760"/>
          </a:xfrm>
          <a:prstGeom prst="rect">
            <a:avLst/>
          </a:prstGeom>
          <a:noFill/>
          <a:ln>
            <a:noFill/>
          </a:ln>
        </p:spPr>
        <p:txBody>
          <a:bodyPr anchor="ctr">
            <a:normAutofit/>
          </a:bodyPr>
          <a:lstStyle/>
          <a:p>
            <a:pPr>
              <a:lnSpc>
                <a:spcPct val="90000"/>
              </a:lnSpc>
              <a:spcBef>
                <a:spcPts val="1001"/>
              </a:spcBef>
              <a:buClr>
                <a:srgbClr val="0D0D0D"/>
              </a:buClr>
              <a:buFont typeface="Wingdings" charset="2"/>
              <a:buChar char=""/>
            </a:pPr>
            <a:r>
              <a:rPr lang="en-IN" sz="3600" dirty="0" smtClean="0"/>
              <a:t>The </a:t>
            </a:r>
            <a:r>
              <a:rPr lang="en-IN" sz="3600" dirty="0" err="1" smtClean="0"/>
              <a:t>readfile</a:t>
            </a:r>
            <a:r>
              <a:rPr lang="en-IN" sz="3600" dirty="0" smtClean="0"/>
              <a:t>() function reads a file and writes it to the output buffer.</a:t>
            </a:r>
          </a:p>
          <a:p>
            <a:pPr>
              <a:lnSpc>
                <a:spcPct val="90000"/>
              </a:lnSpc>
              <a:spcBef>
                <a:spcPts val="1001"/>
              </a:spcBef>
              <a:buClr>
                <a:srgbClr val="0D0D0D"/>
              </a:buClr>
              <a:buFont typeface="Wingdings" charset="2"/>
              <a:buChar char=""/>
            </a:pPr>
            <a:endParaRPr lang="en-IN" sz="3600" dirty="0" smtClean="0"/>
          </a:p>
          <a:p>
            <a:r>
              <a:rPr lang="en-IN" sz="3600" b="1" dirty="0" smtClean="0"/>
              <a:t>&lt;?</a:t>
            </a:r>
            <a:r>
              <a:rPr lang="en-IN" sz="3600" b="1" dirty="0" err="1" smtClean="0"/>
              <a:t>php</a:t>
            </a:r>
            <a:r>
              <a:rPr lang="en-IN" sz="3600" b="1" dirty="0" smtClean="0"/>
              <a:t/>
            </a:r>
            <a:br>
              <a:rPr lang="en-IN" sz="3600" b="1" dirty="0" smtClean="0"/>
            </a:br>
            <a:r>
              <a:rPr lang="en-IN" sz="3600" b="1" dirty="0" smtClean="0"/>
              <a:t>	echo </a:t>
            </a:r>
            <a:r>
              <a:rPr lang="en-IN" sz="3600" b="1" dirty="0" err="1" smtClean="0"/>
              <a:t>readfile</a:t>
            </a:r>
            <a:r>
              <a:rPr lang="en-IN" sz="3600" b="1" dirty="0" smtClean="0"/>
              <a:t>(“phpmanual.txt");</a:t>
            </a:r>
            <a:br>
              <a:rPr lang="en-IN" sz="3600" b="1" dirty="0" smtClean="0"/>
            </a:br>
            <a:r>
              <a:rPr lang="en-IN" sz="3600" b="1" dirty="0" smtClean="0"/>
              <a:t>?&gt;</a:t>
            </a:r>
          </a:p>
          <a:p>
            <a:r>
              <a:rPr lang="en-IN" sz="3600" dirty="0" smtClean="0"/>
              <a:t/>
            </a:r>
            <a:br>
              <a:rPr lang="en-IN" sz="3600" dirty="0" smtClean="0"/>
            </a:br>
            <a:endParaRPr lang="en-US" sz="3600" b="0" strike="noStrike" spc="-1" dirty="0">
              <a:solidFill>
                <a:srgbClr val="FFFFFF"/>
              </a:solidFill>
              <a:latin typeface="Trebuchet MS"/>
            </a:endParaRPr>
          </a:p>
        </p:txBody>
      </p:sp>
      <p:sp>
        <p:nvSpPr>
          <p:cNvPr id="114" name="TextShape 3"/>
          <p:cNvSpPr txBox="1"/>
          <p:nvPr/>
        </p:nvSpPr>
        <p:spPr>
          <a:xfrm>
            <a:off x="10729440" y="753120"/>
            <a:ext cx="1153800" cy="1090440"/>
          </a:xfrm>
          <a:prstGeom prst="rect">
            <a:avLst/>
          </a:prstGeom>
          <a:noFill/>
          <a:ln>
            <a:noFill/>
          </a:ln>
        </p:spPr>
        <p:txBody>
          <a:bodyPr anchor="ctr"/>
          <a:lstStyle/>
          <a:p>
            <a:pPr>
              <a:lnSpc>
                <a:spcPct val="100000"/>
              </a:lnSpc>
            </a:pPr>
            <a:fld id="{7D4ADD13-9806-4EFB-8812-F0DF8103F7D5}" type="slidenum">
              <a:rPr lang="en-IN" sz="3600" b="0" strike="noStrike" spc="-1">
                <a:solidFill>
                  <a:srgbClr val="FFFFFF"/>
                </a:solidFill>
                <a:latin typeface="Trebuchet MS"/>
              </a:rPr>
              <a:pPr>
                <a:lnSpc>
                  <a:spcPct val="100000"/>
                </a:lnSpc>
              </a:pPr>
              <a:t>4</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IN" sz="3600" b="1" dirty="0" smtClean="0"/>
              <a:t>Example of SQL Injection</a:t>
            </a:r>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40</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a:bodyPr>
          <a:lstStyle/>
          <a:p>
            <a:r>
              <a:rPr lang="en-IN" sz="3200" b="1" dirty="0" smtClean="0">
                <a:hlinkClick r:id="rId2" action="ppaction://hlinkfile"/>
              </a:rPr>
              <a:t>Example</a:t>
            </a:r>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b="1" dirty="0" smtClean="0"/>
              <a:t>How to Prevent an SQL Injection?</a:t>
            </a:r>
            <a:endParaRPr lang="en-IN" sz="3600" b="1"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41</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fontScale="92500" lnSpcReduction="20000"/>
          </a:bodyPr>
          <a:lstStyle/>
          <a:p>
            <a:r>
              <a:rPr lang="en-IN" sz="3200" dirty="0" smtClean="0"/>
              <a:t>The only sure way to prevent SQL Injection attacks is input validation and </a:t>
            </a:r>
            <a:r>
              <a:rPr lang="en-IN" sz="3200" dirty="0" err="1" smtClean="0"/>
              <a:t>parametrized</a:t>
            </a:r>
            <a:r>
              <a:rPr lang="en-IN" sz="3200" dirty="0" smtClean="0"/>
              <a:t> queries including prepared statements. </a:t>
            </a:r>
          </a:p>
          <a:p>
            <a:r>
              <a:rPr lang="en-IN" sz="3200" dirty="0" smtClean="0"/>
              <a:t>The application code should never use the input directly. The developer must sanitize all input, not only web form inputs such as login forms. </a:t>
            </a:r>
          </a:p>
          <a:p>
            <a:r>
              <a:rPr lang="en-IN" sz="3200" dirty="0" smtClean="0"/>
              <a:t>They must remove potential malicious code elements such as single quotes. It is also a good idea to turn off the visibility of database errors on your production sites. </a:t>
            </a:r>
          </a:p>
          <a:p>
            <a:r>
              <a:rPr lang="en-IN" sz="3200" dirty="0" smtClean="0"/>
              <a:t>The best way to prevent SQL Injections is to use safe programming functions that make SQL Injections impossible: parameterized queries (prepared statements) and stored procedures.</a:t>
            </a:r>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IN" sz="3600" b="1" spc="-1" dirty="0" smtClean="0">
                <a:solidFill>
                  <a:schemeClr val="tx1">
                    <a:lumMod val="95000"/>
                    <a:lumOff val="5000"/>
                  </a:schemeClr>
                </a:solidFill>
                <a:latin typeface="Trebuchet MS"/>
              </a:rPr>
              <a:t>Handling special characters in input </a:t>
            </a:r>
            <a:endParaRPr lang="en-IN" sz="3600" b="1" dirty="0" smtClean="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42</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a:bodyPr>
          <a:lstStyle/>
          <a:p>
            <a:r>
              <a:rPr lang="en-IN" sz="3200" dirty="0" smtClean="0"/>
              <a:t>PHP </a:t>
            </a:r>
            <a:r>
              <a:rPr lang="en-IN" sz="3200" dirty="0" err="1" smtClean="0"/>
              <a:t>htmlspecialchars</a:t>
            </a:r>
            <a:r>
              <a:rPr lang="en-IN" sz="3200" smtClean="0"/>
              <a:t>() Function</a:t>
            </a:r>
          </a:p>
          <a:p>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OOP Programming with PHP</a:t>
            </a:r>
            <a:endParaRPr lang="en-IN" sz="3600" b="1" dirty="0" smtClean="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43</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fontScale="77500" lnSpcReduction="20000"/>
          </a:bodyPr>
          <a:lstStyle/>
          <a:p>
            <a:r>
              <a:rPr lang="en-IN" sz="4000" b="1" dirty="0" smtClean="0">
                <a:latin typeface="Times New Roman" pitchFamily="18" charset="0"/>
                <a:cs typeface="Times New Roman" pitchFamily="18" charset="0"/>
              </a:rPr>
              <a:t>OOP stands for Object-Oriented Programming.</a:t>
            </a:r>
          </a:p>
          <a:p>
            <a:endParaRPr lang="en-IN" sz="4000" b="1" dirty="0" smtClean="0">
              <a:latin typeface="Times New Roman" pitchFamily="18" charset="0"/>
              <a:cs typeface="Times New Roman" pitchFamily="18" charset="0"/>
            </a:endParaRPr>
          </a:p>
          <a:p>
            <a:r>
              <a:rPr lang="en-IN" sz="4000" b="1" dirty="0" smtClean="0">
                <a:latin typeface="Times New Roman" pitchFamily="18" charset="0"/>
                <a:cs typeface="Times New Roman" pitchFamily="18" charset="0"/>
              </a:rPr>
              <a:t>Object-oriented programming has several advantages over procedural programming:</a:t>
            </a:r>
          </a:p>
          <a:p>
            <a:pPr>
              <a:buFont typeface="Wingdings" pitchFamily="2" charset="2"/>
              <a:buChar char="Ø"/>
            </a:pPr>
            <a:r>
              <a:rPr lang="en-IN" sz="4000" dirty="0" smtClean="0">
                <a:latin typeface="Times New Roman" pitchFamily="18" charset="0"/>
                <a:cs typeface="Times New Roman" pitchFamily="18" charset="0"/>
              </a:rPr>
              <a:t>OOP is faster and easier to execute</a:t>
            </a:r>
          </a:p>
          <a:p>
            <a:pPr>
              <a:buFont typeface="Wingdings" pitchFamily="2" charset="2"/>
              <a:buChar char="Ø"/>
            </a:pPr>
            <a:r>
              <a:rPr lang="en-IN" sz="4000" dirty="0" smtClean="0">
                <a:latin typeface="Times New Roman" pitchFamily="18" charset="0"/>
                <a:cs typeface="Times New Roman" pitchFamily="18" charset="0"/>
              </a:rPr>
              <a:t>OOP provides a clear structure for the programs</a:t>
            </a:r>
          </a:p>
          <a:p>
            <a:pPr>
              <a:buFont typeface="Wingdings" pitchFamily="2" charset="2"/>
              <a:buChar char="Ø"/>
            </a:pPr>
            <a:r>
              <a:rPr lang="en-IN" sz="4000" dirty="0" smtClean="0">
                <a:latin typeface="Times New Roman" pitchFamily="18" charset="0"/>
                <a:cs typeface="Times New Roman" pitchFamily="18" charset="0"/>
              </a:rPr>
              <a:t>OOP helps to keep the PHP code DRY "Don't Repeat Yourself", and makes the code easier to maintain, modify and debug</a:t>
            </a:r>
          </a:p>
          <a:p>
            <a:pPr>
              <a:buFont typeface="Wingdings" pitchFamily="2" charset="2"/>
              <a:buChar char="Ø"/>
            </a:pPr>
            <a:r>
              <a:rPr lang="en-IN" sz="4000" dirty="0" smtClean="0">
                <a:latin typeface="Times New Roman" pitchFamily="18" charset="0"/>
                <a:cs typeface="Times New Roman" pitchFamily="18" charset="0"/>
              </a:rPr>
              <a:t>OOP makes it possible to create full reusable applications with less code and shorter development time</a:t>
            </a:r>
          </a:p>
          <a:p>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OOP </a:t>
            </a:r>
            <a:r>
              <a:rPr lang="en-US" sz="3600" b="1" strike="noStrike" spc="-1" smtClean="0">
                <a:solidFill>
                  <a:schemeClr val="tx1">
                    <a:lumMod val="95000"/>
                    <a:lumOff val="5000"/>
                  </a:schemeClr>
                </a:solidFill>
                <a:latin typeface="Trebuchet MS"/>
              </a:rPr>
              <a:t>Programming with PHP</a:t>
            </a:r>
            <a:endParaRPr lang="en-IN" sz="3600" b="1" dirty="0" smtClean="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44</a:t>
            </a:fld>
            <a:endParaRPr lang="en-IN" sz="3600" b="0" strike="noStrike" spc="-1">
              <a:latin typeface="Times New Roman"/>
            </a:endParaRPr>
          </a:p>
        </p:txBody>
      </p:sp>
      <p:sp>
        <p:nvSpPr>
          <p:cNvPr id="171" name="TextShape 3"/>
          <p:cNvSpPr txBox="1"/>
          <p:nvPr/>
        </p:nvSpPr>
        <p:spPr>
          <a:xfrm>
            <a:off x="346680" y="2132856"/>
            <a:ext cx="11540160" cy="4392488"/>
          </a:xfrm>
          <a:prstGeom prst="rect">
            <a:avLst/>
          </a:prstGeom>
          <a:noFill/>
          <a:ln>
            <a:noFill/>
          </a:ln>
        </p:spPr>
        <p:txBody>
          <a:bodyPr anchor="ctr">
            <a:normAutofit fontScale="77500" lnSpcReduction="20000"/>
          </a:bodyPr>
          <a:lstStyle/>
          <a:p>
            <a:r>
              <a:rPr lang="en-IN" sz="4000" b="1" dirty="0" smtClean="0">
                <a:latin typeface="Times New Roman" pitchFamily="18" charset="0"/>
                <a:cs typeface="Times New Roman" pitchFamily="18" charset="0"/>
              </a:rPr>
              <a:t>OOP stands for Object-Oriented Programming.</a:t>
            </a:r>
          </a:p>
          <a:p>
            <a:endParaRPr lang="en-IN" sz="4000" b="1" dirty="0" smtClean="0">
              <a:latin typeface="Times New Roman" pitchFamily="18" charset="0"/>
              <a:cs typeface="Times New Roman" pitchFamily="18" charset="0"/>
            </a:endParaRPr>
          </a:p>
          <a:p>
            <a:r>
              <a:rPr lang="en-IN" sz="4000" b="1" dirty="0" smtClean="0">
                <a:latin typeface="Times New Roman" pitchFamily="18" charset="0"/>
                <a:cs typeface="Times New Roman" pitchFamily="18" charset="0"/>
              </a:rPr>
              <a:t>Object-oriented programming has several advantages over procedural programming:</a:t>
            </a:r>
          </a:p>
          <a:p>
            <a:pPr>
              <a:buFont typeface="Wingdings" pitchFamily="2" charset="2"/>
              <a:buChar char="Ø"/>
            </a:pPr>
            <a:r>
              <a:rPr lang="en-IN" sz="4000" dirty="0" smtClean="0">
                <a:latin typeface="Times New Roman" pitchFamily="18" charset="0"/>
                <a:cs typeface="Times New Roman" pitchFamily="18" charset="0"/>
              </a:rPr>
              <a:t>OOP is faster and easier to execute</a:t>
            </a:r>
          </a:p>
          <a:p>
            <a:pPr>
              <a:buFont typeface="Wingdings" pitchFamily="2" charset="2"/>
              <a:buChar char="Ø"/>
            </a:pPr>
            <a:r>
              <a:rPr lang="en-IN" sz="4000" dirty="0" smtClean="0">
                <a:latin typeface="Times New Roman" pitchFamily="18" charset="0"/>
                <a:cs typeface="Times New Roman" pitchFamily="18" charset="0"/>
              </a:rPr>
              <a:t>OOP provides a clear structure for the programs</a:t>
            </a:r>
          </a:p>
          <a:p>
            <a:pPr>
              <a:buFont typeface="Wingdings" pitchFamily="2" charset="2"/>
              <a:buChar char="Ø"/>
            </a:pPr>
            <a:r>
              <a:rPr lang="en-IN" sz="4000" dirty="0" smtClean="0">
                <a:latin typeface="Times New Roman" pitchFamily="18" charset="0"/>
                <a:cs typeface="Times New Roman" pitchFamily="18" charset="0"/>
              </a:rPr>
              <a:t>OOP helps to keep the PHP code DRY "Don't Repeat Yourself", and makes the code easier to maintain, modify and debug</a:t>
            </a:r>
          </a:p>
          <a:p>
            <a:pPr>
              <a:buFont typeface="Wingdings" pitchFamily="2" charset="2"/>
              <a:buChar char="Ø"/>
            </a:pPr>
            <a:r>
              <a:rPr lang="en-IN" sz="4000" dirty="0" smtClean="0">
                <a:latin typeface="Times New Roman" pitchFamily="18" charset="0"/>
                <a:cs typeface="Times New Roman" pitchFamily="18" charset="0"/>
              </a:rPr>
              <a:t>OOP makes it possible to create full reusable applications with less code and shorter development time</a:t>
            </a:r>
          </a:p>
          <a:p>
            <a:endParaRPr lang="en-US" sz="3200" b="0" strike="noStrike" spc="-1" dirty="0">
              <a:solidFill>
                <a:srgbClr val="FFFFFF"/>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P</a:t>
            </a:r>
            <a:r>
              <a:rPr lang="en-IN" sz="3600" dirty="0" smtClean="0"/>
              <a:t>HP - What are Classes and Objects?</a:t>
            </a:r>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45</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fontScale="92500" lnSpcReduction="10000"/>
          </a:bodyPr>
          <a:lstStyle/>
          <a:p>
            <a:r>
              <a:rPr lang="en-IN" sz="4000" dirty="0" smtClean="0"/>
              <a:t>A class is a template for objects, and an object is an instance of a class.</a:t>
            </a:r>
          </a:p>
          <a:p>
            <a:endParaRPr lang="en-IN" sz="4000" dirty="0" smtClean="0"/>
          </a:p>
          <a:p>
            <a:r>
              <a:rPr lang="en-IN" sz="4000" dirty="0" smtClean="0"/>
              <a:t>When the individual objects are created, they inherit all the properties and behaviours from the class, but each object will have different values for the properties.</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Define a Class</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46</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fontScale="85000" lnSpcReduction="10000"/>
          </a:bodyPr>
          <a:lstStyle/>
          <a:p>
            <a:r>
              <a:rPr lang="en-IN" sz="4000" dirty="0" smtClean="0"/>
              <a:t>A class is defined by using the class keyword, followed by the name of the class and a pair of curly braces ({})</a:t>
            </a:r>
          </a:p>
          <a:p>
            <a:r>
              <a:rPr lang="en-US" sz="4000" dirty="0" smtClean="0"/>
              <a:t>Syntax:</a:t>
            </a:r>
            <a:endParaRPr lang="en-IN" sz="4000" dirty="0" smtClean="0"/>
          </a:p>
          <a:p>
            <a:r>
              <a:rPr lang="en-IN" sz="4000" dirty="0" smtClean="0"/>
              <a:t>&lt;?</a:t>
            </a:r>
            <a:r>
              <a:rPr lang="en-IN" sz="4000" dirty="0" err="1" smtClean="0"/>
              <a:t>php</a:t>
            </a:r>
            <a:r>
              <a:rPr lang="en-IN" sz="4000" dirty="0" smtClean="0"/>
              <a:t/>
            </a:r>
            <a:br>
              <a:rPr lang="en-IN" sz="4000" dirty="0" smtClean="0"/>
            </a:br>
            <a:r>
              <a:rPr lang="en-IN" sz="4000" dirty="0" smtClean="0"/>
              <a:t>class Fruit {</a:t>
            </a:r>
            <a:br>
              <a:rPr lang="en-IN" sz="4000" dirty="0" smtClean="0"/>
            </a:br>
            <a:r>
              <a:rPr lang="en-IN" sz="4000" dirty="0" smtClean="0"/>
              <a:t>  // code goes here...</a:t>
            </a:r>
            <a:br>
              <a:rPr lang="en-IN" sz="4000" dirty="0" smtClean="0"/>
            </a:br>
            <a:r>
              <a:rPr lang="en-IN" sz="4000" dirty="0" smtClean="0"/>
              <a:t>}</a:t>
            </a:r>
            <a:br>
              <a:rPr lang="en-IN" sz="4000" dirty="0" smtClean="0"/>
            </a:br>
            <a:r>
              <a:rPr lang="en-IN" sz="4000" dirty="0" smtClean="0"/>
              <a:t>?&gt;</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Define Objects</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47</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fontScale="92500" lnSpcReduction="10000"/>
          </a:bodyPr>
          <a:lstStyle/>
          <a:p>
            <a:r>
              <a:rPr lang="en-IN" sz="4000" dirty="0" smtClean="0"/>
              <a:t>Classes are nothing without objects! We can create multiple objects from a class. Each object has all the properties and methods defined in the class, but they will have different property values.</a:t>
            </a:r>
          </a:p>
          <a:p>
            <a:endParaRPr lang="en-IN" sz="4000" dirty="0" smtClean="0"/>
          </a:p>
          <a:p>
            <a:r>
              <a:rPr lang="en-IN" sz="4000" dirty="0" smtClean="0"/>
              <a:t>Objects of a class is created using the new keyword.</a:t>
            </a:r>
          </a:p>
          <a:p>
            <a:r>
              <a:rPr lang="en-US" sz="4000" dirty="0" smtClean="0"/>
              <a:t>e.g. </a:t>
            </a:r>
            <a:r>
              <a:rPr lang="en-IN" sz="4000" dirty="0" smtClean="0"/>
              <a:t>$apple = new Fruit();</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pPr>
              <a:lnSpc>
                <a:spcPct val="90000"/>
              </a:lnSpc>
            </a:pPr>
            <a:r>
              <a:rPr lang="en-US" sz="3600" b="1" strike="noStrike" spc="-1" dirty="0" smtClean="0">
                <a:solidFill>
                  <a:schemeClr val="tx1">
                    <a:lumMod val="95000"/>
                    <a:lumOff val="5000"/>
                  </a:schemeClr>
                </a:solidFill>
                <a:latin typeface="Trebuchet MS"/>
              </a:rPr>
              <a:t>Common OOP Terminologies	</a:t>
            </a:r>
            <a:endParaRPr lang="en-IN" sz="3600" dirty="0" smtClean="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48</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fontScale="85000" lnSpcReduction="20000"/>
          </a:bodyPr>
          <a:lstStyle/>
          <a:p>
            <a:r>
              <a:rPr lang="en-IN" sz="4000" dirty="0" smtClean="0"/>
              <a:t> $this Keyword: The $this keyword refers to the current object, and is only available inside methods.</a:t>
            </a:r>
          </a:p>
          <a:p>
            <a:endParaRPr lang="en-IN" sz="4000" dirty="0" smtClean="0"/>
          </a:p>
          <a:p>
            <a:r>
              <a:rPr lang="en-IN" sz="4000" dirty="0" err="1" smtClean="0"/>
              <a:t>instanceof</a:t>
            </a:r>
            <a:r>
              <a:rPr lang="en-IN" sz="4000" dirty="0" smtClean="0"/>
              <a:t>: the </a:t>
            </a:r>
            <a:r>
              <a:rPr lang="en-IN" sz="4000" dirty="0" err="1" smtClean="0"/>
              <a:t>instanceof</a:t>
            </a:r>
            <a:r>
              <a:rPr lang="en-IN" sz="4000" dirty="0" smtClean="0"/>
              <a:t> keyword to check if an object belongs to a specific class</a:t>
            </a:r>
          </a:p>
          <a:p>
            <a:r>
              <a:rPr lang="en-IN" sz="4000" dirty="0" smtClean="0"/>
              <a:t>&lt;?</a:t>
            </a:r>
            <a:r>
              <a:rPr lang="en-IN" sz="4000" dirty="0" err="1" smtClean="0"/>
              <a:t>php</a:t>
            </a:r>
            <a:r>
              <a:rPr lang="en-IN" sz="4000" dirty="0" smtClean="0"/>
              <a:t/>
            </a:r>
            <a:br>
              <a:rPr lang="en-IN" sz="4000" dirty="0" smtClean="0"/>
            </a:br>
            <a:r>
              <a:rPr lang="en-IN" sz="4000" dirty="0" smtClean="0"/>
              <a:t>$apple = new Fruit();</a:t>
            </a:r>
            <a:br>
              <a:rPr lang="en-IN" sz="4000" dirty="0" smtClean="0"/>
            </a:br>
            <a:r>
              <a:rPr lang="en-IN" sz="4000" dirty="0" err="1" smtClean="0"/>
              <a:t>var_dump</a:t>
            </a:r>
            <a:r>
              <a:rPr lang="en-IN" sz="4000" dirty="0" smtClean="0"/>
              <a:t>($apple </a:t>
            </a:r>
            <a:r>
              <a:rPr lang="en-IN" sz="4000" dirty="0" err="1" smtClean="0"/>
              <a:t>instanceof</a:t>
            </a:r>
            <a:r>
              <a:rPr lang="en-IN" sz="4000" smtClean="0"/>
              <a:t>(Fruit));</a:t>
            </a:r>
            <a:r>
              <a:rPr lang="en-IN" sz="4000" dirty="0" smtClean="0"/>
              <a:t/>
            </a:r>
            <a:br>
              <a:rPr lang="en-IN" sz="4000" dirty="0" smtClean="0"/>
            </a:br>
            <a:r>
              <a:rPr lang="en-IN" sz="4000" dirty="0" smtClean="0"/>
              <a:t>?&gt;</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OOP - Constructor</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49</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fontScale="85000" lnSpcReduction="20000"/>
          </a:bodyPr>
          <a:lstStyle/>
          <a:p>
            <a:r>
              <a:rPr lang="en-IN" sz="4000" dirty="0" smtClean="0"/>
              <a:t>A constructor allows you to initialize an object's properties upon creation of the object.</a:t>
            </a:r>
          </a:p>
          <a:p>
            <a:endParaRPr lang="en-IN" sz="4000" dirty="0" smtClean="0"/>
          </a:p>
          <a:p>
            <a:r>
              <a:rPr lang="en-IN" sz="4000" dirty="0" smtClean="0"/>
              <a:t>If you create a __construct() function, PHP will automatically call this function when you create an object from a class.</a:t>
            </a:r>
          </a:p>
          <a:p>
            <a:endParaRPr lang="en-IN" sz="4000" dirty="0" smtClean="0"/>
          </a:p>
          <a:p>
            <a:r>
              <a:rPr lang="en-IN" sz="4000" dirty="0" smtClean="0"/>
              <a:t>Notice that the construct function starts with two underscores (__)!</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80400" y="753120"/>
            <a:ext cx="9613440" cy="1080720"/>
          </a:xfrm>
          <a:prstGeom prst="rect">
            <a:avLst/>
          </a:prstGeom>
          <a:noFill/>
          <a:ln>
            <a:noFill/>
          </a:ln>
        </p:spPr>
        <p:txBody>
          <a:bodyPr anchor="ctr"/>
          <a:lstStyle/>
          <a:p>
            <a:r>
              <a:rPr lang="en-IN" sz="3600" dirty="0" smtClean="0"/>
              <a:t>Open File - </a:t>
            </a:r>
            <a:r>
              <a:rPr lang="en-IN" sz="3600" dirty="0" err="1" smtClean="0"/>
              <a:t>fopen</a:t>
            </a:r>
            <a:r>
              <a:rPr lang="en-IN" sz="3600" dirty="0" smtClean="0"/>
              <a:t>()</a:t>
            </a:r>
            <a:endParaRPr lang="en-IN" sz="3600" dirty="0"/>
          </a:p>
        </p:txBody>
      </p:sp>
      <p:sp>
        <p:nvSpPr>
          <p:cNvPr id="116" name="TextShape 2"/>
          <p:cNvSpPr txBox="1"/>
          <p:nvPr/>
        </p:nvSpPr>
        <p:spPr>
          <a:xfrm>
            <a:off x="315360" y="1986480"/>
            <a:ext cx="11476800" cy="4871160"/>
          </a:xfrm>
          <a:prstGeom prst="rect">
            <a:avLst/>
          </a:prstGeom>
          <a:noFill/>
          <a:ln>
            <a:noFill/>
          </a:ln>
        </p:spPr>
        <p:txBody>
          <a:bodyPr anchor="ctr">
            <a:normAutofit fontScale="92500" lnSpcReduction="20000"/>
          </a:bodyPr>
          <a:lstStyle/>
          <a:p>
            <a:pPr>
              <a:lnSpc>
                <a:spcPct val="90000"/>
              </a:lnSpc>
              <a:spcBef>
                <a:spcPts val="1001"/>
              </a:spcBef>
              <a:buClr>
                <a:srgbClr val="0D0D0D"/>
              </a:buClr>
              <a:buFont typeface="Wingdings" charset="2"/>
              <a:buChar char=""/>
            </a:pPr>
            <a:r>
              <a:rPr lang="en-IN" sz="3600" b="1" spc="-1" dirty="0" smtClean="0">
                <a:solidFill>
                  <a:srgbClr val="0D0D0D"/>
                </a:solidFill>
                <a:latin typeface="Trebuchet MS"/>
              </a:rPr>
              <a:t>A better method to open files is with the </a:t>
            </a:r>
            <a:r>
              <a:rPr lang="en-IN" sz="3600" b="1" spc="-1" dirty="0" err="1" smtClean="0">
                <a:solidFill>
                  <a:srgbClr val="0D0D0D"/>
                </a:solidFill>
                <a:latin typeface="Trebuchet MS"/>
              </a:rPr>
              <a:t>fopen</a:t>
            </a:r>
            <a:r>
              <a:rPr lang="en-IN" sz="3600" b="1" spc="-1" dirty="0" smtClean="0">
                <a:solidFill>
                  <a:srgbClr val="0D0D0D"/>
                </a:solidFill>
                <a:latin typeface="Trebuchet MS"/>
              </a:rPr>
              <a:t>() function. This function gives you more options than the </a:t>
            </a:r>
            <a:r>
              <a:rPr lang="en-IN" sz="3600" b="1" spc="-1" dirty="0" err="1" smtClean="0">
                <a:solidFill>
                  <a:srgbClr val="0D0D0D"/>
                </a:solidFill>
                <a:latin typeface="Trebuchet MS"/>
              </a:rPr>
              <a:t>readfile</a:t>
            </a:r>
            <a:r>
              <a:rPr lang="en-IN" sz="3600" b="1" spc="-1" dirty="0" smtClean="0">
                <a:solidFill>
                  <a:srgbClr val="0D0D0D"/>
                </a:solidFill>
                <a:latin typeface="Trebuchet MS"/>
              </a:rPr>
              <a:t>() function.</a:t>
            </a:r>
          </a:p>
          <a:p>
            <a:pPr>
              <a:lnSpc>
                <a:spcPct val="90000"/>
              </a:lnSpc>
              <a:spcBef>
                <a:spcPts val="1001"/>
              </a:spcBef>
              <a:buClr>
                <a:srgbClr val="0D0D0D"/>
              </a:buClr>
              <a:buFont typeface="Wingdings" charset="2"/>
              <a:buChar char=""/>
            </a:pPr>
            <a:r>
              <a:rPr lang="en-IN" sz="3600" b="1" spc="-1" dirty="0" smtClean="0">
                <a:solidFill>
                  <a:srgbClr val="0D0D0D"/>
                </a:solidFill>
                <a:latin typeface="Trebuchet MS"/>
              </a:rPr>
              <a:t>The </a:t>
            </a:r>
            <a:r>
              <a:rPr lang="en-IN" sz="3600" b="1" spc="-1" dirty="0" err="1" smtClean="0">
                <a:solidFill>
                  <a:srgbClr val="0D0D0D"/>
                </a:solidFill>
                <a:latin typeface="Trebuchet MS"/>
              </a:rPr>
              <a:t>fopen</a:t>
            </a:r>
            <a:r>
              <a:rPr lang="en-IN" sz="3600" b="1" spc="-1" dirty="0" smtClean="0">
                <a:solidFill>
                  <a:srgbClr val="0D0D0D"/>
                </a:solidFill>
                <a:latin typeface="Trebuchet MS"/>
              </a:rPr>
              <a:t>() function is also used to create a file. Maybe a little confusing, but in PHP, a file is created using the same function used to open files.</a:t>
            </a:r>
          </a:p>
          <a:p>
            <a:r>
              <a:rPr lang="en-IN" sz="3600" b="1" spc="-1" dirty="0" smtClean="0">
                <a:solidFill>
                  <a:srgbClr val="0D0D0D"/>
                </a:solidFill>
                <a:latin typeface="Trebuchet MS"/>
              </a:rPr>
              <a:t>If you use </a:t>
            </a:r>
            <a:r>
              <a:rPr lang="en-IN" sz="3600" b="1" spc="-1" dirty="0" err="1" smtClean="0">
                <a:solidFill>
                  <a:srgbClr val="0D0D0D"/>
                </a:solidFill>
                <a:latin typeface="Trebuchet MS"/>
              </a:rPr>
              <a:t>fopen</a:t>
            </a:r>
            <a:r>
              <a:rPr lang="en-IN" sz="3600" b="1" spc="-1" dirty="0" smtClean="0">
                <a:solidFill>
                  <a:srgbClr val="0D0D0D"/>
                </a:solidFill>
                <a:latin typeface="Trebuchet MS"/>
              </a:rPr>
              <a:t>() on a file that does not exist, it will create it, given that the file is opened for writing (w) or appending (a).</a:t>
            </a:r>
          </a:p>
          <a:p>
            <a:pPr>
              <a:lnSpc>
                <a:spcPct val="90000"/>
              </a:lnSpc>
              <a:spcBef>
                <a:spcPts val="1001"/>
              </a:spcBef>
              <a:buClr>
                <a:srgbClr val="0D0D0D"/>
              </a:buClr>
              <a:buFont typeface="Wingdings" charset="2"/>
              <a:buChar char=""/>
            </a:pPr>
            <a:r>
              <a:rPr lang="en-IN" sz="3600" b="1" spc="-1" dirty="0" smtClean="0">
                <a:solidFill>
                  <a:srgbClr val="0D0D0D"/>
                </a:solidFill>
                <a:latin typeface="Trebuchet MS"/>
              </a:rPr>
              <a:t>The first parameter of </a:t>
            </a:r>
            <a:r>
              <a:rPr lang="en-IN" sz="3600" b="1" spc="-1" dirty="0" err="1" smtClean="0">
                <a:solidFill>
                  <a:srgbClr val="0D0D0D"/>
                </a:solidFill>
                <a:latin typeface="Trebuchet MS"/>
              </a:rPr>
              <a:t>fopen</a:t>
            </a:r>
            <a:r>
              <a:rPr lang="en-IN" sz="3600" b="1" spc="-1" dirty="0" smtClean="0">
                <a:solidFill>
                  <a:srgbClr val="0D0D0D"/>
                </a:solidFill>
                <a:latin typeface="Trebuchet MS"/>
              </a:rPr>
              <a:t>() contains the name of the file to be opened and the second parameter specifies in which mode the file should be opened.</a:t>
            </a:r>
            <a:endParaRPr lang="en-US" sz="3600" b="1" spc="-1" dirty="0">
              <a:solidFill>
                <a:srgbClr val="0D0D0D"/>
              </a:solidFill>
              <a:latin typeface="Trebuchet MS"/>
            </a:endParaRPr>
          </a:p>
        </p:txBody>
      </p:sp>
      <p:sp>
        <p:nvSpPr>
          <p:cNvPr id="117" name="TextShape 3"/>
          <p:cNvSpPr txBox="1"/>
          <p:nvPr/>
        </p:nvSpPr>
        <p:spPr>
          <a:xfrm>
            <a:off x="10729440" y="753120"/>
            <a:ext cx="1153800" cy="1090440"/>
          </a:xfrm>
          <a:prstGeom prst="rect">
            <a:avLst/>
          </a:prstGeom>
          <a:noFill/>
          <a:ln>
            <a:noFill/>
          </a:ln>
        </p:spPr>
        <p:txBody>
          <a:bodyPr anchor="ctr"/>
          <a:lstStyle/>
          <a:p>
            <a:pPr>
              <a:lnSpc>
                <a:spcPct val="100000"/>
              </a:lnSpc>
            </a:pPr>
            <a:fld id="{9A9A5CB9-4C33-47D4-826D-03B0386DFD0E}" type="slidenum">
              <a:rPr lang="en-IN" sz="3600" b="0" strike="noStrike" spc="-1">
                <a:solidFill>
                  <a:srgbClr val="FFFFFF"/>
                </a:solidFill>
                <a:latin typeface="Trebuchet MS"/>
              </a:rPr>
              <a:pPr>
                <a:lnSpc>
                  <a:spcPct val="100000"/>
                </a:lnSpc>
              </a:pPr>
              <a:t>5</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OOP - Destructor</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50</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a:bodyPr>
          <a:lstStyle/>
          <a:p>
            <a:r>
              <a:rPr lang="en-IN" sz="4000" dirty="0" smtClean="0"/>
              <a:t>A destructor is called when the object is destructed or the script is stopped or exited.</a:t>
            </a:r>
          </a:p>
          <a:p>
            <a:endParaRPr lang="en-IN" sz="4000" dirty="0" smtClean="0"/>
          </a:p>
          <a:p>
            <a:r>
              <a:rPr lang="en-IN" sz="4000" dirty="0" smtClean="0"/>
              <a:t>If you create a __destruct() function, PHP will automatically call this function at the end of the script.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OOP - Access Modifiers</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51</a:t>
            </a:fld>
            <a:endParaRPr lang="en-IN" sz="3600" b="0" strike="noStrike" spc="-1">
              <a:latin typeface="Times New Roman"/>
            </a:endParaRPr>
          </a:p>
        </p:txBody>
      </p:sp>
      <p:sp>
        <p:nvSpPr>
          <p:cNvPr id="171" name="TextShape 3"/>
          <p:cNvSpPr txBox="1"/>
          <p:nvPr/>
        </p:nvSpPr>
        <p:spPr>
          <a:xfrm>
            <a:off x="346680" y="2290680"/>
            <a:ext cx="11540160" cy="4234664"/>
          </a:xfrm>
          <a:prstGeom prst="rect">
            <a:avLst/>
          </a:prstGeom>
          <a:noFill/>
          <a:ln>
            <a:noFill/>
          </a:ln>
        </p:spPr>
        <p:txBody>
          <a:bodyPr anchor="ctr">
            <a:normAutofit fontScale="77500" lnSpcReduction="20000"/>
          </a:bodyPr>
          <a:lstStyle/>
          <a:p>
            <a:r>
              <a:rPr lang="en-IN" sz="4000" b="1" dirty="0" smtClean="0"/>
              <a:t>Properties and methods can have access modifiers which control where they can be accessed.</a:t>
            </a:r>
          </a:p>
          <a:p>
            <a:endParaRPr lang="en-IN" sz="4000" b="1" dirty="0" smtClean="0"/>
          </a:p>
          <a:p>
            <a:r>
              <a:rPr lang="en-IN" sz="4000" b="1" dirty="0" smtClean="0"/>
              <a:t>There are three access modifiers:</a:t>
            </a:r>
          </a:p>
          <a:p>
            <a:pPr>
              <a:buFont typeface="Wingdings" pitchFamily="2" charset="2"/>
              <a:buChar char="Ø"/>
            </a:pPr>
            <a:r>
              <a:rPr lang="en-IN" sz="4000" dirty="0" smtClean="0"/>
              <a:t>public - the property or method can be accessed from everywhere. This is default</a:t>
            </a:r>
          </a:p>
          <a:p>
            <a:pPr>
              <a:buFont typeface="Wingdings" pitchFamily="2" charset="2"/>
              <a:buChar char="Ø"/>
            </a:pPr>
            <a:r>
              <a:rPr lang="en-IN" sz="4000" dirty="0" smtClean="0"/>
              <a:t>protected - the property or method can be accessed within the class and by classes derived from that class</a:t>
            </a:r>
          </a:p>
          <a:p>
            <a:pPr>
              <a:buFont typeface="Wingdings" pitchFamily="2" charset="2"/>
              <a:buChar char="Ø"/>
            </a:pPr>
            <a:r>
              <a:rPr lang="en-IN" sz="4000" dirty="0" smtClean="0"/>
              <a:t>private - the property or method can ONLY be accessed within the class</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PHP - What is Inheritance?</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52</a:t>
            </a:fld>
            <a:endParaRPr lang="en-IN" sz="3600" b="0" strike="noStrike" spc="-1">
              <a:latin typeface="Times New Roman"/>
            </a:endParaRPr>
          </a:p>
        </p:txBody>
      </p:sp>
      <p:sp>
        <p:nvSpPr>
          <p:cNvPr id="171" name="TextShape 3"/>
          <p:cNvSpPr txBox="1"/>
          <p:nvPr/>
        </p:nvSpPr>
        <p:spPr>
          <a:xfrm>
            <a:off x="346680" y="2290680"/>
            <a:ext cx="11540160" cy="3889080"/>
          </a:xfrm>
          <a:prstGeom prst="rect">
            <a:avLst/>
          </a:prstGeom>
          <a:noFill/>
          <a:ln>
            <a:noFill/>
          </a:ln>
        </p:spPr>
        <p:txBody>
          <a:bodyPr anchor="ctr">
            <a:normAutofit fontScale="85000" lnSpcReduction="10000"/>
          </a:bodyPr>
          <a:lstStyle/>
          <a:p>
            <a:r>
              <a:rPr lang="en-IN" sz="4000" dirty="0" smtClean="0"/>
              <a:t>Inheritance in OOP = When a class derives from another class.</a:t>
            </a:r>
          </a:p>
          <a:p>
            <a:endParaRPr lang="en-IN" sz="4000" dirty="0" smtClean="0"/>
          </a:p>
          <a:p>
            <a:r>
              <a:rPr lang="en-IN" sz="4000" dirty="0" smtClean="0"/>
              <a:t>The child class will inherit all the public and protected properties and methods from the parent class. In addition, it can have its own properties and methods.</a:t>
            </a:r>
          </a:p>
          <a:p>
            <a:endParaRPr lang="en-IN" sz="4000" dirty="0" smtClean="0"/>
          </a:p>
          <a:p>
            <a:r>
              <a:rPr lang="en-IN" sz="4000" dirty="0" smtClean="0"/>
              <a:t>An inherited class is defined by using the extends keyword.</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PHP - The final Keyword</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53</a:t>
            </a:fld>
            <a:endParaRPr lang="en-IN" sz="3600" b="0" strike="noStrike" spc="-1">
              <a:latin typeface="Times New Roman"/>
            </a:endParaRPr>
          </a:p>
        </p:txBody>
      </p:sp>
      <p:sp>
        <p:nvSpPr>
          <p:cNvPr id="171" name="TextShape 3"/>
          <p:cNvSpPr txBox="1"/>
          <p:nvPr/>
        </p:nvSpPr>
        <p:spPr>
          <a:xfrm>
            <a:off x="346680" y="1988840"/>
            <a:ext cx="11540160" cy="4608512"/>
          </a:xfrm>
          <a:prstGeom prst="rect">
            <a:avLst/>
          </a:prstGeom>
          <a:noFill/>
          <a:ln>
            <a:noFill/>
          </a:ln>
        </p:spPr>
        <p:txBody>
          <a:bodyPr anchor="ctr">
            <a:normAutofit fontScale="70000" lnSpcReduction="20000"/>
          </a:bodyPr>
          <a:lstStyle/>
          <a:p>
            <a:r>
              <a:rPr lang="en-IN" sz="4000" dirty="0" smtClean="0"/>
              <a:t>The final keyword can be used to prevent class inheritance or to prevent method overriding.</a:t>
            </a:r>
          </a:p>
          <a:p>
            <a:endParaRPr lang="en-IN" sz="4000" dirty="0" smtClean="0"/>
          </a:p>
          <a:p>
            <a:r>
              <a:rPr lang="en-IN" sz="4000" dirty="0" smtClean="0"/>
              <a:t>&lt;?</a:t>
            </a:r>
            <a:r>
              <a:rPr lang="en-IN" sz="4000" dirty="0" err="1" smtClean="0"/>
              <a:t>php</a:t>
            </a:r>
            <a:r>
              <a:rPr lang="en-IN" sz="4000" dirty="0" smtClean="0"/>
              <a:t/>
            </a:r>
            <a:br>
              <a:rPr lang="en-IN" sz="4000" dirty="0" smtClean="0"/>
            </a:br>
            <a:r>
              <a:rPr lang="en-IN" sz="4000" dirty="0" smtClean="0"/>
              <a:t>final class Fruit {</a:t>
            </a:r>
            <a:br>
              <a:rPr lang="en-IN" sz="4000" dirty="0" smtClean="0"/>
            </a:br>
            <a:r>
              <a:rPr lang="en-IN" sz="4000" dirty="0" smtClean="0"/>
              <a:t>  // some code</a:t>
            </a:r>
            <a:br>
              <a:rPr lang="en-IN" sz="4000" dirty="0" smtClean="0"/>
            </a:br>
            <a:r>
              <a:rPr lang="en-IN" sz="4000" dirty="0" smtClean="0"/>
              <a:t>}</a:t>
            </a:r>
            <a:br>
              <a:rPr lang="en-IN" sz="4000" dirty="0" smtClean="0"/>
            </a:br>
            <a:r>
              <a:rPr lang="en-IN" sz="4000" dirty="0" smtClean="0"/>
              <a:t/>
            </a:r>
            <a:br>
              <a:rPr lang="en-IN" sz="4000" dirty="0" smtClean="0"/>
            </a:br>
            <a:r>
              <a:rPr lang="en-IN" sz="4000" dirty="0" smtClean="0"/>
              <a:t>// will result in error</a:t>
            </a:r>
            <a:br>
              <a:rPr lang="en-IN" sz="4000" dirty="0" smtClean="0"/>
            </a:br>
            <a:r>
              <a:rPr lang="en-IN" sz="4000" dirty="0" smtClean="0"/>
              <a:t>class Strawberry extends Fruit {</a:t>
            </a:r>
            <a:br>
              <a:rPr lang="en-IN" sz="4000" dirty="0" smtClean="0"/>
            </a:br>
            <a:r>
              <a:rPr lang="en-IN" sz="4000" dirty="0" smtClean="0"/>
              <a:t>  // some code</a:t>
            </a:r>
            <a:br>
              <a:rPr lang="en-IN" sz="4000" dirty="0" smtClean="0"/>
            </a:br>
            <a:r>
              <a:rPr lang="en-IN" sz="4000" dirty="0" smtClean="0"/>
              <a:t>}</a:t>
            </a:r>
            <a:br>
              <a:rPr lang="en-IN" sz="4000" dirty="0" smtClean="0"/>
            </a:br>
            <a:r>
              <a:rPr lang="en-IN" sz="4000" dirty="0" smtClean="0"/>
              <a:t>?&gt;</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PHP – Error Handling</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54</a:t>
            </a:fld>
            <a:endParaRPr lang="en-IN" sz="3600" b="0" strike="noStrike" spc="-1">
              <a:latin typeface="Times New Roman"/>
            </a:endParaRPr>
          </a:p>
        </p:txBody>
      </p:sp>
      <p:sp>
        <p:nvSpPr>
          <p:cNvPr id="171" name="TextShape 3"/>
          <p:cNvSpPr txBox="1"/>
          <p:nvPr/>
        </p:nvSpPr>
        <p:spPr>
          <a:xfrm>
            <a:off x="346680" y="1988840"/>
            <a:ext cx="11540160" cy="4608512"/>
          </a:xfrm>
          <a:prstGeom prst="rect">
            <a:avLst/>
          </a:prstGeom>
          <a:noFill/>
          <a:ln>
            <a:noFill/>
          </a:ln>
        </p:spPr>
        <p:txBody>
          <a:bodyPr anchor="ctr">
            <a:normAutofit fontScale="70000" lnSpcReduction="20000"/>
          </a:bodyPr>
          <a:lstStyle/>
          <a:p>
            <a:r>
              <a:rPr lang="en-IN" sz="4000" dirty="0" smtClean="0"/>
              <a:t>When creating scripts &amp; web </a:t>
            </a:r>
            <a:r>
              <a:rPr lang="en-IN" sz="4000" smtClean="0"/>
              <a:t>applications, error </a:t>
            </a:r>
            <a:r>
              <a:rPr lang="en-IN" sz="4000" dirty="0" smtClean="0"/>
              <a:t>handling is an important part. If your code lacks error checking code, your program may look very unprofessional and you may be open to security risks. </a:t>
            </a:r>
          </a:p>
          <a:p>
            <a:pPr marL="742950" indent="-742950">
              <a:buFont typeface="+mj-lt"/>
              <a:buAutoNum type="arabicPeriod"/>
            </a:pPr>
            <a:r>
              <a:rPr lang="en-US" sz="4000" dirty="0" smtClean="0"/>
              <a:t>Simple die() statement</a:t>
            </a:r>
          </a:p>
          <a:p>
            <a:pPr marL="742950" indent="-742950"/>
            <a:r>
              <a:rPr lang="en-US" sz="4000" dirty="0" smtClean="0"/>
              <a:t>	if(!</a:t>
            </a:r>
            <a:r>
              <a:rPr lang="en-US" sz="4000" dirty="0" err="1" smtClean="0"/>
              <a:t>file.exists</a:t>
            </a:r>
            <a:r>
              <a:rPr lang="en-US" sz="4000" dirty="0" smtClean="0"/>
              <a:t>(“xyz.txt”))</a:t>
            </a:r>
          </a:p>
          <a:p>
            <a:pPr marL="742950" indent="-742950"/>
            <a:r>
              <a:rPr lang="en-US" sz="4000" dirty="0" smtClean="0"/>
              <a:t>	{</a:t>
            </a:r>
          </a:p>
          <a:p>
            <a:pPr marL="742950" indent="-742950"/>
            <a:r>
              <a:rPr lang="en-US" sz="4000" dirty="0" smtClean="0"/>
              <a:t>		die(“File not found”);</a:t>
            </a:r>
          </a:p>
          <a:p>
            <a:pPr marL="742950" indent="-742950"/>
            <a:r>
              <a:rPr lang="en-US" sz="4000" dirty="0" smtClean="0"/>
              <a:t>	}</a:t>
            </a:r>
          </a:p>
          <a:p>
            <a:pPr marL="742950" indent="-742950"/>
            <a:r>
              <a:rPr lang="en-US" sz="4000" dirty="0" smtClean="0"/>
              <a:t>	else</a:t>
            </a:r>
          </a:p>
          <a:p>
            <a:pPr marL="742950" indent="-742950"/>
            <a:r>
              <a:rPr lang="en-US" sz="4000" dirty="0" smtClean="0"/>
              <a:t>	{</a:t>
            </a:r>
          </a:p>
          <a:p>
            <a:pPr marL="742950" indent="-742950"/>
            <a:r>
              <a:rPr lang="en-US" sz="4000" dirty="0" smtClean="0"/>
              <a:t>		$file = </a:t>
            </a:r>
            <a:r>
              <a:rPr lang="en-US" sz="4000" dirty="0" err="1" smtClean="0"/>
              <a:t>fopen</a:t>
            </a:r>
            <a:r>
              <a:rPr lang="en-US" sz="4000" dirty="0" smtClean="0"/>
              <a:t>(“xyz.txt”);</a:t>
            </a:r>
          </a:p>
          <a:p>
            <a:pPr marL="742950" indent="-742950"/>
            <a:r>
              <a:rPr lang="en-US" sz="4000" dirty="0" smtClean="0"/>
              <a:t>	}</a:t>
            </a:r>
            <a:endParaRPr lang="en-IN" sz="4000" dirty="0" smtClean="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80400" y="753120"/>
            <a:ext cx="9613440" cy="1080720"/>
          </a:xfrm>
          <a:prstGeom prst="rect">
            <a:avLst/>
          </a:prstGeom>
          <a:noFill/>
          <a:ln>
            <a:noFill/>
          </a:ln>
        </p:spPr>
        <p:txBody>
          <a:bodyPr anchor="ctr"/>
          <a:lstStyle/>
          <a:p>
            <a:r>
              <a:rPr lang="en-IN" sz="3600" dirty="0" smtClean="0"/>
              <a:t>PHP – Error Handling</a:t>
            </a:r>
            <a:endParaRPr lang="en-IN" sz="3600" dirty="0"/>
          </a:p>
        </p:txBody>
      </p:sp>
      <p:sp>
        <p:nvSpPr>
          <p:cNvPr id="170" name="TextShape 2"/>
          <p:cNvSpPr txBox="1"/>
          <p:nvPr/>
        </p:nvSpPr>
        <p:spPr>
          <a:xfrm>
            <a:off x="10729440" y="753120"/>
            <a:ext cx="1153800" cy="1090440"/>
          </a:xfrm>
          <a:prstGeom prst="rect">
            <a:avLst/>
          </a:prstGeom>
          <a:noFill/>
          <a:ln>
            <a:noFill/>
          </a:ln>
        </p:spPr>
        <p:txBody>
          <a:bodyPr anchor="ctr"/>
          <a:lstStyle/>
          <a:p>
            <a:pPr>
              <a:lnSpc>
                <a:spcPct val="100000"/>
              </a:lnSpc>
            </a:pPr>
            <a:fld id="{2FDB3848-C7CE-4940-A426-88233D10F316}" type="slidenum">
              <a:rPr lang="en-IN" sz="3600" b="0" strike="noStrike" spc="-1">
                <a:solidFill>
                  <a:srgbClr val="FFFFFF"/>
                </a:solidFill>
                <a:latin typeface="Trebuchet MS"/>
              </a:rPr>
              <a:pPr>
                <a:lnSpc>
                  <a:spcPct val="100000"/>
                </a:lnSpc>
              </a:pPr>
              <a:t>55</a:t>
            </a:fld>
            <a:endParaRPr lang="en-IN" sz="3600" b="0" strike="noStrike" spc="-1">
              <a:latin typeface="Times New Roman"/>
            </a:endParaRPr>
          </a:p>
        </p:txBody>
      </p:sp>
      <p:sp>
        <p:nvSpPr>
          <p:cNvPr id="171" name="TextShape 3"/>
          <p:cNvSpPr txBox="1"/>
          <p:nvPr/>
        </p:nvSpPr>
        <p:spPr>
          <a:xfrm>
            <a:off x="346680" y="1988840"/>
            <a:ext cx="11540160" cy="4608512"/>
          </a:xfrm>
          <a:prstGeom prst="rect">
            <a:avLst/>
          </a:prstGeom>
          <a:noFill/>
          <a:ln>
            <a:noFill/>
          </a:ln>
        </p:spPr>
        <p:txBody>
          <a:bodyPr anchor="ctr">
            <a:normAutofit lnSpcReduction="10000"/>
          </a:bodyPr>
          <a:lstStyle/>
          <a:p>
            <a:r>
              <a:rPr lang="en-IN" sz="4000" dirty="0" smtClean="0"/>
              <a:t>2. Custom errors &amp; error triggers</a:t>
            </a:r>
          </a:p>
          <a:p>
            <a:r>
              <a:rPr lang="en-US" sz="4000" dirty="0" smtClean="0"/>
              <a:t>Create special function here</a:t>
            </a:r>
          </a:p>
          <a:p>
            <a:r>
              <a:rPr lang="en-US" sz="4000" dirty="0" err="1" smtClean="0"/>
              <a:t>Trigger_error</a:t>
            </a:r>
            <a:r>
              <a:rPr lang="en-US" sz="4000" dirty="0" smtClean="0"/>
              <a:t>(“</a:t>
            </a:r>
            <a:r>
              <a:rPr lang="en-US" sz="4000" dirty="0" err="1" smtClean="0"/>
              <a:t>msg”,constant</a:t>
            </a:r>
            <a:r>
              <a:rPr lang="en-US" sz="4000" dirty="0" smtClean="0"/>
              <a:t>): generates a user-level error message.(where constant are E_WARNING, E_NOTICE, E_USER_ERROR,E_USER_WARNING,E_USER_NOTICE)</a:t>
            </a:r>
          </a:p>
          <a:p>
            <a:r>
              <a:rPr lang="en-US" sz="4000" dirty="0" smtClean="0"/>
              <a:t>3. Error Reporting</a:t>
            </a:r>
            <a:endParaRPr lang="en-IN" sz="40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80400" y="753120"/>
            <a:ext cx="9613440" cy="1080720"/>
          </a:xfrm>
          <a:prstGeom prst="rect">
            <a:avLst/>
          </a:prstGeom>
          <a:noFill/>
          <a:ln>
            <a:noFill/>
          </a:ln>
        </p:spPr>
        <p:txBody>
          <a:bodyPr anchor="ctr"/>
          <a:lstStyle/>
          <a:p>
            <a:pPr>
              <a:lnSpc>
                <a:spcPct val="90000"/>
              </a:lnSpc>
            </a:pPr>
            <a:r>
              <a:rPr lang="en-IN" sz="3600" dirty="0" smtClean="0"/>
              <a:t>Modes</a:t>
            </a:r>
            <a:endParaRPr lang="en-US" sz="3600" b="0" strike="noStrike" spc="-1" dirty="0">
              <a:solidFill>
                <a:schemeClr val="tx1">
                  <a:lumMod val="95000"/>
                  <a:lumOff val="5000"/>
                </a:schemeClr>
              </a:solidFill>
              <a:latin typeface="Trebuchet MS"/>
            </a:endParaRPr>
          </a:p>
        </p:txBody>
      </p:sp>
      <p:sp>
        <p:nvSpPr>
          <p:cNvPr id="119" name="TextShape 2"/>
          <p:cNvSpPr txBox="1"/>
          <p:nvPr/>
        </p:nvSpPr>
        <p:spPr>
          <a:xfrm>
            <a:off x="267840" y="1655280"/>
            <a:ext cx="10025640" cy="4855320"/>
          </a:xfrm>
          <a:prstGeom prst="rect">
            <a:avLst/>
          </a:prstGeom>
          <a:noFill/>
          <a:ln>
            <a:noFill/>
          </a:ln>
        </p:spPr>
        <p:txBody>
          <a:bodyPr anchor="ctr">
            <a:normAutofit/>
          </a:bodyPr>
          <a:lstStyle/>
          <a:p>
            <a:pPr>
              <a:lnSpc>
                <a:spcPct val="90000"/>
              </a:lnSpc>
              <a:spcBef>
                <a:spcPts val="1001"/>
              </a:spcBef>
              <a:buClr>
                <a:srgbClr val="0D0D0D"/>
              </a:buClr>
            </a:pPr>
            <a:endParaRPr lang="en-US" sz="3600" b="0" strike="noStrike" spc="-1" dirty="0">
              <a:solidFill>
                <a:srgbClr val="FFFFFF"/>
              </a:solidFill>
              <a:latin typeface="Trebuchet MS"/>
            </a:endParaRPr>
          </a:p>
          <a:p>
            <a:pPr>
              <a:lnSpc>
                <a:spcPct val="90000"/>
              </a:lnSpc>
              <a:spcBef>
                <a:spcPts val="1001"/>
              </a:spcBef>
            </a:pPr>
            <a:endParaRPr lang="en-US" sz="3600" b="0" strike="noStrike" spc="-1" dirty="0">
              <a:solidFill>
                <a:srgbClr val="FFFFFF"/>
              </a:solidFill>
              <a:latin typeface="Trebuchet MS"/>
            </a:endParaRPr>
          </a:p>
        </p:txBody>
      </p:sp>
      <p:sp>
        <p:nvSpPr>
          <p:cNvPr id="120" name="TextShape 3"/>
          <p:cNvSpPr txBox="1"/>
          <p:nvPr/>
        </p:nvSpPr>
        <p:spPr>
          <a:xfrm>
            <a:off x="10729440" y="753120"/>
            <a:ext cx="1153800" cy="1090440"/>
          </a:xfrm>
          <a:prstGeom prst="rect">
            <a:avLst/>
          </a:prstGeom>
          <a:noFill/>
          <a:ln>
            <a:noFill/>
          </a:ln>
        </p:spPr>
        <p:txBody>
          <a:bodyPr anchor="ctr"/>
          <a:lstStyle/>
          <a:p>
            <a:pPr>
              <a:lnSpc>
                <a:spcPct val="100000"/>
              </a:lnSpc>
            </a:pPr>
            <a:fld id="{70DCF7BE-46F8-4B03-A1B1-01DB3379907E}" type="slidenum">
              <a:rPr lang="en-IN" sz="3600" b="0" strike="noStrike" spc="-1">
                <a:solidFill>
                  <a:srgbClr val="FFFFFF"/>
                </a:solidFill>
                <a:latin typeface="Trebuchet MS"/>
              </a:rPr>
              <a:pPr>
                <a:lnSpc>
                  <a:spcPct val="100000"/>
                </a:lnSpc>
              </a:pPr>
              <a:t>6</a:t>
            </a:fld>
            <a:endParaRPr lang="en-IN" sz="3600" b="0" strike="noStrike" spc="-1">
              <a:latin typeface="Times New Roman"/>
            </a:endParaRPr>
          </a:p>
        </p:txBody>
      </p:sp>
      <p:graphicFrame>
        <p:nvGraphicFramePr>
          <p:cNvPr id="5" name="Table 4"/>
          <p:cNvGraphicFramePr>
            <a:graphicFrameLocks noGrp="1"/>
          </p:cNvGraphicFramePr>
          <p:nvPr/>
        </p:nvGraphicFramePr>
        <p:xfrm>
          <a:off x="263352" y="2263938"/>
          <a:ext cx="11665296" cy="4594062"/>
        </p:xfrm>
        <a:graphic>
          <a:graphicData uri="http://schemas.openxmlformats.org/drawingml/2006/table">
            <a:tbl>
              <a:tblPr/>
              <a:tblGrid>
                <a:gridCol w="1197466"/>
                <a:gridCol w="10467830"/>
              </a:tblGrid>
              <a:tr h="352294">
                <a:tc>
                  <a:txBody>
                    <a:bodyPr/>
                    <a:lstStyle/>
                    <a:p>
                      <a:pPr algn="l" fontAlgn="t"/>
                      <a:r>
                        <a:rPr lang="en-IN" sz="1800" dirty="0"/>
                        <a:t>r</a:t>
                      </a:r>
                    </a:p>
                  </a:txBody>
                  <a:tcPr marL="92785"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b="1"/>
                        <a:t>Open a file for read only</a:t>
                      </a:r>
                      <a:r>
                        <a:rPr lang="en-IN" sz="1800"/>
                        <a:t>. File pointer starts at the beginning of the file</a:t>
                      </a:r>
                    </a:p>
                  </a:txBody>
                  <a:tcPr marL="46393"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15546">
                <a:tc>
                  <a:txBody>
                    <a:bodyPr/>
                    <a:lstStyle/>
                    <a:p>
                      <a:pPr algn="l" fontAlgn="t"/>
                      <a:r>
                        <a:rPr lang="en-IN" sz="1800" dirty="0"/>
                        <a:t>w</a:t>
                      </a:r>
                    </a:p>
                  </a:txBody>
                  <a:tcPr marL="92785"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t>Open a file for write only</a:t>
                      </a:r>
                      <a:r>
                        <a:rPr lang="en-IN" sz="1800" dirty="0"/>
                        <a:t>. Erases the contents of the file or creates a new file if it doesn't exist. File pointer starts at the beginning of the file</a:t>
                      </a:r>
                    </a:p>
                  </a:txBody>
                  <a:tcPr marL="46393"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94188">
                <a:tc>
                  <a:txBody>
                    <a:bodyPr/>
                    <a:lstStyle/>
                    <a:p>
                      <a:pPr algn="l" fontAlgn="t"/>
                      <a:r>
                        <a:rPr lang="en-IN" sz="1800" dirty="0"/>
                        <a:t>a</a:t>
                      </a:r>
                    </a:p>
                  </a:txBody>
                  <a:tcPr marL="92785"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b="1" dirty="0"/>
                        <a:t>Open a file for write only</a:t>
                      </a:r>
                      <a:r>
                        <a:rPr lang="en-IN" sz="1800" dirty="0"/>
                        <a:t>. The existing data in file is preserved. File pointer starts at the end of the file. Creates a new file if the file doesn't exist</a:t>
                      </a:r>
                    </a:p>
                  </a:txBody>
                  <a:tcPr marL="46393"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70692">
                <a:tc>
                  <a:txBody>
                    <a:bodyPr/>
                    <a:lstStyle/>
                    <a:p>
                      <a:pPr algn="l" fontAlgn="t"/>
                      <a:r>
                        <a:rPr lang="en-IN" sz="1800" dirty="0"/>
                        <a:t>x</a:t>
                      </a:r>
                    </a:p>
                  </a:txBody>
                  <a:tcPr marL="92785"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t>Creates a new file for write only</a:t>
                      </a:r>
                      <a:r>
                        <a:rPr lang="en-IN" sz="1800" dirty="0"/>
                        <a:t>. Returns FALSE and an error if file already exists</a:t>
                      </a:r>
                    </a:p>
                  </a:txBody>
                  <a:tcPr marL="46393"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52294">
                <a:tc>
                  <a:txBody>
                    <a:bodyPr/>
                    <a:lstStyle/>
                    <a:p>
                      <a:pPr algn="l" fontAlgn="t"/>
                      <a:r>
                        <a:rPr lang="en-IN" sz="1800"/>
                        <a:t>r+</a:t>
                      </a:r>
                    </a:p>
                  </a:txBody>
                  <a:tcPr marL="92785"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b="1" dirty="0"/>
                        <a:t>Open a file for read/write</a:t>
                      </a:r>
                      <a:r>
                        <a:rPr lang="en-IN" sz="1800" dirty="0"/>
                        <a:t>. File pointer starts at the beginning of the file</a:t>
                      </a:r>
                    </a:p>
                  </a:txBody>
                  <a:tcPr marL="46393"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15546">
                <a:tc>
                  <a:txBody>
                    <a:bodyPr/>
                    <a:lstStyle/>
                    <a:p>
                      <a:pPr algn="l" fontAlgn="t"/>
                      <a:r>
                        <a:rPr lang="en-IN" sz="1800"/>
                        <a:t>w+</a:t>
                      </a:r>
                    </a:p>
                  </a:txBody>
                  <a:tcPr marL="92785"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t>Open a file for read/write</a:t>
                      </a:r>
                      <a:r>
                        <a:rPr lang="en-IN" sz="1800" dirty="0"/>
                        <a:t>. Erases the contents of the file or creates a new file if it doesn't exist. File pointer starts at the beginning of the file</a:t>
                      </a:r>
                    </a:p>
                  </a:txBody>
                  <a:tcPr marL="46393"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15546">
                <a:tc>
                  <a:txBody>
                    <a:bodyPr/>
                    <a:lstStyle/>
                    <a:p>
                      <a:pPr algn="l" fontAlgn="t"/>
                      <a:r>
                        <a:rPr lang="en-IN" sz="1800" dirty="0"/>
                        <a:t>a+</a:t>
                      </a:r>
                    </a:p>
                  </a:txBody>
                  <a:tcPr marL="92785"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b="1" dirty="0"/>
                        <a:t>Open a file for read/write</a:t>
                      </a:r>
                      <a:r>
                        <a:rPr lang="en-IN" sz="1800" dirty="0"/>
                        <a:t>. The existing data in file is preserved. File pointer starts at the end of the file. Creates a new file if the file doesn't exist</a:t>
                      </a:r>
                    </a:p>
                  </a:txBody>
                  <a:tcPr marL="46393"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70692">
                <a:tc>
                  <a:txBody>
                    <a:bodyPr/>
                    <a:lstStyle/>
                    <a:p>
                      <a:pPr algn="l" fontAlgn="t"/>
                      <a:r>
                        <a:rPr lang="en-IN" sz="1800" dirty="0"/>
                        <a:t>x+</a:t>
                      </a:r>
                    </a:p>
                  </a:txBody>
                  <a:tcPr marL="92785"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b="1" dirty="0"/>
                        <a:t>Creates a new file for read/write</a:t>
                      </a:r>
                      <a:r>
                        <a:rPr lang="en-IN" sz="1800" dirty="0"/>
                        <a:t>. Returns FALSE and an error if file already exists</a:t>
                      </a:r>
                    </a:p>
                  </a:txBody>
                  <a:tcPr marL="46393" marR="46393" marT="46393" marB="4639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18433" name="Rectangle 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680400" y="753120"/>
            <a:ext cx="9613440" cy="1080720"/>
          </a:xfrm>
          <a:prstGeom prst="rect">
            <a:avLst/>
          </a:prstGeom>
          <a:noFill/>
          <a:ln>
            <a:noFill/>
          </a:ln>
        </p:spPr>
        <p:txBody>
          <a:bodyPr anchor="ctr"/>
          <a:lstStyle/>
          <a:p>
            <a:r>
              <a:rPr lang="en-IN" sz="3600" dirty="0" smtClean="0"/>
              <a:t>Read File - </a:t>
            </a:r>
            <a:r>
              <a:rPr lang="en-IN" sz="3600" dirty="0" err="1" smtClean="0"/>
              <a:t>fread</a:t>
            </a:r>
            <a:r>
              <a:rPr lang="en-IN" sz="3600" dirty="0" smtClean="0"/>
              <a:t>()</a:t>
            </a:r>
          </a:p>
        </p:txBody>
      </p:sp>
      <p:sp>
        <p:nvSpPr>
          <p:cNvPr id="122" name="TextShape 2"/>
          <p:cNvSpPr txBox="1"/>
          <p:nvPr/>
        </p:nvSpPr>
        <p:spPr>
          <a:xfrm>
            <a:off x="267840" y="1875960"/>
            <a:ext cx="11156752" cy="4634640"/>
          </a:xfrm>
          <a:prstGeom prst="rect">
            <a:avLst/>
          </a:prstGeom>
          <a:noFill/>
          <a:ln>
            <a:noFill/>
          </a:ln>
        </p:spPr>
        <p:txBody>
          <a:bodyPr anchor="ctr">
            <a:normAutofit/>
          </a:bodyPr>
          <a:lstStyle/>
          <a:p>
            <a:pPr>
              <a:buFont typeface="Wingdings" pitchFamily="2" charset="2"/>
              <a:buChar char="Ø"/>
            </a:pPr>
            <a:r>
              <a:rPr lang="en-IN" sz="3600" dirty="0" smtClean="0"/>
              <a:t>The </a:t>
            </a:r>
            <a:r>
              <a:rPr lang="en-IN" sz="3600" dirty="0" err="1" smtClean="0"/>
              <a:t>fread</a:t>
            </a:r>
            <a:r>
              <a:rPr lang="en-IN" sz="3600" dirty="0" smtClean="0"/>
              <a:t>() function reads from an open file.</a:t>
            </a:r>
          </a:p>
          <a:p>
            <a:pPr>
              <a:buFont typeface="Wingdings" pitchFamily="2" charset="2"/>
              <a:buChar char="Ø"/>
            </a:pPr>
            <a:r>
              <a:rPr lang="en-IN" sz="3600" dirty="0" smtClean="0"/>
              <a:t>The first parameter of </a:t>
            </a:r>
            <a:r>
              <a:rPr lang="en-IN" sz="3600" dirty="0" err="1" smtClean="0"/>
              <a:t>fread</a:t>
            </a:r>
            <a:r>
              <a:rPr lang="en-IN" sz="3600" dirty="0" smtClean="0"/>
              <a:t>() contains the name of the file to read from and the second parameter specifies the maximum number of bytes to read.</a:t>
            </a:r>
          </a:p>
          <a:p>
            <a:pPr>
              <a:buFont typeface="Wingdings" pitchFamily="2" charset="2"/>
              <a:buChar char="Ø"/>
            </a:pPr>
            <a:r>
              <a:rPr lang="en-IN" sz="3600" dirty="0" smtClean="0"/>
              <a:t>The following PHP code reads the "webdictionary.txt" file to the end:</a:t>
            </a:r>
          </a:p>
          <a:p>
            <a:r>
              <a:rPr lang="en-IN" sz="3600" dirty="0" err="1" smtClean="0"/>
              <a:t>fread</a:t>
            </a:r>
            <a:r>
              <a:rPr lang="en-IN" sz="3600" dirty="0" smtClean="0"/>
              <a:t>($</a:t>
            </a:r>
            <a:r>
              <a:rPr lang="en-IN" sz="3600" dirty="0" err="1" smtClean="0"/>
              <a:t>myfile,filesize</a:t>
            </a:r>
            <a:r>
              <a:rPr lang="en-IN" sz="3600" dirty="0" smtClean="0"/>
              <a:t>("webdictionary.txt"));</a:t>
            </a:r>
            <a:endParaRPr lang="en-IN" sz="3600" dirty="0"/>
          </a:p>
        </p:txBody>
      </p:sp>
      <p:sp>
        <p:nvSpPr>
          <p:cNvPr id="123" name="TextShape 3"/>
          <p:cNvSpPr txBox="1"/>
          <p:nvPr/>
        </p:nvSpPr>
        <p:spPr>
          <a:xfrm>
            <a:off x="10729440" y="753120"/>
            <a:ext cx="1153800" cy="1090440"/>
          </a:xfrm>
          <a:prstGeom prst="rect">
            <a:avLst/>
          </a:prstGeom>
          <a:noFill/>
          <a:ln>
            <a:noFill/>
          </a:ln>
        </p:spPr>
        <p:txBody>
          <a:bodyPr anchor="ctr"/>
          <a:lstStyle/>
          <a:p>
            <a:pPr>
              <a:lnSpc>
                <a:spcPct val="100000"/>
              </a:lnSpc>
            </a:pPr>
            <a:fld id="{5A31D23F-BEBF-48B6-BFD2-2F9646D53CA1}" type="slidenum">
              <a:rPr lang="en-IN" sz="3600" b="0" strike="noStrike" spc="-1">
                <a:solidFill>
                  <a:srgbClr val="FFFFFF"/>
                </a:solidFill>
                <a:latin typeface="Trebuchet MS"/>
              </a:rPr>
              <a:pPr>
                <a:lnSpc>
                  <a:spcPct val="100000"/>
                </a:lnSpc>
              </a:pPr>
              <a:t>7</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680400" y="753120"/>
            <a:ext cx="9613440" cy="1080720"/>
          </a:xfrm>
          <a:prstGeom prst="rect">
            <a:avLst/>
          </a:prstGeom>
          <a:noFill/>
          <a:ln>
            <a:noFill/>
          </a:ln>
        </p:spPr>
        <p:txBody>
          <a:bodyPr anchor="ctr"/>
          <a:lstStyle/>
          <a:p>
            <a:r>
              <a:rPr lang="en-IN" sz="3600" dirty="0" smtClean="0"/>
              <a:t>Close File - </a:t>
            </a:r>
            <a:r>
              <a:rPr lang="en-IN" sz="3600" dirty="0" err="1" smtClean="0"/>
              <a:t>fclose</a:t>
            </a:r>
            <a:r>
              <a:rPr lang="en-IN" sz="3600" dirty="0" smtClean="0"/>
              <a:t>()</a:t>
            </a:r>
          </a:p>
        </p:txBody>
      </p:sp>
      <p:sp>
        <p:nvSpPr>
          <p:cNvPr id="125" name="TextShape 2"/>
          <p:cNvSpPr txBox="1"/>
          <p:nvPr/>
        </p:nvSpPr>
        <p:spPr>
          <a:xfrm>
            <a:off x="267840" y="1655280"/>
            <a:ext cx="11588800" cy="4855320"/>
          </a:xfrm>
          <a:prstGeom prst="rect">
            <a:avLst/>
          </a:prstGeom>
          <a:noFill/>
          <a:ln>
            <a:noFill/>
          </a:ln>
        </p:spPr>
        <p:txBody>
          <a:bodyPr anchor="ctr">
            <a:normAutofit/>
          </a:bodyPr>
          <a:lstStyle/>
          <a:p>
            <a:pPr>
              <a:buFont typeface="Wingdings" pitchFamily="2" charset="2"/>
              <a:buChar char="Ø"/>
            </a:pPr>
            <a:r>
              <a:rPr lang="en-IN" sz="3600" dirty="0" smtClean="0"/>
              <a:t>The </a:t>
            </a:r>
            <a:r>
              <a:rPr lang="en-IN" sz="3600" dirty="0" err="1" smtClean="0"/>
              <a:t>fclose</a:t>
            </a:r>
            <a:r>
              <a:rPr lang="en-IN" sz="3600" dirty="0" smtClean="0"/>
              <a:t>() function is used to close an open file.</a:t>
            </a:r>
          </a:p>
          <a:p>
            <a:pPr>
              <a:buFont typeface="Wingdings" pitchFamily="2" charset="2"/>
              <a:buChar char="Ø"/>
            </a:pPr>
            <a:r>
              <a:rPr lang="en-IN" sz="3600" dirty="0" smtClean="0"/>
              <a:t>It's a good programming practice to close all files after you have finished with them. You don't want an open file running around on your server taking up resources!</a:t>
            </a:r>
          </a:p>
          <a:p>
            <a:pPr>
              <a:buFont typeface="Wingdings" pitchFamily="2" charset="2"/>
              <a:buChar char="Ø"/>
            </a:pPr>
            <a:r>
              <a:rPr lang="en-IN" sz="3600" dirty="0" smtClean="0"/>
              <a:t>The </a:t>
            </a:r>
            <a:r>
              <a:rPr lang="en-IN" sz="3600" dirty="0" err="1" smtClean="0"/>
              <a:t>fclose</a:t>
            </a:r>
            <a:r>
              <a:rPr lang="en-IN" sz="3600" dirty="0" smtClean="0"/>
              <a:t>() requires the name of the file (or a variable that holds the filename) we want to close.</a:t>
            </a:r>
            <a:endParaRPr lang="en-IN" sz="3600" dirty="0"/>
          </a:p>
        </p:txBody>
      </p:sp>
      <p:sp>
        <p:nvSpPr>
          <p:cNvPr id="126" name="TextShape 3"/>
          <p:cNvSpPr txBox="1"/>
          <p:nvPr/>
        </p:nvSpPr>
        <p:spPr>
          <a:xfrm>
            <a:off x="10729440" y="753120"/>
            <a:ext cx="1153800" cy="1090440"/>
          </a:xfrm>
          <a:prstGeom prst="rect">
            <a:avLst/>
          </a:prstGeom>
          <a:noFill/>
          <a:ln>
            <a:noFill/>
          </a:ln>
        </p:spPr>
        <p:txBody>
          <a:bodyPr anchor="ctr"/>
          <a:lstStyle/>
          <a:p>
            <a:pPr>
              <a:lnSpc>
                <a:spcPct val="100000"/>
              </a:lnSpc>
            </a:pPr>
            <a:fld id="{EE67371B-6F95-4E31-8BE1-9F00757EA6C7}" type="slidenum">
              <a:rPr lang="en-IN" sz="3600" b="0" strike="noStrike" spc="-1">
                <a:solidFill>
                  <a:srgbClr val="FFFFFF"/>
                </a:solidFill>
                <a:latin typeface="Trebuchet MS"/>
              </a:rPr>
              <a:pPr>
                <a:lnSpc>
                  <a:spcPct val="100000"/>
                </a:lnSpc>
              </a:pPr>
              <a:t>8</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0400" y="753120"/>
            <a:ext cx="9613440" cy="1080720"/>
          </a:xfrm>
          <a:prstGeom prst="rect">
            <a:avLst/>
          </a:prstGeom>
          <a:noFill/>
          <a:ln>
            <a:noFill/>
          </a:ln>
        </p:spPr>
        <p:txBody>
          <a:bodyPr anchor="ctr"/>
          <a:lstStyle/>
          <a:p>
            <a:r>
              <a:rPr lang="en-IN" sz="3600" dirty="0" smtClean="0"/>
              <a:t>File handling functions</a:t>
            </a:r>
          </a:p>
        </p:txBody>
      </p:sp>
      <p:sp>
        <p:nvSpPr>
          <p:cNvPr id="128" name="TextShape 2"/>
          <p:cNvSpPr txBox="1"/>
          <p:nvPr/>
        </p:nvSpPr>
        <p:spPr>
          <a:xfrm>
            <a:off x="267840" y="1655280"/>
            <a:ext cx="10025640" cy="4855320"/>
          </a:xfrm>
          <a:prstGeom prst="rect">
            <a:avLst/>
          </a:prstGeom>
          <a:noFill/>
          <a:ln>
            <a:noFill/>
          </a:ln>
        </p:spPr>
        <p:txBody>
          <a:bodyPr anchor="ctr">
            <a:normAutofit/>
          </a:bodyPr>
          <a:lstStyle/>
          <a:p>
            <a:endParaRPr lang="en-IN" sz="3600" dirty="0" smtClean="0"/>
          </a:p>
          <a:p>
            <a:r>
              <a:rPr lang="en-IN" sz="3600" dirty="0" err="1" smtClean="0"/>
              <a:t>fgets</a:t>
            </a:r>
            <a:r>
              <a:rPr lang="en-IN" sz="3600" dirty="0" smtClean="0"/>
              <a:t>() :The </a:t>
            </a:r>
            <a:r>
              <a:rPr lang="en-IN" sz="3600" dirty="0" err="1" smtClean="0"/>
              <a:t>fgets</a:t>
            </a:r>
            <a:r>
              <a:rPr lang="en-IN" sz="3600" dirty="0" smtClean="0"/>
              <a:t>() function is used to read a single line from a file.</a:t>
            </a:r>
          </a:p>
          <a:p>
            <a:r>
              <a:rPr lang="en-IN" sz="3600" dirty="0" err="1" smtClean="0"/>
              <a:t>fgetc</a:t>
            </a:r>
            <a:r>
              <a:rPr lang="en-IN" sz="3600" dirty="0" smtClean="0"/>
              <a:t>(): The </a:t>
            </a:r>
            <a:r>
              <a:rPr lang="en-IN" sz="3600" dirty="0" err="1" smtClean="0"/>
              <a:t>fgetc</a:t>
            </a:r>
            <a:r>
              <a:rPr lang="en-IN" sz="3600" dirty="0" smtClean="0"/>
              <a:t>() function is used to read a single character from a file.</a:t>
            </a:r>
          </a:p>
          <a:p>
            <a:pPr>
              <a:lnSpc>
                <a:spcPct val="90000"/>
              </a:lnSpc>
              <a:spcBef>
                <a:spcPts val="1001"/>
              </a:spcBef>
              <a:buClr>
                <a:srgbClr val="0D0D0D"/>
              </a:buClr>
              <a:buFont typeface="Wingdings" charset="2"/>
              <a:buChar char=""/>
            </a:pPr>
            <a:endParaRPr lang="en-US" sz="3600" b="0" strike="noStrike" spc="-1" dirty="0">
              <a:solidFill>
                <a:srgbClr val="FFFFFF"/>
              </a:solidFill>
              <a:latin typeface="Trebuchet MS"/>
            </a:endParaRPr>
          </a:p>
        </p:txBody>
      </p:sp>
      <p:sp>
        <p:nvSpPr>
          <p:cNvPr id="129" name="TextShape 3"/>
          <p:cNvSpPr txBox="1"/>
          <p:nvPr/>
        </p:nvSpPr>
        <p:spPr>
          <a:xfrm>
            <a:off x="10729440" y="753120"/>
            <a:ext cx="1153800" cy="1090440"/>
          </a:xfrm>
          <a:prstGeom prst="rect">
            <a:avLst/>
          </a:prstGeom>
          <a:noFill/>
          <a:ln>
            <a:noFill/>
          </a:ln>
        </p:spPr>
        <p:txBody>
          <a:bodyPr anchor="ctr"/>
          <a:lstStyle/>
          <a:p>
            <a:pPr>
              <a:lnSpc>
                <a:spcPct val="100000"/>
              </a:lnSpc>
            </a:pPr>
            <a:fld id="{B6067087-004A-40C4-A068-52117C14F6CF}" type="slidenum">
              <a:rPr lang="en-IN" sz="3600" b="0" strike="noStrike" spc="-1">
                <a:solidFill>
                  <a:srgbClr val="FFFFFF"/>
                </a:solidFill>
                <a:latin typeface="Trebuchet MS"/>
              </a:rPr>
              <a:pPr>
                <a:lnSpc>
                  <a:spcPct val="100000"/>
                </a:lnSpc>
              </a:pPr>
              <a:t>9</a:t>
            </a:fld>
            <a:endParaRPr lang="en-IN" sz="36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tf67421116</Template>
  <TotalTime>1387</TotalTime>
  <Words>2371</Words>
  <Application>Microsoft Office PowerPoint</Application>
  <PresentationFormat>Custom</PresentationFormat>
  <Paragraphs>369</Paragraphs>
  <Slides>55</Slides>
  <Notes>0</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173</cp:revision>
  <dcterms:created xsi:type="dcterms:W3CDTF">2019-12-30T08:42:21Z</dcterms:created>
  <dcterms:modified xsi:type="dcterms:W3CDTF">2021-06-08T15:43:19Z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64</vt:i4>
  </property>
</Properties>
</file>