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0" r:id="rId2"/>
    <p:sldId id="337" r:id="rId3"/>
    <p:sldId id="338" r:id="rId4"/>
    <p:sldId id="341" r:id="rId5"/>
    <p:sldId id="355" r:id="rId6"/>
    <p:sldId id="342" r:id="rId7"/>
    <p:sldId id="343" r:id="rId8"/>
    <p:sldId id="344" r:id="rId9"/>
    <p:sldId id="375" r:id="rId10"/>
    <p:sldId id="387" r:id="rId11"/>
    <p:sldId id="345" r:id="rId12"/>
    <p:sldId id="346" r:id="rId13"/>
    <p:sldId id="348" r:id="rId14"/>
    <p:sldId id="350" r:id="rId15"/>
    <p:sldId id="351" r:id="rId16"/>
    <p:sldId id="352" r:id="rId17"/>
    <p:sldId id="403" r:id="rId18"/>
    <p:sldId id="354" r:id="rId19"/>
    <p:sldId id="356" r:id="rId20"/>
    <p:sldId id="349" r:id="rId21"/>
    <p:sldId id="389" r:id="rId22"/>
    <p:sldId id="392" r:id="rId23"/>
    <p:sldId id="391" r:id="rId24"/>
    <p:sldId id="388" r:id="rId25"/>
    <p:sldId id="396" r:id="rId26"/>
    <p:sldId id="393" r:id="rId27"/>
    <p:sldId id="394" r:id="rId28"/>
    <p:sldId id="395" r:id="rId29"/>
    <p:sldId id="400" r:id="rId30"/>
    <p:sldId id="401" r:id="rId31"/>
    <p:sldId id="402" r:id="rId32"/>
    <p:sldId id="406" r:id="rId33"/>
    <p:sldId id="397" r:id="rId34"/>
    <p:sldId id="404" r:id="rId35"/>
    <p:sldId id="405" r:id="rId36"/>
    <p:sldId id="407" r:id="rId37"/>
    <p:sldId id="408" r:id="rId38"/>
    <p:sldId id="409" r:id="rId39"/>
    <p:sldId id="411" r:id="rId40"/>
    <p:sldId id="398" r:id="rId41"/>
  </p:sldIdLst>
  <p:sldSz cx="9144000" cy="6858000" type="screen4x3"/>
  <p:notesSz cx="6858000" cy="9144000"/>
  <p:custDataLst>
    <p:tags r:id="rId4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66"/>
    <a:srgbClr val="21AF97"/>
    <a:srgbClr val="000000"/>
    <a:srgbClr val="000066"/>
    <a:srgbClr val="0000CC"/>
    <a:srgbClr val="C3E684"/>
    <a:srgbClr val="003399"/>
    <a:srgbClr val="6EBBD0"/>
    <a:srgbClr val="A7C46E"/>
    <a:srgbClr val="A18C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402" autoAdjust="0"/>
  </p:normalViewPr>
  <p:slideViewPr>
    <p:cSldViewPr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67" d="100"/>
          <a:sy n="67" d="100"/>
        </p:scale>
        <p:origin x="-322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9E88F-A6DE-44E1-B555-08E35F6F2CB8}" type="doc">
      <dgm:prSet loTypeId="urn:microsoft.com/office/officeart/2005/8/layout/pyramid1" loCatId="pyramid" qsTypeId="urn:microsoft.com/office/officeart/2005/8/quickstyle/3d2" qsCatId="3D" csTypeId="urn:microsoft.com/office/officeart/2005/8/colors/colorful5" csCatId="colorful" phldr="1"/>
      <dgm:spPr/>
    </dgm:pt>
    <dgm:pt modelId="{285411AE-E631-4643-B694-4F6A76CD2EBE}">
      <dgm:prSet phldrT="[Text]" custT="1"/>
      <dgm:spPr>
        <a:gradFill rotWithShape="0">
          <a:gsLst>
            <a:gs pos="0">
              <a:schemeClr val="accent5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2000" b="1" dirty="0" smtClean="0">
              <a:solidFill>
                <a:srgbClr val="000066"/>
              </a:solidFill>
            </a:rPr>
            <a:t>Registers</a:t>
          </a:r>
          <a:endParaRPr lang="en-IN" sz="2000" b="1" dirty="0">
            <a:solidFill>
              <a:srgbClr val="000066"/>
            </a:solidFill>
          </a:endParaRPr>
        </a:p>
      </dgm:t>
    </dgm:pt>
    <dgm:pt modelId="{4AE6A5BA-DFC4-4118-8EDB-AE369913D076}" type="parTrans" cxnId="{87167D88-332E-422E-984B-F1E7C2CB0425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6546EDD8-E493-41E5-9BB0-D392C6FB2E75}" type="sibTrans" cxnId="{87167D88-332E-422E-984B-F1E7C2CB0425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5FD5BCC8-55AB-40E9-8C2D-2A62F021104A}">
      <dgm:prSet phldrT="[Text]" custT="1"/>
      <dgm:spPr>
        <a:gradFill rotWithShape="0">
          <a:gsLst>
            <a:gs pos="0">
              <a:srgbClr val="21AF97">
                <a:alpha val="0"/>
              </a:srgb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2000" b="1" dirty="0" smtClean="0">
              <a:solidFill>
                <a:srgbClr val="000066"/>
              </a:solidFill>
            </a:rPr>
            <a:t>Cache</a:t>
          </a:r>
          <a:endParaRPr lang="en-IN" sz="2000" b="1" dirty="0">
            <a:solidFill>
              <a:srgbClr val="000066"/>
            </a:solidFill>
          </a:endParaRPr>
        </a:p>
      </dgm:t>
    </dgm:pt>
    <dgm:pt modelId="{A8A68DDF-15C4-4229-B7F9-7B3E607EDAA5}" type="parTrans" cxnId="{FF1660D4-DAF9-4FF4-9040-CADA8AFD6639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88AF24D7-4CB2-4E11-AB96-616C3BF40B91}" type="sibTrans" cxnId="{FF1660D4-DAF9-4FF4-9040-CADA8AFD6639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B026EFC9-6C91-4245-8202-CB883235C7DB}">
      <dgm:prSet phldrT="[Text]" custT="1"/>
      <dgm:spPr>
        <a:gradFill rotWithShape="0">
          <a:gsLst>
            <a:gs pos="0">
              <a:schemeClr val="accent5">
                <a:hueOff val="-4966938"/>
                <a:satOff val="19906"/>
                <a:lumOff val="4314"/>
                <a:shade val="51000"/>
                <a:satMod val="130000"/>
                <a:alpha val="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2000" b="1" dirty="0" smtClean="0">
              <a:solidFill>
                <a:srgbClr val="000066"/>
              </a:solidFill>
            </a:rPr>
            <a:t>Main memory</a:t>
          </a:r>
          <a:endParaRPr lang="en-IN" sz="2000" b="1" dirty="0">
            <a:solidFill>
              <a:srgbClr val="000066"/>
            </a:solidFill>
          </a:endParaRPr>
        </a:p>
      </dgm:t>
    </dgm:pt>
    <dgm:pt modelId="{482CD22C-15DA-49E5-87ED-97721F2F4A96}" type="parTrans" cxnId="{B20F7E11-A5D1-4B61-8192-AD1145FA6BCE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FF228A1E-5351-48EB-A426-2CF7F14D2728}" type="sibTrans" cxnId="{B20F7E11-A5D1-4B61-8192-AD1145FA6BCE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C4758D28-1B65-4309-8FE8-B2ECFFC53509}">
      <dgm:prSet phldrT="[Text]" custT="1"/>
      <dgm:spPr>
        <a:gradFill rotWithShape="0">
          <a:gsLst>
            <a:gs pos="0">
              <a:schemeClr val="accent5">
                <a:hueOff val="-7450407"/>
                <a:satOff val="29858"/>
                <a:lumOff val="6471"/>
                <a:shade val="51000"/>
                <a:satMod val="130000"/>
                <a:alpha val="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gm:spPr>
      <dgm:t>
        <a:bodyPr/>
        <a:lstStyle/>
        <a:p>
          <a:r>
            <a:rPr lang="en-US" sz="2000" b="1" dirty="0" smtClean="0">
              <a:solidFill>
                <a:srgbClr val="000066"/>
              </a:solidFill>
            </a:rPr>
            <a:t>Magnetic disk</a:t>
          </a:r>
          <a:endParaRPr lang="en-IN" sz="2000" b="1" dirty="0">
            <a:solidFill>
              <a:srgbClr val="000066"/>
            </a:solidFill>
          </a:endParaRPr>
        </a:p>
      </dgm:t>
    </dgm:pt>
    <dgm:pt modelId="{691DE146-5487-4A02-824E-AEE44CA77821}" type="parTrans" cxnId="{AC3C3166-BE81-453A-9D68-3DF317641D40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D5FC7C0A-4230-4AE0-92BA-54D5DB2B556F}" type="sibTrans" cxnId="{AC3C3166-BE81-453A-9D68-3DF317641D40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1895E639-CF50-42F4-9136-552D341CC344}">
      <dgm:prSet phldrT="[Text]" custT="1"/>
      <dgm:spPr>
        <a:gradFill rotWithShape="0">
          <a:gsLst>
            <a:gs pos="0">
              <a:schemeClr val="accent5">
                <a:hueOff val="-9933876"/>
                <a:satOff val="39811"/>
                <a:lumOff val="8628"/>
                <a:shade val="51000"/>
                <a:satMod val="130000"/>
                <a:alpha val="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sz="2000" b="1" dirty="0" smtClean="0">
              <a:solidFill>
                <a:srgbClr val="000066"/>
              </a:solidFill>
            </a:rPr>
            <a:t>Tape and optical disk</a:t>
          </a:r>
          <a:endParaRPr lang="en-IN" sz="2000" b="1" dirty="0">
            <a:solidFill>
              <a:srgbClr val="000066"/>
            </a:solidFill>
          </a:endParaRPr>
        </a:p>
      </dgm:t>
    </dgm:pt>
    <dgm:pt modelId="{68B89250-9D1B-424C-B482-1CFA9996D691}" type="parTrans" cxnId="{4527A968-F28C-4F0B-AE7F-479EBED2F445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AC9FD9A5-95F4-4FAD-B7BE-72EDB0333643}" type="sibTrans" cxnId="{4527A968-F28C-4F0B-AE7F-479EBED2F445}">
      <dgm:prSet/>
      <dgm:spPr/>
      <dgm:t>
        <a:bodyPr/>
        <a:lstStyle/>
        <a:p>
          <a:endParaRPr lang="en-IN" sz="1600" b="1">
            <a:solidFill>
              <a:srgbClr val="000066"/>
            </a:solidFill>
          </a:endParaRPr>
        </a:p>
      </dgm:t>
    </dgm:pt>
    <dgm:pt modelId="{1968BEE7-CDA0-430B-8D58-F7DE5BFD7032}" type="pres">
      <dgm:prSet presAssocID="{A1C9E88F-A6DE-44E1-B555-08E35F6F2CB8}" presName="Name0" presStyleCnt="0">
        <dgm:presLayoutVars>
          <dgm:dir/>
          <dgm:animLvl val="lvl"/>
          <dgm:resizeHandles val="exact"/>
        </dgm:presLayoutVars>
      </dgm:prSet>
      <dgm:spPr/>
    </dgm:pt>
    <dgm:pt modelId="{362E7CDD-92B2-4718-80FC-6722B3455A5B}" type="pres">
      <dgm:prSet presAssocID="{285411AE-E631-4643-B694-4F6A76CD2EBE}" presName="Name8" presStyleCnt="0"/>
      <dgm:spPr/>
    </dgm:pt>
    <dgm:pt modelId="{110E0ED4-F6A1-4BE5-9E6B-0BFE053B242C}" type="pres">
      <dgm:prSet presAssocID="{285411AE-E631-4643-B694-4F6A76CD2EBE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AFAC58-41EA-42DD-BAB5-8CABE28188B5}" type="pres">
      <dgm:prSet presAssocID="{285411AE-E631-4643-B694-4F6A76CD2E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C6BD9E-0109-4F30-B26F-29B46C8E5159}" type="pres">
      <dgm:prSet presAssocID="{5FD5BCC8-55AB-40E9-8C2D-2A62F021104A}" presName="Name8" presStyleCnt="0"/>
      <dgm:spPr/>
    </dgm:pt>
    <dgm:pt modelId="{9CA15DD8-4FD0-4CF7-9AA0-ED482CB61495}" type="pres">
      <dgm:prSet presAssocID="{5FD5BCC8-55AB-40E9-8C2D-2A62F021104A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FD281E-F155-4E88-8181-1ADB772A1AC9}" type="pres">
      <dgm:prSet presAssocID="{5FD5BCC8-55AB-40E9-8C2D-2A62F021104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DE3179-01D2-48DA-82AE-9200D7808CBD}" type="pres">
      <dgm:prSet presAssocID="{B026EFC9-6C91-4245-8202-CB883235C7DB}" presName="Name8" presStyleCnt="0"/>
      <dgm:spPr/>
    </dgm:pt>
    <dgm:pt modelId="{491C44F2-0FA6-402D-AB99-4B94D06485EE}" type="pres">
      <dgm:prSet presAssocID="{B026EFC9-6C91-4245-8202-CB883235C7DB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BF78E7-712A-4C42-9644-9F2C96750A71}" type="pres">
      <dgm:prSet presAssocID="{B026EFC9-6C91-4245-8202-CB883235C7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7D2BAF-C0D8-462A-9859-E276F2739E9B}" type="pres">
      <dgm:prSet presAssocID="{C4758D28-1B65-4309-8FE8-B2ECFFC53509}" presName="Name8" presStyleCnt="0"/>
      <dgm:spPr/>
    </dgm:pt>
    <dgm:pt modelId="{049BBCC8-811E-4661-B3CA-2FF9ECC0A51C}" type="pres">
      <dgm:prSet presAssocID="{C4758D28-1B65-4309-8FE8-B2ECFFC53509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6F0E9-8CBB-4ECC-8FF5-3698A636FF87}" type="pres">
      <dgm:prSet presAssocID="{C4758D28-1B65-4309-8FE8-B2ECFFC535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857D1-5879-46A6-82E1-E7613F635BA4}" type="pres">
      <dgm:prSet presAssocID="{1895E639-CF50-42F4-9136-552D341CC344}" presName="Name8" presStyleCnt="0"/>
      <dgm:spPr/>
    </dgm:pt>
    <dgm:pt modelId="{19E7AD24-452E-4619-A9B5-BE5D7EF06B28}" type="pres">
      <dgm:prSet presAssocID="{1895E639-CF50-42F4-9136-552D341CC34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2E46B6-CB0E-4D2B-8E9C-04E0F40A3C22}" type="pres">
      <dgm:prSet presAssocID="{1895E639-CF50-42F4-9136-552D341CC3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42E51E-0210-4589-ABF1-C1C6621405AA}" type="presOf" srcId="{A1C9E88F-A6DE-44E1-B555-08E35F6F2CB8}" destId="{1968BEE7-CDA0-430B-8D58-F7DE5BFD7032}" srcOrd="0" destOrd="0" presId="urn:microsoft.com/office/officeart/2005/8/layout/pyramid1"/>
    <dgm:cxn modelId="{87167D88-332E-422E-984B-F1E7C2CB0425}" srcId="{A1C9E88F-A6DE-44E1-B555-08E35F6F2CB8}" destId="{285411AE-E631-4643-B694-4F6A76CD2EBE}" srcOrd="0" destOrd="0" parTransId="{4AE6A5BA-DFC4-4118-8EDB-AE369913D076}" sibTransId="{6546EDD8-E493-41E5-9BB0-D392C6FB2E75}"/>
    <dgm:cxn modelId="{B20F7E11-A5D1-4B61-8192-AD1145FA6BCE}" srcId="{A1C9E88F-A6DE-44E1-B555-08E35F6F2CB8}" destId="{B026EFC9-6C91-4245-8202-CB883235C7DB}" srcOrd="2" destOrd="0" parTransId="{482CD22C-15DA-49E5-87ED-97721F2F4A96}" sibTransId="{FF228A1E-5351-48EB-A426-2CF7F14D2728}"/>
    <dgm:cxn modelId="{DAEEA2D6-199D-4E49-BAEE-29AE0E81D38D}" type="presOf" srcId="{285411AE-E631-4643-B694-4F6A76CD2EBE}" destId="{110E0ED4-F6A1-4BE5-9E6B-0BFE053B242C}" srcOrd="0" destOrd="0" presId="urn:microsoft.com/office/officeart/2005/8/layout/pyramid1"/>
    <dgm:cxn modelId="{90579DBE-53BA-4F15-83E7-D28257F7EFBF}" type="presOf" srcId="{1895E639-CF50-42F4-9136-552D341CC344}" destId="{9D2E46B6-CB0E-4D2B-8E9C-04E0F40A3C22}" srcOrd="1" destOrd="0" presId="urn:microsoft.com/office/officeart/2005/8/layout/pyramid1"/>
    <dgm:cxn modelId="{D18252C2-7CA7-45F9-A875-AFF4E3F62CB2}" type="presOf" srcId="{C4758D28-1B65-4309-8FE8-B2ECFFC53509}" destId="{A716F0E9-8CBB-4ECC-8FF5-3698A636FF87}" srcOrd="1" destOrd="0" presId="urn:microsoft.com/office/officeart/2005/8/layout/pyramid1"/>
    <dgm:cxn modelId="{45BCEB1B-B604-4AC6-B6A7-808B06E02BB5}" type="presOf" srcId="{B026EFC9-6C91-4245-8202-CB883235C7DB}" destId="{491C44F2-0FA6-402D-AB99-4B94D06485EE}" srcOrd="0" destOrd="0" presId="urn:microsoft.com/office/officeart/2005/8/layout/pyramid1"/>
    <dgm:cxn modelId="{FB6B4B88-6406-402C-8412-FA81FE6960F2}" type="presOf" srcId="{C4758D28-1B65-4309-8FE8-B2ECFFC53509}" destId="{049BBCC8-811E-4661-B3CA-2FF9ECC0A51C}" srcOrd="0" destOrd="0" presId="urn:microsoft.com/office/officeart/2005/8/layout/pyramid1"/>
    <dgm:cxn modelId="{2DE83D39-9496-43E7-BA30-508570E49A17}" type="presOf" srcId="{5FD5BCC8-55AB-40E9-8C2D-2A62F021104A}" destId="{9CA15DD8-4FD0-4CF7-9AA0-ED482CB61495}" srcOrd="0" destOrd="0" presId="urn:microsoft.com/office/officeart/2005/8/layout/pyramid1"/>
    <dgm:cxn modelId="{FF1660D4-DAF9-4FF4-9040-CADA8AFD6639}" srcId="{A1C9E88F-A6DE-44E1-B555-08E35F6F2CB8}" destId="{5FD5BCC8-55AB-40E9-8C2D-2A62F021104A}" srcOrd="1" destOrd="0" parTransId="{A8A68DDF-15C4-4229-B7F9-7B3E607EDAA5}" sibTransId="{88AF24D7-4CB2-4E11-AB96-616C3BF40B91}"/>
    <dgm:cxn modelId="{13925A5F-525C-47B2-9FA3-251100C59596}" type="presOf" srcId="{B026EFC9-6C91-4245-8202-CB883235C7DB}" destId="{49BF78E7-712A-4C42-9644-9F2C96750A71}" srcOrd="1" destOrd="0" presId="urn:microsoft.com/office/officeart/2005/8/layout/pyramid1"/>
    <dgm:cxn modelId="{FEB337BF-2447-4246-9013-A48E3C3A6B4A}" type="presOf" srcId="{1895E639-CF50-42F4-9136-552D341CC344}" destId="{19E7AD24-452E-4619-A9B5-BE5D7EF06B28}" srcOrd="0" destOrd="0" presId="urn:microsoft.com/office/officeart/2005/8/layout/pyramid1"/>
    <dgm:cxn modelId="{36D04569-402B-470B-8546-A1E2A8A6E81F}" type="presOf" srcId="{5FD5BCC8-55AB-40E9-8C2D-2A62F021104A}" destId="{7AFD281E-F155-4E88-8181-1ADB772A1AC9}" srcOrd="1" destOrd="0" presId="urn:microsoft.com/office/officeart/2005/8/layout/pyramid1"/>
    <dgm:cxn modelId="{4527A968-F28C-4F0B-AE7F-479EBED2F445}" srcId="{A1C9E88F-A6DE-44E1-B555-08E35F6F2CB8}" destId="{1895E639-CF50-42F4-9136-552D341CC344}" srcOrd="4" destOrd="0" parTransId="{68B89250-9D1B-424C-B482-1CFA9996D691}" sibTransId="{AC9FD9A5-95F4-4FAD-B7BE-72EDB0333643}"/>
    <dgm:cxn modelId="{AC3C3166-BE81-453A-9D68-3DF317641D40}" srcId="{A1C9E88F-A6DE-44E1-B555-08E35F6F2CB8}" destId="{C4758D28-1B65-4309-8FE8-B2ECFFC53509}" srcOrd="3" destOrd="0" parTransId="{691DE146-5487-4A02-824E-AEE44CA77821}" sibTransId="{D5FC7C0A-4230-4AE0-92BA-54D5DB2B556F}"/>
    <dgm:cxn modelId="{A4E32602-3A1C-4F3C-A84B-863F76ABB9A7}" type="presOf" srcId="{285411AE-E631-4643-B694-4F6A76CD2EBE}" destId="{FAAFAC58-41EA-42DD-BAB5-8CABE28188B5}" srcOrd="1" destOrd="0" presId="urn:microsoft.com/office/officeart/2005/8/layout/pyramid1"/>
    <dgm:cxn modelId="{B7F41222-2788-4FCE-93E7-1742FFD3F840}" type="presParOf" srcId="{1968BEE7-CDA0-430B-8D58-F7DE5BFD7032}" destId="{362E7CDD-92B2-4718-80FC-6722B3455A5B}" srcOrd="0" destOrd="0" presId="urn:microsoft.com/office/officeart/2005/8/layout/pyramid1"/>
    <dgm:cxn modelId="{EEA0797F-DFD9-4938-AD69-FBD1AA062689}" type="presParOf" srcId="{362E7CDD-92B2-4718-80FC-6722B3455A5B}" destId="{110E0ED4-F6A1-4BE5-9E6B-0BFE053B242C}" srcOrd="0" destOrd="0" presId="urn:microsoft.com/office/officeart/2005/8/layout/pyramid1"/>
    <dgm:cxn modelId="{A83DDEAA-529F-4EEA-909D-1C547E596660}" type="presParOf" srcId="{362E7CDD-92B2-4718-80FC-6722B3455A5B}" destId="{FAAFAC58-41EA-42DD-BAB5-8CABE28188B5}" srcOrd="1" destOrd="0" presId="urn:microsoft.com/office/officeart/2005/8/layout/pyramid1"/>
    <dgm:cxn modelId="{9AFCD3E3-B1CC-4211-8E4F-3CDC929694E4}" type="presParOf" srcId="{1968BEE7-CDA0-430B-8D58-F7DE5BFD7032}" destId="{84C6BD9E-0109-4F30-B26F-29B46C8E5159}" srcOrd="1" destOrd="0" presId="urn:microsoft.com/office/officeart/2005/8/layout/pyramid1"/>
    <dgm:cxn modelId="{46CE2F54-6D97-4611-A878-36604E281E44}" type="presParOf" srcId="{84C6BD9E-0109-4F30-B26F-29B46C8E5159}" destId="{9CA15DD8-4FD0-4CF7-9AA0-ED482CB61495}" srcOrd="0" destOrd="0" presId="urn:microsoft.com/office/officeart/2005/8/layout/pyramid1"/>
    <dgm:cxn modelId="{2DEB53A1-D015-495B-8C06-052CA0D1B3F8}" type="presParOf" srcId="{84C6BD9E-0109-4F30-B26F-29B46C8E5159}" destId="{7AFD281E-F155-4E88-8181-1ADB772A1AC9}" srcOrd="1" destOrd="0" presId="urn:microsoft.com/office/officeart/2005/8/layout/pyramid1"/>
    <dgm:cxn modelId="{AC8BBDE3-DB62-407B-B775-10C4ABECA747}" type="presParOf" srcId="{1968BEE7-CDA0-430B-8D58-F7DE5BFD7032}" destId="{53DE3179-01D2-48DA-82AE-9200D7808CBD}" srcOrd="2" destOrd="0" presId="urn:microsoft.com/office/officeart/2005/8/layout/pyramid1"/>
    <dgm:cxn modelId="{8DED55FA-71D0-4F9F-BCA3-384E6B6E3435}" type="presParOf" srcId="{53DE3179-01D2-48DA-82AE-9200D7808CBD}" destId="{491C44F2-0FA6-402D-AB99-4B94D06485EE}" srcOrd="0" destOrd="0" presId="urn:microsoft.com/office/officeart/2005/8/layout/pyramid1"/>
    <dgm:cxn modelId="{DCE80E9D-0571-4E6D-A172-0901C64AE881}" type="presParOf" srcId="{53DE3179-01D2-48DA-82AE-9200D7808CBD}" destId="{49BF78E7-712A-4C42-9644-9F2C96750A71}" srcOrd="1" destOrd="0" presId="urn:microsoft.com/office/officeart/2005/8/layout/pyramid1"/>
    <dgm:cxn modelId="{628939A8-9285-4DB1-BFDE-6579E1938748}" type="presParOf" srcId="{1968BEE7-CDA0-430B-8D58-F7DE5BFD7032}" destId="{837D2BAF-C0D8-462A-9859-E276F2739E9B}" srcOrd="3" destOrd="0" presId="urn:microsoft.com/office/officeart/2005/8/layout/pyramid1"/>
    <dgm:cxn modelId="{B5CABC7B-3F85-40D3-A266-126B1AC7FE18}" type="presParOf" srcId="{837D2BAF-C0D8-462A-9859-E276F2739E9B}" destId="{049BBCC8-811E-4661-B3CA-2FF9ECC0A51C}" srcOrd="0" destOrd="0" presId="urn:microsoft.com/office/officeart/2005/8/layout/pyramid1"/>
    <dgm:cxn modelId="{3CB472CC-3833-40F3-9291-7CE7AF83051F}" type="presParOf" srcId="{837D2BAF-C0D8-462A-9859-E276F2739E9B}" destId="{A716F0E9-8CBB-4ECC-8FF5-3698A636FF87}" srcOrd="1" destOrd="0" presId="urn:microsoft.com/office/officeart/2005/8/layout/pyramid1"/>
    <dgm:cxn modelId="{A383B502-D877-4255-A92F-7CE85E1E986D}" type="presParOf" srcId="{1968BEE7-CDA0-430B-8D58-F7DE5BFD7032}" destId="{9EA857D1-5879-46A6-82E1-E7613F635BA4}" srcOrd="4" destOrd="0" presId="urn:microsoft.com/office/officeart/2005/8/layout/pyramid1"/>
    <dgm:cxn modelId="{4975599D-EB8C-4275-8312-47D76242D694}" type="presParOf" srcId="{9EA857D1-5879-46A6-82E1-E7613F635BA4}" destId="{19E7AD24-452E-4619-A9B5-BE5D7EF06B28}" srcOrd="0" destOrd="0" presId="urn:microsoft.com/office/officeart/2005/8/layout/pyramid1"/>
    <dgm:cxn modelId="{26B3157C-813A-4571-BE10-1045D6E17C22}" type="presParOf" srcId="{9EA857D1-5879-46A6-82E1-E7613F635BA4}" destId="{9D2E46B6-CB0E-4D2B-8E9C-04E0F40A3C22}" srcOrd="1" destOrd="0" presId="urn:microsoft.com/office/officeart/2005/8/layout/pyramid1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0E0ED4-F6A1-4BE5-9E6B-0BFE053B242C}">
      <dsp:nvSpPr>
        <dsp:cNvPr id="0" name=""/>
        <dsp:cNvSpPr/>
      </dsp:nvSpPr>
      <dsp:spPr>
        <a:xfrm>
          <a:off x="2225040" y="0"/>
          <a:ext cx="1112520" cy="756920"/>
        </a:xfrm>
        <a:prstGeom prst="trapezoid">
          <a:avLst>
            <a:gd name="adj" fmla="val 7349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66"/>
              </a:solidFill>
            </a:rPr>
            <a:t>Registers</a:t>
          </a:r>
          <a:endParaRPr lang="en-IN" sz="2000" b="1" kern="1200" dirty="0">
            <a:solidFill>
              <a:srgbClr val="000066"/>
            </a:solidFill>
          </a:endParaRPr>
        </a:p>
      </dsp:txBody>
      <dsp:txXfrm>
        <a:off x="2225040" y="0"/>
        <a:ext cx="1112520" cy="756920"/>
      </dsp:txXfrm>
    </dsp:sp>
    <dsp:sp modelId="{9CA15DD8-4FD0-4CF7-9AA0-ED482CB61495}">
      <dsp:nvSpPr>
        <dsp:cNvPr id="0" name=""/>
        <dsp:cNvSpPr/>
      </dsp:nvSpPr>
      <dsp:spPr>
        <a:xfrm>
          <a:off x="1668780" y="756920"/>
          <a:ext cx="2225040" cy="756920"/>
        </a:xfrm>
        <a:prstGeom prst="trapezoid">
          <a:avLst>
            <a:gd name="adj" fmla="val 73490"/>
          </a:avLst>
        </a:prstGeom>
        <a:gradFill rotWithShape="0">
          <a:gsLst>
            <a:gs pos="0">
              <a:srgbClr val="21AF97">
                <a:alpha val="0"/>
              </a:srgb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66"/>
              </a:solidFill>
            </a:rPr>
            <a:t>Cache</a:t>
          </a:r>
          <a:endParaRPr lang="en-IN" sz="2000" b="1" kern="1200" dirty="0">
            <a:solidFill>
              <a:srgbClr val="000066"/>
            </a:solidFill>
          </a:endParaRPr>
        </a:p>
      </dsp:txBody>
      <dsp:txXfrm>
        <a:off x="2058162" y="756920"/>
        <a:ext cx="1446276" cy="756920"/>
      </dsp:txXfrm>
    </dsp:sp>
    <dsp:sp modelId="{491C44F2-0FA6-402D-AB99-4B94D06485EE}">
      <dsp:nvSpPr>
        <dsp:cNvPr id="0" name=""/>
        <dsp:cNvSpPr/>
      </dsp:nvSpPr>
      <dsp:spPr>
        <a:xfrm>
          <a:off x="1112520" y="1513840"/>
          <a:ext cx="3337560" cy="756920"/>
        </a:xfrm>
        <a:prstGeom prst="trapezoid">
          <a:avLst>
            <a:gd name="adj" fmla="val 7349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shade val="51000"/>
                <a:satMod val="130000"/>
                <a:alpha val="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66"/>
              </a:solidFill>
            </a:rPr>
            <a:t>Main memory</a:t>
          </a:r>
          <a:endParaRPr lang="en-IN" sz="2000" b="1" kern="1200" dirty="0">
            <a:solidFill>
              <a:srgbClr val="000066"/>
            </a:solidFill>
          </a:endParaRPr>
        </a:p>
      </dsp:txBody>
      <dsp:txXfrm>
        <a:off x="1696593" y="1513840"/>
        <a:ext cx="2169414" cy="756920"/>
      </dsp:txXfrm>
    </dsp:sp>
    <dsp:sp modelId="{049BBCC8-811E-4661-B3CA-2FF9ECC0A51C}">
      <dsp:nvSpPr>
        <dsp:cNvPr id="0" name=""/>
        <dsp:cNvSpPr/>
      </dsp:nvSpPr>
      <dsp:spPr>
        <a:xfrm>
          <a:off x="556260" y="2270759"/>
          <a:ext cx="4450080" cy="756920"/>
        </a:xfrm>
        <a:prstGeom prst="trapezoid">
          <a:avLst>
            <a:gd name="adj" fmla="val 7349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shade val="51000"/>
                <a:satMod val="130000"/>
                <a:alpha val="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66"/>
              </a:solidFill>
            </a:rPr>
            <a:t>Magnetic disk</a:t>
          </a:r>
          <a:endParaRPr lang="en-IN" sz="2000" b="1" kern="1200" dirty="0">
            <a:solidFill>
              <a:srgbClr val="000066"/>
            </a:solidFill>
          </a:endParaRPr>
        </a:p>
      </dsp:txBody>
      <dsp:txXfrm>
        <a:off x="1335023" y="2270759"/>
        <a:ext cx="2892552" cy="756920"/>
      </dsp:txXfrm>
    </dsp:sp>
    <dsp:sp modelId="{19E7AD24-452E-4619-A9B5-BE5D7EF06B28}">
      <dsp:nvSpPr>
        <dsp:cNvPr id="0" name=""/>
        <dsp:cNvSpPr/>
      </dsp:nvSpPr>
      <dsp:spPr>
        <a:xfrm>
          <a:off x="0" y="3027680"/>
          <a:ext cx="5562600" cy="756920"/>
        </a:xfrm>
        <a:prstGeom prst="trapezoid">
          <a:avLst>
            <a:gd name="adj" fmla="val 7349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shade val="51000"/>
                <a:satMod val="130000"/>
                <a:alpha val="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66"/>
              </a:solidFill>
            </a:rPr>
            <a:t>Tape and optical disk</a:t>
          </a:r>
          <a:endParaRPr lang="en-IN" sz="2000" b="1" kern="1200" dirty="0">
            <a:solidFill>
              <a:srgbClr val="000066"/>
            </a:solidFill>
          </a:endParaRPr>
        </a:p>
      </dsp:txBody>
      <dsp:txXfrm>
        <a:off x="973454" y="3027680"/>
        <a:ext cx="3615690" cy="75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62AB-267D-4609-B23B-281D8B93D87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E723-5A2A-4CE5-998A-9250AB76F8B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968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082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5785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6693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4506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5692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3535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9524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4E723-5A2A-4CE5-998A-9250AB76F8B6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5104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13" Type="http://schemas.openxmlformats.org/officeDocument/2006/relationships/slide" Target="../slides/slide32.xml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12" Type="http://schemas.openxmlformats.org/officeDocument/2006/relationships/slide" Target="../slides/slide2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" Target="../slides/slide7.xml"/><Relationship Id="rId5" Type="http://schemas.openxmlformats.org/officeDocument/2006/relationships/tags" Target="../tags/tag12.xml"/><Relationship Id="rId15" Type="http://schemas.openxmlformats.org/officeDocument/2006/relationships/image" Target="../media/image3.png"/><Relationship Id="rId10" Type="http://schemas.openxmlformats.org/officeDocument/2006/relationships/slide" Target="../slides/slide5.xml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Segnaposto titolo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Fare clic per modificare lo stile del titolo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egnaposto testo 2"/>
          <p:cNvSpPr>
            <a:spLocks noGrp="1"/>
          </p:cNvSpPr>
          <p:nvPr>
            <p:ph idx="13"/>
          </p:nvPr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9" name="Segnaposto data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CA7C4-2036-431F-8ED1-DF88832C06AD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05/02/2021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egnaposto numero diapositiva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9EAA2-1EFC-4FE4-AC89-27DC2C7B67A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ttangolo 1"/>
          <p:cNvSpPr/>
          <p:nvPr userDrawn="1"/>
        </p:nvSpPr>
        <p:spPr>
          <a:xfrm>
            <a:off x="0" y="476882"/>
            <a:ext cx="9144000" cy="6381118"/>
          </a:xfrm>
          <a:prstGeom prst="rect">
            <a:avLst/>
          </a:prstGeom>
          <a:gradFill>
            <a:gsLst>
              <a:gs pos="0">
                <a:srgbClr val="07B8DB"/>
              </a:gs>
              <a:gs pos="100000">
                <a:srgbClr val="6BB7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3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1 4"/>
          <p:cNvCxnSpPr/>
          <p:nvPr userDrawn="1"/>
        </p:nvCxnSpPr>
        <p:spPr>
          <a:xfrm>
            <a:off x="228600" y="1219200"/>
            <a:ext cx="751517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49"/>
          <p:cNvSpPr/>
          <p:nvPr userDrawn="1"/>
        </p:nvSpPr>
        <p:spPr>
          <a:xfrm>
            <a:off x="5888469" y="95960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00" b="1" i="1" dirty="0" smtClean="0">
                <a:solidFill>
                  <a:schemeClr val="bg1"/>
                </a:solidFill>
                <a:latin typeface="Albertus Extra Bold" pitchFamily="34" charset="0"/>
              </a:rPr>
              <a:t>Visit pritisajja.info for more such shows...</a:t>
            </a:r>
            <a:endParaRPr lang="it-IT" sz="1000" b="1" i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6" name="Rettangolo arrotondato 42"/>
          <p:cNvSpPr/>
          <p:nvPr userDrawn="1"/>
        </p:nvSpPr>
        <p:spPr>
          <a:xfrm rot="16200000">
            <a:off x="4649406" y="3336882"/>
            <a:ext cx="4742489" cy="1777425"/>
          </a:xfrm>
          <a:prstGeom prst="roundRect">
            <a:avLst/>
          </a:prstGeom>
          <a:solidFill>
            <a:schemeClr val="tx1"/>
          </a:solidFill>
          <a:ln w="98425">
            <a:noFill/>
          </a:ln>
          <a:effectLst>
            <a:outerShdw blurRad="393700" dist="152400" dir="5160000" algn="t" rotWithShape="0">
              <a:prstClr val="black">
                <a:alpha val="44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44"/>
          <p:cNvSpPr/>
          <p:nvPr userDrawn="1"/>
        </p:nvSpPr>
        <p:spPr>
          <a:xfrm rot="16200000">
            <a:off x="2590800" y="457200"/>
            <a:ext cx="5181600" cy="7315200"/>
          </a:xfrm>
          <a:prstGeom prst="roundRect">
            <a:avLst>
              <a:gd name="adj" fmla="val 9440"/>
            </a:avLst>
          </a:prstGeom>
          <a:solidFill>
            <a:schemeClr val="tx1"/>
          </a:solidFill>
          <a:ln w="98425">
            <a:solidFill>
              <a:schemeClr val="bg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270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8" name="Rettangolo 72"/>
          <p:cNvSpPr/>
          <p:nvPr userDrawn="1"/>
        </p:nvSpPr>
        <p:spPr>
          <a:xfrm>
            <a:off x="216877" y="1307123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</a:t>
            </a:r>
            <a:r>
              <a:rPr lang="it-IT" sz="900" i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bla bla bla ga ga ga</a:t>
            </a:r>
          </a:p>
          <a:p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19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306884" y="1598442"/>
            <a:ext cx="116634" cy="151623"/>
          </a:xfrm>
          <a:prstGeom prst="rect">
            <a:avLst/>
          </a:prstGeom>
          <a:noFill/>
        </p:spPr>
      </p:pic>
      <p:sp>
        <p:nvSpPr>
          <p:cNvPr id="20" name="Rettangolo 74"/>
          <p:cNvSpPr/>
          <p:nvPr userDrawn="1"/>
        </p:nvSpPr>
        <p:spPr>
          <a:xfrm>
            <a:off x="211941" y="2251291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ipsum bla bla bla ga ga ga</a:t>
            </a: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21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301948" y="2542610"/>
            <a:ext cx="116634" cy="151623"/>
          </a:xfrm>
          <a:prstGeom prst="rect">
            <a:avLst/>
          </a:prstGeom>
          <a:noFill/>
        </p:spPr>
      </p:pic>
      <p:sp>
        <p:nvSpPr>
          <p:cNvPr id="22" name="Rettangolo 76"/>
          <p:cNvSpPr/>
          <p:nvPr userDrawn="1"/>
        </p:nvSpPr>
        <p:spPr>
          <a:xfrm>
            <a:off x="216877" y="3180226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</a:t>
            </a:r>
            <a:r>
              <a:rPr lang="it-IT" sz="900" i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bla bla bla ga ga ga</a:t>
            </a:r>
          </a:p>
          <a:p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23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306884" y="3506714"/>
            <a:ext cx="116634" cy="151623"/>
          </a:xfrm>
          <a:prstGeom prst="rect">
            <a:avLst/>
          </a:prstGeom>
          <a:noFill/>
        </p:spPr>
      </p:pic>
      <p:cxnSp>
        <p:nvCxnSpPr>
          <p:cNvPr id="24" name="Connettore 1 79"/>
          <p:cNvCxnSpPr/>
          <p:nvPr userDrawn="1"/>
        </p:nvCxnSpPr>
        <p:spPr>
          <a:xfrm>
            <a:off x="293077" y="310121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80"/>
          <p:cNvCxnSpPr/>
          <p:nvPr userDrawn="1"/>
        </p:nvCxnSpPr>
        <p:spPr>
          <a:xfrm>
            <a:off x="293077" y="2164619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72"/>
          <p:cNvSpPr/>
          <p:nvPr userDrawn="1"/>
        </p:nvSpPr>
        <p:spPr>
          <a:xfrm>
            <a:off x="211941" y="4085952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</a:t>
            </a:r>
            <a:r>
              <a:rPr lang="it-IT" sz="900" i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bla bla bla ga ga ga</a:t>
            </a:r>
          </a:p>
          <a:p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27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301948" y="4377271"/>
            <a:ext cx="116634" cy="151623"/>
          </a:xfrm>
          <a:prstGeom prst="rect">
            <a:avLst/>
          </a:prstGeom>
          <a:noFill/>
        </p:spPr>
      </p:pic>
      <p:sp>
        <p:nvSpPr>
          <p:cNvPr id="28" name="Rettangolo 74"/>
          <p:cNvSpPr/>
          <p:nvPr userDrawn="1"/>
        </p:nvSpPr>
        <p:spPr>
          <a:xfrm>
            <a:off x="207005" y="5030120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 smtClean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ipsum bla bla bla ga ga ga</a:t>
            </a: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29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297012" y="5321439"/>
            <a:ext cx="116634" cy="151623"/>
          </a:xfrm>
          <a:prstGeom prst="rect">
            <a:avLst/>
          </a:prstGeom>
          <a:noFill/>
        </p:spPr>
      </p:pic>
      <p:sp>
        <p:nvSpPr>
          <p:cNvPr id="30" name="Rettangolo 76"/>
          <p:cNvSpPr/>
          <p:nvPr userDrawn="1"/>
        </p:nvSpPr>
        <p:spPr>
          <a:xfrm>
            <a:off x="211941" y="5994224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  <a:latin typeface="+mj-lt"/>
              </a:rPr>
              <a:t>Lorem</a:t>
            </a:r>
            <a:r>
              <a:rPr lang="it-IT" sz="10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t-IT" sz="1000" dirty="0" smtClean="0">
                <a:solidFill>
                  <a:schemeClr val="bg1"/>
                </a:solidFill>
                <a:latin typeface="+mj-lt"/>
              </a:rPr>
            </a:b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Lorem </a:t>
            </a:r>
            <a:r>
              <a:rPr lang="it-IT" sz="900" i="1" dirty="0">
                <a:solidFill>
                  <a:schemeClr val="bg1"/>
                </a:solidFill>
                <a:latin typeface="+mj-lt"/>
              </a:rPr>
              <a:t>ipsum </a:t>
            </a:r>
            <a:r>
              <a:rPr lang="it-IT" sz="900" i="1" dirty="0" smtClean="0">
                <a:solidFill>
                  <a:schemeClr val="bg1"/>
                </a:solidFill>
                <a:latin typeface="+mj-lt"/>
              </a:rPr>
              <a:t>bla bla bla ga ga ga</a:t>
            </a:r>
          </a:p>
          <a:p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31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 rot="16200000" flipH="1">
            <a:off x="1301948" y="6285543"/>
            <a:ext cx="116634" cy="151623"/>
          </a:xfrm>
          <a:prstGeom prst="rect">
            <a:avLst/>
          </a:prstGeom>
          <a:noFill/>
        </p:spPr>
      </p:pic>
      <p:cxnSp>
        <p:nvCxnSpPr>
          <p:cNvPr id="32" name="Connettore 1 79"/>
          <p:cNvCxnSpPr/>
          <p:nvPr userDrawn="1"/>
        </p:nvCxnSpPr>
        <p:spPr>
          <a:xfrm>
            <a:off x="351021" y="591627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80"/>
          <p:cNvCxnSpPr/>
          <p:nvPr userDrawn="1"/>
        </p:nvCxnSpPr>
        <p:spPr>
          <a:xfrm>
            <a:off x="355957" y="4943448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4"/>
          </p:nvPr>
        </p:nvSpPr>
        <p:spPr>
          <a:xfrm>
            <a:off x="228600" y="609600"/>
            <a:ext cx="5029200" cy="533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Fare clic per modificare lo stile del titolo</a:t>
            </a:r>
            <a:endParaRPr kumimoji="0" lang="it-IT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2"/>
          <p:cNvSpPr txBox="1">
            <a:spLocks/>
          </p:cNvSpPr>
          <p:nvPr userDrawn="1"/>
        </p:nvSpPr>
        <p:spPr>
          <a:xfrm>
            <a:off x="1676400" y="1752600"/>
            <a:ext cx="701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 clic per modificare stili del testo dello schema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it-IT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Secondo livello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Terzo livello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it-IT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livello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it-IT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livello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egnaposto data 3"/>
          <p:cNvSpPr>
            <a:spLocks noGrp="1"/>
          </p:cNvSpPr>
          <p:nvPr userDrawn="1"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 userDrawn="1"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 userDrawn="1"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Rettangolo 1"/>
          <p:cNvSpPr/>
          <p:nvPr userDrawn="1"/>
        </p:nvSpPr>
        <p:spPr>
          <a:xfrm>
            <a:off x="0" y="476882"/>
            <a:ext cx="9144000" cy="6381118"/>
          </a:xfrm>
          <a:prstGeom prst="rect">
            <a:avLst/>
          </a:prstGeom>
          <a:gradFill>
            <a:gsLst>
              <a:gs pos="0">
                <a:srgbClr val="07B8DB"/>
              </a:gs>
              <a:gs pos="100000">
                <a:srgbClr val="6BB7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1 4"/>
          <p:cNvCxnSpPr/>
          <p:nvPr userDrawn="1"/>
        </p:nvCxnSpPr>
        <p:spPr>
          <a:xfrm>
            <a:off x="228600" y="1219200"/>
            <a:ext cx="751517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27"/>
          <p:cNvSpPr/>
          <p:nvPr userDrawn="1"/>
        </p:nvSpPr>
        <p:spPr>
          <a:xfrm>
            <a:off x="228600" y="609600"/>
            <a:ext cx="4499174" cy="533400"/>
          </a:xfrm>
          <a:prstGeom prst="roundRect">
            <a:avLst/>
          </a:prstGeom>
          <a:solidFill>
            <a:srgbClr val="83C5E5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/>
          </a:p>
        </p:txBody>
      </p:sp>
      <p:sp>
        <p:nvSpPr>
          <p:cNvPr id="12" name="Rettangolo 49"/>
          <p:cNvSpPr/>
          <p:nvPr userDrawn="1"/>
        </p:nvSpPr>
        <p:spPr>
          <a:xfrm>
            <a:off x="5888469" y="95960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000" b="1" i="1" dirty="0" smtClean="0">
                <a:solidFill>
                  <a:schemeClr val="bg1"/>
                </a:solidFill>
                <a:latin typeface="Albertus Extra Bold" pitchFamily="34" charset="0"/>
              </a:rPr>
              <a:t>Visit pritisajja.info for more such shows...</a:t>
            </a:r>
            <a:endParaRPr lang="it-IT" sz="1000" b="1" i="1" dirty="0">
              <a:solidFill>
                <a:schemeClr val="bg1"/>
              </a:solidFill>
              <a:latin typeface="Albertus Extra Bold" pitchFamily="34" charset="0"/>
            </a:endParaRPr>
          </a:p>
        </p:txBody>
      </p:sp>
      <p:sp>
        <p:nvSpPr>
          <p:cNvPr id="13" name="Rettangolo arrotondato 44"/>
          <p:cNvSpPr/>
          <p:nvPr userDrawn="1"/>
        </p:nvSpPr>
        <p:spPr>
          <a:xfrm rot="16200000">
            <a:off x="2359269" y="284284"/>
            <a:ext cx="5715000" cy="731520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 w="98425">
            <a:solidFill>
              <a:schemeClr val="bg1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27000" dist="889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72">
            <a:hlinkClick r:id="rId8" action="ppaction://hlinksldjump"/>
          </p:cNvPr>
          <p:cNvSpPr/>
          <p:nvPr userDrawn="1"/>
        </p:nvSpPr>
        <p:spPr>
          <a:xfrm>
            <a:off x="216877" y="1307123"/>
            <a:ext cx="1099170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Instruction</a:t>
            </a:r>
            <a:r>
              <a:rPr lang="it-IT" sz="1400" b="1" baseline="0" dirty="0" smtClean="0">
                <a:solidFill>
                  <a:schemeClr val="bg1"/>
                </a:solidFill>
                <a:latin typeface="+mj-lt"/>
              </a:rPr>
              <a:t> execution</a:t>
            </a:r>
          </a:p>
          <a:p>
            <a:endParaRPr lang="it-IT" sz="100" b="1" dirty="0">
              <a:solidFill>
                <a:schemeClr val="bg1"/>
              </a:solidFill>
              <a:latin typeface="+mj-lt"/>
            </a:endParaRPr>
          </a:p>
          <a:p>
            <a:endParaRPr lang="it-IT" sz="5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15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1598442"/>
            <a:ext cx="116634" cy="151623"/>
          </a:xfrm>
          <a:prstGeom prst="rect">
            <a:avLst/>
          </a:prstGeom>
          <a:noFill/>
        </p:spPr>
      </p:pic>
      <p:sp>
        <p:nvSpPr>
          <p:cNvPr id="16" name="Rettangolo 74">
            <a:hlinkClick r:id="rId10" action="ppaction://hlinksldjump"/>
          </p:cNvPr>
          <p:cNvSpPr/>
          <p:nvPr userDrawn="1"/>
        </p:nvSpPr>
        <p:spPr>
          <a:xfrm>
            <a:off x="211941" y="2251291"/>
            <a:ext cx="1099170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RISC</a:t>
            </a:r>
            <a:r>
              <a:rPr lang="it-IT" sz="1400" b="1" baseline="0" dirty="0" smtClean="0">
                <a:solidFill>
                  <a:schemeClr val="bg1"/>
                </a:solidFill>
                <a:latin typeface="+mj-lt"/>
              </a:rPr>
              <a:t> Vs. CISC</a:t>
            </a:r>
            <a:endParaRPr lang="it-IT" sz="1200" b="1" dirty="0" smtClean="0">
              <a:solidFill>
                <a:schemeClr val="bg1"/>
              </a:solidFill>
              <a:latin typeface="+mj-lt"/>
            </a:endParaRPr>
          </a:p>
          <a:p>
            <a:endParaRPr lang="it-IT" sz="7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17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2542610"/>
            <a:ext cx="116634" cy="151623"/>
          </a:xfrm>
          <a:prstGeom prst="rect">
            <a:avLst/>
          </a:prstGeom>
          <a:noFill/>
        </p:spPr>
      </p:pic>
      <p:sp>
        <p:nvSpPr>
          <p:cNvPr id="18" name="Rettangolo 76">
            <a:hlinkClick r:id="rId11" action="ppaction://hlinksldjump"/>
          </p:cNvPr>
          <p:cNvSpPr/>
          <p:nvPr userDrawn="1"/>
        </p:nvSpPr>
        <p:spPr>
          <a:xfrm>
            <a:off x="216877" y="3180226"/>
            <a:ext cx="1099170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  <a:latin typeface="+mj-lt"/>
              </a:rPr>
              <a:t>Parallel Architectures</a:t>
            </a:r>
          </a:p>
          <a:p>
            <a:endParaRPr lang="it-IT" sz="7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19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6884" y="3506714"/>
            <a:ext cx="116634" cy="151623"/>
          </a:xfrm>
          <a:prstGeom prst="rect">
            <a:avLst/>
          </a:prstGeom>
          <a:noFill/>
        </p:spPr>
      </p:pic>
      <p:cxnSp>
        <p:nvCxnSpPr>
          <p:cNvPr id="20" name="Connettore 1 79"/>
          <p:cNvCxnSpPr/>
          <p:nvPr userDrawn="1"/>
        </p:nvCxnSpPr>
        <p:spPr>
          <a:xfrm>
            <a:off x="293077" y="310121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80"/>
          <p:cNvCxnSpPr/>
          <p:nvPr userDrawn="1"/>
        </p:nvCxnSpPr>
        <p:spPr>
          <a:xfrm>
            <a:off x="293077" y="2164619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72">
            <a:hlinkClick r:id="rId12" action="ppaction://hlinksldjump"/>
          </p:cNvPr>
          <p:cNvSpPr/>
          <p:nvPr userDrawn="1"/>
        </p:nvSpPr>
        <p:spPr>
          <a:xfrm>
            <a:off x="211941" y="4085952"/>
            <a:ext cx="109917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Micro-procesor </a:t>
            </a:r>
            <a:endParaRPr lang="it-IT" sz="700" b="1" dirty="0" smtClean="0">
              <a:solidFill>
                <a:srgbClr val="FFE389"/>
              </a:solidFill>
              <a:latin typeface="+mj-lt"/>
            </a:endParaRPr>
          </a:p>
          <a:p>
            <a:endParaRPr lang="it-IT" sz="500" b="1" dirty="0" smtClean="0">
              <a:solidFill>
                <a:srgbClr val="FFE389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</a:t>
            </a:r>
            <a:r>
              <a:rPr lang="it-IT" sz="900" b="1" dirty="0">
                <a:solidFill>
                  <a:srgbClr val="FFE389"/>
                </a:solidFill>
                <a:latin typeface="+mj-lt"/>
              </a:rPr>
              <a:t>here to </a:t>
            </a:r>
            <a:r>
              <a:rPr lang="it-IT" sz="900" b="1" dirty="0">
                <a:solidFill>
                  <a:srgbClr val="FFE389"/>
                </a:solidFill>
                <a:latin typeface="Articulate Light" pitchFamily="2" charset="0"/>
              </a:rPr>
              <a:t>view</a:t>
            </a:r>
          </a:p>
        </p:txBody>
      </p:sp>
      <p:pic>
        <p:nvPicPr>
          <p:cNvPr id="23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4377271"/>
            <a:ext cx="116634" cy="151623"/>
          </a:xfrm>
          <a:prstGeom prst="rect">
            <a:avLst/>
          </a:prstGeom>
          <a:noFill/>
        </p:spPr>
      </p:pic>
      <p:sp>
        <p:nvSpPr>
          <p:cNvPr id="24" name="Rettangolo 74">
            <a:hlinkClick r:id="rId13" action="ppaction://hlinksldjump"/>
          </p:cNvPr>
          <p:cNvSpPr/>
          <p:nvPr userDrawn="1"/>
        </p:nvSpPr>
        <p:spPr>
          <a:xfrm>
            <a:off x="207005" y="5030120"/>
            <a:ext cx="1099170" cy="800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Memory</a:t>
            </a:r>
            <a:endParaRPr lang="it-IT" sz="1200" i="1" dirty="0" smtClean="0">
              <a:solidFill>
                <a:schemeClr val="bg1"/>
              </a:solidFill>
              <a:latin typeface="+mj-lt"/>
            </a:endParaRP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endParaRPr lang="it-IT" sz="14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 smtClean="0">
                <a:solidFill>
                  <a:srgbClr val="FFE389"/>
                </a:solidFill>
                <a:latin typeface="+mj-lt"/>
              </a:rPr>
              <a:t>Click here to view</a:t>
            </a:r>
            <a:endParaRPr lang="it-IT" sz="900" b="1" dirty="0">
              <a:solidFill>
                <a:srgbClr val="FFE389"/>
              </a:solidFill>
              <a:latin typeface="+mj-lt"/>
            </a:endParaRPr>
          </a:p>
        </p:txBody>
      </p:sp>
      <p:pic>
        <p:nvPicPr>
          <p:cNvPr id="25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297012" y="5321439"/>
            <a:ext cx="116634" cy="151623"/>
          </a:xfrm>
          <a:prstGeom prst="rect">
            <a:avLst/>
          </a:prstGeom>
          <a:noFill/>
        </p:spPr>
      </p:pic>
      <p:sp>
        <p:nvSpPr>
          <p:cNvPr id="26" name="Rettangolo 76">
            <a:hlinkClick r:id="" action="ppaction://noaction"/>
          </p:cNvPr>
          <p:cNvSpPr/>
          <p:nvPr userDrawn="1"/>
        </p:nvSpPr>
        <p:spPr>
          <a:xfrm>
            <a:off x="211941" y="5994224"/>
            <a:ext cx="1099170" cy="6617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I/O  &amp; other Devices</a:t>
            </a:r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b="1" dirty="0">
                <a:solidFill>
                  <a:srgbClr val="FFE389"/>
                </a:solidFill>
                <a:latin typeface="+mj-lt"/>
              </a:rPr>
              <a:t>Click here to view</a:t>
            </a:r>
          </a:p>
        </p:txBody>
      </p:sp>
      <p:pic>
        <p:nvPicPr>
          <p:cNvPr id="27" name="Picture 1" descr="K:\lavoro\algoritmi\gallery\immagini\scaricate\web_hand_mouse_www_clic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 rot="16200000" flipH="1">
            <a:off x="1301948" y="6285543"/>
            <a:ext cx="116634" cy="151623"/>
          </a:xfrm>
          <a:prstGeom prst="rect">
            <a:avLst/>
          </a:prstGeom>
          <a:noFill/>
        </p:spPr>
      </p:pic>
      <p:cxnSp>
        <p:nvCxnSpPr>
          <p:cNvPr id="28" name="Connettore 1 79"/>
          <p:cNvCxnSpPr/>
          <p:nvPr userDrawn="1"/>
        </p:nvCxnSpPr>
        <p:spPr>
          <a:xfrm>
            <a:off x="351021" y="5916274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80"/>
          <p:cNvCxnSpPr/>
          <p:nvPr userDrawn="1"/>
        </p:nvCxnSpPr>
        <p:spPr>
          <a:xfrm>
            <a:off x="355957" y="4943448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4419600" cy="533400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30" name="Picture 5" descr="peace_dov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flipH="1">
            <a:off x="1447800" y="6062133"/>
            <a:ext cx="771379" cy="795867"/>
          </a:xfrm>
          <a:prstGeom prst="rect">
            <a:avLst/>
          </a:prstGeom>
          <a:noFill/>
        </p:spPr>
      </p:pic>
      <p:pic>
        <p:nvPicPr>
          <p:cNvPr id="33" name="Picture 5" descr="peace_dov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72401" y="304800"/>
            <a:ext cx="1371599" cy="1317064"/>
          </a:xfrm>
          <a:prstGeom prst="rect">
            <a:avLst/>
          </a:prstGeom>
          <a:noFill/>
        </p:spPr>
      </p:pic>
      <p:cxnSp>
        <p:nvCxnSpPr>
          <p:cNvPr id="34" name="Connettore 1 79"/>
          <p:cNvCxnSpPr/>
          <p:nvPr userDrawn="1"/>
        </p:nvCxnSpPr>
        <p:spPr>
          <a:xfrm>
            <a:off x="258580" y="3993630"/>
            <a:ext cx="8640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5CA7C4-2036-431F-8ED1-DF88832C06AD}" type="datetimeFigureOut">
              <a:rPr lang="it-IT" smtClean="0"/>
              <a:pPr/>
              <a:t>05/02/2021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59EAA2-1EFC-4FE4-AC89-27DC2C7B67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PU_cach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1.jpeg"/><Relationship Id="rId7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google.co.in/imgres?q=flash+memory&amp;hl=en&amp;sa=X&amp;biw=1366&amp;bih=595&amp;tbm=isch&amp;prmd=imvns&amp;tbnid=NHiyOMwZensxIM:&amp;imgrefurl=http://www.ustudy.in/node/5739&amp;docid=MMjUzHkl6G10TM&amp;imgurl=http://www.ustudy.in/imagebrowser/view/image/5738/_original&amp;w=800&amp;h=600&amp;ei=2cXdT-igHYiJrAeA-L2xDQ&amp;zoom=1&amp;iact=hc&amp;vpx=247&amp;vpy=172&amp;dur=13821&amp;hovh=194&amp;hovw=259&amp;tx=162&amp;ty=87&amp;sig=110553917829062093850&amp;page=1&amp;tbnh=112&amp;tbnw=144&amp;start=0&amp;ndsp=24&amp;ved=1t:429,r:1,s:0,i:141" TargetMode="External"/><Relationship Id="rId5" Type="http://schemas.openxmlformats.org/officeDocument/2006/relationships/image" Target="../media/image32.jpeg"/><Relationship Id="rId4" Type="http://schemas.openxmlformats.org/officeDocument/2006/relationships/hyperlink" Target="http://www.google.co.in/imgres?q=flash+memory&amp;hl=en&amp;sa=X&amp;biw=1366&amp;bih=595&amp;tbm=isch&amp;prmd=imvns&amp;tbnid=Me_coBcjpeReiM:&amp;imgrefurl=http://flash-memory-college.blogspot.com/2011/02/flash-memory.html&amp;docid=R5yHDZ-dYLI-vM&amp;imgurl=http://1.bp.blogspot.com/-kAp7Jikoyyk/TWN8zbGCUfI/AAAAAAAAABc/QeCbDWXoGss/s1600/usb_flash_memory_key_jpg.png&amp;w=1075&amp;h=1011&amp;ei=2cXdT-igHYiJrAeA-L2xDQ&amp;zoom=1&amp;iact=hc&amp;vpx=1085&amp;vpy=160&amp;dur=2059&amp;hovh=218&amp;hovw=232&amp;tx=137&amp;ty=112&amp;sig=110553917829062093850&amp;page=1&amp;tbnh=112&amp;tbnw=116&amp;start=0&amp;ndsp=24&amp;ved=1t:429,r:7,s:0,i:159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CPU Organization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443841"/>
            <a:ext cx="6172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66"/>
                </a:solidFill>
              </a:rPr>
              <a:t>Unit 2.  Processors, Memory and Input/Output</a:t>
            </a:r>
            <a:endParaRPr lang="en-US" sz="2400" dirty="0" smtClean="0">
              <a:solidFill>
                <a:srgbClr val="000066"/>
              </a:solidFill>
            </a:endParaRP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CPU organization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Instruction execution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RISC Vs. CISC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Instruction-level parallelism: pipelining and superscalar architectures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Processor-level parallelism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array computers,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multiprocessors,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multi computers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Microprocessor chips, Architecture of a typical microprocessor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Memory: main memory, secondary memory, types &amp; organization</a:t>
            </a:r>
          </a:p>
          <a:p>
            <a:pPr marL="457200" lvl="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Input/Output: common types of I/O devices,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4648200" cy="533400"/>
          </a:xfrm>
        </p:spPr>
        <p:txBody>
          <a:bodyPr/>
          <a:lstStyle/>
          <a:p>
            <a:r>
              <a:rPr lang="en-US" sz="1800" dirty="0" smtClean="0"/>
              <a:t>Superscalar Processor with 5 functional Units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6324600" cy="37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33600" y="1524000"/>
            <a:ext cx="7010400" cy="4572000"/>
            <a:chOff x="2057400" y="1295400"/>
            <a:chExt cx="7620000" cy="5410200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3352800" y="1828801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3352800" y="2895600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2971800" y="3657600"/>
              <a:ext cx="1371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5562600" y="3657600"/>
              <a:ext cx="1371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38" name="AutoShape 8"/>
            <p:cNvSpPr>
              <a:spLocks noChangeArrowheads="1"/>
            </p:cNvSpPr>
            <p:nvPr/>
          </p:nvSpPr>
          <p:spPr bwMode="auto">
            <a:xfrm rot="5293326">
              <a:off x="4304507" y="3391693"/>
              <a:ext cx="762000" cy="2665413"/>
            </a:xfrm>
            <a:prstGeom prst="chevron">
              <a:avLst>
                <a:gd name="adj" fmla="val 25000"/>
              </a:avLst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30480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A+B</a:t>
              </a:r>
            </a:p>
          </p:txBody>
        </p:sp>
        <p:sp>
          <p:nvSpPr>
            <p:cNvPr id="40" name="AutoShape 11"/>
            <p:cNvSpPr>
              <a:spLocks noChangeArrowheads="1"/>
            </p:cNvSpPr>
            <p:nvPr/>
          </p:nvSpPr>
          <p:spPr bwMode="auto">
            <a:xfrm>
              <a:off x="5943600" y="3124200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12"/>
            <p:cNvSpPr>
              <a:spLocks noChangeArrowheads="1"/>
            </p:cNvSpPr>
            <p:nvPr/>
          </p:nvSpPr>
          <p:spPr bwMode="auto">
            <a:xfrm>
              <a:off x="5791200" y="4038600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13"/>
            <p:cNvSpPr>
              <a:spLocks noChangeArrowheads="1"/>
            </p:cNvSpPr>
            <p:nvPr/>
          </p:nvSpPr>
          <p:spPr bwMode="auto">
            <a:xfrm flipH="1">
              <a:off x="3886200" y="4038600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>
              <a:off x="2209800" y="1828800"/>
              <a:ext cx="1143000" cy="304800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078038" y="1905000"/>
              <a:ext cx="207962" cy="4724400"/>
            </a:xfrm>
            <a:prstGeom prst="rect">
              <a:avLst/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2057400" y="6553200"/>
              <a:ext cx="2971800" cy="152400"/>
            </a:xfrm>
            <a:prstGeom prst="rect">
              <a:avLst/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19"/>
            <p:cNvSpPr>
              <a:spLocks/>
            </p:cNvSpPr>
            <p:nvPr/>
          </p:nvSpPr>
          <p:spPr bwMode="auto">
            <a:xfrm>
              <a:off x="7696200" y="1981200"/>
              <a:ext cx="152400" cy="1447800"/>
            </a:xfrm>
            <a:prstGeom prst="righ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001000" y="2209800"/>
              <a:ext cx="1676400" cy="837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79D0B"/>
                  </a:solidFill>
                  <a:effectLst/>
                  <a:uLnTx/>
                  <a:uFillTx/>
                </a:rPr>
                <a:t>Input Vectors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7239000" y="5638800"/>
              <a:ext cx="1905000" cy="47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79D0B"/>
                  </a:solidFill>
                  <a:effectLst/>
                  <a:uLnTx/>
                  <a:uFillTx/>
                </a:rPr>
                <a:t>Output Vector</a:t>
              </a:r>
            </a:p>
          </p:txBody>
        </p:sp>
        <p:sp>
          <p:nvSpPr>
            <p:cNvPr id="49" name="AutoShape 23"/>
            <p:cNvSpPr>
              <a:spLocks noChangeArrowheads="1"/>
            </p:cNvSpPr>
            <p:nvPr/>
          </p:nvSpPr>
          <p:spPr bwMode="auto">
            <a:xfrm rot="5293326">
              <a:off x="4456907" y="3544093"/>
              <a:ext cx="762000" cy="2665413"/>
            </a:xfrm>
            <a:prstGeom prst="chevron">
              <a:avLst>
                <a:gd name="adj" fmla="val 25000"/>
              </a:avLst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 rot="5293326">
              <a:off x="4609307" y="3696493"/>
              <a:ext cx="762000" cy="2665413"/>
            </a:xfrm>
            <a:prstGeom prst="chevron">
              <a:avLst>
                <a:gd name="adj" fmla="val 25000"/>
              </a:avLst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AutoShape 25"/>
            <p:cNvSpPr>
              <a:spLocks noChangeArrowheads="1"/>
            </p:cNvSpPr>
            <p:nvPr/>
          </p:nvSpPr>
          <p:spPr bwMode="auto">
            <a:xfrm rot="5293326">
              <a:off x="4761707" y="3848893"/>
              <a:ext cx="762000" cy="2665413"/>
            </a:xfrm>
            <a:prstGeom prst="chevron">
              <a:avLst>
                <a:gd name="adj" fmla="val 25000"/>
              </a:avLst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Vector ALU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3657600" y="5791200"/>
              <a:ext cx="30480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A+B</a:t>
              </a: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3810000" y="5943600"/>
              <a:ext cx="30480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A+B</a:t>
              </a: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3962400" y="6096000"/>
              <a:ext cx="30480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A+B</a:t>
              </a:r>
            </a:p>
          </p:txBody>
        </p:sp>
        <p:sp>
          <p:nvSpPr>
            <p:cNvPr id="55" name="AutoShape 14"/>
            <p:cNvSpPr>
              <a:spLocks noChangeArrowheads="1"/>
            </p:cNvSpPr>
            <p:nvPr/>
          </p:nvSpPr>
          <p:spPr bwMode="auto">
            <a:xfrm>
              <a:off x="4953000" y="5486400"/>
              <a:ext cx="304800" cy="3810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5410200" y="1819275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5410200" y="2352675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5410200" y="2886075"/>
              <a:ext cx="1752600" cy="473464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3276600" y="1295400"/>
              <a:ext cx="3733800" cy="47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    A                      B</a:t>
              </a:r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3886200" y="3200400"/>
              <a:ext cx="304800" cy="533400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 Processor </a:t>
            </a:r>
            <a:r>
              <a:rPr lang="en-US" cap="all" dirty="0" smtClean="0"/>
              <a:t>illiac</a:t>
            </a:r>
            <a:r>
              <a:rPr lang="en-US" dirty="0" smtClean="0"/>
              <a:t> IV </a:t>
            </a:r>
            <a:endParaRPr lang="en-US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2819400" y="1524000"/>
            <a:ext cx="6324600" cy="4724400"/>
            <a:chOff x="533400" y="903705"/>
            <a:chExt cx="8382000" cy="5801895"/>
          </a:xfrm>
        </p:grpSpPr>
        <p:sp>
          <p:nvSpPr>
            <p:cNvPr id="144" name="Text Box 3"/>
            <p:cNvSpPr txBox="1">
              <a:spLocks noChangeArrowheads="1"/>
            </p:cNvSpPr>
            <p:nvPr/>
          </p:nvSpPr>
          <p:spPr bwMode="auto">
            <a:xfrm>
              <a:off x="2351183" y="903705"/>
              <a:ext cx="3962400" cy="415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Control Unit</a:t>
              </a:r>
            </a:p>
          </p:txBody>
        </p:sp>
        <p:sp>
          <p:nvSpPr>
            <p:cNvPr id="145" name="Text Box 5"/>
            <p:cNvSpPr txBox="1">
              <a:spLocks noChangeArrowheads="1"/>
            </p:cNvSpPr>
            <p:nvPr/>
          </p:nvSpPr>
          <p:spPr bwMode="auto">
            <a:xfrm>
              <a:off x="4572000" y="1371600"/>
              <a:ext cx="3352800" cy="377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Broadcasting Instruction</a:t>
              </a:r>
            </a:p>
          </p:txBody>
        </p:sp>
        <p:grpSp>
          <p:nvGrpSpPr>
            <p:cNvPr id="146" name="Group 142"/>
            <p:cNvGrpSpPr/>
            <p:nvPr/>
          </p:nvGrpSpPr>
          <p:grpSpPr>
            <a:xfrm>
              <a:off x="533400" y="1278022"/>
              <a:ext cx="8382000" cy="5427578"/>
              <a:chOff x="533400" y="1278022"/>
              <a:chExt cx="8382000" cy="5427578"/>
            </a:xfrm>
          </p:grpSpPr>
          <p:sp>
            <p:nvSpPr>
              <p:cNvPr id="147" name="AutoShape 4"/>
              <p:cNvSpPr>
                <a:spLocks noChangeArrowheads="1"/>
              </p:cNvSpPr>
              <p:nvPr/>
            </p:nvSpPr>
            <p:spPr bwMode="auto">
              <a:xfrm>
                <a:off x="3664027" y="1278022"/>
                <a:ext cx="831774" cy="626979"/>
              </a:xfrm>
              <a:prstGeom prst="lightningBolt">
                <a:avLst/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8" name="Group 70"/>
              <p:cNvGrpSpPr>
                <a:grpSpLocks/>
              </p:cNvGrpSpPr>
              <p:nvPr/>
            </p:nvGrpSpPr>
            <p:grpSpPr bwMode="auto">
              <a:xfrm>
                <a:off x="2133600" y="1828805"/>
                <a:ext cx="4038600" cy="2362204"/>
                <a:chOff x="1104" y="1728"/>
                <a:chExt cx="2400" cy="1680"/>
              </a:xfrm>
            </p:grpSpPr>
            <p:sp>
              <p:nvSpPr>
                <p:cNvPr id="219" name="Rectangle 6"/>
                <p:cNvSpPr>
                  <a:spLocks noChangeArrowheads="1"/>
                </p:cNvSpPr>
                <p:nvPr/>
              </p:nvSpPr>
              <p:spPr bwMode="auto">
                <a:xfrm>
                  <a:off x="1104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Rectangle 7"/>
                <p:cNvSpPr>
                  <a:spLocks noChangeArrowheads="1"/>
                </p:cNvSpPr>
                <p:nvPr/>
              </p:nvSpPr>
              <p:spPr bwMode="auto">
                <a:xfrm>
                  <a:off x="1104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Rectangle 8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2" name="Rectangle 9"/>
                <p:cNvSpPr>
                  <a:spLocks noChangeArrowheads="1"/>
                </p:cNvSpPr>
                <p:nvPr/>
              </p:nvSpPr>
              <p:spPr bwMode="auto">
                <a:xfrm>
                  <a:off x="1440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28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4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5" name="Rectangle 12"/>
                <p:cNvSpPr>
                  <a:spLocks noChangeArrowheads="1"/>
                </p:cNvSpPr>
                <p:nvPr/>
              </p:nvSpPr>
              <p:spPr bwMode="auto">
                <a:xfrm>
                  <a:off x="2064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Rectangle 14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8" name="Rectangle 15"/>
                <p:cNvSpPr>
                  <a:spLocks noChangeArrowheads="1"/>
                </p:cNvSpPr>
                <p:nvPr/>
              </p:nvSpPr>
              <p:spPr bwMode="auto">
                <a:xfrm>
                  <a:off x="2352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Rectangle 16"/>
                <p:cNvSpPr>
                  <a:spLocks noChangeArrowheads="1"/>
                </p:cNvSpPr>
                <p:nvPr/>
              </p:nvSpPr>
              <p:spPr bwMode="auto">
                <a:xfrm>
                  <a:off x="2688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Rectangle 17"/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Rectangle 19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4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6" name="Rectangle 23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7" name="Rectangle 24"/>
                <p:cNvSpPr>
                  <a:spLocks noChangeArrowheads="1"/>
                </p:cNvSpPr>
                <p:nvPr/>
              </p:nvSpPr>
              <p:spPr bwMode="auto">
                <a:xfrm>
                  <a:off x="1440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8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0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Rectangle 26"/>
                <p:cNvSpPr>
                  <a:spLocks noChangeArrowheads="1"/>
                </p:cNvSpPr>
                <p:nvPr/>
              </p:nvSpPr>
              <p:spPr bwMode="auto">
                <a:xfrm>
                  <a:off x="1728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064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2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5" name="Rectangle 32"/>
                <p:cNvSpPr>
                  <a:spLocks noChangeArrowheads="1"/>
                </p:cNvSpPr>
                <p:nvPr/>
              </p:nvSpPr>
              <p:spPr bwMode="auto">
                <a:xfrm>
                  <a:off x="2688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Rectangle 33"/>
                <p:cNvSpPr>
                  <a:spLocks noChangeArrowheads="1"/>
                </p:cNvSpPr>
                <p:nvPr/>
              </p:nvSpPr>
              <p:spPr bwMode="auto">
                <a:xfrm>
                  <a:off x="2688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7" name="Rectangle 34"/>
                <p:cNvSpPr>
                  <a:spLocks noChangeArrowheads="1"/>
                </p:cNvSpPr>
                <p:nvPr/>
              </p:nvSpPr>
              <p:spPr bwMode="auto">
                <a:xfrm>
                  <a:off x="2976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Rectangle 35"/>
                <p:cNvSpPr>
                  <a:spLocks noChangeArrowheads="1"/>
                </p:cNvSpPr>
                <p:nvPr/>
              </p:nvSpPr>
              <p:spPr bwMode="auto">
                <a:xfrm>
                  <a:off x="2976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9" name="Rectangle 36"/>
                <p:cNvSpPr>
                  <a:spLocks noChangeArrowheads="1"/>
                </p:cNvSpPr>
                <p:nvPr/>
              </p:nvSpPr>
              <p:spPr bwMode="auto">
                <a:xfrm>
                  <a:off x="3312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Rectangle 37"/>
                <p:cNvSpPr>
                  <a:spLocks noChangeArrowheads="1"/>
                </p:cNvSpPr>
                <p:nvPr/>
              </p:nvSpPr>
              <p:spPr bwMode="auto">
                <a:xfrm>
                  <a:off x="3312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1" name="Rectangle 38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2" name="Rectangle 39"/>
                <p:cNvSpPr>
                  <a:spLocks noChangeArrowheads="1"/>
                </p:cNvSpPr>
                <p:nvPr/>
              </p:nvSpPr>
              <p:spPr bwMode="auto">
                <a:xfrm>
                  <a:off x="1104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Rectangle 40"/>
                <p:cNvSpPr>
                  <a:spLocks noChangeArrowheads="1"/>
                </p:cNvSpPr>
                <p:nvPr/>
              </p:nvSpPr>
              <p:spPr bwMode="auto">
                <a:xfrm>
                  <a:off x="1440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4" name="Rectangle 41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Rectangle 43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Rectangle 44"/>
                <p:cNvSpPr>
                  <a:spLocks noChangeArrowheads="1"/>
                </p:cNvSpPr>
                <p:nvPr/>
              </p:nvSpPr>
              <p:spPr bwMode="auto">
                <a:xfrm>
                  <a:off x="2064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Rectangle 45"/>
                <p:cNvSpPr>
                  <a:spLocks noChangeArrowheads="1"/>
                </p:cNvSpPr>
                <p:nvPr/>
              </p:nvSpPr>
              <p:spPr bwMode="auto">
                <a:xfrm>
                  <a:off x="2064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0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688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688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976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976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5" name="Rectangle 52"/>
                <p:cNvSpPr>
                  <a:spLocks noChangeArrowheads="1"/>
                </p:cNvSpPr>
                <p:nvPr/>
              </p:nvSpPr>
              <p:spPr bwMode="auto">
                <a:xfrm>
                  <a:off x="3312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53"/>
                <p:cNvSpPr>
                  <a:spLocks noChangeArrowheads="1"/>
                </p:cNvSpPr>
                <p:nvPr/>
              </p:nvSpPr>
              <p:spPr bwMode="auto">
                <a:xfrm>
                  <a:off x="3312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54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8" name="Rectangle 55"/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Rectangle 58"/>
                <p:cNvSpPr>
                  <a:spLocks noChangeArrowheads="1"/>
                </p:cNvSpPr>
                <p:nvPr/>
              </p:nvSpPr>
              <p:spPr bwMode="auto">
                <a:xfrm>
                  <a:off x="1728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2" name="Rectangle 59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Rectangle 60"/>
                <p:cNvSpPr>
                  <a:spLocks noChangeArrowheads="1"/>
                </p:cNvSpPr>
                <p:nvPr/>
              </p:nvSpPr>
              <p:spPr bwMode="auto">
                <a:xfrm>
                  <a:off x="2064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Rectangle 61"/>
                <p:cNvSpPr>
                  <a:spLocks noChangeArrowheads="1"/>
                </p:cNvSpPr>
                <p:nvPr/>
              </p:nvSpPr>
              <p:spPr bwMode="auto">
                <a:xfrm>
                  <a:off x="2064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Rectangle 62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6" name="Rectangle 63"/>
                <p:cNvSpPr>
                  <a:spLocks noChangeArrowheads="1"/>
                </p:cNvSpPr>
                <p:nvPr/>
              </p:nvSpPr>
              <p:spPr bwMode="auto">
                <a:xfrm>
                  <a:off x="2352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Rectangle 64"/>
                <p:cNvSpPr>
                  <a:spLocks noChangeArrowheads="1"/>
                </p:cNvSpPr>
                <p:nvPr/>
              </p:nvSpPr>
              <p:spPr bwMode="auto">
                <a:xfrm>
                  <a:off x="2688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Rectangle 65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Rectangle 66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0" name="Rectangle 67"/>
                <p:cNvSpPr>
                  <a:spLocks noChangeArrowheads="1"/>
                </p:cNvSpPr>
                <p:nvPr/>
              </p:nvSpPr>
              <p:spPr bwMode="auto">
                <a:xfrm>
                  <a:off x="2976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Rectangle 68"/>
                <p:cNvSpPr>
                  <a:spLocks noChangeArrowheads="1"/>
                </p:cNvSpPr>
                <p:nvPr/>
              </p:nvSpPr>
              <p:spPr bwMode="auto">
                <a:xfrm>
                  <a:off x="3312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Rectangle 69"/>
                <p:cNvSpPr>
                  <a:spLocks noChangeArrowheads="1"/>
                </p:cNvSpPr>
                <p:nvPr/>
              </p:nvSpPr>
              <p:spPr bwMode="auto">
                <a:xfrm>
                  <a:off x="3312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9" name="Group 71"/>
              <p:cNvGrpSpPr>
                <a:grpSpLocks/>
              </p:cNvGrpSpPr>
              <p:nvPr/>
            </p:nvGrpSpPr>
            <p:grpSpPr bwMode="auto">
              <a:xfrm>
                <a:off x="2133600" y="4267205"/>
                <a:ext cx="4038600" cy="2362204"/>
                <a:chOff x="1104" y="1728"/>
                <a:chExt cx="2400" cy="1680"/>
              </a:xfrm>
            </p:grpSpPr>
            <p:sp>
              <p:nvSpPr>
                <p:cNvPr id="155" name="Rectangle 72"/>
                <p:cNvSpPr>
                  <a:spLocks noChangeArrowheads="1"/>
                </p:cNvSpPr>
                <p:nvPr/>
              </p:nvSpPr>
              <p:spPr bwMode="auto">
                <a:xfrm>
                  <a:off x="1104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6" name="Rectangle 73"/>
                <p:cNvSpPr>
                  <a:spLocks noChangeArrowheads="1"/>
                </p:cNvSpPr>
                <p:nvPr/>
              </p:nvSpPr>
              <p:spPr bwMode="auto">
                <a:xfrm>
                  <a:off x="1104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Rectangle 75"/>
                <p:cNvSpPr>
                  <a:spLocks noChangeArrowheads="1"/>
                </p:cNvSpPr>
                <p:nvPr/>
              </p:nvSpPr>
              <p:spPr bwMode="auto">
                <a:xfrm>
                  <a:off x="1440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Rectangle 76"/>
                <p:cNvSpPr>
                  <a:spLocks noChangeArrowheads="1"/>
                </p:cNvSpPr>
                <p:nvPr/>
              </p:nvSpPr>
              <p:spPr bwMode="auto">
                <a:xfrm>
                  <a:off x="1728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Rectangle 77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Rectangle 78"/>
                <p:cNvSpPr>
                  <a:spLocks noChangeArrowheads="1"/>
                </p:cNvSpPr>
                <p:nvPr/>
              </p:nvSpPr>
              <p:spPr bwMode="auto">
                <a:xfrm>
                  <a:off x="2064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Rectangle 79"/>
                <p:cNvSpPr>
                  <a:spLocks noChangeArrowheads="1"/>
                </p:cNvSpPr>
                <p:nvPr/>
              </p:nvSpPr>
              <p:spPr bwMode="auto">
                <a:xfrm>
                  <a:off x="2064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Rectangle 80"/>
                <p:cNvSpPr>
                  <a:spLocks noChangeArrowheads="1"/>
                </p:cNvSpPr>
                <p:nvPr/>
              </p:nvSpPr>
              <p:spPr bwMode="auto">
                <a:xfrm>
                  <a:off x="2352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Rectangle 81"/>
                <p:cNvSpPr>
                  <a:spLocks noChangeArrowheads="1"/>
                </p:cNvSpPr>
                <p:nvPr/>
              </p:nvSpPr>
              <p:spPr bwMode="auto">
                <a:xfrm>
                  <a:off x="2352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Rectangle 82"/>
                <p:cNvSpPr>
                  <a:spLocks noChangeArrowheads="1"/>
                </p:cNvSpPr>
                <p:nvPr/>
              </p:nvSpPr>
              <p:spPr bwMode="auto">
                <a:xfrm>
                  <a:off x="2688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Rectangle 83"/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Rectangle 84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Rectangle 85"/>
                <p:cNvSpPr>
                  <a:spLocks noChangeArrowheads="1"/>
                </p:cNvSpPr>
                <p:nvPr/>
              </p:nvSpPr>
              <p:spPr bwMode="auto">
                <a:xfrm>
                  <a:off x="2976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Rectangle 86"/>
                <p:cNvSpPr>
                  <a:spLocks noChangeArrowheads="1"/>
                </p:cNvSpPr>
                <p:nvPr/>
              </p:nvSpPr>
              <p:spPr bwMode="auto">
                <a:xfrm>
                  <a:off x="3312" y="1728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Rectangle 87"/>
                <p:cNvSpPr>
                  <a:spLocks noChangeArrowheads="1"/>
                </p:cNvSpPr>
                <p:nvPr/>
              </p:nvSpPr>
              <p:spPr bwMode="auto">
                <a:xfrm>
                  <a:off x="3312" y="1920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Rectangle 88"/>
                <p:cNvSpPr>
                  <a:spLocks noChangeArrowheads="1"/>
                </p:cNvSpPr>
                <p:nvPr/>
              </p:nvSpPr>
              <p:spPr bwMode="auto">
                <a:xfrm>
                  <a:off x="1104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Rectangle 89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Rectangle 90"/>
                <p:cNvSpPr>
                  <a:spLocks noChangeArrowheads="1"/>
                </p:cNvSpPr>
                <p:nvPr/>
              </p:nvSpPr>
              <p:spPr bwMode="auto">
                <a:xfrm>
                  <a:off x="1440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Rectangle 91"/>
                <p:cNvSpPr>
                  <a:spLocks noChangeArrowheads="1"/>
                </p:cNvSpPr>
                <p:nvPr/>
              </p:nvSpPr>
              <p:spPr bwMode="auto">
                <a:xfrm>
                  <a:off x="1440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Rectangle 92"/>
                <p:cNvSpPr>
                  <a:spLocks noChangeArrowheads="1"/>
                </p:cNvSpPr>
                <p:nvPr/>
              </p:nvSpPr>
              <p:spPr bwMode="auto">
                <a:xfrm>
                  <a:off x="1728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Rectangle 93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Rectangle 94"/>
                <p:cNvSpPr>
                  <a:spLocks noChangeArrowheads="1"/>
                </p:cNvSpPr>
                <p:nvPr/>
              </p:nvSpPr>
              <p:spPr bwMode="auto">
                <a:xfrm>
                  <a:off x="2064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Rectangle 95"/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Rectangle 96"/>
                <p:cNvSpPr>
                  <a:spLocks noChangeArrowheads="1"/>
                </p:cNvSpPr>
                <p:nvPr/>
              </p:nvSpPr>
              <p:spPr bwMode="auto">
                <a:xfrm>
                  <a:off x="2352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Rectangle 97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Rectangle 98"/>
                <p:cNvSpPr>
                  <a:spLocks noChangeArrowheads="1"/>
                </p:cNvSpPr>
                <p:nvPr/>
              </p:nvSpPr>
              <p:spPr bwMode="auto">
                <a:xfrm>
                  <a:off x="2688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Rectangle 99"/>
                <p:cNvSpPr>
                  <a:spLocks noChangeArrowheads="1"/>
                </p:cNvSpPr>
                <p:nvPr/>
              </p:nvSpPr>
              <p:spPr bwMode="auto">
                <a:xfrm>
                  <a:off x="2688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2976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76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12" y="2160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312" y="2352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04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04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Rectangle 106"/>
                <p:cNvSpPr>
                  <a:spLocks noChangeArrowheads="1"/>
                </p:cNvSpPr>
                <p:nvPr/>
              </p:nvSpPr>
              <p:spPr bwMode="auto">
                <a:xfrm>
                  <a:off x="1440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40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Rectangle 108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Rectangle 109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Rectangle 110"/>
                <p:cNvSpPr>
                  <a:spLocks noChangeArrowheads="1"/>
                </p:cNvSpPr>
                <p:nvPr/>
              </p:nvSpPr>
              <p:spPr bwMode="auto">
                <a:xfrm>
                  <a:off x="2064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064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352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6" name="Rectangle 113"/>
                <p:cNvSpPr>
                  <a:spLocks noChangeArrowheads="1"/>
                </p:cNvSpPr>
                <p:nvPr/>
              </p:nvSpPr>
              <p:spPr bwMode="auto">
                <a:xfrm>
                  <a:off x="2352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7" name="Rectangle 114"/>
                <p:cNvSpPr>
                  <a:spLocks noChangeArrowheads="1"/>
                </p:cNvSpPr>
                <p:nvPr/>
              </p:nvSpPr>
              <p:spPr bwMode="auto">
                <a:xfrm>
                  <a:off x="2688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8" name="Rectangle 115"/>
                <p:cNvSpPr>
                  <a:spLocks noChangeArrowheads="1"/>
                </p:cNvSpPr>
                <p:nvPr/>
              </p:nvSpPr>
              <p:spPr bwMode="auto">
                <a:xfrm>
                  <a:off x="2688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9" name="Rectangle 116"/>
                <p:cNvSpPr>
                  <a:spLocks noChangeArrowheads="1"/>
                </p:cNvSpPr>
                <p:nvPr/>
              </p:nvSpPr>
              <p:spPr bwMode="auto">
                <a:xfrm>
                  <a:off x="2976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0" name="Rectangle 117"/>
                <p:cNvSpPr>
                  <a:spLocks noChangeArrowheads="1"/>
                </p:cNvSpPr>
                <p:nvPr/>
              </p:nvSpPr>
              <p:spPr bwMode="auto">
                <a:xfrm>
                  <a:off x="2976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12" y="2592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312" y="2784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Rectangle 120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4" name="Rectangle 121"/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40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40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Rectangle 124"/>
                <p:cNvSpPr>
                  <a:spLocks noChangeArrowheads="1"/>
                </p:cNvSpPr>
                <p:nvPr/>
              </p:nvSpPr>
              <p:spPr bwMode="auto">
                <a:xfrm>
                  <a:off x="1728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Rectangle 125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Rectangle 126"/>
                <p:cNvSpPr>
                  <a:spLocks noChangeArrowheads="1"/>
                </p:cNvSpPr>
                <p:nvPr/>
              </p:nvSpPr>
              <p:spPr bwMode="auto">
                <a:xfrm>
                  <a:off x="2064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Rectangle 127"/>
                <p:cNvSpPr>
                  <a:spLocks noChangeArrowheads="1"/>
                </p:cNvSpPr>
                <p:nvPr/>
              </p:nvSpPr>
              <p:spPr bwMode="auto">
                <a:xfrm>
                  <a:off x="2064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1" name="Rectangle 128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2" name="Rectangle 129"/>
                <p:cNvSpPr>
                  <a:spLocks noChangeArrowheads="1"/>
                </p:cNvSpPr>
                <p:nvPr/>
              </p:nvSpPr>
              <p:spPr bwMode="auto">
                <a:xfrm>
                  <a:off x="2352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Rectangle 130"/>
                <p:cNvSpPr>
                  <a:spLocks noChangeArrowheads="1"/>
                </p:cNvSpPr>
                <p:nvPr/>
              </p:nvSpPr>
              <p:spPr bwMode="auto">
                <a:xfrm>
                  <a:off x="2688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Rectangle 131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Rectangle 132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6" name="Rectangle 133"/>
                <p:cNvSpPr>
                  <a:spLocks noChangeArrowheads="1"/>
                </p:cNvSpPr>
                <p:nvPr/>
              </p:nvSpPr>
              <p:spPr bwMode="auto">
                <a:xfrm>
                  <a:off x="2976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7" name="Rectangle 134"/>
                <p:cNvSpPr>
                  <a:spLocks noChangeArrowheads="1"/>
                </p:cNvSpPr>
                <p:nvPr/>
              </p:nvSpPr>
              <p:spPr bwMode="auto">
                <a:xfrm>
                  <a:off x="3312" y="3024"/>
                  <a:ext cx="192" cy="192"/>
                </a:xfrm>
                <a:prstGeom prst="rect">
                  <a:avLst/>
                </a:prstGeom>
                <a:solidFill>
                  <a:srgbClr val="C9DDF1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Rectangle 135"/>
                <p:cNvSpPr>
                  <a:spLocks noChangeArrowheads="1"/>
                </p:cNvSpPr>
                <p:nvPr/>
              </p:nvSpPr>
              <p:spPr bwMode="auto">
                <a:xfrm>
                  <a:off x="3312" y="3216"/>
                  <a:ext cx="192" cy="192"/>
                </a:xfrm>
                <a:prstGeom prst="rect">
                  <a:avLst/>
                </a:prstGeom>
                <a:solidFill>
                  <a:srgbClr val="165C20"/>
                </a:solidFill>
                <a:ln w="9525">
                  <a:solidFill>
                    <a:srgbClr val="5B524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50" name="AutoShape 136"/>
              <p:cNvSpPr>
                <a:spLocks/>
              </p:cNvSpPr>
              <p:nvPr/>
            </p:nvSpPr>
            <p:spPr bwMode="auto">
              <a:xfrm>
                <a:off x="6400800" y="1828800"/>
                <a:ext cx="685800" cy="4876800"/>
              </a:xfrm>
              <a:prstGeom prst="rightBrace">
                <a:avLst>
                  <a:gd name="adj1" fmla="val 59259"/>
                  <a:gd name="adj2" fmla="val 50000"/>
                </a:avLst>
              </a:prstGeom>
              <a:noFill/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Text Box 137"/>
              <p:cNvSpPr txBox="1">
                <a:spLocks noChangeArrowheads="1"/>
              </p:cNvSpPr>
              <p:nvPr/>
            </p:nvSpPr>
            <p:spPr bwMode="auto">
              <a:xfrm>
                <a:off x="7239000" y="3657600"/>
                <a:ext cx="1676400" cy="1322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A0A33"/>
                    </a:solidFill>
                    <a:effectLst/>
                    <a:uLnTx/>
                    <a:uFillTx/>
                  </a:rPr>
                  <a:t>8*8 processor Memory Grid</a:t>
                </a:r>
              </a:p>
            </p:txBody>
          </p:sp>
          <p:sp>
            <p:nvSpPr>
              <p:cNvPr id="152" name="Text Box 138"/>
              <p:cNvSpPr txBox="1">
                <a:spLocks noChangeArrowheads="1"/>
              </p:cNvSpPr>
              <p:nvPr/>
            </p:nvSpPr>
            <p:spPr bwMode="auto">
              <a:xfrm>
                <a:off x="533400" y="3733800"/>
                <a:ext cx="1295400" cy="7748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A3D7A"/>
                    </a:solidFill>
                    <a:effectLst/>
                    <a:uLnTx/>
                    <a:uFillTx/>
                  </a:rPr>
                  <a:t>Processor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65C20"/>
                    </a:solidFill>
                    <a:effectLst/>
                    <a:uLnTx/>
                    <a:uFillTx/>
                  </a:rPr>
                  <a:t>Memory</a:t>
                </a:r>
              </a:p>
            </p:txBody>
          </p:sp>
          <p:sp>
            <p:nvSpPr>
              <p:cNvPr id="153" name="Line 139"/>
              <p:cNvSpPr>
                <a:spLocks noChangeShapeType="1"/>
              </p:cNvSpPr>
              <p:nvPr/>
            </p:nvSpPr>
            <p:spPr bwMode="auto">
              <a:xfrm>
                <a:off x="1676400" y="3886200"/>
                <a:ext cx="533400" cy="0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Line 141"/>
              <p:cNvSpPr>
                <a:spLocks noChangeShapeType="1"/>
              </p:cNvSpPr>
              <p:nvPr/>
            </p:nvSpPr>
            <p:spPr bwMode="auto">
              <a:xfrm flipV="1">
                <a:off x="1524000" y="4114800"/>
                <a:ext cx="609600" cy="304800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5334000" cy="533400"/>
          </a:xfrm>
        </p:spPr>
        <p:txBody>
          <a:bodyPr/>
          <a:lstStyle/>
          <a:p>
            <a:r>
              <a:rPr lang="en-US" sz="2000" dirty="0" smtClean="0"/>
              <a:t>Multi Computer with Local Memories</a:t>
            </a:r>
            <a:endParaRPr lang="en-US" sz="2400" dirty="0"/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43200" y="2895600"/>
            <a:ext cx="5791200" cy="2159619"/>
            <a:chOff x="768" y="1440"/>
            <a:chExt cx="4800" cy="1992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768" y="2352"/>
              <a:ext cx="912" cy="653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CPU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160" y="2352"/>
              <a:ext cx="864" cy="653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CPU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3360" y="2352"/>
              <a:ext cx="768" cy="653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CPU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272" y="2438"/>
              <a:ext cx="864" cy="539"/>
            </a:xfrm>
            <a:prstGeom prst="rect">
              <a:avLst/>
            </a:prstGeom>
            <a:gradFill rotWithShape="0">
              <a:gsLst>
                <a:gs pos="0">
                  <a:srgbClr val="FAC164"/>
                </a:gs>
                <a:gs pos="50000">
                  <a:srgbClr val="FFFFFF"/>
                </a:gs>
                <a:gs pos="100000">
                  <a:srgbClr val="FAC164"/>
                </a:gs>
              </a:gsLst>
              <a:lin ang="2700000" scaled="1"/>
            </a:gra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Shared Memory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104" y="3024"/>
              <a:ext cx="0" cy="384"/>
            </a:xfrm>
            <a:prstGeom prst="line">
              <a:avLst/>
            </a:prstGeom>
            <a:noFill/>
            <a:ln w="57150" cmpd="thinThick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104" y="3408"/>
              <a:ext cx="4176" cy="0"/>
            </a:xfrm>
            <a:prstGeom prst="line">
              <a:avLst/>
            </a:prstGeom>
            <a:noFill/>
            <a:ln w="57150" cmpd="thinThick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544" y="3024"/>
              <a:ext cx="0" cy="384"/>
            </a:xfrm>
            <a:prstGeom prst="line">
              <a:avLst/>
            </a:prstGeom>
            <a:noFill/>
            <a:ln w="57150" cmpd="thinThick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696" y="2976"/>
              <a:ext cx="0" cy="432"/>
            </a:xfrm>
            <a:prstGeom prst="line">
              <a:avLst/>
            </a:prstGeom>
            <a:noFill/>
            <a:ln w="57150" cmpd="thinThick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656" y="2976"/>
              <a:ext cx="0" cy="432"/>
            </a:xfrm>
            <a:prstGeom prst="line">
              <a:avLst/>
            </a:prstGeom>
            <a:noFill/>
            <a:ln w="57150" cmpd="thinThick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5136" y="3120"/>
              <a:ext cx="43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Bus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68" y="1440"/>
              <a:ext cx="864" cy="53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Local memory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04" y="1968"/>
              <a:ext cx="0" cy="384"/>
            </a:xfrm>
            <a:prstGeom prst="line">
              <a:avLst/>
            </a:prstGeom>
            <a:noFill/>
            <a:ln w="57150" cmpd="thinThick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2208" y="1440"/>
              <a:ext cx="864" cy="53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Local memory</a:t>
              </a: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544" y="1968"/>
              <a:ext cx="0" cy="384"/>
            </a:xfrm>
            <a:prstGeom prst="line">
              <a:avLst/>
            </a:prstGeom>
            <a:noFill/>
            <a:ln w="57150" cmpd="thinThick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408" y="1440"/>
              <a:ext cx="864" cy="539"/>
            </a:xfrm>
            <a:prstGeom prst="rect">
              <a:avLst/>
            </a:prstGeom>
            <a:gradFill rotWithShape="0">
              <a:gsLst>
                <a:gs pos="0">
                  <a:srgbClr val="CC66FF"/>
                </a:gs>
                <a:gs pos="50000">
                  <a:srgbClr val="FFFFFF"/>
                </a:gs>
                <a:gs pos="100000">
                  <a:srgbClr val="CC66FF"/>
                </a:gs>
              </a:gsLst>
              <a:lin ang="2700000" scaled="1"/>
            </a:gradFill>
            <a:ln w="9525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Local memory</a:t>
              </a: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3744" y="1968"/>
              <a:ext cx="0" cy="384"/>
            </a:xfrm>
            <a:prstGeom prst="line">
              <a:avLst/>
            </a:prstGeom>
            <a:noFill/>
            <a:ln w="57150" cmpd="thinThick">
              <a:solidFill>
                <a:srgbClr val="2A3D7A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286000" y="1752600"/>
            <a:ext cx="6096000" cy="48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memory is that part of computer where programs and data are stored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unit of memory is the </a:t>
            </a: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digit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called a </a:t>
            </a: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 bit may contain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consists of a number of cells/locations, each of which can store a piece of information.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cell has a number called </a:t>
            </a:r>
            <a:r>
              <a:rPr kumimoji="0" lang="en-US" sz="2000" b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refer 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memory has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cells, the addresses can be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 cell consists of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bits, it can hold any one of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bit combinations.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/>
              <a:t>Three ways of organizing a 96 bit memory</a:t>
            </a:r>
            <a:endParaRPr lang="en-US" sz="1800" dirty="0"/>
          </a:p>
        </p:txBody>
      </p:sp>
      <p:grpSp>
        <p:nvGrpSpPr>
          <p:cNvPr id="714" name="Group 713"/>
          <p:cNvGrpSpPr/>
          <p:nvPr/>
        </p:nvGrpSpPr>
        <p:grpSpPr>
          <a:xfrm>
            <a:off x="1981200" y="1752600"/>
            <a:ext cx="6248400" cy="4306957"/>
            <a:chOff x="1066800" y="1600200"/>
            <a:chExt cx="8001000" cy="4953000"/>
          </a:xfrm>
        </p:grpSpPr>
        <p:sp>
          <p:nvSpPr>
            <p:cNvPr id="715" name="Rectangle 3"/>
            <p:cNvSpPr>
              <a:spLocks noChangeArrowheads="1"/>
            </p:cNvSpPr>
            <p:nvPr/>
          </p:nvSpPr>
          <p:spPr bwMode="auto">
            <a:xfrm>
              <a:off x="15240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6" name="Rectangle 4"/>
            <p:cNvSpPr>
              <a:spLocks noChangeArrowheads="1"/>
            </p:cNvSpPr>
            <p:nvPr/>
          </p:nvSpPr>
          <p:spPr bwMode="auto">
            <a:xfrm>
              <a:off x="1752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7" name="Rectangle 5"/>
            <p:cNvSpPr>
              <a:spLocks noChangeArrowheads="1"/>
            </p:cNvSpPr>
            <p:nvPr/>
          </p:nvSpPr>
          <p:spPr bwMode="auto">
            <a:xfrm>
              <a:off x="1981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8" name="Rectangle 6"/>
            <p:cNvSpPr>
              <a:spLocks noChangeArrowheads="1"/>
            </p:cNvSpPr>
            <p:nvPr/>
          </p:nvSpPr>
          <p:spPr bwMode="auto">
            <a:xfrm>
              <a:off x="22098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9" name="Rectangle 9"/>
            <p:cNvSpPr>
              <a:spLocks noChangeArrowheads="1"/>
            </p:cNvSpPr>
            <p:nvPr/>
          </p:nvSpPr>
          <p:spPr bwMode="auto">
            <a:xfrm>
              <a:off x="24384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Rectangle 10"/>
            <p:cNvSpPr>
              <a:spLocks noChangeArrowheads="1"/>
            </p:cNvSpPr>
            <p:nvPr/>
          </p:nvSpPr>
          <p:spPr bwMode="auto">
            <a:xfrm>
              <a:off x="26670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1" name="Rectangle 11"/>
            <p:cNvSpPr>
              <a:spLocks noChangeArrowheads="1"/>
            </p:cNvSpPr>
            <p:nvPr/>
          </p:nvSpPr>
          <p:spPr bwMode="auto">
            <a:xfrm>
              <a:off x="2895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2" name="Rectangle 12"/>
            <p:cNvSpPr>
              <a:spLocks noChangeArrowheads="1"/>
            </p:cNvSpPr>
            <p:nvPr/>
          </p:nvSpPr>
          <p:spPr bwMode="auto">
            <a:xfrm>
              <a:off x="3124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3" name="Rectangle 13"/>
            <p:cNvSpPr>
              <a:spLocks noChangeArrowheads="1"/>
            </p:cNvSpPr>
            <p:nvPr/>
          </p:nvSpPr>
          <p:spPr bwMode="auto">
            <a:xfrm>
              <a:off x="15240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4" name="Rectangle 14"/>
            <p:cNvSpPr>
              <a:spLocks noChangeArrowheads="1"/>
            </p:cNvSpPr>
            <p:nvPr/>
          </p:nvSpPr>
          <p:spPr bwMode="auto">
            <a:xfrm>
              <a:off x="1752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5" name="Rectangle 15"/>
            <p:cNvSpPr>
              <a:spLocks noChangeArrowheads="1"/>
            </p:cNvSpPr>
            <p:nvPr/>
          </p:nvSpPr>
          <p:spPr bwMode="auto">
            <a:xfrm>
              <a:off x="1981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6" name="Rectangle 16"/>
            <p:cNvSpPr>
              <a:spLocks noChangeArrowheads="1"/>
            </p:cNvSpPr>
            <p:nvPr/>
          </p:nvSpPr>
          <p:spPr bwMode="auto">
            <a:xfrm>
              <a:off x="22098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7" name="Rectangle 17"/>
            <p:cNvSpPr>
              <a:spLocks noChangeArrowheads="1"/>
            </p:cNvSpPr>
            <p:nvPr/>
          </p:nvSpPr>
          <p:spPr bwMode="auto">
            <a:xfrm>
              <a:off x="24384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8" name="Rectangle 18"/>
            <p:cNvSpPr>
              <a:spLocks noChangeArrowheads="1"/>
            </p:cNvSpPr>
            <p:nvPr/>
          </p:nvSpPr>
          <p:spPr bwMode="auto">
            <a:xfrm>
              <a:off x="26670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9" name="Rectangle 19"/>
            <p:cNvSpPr>
              <a:spLocks noChangeArrowheads="1"/>
            </p:cNvSpPr>
            <p:nvPr/>
          </p:nvSpPr>
          <p:spPr bwMode="auto">
            <a:xfrm>
              <a:off x="2895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0" name="Rectangle 20"/>
            <p:cNvSpPr>
              <a:spLocks noChangeArrowheads="1"/>
            </p:cNvSpPr>
            <p:nvPr/>
          </p:nvSpPr>
          <p:spPr bwMode="auto">
            <a:xfrm>
              <a:off x="3124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1" name="Rectangle 21"/>
            <p:cNvSpPr>
              <a:spLocks noChangeArrowheads="1"/>
            </p:cNvSpPr>
            <p:nvPr/>
          </p:nvSpPr>
          <p:spPr bwMode="auto">
            <a:xfrm>
              <a:off x="15240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2" name="Rectangle 22"/>
            <p:cNvSpPr>
              <a:spLocks noChangeArrowheads="1"/>
            </p:cNvSpPr>
            <p:nvPr/>
          </p:nvSpPr>
          <p:spPr bwMode="auto">
            <a:xfrm>
              <a:off x="17526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3" name="Rectangle 23"/>
            <p:cNvSpPr>
              <a:spLocks noChangeArrowheads="1"/>
            </p:cNvSpPr>
            <p:nvPr/>
          </p:nvSpPr>
          <p:spPr bwMode="auto">
            <a:xfrm>
              <a:off x="19812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4" name="Rectangle 24"/>
            <p:cNvSpPr>
              <a:spLocks noChangeArrowheads="1"/>
            </p:cNvSpPr>
            <p:nvPr/>
          </p:nvSpPr>
          <p:spPr bwMode="auto">
            <a:xfrm>
              <a:off x="22098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5" name="Rectangle 25"/>
            <p:cNvSpPr>
              <a:spLocks noChangeArrowheads="1"/>
            </p:cNvSpPr>
            <p:nvPr/>
          </p:nvSpPr>
          <p:spPr bwMode="auto">
            <a:xfrm>
              <a:off x="24384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6" name="Rectangle 26"/>
            <p:cNvSpPr>
              <a:spLocks noChangeArrowheads="1"/>
            </p:cNvSpPr>
            <p:nvPr/>
          </p:nvSpPr>
          <p:spPr bwMode="auto">
            <a:xfrm>
              <a:off x="26670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7" name="Rectangle 27"/>
            <p:cNvSpPr>
              <a:spLocks noChangeArrowheads="1"/>
            </p:cNvSpPr>
            <p:nvPr/>
          </p:nvSpPr>
          <p:spPr bwMode="auto">
            <a:xfrm>
              <a:off x="28956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8" name="Rectangle 28"/>
            <p:cNvSpPr>
              <a:spLocks noChangeArrowheads="1"/>
            </p:cNvSpPr>
            <p:nvPr/>
          </p:nvSpPr>
          <p:spPr bwMode="auto">
            <a:xfrm>
              <a:off x="31242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9"/>
            <p:cNvSpPr>
              <a:spLocks noChangeArrowheads="1"/>
            </p:cNvSpPr>
            <p:nvPr/>
          </p:nvSpPr>
          <p:spPr bwMode="auto">
            <a:xfrm>
              <a:off x="15240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0" name="Rectangle 30"/>
            <p:cNvSpPr>
              <a:spLocks noChangeArrowheads="1"/>
            </p:cNvSpPr>
            <p:nvPr/>
          </p:nvSpPr>
          <p:spPr bwMode="auto">
            <a:xfrm>
              <a:off x="17526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1" name="Rectangle 31"/>
            <p:cNvSpPr>
              <a:spLocks noChangeArrowheads="1"/>
            </p:cNvSpPr>
            <p:nvPr/>
          </p:nvSpPr>
          <p:spPr bwMode="auto">
            <a:xfrm>
              <a:off x="19812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32"/>
            <p:cNvSpPr>
              <a:spLocks noChangeArrowheads="1"/>
            </p:cNvSpPr>
            <p:nvPr/>
          </p:nvSpPr>
          <p:spPr bwMode="auto">
            <a:xfrm>
              <a:off x="22098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3" name="Rectangle 33"/>
            <p:cNvSpPr>
              <a:spLocks noChangeArrowheads="1"/>
            </p:cNvSpPr>
            <p:nvPr/>
          </p:nvSpPr>
          <p:spPr bwMode="auto">
            <a:xfrm>
              <a:off x="24384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4" name="Rectangle 34"/>
            <p:cNvSpPr>
              <a:spLocks noChangeArrowheads="1"/>
            </p:cNvSpPr>
            <p:nvPr/>
          </p:nvSpPr>
          <p:spPr bwMode="auto">
            <a:xfrm>
              <a:off x="26670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35"/>
            <p:cNvSpPr>
              <a:spLocks noChangeArrowheads="1"/>
            </p:cNvSpPr>
            <p:nvPr/>
          </p:nvSpPr>
          <p:spPr bwMode="auto">
            <a:xfrm>
              <a:off x="28956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6" name="Rectangle 36"/>
            <p:cNvSpPr>
              <a:spLocks noChangeArrowheads="1"/>
            </p:cNvSpPr>
            <p:nvPr/>
          </p:nvSpPr>
          <p:spPr bwMode="auto">
            <a:xfrm>
              <a:off x="31242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7" name="Rectangle 37"/>
            <p:cNvSpPr>
              <a:spLocks noChangeArrowheads="1"/>
            </p:cNvSpPr>
            <p:nvPr/>
          </p:nvSpPr>
          <p:spPr bwMode="auto">
            <a:xfrm>
              <a:off x="15240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8" name="Rectangle 38"/>
            <p:cNvSpPr>
              <a:spLocks noChangeArrowheads="1"/>
            </p:cNvSpPr>
            <p:nvPr/>
          </p:nvSpPr>
          <p:spPr bwMode="auto">
            <a:xfrm>
              <a:off x="17526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9" name="Rectangle 39"/>
            <p:cNvSpPr>
              <a:spLocks noChangeArrowheads="1"/>
            </p:cNvSpPr>
            <p:nvPr/>
          </p:nvSpPr>
          <p:spPr bwMode="auto">
            <a:xfrm>
              <a:off x="19812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0" name="Rectangle 40"/>
            <p:cNvSpPr>
              <a:spLocks noChangeArrowheads="1"/>
            </p:cNvSpPr>
            <p:nvPr/>
          </p:nvSpPr>
          <p:spPr bwMode="auto">
            <a:xfrm>
              <a:off x="22098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1" name="Rectangle 41"/>
            <p:cNvSpPr>
              <a:spLocks noChangeArrowheads="1"/>
            </p:cNvSpPr>
            <p:nvPr/>
          </p:nvSpPr>
          <p:spPr bwMode="auto">
            <a:xfrm>
              <a:off x="24384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2" name="Rectangle 42"/>
            <p:cNvSpPr>
              <a:spLocks noChangeArrowheads="1"/>
            </p:cNvSpPr>
            <p:nvPr/>
          </p:nvSpPr>
          <p:spPr bwMode="auto">
            <a:xfrm>
              <a:off x="26670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3" name="Rectangle 43"/>
            <p:cNvSpPr>
              <a:spLocks noChangeArrowheads="1"/>
            </p:cNvSpPr>
            <p:nvPr/>
          </p:nvSpPr>
          <p:spPr bwMode="auto">
            <a:xfrm>
              <a:off x="28956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4" name="Rectangle 44"/>
            <p:cNvSpPr>
              <a:spLocks noChangeArrowheads="1"/>
            </p:cNvSpPr>
            <p:nvPr/>
          </p:nvSpPr>
          <p:spPr bwMode="auto">
            <a:xfrm>
              <a:off x="31242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Rectangle 4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Rectangle 46"/>
            <p:cNvSpPr>
              <a:spLocks noChangeArrowheads="1"/>
            </p:cNvSpPr>
            <p:nvPr/>
          </p:nvSpPr>
          <p:spPr bwMode="auto">
            <a:xfrm>
              <a:off x="17526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7" name="Rectangle 47"/>
            <p:cNvSpPr>
              <a:spLocks noChangeArrowheads="1"/>
            </p:cNvSpPr>
            <p:nvPr/>
          </p:nvSpPr>
          <p:spPr bwMode="auto">
            <a:xfrm>
              <a:off x="19812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8" name="Rectangle 48"/>
            <p:cNvSpPr>
              <a:spLocks noChangeArrowheads="1"/>
            </p:cNvSpPr>
            <p:nvPr/>
          </p:nvSpPr>
          <p:spPr bwMode="auto">
            <a:xfrm>
              <a:off x="22098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9" name="Rectangle 49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0" name="Rectangle 50"/>
            <p:cNvSpPr>
              <a:spLocks noChangeArrowheads="1"/>
            </p:cNvSpPr>
            <p:nvPr/>
          </p:nvSpPr>
          <p:spPr bwMode="auto">
            <a:xfrm>
              <a:off x="26670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1" name="Rectangle 51"/>
            <p:cNvSpPr>
              <a:spLocks noChangeArrowheads="1"/>
            </p:cNvSpPr>
            <p:nvPr/>
          </p:nvSpPr>
          <p:spPr bwMode="auto">
            <a:xfrm>
              <a:off x="28956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2" name="Rectangle 52"/>
            <p:cNvSpPr>
              <a:spLocks noChangeArrowheads="1"/>
            </p:cNvSpPr>
            <p:nvPr/>
          </p:nvSpPr>
          <p:spPr bwMode="auto">
            <a:xfrm>
              <a:off x="31242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3" name="Rectangle 53"/>
            <p:cNvSpPr>
              <a:spLocks noChangeArrowheads="1"/>
            </p:cNvSpPr>
            <p:nvPr/>
          </p:nvSpPr>
          <p:spPr bwMode="auto">
            <a:xfrm>
              <a:off x="15240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4" name="Rectangle 54"/>
            <p:cNvSpPr>
              <a:spLocks noChangeArrowheads="1"/>
            </p:cNvSpPr>
            <p:nvPr/>
          </p:nvSpPr>
          <p:spPr bwMode="auto">
            <a:xfrm>
              <a:off x="17526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5" name="Rectangle 55"/>
            <p:cNvSpPr>
              <a:spLocks noChangeArrowheads="1"/>
            </p:cNvSpPr>
            <p:nvPr/>
          </p:nvSpPr>
          <p:spPr bwMode="auto">
            <a:xfrm>
              <a:off x="19812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6" name="Rectangle 56"/>
            <p:cNvSpPr>
              <a:spLocks noChangeArrowheads="1"/>
            </p:cNvSpPr>
            <p:nvPr/>
          </p:nvSpPr>
          <p:spPr bwMode="auto">
            <a:xfrm>
              <a:off x="22098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7" name="Rectangle 57"/>
            <p:cNvSpPr>
              <a:spLocks noChangeArrowheads="1"/>
            </p:cNvSpPr>
            <p:nvPr/>
          </p:nvSpPr>
          <p:spPr bwMode="auto">
            <a:xfrm>
              <a:off x="24384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Rectangle 58"/>
            <p:cNvSpPr>
              <a:spLocks noChangeArrowheads="1"/>
            </p:cNvSpPr>
            <p:nvPr/>
          </p:nvSpPr>
          <p:spPr bwMode="auto">
            <a:xfrm>
              <a:off x="26670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9" name="Rectangle 59"/>
            <p:cNvSpPr>
              <a:spLocks noChangeArrowheads="1"/>
            </p:cNvSpPr>
            <p:nvPr/>
          </p:nvSpPr>
          <p:spPr bwMode="auto">
            <a:xfrm>
              <a:off x="28956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0" name="Rectangle 60"/>
            <p:cNvSpPr>
              <a:spLocks noChangeArrowheads="1"/>
            </p:cNvSpPr>
            <p:nvPr/>
          </p:nvSpPr>
          <p:spPr bwMode="auto">
            <a:xfrm>
              <a:off x="3124200" y="4343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1" name="Rectangle 61"/>
            <p:cNvSpPr>
              <a:spLocks noChangeArrowheads="1"/>
            </p:cNvSpPr>
            <p:nvPr/>
          </p:nvSpPr>
          <p:spPr bwMode="auto">
            <a:xfrm>
              <a:off x="15240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2" name="Rectangle 62"/>
            <p:cNvSpPr>
              <a:spLocks noChangeArrowheads="1"/>
            </p:cNvSpPr>
            <p:nvPr/>
          </p:nvSpPr>
          <p:spPr bwMode="auto">
            <a:xfrm>
              <a:off x="17526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3" name="Rectangle 63"/>
            <p:cNvSpPr>
              <a:spLocks noChangeArrowheads="1"/>
            </p:cNvSpPr>
            <p:nvPr/>
          </p:nvSpPr>
          <p:spPr bwMode="auto">
            <a:xfrm>
              <a:off x="19812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4" name="Rectangle 64"/>
            <p:cNvSpPr>
              <a:spLocks noChangeArrowheads="1"/>
            </p:cNvSpPr>
            <p:nvPr/>
          </p:nvSpPr>
          <p:spPr bwMode="auto">
            <a:xfrm>
              <a:off x="22098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5" name="Rectangle 65"/>
            <p:cNvSpPr>
              <a:spLocks noChangeArrowheads="1"/>
            </p:cNvSpPr>
            <p:nvPr/>
          </p:nvSpPr>
          <p:spPr bwMode="auto">
            <a:xfrm>
              <a:off x="24384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6" name="Rectangle 66"/>
            <p:cNvSpPr>
              <a:spLocks noChangeArrowheads="1"/>
            </p:cNvSpPr>
            <p:nvPr/>
          </p:nvSpPr>
          <p:spPr bwMode="auto">
            <a:xfrm>
              <a:off x="26670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7" name="Rectangle 67"/>
            <p:cNvSpPr>
              <a:spLocks noChangeArrowheads="1"/>
            </p:cNvSpPr>
            <p:nvPr/>
          </p:nvSpPr>
          <p:spPr bwMode="auto">
            <a:xfrm>
              <a:off x="28956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68"/>
            <p:cNvSpPr>
              <a:spLocks noChangeArrowheads="1"/>
            </p:cNvSpPr>
            <p:nvPr/>
          </p:nvSpPr>
          <p:spPr bwMode="auto">
            <a:xfrm>
              <a:off x="3124200" y="4724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9" name="Rectangle 69"/>
            <p:cNvSpPr>
              <a:spLocks noChangeArrowheads="1"/>
            </p:cNvSpPr>
            <p:nvPr/>
          </p:nvSpPr>
          <p:spPr bwMode="auto">
            <a:xfrm>
              <a:off x="15240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0" name="Rectangle 70"/>
            <p:cNvSpPr>
              <a:spLocks noChangeArrowheads="1"/>
            </p:cNvSpPr>
            <p:nvPr/>
          </p:nvSpPr>
          <p:spPr bwMode="auto">
            <a:xfrm>
              <a:off x="17526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1" name="Rectangle 71"/>
            <p:cNvSpPr>
              <a:spLocks noChangeArrowheads="1"/>
            </p:cNvSpPr>
            <p:nvPr/>
          </p:nvSpPr>
          <p:spPr bwMode="auto">
            <a:xfrm>
              <a:off x="19812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2" name="Rectangle 72"/>
            <p:cNvSpPr>
              <a:spLocks noChangeArrowheads="1"/>
            </p:cNvSpPr>
            <p:nvPr/>
          </p:nvSpPr>
          <p:spPr bwMode="auto">
            <a:xfrm>
              <a:off x="22098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73"/>
            <p:cNvSpPr>
              <a:spLocks noChangeArrowheads="1"/>
            </p:cNvSpPr>
            <p:nvPr/>
          </p:nvSpPr>
          <p:spPr bwMode="auto">
            <a:xfrm>
              <a:off x="24384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4" name="Rectangle 74"/>
            <p:cNvSpPr>
              <a:spLocks noChangeArrowheads="1"/>
            </p:cNvSpPr>
            <p:nvPr/>
          </p:nvSpPr>
          <p:spPr bwMode="auto">
            <a:xfrm>
              <a:off x="26670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5" name="Rectangle 75"/>
            <p:cNvSpPr>
              <a:spLocks noChangeArrowheads="1"/>
            </p:cNvSpPr>
            <p:nvPr/>
          </p:nvSpPr>
          <p:spPr bwMode="auto">
            <a:xfrm>
              <a:off x="28956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76"/>
            <p:cNvSpPr>
              <a:spLocks noChangeArrowheads="1"/>
            </p:cNvSpPr>
            <p:nvPr/>
          </p:nvSpPr>
          <p:spPr bwMode="auto">
            <a:xfrm>
              <a:off x="3124200" y="5105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7" name="Rectangle 77"/>
            <p:cNvSpPr>
              <a:spLocks noChangeArrowheads="1"/>
            </p:cNvSpPr>
            <p:nvPr/>
          </p:nvSpPr>
          <p:spPr bwMode="auto">
            <a:xfrm>
              <a:off x="15240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" name="Rectangle 78"/>
            <p:cNvSpPr>
              <a:spLocks noChangeArrowheads="1"/>
            </p:cNvSpPr>
            <p:nvPr/>
          </p:nvSpPr>
          <p:spPr bwMode="auto">
            <a:xfrm>
              <a:off x="17526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" name="Rectangle 79"/>
            <p:cNvSpPr>
              <a:spLocks noChangeArrowheads="1"/>
            </p:cNvSpPr>
            <p:nvPr/>
          </p:nvSpPr>
          <p:spPr bwMode="auto">
            <a:xfrm>
              <a:off x="19812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0" name="Rectangle 80"/>
            <p:cNvSpPr>
              <a:spLocks noChangeArrowheads="1"/>
            </p:cNvSpPr>
            <p:nvPr/>
          </p:nvSpPr>
          <p:spPr bwMode="auto">
            <a:xfrm>
              <a:off x="22098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1" name="Rectangle 81"/>
            <p:cNvSpPr>
              <a:spLocks noChangeArrowheads="1"/>
            </p:cNvSpPr>
            <p:nvPr/>
          </p:nvSpPr>
          <p:spPr bwMode="auto">
            <a:xfrm>
              <a:off x="24384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2" name="Rectangle 82"/>
            <p:cNvSpPr>
              <a:spLocks noChangeArrowheads="1"/>
            </p:cNvSpPr>
            <p:nvPr/>
          </p:nvSpPr>
          <p:spPr bwMode="auto">
            <a:xfrm>
              <a:off x="26670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3" name="Rectangle 83"/>
            <p:cNvSpPr>
              <a:spLocks noChangeArrowheads="1"/>
            </p:cNvSpPr>
            <p:nvPr/>
          </p:nvSpPr>
          <p:spPr bwMode="auto">
            <a:xfrm>
              <a:off x="28956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4" name="Rectangle 84"/>
            <p:cNvSpPr>
              <a:spLocks noChangeArrowheads="1"/>
            </p:cNvSpPr>
            <p:nvPr/>
          </p:nvSpPr>
          <p:spPr bwMode="auto">
            <a:xfrm>
              <a:off x="3124200" y="5486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5" name="Rectangle 85"/>
            <p:cNvSpPr>
              <a:spLocks noChangeArrowheads="1"/>
            </p:cNvSpPr>
            <p:nvPr/>
          </p:nvSpPr>
          <p:spPr bwMode="auto">
            <a:xfrm>
              <a:off x="15240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6" name="Rectangle 86"/>
            <p:cNvSpPr>
              <a:spLocks noChangeArrowheads="1"/>
            </p:cNvSpPr>
            <p:nvPr/>
          </p:nvSpPr>
          <p:spPr bwMode="auto">
            <a:xfrm>
              <a:off x="17526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7" name="Rectangle 87"/>
            <p:cNvSpPr>
              <a:spLocks noChangeArrowheads="1"/>
            </p:cNvSpPr>
            <p:nvPr/>
          </p:nvSpPr>
          <p:spPr bwMode="auto">
            <a:xfrm>
              <a:off x="19812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8" name="Rectangle 88"/>
            <p:cNvSpPr>
              <a:spLocks noChangeArrowheads="1"/>
            </p:cNvSpPr>
            <p:nvPr/>
          </p:nvSpPr>
          <p:spPr bwMode="auto">
            <a:xfrm>
              <a:off x="22098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9" name="Rectangle 89"/>
            <p:cNvSpPr>
              <a:spLocks noChangeArrowheads="1"/>
            </p:cNvSpPr>
            <p:nvPr/>
          </p:nvSpPr>
          <p:spPr bwMode="auto">
            <a:xfrm>
              <a:off x="24384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Rectangle 90"/>
            <p:cNvSpPr>
              <a:spLocks noChangeArrowheads="1"/>
            </p:cNvSpPr>
            <p:nvPr/>
          </p:nvSpPr>
          <p:spPr bwMode="auto">
            <a:xfrm>
              <a:off x="26670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1" name="Rectangle 91"/>
            <p:cNvSpPr>
              <a:spLocks noChangeArrowheads="1"/>
            </p:cNvSpPr>
            <p:nvPr/>
          </p:nvSpPr>
          <p:spPr bwMode="auto">
            <a:xfrm>
              <a:off x="28956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2" name="Rectangle 92"/>
            <p:cNvSpPr>
              <a:spLocks noChangeArrowheads="1"/>
            </p:cNvSpPr>
            <p:nvPr/>
          </p:nvSpPr>
          <p:spPr bwMode="auto">
            <a:xfrm>
              <a:off x="3124200" y="5867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Rectangle 93"/>
            <p:cNvSpPr>
              <a:spLocks noChangeArrowheads="1"/>
            </p:cNvSpPr>
            <p:nvPr/>
          </p:nvSpPr>
          <p:spPr bwMode="auto">
            <a:xfrm>
              <a:off x="15240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" name="Rectangle 94"/>
            <p:cNvSpPr>
              <a:spLocks noChangeArrowheads="1"/>
            </p:cNvSpPr>
            <p:nvPr/>
          </p:nvSpPr>
          <p:spPr bwMode="auto">
            <a:xfrm>
              <a:off x="17526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5" name="Rectangle 95"/>
            <p:cNvSpPr>
              <a:spLocks noChangeArrowheads="1"/>
            </p:cNvSpPr>
            <p:nvPr/>
          </p:nvSpPr>
          <p:spPr bwMode="auto">
            <a:xfrm>
              <a:off x="19812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6" name="Rectangle 96"/>
            <p:cNvSpPr>
              <a:spLocks noChangeArrowheads="1"/>
            </p:cNvSpPr>
            <p:nvPr/>
          </p:nvSpPr>
          <p:spPr bwMode="auto">
            <a:xfrm>
              <a:off x="22098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7" name="Rectangle 97"/>
            <p:cNvSpPr>
              <a:spLocks noChangeArrowheads="1"/>
            </p:cNvSpPr>
            <p:nvPr/>
          </p:nvSpPr>
          <p:spPr bwMode="auto">
            <a:xfrm>
              <a:off x="24384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8" name="Rectangle 98"/>
            <p:cNvSpPr>
              <a:spLocks noChangeArrowheads="1"/>
            </p:cNvSpPr>
            <p:nvPr/>
          </p:nvSpPr>
          <p:spPr bwMode="auto">
            <a:xfrm>
              <a:off x="26670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9" name="Rectangle 99"/>
            <p:cNvSpPr>
              <a:spLocks noChangeArrowheads="1"/>
            </p:cNvSpPr>
            <p:nvPr/>
          </p:nvSpPr>
          <p:spPr bwMode="auto">
            <a:xfrm>
              <a:off x="28956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Rectangle 100"/>
            <p:cNvSpPr>
              <a:spLocks noChangeArrowheads="1"/>
            </p:cNvSpPr>
            <p:nvPr/>
          </p:nvSpPr>
          <p:spPr bwMode="auto">
            <a:xfrm>
              <a:off x="3124200" y="61722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1" name="Text Box 101"/>
            <p:cNvSpPr txBox="1">
              <a:spLocks noChangeArrowheads="1"/>
            </p:cNvSpPr>
            <p:nvPr/>
          </p:nvSpPr>
          <p:spPr bwMode="auto">
            <a:xfrm>
              <a:off x="1066800" y="2093913"/>
              <a:ext cx="533400" cy="444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812" name="Line 102"/>
            <p:cNvSpPr>
              <a:spLocks noChangeShapeType="1"/>
            </p:cNvSpPr>
            <p:nvPr/>
          </p:nvSpPr>
          <p:spPr bwMode="auto">
            <a:xfrm>
              <a:off x="3505200" y="1676400"/>
              <a:ext cx="0" cy="4876800"/>
            </a:xfrm>
            <a:prstGeom prst="line">
              <a:avLst/>
            </a:prstGeom>
            <a:noFill/>
            <a:ln w="57150" cmpd="thinThick">
              <a:solidFill>
                <a:srgbClr val="9A0A3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Rectangle 103"/>
            <p:cNvSpPr>
              <a:spLocks noChangeArrowheads="1"/>
            </p:cNvSpPr>
            <p:nvPr/>
          </p:nvSpPr>
          <p:spPr bwMode="auto">
            <a:xfrm>
              <a:off x="3886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Rectangle 104"/>
            <p:cNvSpPr>
              <a:spLocks noChangeArrowheads="1"/>
            </p:cNvSpPr>
            <p:nvPr/>
          </p:nvSpPr>
          <p:spPr bwMode="auto">
            <a:xfrm>
              <a:off x="41148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Rectangle 105"/>
            <p:cNvSpPr>
              <a:spLocks noChangeArrowheads="1"/>
            </p:cNvSpPr>
            <p:nvPr/>
          </p:nvSpPr>
          <p:spPr bwMode="auto">
            <a:xfrm>
              <a:off x="43434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Rectangle 106"/>
            <p:cNvSpPr>
              <a:spLocks noChangeArrowheads="1"/>
            </p:cNvSpPr>
            <p:nvPr/>
          </p:nvSpPr>
          <p:spPr bwMode="auto">
            <a:xfrm>
              <a:off x="45720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Rectangle 107"/>
            <p:cNvSpPr>
              <a:spLocks noChangeArrowheads="1"/>
            </p:cNvSpPr>
            <p:nvPr/>
          </p:nvSpPr>
          <p:spPr bwMode="auto">
            <a:xfrm>
              <a:off x="4800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Rectangle 108"/>
            <p:cNvSpPr>
              <a:spLocks noChangeArrowheads="1"/>
            </p:cNvSpPr>
            <p:nvPr/>
          </p:nvSpPr>
          <p:spPr bwMode="auto">
            <a:xfrm>
              <a:off x="5029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Rectangle 109"/>
            <p:cNvSpPr>
              <a:spLocks noChangeArrowheads="1"/>
            </p:cNvSpPr>
            <p:nvPr/>
          </p:nvSpPr>
          <p:spPr bwMode="auto">
            <a:xfrm>
              <a:off x="52578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Rectangle 110"/>
            <p:cNvSpPr>
              <a:spLocks noChangeArrowheads="1"/>
            </p:cNvSpPr>
            <p:nvPr/>
          </p:nvSpPr>
          <p:spPr bwMode="auto">
            <a:xfrm>
              <a:off x="54864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Rectangle 111"/>
            <p:cNvSpPr>
              <a:spLocks noChangeArrowheads="1"/>
            </p:cNvSpPr>
            <p:nvPr/>
          </p:nvSpPr>
          <p:spPr bwMode="auto">
            <a:xfrm>
              <a:off x="57150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Rectangle 112"/>
            <p:cNvSpPr>
              <a:spLocks noChangeArrowheads="1"/>
            </p:cNvSpPr>
            <p:nvPr/>
          </p:nvSpPr>
          <p:spPr bwMode="auto">
            <a:xfrm>
              <a:off x="5943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Rectangle 113"/>
            <p:cNvSpPr>
              <a:spLocks noChangeArrowheads="1"/>
            </p:cNvSpPr>
            <p:nvPr/>
          </p:nvSpPr>
          <p:spPr bwMode="auto">
            <a:xfrm>
              <a:off x="6172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Rectangle 114"/>
            <p:cNvSpPr>
              <a:spLocks noChangeArrowheads="1"/>
            </p:cNvSpPr>
            <p:nvPr/>
          </p:nvSpPr>
          <p:spPr bwMode="auto">
            <a:xfrm>
              <a:off x="64008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Rectangle 119"/>
            <p:cNvSpPr>
              <a:spLocks noChangeArrowheads="1"/>
            </p:cNvSpPr>
            <p:nvPr/>
          </p:nvSpPr>
          <p:spPr bwMode="auto">
            <a:xfrm>
              <a:off x="3886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Rectangle 120"/>
            <p:cNvSpPr>
              <a:spLocks noChangeArrowheads="1"/>
            </p:cNvSpPr>
            <p:nvPr/>
          </p:nvSpPr>
          <p:spPr bwMode="auto">
            <a:xfrm>
              <a:off x="41148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Rectangle 121"/>
            <p:cNvSpPr>
              <a:spLocks noChangeArrowheads="1"/>
            </p:cNvSpPr>
            <p:nvPr/>
          </p:nvSpPr>
          <p:spPr bwMode="auto">
            <a:xfrm>
              <a:off x="43434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Rectangle 122"/>
            <p:cNvSpPr>
              <a:spLocks noChangeArrowheads="1"/>
            </p:cNvSpPr>
            <p:nvPr/>
          </p:nvSpPr>
          <p:spPr bwMode="auto">
            <a:xfrm>
              <a:off x="45720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Rectangle 123"/>
            <p:cNvSpPr>
              <a:spLocks noChangeArrowheads="1"/>
            </p:cNvSpPr>
            <p:nvPr/>
          </p:nvSpPr>
          <p:spPr bwMode="auto">
            <a:xfrm>
              <a:off x="4800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Rectangle 124"/>
            <p:cNvSpPr>
              <a:spLocks noChangeArrowheads="1"/>
            </p:cNvSpPr>
            <p:nvPr/>
          </p:nvSpPr>
          <p:spPr bwMode="auto">
            <a:xfrm>
              <a:off x="5029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Rectangle 125"/>
            <p:cNvSpPr>
              <a:spLocks noChangeArrowheads="1"/>
            </p:cNvSpPr>
            <p:nvPr/>
          </p:nvSpPr>
          <p:spPr bwMode="auto">
            <a:xfrm>
              <a:off x="52578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Rectangle 126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Rectangle 127"/>
            <p:cNvSpPr>
              <a:spLocks noChangeArrowheads="1"/>
            </p:cNvSpPr>
            <p:nvPr/>
          </p:nvSpPr>
          <p:spPr bwMode="auto">
            <a:xfrm>
              <a:off x="57150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Rectangle 128"/>
            <p:cNvSpPr>
              <a:spLocks noChangeArrowheads="1"/>
            </p:cNvSpPr>
            <p:nvPr/>
          </p:nvSpPr>
          <p:spPr bwMode="auto">
            <a:xfrm>
              <a:off x="5943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Rectangle 129"/>
            <p:cNvSpPr>
              <a:spLocks noChangeArrowheads="1"/>
            </p:cNvSpPr>
            <p:nvPr/>
          </p:nvSpPr>
          <p:spPr bwMode="auto">
            <a:xfrm>
              <a:off x="6172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Rectangle 130"/>
            <p:cNvSpPr>
              <a:spLocks noChangeArrowheads="1"/>
            </p:cNvSpPr>
            <p:nvPr/>
          </p:nvSpPr>
          <p:spPr bwMode="auto">
            <a:xfrm>
              <a:off x="64008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Rectangle 131"/>
            <p:cNvSpPr>
              <a:spLocks noChangeArrowheads="1"/>
            </p:cNvSpPr>
            <p:nvPr/>
          </p:nvSpPr>
          <p:spPr bwMode="auto">
            <a:xfrm>
              <a:off x="38862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Rectangle 132"/>
            <p:cNvSpPr>
              <a:spLocks noChangeArrowheads="1"/>
            </p:cNvSpPr>
            <p:nvPr/>
          </p:nvSpPr>
          <p:spPr bwMode="auto">
            <a:xfrm>
              <a:off x="41148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Rectangle 133"/>
            <p:cNvSpPr>
              <a:spLocks noChangeArrowheads="1"/>
            </p:cNvSpPr>
            <p:nvPr/>
          </p:nvSpPr>
          <p:spPr bwMode="auto">
            <a:xfrm>
              <a:off x="43434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Rectangle 134"/>
            <p:cNvSpPr>
              <a:spLocks noChangeArrowheads="1"/>
            </p:cNvSpPr>
            <p:nvPr/>
          </p:nvSpPr>
          <p:spPr bwMode="auto">
            <a:xfrm>
              <a:off x="45720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Rectangle 135"/>
            <p:cNvSpPr>
              <a:spLocks noChangeArrowheads="1"/>
            </p:cNvSpPr>
            <p:nvPr/>
          </p:nvSpPr>
          <p:spPr bwMode="auto">
            <a:xfrm>
              <a:off x="48006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Rectangle 136"/>
            <p:cNvSpPr>
              <a:spLocks noChangeArrowheads="1"/>
            </p:cNvSpPr>
            <p:nvPr/>
          </p:nvSpPr>
          <p:spPr bwMode="auto">
            <a:xfrm>
              <a:off x="50292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Rectangle 137"/>
            <p:cNvSpPr>
              <a:spLocks noChangeArrowheads="1"/>
            </p:cNvSpPr>
            <p:nvPr/>
          </p:nvSpPr>
          <p:spPr bwMode="auto">
            <a:xfrm>
              <a:off x="52578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Rectangle 138"/>
            <p:cNvSpPr>
              <a:spLocks noChangeArrowheads="1"/>
            </p:cNvSpPr>
            <p:nvPr/>
          </p:nvSpPr>
          <p:spPr bwMode="auto">
            <a:xfrm>
              <a:off x="54864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Rectangle 139"/>
            <p:cNvSpPr>
              <a:spLocks noChangeArrowheads="1"/>
            </p:cNvSpPr>
            <p:nvPr/>
          </p:nvSpPr>
          <p:spPr bwMode="auto">
            <a:xfrm>
              <a:off x="57150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6" name="Rectangle 140"/>
            <p:cNvSpPr>
              <a:spLocks noChangeArrowheads="1"/>
            </p:cNvSpPr>
            <p:nvPr/>
          </p:nvSpPr>
          <p:spPr bwMode="auto">
            <a:xfrm>
              <a:off x="59436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7" name="Rectangle 141"/>
            <p:cNvSpPr>
              <a:spLocks noChangeArrowheads="1"/>
            </p:cNvSpPr>
            <p:nvPr/>
          </p:nvSpPr>
          <p:spPr bwMode="auto">
            <a:xfrm>
              <a:off x="61722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Rectangle 142"/>
            <p:cNvSpPr>
              <a:spLocks noChangeArrowheads="1"/>
            </p:cNvSpPr>
            <p:nvPr/>
          </p:nvSpPr>
          <p:spPr bwMode="auto">
            <a:xfrm>
              <a:off x="6400800" y="2895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9" name="Rectangle 143"/>
            <p:cNvSpPr>
              <a:spLocks noChangeArrowheads="1"/>
            </p:cNvSpPr>
            <p:nvPr/>
          </p:nvSpPr>
          <p:spPr bwMode="auto">
            <a:xfrm>
              <a:off x="38862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0" name="Rectangle 144"/>
            <p:cNvSpPr>
              <a:spLocks noChangeArrowheads="1"/>
            </p:cNvSpPr>
            <p:nvPr/>
          </p:nvSpPr>
          <p:spPr bwMode="auto">
            <a:xfrm>
              <a:off x="41148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1" name="Rectangle 145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Rectangle 146"/>
            <p:cNvSpPr>
              <a:spLocks noChangeArrowheads="1"/>
            </p:cNvSpPr>
            <p:nvPr/>
          </p:nvSpPr>
          <p:spPr bwMode="auto">
            <a:xfrm>
              <a:off x="45720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3" name="Rectangle 147"/>
            <p:cNvSpPr>
              <a:spLocks noChangeArrowheads="1"/>
            </p:cNvSpPr>
            <p:nvPr/>
          </p:nvSpPr>
          <p:spPr bwMode="auto">
            <a:xfrm>
              <a:off x="48006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4" name="Rectangle 148"/>
            <p:cNvSpPr>
              <a:spLocks noChangeArrowheads="1"/>
            </p:cNvSpPr>
            <p:nvPr/>
          </p:nvSpPr>
          <p:spPr bwMode="auto">
            <a:xfrm>
              <a:off x="50292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5" name="Rectangle 149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6" name="Rectangle 150"/>
            <p:cNvSpPr>
              <a:spLocks noChangeArrowheads="1"/>
            </p:cNvSpPr>
            <p:nvPr/>
          </p:nvSpPr>
          <p:spPr bwMode="auto">
            <a:xfrm>
              <a:off x="54864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7" name="Rectangle 151"/>
            <p:cNvSpPr>
              <a:spLocks noChangeArrowheads="1"/>
            </p:cNvSpPr>
            <p:nvPr/>
          </p:nvSpPr>
          <p:spPr bwMode="auto">
            <a:xfrm>
              <a:off x="57150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8" name="Rectangle 152"/>
            <p:cNvSpPr>
              <a:spLocks noChangeArrowheads="1"/>
            </p:cNvSpPr>
            <p:nvPr/>
          </p:nvSpPr>
          <p:spPr bwMode="auto">
            <a:xfrm>
              <a:off x="59436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9" name="Rectangle 15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0" name="Rectangle 154"/>
            <p:cNvSpPr>
              <a:spLocks noChangeArrowheads="1"/>
            </p:cNvSpPr>
            <p:nvPr/>
          </p:nvSpPr>
          <p:spPr bwMode="auto">
            <a:xfrm>
              <a:off x="6400800" y="3276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1" name="Rectangle 155"/>
            <p:cNvSpPr>
              <a:spLocks noChangeArrowheads="1"/>
            </p:cNvSpPr>
            <p:nvPr/>
          </p:nvSpPr>
          <p:spPr bwMode="auto">
            <a:xfrm>
              <a:off x="38862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2" name="Rectangle 156"/>
            <p:cNvSpPr>
              <a:spLocks noChangeArrowheads="1"/>
            </p:cNvSpPr>
            <p:nvPr/>
          </p:nvSpPr>
          <p:spPr bwMode="auto">
            <a:xfrm>
              <a:off x="41148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3" name="Rectangle 157"/>
            <p:cNvSpPr>
              <a:spLocks noChangeArrowheads="1"/>
            </p:cNvSpPr>
            <p:nvPr/>
          </p:nvSpPr>
          <p:spPr bwMode="auto">
            <a:xfrm>
              <a:off x="43434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4" name="Rectangle 158"/>
            <p:cNvSpPr>
              <a:spLocks noChangeArrowheads="1"/>
            </p:cNvSpPr>
            <p:nvPr/>
          </p:nvSpPr>
          <p:spPr bwMode="auto">
            <a:xfrm>
              <a:off x="45720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5" name="Rectangle 159"/>
            <p:cNvSpPr>
              <a:spLocks noChangeArrowheads="1"/>
            </p:cNvSpPr>
            <p:nvPr/>
          </p:nvSpPr>
          <p:spPr bwMode="auto">
            <a:xfrm>
              <a:off x="48006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6" name="Rectangle 160"/>
            <p:cNvSpPr>
              <a:spLocks noChangeArrowheads="1"/>
            </p:cNvSpPr>
            <p:nvPr/>
          </p:nvSpPr>
          <p:spPr bwMode="auto">
            <a:xfrm>
              <a:off x="50292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7" name="Rectangle 161"/>
            <p:cNvSpPr>
              <a:spLocks noChangeArrowheads="1"/>
            </p:cNvSpPr>
            <p:nvPr/>
          </p:nvSpPr>
          <p:spPr bwMode="auto">
            <a:xfrm>
              <a:off x="52578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Rectangle 162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9" name="Rectangle 163"/>
            <p:cNvSpPr>
              <a:spLocks noChangeArrowheads="1"/>
            </p:cNvSpPr>
            <p:nvPr/>
          </p:nvSpPr>
          <p:spPr bwMode="auto">
            <a:xfrm>
              <a:off x="57150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0" name="Rectangle 164"/>
            <p:cNvSpPr>
              <a:spLocks noChangeArrowheads="1"/>
            </p:cNvSpPr>
            <p:nvPr/>
          </p:nvSpPr>
          <p:spPr bwMode="auto">
            <a:xfrm>
              <a:off x="59436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1" name="Rectangle 165"/>
            <p:cNvSpPr>
              <a:spLocks noChangeArrowheads="1"/>
            </p:cNvSpPr>
            <p:nvPr/>
          </p:nvSpPr>
          <p:spPr bwMode="auto">
            <a:xfrm>
              <a:off x="61722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2" name="Rectangle 166"/>
            <p:cNvSpPr>
              <a:spLocks noChangeArrowheads="1"/>
            </p:cNvSpPr>
            <p:nvPr/>
          </p:nvSpPr>
          <p:spPr bwMode="auto">
            <a:xfrm>
              <a:off x="6400800" y="3657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3" name="Rectangle 167"/>
            <p:cNvSpPr>
              <a:spLocks noChangeArrowheads="1"/>
            </p:cNvSpPr>
            <p:nvPr/>
          </p:nvSpPr>
          <p:spPr bwMode="auto">
            <a:xfrm>
              <a:off x="38862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4" name="Rectangle 168"/>
            <p:cNvSpPr>
              <a:spLocks noChangeArrowheads="1"/>
            </p:cNvSpPr>
            <p:nvPr/>
          </p:nvSpPr>
          <p:spPr bwMode="auto">
            <a:xfrm>
              <a:off x="41148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5" name="Rectangle 169"/>
            <p:cNvSpPr>
              <a:spLocks noChangeArrowheads="1"/>
            </p:cNvSpPr>
            <p:nvPr/>
          </p:nvSpPr>
          <p:spPr bwMode="auto">
            <a:xfrm>
              <a:off x="43434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6" name="Rectangle 170"/>
            <p:cNvSpPr>
              <a:spLocks noChangeArrowheads="1"/>
            </p:cNvSpPr>
            <p:nvPr/>
          </p:nvSpPr>
          <p:spPr bwMode="auto">
            <a:xfrm>
              <a:off x="45720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7" name="Rectangle 171"/>
            <p:cNvSpPr>
              <a:spLocks noChangeArrowheads="1"/>
            </p:cNvSpPr>
            <p:nvPr/>
          </p:nvSpPr>
          <p:spPr bwMode="auto">
            <a:xfrm>
              <a:off x="48006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8" name="Rectangle 172"/>
            <p:cNvSpPr>
              <a:spLocks noChangeArrowheads="1"/>
            </p:cNvSpPr>
            <p:nvPr/>
          </p:nvSpPr>
          <p:spPr bwMode="auto">
            <a:xfrm>
              <a:off x="50292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9" name="Rectangle 173"/>
            <p:cNvSpPr>
              <a:spLocks noChangeArrowheads="1"/>
            </p:cNvSpPr>
            <p:nvPr/>
          </p:nvSpPr>
          <p:spPr bwMode="auto">
            <a:xfrm>
              <a:off x="52578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0" name="Rectangle 174"/>
            <p:cNvSpPr>
              <a:spLocks noChangeArrowheads="1"/>
            </p:cNvSpPr>
            <p:nvPr/>
          </p:nvSpPr>
          <p:spPr bwMode="auto">
            <a:xfrm>
              <a:off x="54864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1" name="Rectangle 175"/>
            <p:cNvSpPr>
              <a:spLocks noChangeArrowheads="1"/>
            </p:cNvSpPr>
            <p:nvPr/>
          </p:nvSpPr>
          <p:spPr bwMode="auto">
            <a:xfrm>
              <a:off x="57150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2" name="Rectangle 176"/>
            <p:cNvSpPr>
              <a:spLocks noChangeArrowheads="1"/>
            </p:cNvSpPr>
            <p:nvPr/>
          </p:nvSpPr>
          <p:spPr bwMode="auto">
            <a:xfrm>
              <a:off x="59436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3" name="Rectangle 177"/>
            <p:cNvSpPr>
              <a:spLocks noChangeArrowheads="1"/>
            </p:cNvSpPr>
            <p:nvPr/>
          </p:nvSpPr>
          <p:spPr bwMode="auto">
            <a:xfrm>
              <a:off x="61722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4" name="Rectangle 178"/>
            <p:cNvSpPr>
              <a:spLocks noChangeArrowheads="1"/>
            </p:cNvSpPr>
            <p:nvPr/>
          </p:nvSpPr>
          <p:spPr bwMode="auto">
            <a:xfrm>
              <a:off x="6400800" y="4038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5" name="Rectangle 179"/>
            <p:cNvSpPr>
              <a:spLocks noChangeArrowheads="1"/>
            </p:cNvSpPr>
            <p:nvPr/>
          </p:nvSpPr>
          <p:spPr bwMode="auto">
            <a:xfrm>
              <a:off x="38862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6" name="Rectangle 180"/>
            <p:cNvSpPr>
              <a:spLocks noChangeArrowheads="1"/>
            </p:cNvSpPr>
            <p:nvPr/>
          </p:nvSpPr>
          <p:spPr bwMode="auto">
            <a:xfrm>
              <a:off x="41148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7" name="Rectangle 181"/>
            <p:cNvSpPr>
              <a:spLocks noChangeArrowheads="1"/>
            </p:cNvSpPr>
            <p:nvPr/>
          </p:nvSpPr>
          <p:spPr bwMode="auto">
            <a:xfrm>
              <a:off x="43434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8" name="Rectangle 182"/>
            <p:cNvSpPr>
              <a:spLocks noChangeArrowheads="1"/>
            </p:cNvSpPr>
            <p:nvPr/>
          </p:nvSpPr>
          <p:spPr bwMode="auto">
            <a:xfrm>
              <a:off x="45720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Rectangle 183"/>
            <p:cNvSpPr>
              <a:spLocks noChangeArrowheads="1"/>
            </p:cNvSpPr>
            <p:nvPr/>
          </p:nvSpPr>
          <p:spPr bwMode="auto">
            <a:xfrm>
              <a:off x="48006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Rectangle 184"/>
            <p:cNvSpPr>
              <a:spLocks noChangeArrowheads="1"/>
            </p:cNvSpPr>
            <p:nvPr/>
          </p:nvSpPr>
          <p:spPr bwMode="auto">
            <a:xfrm>
              <a:off x="50292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Rectangle 185"/>
            <p:cNvSpPr>
              <a:spLocks noChangeArrowheads="1"/>
            </p:cNvSpPr>
            <p:nvPr/>
          </p:nvSpPr>
          <p:spPr bwMode="auto">
            <a:xfrm>
              <a:off x="52578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Rectangle 186"/>
            <p:cNvSpPr>
              <a:spLocks noChangeArrowheads="1"/>
            </p:cNvSpPr>
            <p:nvPr/>
          </p:nvSpPr>
          <p:spPr bwMode="auto">
            <a:xfrm>
              <a:off x="54864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Rectangle 187"/>
            <p:cNvSpPr>
              <a:spLocks noChangeArrowheads="1"/>
            </p:cNvSpPr>
            <p:nvPr/>
          </p:nvSpPr>
          <p:spPr bwMode="auto">
            <a:xfrm>
              <a:off x="57150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Rectangle 188"/>
            <p:cNvSpPr>
              <a:spLocks noChangeArrowheads="1"/>
            </p:cNvSpPr>
            <p:nvPr/>
          </p:nvSpPr>
          <p:spPr bwMode="auto">
            <a:xfrm>
              <a:off x="59436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Rectangle 189"/>
            <p:cNvSpPr>
              <a:spLocks noChangeArrowheads="1"/>
            </p:cNvSpPr>
            <p:nvPr/>
          </p:nvSpPr>
          <p:spPr bwMode="auto">
            <a:xfrm>
              <a:off x="61722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Rectangle 190"/>
            <p:cNvSpPr>
              <a:spLocks noChangeArrowheads="1"/>
            </p:cNvSpPr>
            <p:nvPr/>
          </p:nvSpPr>
          <p:spPr bwMode="auto">
            <a:xfrm>
              <a:off x="6400800" y="4419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Rectangle 191"/>
            <p:cNvSpPr>
              <a:spLocks noChangeArrowheads="1"/>
            </p:cNvSpPr>
            <p:nvPr/>
          </p:nvSpPr>
          <p:spPr bwMode="auto">
            <a:xfrm>
              <a:off x="38862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Rectangle 192"/>
            <p:cNvSpPr>
              <a:spLocks noChangeArrowheads="1"/>
            </p:cNvSpPr>
            <p:nvPr/>
          </p:nvSpPr>
          <p:spPr bwMode="auto">
            <a:xfrm>
              <a:off x="41148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Rectangle 193"/>
            <p:cNvSpPr>
              <a:spLocks noChangeArrowheads="1"/>
            </p:cNvSpPr>
            <p:nvPr/>
          </p:nvSpPr>
          <p:spPr bwMode="auto">
            <a:xfrm>
              <a:off x="43434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Rectangle 194"/>
            <p:cNvSpPr>
              <a:spLocks noChangeArrowheads="1"/>
            </p:cNvSpPr>
            <p:nvPr/>
          </p:nvSpPr>
          <p:spPr bwMode="auto">
            <a:xfrm>
              <a:off x="45720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Rectangle 195"/>
            <p:cNvSpPr>
              <a:spLocks noChangeArrowheads="1"/>
            </p:cNvSpPr>
            <p:nvPr/>
          </p:nvSpPr>
          <p:spPr bwMode="auto">
            <a:xfrm>
              <a:off x="48006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Rectangle 196"/>
            <p:cNvSpPr>
              <a:spLocks noChangeArrowheads="1"/>
            </p:cNvSpPr>
            <p:nvPr/>
          </p:nvSpPr>
          <p:spPr bwMode="auto">
            <a:xfrm>
              <a:off x="50292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Rectangle 197"/>
            <p:cNvSpPr>
              <a:spLocks noChangeArrowheads="1"/>
            </p:cNvSpPr>
            <p:nvPr/>
          </p:nvSpPr>
          <p:spPr bwMode="auto">
            <a:xfrm>
              <a:off x="52578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Rectangle 198"/>
            <p:cNvSpPr>
              <a:spLocks noChangeArrowheads="1"/>
            </p:cNvSpPr>
            <p:nvPr/>
          </p:nvSpPr>
          <p:spPr bwMode="auto">
            <a:xfrm>
              <a:off x="54864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Rectangle 199"/>
            <p:cNvSpPr>
              <a:spLocks noChangeArrowheads="1"/>
            </p:cNvSpPr>
            <p:nvPr/>
          </p:nvSpPr>
          <p:spPr bwMode="auto">
            <a:xfrm>
              <a:off x="57150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Rectangle 200"/>
            <p:cNvSpPr>
              <a:spLocks noChangeArrowheads="1"/>
            </p:cNvSpPr>
            <p:nvPr/>
          </p:nvSpPr>
          <p:spPr bwMode="auto">
            <a:xfrm>
              <a:off x="59436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Rectangle 201"/>
            <p:cNvSpPr>
              <a:spLocks noChangeArrowheads="1"/>
            </p:cNvSpPr>
            <p:nvPr/>
          </p:nvSpPr>
          <p:spPr bwMode="auto">
            <a:xfrm>
              <a:off x="61722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Rectangle 202"/>
            <p:cNvSpPr>
              <a:spLocks noChangeArrowheads="1"/>
            </p:cNvSpPr>
            <p:nvPr/>
          </p:nvSpPr>
          <p:spPr bwMode="auto">
            <a:xfrm>
              <a:off x="6400800" y="4800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Text Box 203"/>
            <p:cNvSpPr txBox="1">
              <a:spLocks noChangeArrowheads="1"/>
            </p:cNvSpPr>
            <p:nvPr/>
          </p:nvSpPr>
          <p:spPr bwMode="auto">
            <a:xfrm>
              <a:off x="3581400" y="2125663"/>
              <a:ext cx="533400" cy="295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910" name="Line 204"/>
            <p:cNvSpPr>
              <a:spLocks noChangeShapeType="1"/>
            </p:cNvSpPr>
            <p:nvPr/>
          </p:nvSpPr>
          <p:spPr bwMode="auto">
            <a:xfrm>
              <a:off x="6781800" y="1600200"/>
              <a:ext cx="0" cy="4876800"/>
            </a:xfrm>
            <a:prstGeom prst="line">
              <a:avLst/>
            </a:prstGeom>
            <a:noFill/>
            <a:ln w="57150" cmpd="thinThick">
              <a:solidFill>
                <a:srgbClr val="9A0A3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Rectangle 205"/>
            <p:cNvSpPr>
              <a:spLocks noChangeArrowheads="1"/>
            </p:cNvSpPr>
            <p:nvPr/>
          </p:nvSpPr>
          <p:spPr bwMode="auto">
            <a:xfrm>
              <a:off x="72390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Rectangle 206"/>
            <p:cNvSpPr>
              <a:spLocks noChangeArrowheads="1"/>
            </p:cNvSpPr>
            <p:nvPr/>
          </p:nvSpPr>
          <p:spPr bwMode="auto">
            <a:xfrm>
              <a:off x="7467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Rectangle 207"/>
            <p:cNvSpPr>
              <a:spLocks noChangeArrowheads="1"/>
            </p:cNvSpPr>
            <p:nvPr/>
          </p:nvSpPr>
          <p:spPr bwMode="auto">
            <a:xfrm>
              <a:off x="7696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Rectangle 211"/>
            <p:cNvSpPr>
              <a:spLocks noChangeArrowheads="1"/>
            </p:cNvSpPr>
            <p:nvPr/>
          </p:nvSpPr>
          <p:spPr bwMode="auto">
            <a:xfrm>
              <a:off x="86106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Rectangle 212"/>
            <p:cNvSpPr>
              <a:spLocks noChangeArrowheads="1"/>
            </p:cNvSpPr>
            <p:nvPr/>
          </p:nvSpPr>
          <p:spPr bwMode="auto">
            <a:xfrm>
              <a:off x="8839200" y="2133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Text Box 213"/>
            <p:cNvSpPr txBox="1">
              <a:spLocks noChangeArrowheads="1"/>
            </p:cNvSpPr>
            <p:nvPr/>
          </p:nvSpPr>
          <p:spPr bwMode="auto">
            <a:xfrm>
              <a:off x="4572000" y="1600200"/>
              <a:ext cx="1447800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 bits</a:t>
              </a:r>
            </a:p>
          </p:txBody>
        </p:sp>
        <p:sp>
          <p:nvSpPr>
            <p:cNvPr id="917" name="Text Box 214"/>
            <p:cNvSpPr txBox="1">
              <a:spLocks noChangeArrowheads="1"/>
            </p:cNvSpPr>
            <p:nvPr/>
          </p:nvSpPr>
          <p:spPr bwMode="auto">
            <a:xfrm>
              <a:off x="7924799" y="19812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18" name="Rectangle 221"/>
            <p:cNvSpPr>
              <a:spLocks noChangeArrowheads="1"/>
            </p:cNvSpPr>
            <p:nvPr/>
          </p:nvSpPr>
          <p:spPr bwMode="auto">
            <a:xfrm>
              <a:off x="72390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Rectangle 222"/>
            <p:cNvSpPr>
              <a:spLocks noChangeArrowheads="1"/>
            </p:cNvSpPr>
            <p:nvPr/>
          </p:nvSpPr>
          <p:spPr bwMode="auto">
            <a:xfrm>
              <a:off x="7467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Rectangle 223"/>
            <p:cNvSpPr>
              <a:spLocks noChangeArrowheads="1"/>
            </p:cNvSpPr>
            <p:nvPr/>
          </p:nvSpPr>
          <p:spPr bwMode="auto">
            <a:xfrm>
              <a:off x="7696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Rectangle 224"/>
            <p:cNvSpPr>
              <a:spLocks noChangeArrowheads="1"/>
            </p:cNvSpPr>
            <p:nvPr/>
          </p:nvSpPr>
          <p:spPr bwMode="auto">
            <a:xfrm>
              <a:off x="86106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Rectangle 225"/>
            <p:cNvSpPr>
              <a:spLocks noChangeArrowheads="1"/>
            </p:cNvSpPr>
            <p:nvPr/>
          </p:nvSpPr>
          <p:spPr bwMode="auto">
            <a:xfrm>
              <a:off x="8839200" y="25146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Text Box 226"/>
            <p:cNvSpPr txBox="1">
              <a:spLocks noChangeArrowheads="1"/>
            </p:cNvSpPr>
            <p:nvPr/>
          </p:nvSpPr>
          <p:spPr bwMode="auto">
            <a:xfrm>
              <a:off x="7924799" y="23622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24" name="Rectangle 227"/>
            <p:cNvSpPr>
              <a:spLocks noChangeArrowheads="1"/>
            </p:cNvSpPr>
            <p:nvPr/>
          </p:nvSpPr>
          <p:spPr bwMode="auto">
            <a:xfrm>
              <a:off x="7239000" y="2819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Rectangle 228"/>
            <p:cNvSpPr>
              <a:spLocks noChangeArrowheads="1"/>
            </p:cNvSpPr>
            <p:nvPr/>
          </p:nvSpPr>
          <p:spPr bwMode="auto">
            <a:xfrm>
              <a:off x="7467600" y="2819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Rectangle 229"/>
            <p:cNvSpPr>
              <a:spLocks noChangeArrowheads="1"/>
            </p:cNvSpPr>
            <p:nvPr/>
          </p:nvSpPr>
          <p:spPr bwMode="auto">
            <a:xfrm>
              <a:off x="7696200" y="2819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7" name="Rectangle 230"/>
            <p:cNvSpPr>
              <a:spLocks noChangeArrowheads="1"/>
            </p:cNvSpPr>
            <p:nvPr/>
          </p:nvSpPr>
          <p:spPr bwMode="auto">
            <a:xfrm>
              <a:off x="8610600" y="2819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8" name="Rectangle 231"/>
            <p:cNvSpPr>
              <a:spLocks noChangeArrowheads="1"/>
            </p:cNvSpPr>
            <p:nvPr/>
          </p:nvSpPr>
          <p:spPr bwMode="auto">
            <a:xfrm>
              <a:off x="8839200" y="2819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9" name="Text Box 232"/>
            <p:cNvSpPr txBox="1">
              <a:spLocks noChangeArrowheads="1"/>
            </p:cNvSpPr>
            <p:nvPr/>
          </p:nvSpPr>
          <p:spPr bwMode="auto">
            <a:xfrm>
              <a:off x="7924799" y="26670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30" name="Rectangle 233"/>
            <p:cNvSpPr>
              <a:spLocks noChangeArrowheads="1"/>
            </p:cNvSpPr>
            <p:nvPr/>
          </p:nvSpPr>
          <p:spPr bwMode="auto">
            <a:xfrm>
              <a:off x="7239000" y="3200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Rectangle 234"/>
            <p:cNvSpPr>
              <a:spLocks noChangeArrowheads="1"/>
            </p:cNvSpPr>
            <p:nvPr/>
          </p:nvSpPr>
          <p:spPr bwMode="auto">
            <a:xfrm>
              <a:off x="7467600" y="3200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2" name="Rectangle 235"/>
            <p:cNvSpPr>
              <a:spLocks noChangeArrowheads="1"/>
            </p:cNvSpPr>
            <p:nvPr/>
          </p:nvSpPr>
          <p:spPr bwMode="auto">
            <a:xfrm>
              <a:off x="7696200" y="3200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3" name="Rectangle 236"/>
            <p:cNvSpPr>
              <a:spLocks noChangeArrowheads="1"/>
            </p:cNvSpPr>
            <p:nvPr/>
          </p:nvSpPr>
          <p:spPr bwMode="auto">
            <a:xfrm>
              <a:off x="8610600" y="3200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Rectangle 237"/>
            <p:cNvSpPr>
              <a:spLocks noChangeArrowheads="1"/>
            </p:cNvSpPr>
            <p:nvPr/>
          </p:nvSpPr>
          <p:spPr bwMode="auto">
            <a:xfrm>
              <a:off x="8839200" y="3200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Text Box 238"/>
            <p:cNvSpPr txBox="1">
              <a:spLocks noChangeArrowheads="1"/>
            </p:cNvSpPr>
            <p:nvPr/>
          </p:nvSpPr>
          <p:spPr bwMode="auto">
            <a:xfrm>
              <a:off x="7924799" y="30480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36" name="Rectangle 239"/>
            <p:cNvSpPr>
              <a:spLocks noChangeArrowheads="1"/>
            </p:cNvSpPr>
            <p:nvPr/>
          </p:nvSpPr>
          <p:spPr bwMode="auto">
            <a:xfrm>
              <a:off x="7239000" y="3581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7" name="Rectangle 240"/>
            <p:cNvSpPr>
              <a:spLocks noChangeArrowheads="1"/>
            </p:cNvSpPr>
            <p:nvPr/>
          </p:nvSpPr>
          <p:spPr bwMode="auto">
            <a:xfrm>
              <a:off x="7467600" y="3581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8" name="Rectangle 241"/>
            <p:cNvSpPr>
              <a:spLocks noChangeArrowheads="1"/>
            </p:cNvSpPr>
            <p:nvPr/>
          </p:nvSpPr>
          <p:spPr bwMode="auto">
            <a:xfrm>
              <a:off x="7696200" y="3581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9" name="Rectangle 242"/>
            <p:cNvSpPr>
              <a:spLocks noChangeArrowheads="1"/>
            </p:cNvSpPr>
            <p:nvPr/>
          </p:nvSpPr>
          <p:spPr bwMode="auto">
            <a:xfrm>
              <a:off x="8610600" y="3581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0" name="Rectangle 243"/>
            <p:cNvSpPr>
              <a:spLocks noChangeArrowheads="1"/>
            </p:cNvSpPr>
            <p:nvPr/>
          </p:nvSpPr>
          <p:spPr bwMode="auto">
            <a:xfrm>
              <a:off x="8839200" y="3581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1" name="Text Box 244"/>
            <p:cNvSpPr txBox="1">
              <a:spLocks noChangeArrowheads="1"/>
            </p:cNvSpPr>
            <p:nvPr/>
          </p:nvSpPr>
          <p:spPr bwMode="auto">
            <a:xfrm>
              <a:off x="7924799" y="34290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42" name="Rectangle 245"/>
            <p:cNvSpPr>
              <a:spLocks noChangeArrowheads="1"/>
            </p:cNvSpPr>
            <p:nvPr/>
          </p:nvSpPr>
          <p:spPr bwMode="auto">
            <a:xfrm>
              <a:off x="72390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3" name="Rectangle 246"/>
            <p:cNvSpPr>
              <a:spLocks noChangeArrowheads="1"/>
            </p:cNvSpPr>
            <p:nvPr/>
          </p:nvSpPr>
          <p:spPr bwMode="auto">
            <a:xfrm>
              <a:off x="74676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4" name="Rectangle 247"/>
            <p:cNvSpPr>
              <a:spLocks noChangeArrowheads="1"/>
            </p:cNvSpPr>
            <p:nvPr/>
          </p:nvSpPr>
          <p:spPr bwMode="auto">
            <a:xfrm>
              <a:off x="76962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5" name="Rectangle 248"/>
            <p:cNvSpPr>
              <a:spLocks noChangeArrowheads="1"/>
            </p:cNvSpPr>
            <p:nvPr/>
          </p:nvSpPr>
          <p:spPr bwMode="auto">
            <a:xfrm>
              <a:off x="86106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6" name="Rectangle 249"/>
            <p:cNvSpPr>
              <a:spLocks noChangeArrowheads="1"/>
            </p:cNvSpPr>
            <p:nvPr/>
          </p:nvSpPr>
          <p:spPr bwMode="auto">
            <a:xfrm>
              <a:off x="8839200" y="3962400"/>
              <a:ext cx="228600" cy="22860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Text Box 250"/>
            <p:cNvSpPr txBox="1">
              <a:spLocks noChangeArrowheads="1"/>
            </p:cNvSpPr>
            <p:nvPr/>
          </p:nvSpPr>
          <p:spPr bwMode="auto">
            <a:xfrm>
              <a:off x="7924799" y="3810000"/>
              <a:ext cx="609601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….</a:t>
              </a:r>
            </a:p>
          </p:txBody>
        </p:sp>
        <p:sp>
          <p:nvSpPr>
            <p:cNvPr id="948" name="Text Box 251"/>
            <p:cNvSpPr txBox="1">
              <a:spLocks noChangeArrowheads="1"/>
            </p:cNvSpPr>
            <p:nvPr/>
          </p:nvSpPr>
          <p:spPr bwMode="auto">
            <a:xfrm>
              <a:off x="6857999" y="2133600"/>
              <a:ext cx="533400" cy="2212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949" name="Text Box 252"/>
            <p:cNvSpPr txBox="1">
              <a:spLocks noChangeArrowheads="1"/>
            </p:cNvSpPr>
            <p:nvPr/>
          </p:nvSpPr>
          <p:spPr bwMode="auto">
            <a:xfrm>
              <a:off x="7315200" y="1676400"/>
              <a:ext cx="1447800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16 bits</a:t>
              </a:r>
            </a:p>
          </p:txBody>
        </p:sp>
        <p:sp>
          <p:nvSpPr>
            <p:cNvPr id="950" name="Text Box 253"/>
            <p:cNvSpPr txBox="1">
              <a:spLocks noChangeArrowheads="1"/>
            </p:cNvSpPr>
            <p:nvPr/>
          </p:nvSpPr>
          <p:spPr bwMode="auto">
            <a:xfrm>
              <a:off x="1554666" y="1600200"/>
              <a:ext cx="1447800" cy="46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Byte and words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9800" y="2209800"/>
            <a:ext cx="5943600" cy="40068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Byte: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group of 8 bits is called a byte.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Kilo byte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2</a:t>
            </a:r>
            <a:r>
              <a:rPr kumimoji="0" 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bytes = 1024 bytes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 are grouped into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0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(=2 bytes)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bits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0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(=4 bytes)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word.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of the instructions  operate upon a word, for example adding two words.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 a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65C2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 machine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have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bits registers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A0A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bits instructions.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A0A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IN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243138" y="1828800"/>
            <a:ext cx="5986462" cy="451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 bit = a single digit, either 1 or 0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8 bits = 1 byte, a combination of 1's and 0's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I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</a:t>
            </a: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Bytes = 1024 Bytes = 1 KB (kilobyte)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I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20</a:t>
            </a: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Bytes = 1024 Kilobytes = 1 MB (megabyte)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r>
              <a:rPr kumimoji="0" lang="en-I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30</a:t>
            </a: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Bytes = 1024 Megabytes = 1 GB (gigabyte)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286000" y="2209800"/>
            <a:ext cx="6019802" cy="4216807"/>
            <a:chOff x="990600" y="1828800"/>
            <a:chExt cx="7315202" cy="4593308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1295400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1884362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2500313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124200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295400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884362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500313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295400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884362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2500313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3124200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1295400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1884362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500313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124200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1524000" y="5334001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V="1">
              <a:off x="1295400" y="5791200"/>
              <a:ext cx="533400" cy="381000"/>
            </a:xfrm>
            <a:prstGeom prst="line">
              <a:avLst/>
            </a:prstGeom>
            <a:noFill/>
            <a:ln w="57150" cmpd="thinThick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990600" y="6019800"/>
              <a:ext cx="1447800" cy="40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1752601" y="4114800"/>
              <a:ext cx="6553201" cy="435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Big endian                               Little endian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5943599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6532563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7148512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7772399" y="1905000"/>
              <a:ext cx="533400" cy="4023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5943599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</a:t>
              </a: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6532563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7148512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7772399" y="2438400"/>
              <a:ext cx="533400" cy="4023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5943599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6532563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7148512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7772399" y="2951163"/>
              <a:ext cx="533400" cy="402308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5943599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6532563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7148512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7772399" y="3484563"/>
              <a:ext cx="533400" cy="40230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87" name="Text Box 40"/>
            <p:cNvSpPr txBox="1">
              <a:spLocks noChangeArrowheads="1"/>
            </p:cNvSpPr>
            <p:nvPr/>
          </p:nvSpPr>
          <p:spPr bwMode="auto">
            <a:xfrm>
              <a:off x="4114800" y="1828800"/>
              <a:ext cx="1447800" cy="2189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0 at location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1 at location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2 at location 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4 at location 12</a:t>
              </a:r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>
              <a:off x="5334000" y="2209800"/>
              <a:ext cx="609600" cy="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42"/>
            <p:cNvSpPr>
              <a:spLocks noChangeShapeType="1"/>
            </p:cNvSpPr>
            <p:nvPr/>
          </p:nvSpPr>
          <p:spPr bwMode="auto">
            <a:xfrm flipV="1">
              <a:off x="5257800" y="2667000"/>
              <a:ext cx="6096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5334000" y="3200400"/>
              <a:ext cx="533400" cy="3048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5486400" y="3733800"/>
              <a:ext cx="381000" cy="3810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 flipH="1" flipV="1">
              <a:off x="3581400" y="3733800"/>
              <a:ext cx="533400" cy="3810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 flipH="1" flipV="1">
              <a:off x="3657600" y="3124200"/>
              <a:ext cx="533400" cy="3048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 flipV="1">
              <a:off x="3657600" y="2590800"/>
              <a:ext cx="4572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49"/>
            <p:cNvSpPr>
              <a:spLocks noChangeShapeType="1"/>
            </p:cNvSpPr>
            <p:nvPr/>
          </p:nvSpPr>
          <p:spPr bwMode="auto">
            <a:xfrm flipH="1" flipV="1">
              <a:off x="3581400" y="2133600"/>
              <a:ext cx="5334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3429000" y="5029200"/>
              <a:ext cx="4191000" cy="335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196" name="Picture 4" descr="https://encrypted-tbn0.google.com/images?q=tbn:ANd9GcRV2kbzPYUztxU9Cw4r8TXlc_EBojFJSH3k90Z2Xb34vbxZhNV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669186">
            <a:off x="4543452" y="4824916"/>
            <a:ext cx="1551334" cy="1327892"/>
          </a:xfrm>
          <a:prstGeom prst="rect">
            <a:avLst/>
          </a:prstGeom>
          <a:noFill/>
        </p:spPr>
      </p:pic>
      <p:cxnSp>
        <p:nvCxnSpPr>
          <p:cNvPr id="98" name="Straight Arrow Connector 97"/>
          <p:cNvCxnSpPr/>
          <p:nvPr/>
        </p:nvCxnSpPr>
        <p:spPr>
          <a:xfrm>
            <a:off x="3505200" y="4717711"/>
            <a:ext cx="1066800" cy="844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 flipV="1">
            <a:off x="5791200" y="4724399"/>
            <a:ext cx="609600" cy="228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286000" y="1905000"/>
            <a:ext cx="5334001" cy="3809783"/>
            <a:chOff x="990600" y="1828800"/>
            <a:chExt cx="7315202" cy="4559330"/>
          </a:xfrm>
        </p:grpSpPr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1295400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1884363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2500313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124200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295400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884363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2500313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295400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884363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2500313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3124200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1295400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1884363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500313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124200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1524001" y="5333999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V="1">
              <a:off x="1295400" y="5791200"/>
              <a:ext cx="533400" cy="381000"/>
            </a:xfrm>
            <a:prstGeom prst="line">
              <a:avLst/>
            </a:prstGeom>
            <a:noFill/>
            <a:ln w="57150" cmpd="thinThick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990600" y="6019800"/>
              <a:ext cx="1447801" cy="36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1752600" y="4114800"/>
              <a:ext cx="6553201" cy="40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Big endian                               Little endian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5943601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6532564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7148514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74" name="Text Box 26"/>
            <p:cNvSpPr txBox="1">
              <a:spLocks noChangeArrowheads="1"/>
            </p:cNvSpPr>
            <p:nvPr/>
          </p:nvSpPr>
          <p:spPr bwMode="auto">
            <a:xfrm>
              <a:off x="7772401" y="1905000"/>
              <a:ext cx="533401" cy="3683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5943601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6532564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7148514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7772401" y="2438400"/>
              <a:ext cx="533401" cy="36833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5943601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6532564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7148514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7772401" y="2951163"/>
              <a:ext cx="533401" cy="368330"/>
            </a:xfrm>
            <a:prstGeom prst="rect">
              <a:avLst/>
            </a:prstGeom>
            <a:solidFill>
              <a:srgbClr val="C9DD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5943601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6532564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14</a:t>
              </a:r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7148514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7772401" y="3484563"/>
              <a:ext cx="533401" cy="36833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4114801" y="1828800"/>
              <a:ext cx="1447801" cy="1913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0 at location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1 at location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2 at location 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Address 4 at location 12</a:t>
              </a: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>
              <a:off x="5334000" y="2209800"/>
              <a:ext cx="609600" cy="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V="1">
              <a:off x="5257800" y="2667000"/>
              <a:ext cx="6096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5334000" y="3200400"/>
              <a:ext cx="533400" cy="3048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 flipV="1">
              <a:off x="5486400" y="3733800"/>
              <a:ext cx="381000" cy="3810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H="1" flipV="1">
              <a:off x="3581400" y="3733800"/>
              <a:ext cx="533400" cy="3810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 flipH="1" flipV="1">
              <a:off x="3657600" y="3124200"/>
              <a:ext cx="533400" cy="3048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 flipH="1" flipV="1">
              <a:off x="3657600" y="2590800"/>
              <a:ext cx="4572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47"/>
            <p:cNvSpPr>
              <a:spLocks noChangeShapeType="1"/>
            </p:cNvSpPr>
            <p:nvPr/>
          </p:nvSpPr>
          <p:spPr bwMode="auto">
            <a:xfrm flipH="1" flipV="1">
              <a:off x="3581400" y="2133600"/>
              <a:ext cx="533400" cy="152400"/>
            </a:xfrm>
            <a:prstGeom prst="line">
              <a:avLst/>
            </a:prstGeom>
            <a:noFill/>
            <a:ln w="9525">
              <a:solidFill>
                <a:srgbClr val="9A0A33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3429000" y="5029199"/>
              <a:ext cx="4191001" cy="31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524000"/>
            <a:ext cx="6172200" cy="4419600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 the next instruction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memory into the instruction register.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the program counter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point to the following instruction.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the type of instruction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 fetched.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instruction uses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in memory, determine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they are.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 the data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if any, into internal CPU registers.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instruction.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 the result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proper place.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 to step 1 to begin executing next instruction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477863"/>
            <a:ext cx="6781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/>
              <a:t>CPUs  have incorporated more and more circuits on a chip.  Moreover, superscalar ideas made the </a:t>
            </a:r>
            <a:r>
              <a:rPr lang="en-US" sz="2000" b="1" dirty="0" smtClean="0">
                <a:solidFill>
                  <a:srgbClr val="0000CC"/>
                </a:solidFill>
              </a:rPr>
              <a:t>CPU much faster</a:t>
            </a:r>
            <a:r>
              <a:rPr lang="en-US" sz="1600" dirty="0" smtClean="0"/>
              <a:t>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/>
              <a:t>Memories have also undergone some evolution ; however, the prime consideration was only to increase the capacity in small space.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400" b="1" dirty="0" smtClean="0">
                <a:solidFill>
                  <a:srgbClr val="0000CC"/>
                </a:solidFill>
              </a:rPr>
              <a:t>Slower memory can not utilize the power of an efficient CPU</a:t>
            </a:r>
            <a:r>
              <a:rPr lang="en-US" sz="2400" dirty="0" smtClean="0"/>
              <a:t>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/>
              <a:t>The problem can be solved by putting  the memories on the chip itself. However, this solution is not economical.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/>
              <a:t>The cache is </a:t>
            </a:r>
            <a:r>
              <a:rPr lang="en-US" dirty="0" smtClean="0"/>
              <a:t>a </a:t>
            </a:r>
            <a:r>
              <a:rPr lang="en-US" sz="2400" b="1" dirty="0" smtClean="0">
                <a:solidFill>
                  <a:srgbClr val="0000CC"/>
                </a:solidFill>
              </a:rPr>
              <a:t>smaller, faster memory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/>
              <a:t>which stores copies of the data from the most frequently used main memory </a:t>
            </a:r>
            <a:r>
              <a:rPr lang="en-US" sz="1600" dirty="0" smtClean="0"/>
              <a:t>locations.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/>
              <a:t>When the </a:t>
            </a:r>
            <a:r>
              <a:rPr lang="en-US" sz="2000" b="1" dirty="0" smtClean="0">
                <a:solidFill>
                  <a:srgbClr val="0000CC"/>
                </a:solidFill>
              </a:rPr>
              <a:t>processor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sz="1600" dirty="0" smtClean="0"/>
              <a:t>needs to read from or write to a location in main memory, </a:t>
            </a:r>
            <a:r>
              <a:rPr lang="en-US" dirty="0" smtClean="0"/>
              <a:t>it </a:t>
            </a:r>
            <a:r>
              <a:rPr lang="en-US" sz="2000" b="1" dirty="0" smtClean="0">
                <a:solidFill>
                  <a:srgbClr val="0000CC"/>
                </a:solidFill>
              </a:rPr>
              <a:t>first checks whether a copy of that data</a:t>
            </a:r>
            <a:r>
              <a:rPr lang="en-US" sz="2000" b="1" dirty="0" smtClean="0"/>
              <a:t> </a:t>
            </a:r>
            <a:r>
              <a:rPr lang="en-US" sz="1600" dirty="0" smtClean="0"/>
              <a:t>is in the cache. If so, the processor </a:t>
            </a:r>
            <a:r>
              <a:rPr lang="en-US" sz="2000" b="1" dirty="0" smtClean="0">
                <a:solidFill>
                  <a:srgbClr val="0000CC"/>
                </a:solidFill>
              </a:rPr>
              <a:t>immediately reads from or writes to </a:t>
            </a:r>
            <a:r>
              <a:rPr lang="en-US" sz="1600" dirty="0" smtClean="0"/>
              <a:t>the cache, which is much faster than reading from or writing to main memory.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endParaRPr lang="en-US" sz="1600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7315200" y="533400"/>
            <a:ext cx="1981200" cy="1143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From a French  word </a:t>
            </a:r>
            <a:r>
              <a:rPr lang="en-US" sz="1400" i="1" dirty="0" smtClean="0"/>
              <a:t>cacher </a:t>
            </a:r>
            <a:r>
              <a:rPr lang="en-US" sz="1400" dirty="0" smtClean="0"/>
              <a:t>means hiding…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752600"/>
            <a:ext cx="6477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sz="1100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Most modern desktop and server CPUs have at least three independent caches: 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an </a:t>
            </a:r>
            <a:r>
              <a:rPr lang="en-US" b="1" dirty="0" smtClean="0"/>
              <a:t>instruction cache</a:t>
            </a:r>
            <a:r>
              <a:rPr lang="en-US" dirty="0" smtClean="0"/>
              <a:t> to speed up executable instruction fetch, 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 </a:t>
            </a:r>
            <a:r>
              <a:rPr lang="en-US" b="1" dirty="0" smtClean="0"/>
              <a:t>data cache</a:t>
            </a:r>
            <a:r>
              <a:rPr lang="en-US" dirty="0" smtClean="0"/>
              <a:t> to speed up data fetch and store, and 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 </a:t>
            </a:r>
            <a:r>
              <a:rPr lang="en-US" b="1" dirty="0" smtClean="0"/>
              <a:t>translation lookaside buffer (TLB</a:t>
            </a:r>
            <a:r>
              <a:rPr lang="en-US" dirty="0" smtClean="0"/>
              <a:t>) used to speed up virtual-to-physical address translation for both executable instructions and data. 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The data cache is usually organized as a hierarchy of more cache levels (L1, L2, etc.; that is </a:t>
            </a:r>
            <a:r>
              <a:rPr lang="en-US" dirty="0" smtClean="0">
                <a:hlinkClick r:id="rId2"/>
              </a:rPr>
              <a:t>Multi-level caches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7526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The data cache is usually organized as a hierarchy of more cache levels (L1, L2, and L3).</a:t>
            </a:r>
          </a:p>
        </p:txBody>
      </p:sp>
      <p:pic>
        <p:nvPicPr>
          <p:cNvPr id="1026" name="Picture 2" descr="http://3.bp.blogspot.com/-sM5_ydVbQcU/TxJ8kc5A8VI/AAAAAAAAAi8/BUdoDHGNVo4/s1600/CACHEME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76400"/>
            <a:ext cx="3736296" cy="386280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372600" y="3429000"/>
            <a:ext cx="292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http://chipmites.blogspot.in/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867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L1 and L2 runs at CPU speed, where as L3 runs at slightly slower speed.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399" y="3962400"/>
            <a:ext cx="2803649" cy="145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Cache Memory: Locality principle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473200"/>
            <a:ext cx="647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When a word is needed or felt as an important one, it can be brought into the cache memory for faster access.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Along with the word, its </a:t>
            </a:r>
            <a:r>
              <a:rPr lang="en-US" sz="2000" b="1" dirty="0" smtClean="0"/>
              <a:t>neighbors are also brought </a:t>
            </a:r>
            <a:r>
              <a:rPr lang="en-US" dirty="0" smtClean="0"/>
              <a:t>to the cache.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Using the </a:t>
            </a:r>
            <a:r>
              <a:rPr lang="en-US" b="1" dirty="0" smtClean="0"/>
              <a:t>locality principle</a:t>
            </a:r>
            <a:r>
              <a:rPr lang="en-US" dirty="0" smtClean="0"/>
              <a:t>, main memory and caches are divided into fixed sized blocks, called </a:t>
            </a:r>
            <a:r>
              <a:rPr lang="en-US" sz="2000" b="1" dirty="0" smtClean="0">
                <a:solidFill>
                  <a:srgbClr val="0000CC"/>
                </a:solidFill>
              </a:rPr>
              <a:t>cache lines</a:t>
            </a:r>
            <a:r>
              <a:rPr lang="en-US" dirty="0" smtClean="0"/>
              <a:t>. When a cache miss occurs, or a word is needed to be changed from cache, whole block is reloaded from memory. 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To build the cache </a:t>
            </a:r>
            <a:r>
              <a:rPr lang="en-US" b="1" dirty="0" smtClean="0"/>
              <a:t>cache size, cache line</a:t>
            </a:r>
            <a:r>
              <a:rPr lang="en-US" b="1" smtClean="0"/>
              <a:t>, organization, </a:t>
            </a:r>
            <a:r>
              <a:rPr lang="en-US" b="1" dirty="0" smtClean="0"/>
              <a:t>no. of cache, unified /parallel cache</a:t>
            </a:r>
            <a:r>
              <a:rPr lang="en-US" dirty="0" smtClean="0"/>
              <a:t>, etc parameters are considered.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The trend is </a:t>
            </a:r>
            <a:r>
              <a:rPr lang="en-US" sz="2000" b="1" dirty="0" smtClean="0">
                <a:solidFill>
                  <a:srgbClr val="0000CC"/>
                </a:solidFill>
              </a:rPr>
              <a:t>split cache for parallel access. </a:t>
            </a:r>
            <a:r>
              <a:rPr lang="en-US" dirty="0" smtClean="0"/>
              <a:t>(Instructions in one cache and data in another). This is called </a:t>
            </a:r>
            <a:r>
              <a:rPr lang="en-US" sz="2400" b="1" dirty="0" smtClean="0"/>
              <a:t>Harvard architecture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372600" y="3429000"/>
            <a:ext cx="292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http://chipmites.blogspot.in/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Microprocessor Chip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600200"/>
            <a:ext cx="6400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400" b="1" dirty="0" smtClean="0"/>
              <a:t>The modern CPUs are based on a single chip. </a:t>
            </a:r>
            <a:r>
              <a:rPr lang="en-US" dirty="0" smtClean="0"/>
              <a:t>This makes the interaction of the CPU with other components of the system well defined.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Each </a:t>
            </a:r>
            <a:r>
              <a:rPr lang="en-US" sz="2400" b="1" dirty="0" smtClean="0"/>
              <a:t>CPU has a set of pins</a:t>
            </a:r>
            <a:r>
              <a:rPr lang="en-US" dirty="0" smtClean="0"/>
              <a:t>, through which it can communicate to I/O, Co-Processor like Floating point, memory, etc.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 smtClean="0"/>
              <a:t>Pins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Address pins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Data pins 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Control pins </a:t>
            </a:r>
            <a:r>
              <a:rPr lang="en-US" dirty="0" smtClean="0">
                <a:sym typeface="Wingdings" pitchFamily="2" charset="2"/>
              </a:rPr>
              <a:t> bus control, interrupts, bus arbitration, co-processor signaling, status, etc.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Microprocessor Chip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600200"/>
            <a:ext cx="6172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The pins are connected to other part with similar pins via buses.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CPU </a:t>
            </a:r>
            <a:r>
              <a:rPr lang="en-US" sz="2400" b="1" dirty="0" smtClean="0"/>
              <a:t>communicates by sending and receiving signal </a:t>
            </a:r>
            <a:r>
              <a:rPr lang="en-US" dirty="0" smtClean="0"/>
              <a:t>via these pins and buses.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A chip with n address pins can address up to 2</a:t>
            </a:r>
            <a:r>
              <a:rPr lang="en-US" baseline="30000" dirty="0" smtClean="0"/>
              <a:t>n</a:t>
            </a:r>
            <a:r>
              <a:rPr lang="en-US" dirty="0" smtClean="0"/>
              <a:t> memory locations.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Similarly a chip with </a:t>
            </a:r>
            <a:r>
              <a:rPr lang="en-US" sz="2400" b="1" dirty="0" smtClean="0"/>
              <a:t>m data pins </a:t>
            </a:r>
            <a:r>
              <a:rPr lang="en-US" dirty="0" smtClean="0"/>
              <a:t>can read or write </a:t>
            </a:r>
            <a:r>
              <a:rPr lang="en-US" sz="2400" b="1" dirty="0" smtClean="0"/>
              <a:t>m-bit word in a single operation</a:t>
            </a:r>
            <a:r>
              <a:rPr lang="en-US" sz="2000" dirty="0" smtClean="0"/>
              <a:t>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Typical n or m can be 16, 32, 64, ….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/>
              <a:t>That is a  CPU with 8 data pins requires 4 operations to read a 32 bit word. CPU with 32 data pins can read the data in a single read operation; however, it is costly. 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tabLst>
                <a:tab pos="342900" algn="l"/>
              </a:tabLst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Microprocessor Chip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5591175" cy="409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28800" y="3048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Mostly from CPU to Bus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419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I/O devices to CPU, CPU initiates I/O, and goes off to do some other work…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700" y="13970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Bus  traffic regulation  to avoid use of same resources  such as I/O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2819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Interaction with co-processors such as floating point.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502223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CPU status information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1917700"/>
            <a:ext cx="14149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Pentium Processors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524000"/>
            <a:ext cx="6248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NewRoman"/>
              </a:rPr>
              <a:t>Intel introduced microprocessors in 1969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>
                <a:latin typeface="TimesNewRoman"/>
              </a:rPr>
              <a:t>4-bit microprocessor 4004</a:t>
            </a:r>
          </a:p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>
                <a:latin typeface="TimesNewRoman"/>
              </a:rPr>
              <a:t>8-bit microprocessors</a:t>
            </a:r>
          </a:p>
          <a:p>
            <a:pPr marL="1257300" lvl="2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8080</a:t>
            </a:r>
          </a:p>
          <a:p>
            <a:pPr marL="1257300" lvl="2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8085</a:t>
            </a:r>
          </a:p>
          <a:p>
            <a:pPr marL="406400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>
                <a:latin typeface="TimesNewRoman"/>
              </a:rPr>
              <a:t>16 and more bits processors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8086 introduced in 1979 with 20-bit address bus and 16-bit data bus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Can address up to 4 segments of 64 KB (16*4)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Referred to as the real mode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8088 is a less expensive version as it uses 8-bit data bus but address bus 20 bits.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1600" dirty="0" smtClean="0">
                <a:latin typeface="TimesNewRoman"/>
              </a:rPr>
              <a:t>80186, 80286 (1982), 80386(1985), 80486(1989), 80586(1993, 64 data bus),  Pentium Pro(1995), Pentium II(1997), Itanium (RISC, 64 bit processor and 128 bit data bus) ), and atom (low power 32 bit microprocessor. </a:t>
            </a:r>
          </a:p>
          <a:p>
            <a:pPr marL="1320800" lvl="2" indent="-406400">
              <a:buFont typeface="Arial" pitchFamily="34" charset="0"/>
              <a:buChar char="•"/>
              <a:tabLst>
                <a:tab pos="342900" algn="l"/>
              </a:tabLst>
            </a:pPr>
            <a:endParaRPr lang="en-US" sz="1600" dirty="0"/>
          </a:p>
        </p:txBody>
      </p:sp>
      <p:pic>
        <p:nvPicPr>
          <p:cNvPr id="3074" name="Picture 2" descr="http://t3.gstatic.com/images?q=tbn:ANd9GcSCpKFqnZA1GXKNBgtq_M-imHzyf7r8oYcnKDGi4lUm8Jk3N1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905000"/>
            <a:ext cx="1657350" cy="1381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/>
              <a:t>Pentium IV logical and physical Pinout</a:t>
            </a:r>
            <a:endParaRPr lang="en-US" sz="20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76400"/>
            <a:ext cx="4191000" cy="465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724400"/>
            <a:ext cx="1749552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Pentium processor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12135"/>
            <a:ext cx="9143999" cy="707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239000" y="38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www.intel.com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653319" y="1905000"/>
            <a:ext cx="2500045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A+B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653319" y="2359959"/>
            <a:ext cx="2500045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653319" y="2814918"/>
            <a:ext cx="2500045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340813" y="3659841"/>
            <a:ext cx="1125020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465852" y="3659841"/>
            <a:ext cx="1125020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 rot="5293326">
            <a:off x="4615387" y="3555529"/>
            <a:ext cx="824612" cy="2373741"/>
          </a:xfrm>
          <a:prstGeom prst="chevro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ALU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903324" y="5479676"/>
            <a:ext cx="2500045" cy="398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A+B</a:t>
            </a: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3903324" y="3204882"/>
            <a:ext cx="250004" cy="454959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5778357" y="3204882"/>
            <a:ext cx="250004" cy="454959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5653355" y="3984812"/>
            <a:ext cx="250004" cy="454959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 flipH="1">
            <a:off x="4090827" y="3984812"/>
            <a:ext cx="250004" cy="454959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4840840" y="5089712"/>
            <a:ext cx="250004" cy="454959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19"/>
          <p:cNvSpPr>
            <a:spLocks noChangeArrowheads="1"/>
          </p:cNvSpPr>
          <p:nvPr/>
        </p:nvSpPr>
        <p:spPr bwMode="auto">
          <a:xfrm>
            <a:off x="2715802" y="2099982"/>
            <a:ext cx="937517" cy="259976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2607728" y="2164976"/>
            <a:ext cx="135472" cy="4029635"/>
          </a:xfrm>
          <a:prstGeom prst="rect">
            <a:avLst/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2590800" y="6194612"/>
            <a:ext cx="2437544" cy="129988"/>
          </a:xfrm>
          <a:prstGeom prst="rect">
            <a:avLst/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4903342" y="5869641"/>
            <a:ext cx="125002" cy="324971"/>
          </a:xfrm>
          <a:prstGeom prst="rect">
            <a:avLst/>
          </a:prstGeom>
          <a:solidFill>
            <a:srgbClr val="FAC164"/>
          </a:solidFill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AutoShape 26"/>
          <p:cNvSpPr>
            <a:spLocks/>
          </p:cNvSpPr>
          <p:nvPr/>
        </p:nvSpPr>
        <p:spPr bwMode="auto">
          <a:xfrm>
            <a:off x="6278366" y="1969994"/>
            <a:ext cx="125002" cy="1234888"/>
          </a:xfrm>
          <a:prstGeom prst="rightBrace">
            <a:avLst>
              <a:gd name="adj1" fmla="val 79167"/>
              <a:gd name="adj2" fmla="val 50000"/>
            </a:avLst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6715874" y="2424953"/>
            <a:ext cx="1375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Registers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6778375" y="3543393"/>
            <a:ext cx="13750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ALU Input Registers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6590872" y="5284694"/>
            <a:ext cx="1562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ALU Output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52400"/>
            <a:ext cx="7391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676400" y="304800"/>
            <a:ext cx="3733800" cy="1752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00200" y="-228600"/>
            <a:ext cx="1524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5334000" y="3581400"/>
            <a:ext cx="144780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Computer Memories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62200" y="1778000"/>
          <a:ext cx="55626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loud 4"/>
          <p:cNvSpPr/>
          <p:nvPr/>
        </p:nvSpPr>
        <p:spPr>
          <a:xfrm>
            <a:off x="2057400" y="5181600"/>
            <a:ext cx="1143000" cy="914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Primary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68580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dirty="0" smtClean="0"/>
              <a:t>Primary memory, also known as </a:t>
            </a:r>
            <a:r>
              <a:rPr lang="en-US" b="1" dirty="0" smtClean="0"/>
              <a:t>main memory</a:t>
            </a:r>
            <a:r>
              <a:rPr lang="en-US" dirty="0" smtClean="0"/>
              <a:t>, is an important  part of a computer in which data is stored for quick access by the computer's processor.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dirty="0" smtClean="0"/>
              <a:t>It is made of larger number of cells. Each cell is identified by a number called an address of the cell.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dirty="0" smtClean="0"/>
              <a:t>Each cell contains a piece of data.  When there is a requirement of the data, the cell address is used to retrieve the data.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dirty="0" smtClean="0"/>
              <a:t>The primary memory is organized in such a fashion that </a:t>
            </a:r>
            <a:r>
              <a:rPr lang="en-US" sz="2000" b="1" i="1" dirty="0" smtClean="0">
                <a:solidFill>
                  <a:srgbClr val="C00000"/>
                </a:solidFill>
              </a:rPr>
              <a:t>the time required to store or retrieve data from a cell is independent of the cell addresses</a:t>
            </a:r>
            <a:r>
              <a:rPr lang="en-US" dirty="0" smtClean="0"/>
              <a:t>. That is any location of the memory can be chosen randomly for use. This is known as </a:t>
            </a:r>
            <a:r>
              <a:rPr lang="en-US" b="1" dirty="0" smtClean="0"/>
              <a:t>Random Access Memory (RAM)</a:t>
            </a:r>
            <a:r>
              <a:rPr lang="en-US" dirty="0" smtClean="0"/>
              <a:t>. 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dirty="0" smtClean="0"/>
              <a:t>There are other access methods which are not random. For example sequential access, </a:t>
            </a:r>
            <a:r>
              <a:rPr lang="en-US" b="1" dirty="0" smtClean="0"/>
              <a:t>First In First Out</a:t>
            </a:r>
            <a:r>
              <a:rPr lang="en-US" dirty="0" smtClean="0"/>
              <a:t> (FIFO) access and </a:t>
            </a:r>
            <a:r>
              <a:rPr lang="en-US" b="1" dirty="0" smtClean="0"/>
              <a:t>Last In First Out access</a:t>
            </a:r>
            <a:r>
              <a:rPr lang="en-US" dirty="0" smtClean="0"/>
              <a:t> (LIFO) . 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Primary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655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/>
              <a:t>In sequential access memory, </a:t>
            </a:r>
            <a:r>
              <a:rPr lang="en-US" sz="2800" b="1" dirty="0" smtClean="0"/>
              <a:t>data is stored serially or sequentially in a long string</a:t>
            </a:r>
            <a:r>
              <a:rPr lang="en-US" sz="2000" dirty="0" smtClean="0"/>
              <a:t>. When you want to access some part of the string, you have to pass through the previous part of the string.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/>
              <a:t>Just like in an </a:t>
            </a:r>
            <a:r>
              <a:rPr lang="en-US" sz="3200" b="1" dirty="0" smtClean="0"/>
              <a:t>audio tape</a:t>
            </a:r>
            <a:r>
              <a:rPr lang="en-US" sz="2000" dirty="0" smtClean="0"/>
              <a:t>, if you want to hear the third song, first two songs must be fast forwarded.  </a:t>
            </a:r>
          </a:p>
          <a:p>
            <a:pPr marL="355600" indent="-355600"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800" b="1" dirty="0" smtClean="0"/>
              <a:t>FIFO is just like queue</a:t>
            </a:r>
            <a:r>
              <a:rPr lang="en-US" sz="2000" dirty="0" smtClean="0"/>
              <a:t>, where first entry will be served first and last will be entertained at last. </a:t>
            </a:r>
            <a:r>
              <a:rPr lang="en-US" sz="2800" b="1" dirty="0" smtClean="0"/>
              <a:t>LIFO is like tray (or pile) </a:t>
            </a:r>
            <a:r>
              <a:rPr lang="en-US" sz="2000" dirty="0" smtClean="0"/>
              <a:t>of papers. The paper which you had put at last, will come out first.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FIFO and LIFO</a:t>
            </a: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438398" y="1543050"/>
            <a:ext cx="5783266" cy="4686300"/>
            <a:chOff x="1858" y="5910"/>
            <a:chExt cx="9107" cy="7380"/>
          </a:xfrm>
        </p:grpSpPr>
        <p:cxnSp>
          <p:nvCxnSpPr>
            <p:cNvPr id="2051" name="AutoShape 3"/>
            <p:cNvCxnSpPr>
              <a:cxnSpLocks noChangeShapeType="1"/>
            </p:cNvCxnSpPr>
            <p:nvPr/>
          </p:nvCxnSpPr>
          <p:spPr bwMode="auto">
            <a:xfrm>
              <a:off x="2072" y="9660"/>
              <a:ext cx="8893" cy="0"/>
            </a:xfrm>
            <a:prstGeom prst="straightConnector1">
              <a:avLst/>
            </a:prstGeom>
            <a:noFill/>
            <a:ln w="6350">
              <a:solidFill>
                <a:srgbClr val="E0C1FF"/>
              </a:solidFill>
              <a:prstDash val="dash"/>
              <a:round/>
              <a:headEnd/>
              <a:tailEnd/>
            </a:ln>
          </p:spPr>
        </p:cxn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1858" y="9810"/>
              <a:ext cx="8700" cy="3480"/>
              <a:chOff x="1858" y="10245"/>
              <a:chExt cx="8700" cy="3480"/>
            </a:xfrm>
          </p:grpSpPr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5040" y="10380"/>
                <a:ext cx="2899" cy="17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4" y="0"/>
                  </a:cxn>
                  <a:cxn ang="0">
                    <a:pos x="3030" y="1187"/>
                  </a:cxn>
                  <a:cxn ang="0">
                    <a:pos x="2434" y="1710"/>
                  </a:cxn>
                  <a:cxn ang="0">
                    <a:pos x="0" y="1710"/>
                  </a:cxn>
                  <a:cxn ang="0">
                    <a:pos x="0" y="0"/>
                  </a:cxn>
                </a:cxnLst>
                <a:rect l="0" t="0" r="r" b="b"/>
                <a:pathLst>
                  <a:path w="3074" h="1710">
                    <a:moveTo>
                      <a:pt x="0" y="0"/>
                    </a:moveTo>
                    <a:lnTo>
                      <a:pt x="3074" y="0"/>
                    </a:lnTo>
                    <a:lnTo>
                      <a:pt x="3030" y="1187"/>
                    </a:lnTo>
                    <a:lnTo>
                      <a:pt x="2434" y="1710"/>
                    </a:lnTo>
                    <a:lnTo>
                      <a:pt x="0" y="171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0C1FF"/>
                  </a:gs>
                  <a:gs pos="50000">
                    <a:srgbClr val="FFFFFF"/>
                  </a:gs>
                  <a:gs pos="100000">
                    <a:srgbClr val="E0C1FF"/>
                  </a:gs>
                </a:gsLst>
                <a:lin ang="18900000" scaled="1"/>
              </a:gradFill>
              <a:ln w="12700">
                <a:solidFill>
                  <a:srgbClr val="CC99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66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1958" y="10245"/>
                <a:ext cx="1187" cy="58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55" name="Group 7"/>
              <p:cNvGrpSpPr>
                <a:grpSpLocks/>
              </p:cNvGrpSpPr>
              <p:nvPr/>
            </p:nvGrpSpPr>
            <p:grpSpPr bwMode="auto">
              <a:xfrm>
                <a:off x="2053" y="10905"/>
                <a:ext cx="617" cy="795"/>
                <a:chOff x="3433" y="6435"/>
                <a:chExt cx="1217" cy="1785"/>
              </a:xfrm>
            </p:grpSpPr>
            <p:grpSp>
              <p:nvGrpSpPr>
                <p:cNvPr id="2056" name="Group 8"/>
                <p:cNvGrpSpPr>
                  <a:grpSpLocks/>
                </p:cNvGrpSpPr>
                <p:nvPr/>
              </p:nvGrpSpPr>
              <p:grpSpPr bwMode="auto">
                <a:xfrm>
                  <a:off x="3470" y="6602"/>
                  <a:ext cx="1132" cy="1521"/>
                  <a:chOff x="3470" y="6602"/>
                  <a:chExt cx="1132" cy="1521"/>
                </a:xfrm>
              </p:grpSpPr>
              <p:sp>
                <p:nvSpPr>
                  <p:cNvPr id="2057" name="Freeform 9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58" name="Freeform 10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59" name="Freeform 11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060" name="Group 12"/>
                <p:cNvGrpSpPr>
                  <a:grpSpLocks/>
                </p:cNvGrpSpPr>
                <p:nvPr/>
              </p:nvGrpSpPr>
              <p:grpSpPr bwMode="auto">
                <a:xfrm>
                  <a:off x="3433" y="6435"/>
                  <a:ext cx="1217" cy="1785"/>
                  <a:chOff x="3433" y="6435"/>
                  <a:chExt cx="1217" cy="1785"/>
                </a:xfrm>
              </p:grpSpPr>
              <p:sp>
                <p:nvSpPr>
                  <p:cNvPr id="206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067" name="Group 19"/>
              <p:cNvGrpSpPr>
                <a:grpSpLocks/>
              </p:cNvGrpSpPr>
              <p:nvPr/>
            </p:nvGrpSpPr>
            <p:grpSpPr bwMode="auto">
              <a:xfrm>
                <a:off x="3416" y="10905"/>
                <a:ext cx="617" cy="795"/>
                <a:chOff x="5182" y="6435"/>
                <a:chExt cx="617" cy="795"/>
              </a:xfrm>
            </p:grpSpPr>
            <p:grpSp>
              <p:nvGrpSpPr>
                <p:cNvPr id="2068" name="Group 20"/>
                <p:cNvGrpSpPr>
                  <a:grpSpLocks/>
                </p:cNvGrpSpPr>
                <p:nvPr/>
              </p:nvGrpSpPr>
              <p:grpSpPr bwMode="auto">
                <a:xfrm>
                  <a:off x="5201" y="6509"/>
                  <a:ext cx="574" cy="678"/>
                  <a:chOff x="3470" y="6602"/>
                  <a:chExt cx="1132" cy="1521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1" name="Freeform 23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072" name="Group 24"/>
                <p:cNvGrpSpPr>
                  <a:grpSpLocks/>
                </p:cNvGrpSpPr>
                <p:nvPr/>
              </p:nvGrpSpPr>
              <p:grpSpPr bwMode="auto">
                <a:xfrm>
                  <a:off x="5182" y="6435"/>
                  <a:ext cx="617" cy="795"/>
                  <a:chOff x="3433" y="6435"/>
                  <a:chExt cx="1217" cy="1785"/>
                </a:xfrm>
              </p:grpSpPr>
              <p:sp>
                <p:nvSpPr>
                  <p:cNvPr id="207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079" name="Group 31"/>
              <p:cNvGrpSpPr>
                <a:grpSpLocks/>
              </p:cNvGrpSpPr>
              <p:nvPr/>
            </p:nvGrpSpPr>
            <p:grpSpPr bwMode="auto">
              <a:xfrm>
                <a:off x="2723" y="10905"/>
                <a:ext cx="617" cy="795"/>
                <a:chOff x="4290" y="6435"/>
                <a:chExt cx="617" cy="795"/>
              </a:xfrm>
            </p:grpSpPr>
            <p:grpSp>
              <p:nvGrpSpPr>
                <p:cNvPr id="2080" name="Group 32"/>
                <p:cNvGrpSpPr>
                  <a:grpSpLocks/>
                </p:cNvGrpSpPr>
                <p:nvPr/>
              </p:nvGrpSpPr>
              <p:grpSpPr bwMode="auto">
                <a:xfrm>
                  <a:off x="4309" y="6509"/>
                  <a:ext cx="574" cy="678"/>
                  <a:chOff x="3470" y="6602"/>
                  <a:chExt cx="1132" cy="1521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3" name="Freeform 35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084" name="Group 36"/>
                <p:cNvGrpSpPr>
                  <a:grpSpLocks/>
                </p:cNvGrpSpPr>
                <p:nvPr/>
              </p:nvGrpSpPr>
              <p:grpSpPr bwMode="auto">
                <a:xfrm>
                  <a:off x="4290" y="6435"/>
                  <a:ext cx="617" cy="795"/>
                  <a:chOff x="3433" y="6435"/>
                  <a:chExt cx="1217" cy="1785"/>
                </a:xfrm>
              </p:grpSpPr>
              <p:sp>
                <p:nvSpPr>
                  <p:cNvPr id="208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9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sp>
            <p:nvSpPr>
              <p:cNvPr id="2091" name="AutoShape 43"/>
              <p:cNvSpPr>
                <a:spLocks noChangeArrowheads="1"/>
              </p:cNvSpPr>
              <p:nvPr/>
            </p:nvSpPr>
            <p:spPr bwMode="auto">
              <a:xfrm>
                <a:off x="4245" y="11002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92" name="Text Box 44"/>
              <p:cNvSpPr txBox="1">
                <a:spLocks noChangeArrowheads="1"/>
              </p:cNvSpPr>
              <p:nvPr/>
            </p:nvSpPr>
            <p:spPr bwMode="auto">
              <a:xfrm>
                <a:off x="5043" y="10380"/>
                <a:ext cx="3030" cy="1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System Processes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93" name="AutoShape 45"/>
              <p:cNvCxnSpPr>
                <a:cxnSpLocks noChangeShapeType="1"/>
              </p:cNvCxnSpPr>
              <p:nvPr/>
            </p:nvCxnSpPr>
            <p:spPr bwMode="auto">
              <a:xfrm>
                <a:off x="5584" y="11873"/>
                <a:ext cx="1452" cy="0"/>
              </a:xfrm>
              <a:prstGeom prst="straightConnector1">
                <a:avLst/>
              </a:prstGeom>
              <a:noFill/>
              <a:ln w="9525">
                <a:solidFill>
                  <a:srgbClr val="000066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2094" name="AutoShape 46"/>
              <p:cNvSpPr>
                <a:spLocks noChangeArrowheads="1"/>
              </p:cNvSpPr>
              <p:nvPr/>
            </p:nvSpPr>
            <p:spPr bwMode="auto">
              <a:xfrm rot="5400000">
                <a:off x="7446" y="12039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95" name="AutoShape 47"/>
              <p:cNvSpPr>
                <a:spLocks noChangeArrowheads="1"/>
              </p:cNvSpPr>
              <p:nvPr/>
            </p:nvSpPr>
            <p:spPr bwMode="auto">
              <a:xfrm>
                <a:off x="9653" y="13080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2096" name="Group 48"/>
              <p:cNvGrpSpPr>
                <a:grpSpLocks/>
              </p:cNvGrpSpPr>
              <p:nvPr/>
            </p:nvGrpSpPr>
            <p:grpSpPr bwMode="auto">
              <a:xfrm>
                <a:off x="5353" y="10807"/>
                <a:ext cx="2168" cy="838"/>
                <a:chOff x="5353" y="6427"/>
                <a:chExt cx="2168" cy="838"/>
              </a:xfrm>
            </p:grpSpPr>
            <p:grpSp>
              <p:nvGrpSpPr>
                <p:cNvPr id="2097" name="Group 49"/>
                <p:cNvGrpSpPr>
                  <a:grpSpLocks/>
                </p:cNvGrpSpPr>
                <p:nvPr/>
              </p:nvGrpSpPr>
              <p:grpSpPr bwMode="auto">
                <a:xfrm>
                  <a:off x="5353" y="6470"/>
                  <a:ext cx="617" cy="795"/>
                  <a:chOff x="3433" y="6435"/>
                  <a:chExt cx="1217" cy="1785"/>
                </a:xfrm>
              </p:grpSpPr>
              <p:grpSp>
                <p:nvGrpSpPr>
                  <p:cNvPr id="209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470" y="6602"/>
                    <a:ext cx="1132" cy="1521"/>
                    <a:chOff x="3470" y="6602"/>
                    <a:chExt cx="1132" cy="1521"/>
                  </a:xfrm>
                </p:grpSpPr>
                <p:sp>
                  <p:nvSpPr>
                    <p:cNvPr id="209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10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433" y="6435"/>
                    <a:ext cx="1217" cy="1785"/>
                    <a:chOff x="3433" y="6435"/>
                    <a:chExt cx="1217" cy="1785"/>
                  </a:xfrm>
                </p:grpSpPr>
                <p:sp>
                  <p:nvSpPr>
                    <p:cNvPr id="2103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4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5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6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7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08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109" name="Group 61"/>
                <p:cNvGrpSpPr>
                  <a:grpSpLocks/>
                </p:cNvGrpSpPr>
                <p:nvPr/>
              </p:nvGrpSpPr>
              <p:grpSpPr bwMode="auto">
                <a:xfrm>
                  <a:off x="6904" y="6427"/>
                  <a:ext cx="617" cy="795"/>
                  <a:chOff x="5182" y="6435"/>
                  <a:chExt cx="617" cy="795"/>
                </a:xfrm>
              </p:grpSpPr>
              <p:grpSp>
                <p:nvGrpSpPr>
                  <p:cNvPr id="211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201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11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11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5182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115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6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7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8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19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20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121" name="Group 73"/>
                <p:cNvGrpSpPr>
                  <a:grpSpLocks/>
                </p:cNvGrpSpPr>
                <p:nvPr/>
              </p:nvGrpSpPr>
              <p:grpSpPr bwMode="auto">
                <a:xfrm>
                  <a:off x="6187" y="6457"/>
                  <a:ext cx="617" cy="795"/>
                  <a:chOff x="4290" y="6435"/>
                  <a:chExt cx="617" cy="795"/>
                </a:xfrm>
              </p:grpSpPr>
              <p:grpSp>
                <p:nvGrpSpPr>
                  <p:cNvPr id="212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4309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12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2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2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12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4290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127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28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2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30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31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132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</p:grpSp>
          <p:cxnSp>
            <p:nvCxnSpPr>
              <p:cNvPr id="2133" name="AutoShape 85"/>
              <p:cNvCxnSpPr>
                <a:cxnSpLocks noChangeShapeType="1"/>
              </p:cNvCxnSpPr>
              <p:nvPr/>
            </p:nvCxnSpPr>
            <p:spPr bwMode="auto">
              <a:xfrm>
                <a:off x="7799" y="13725"/>
                <a:ext cx="1452" cy="0"/>
              </a:xfrm>
              <a:prstGeom prst="straightConnector1">
                <a:avLst/>
              </a:prstGeom>
              <a:noFill/>
              <a:ln w="9525">
                <a:solidFill>
                  <a:srgbClr val="000066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2134" name="Rectangle 86"/>
              <p:cNvSpPr>
                <a:spLocks noChangeArrowheads="1"/>
              </p:cNvSpPr>
              <p:nvPr/>
            </p:nvSpPr>
            <p:spPr bwMode="auto">
              <a:xfrm>
                <a:off x="9371" y="12348"/>
                <a:ext cx="1187" cy="58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OUT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35" name="Group 87"/>
              <p:cNvGrpSpPr>
                <a:grpSpLocks/>
              </p:cNvGrpSpPr>
              <p:nvPr/>
            </p:nvGrpSpPr>
            <p:grpSpPr bwMode="auto">
              <a:xfrm>
                <a:off x="1858" y="12737"/>
                <a:ext cx="3913" cy="750"/>
                <a:chOff x="1663" y="9525"/>
                <a:chExt cx="3913" cy="750"/>
              </a:xfrm>
            </p:grpSpPr>
            <p:sp>
              <p:nvSpPr>
                <p:cNvPr id="2136" name="AutoShape 88"/>
                <p:cNvSpPr>
                  <a:spLocks noChangeArrowheads="1"/>
                </p:cNvSpPr>
                <p:nvPr/>
              </p:nvSpPr>
              <p:spPr bwMode="auto">
                <a:xfrm>
                  <a:off x="1663" y="9525"/>
                  <a:ext cx="3913" cy="750"/>
                </a:xfrm>
                <a:prstGeom prst="foldedCorner">
                  <a:avLst>
                    <a:gd name="adj" fmla="val 21699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D6E3BC"/>
                    </a:gs>
                  </a:gsLst>
                  <a:lin ang="5400000" scaled="1"/>
                </a:gradFill>
                <a:ln w="12700">
                  <a:solidFill>
                    <a:srgbClr val="C2D69B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12" y="9525"/>
                  <a:ext cx="3464" cy="645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Last In First Out  (FIFO)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8" name="Oval 90"/>
                <p:cNvSpPr>
                  <a:spLocks noChangeArrowheads="1"/>
                </p:cNvSpPr>
                <p:nvPr/>
              </p:nvSpPr>
              <p:spPr bwMode="auto">
                <a:xfrm>
                  <a:off x="1746" y="9600"/>
                  <a:ext cx="195" cy="2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2139" name="Group 91"/>
              <p:cNvGrpSpPr>
                <a:grpSpLocks/>
              </p:cNvGrpSpPr>
              <p:nvPr/>
            </p:nvGrpSpPr>
            <p:grpSpPr bwMode="auto">
              <a:xfrm>
                <a:off x="8030" y="12720"/>
                <a:ext cx="617" cy="795"/>
                <a:chOff x="4290" y="6435"/>
                <a:chExt cx="617" cy="795"/>
              </a:xfrm>
            </p:grpSpPr>
            <p:grpSp>
              <p:nvGrpSpPr>
                <p:cNvPr id="2140" name="Group 92"/>
                <p:cNvGrpSpPr>
                  <a:grpSpLocks/>
                </p:cNvGrpSpPr>
                <p:nvPr/>
              </p:nvGrpSpPr>
              <p:grpSpPr bwMode="auto">
                <a:xfrm>
                  <a:off x="4309" y="6509"/>
                  <a:ext cx="574" cy="678"/>
                  <a:chOff x="3470" y="6602"/>
                  <a:chExt cx="1132" cy="1521"/>
                </a:xfrm>
              </p:grpSpPr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2" name="Freeform 94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144" name="Group 96"/>
                <p:cNvGrpSpPr>
                  <a:grpSpLocks/>
                </p:cNvGrpSpPr>
                <p:nvPr/>
              </p:nvGrpSpPr>
              <p:grpSpPr bwMode="auto">
                <a:xfrm>
                  <a:off x="4290" y="6435"/>
                  <a:ext cx="617" cy="795"/>
                  <a:chOff x="3433" y="6435"/>
                  <a:chExt cx="1217" cy="1785"/>
                </a:xfrm>
              </p:grpSpPr>
              <p:sp>
                <p:nvSpPr>
                  <p:cNvPr id="2145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6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7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8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9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0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151" name="Group 103"/>
              <p:cNvGrpSpPr>
                <a:grpSpLocks/>
              </p:cNvGrpSpPr>
              <p:nvPr/>
            </p:nvGrpSpPr>
            <p:grpSpPr bwMode="auto">
              <a:xfrm>
                <a:off x="7283" y="12737"/>
                <a:ext cx="617" cy="795"/>
                <a:chOff x="7283" y="12737"/>
                <a:chExt cx="617" cy="795"/>
              </a:xfrm>
            </p:grpSpPr>
            <p:grpSp>
              <p:nvGrpSpPr>
                <p:cNvPr id="2152" name="Group 104"/>
                <p:cNvGrpSpPr>
                  <a:grpSpLocks/>
                </p:cNvGrpSpPr>
                <p:nvPr/>
              </p:nvGrpSpPr>
              <p:grpSpPr bwMode="auto">
                <a:xfrm>
                  <a:off x="7302" y="12811"/>
                  <a:ext cx="574" cy="678"/>
                  <a:chOff x="3470" y="6602"/>
                  <a:chExt cx="1132" cy="1521"/>
                </a:xfrm>
              </p:grpSpPr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4" name="Freeform 106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156" name="Group 108"/>
                <p:cNvGrpSpPr>
                  <a:grpSpLocks/>
                </p:cNvGrpSpPr>
                <p:nvPr/>
              </p:nvGrpSpPr>
              <p:grpSpPr bwMode="auto">
                <a:xfrm>
                  <a:off x="7283" y="12737"/>
                  <a:ext cx="617" cy="795"/>
                  <a:chOff x="3433" y="6435"/>
                  <a:chExt cx="1217" cy="1785"/>
                </a:xfrm>
              </p:grpSpPr>
              <p:sp>
                <p:nvSpPr>
                  <p:cNvPr id="215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60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61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62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163" name="Group 115"/>
              <p:cNvGrpSpPr>
                <a:grpSpLocks/>
              </p:cNvGrpSpPr>
              <p:nvPr/>
            </p:nvGrpSpPr>
            <p:grpSpPr bwMode="auto">
              <a:xfrm>
                <a:off x="8773" y="12800"/>
                <a:ext cx="574" cy="678"/>
                <a:chOff x="3470" y="6602"/>
                <a:chExt cx="1132" cy="1521"/>
              </a:xfrm>
            </p:grpSpPr>
            <p:sp>
              <p:nvSpPr>
                <p:cNvPr id="2164" name="Freeform 116"/>
                <p:cNvSpPr>
                  <a:spLocks/>
                </p:cNvSpPr>
                <p:nvPr/>
              </p:nvSpPr>
              <p:spPr bwMode="auto">
                <a:xfrm>
                  <a:off x="3470" y="6602"/>
                  <a:ext cx="1132" cy="8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7" y="159"/>
                    </a:cxn>
                    <a:cxn ang="0">
                      <a:pos x="261" y="284"/>
                    </a:cxn>
                    <a:cxn ang="0">
                      <a:pos x="532" y="352"/>
                    </a:cxn>
                    <a:cxn ang="0">
                      <a:pos x="737" y="424"/>
                    </a:cxn>
                    <a:cxn ang="0">
                      <a:pos x="1032" y="522"/>
                    </a:cxn>
                    <a:cxn ang="0">
                      <a:pos x="1282" y="749"/>
                    </a:cxn>
                    <a:cxn ang="0">
                      <a:pos x="1338" y="941"/>
                    </a:cxn>
                  </a:cxnLst>
                  <a:rect l="0" t="0" r="r" b="b"/>
                  <a:pathLst>
                    <a:path w="1338" h="941">
                      <a:moveTo>
                        <a:pt x="0" y="0"/>
                      </a:moveTo>
                      <a:cubicBezTo>
                        <a:pt x="6" y="56"/>
                        <a:pt x="13" y="112"/>
                        <a:pt x="57" y="159"/>
                      </a:cubicBezTo>
                      <a:cubicBezTo>
                        <a:pt x="101" y="206"/>
                        <a:pt x="182" y="252"/>
                        <a:pt x="261" y="284"/>
                      </a:cubicBezTo>
                      <a:cubicBezTo>
                        <a:pt x="340" y="316"/>
                        <a:pt x="453" y="329"/>
                        <a:pt x="532" y="352"/>
                      </a:cubicBezTo>
                      <a:cubicBezTo>
                        <a:pt x="611" y="375"/>
                        <a:pt x="654" y="396"/>
                        <a:pt x="737" y="424"/>
                      </a:cubicBezTo>
                      <a:cubicBezTo>
                        <a:pt x="820" y="452"/>
                        <a:pt x="941" y="468"/>
                        <a:pt x="1032" y="522"/>
                      </a:cubicBezTo>
                      <a:cubicBezTo>
                        <a:pt x="1123" y="576"/>
                        <a:pt x="1231" y="679"/>
                        <a:pt x="1282" y="749"/>
                      </a:cubicBezTo>
                      <a:cubicBezTo>
                        <a:pt x="1333" y="819"/>
                        <a:pt x="1335" y="880"/>
                        <a:pt x="1338" y="941"/>
                      </a:cubicBezTo>
                    </a:path>
                  </a:pathLst>
                </a:custGeom>
                <a:noFill/>
                <a:ln w="952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65" name="Freeform 117"/>
                <p:cNvSpPr>
                  <a:spLocks/>
                </p:cNvSpPr>
                <p:nvPr/>
              </p:nvSpPr>
              <p:spPr bwMode="auto">
                <a:xfrm>
                  <a:off x="4028" y="7711"/>
                  <a:ext cx="384" cy="252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204" y="18"/>
                    </a:cxn>
                    <a:cxn ang="0">
                      <a:pos x="386" y="128"/>
                    </a:cxn>
                    <a:cxn ang="0">
                      <a:pos x="454" y="286"/>
                    </a:cxn>
                  </a:cxnLst>
                  <a:rect l="0" t="0" r="r" b="b"/>
                  <a:pathLst>
                    <a:path w="454" h="286">
                      <a:moveTo>
                        <a:pt x="0" y="18"/>
                      </a:moveTo>
                      <a:cubicBezTo>
                        <a:pt x="70" y="9"/>
                        <a:pt x="140" y="0"/>
                        <a:pt x="204" y="18"/>
                      </a:cubicBezTo>
                      <a:cubicBezTo>
                        <a:pt x="268" y="36"/>
                        <a:pt x="344" y="83"/>
                        <a:pt x="386" y="128"/>
                      </a:cubicBezTo>
                      <a:cubicBezTo>
                        <a:pt x="428" y="173"/>
                        <a:pt x="443" y="275"/>
                        <a:pt x="454" y="286"/>
                      </a:cubicBezTo>
                    </a:path>
                  </a:pathLst>
                </a:custGeom>
                <a:noFill/>
                <a:ln w="952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66" name="Freeform 118"/>
                <p:cNvSpPr>
                  <a:spLocks/>
                </p:cNvSpPr>
                <p:nvPr/>
              </p:nvSpPr>
              <p:spPr bwMode="auto">
                <a:xfrm>
                  <a:off x="3682" y="7711"/>
                  <a:ext cx="346" cy="412"/>
                </a:xfrm>
                <a:custGeom>
                  <a:avLst/>
                  <a:gdLst/>
                  <a:ahLst/>
                  <a:cxnLst>
                    <a:cxn ang="0">
                      <a:pos x="409" y="0"/>
                    </a:cxn>
                    <a:cxn ang="0">
                      <a:pos x="171" y="82"/>
                    </a:cxn>
                    <a:cxn ang="0">
                      <a:pos x="35" y="193"/>
                    </a:cxn>
                    <a:cxn ang="0">
                      <a:pos x="0" y="468"/>
                    </a:cxn>
                  </a:cxnLst>
                  <a:rect l="0" t="0" r="r" b="b"/>
                  <a:pathLst>
                    <a:path w="409" h="468">
                      <a:moveTo>
                        <a:pt x="409" y="0"/>
                      </a:moveTo>
                      <a:cubicBezTo>
                        <a:pt x="321" y="25"/>
                        <a:pt x="233" y="50"/>
                        <a:pt x="171" y="82"/>
                      </a:cubicBezTo>
                      <a:cubicBezTo>
                        <a:pt x="109" y="114"/>
                        <a:pt x="63" y="129"/>
                        <a:pt x="35" y="193"/>
                      </a:cubicBezTo>
                      <a:cubicBezTo>
                        <a:pt x="7" y="257"/>
                        <a:pt x="3" y="362"/>
                        <a:pt x="0" y="468"/>
                      </a:cubicBezTo>
                    </a:path>
                  </a:pathLst>
                </a:custGeom>
                <a:noFill/>
                <a:ln w="9525">
                  <a:solidFill>
                    <a:srgbClr val="00006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2167" name="Group 119"/>
              <p:cNvGrpSpPr>
                <a:grpSpLocks/>
              </p:cNvGrpSpPr>
              <p:nvPr/>
            </p:nvGrpSpPr>
            <p:grpSpPr bwMode="auto">
              <a:xfrm>
                <a:off x="8754" y="12726"/>
                <a:ext cx="617" cy="795"/>
                <a:chOff x="3433" y="6435"/>
                <a:chExt cx="1217" cy="1785"/>
              </a:xfrm>
            </p:grpSpPr>
            <p:sp>
              <p:nvSpPr>
                <p:cNvPr id="2168" name="Oval 120"/>
                <p:cNvSpPr>
                  <a:spLocks noChangeArrowheads="1"/>
                </p:cNvSpPr>
                <p:nvPr/>
              </p:nvSpPr>
              <p:spPr bwMode="auto">
                <a:xfrm>
                  <a:off x="3829" y="6435"/>
                  <a:ext cx="514" cy="47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69" name="Oval 121"/>
                <p:cNvSpPr>
                  <a:spLocks noChangeArrowheads="1"/>
                </p:cNvSpPr>
                <p:nvPr/>
              </p:nvSpPr>
              <p:spPr bwMode="auto">
                <a:xfrm>
                  <a:off x="3920" y="6976"/>
                  <a:ext cx="345" cy="73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70" name="Oval 122"/>
                <p:cNvSpPr>
                  <a:spLocks noChangeArrowheads="1"/>
                </p:cNvSpPr>
                <p:nvPr/>
              </p:nvSpPr>
              <p:spPr bwMode="auto">
                <a:xfrm>
                  <a:off x="3433" y="6485"/>
                  <a:ext cx="121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71" name="Oval 123"/>
                <p:cNvSpPr>
                  <a:spLocks noChangeArrowheads="1"/>
                </p:cNvSpPr>
                <p:nvPr/>
              </p:nvSpPr>
              <p:spPr bwMode="auto">
                <a:xfrm>
                  <a:off x="4529" y="7431"/>
                  <a:ext cx="121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72" name="Oval 124"/>
                <p:cNvSpPr>
                  <a:spLocks noChangeArrowheads="1"/>
                </p:cNvSpPr>
                <p:nvPr/>
              </p:nvSpPr>
              <p:spPr bwMode="auto">
                <a:xfrm>
                  <a:off x="3517" y="8094"/>
                  <a:ext cx="211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173" name="Oval 125"/>
                <p:cNvSpPr>
                  <a:spLocks noChangeArrowheads="1"/>
                </p:cNvSpPr>
                <p:nvPr/>
              </p:nvSpPr>
              <p:spPr bwMode="auto">
                <a:xfrm>
                  <a:off x="4343" y="7937"/>
                  <a:ext cx="211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CDDC"/>
                    </a:gs>
                    <a:gs pos="50000">
                      <a:srgbClr val="4BACC6"/>
                    </a:gs>
                    <a:gs pos="100000">
                      <a:srgbClr val="92CDDC"/>
                    </a:gs>
                  </a:gsLst>
                  <a:lin ang="5400000" scaled="1"/>
                </a:gradFill>
                <a:ln w="12700">
                  <a:solidFill>
                    <a:srgbClr val="4BACC6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05867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2174" name="Group 126"/>
            <p:cNvGrpSpPr>
              <a:grpSpLocks/>
            </p:cNvGrpSpPr>
            <p:nvPr/>
          </p:nvGrpSpPr>
          <p:grpSpPr bwMode="auto">
            <a:xfrm>
              <a:off x="1858" y="5910"/>
              <a:ext cx="8802" cy="3480"/>
              <a:chOff x="1858" y="5865"/>
              <a:chExt cx="8802" cy="3480"/>
            </a:xfrm>
          </p:grpSpPr>
          <p:sp>
            <p:nvSpPr>
              <p:cNvPr id="2175" name="Freeform 127"/>
              <p:cNvSpPr>
                <a:spLocks/>
              </p:cNvSpPr>
              <p:nvPr/>
            </p:nvSpPr>
            <p:spPr bwMode="auto">
              <a:xfrm>
                <a:off x="5040" y="6000"/>
                <a:ext cx="2899" cy="17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74" y="0"/>
                  </a:cxn>
                  <a:cxn ang="0">
                    <a:pos x="3030" y="1187"/>
                  </a:cxn>
                  <a:cxn ang="0">
                    <a:pos x="2434" y="1710"/>
                  </a:cxn>
                  <a:cxn ang="0">
                    <a:pos x="0" y="1710"/>
                  </a:cxn>
                  <a:cxn ang="0">
                    <a:pos x="0" y="0"/>
                  </a:cxn>
                </a:cxnLst>
                <a:rect l="0" t="0" r="r" b="b"/>
                <a:pathLst>
                  <a:path w="3074" h="1710">
                    <a:moveTo>
                      <a:pt x="0" y="0"/>
                    </a:moveTo>
                    <a:lnTo>
                      <a:pt x="3074" y="0"/>
                    </a:lnTo>
                    <a:lnTo>
                      <a:pt x="3030" y="1187"/>
                    </a:lnTo>
                    <a:lnTo>
                      <a:pt x="2434" y="1710"/>
                    </a:lnTo>
                    <a:lnTo>
                      <a:pt x="0" y="171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0C1FF"/>
                  </a:gs>
                  <a:gs pos="50000">
                    <a:srgbClr val="FFFFFF"/>
                  </a:gs>
                  <a:gs pos="100000">
                    <a:srgbClr val="E0C1FF"/>
                  </a:gs>
                </a:gsLst>
                <a:lin ang="18900000" scaled="1"/>
              </a:gradFill>
              <a:ln w="12700">
                <a:solidFill>
                  <a:srgbClr val="CC99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66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76" name="Rectangle 128"/>
              <p:cNvSpPr>
                <a:spLocks noChangeArrowheads="1"/>
              </p:cNvSpPr>
              <p:nvPr/>
            </p:nvSpPr>
            <p:spPr bwMode="auto">
              <a:xfrm>
                <a:off x="1958" y="5865"/>
                <a:ext cx="1187" cy="58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77" name="Group 129"/>
              <p:cNvGrpSpPr>
                <a:grpSpLocks/>
              </p:cNvGrpSpPr>
              <p:nvPr/>
            </p:nvGrpSpPr>
            <p:grpSpPr bwMode="auto">
              <a:xfrm>
                <a:off x="2053" y="6525"/>
                <a:ext cx="617" cy="795"/>
                <a:chOff x="3433" y="6435"/>
                <a:chExt cx="1217" cy="1785"/>
              </a:xfrm>
            </p:grpSpPr>
            <p:grpSp>
              <p:nvGrpSpPr>
                <p:cNvPr id="2178" name="Group 130"/>
                <p:cNvGrpSpPr>
                  <a:grpSpLocks/>
                </p:cNvGrpSpPr>
                <p:nvPr/>
              </p:nvGrpSpPr>
              <p:grpSpPr bwMode="auto">
                <a:xfrm>
                  <a:off x="3470" y="6602"/>
                  <a:ext cx="1132" cy="1521"/>
                  <a:chOff x="3470" y="6602"/>
                  <a:chExt cx="1132" cy="1521"/>
                </a:xfrm>
              </p:grpSpPr>
              <p:sp>
                <p:nvSpPr>
                  <p:cNvPr id="2179" name="Freeform 131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0" name="Freeform 132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1" name="Freeform 133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182" name="Group 134"/>
                <p:cNvGrpSpPr>
                  <a:grpSpLocks/>
                </p:cNvGrpSpPr>
                <p:nvPr/>
              </p:nvGrpSpPr>
              <p:grpSpPr bwMode="auto">
                <a:xfrm>
                  <a:off x="3433" y="6435"/>
                  <a:ext cx="1217" cy="1785"/>
                  <a:chOff x="3433" y="6435"/>
                  <a:chExt cx="1217" cy="1785"/>
                </a:xfrm>
              </p:grpSpPr>
              <p:sp>
                <p:nvSpPr>
                  <p:cNvPr id="218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4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5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6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7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8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2CDDC"/>
                      </a:gs>
                      <a:gs pos="50000">
                        <a:srgbClr val="4BACC6"/>
                      </a:gs>
                      <a:gs pos="100000">
                        <a:srgbClr val="92CDDC"/>
                      </a:gs>
                    </a:gsLst>
                    <a:lin ang="5400000" scaled="1"/>
                  </a:gradFill>
                  <a:ln w="12700">
                    <a:solidFill>
                      <a:srgbClr val="4BACC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205867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189" name="Group 141"/>
              <p:cNvGrpSpPr>
                <a:grpSpLocks/>
              </p:cNvGrpSpPr>
              <p:nvPr/>
            </p:nvGrpSpPr>
            <p:grpSpPr bwMode="auto">
              <a:xfrm>
                <a:off x="3416" y="6525"/>
                <a:ext cx="617" cy="795"/>
                <a:chOff x="5182" y="6435"/>
                <a:chExt cx="617" cy="795"/>
              </a:xfrm>
            </p:grpSpPr>
            <p:grpSp>
              <p:nvGrpSpPr>
                <p:cNvPr id="2190" name="Group 142"/>
                <p:cNvGrpSpPr>
                  <a:grpSpLocks/>
                </p:cNvGrpSpPr>
                <p:nvPr/>
              </p:nvGrpSpPr>
              <p:grpSpPr bwMode="auto">
                <a:xfrm>
                  <a:off x="5201" y="6509"/>
                  <a:ext cx="574" cy="678"/>
                  <a:chOff x="3470" y="6602"/>
                  <a:chExt cx="1132" cy="1521"/>
                </a:xfrm>
              </p:grpSpPr>
              <p:sp>
                <p:nvSpPr>
                  <p:cNvPr id="2191" name="Freeform 143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2" name="Freeform 144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3" name="Freeform 145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194" name="Group 146"/>
                <p:cNvGrpSpPr>
                  <a:grpSpLocks/>
                </p:cNvGrpSpPr>
                <p:nvPr/>
              </p:nvGrpSpPr>
              <p:grpSpPr bwMode="auto">
                <a:xfrm>
                  <a:off x="5182" y="6435"/>
                  <a:ext cx="617" cy="795"/>
                  <a:chOff x="3433" y="6435"/>
                  <a:chExt cx="1217" cy="1785"/>
                </a:xfrm>
              </p:grpSpPr>
              <p:sp>
                <p:nvSpPr>
                  <p:cNvPr id="219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0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2D69B"/>
                      </a:gs>
                      <a:gs pos="50000">
                        <a:srgbClr val="9BBB59"/>
                      </a:gs>
                      <a:gs pos="100000">
                        <a:srgbClr val="C2D69B"/>
                      </a:gs>
                    </a:gsLst>
                    <a:lin ang="5400000" scaled="1"/>
                  </a:gradFill>
                  <a:ln w="12700">
                    <a:solidFill>
                      <a:srgbClr val="9BBB59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4E6128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2201" name="Group 153"/>
              <p:cNvGrpSpPr>
                <a:grpSpLocks/>
              </p:cNvGrpSpPr>
              <p:nvPr/>
            </p:nvGrpSpPr>
            <p:grpSpPr bwMode="auto">
              <a:xfrm>
                <a:off x="2723" y="6525"/>
                <a:ext cx="617" cy="795"/>
                <a:chOff x="4290" y="6435"/>
                <a:chExt cx="617" cy="795"/>
              </a:xfrm>
            </p:grpSpPr>
            <p:grpSp>
              <p:nvGrpSpPr>
                <p:cNvPr id="2202" name="Group 154"/>
                <p:cNvGrpSpPr>
                  <a:grpSpLocks/>
                </p:cNvGrpSpPr>
                <p:nvPr/>
              </p:nvGrpSpPr>
              <p:grpSpPr bwMode="auto">
                <a:xfrm>
                  <a:off x="4309" y="6509"/>
                  <a:ext cx="574" cy="678"/>
                  <a:chOff x="3470" y="6602"/>
                  <a:chExt cx="1132" cy="1521"/>
                </a:xfrm>
              </p:grpSpPr>
              <p:sp>
                <p:nvSpPr>
                  <p:cNvPr id="2203" name="Freeform 155"/>
                  <p:cNvSpPr>
                    <a:spLocks/>
                  </p:cNvSpPr>
                  <p:nvPr/>
                </p:nvSpPr>
                <p:spPr bwMode="auto">
                  <a:xfrm>
                    <a:off x="3470" y="6602"/>
                    <a:ext cx="1132" cy="82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7" y="159"/>
                      </a:cxn>
                      <a:cxn ang="0">
                        <a:pos x="261" y="284"/>
                      </a:cxn>
                      <a:cxn ang="0">
                        <a:pos x="532" y="352"/>
                      </a:cxn>
                      <a:cxn ang="0">
                        <a:pos x="737" y="424"/>
                      </a:cxn>
                      <a:cxn ang="0">
                        <a:pos x="1032" y="522"/>
                      </a:cxn>
                      <a:cxn ang="0">
                        <a:pos x="1282" y="749"/>
                      </a:cxn>
                      <a:cxn ang="0">
                        <a:pos x="1338" y="941"/>
                      </a:cxn>
                    </a:cxnLst>
                    <a:rect l="0" t="0" r="r" b="b"/>
                    <a:pathLst>
                      <a:path w="1338" h="941">
                        <a:moveTo>
                          <a:pt x="0" y="0"/>
                        </a:moveTo>
                        <a:cubicBezTo>
                          <a:pt x="6" y="56"/>
                          <a:pt x="13" y="112"/>
                          <a:pt x="57" y="159"/>
                        </a:cubicBezTo>
                        <a:cubicBezTo>
                          <a:pt x="101" y="206"/>
                          <a:pt x="182" y="252"/>
                          <a:pt x="261" y="284"/>
                        </a:cubicBezTo>
                        <a:cubicBezTo>
                          <a:pt x="340" y="316"/>
                          <a:pt x="453" y="329"/>
                          <a:pt x="532" y="352"/>
                        </a:cubicBezTo>
                        <a:cubicBezTo>
                          <a:pt x="611" y="375"/>
                          <a:pt x="654" y="396"/>
                          <a:pt x="737" y="424"/>
                        </a:cubicBezTo>
                        <a:cubicBezTo>
                          <a:pt x="820" y="452"/>
                          <a:pt x="941" y="468"/>
                          <a:pt x="1032" y="522"/>
                        </a:cubicBezTo>
                        <a:cubicBezTo>
                          <a:pt x="1123" y="576"/>
                          <a:pt x="1231" y="679"/>
                          <a:pt x="1282" y="749"/>
                        </a:cubicBezTo>
                        <a:cubicBezTo>
                          <a:pt x="1333" y="819"/>
                          <a:pt x="1335" y="880"/>
                          <a:pt x="1338" y="941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4" name="Freeform 156"/>
                  <p:cNvSpPr>
                    <a:spLocks/>
                  </p:cNvSpPr>
                  <p:nvPr/>
                </p:nvSpPr>
                <p:spPr bwMode="auto">
                  <a:xfrm>
                    <a:off x="4028" y="7711"/>
                    <a:ext cx="384" cy="252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204" y="18"/>
                      </a:cxn>
                      <a:cxn ang="0">
                        <a:pos x="386" y="128"/>
                      </a:cxn>
                      <a:cxn ang="0">
                        <a:pos x="454" y="286"/>
                      </a:cxn>
                    </a:cxnLst>
                    <a:rect l="0" t="0" r="r" b="b"/>
                    <a:pathLst>
                      <a:path w="454" h="286">
                        <a:moveTo>
                          <a:pt x="0" y="18"/>
                        </a:moveTo>
                        <a:cubicBezTo>
                          <a:pt x="70" y="9"/>
                          <a:pt x="140" y="0"/>
                          <a:pt x="204" y="18"/>
                        </a:cubicBezTo>
                        <a:cubicBezTo>
                          <a:pt x="268" y="36"/>
                          <a:pt x="344" y="83"/>
                          <a:pt x="386" y="128"/>
                        </a:cubicBezTo>
                        <a:cubicBezTo>
                          <a:pt x="428" y="173"/>
                          <a:pt x="443" y="275"/>
                          <a:pt x="454" y="286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5" name="Freeform 157"/>
                  <p:cNvSpPr>
                    <a:spLocks/>
                  </p:cNvSpPr>
                  <p:nvPr/>
                </p:nvSpPr>
                <p:spPr bwMode="auto">
                  <a:xfrm>
                    <a:off x="3682" y="7711"/>
                    <a:ext cx="346" cy="412"/>
                  </a:xfrm>
                  <a:custGeom>
                    <a:avLst/>
                    <a:gdLst/>
                    <a:ahLst/>
                    <a:cxnLst>
                      <a:cxn ang="0">
                        <a:pos x="409" y="0"/>
                      </a:cxn>
                      <a:cxn ang="0">
                        <a:pos x="171" y="82"/>
                      </a:cxn>
                      <a:cxn ang="0">
                        <a:pos x="35" y="193"/>
                      </a:cxn>
                      <a:cxn ang="0">
                        <a:pos x="0" y="468"/>
                      </a:cxn>
                    </a:cxnLst>
                    <a:rect l="0" t="0" r="r" b="b"/>
                    <a:pathLst>
                      <a:path w="409" h="468">
                        <a:moveTo>
                          <a:pt x="409" y="0"/>
                        </a:moveTo>
                        <a:cubicBezTo>
                          <a:pt x="321" y="25"/>
                          <a:pt x="233" y="50"/>
                          <a:pt x="171" y="82"/>
                        </a:cubicBezTo>
                        <a:cubicBezTo>
                          <a:pt x="109" y="114"/>
                          <a:pt x="63" y="129"/>
                          <a:pt x="35" y="193"/>
                        </a:cubicBezTo>
                        <a:cubicBezTo>
                          <a:pt x="7" y="257"/>
                          <a:pt x="3" y="362"/>
                          <a:pt x="0" y="468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2206" name="Group 158"/>
                <p:cNvGrpSpPr>
                  <a:grpSpLocks/>
                </p:cNvGrpSpPr>
                <p:nvPr/>
              </p:nvGrpSpPr>
              <p:grpSpPr bwMode="auto">
                <a:xfrm>
                  <a:off x="4290" y="6435"/>
                  <a:ext cx="617" cy="795"/>
                  <a:chOff x="3433" y="6435"/>
                  <a:chExt cx="1217" cy="1785"/>
                </a:xfrm>
              </p:grpSpPr>
              <p:sp>
                <p:nvSpPr>
                  <p:cNvPr id="220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3829" y="6435"/>
                    <a:ext cx="514" cy="477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3920" y="6976"/>
                    <a:ext cx="345" cy="7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9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3433" y="6485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10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7431"/>
                    <a:ext cx="12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11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3517" y="8094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12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4343" y="7937"/>
                    <a:ext cx="211" cy="12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ABF8F"/>
                      </a:gs>
                      <a:gs pos="50000">
                        <a:srgbClr val="F79646"/>
                      </a:gs>
                      <a:gs pos="100000">
                        <a:srgbClr val="FABF8F"/>
                      </a:gs>
                    </a:gsLst>
                    <a:lin ang="5400000" scaled="1"/>
                  </a:gradFill>
                  <a:ln w="12700">
                    <a:solidFill>
                      <a:srgbClr val="F79646"/>
                    </a:solidFill>
                    <a:round/>
                    <a:headEnd/>
                    <a:tailEnd/>
                  </a:ln>
                  <a:effectLst>
                    <a:outerShdw dist="28398" dir="3806097" algn="ctr" rotWithShape="0">
                      <a:srgbClr val="974706"/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sp>
            <p:nvSpPr>
              <p:cNvPr id="2213" name="AutoShape 165"/>
              <p:cNvSpPr>
                <a:spLocks noChangeArrowheads="1"/>
              </p:cNvSpPr>
              <p:nvPr/>
            </p:nvSpPr>
            <p:spPr bwMode="auto">
              <a:xfrm>
                <a:off x="4245" y="6622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14" name="Text Box 166"/>
              <p:cNvSpPr txBox="1">
                <a:spLocks noChangeArrowheads="1"/>
              </p:cNvSpPr>
              <p:nvPr/>
            </p:nvSpPr>
            <p:spPr bwMode="auto">
              <a:xfrm>
                <a:off x="5043" y="6000"/>
                <a:ext cx="3030" cy="1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System Processes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15" name="AutoShape 167"/>
              <p:cNvCxnSpPr>
                <a:cxnSpLocks noChangeShapeType="1"/>
              </p:cNvCxnSpPr>
              <p:nvPr/>
            </p:nvCxnSpPr>
            <p:spPr bwMode="auto">
              <a:xfrm>
                <a:off x="5584" y="7493"/>
                <a:ext cx="1452" cy="0"/>
              </a:xfrm>
              <a:prstGeom prst="straightConnector1">
                <a:avLst/>
              </a:prstGeom>
              <a:noFill/>
              <a:ln w="9525">
                <a:solidFill>
                  <a:srgbClr val="000066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2216" name="AutoShape 168"/>
              <p:cNvSpPr>
                <a:spLocks noChangeArrowheads="1"/>
              </p:cNvSpPr>
              <p:nvPr/>
            </p:nvSpPr>
            <p:spPr bwMode="auto">
              <a:xfrm rot="5400000">
                <a:off x="7446" y="7659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2217" name="Group 169"/>
              <p:cNvGrpSpPr>
                <a:grpSpLocks/>
              </p:cNvGrpSpPr>
              <p:nvPr/>
            </p:nvGrpSpPr>
            <p:grpSpPr bwMode="auto">
              <a:xfrm>
                <a:off x="7283" y="8340"/>
                <a:ext cx="2088" cy="812"/>
                <a:chOff x="5785" y="8751"/>
                <a:chExt cx="2088" cy="812"/>
              </a:xfrm>
            </p:grpSpPr>
            <p:grpSp>
              <p:nvGrpSpPr>
                <p:cNvPr id="2218" name="Group 170"/>
                <p:cNvGrpSpPr>
                  <a:grpSpLocks/>
                </p:cNvGrpSpPr>
                <p:nvPr/>
              </p:nvGrpSpPr>
              <p:grpSpPr bwMode="auto">
                <a:xfrm>
                  <a:off x="5785" y="8768"/>
                  <a:ext cx="617" cy="795"/>
                  <a:chOff x="3433" y="6435"/>
                  <a:chExt cx="1217" cy="1785"/>
                </a:xfrm>
              </p:grpSpPr>
              <p:grpSp>
                <p:nvGrpSpPr>
                  <p:cNvPr id="2219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3470" y="6602"/>
                    <a:ext cx="1132" cy="1521"/>
                    <a:chOff x="3470" y="6602"/>
                    <a:chExt cx="1132" cy="1521"/>
                  </a:xfrm>
                </p:grpSpPr>
                <p:sp>
                  <p:nvSpPr>
                    <p:cNvPr id="2220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1" name="Freeform 173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2" name="Freeform 174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23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3433" y="6435"/>
                    <a:ext cx="1217" cy="1785"/>
                    <a:chOff x="3433" y="6435"/>
                    <a:chExt cx="1217" cy="1785"/>
                  </a:xfrm>
                </p:grpSpPr>
                <p:sp>
                  <p:nvSpPr>
                    <p:cNvPr id="2224" name="Oval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5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6" name="Oval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7" name="Oval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8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29" name="Oval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230" name="Group 182"/>
                <p:cNvGrpSpPr>
                  <a:grpSpLocks/>
                </p:cNvGrpSpPr>
                <p:nvPr/>
              </p:nvGrpSpPr>
              <p:grpSpPr bwMode="auto">
                <a:xfrm>
                  <a:off x="7256" y="8757"/>
                  <a:ext cx="617" cy="795"/>
                  <a:chOff x="5182" y="6435"/>
                  <a:chExt cx="617" cy="795"/>
                </a:xfrm>
              </p:grpSpPr>
              <p:grpSp>
                <p:nvGrpSpPr>
                  <p:cNvPr id="2231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5201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232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33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34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35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5182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236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37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38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39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40" name="Oval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41" name="Oval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242" name="Group 194"/>
                <p:cNvGrpSpPr>
                  <a:grpSpLocks/>
                </p:cNvGrpSpPr>
                <p:nvPr/>
              </p:nvGrpSpPr>
              <p:grpSpPr bwMode="auto">
                <a:xfrm>
                  <a:off x="6532" y="8751"/>
                  <a:ext cx="617" cy="795"/>
                  <a:chOff x="4290" y="6435"/>
                  <a:chExt cx="617" cy="795"/>
                </a:xfrm>
              </p:grpSpPr>
              <p:grpSp>
                <p:nvGrpSpPr>
                  <p:cNvPr id="224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4309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24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45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4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47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4290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248" name="Oval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49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50" name="Oval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51" name="Oval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52" name="Oval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53" name="Oval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2254" name="AutoShape 206"/>
              <p:cNvSpPr>
                <a:spLocks noChangeArrowheads="1"/>
              </p:cNvSpPr>
              <p:nvPr/>
            </p:nvSpPr>
            <p:spPr bwMode="auto">
              <a:xfrm>
                <a:off x="9653" y="8700"/>
                <a:ext cx="660" cy="3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2255" name="Group 207"/>
              <p:cNvGrpSpPr>
                <a:grpSpLocks/>
              </p:cNvGrpSpPr>
              <p:nvPr/>
            </p:nvGrpSpPr>
            <p:grpSpPr bwMode="auto">
              <a:xfrm>
                <a:off x="5353" y="6427"/>
                <a:ext cx="2168" cy="838"/>
                <a:chOff x="5353" y="6427"/>
                <a:chExt cx="2168" cy="838"/>
              </a:xfrm>
            </p:grpSpPr>
            <p:grpSp>
              <p:nvGrpSpPr>
                <p:cNvPr id="2256" name="Group 208"/>
                <p:cNvGrpSpPr>
                  <a:grpSpLocks/>
                </p:cNvGrpSpPr>
                <p:nvPr/>
              </p:nvGrpSpPr>
              <p:grpSpPr bwMode="auto">
                <a:xfrm>
                  <a:off x="5353" y="6470"/>
                  <a:ext cx="617" cy="795"/>
                  <a:chOff x="3433" y="6435"/>
                  <a:chExt cx="1217" cy="1785"/>
                </a:xfrm>
              </p:grpSpPr>
              <p:grpSp>
                <p:nvGrpSpPr>
                  <p:cNvPr id="2257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3470" y="6602"/>
                    <a:ext cx="1132" cy="1521"/>
                    <a:chOff x="3470" y="6602"/>
                    <a:chExt cx="1132" cy="1521"/>
                  </a:xfrm>
                </p:grpSpPr>
                <p:sp>
                  <p:nvSpPr>
                    <p:cNvPr id="225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5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61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3433" y="6435"/>
                    <a:ext cx="1217" cy="1785"/>
                    <a:chOff x="3433" y="6435"/>
                    <a:chExt cx="1217" cy="1785"/>
                  </a:xfrm>
                </p:grpSpPr>
                <p:sp>
                  <p:nvSpPr>
                    <p:cNvPr id="2262" name="Oval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3" name="Oval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4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5" name="Oval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6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67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2CDDC"/>
                        </a:gs>
                        <a:gs pos="50000">
                          <a:srgbClr val="4BACC6"/>
                        </a:gs>
                        <a:gs pos="100000">
                          <a:srgbClr val="92CDDC"/>
                        </a:gs>
                      </a:gsLst>
                      <a:lin ang="5400000" scaled="1"/>
                    </a:gradFill>
                    <a:ln w="12700">
                      <a:solidFill>
                        <a:srgbClr val="4BACC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205867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268" name="Group 220"/>
                <p:cNvGrpSpPr>
                  <a:grpSpLocks/>
                </p:cNvGrpSpPr>
                <p:nvPr/>
              </p:nvGrpSpPr>
              <p:grpSpPr bwMode="auto">
                <a:xfrm>
                  <a:off x="6904" y="6427"/>
                  <a:ext cx="617" cy="795"/>
                  <a:chOff x="5182" y="6435"/>
                  <a:chExt cx="617" cy="795"/>
                </a:xfrm>
              </p:grpSpPr>
              <p:grpSp>
                <p:nvGrpSpPr>
                  <p:cNvPr id="2269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5201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270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73" name="Group 225"/>
                  <p:cNvGrpSpPr>
                    <a:grpSpLocks/>
                  </p:cNvGrpSpPr>
                  <p:nvPr/>
                </p:nvGrpSpPr>
                <p:grpSpPr bwMode="auto">
                  <a:xfrm>
                    <a:off x="5182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274" name="Oval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5" name="Oval 2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6" name="Oval 2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7" name="Oval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8" name="Oval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79" name="Oval 2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2D69B"/>
                        </a:gs>
                        <a:gs pos="50000">
                          <a:srgbClr val="9BBB59"/>
                        </a:gs>
                        <a:gs pos="100000">
                          <a:srgbClr val="C2D69B"/>
                        </a:gs>
                      </a:gsLst>
                      <a:lin ang="5400000" scaled="1"/>
                    </a:gradFill>
                    <a:ln w="12700">
                      <a:solidFill>
                        <a:srgbClr val="9BBB59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4E6128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  <p:grpSp>
              <p:nvGrpSpPr>
                <p:cNvPr id="2280" name="Group 232"/>
                <p:cNvGrpSpPr>
                  <a:grpSpLocks/>
                </p:cNvGrpSpPr>
                <p:nvPr/>
              </p:nvGrpSpPr>
              <p:grpSpPr bwMode="auto">
                <a:xfrm>
                  <a:off x="6187" y="6457"/>
                  <a:ext cx="617" cy="795"/>
                  <a:chOff x="4290" y="6435"/>
                  <a:chExt cx="617" cy="795"/>
                </a:xfrm>
              </p:grpSpPr>
              <p:grpSp>
                <p:nvGrpSpPr>
                  <p:cNvPr id="2281" name="Group 233"/>
                  <p:cNvGrpSpPr>
                    <a:grpSpLocks/>
                  </p:cNvGrpSpPr>
                  <p:nvPr/>
                </p:nvGrpSpPr>
                <p:grpSpPr bwMode="auto">
                  <a:xfrm>
                    <a:off x="4309" y="6509"/>
                    <a:ext cx="574" cy="678"/>
                    <a:chOff x="3470" y="6602"/>
                    <a:chExt cx="1132" cy="1521"/>
                  </a:xfrm>
                </p:grpSpPr>
                <p:sp>
                  <p:nvSpPr>
                    <p:cNvPr id="2282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3470" y="6602"/>
                      <a:ext cx="1132" cy="8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7" y="159"/>
                        </a:cxn>
                        <a:cxn ang="0">
                          <a:pos x="261" y="284"/>
                        </a:cxn>
                        <a:cxn ang="0">
                          <a:pos x="532" y="352"/>
                        </a:cxn>
                        <a:cxn ang="0">
                          <a:pos x="737" y="424"/>
                        </a:cxn>
                        <a:cxn ang="0">
                          <a:pos x="1032" y="522"/>
                        </a:cxn>
                        <a:cxn ang="0">
                          <a:pos x="1282" y="749"/>
                        </a:cxn>
                        <a:cxn ang="0">
                          <a:pos x="1338" y="941"/>
                        </a:cxn>
                      </a:cxnLst>
                      <a:rect l="0" t="0" r="r" b="b"/>
                      <a:pathLst>
                        <a:path w="1338" h="941">
                          <a:moveTo>
                            <a:pt x="0" y="0"/>
                          </a:moveTo>
                          <a:cubicBezTo>
                            <a:pt x="6" y="56"/>
                            <a:pt x="13" y="112"/>
                            <a:pt x="57" y="159"/>
                          </a:cubicBezTo>
                          <a:cubicBezTo>
                            <a:pt x="101" y="206"/>
                            <a:pt x="182" y="252"/>
                            <a:pt x="261" y="284"/>
                          </a:cubicBezTo>
                          <a:cubicBezTo>
                            <a:pt x="340" y="316"/>
                            <a:pt x="453" y="329"/>
                            <a:pt x="532" y="352"/>
                          </a:cubicBezTo>
                          <a:cubicBezTo>
                            <a:pt x="611" y="375"/>
                            <a:pt x="654" y="396"/>
                            <a:pt x="737" y="424"/>
                          </a:cubicBezTo>
                          <a:cubicBezTo>
                            <a:pt x="820" y="452"/>
                            <a:pt x="941" y="468"/>
                            <a:pt x="1032" y="522"/>
                          </a:cubicBezTo>
                          <a:cubicBezTo>
                            <a:pt x="1123" y="576"/>
                            <a:pt x="1231" y="679"/>
                            <a:pt x="1282" y="749"/>
                          </a:cubicBezTo>
                          <a:cubicBezTo>
                            <a:pt x="1333" y="819"/>
                            <a:pt x="1335" y="880"/>
                            <a:pt x="1338" y="941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83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4028" y="7711"/>
                      <a:ext cx="384" cy="2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204" y="18"/>
                        </a:cxn>
                        <a:cxn ang="0">
                          <a:pos x="386" y="128"/>
                        </a:cxn>
                        <a:cxn ang="0">
                          <a:pos x="454" y="286"/>
                        </a:cxn>
                      </a:cxnLst>
                      <a:rect l="0" t="0" r="r" b="b"/>
                      <a:pathLst>
                        <a:path w="454" h="286">
                          <a:moveTo>
                            <a:pt x="0" y="18"/>
                          </a:moveTo>
                          <a:cubicBezTo>
                            <a:pt x="70" y="9"/>
                            <a:pt x="140" y="0"/>
                            <a:pt x="204" y="18"/>
                          </a:cubicBezTo>
                          <a:cubicBezTo>
                            <a:pt x="268" y="36"/>
                            <a:pt x="344" y="83"/>
                            <a:pt x="386" y="128"/>
                          </a:cubicBezTo>
                          <a:cubicBezTo>
                            <a:pt x="428" y="173"/>
                            <a:pt x="443" y="275"/>
                            <a:pt x="454" y="28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84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3682" y="7711"/>
                      <a:ext cx="346" cy="412"/>
                    </a:xfrm>
                    <a:custGeom>
                      <a:avLst/>
                      <a:gdLst/>
                      <a:ahLst/>
                      <a:cxnLst>
                        <a:cxn ang="0">
                          <a:pos x="409" y="0"/>
                        </a:cxn>
                        <a:cxn ang="0">
                          <a:pos x="171" y="82"/>
                        </a:cxn>
                        <a:cxn ang="0">
                          <a:pos x="35" y="193"/>
                        </a:cxn>
                        <a:cxn ang="0">
                          <a:pos x="0" y="468"/>
                        </a:cxn>
                      </a:cxnLst>
                      <a:rect l="0" t="0" r="r" b="b"/>
                      <a:pathLst>
                        <a:path w="409" h="468">
                          <a:moveTo>
                            <a:pt x="409" y="0"/>
                          </a:moveTo>
                          <a:cubicBezTo>
                            <a:pt x="321" y="25"/>
                            <a:pt x="233" y="50"/>
                            <a:pt x="171" y="82"/>
                          </a:cubicBezTo>
                          <a:cubicBezTo>
                            <a:pt x="109" y="114"/>
                            <a:pt x="63" y="129"/>
                            <a:pt x="35" y="193"/>
                          </a:cubicBezTo>
                          <a:cubicBezTo>
                            <a:pt x="7" y="257"/>
                            <a:pt x="3" y="362"/>
                            <a:pt x="0" y="4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  <p:grpSp>
                <p:nvGrpSpPr>
                  <p:cNvPr id="2285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4290" y="6435"/>
                    <a:ext cx="617" cy="795"/>
                    <a:chOff x="3433" y="6435"/>
                    <a:chExt cx="1217" cy="1785"/>
                  </a:xfrm>
                </p:grpSpPr>
                <p:sp>
                  <p:nvSpPr>
                    <p:cNvPr id="2286" name="Oval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9" y="6435"/>
                      <a:ext cx="514" cy="47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87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0" y="6976"/>
                      <a:ext cx="345" cy="7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88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3" y="6485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89" name="Oval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9" y="7431"/>
                      <a:ext cx="12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90" name="Oval 2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7" y="8094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291" name="Oval 2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" y="7937"/>
                      <a:ext cx="211" cy="12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ABF8F"/>
                        </a:gs>
                        <a:gs pos="50000">
                          <a:srgbClr val="F79646"/>
                        </a:gs>
                        <a:gs pos="100000">
                          <a:srgbClr val="FABF8F"/>
                        </a:gs>
                      </a:gsLst>
                      <a:lin ang="5400000" scaled="1"/>
                    </a:gradFill>
                    <a:ln w="12700">
                      <a:solidFill>
                        <a:srgbClr val="F79646"/>
                      </a:solidFill>
                      <a:round/>
                      <a:headEnd/>
                      <a:tailEnd/>
                    </a:ln>
                    <a:effectLst>
                      <a:outerShdw dist="28398" dir="3806097" algn="ctr" rotWithShape="0">
                        <a:srgbClr val="974706"/>
                      </a:outerShdw>
                    </a:effec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</p:grpSp>
            </p:grpSp>
          </p:grpSp>
          <p:cxnSp>
            <p:nvCxnSpPr>
              <p:cNvPr id="2292" name="AutoShape 244"/>
              <p:cNvCxnSpPr>
                <a:cxnSpLocks noChangeShapeType="1"/>
              </p:cNvCxnSpPr>
              <p:nvPr/>
            </p:nvCxnSpPr>
            <p:spPr bwMode="auto">
              <a:xfrm>
                <a:off x="7799" y="9345"/>
                <a:ext cx="1452" cy="0"/>
              </a:xfrm>
              <a:prstGeom prst="straightConnector1">
                <a:avLst/>
              </a:prstGeom>
              <a:noFill/>
              <a:ln w="9525">
                <a:solidFill>
                  <a:srgbClr val="000066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2293" name="Rectangle 245"/>
              <p:cNvSpPr>
                <a:spLocks noChangeArrowheads="1"/>
              </p:cNvSpPr>
              <p:nvPr/>
            </p:nvSpPr>
            <p:spPr bwMode="auto">
              <a:xfrm>
                <a:off x="9473" y="7985"/>
                <a:ext cx="1187" cy="584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OUT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294" name="Group 246"/>
              <p:cNvGrpSpPr>
                <a:grpSpLocks/>
              </p:cNvGrpSpPr>
              <p:nvPr/>
            </p:nvGrpSpPr>
            <p:grpSpPr bwMode="auto">
              <a:xfrm>
                <a:off x="1858" y="8357"/>
                <a:ext cx="3913" cy="750"/>
                <a:chOff x="1663" y="9525"/>
                <a:chExt cx="3913" cy="750"/>
              </a:xfrm>
            </p:grpSpPr>
            <p:sp>
              <p:nvSpPr>
                <p:cNvPr id="2295" name="AutoShape 247"/>
                <p:cNvSpPr>
                  <a:spLocks noChangeArrowheads="1"/>
                </p:cNvSpPr>
                <p:nvPr/>
              </p:nvSpPr>
              <p:spPr bwMode="auto">
                <a:xfrm>
                  <a:off x="1663" y="9525"/>
                  <a:ext cx="3913" cy="750"/>
                </a:xfrm>
                <a:prstGeom prst="foldedCorner">
                  <a:avLst>
                    <a:gd name="adj" fmla="val 21699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D6E3BC"/>
                    </a:gs>
                  </a:gsLst>
                  <a:lin ang="5400000" scaled="1"/>
                </a:gradFill>
                <a:ln w="12700">
                  <a:solidFill>
                    <a:srgbClr val="C2D69B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296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112" y="9525"/>
                  <a:ext cx="3464" cy="645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normalizeH="0" dirty="0" smtClean="0">
                      <a:solidFill>
                        <a:srgbClr val="C00000"/>
                      </a:solidFill>
                      <a:latin typeface="Calibri" pitchFamily="34" charset="0"/>
                      <a:cs typeface="Arial" pitchFamily="34" charset="0"/>
                    </a:rPr>
                    <a:t>First In First Out  (FIFO)</a:t>
                  </a:r>
                  <a:endParaRPr kumimoji="0" lang="en-US" sz="1800" b="1" i="0" u="none" normalizeH="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7" name="Oval 249"/>
                <p:cNvSpPr>
                  <a:spLocks noChangeArrowheads="1"/>
                </p:cNvSpPr>
                <p:nvPr/>
              </p:nvSpPr>
              <p:spPr bwMode="auto">
                <a:xfrm>
                  <a:off x="1746" y="9600"/>
                  <a:ext cx="195" cy="215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Primary Memory: RAM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05000" y="1600200"/>
            <a:ext cx="67056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RAM is a </a:t>
            </a:r>
            <a:r>
              <a:rPr lang="en-US" sz="2400" dirty="0" smtClean="0"/>
              <a:t>volatile</a:t>
            </a:r>
            <a:r>
              <a:rPr lang="en-US" dirty="0" smtClean="0"/>
              <a:t> memory.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The content written in RAM requires </a:t>
            </a:r>
            <a:r>
              <a:rPr lang="en-US" sz="2400" b="1" dirty="0" smtClean="0"/>
              <a:t>continuous power supply </a:t>
            </a:r>
            <a:r>
              <a:rPr lang="en-US" dirty="0" smtClean="0"/>
              <a:t>to retain it into the memory.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endParaRPr lang="en-US" dirty="0" smtClean="0"/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endParaRPr lang="en-US" dirty="0" smtClean="0"/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endParaRPr lang="en-US" dirty="0" smtClean="0"/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endParaRPr lang="en-US" sz="1200" dirty="0" smtClean="0"/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There are two basic types of the RAM. The first one is static and second is dynamic</a:t>
            </a:r>
            <a:r>
              <a:rPr lang="en-US" sz="2000" dirty="0" smtClean="0"/>
              <a:t>.  </a:t>
            </a:r>
            <a:r>
              <a:rPr lang="en-US" sz="2000" b="1" dirty="0" smtClean="0"/>
              <a:t>Dynamic RAM</a:t>
            </a:r>
            <a:r>
              <a:rPr lang="en-US" sz="2000" dirty="0" smtClean="0"/>
              <a:t> </a:t>
            </a:r>
            <a:r>
              <a:rPr lang="en-US" sz="2000" b="1" dirty="0" smtClean="0"/>
              <a:t>(DRAM)</a:t>
            </a:r>
            <a:r>
              <a:rPr lang="en-US" dirty="0" smtClean="0"/>
              <a:t> needs to be refreshed thousands of times per second. </a:t>
            </a:r>
            <a:r>
              <a:rPr lang="en-US" sz="2400" b="1" dirty="0" smtClean="0"/>
              <a:t>Static RAM</a:t>
            </a:r>
            <a:r>
              <a:rPr lang="en-US" sz="2400" dirty="0" smtClean="0"/>
              <a:t> </a:t>
            </a:r>
            <a:r>
              <a:rPr lang="en-US" sz="2400" b="1" dirty="0" smtClean="0"/>
              <a:t>(SRAM)</a:t>
            </a:r>
            <a:r>
              <a:rPr lang="en-US" sz="2400" dirty="0" smtClean="0"/>
              <a:t> </a:t>
            </a:r>
            <a:r>
              <a:rPr lang="en-US" dirty="0" smtClean="0"/>
              <a:t>does not need to be refreshed, which makes it faster; but it is more expensive than dynamic RAM.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Both types of RAM are volatile, meaning that they lose their contents when the power is turned off.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57" name="Picture 256" descr="priceindia.ne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2971800"/>
            <a:ext cx="4204608" cy="108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Primary Memory: ROM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600200"/>
            <a:ext cx="6324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Computers also contain </a:t>
            </a:r>
            <a:r>
              <a:rPr lang="en-US" b="1" dirty="0" smtClean="0"/>
              <a:t>Read Only Memory</a:t>
            </a:r>
            <a:r>
              <a:rPr lang="en-US" dirty="0" smtClean="0"/>
              <a:t> </a:t>
            </a:r>
            <a:r>
              <a:rPr lang="en-US" b="1" dirty="0" smtClean="0"/>
              <a:t>(ROM)</a:t>
            </a:r>
            <a:r>
              <a:rPr lang="en-US" dirty="0" smtClean="0"/>
              <a:t> which are used </a:t>
            </a:r>
            <a:r>
              <a:rPr lang="en-US" sz="2800" b="1" dirty="0" smtClean="0"/>
              <a:t>to permanently record</a:t>
            </a:r>
            <a:r>
              <a:rPr lang="en-US" dirty="0" smtClean="0"/>
              <a:t> data and instructions.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Content of ROM can only be read.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Unlike RAM, </a:t>
            </a:r>
            <a:r>
              <a:rPr lang="en-US" sz="2000" b="1" dirty="0" smtClean="0"/>
              <a:t>ROM retains its content </a:t>
            </a:r>
            <a:r>
              <a:rPr lang="en-US" dirty="0" smtClean="0"/>
              <a:t>even when the computer is turned off.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ROM is an ideal memory to store critical instructions into the computers such as boot programs (programs that start ups the computer system), printer driver files, and fonts etc.  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A variation of a ROM is a </a:t>
            </a:r>
            <a:r>
              <a:rPr lang="en-US" sz="2400" b="1" dirty="0" smtClean="0"/>
              <a:t>Programmable Read Only Memory</a:t>
            </a:r>
            <a:r>
              <a:rPr lang="en-US" sz="2400" dirty="0" smtClean="0"/>
              <a:t> </a:t>
            </a:r>
            <a:r>
              <a:rPr lang="en-US" sz="2400" b="1" dirty="0" smtClean="0"/>
              <a:t>(PROM)</a:t>
            </a:r>
            <a:r>
              <a:rPr lang="en-US" sz="2400" dirty="0" smtClean="0"/>
              <a:t>.</a:t>
            </a:r>
            <a:r>
              <a:rPr lang="en-US" dirty="0" smtClean="0"/>
              <a:t> PROMs are manufactured as blank chips on which data can be written with a special device called a PROM programmer.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Primary Memory: ROM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600200"/>
            <a:ext cx="63246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There is a special type of PROM called </a:t>
            </a:r>
            <a:r>
              <a:rPr lang="en-US" sz="2400" b="1" dirty="0" smtClean="0"/>
              <a:t>Erasable PROM</a:t>
            </a:r>
            <a:r>
              <a:rPr lang="en-US" sz="2400" dirty="0" smtClean="0"/>
              <a:t> </a:t>
            </a:r>
            <a:r>
              <a:rPr lang="en-US" sz="2400" b="1" dirty="0" smtClean="0"/>
              <a:t>(EPROM)</a:t>
            </a:r>
            <a:r>
              <a:rPr lang="en-US" sz="2400" dirty="0" smtClean="0"/>
              <a:t>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An EPROM allows the content of PROM erased by exposing it to ultraviolet light.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Instead of ultraviolet lights, electric signals are used to erase content of PROM. Such memory is called </a:t>
            </a:r>
            <a:r>
              <a:rPr lang="en-US" sz="2000" b="1" dirty="0" smtClean="0"/>
              <a:t>Electrically Erasable PROM (EEPROM).</a:t>
            </a:r>
            <a:r>
              <a:rPr lang="en-US" dirty="0" smtClean="0"/>
              <a:t> </a:t>
            </a:r>
          </a:p>
          <a:p>
            <a:pPr marL="360363" indent="-360363">
              <a:spcBef>
                <a:spcPts val="600"/>
              </a:spcBef>
              <a:buFont typeface="Arial" pitchFamily="34" charset="0"/>
              <a:buChar char="•"/>
              <a:tabLst>
                <a:tab pos="360363" algn="l"/>
              </a:tabLst>
            </a:pPr>
            <a:r>
              <a:rPr lang="en-US" dirty="0" smtClean="0"/>
              <a:t>EEPROMS are very useful in manufacturing </a:t>
            </a:r>
            <a:r>
              <a:rPr lang="en-US" b="1" dirty="0" smtClean="0"/>
              <a:t>USB pen drives, cellular phones (memory card </a:t>
            </a:r>
            <a:r>
              <a:rPr lang="en-US" dirty="0" smtClean="0"/>
              <a:t>in mobile phone), digital cameras, portable MP3 players and microSD cards.</a:t>
            </a:r>
            <a:endParaRPr lang="en-IN" dirty="0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943600" y="589597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libri" pitchFamily="34" charset="0"/>
                <a:cs typeface="Arial" pitchFamily="34" charset="0"/>
              </a:rPr>
              <a:t>4 GB memory card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620000" y="5867400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libri" pitchFamily="34" charset="0"/>
                <a:cs typeface="Arial" pitchFamily="34" charset="0"/>
              </a:rPr>
              <a:t>memory card reader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http://i00.i.aliimg.com/wsphoto/v0/402814492/Free-Shipping-Micro-SD-card-4GB-tf-card-4GB-Memory-card-4GB-with-adapte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953000"/>
            <a:ext cx="10055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://t2.gstatic.com/images?q=tbn:ANd9GcSnIvOViM0CllFu3FSKM3poGRUV2mdbmfV1u7iEydxLg6EkGjBWk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1" y="4953000"/>
            <a:ext cx="83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rg_hi" descr="http://t0.gstatic.com/images?q=tbn:ANd9GcQqyGIPhKKhcPqFYxE_D_F5MYeWxPytEtnRz2zEx20oaSSLzJSaiA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029200"/>
            <a:ext cx="644933" cy="8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rg_hi" descr="http://t2.gstatic.com/images?q=tbn:ANd9GcQsy09faao3opzBHFPw5ufFn0ivk1w7hr2y-7XhrrnRRwx-ifkoeg">
            <a:hlinkClick r:id="rId6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5181600"/>
            <a:ext cx="685800" cy="5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7" descr="https://encrypted-tbn0.gstatic.com/images?q=tbn:ANd9GcTR1oAssQDDWdTfG570v5fH8Q2v0-wJTfVXXI5jcppFE59JAzf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5029200"/>
            <a:ext cx="582483" cy="914400"/>
          </a:xfrm>
          <a:prstGeom prst="rect">
            <a:avLst/>
          </a:prstGeom>
          <a:noFill/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419600" y="5943600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libri" pitchFamily="34" charset="0"/>
                <a:cs typeface="Arial" pitchFamily="34" charset="0"/>
              </a:rPr>
              <a:t>Pen drive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743200" y="5943600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 smtClean="0">
                <a:solidFill>
                  <a:srgbClr val="0000CC"/>
                </a:solidFill>
                <a:latin typeface="Calibri" pitchFamily="34" charset="0"/>
                <a:cs typeface="Arial" pitchFamily="34" charset="0"/>
              </a:rPr>
              <a:t>Mobile phone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1905000"/>
          <a:ext cx="6172200" cy="37830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88816"/>
                <a:gridCol w="3083384"/>
              </a:tblGrid>
              <a:tr h="5064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RAM</a:t>
                      </a:r>
                      <a:endParaRPr lang="en-IN" sz="28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ROM</a:t>
                      </a:r>
                      <a:endParaRPr lang="en-IN" sz="2800" b="1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7889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RAM is random access memory.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ROM stands for Read only memory.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90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RAM supports reading and writing operations into the computer.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ROM is read only memory.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210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Data and instructions are stored into it during its operation.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Instructions are stored into it during its manufacturing.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64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It is volatile memory.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It is non-volatile memory.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 Types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1981200"/>
            <a:ext cx="6248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to Register: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Fetches operands/data from registers and brings information to ALU.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 to Memory: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memory words are to be fetched into registers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to Memory: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Fetches operands/data from registers and brings information to ALU and write backs the results to memory.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209800" y="1752600"/>
            <a:ext cx="5867400" cy="3962400"/>
            <a:chOff x="2811" y="4513"/>
            <a:chExt cx="6810" cy="3227"/>
          </a:xfrm>
          <a:effectLst>
            <a:glow rad="101600">
              <a:srgbClr val="FFFF66">
                <a:alpha val="60000"/>
              </a:srgbClr>
            </a:glow>
          </a:effectLst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5502" y="4513"/>
              <a:ext cx="2256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 Memory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452" y="5338"/>
              <a:ext cx="2256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Primary Memory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7365" y="5363"/>
              <a:ext cx="2256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Secondary Memory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3410" y="6141"/>
              <a:ext cx="1042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RAM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5666" y="6141"/>
              <a:ext cx="1042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ROM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2811" y="6912"/>
              <a:ext cx="1042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SRAM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172" y="6912"/>
              <a:ext cx="1042" cy="4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DAM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5666" y="6844"/>
              <a:ext cx="1219" cy="8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EPROM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EEPROM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7758" y="6334"/>
              <a:ext cx="1666" cy="14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Hard Disk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CD ROM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Pen Drives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Memory Card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25" name="AutoShape 13"/>
            <p:cNvCxnSpPr>
              <a:cxnSpLocks noChangeShapeType="1"/>
            </p:cNvCxnSpPr>
            <p:nvPr/>
          </p:nvCxnSpPr>
          <p:spPr bwMode="auto">
            <a:xfrm flipH="1">
              <a:off x="5502" y="4955"/>
              <a:ext cx="1066" cy="383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26" name="AutoShape 14"/>
            <p:cNvCxnSpPr>
              <a:cxnSpLocks noChangeShapeType="1"/>
            </p:cNvCxnSpPr>
            <p:nvPr/>
          </p:nvCxnSpPr>
          <p:spPr bwMode="auto">
            <a:xfrm>
              <a:off x="6568" y="4955"/>
              <a:ext cx="1871" cy="383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27" name="AutoShape 15"/>
            <p:cNvCxnSpPr>
              <a:cxnSpLocks noChangeShapeType="1"/>
            </p:cNvCxnSpPr>
            <p:nvPr/>
          </p:nvCxnSpPr>
          <p:spPr bwMode="auto">
            <a:xfrm flipH="1">
              <a:off x="3853" y="5805"/>
              <a:ext cx="1649" cy="336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28" name="AutoShape 16"/>
            <p:cNvCxnSpPr>
              <a:cxnSpLocks noChangeShapeType="1"/>
            </p:cNvCxnSpPr>
            <p:nvPr/>
          </p:nvCxnSpPr>
          <p:spPr bwMode="auto">
            <a:xfrm>
              <a:off x="5502" y="5805"/>
              <a:ext cx="828" cy="336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29" name="AutoShape 17"/>
            <p:cNvCxnSpPr>
              <a:cxnSpLocks noChangeShapeType="1"/>
            </p:cNvCxnSpPr>
            <p:nvPr/>
          </p:nvCxnSpPr>
          <p:spPr bwMode="auto">
            <a:xfrm>
              <a:off x="8620" y="5805"/>
              <a:ext cx="0" cy="529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30" name="AutoShape 18"/>
            <p:cNvCxnSpPr>
              <a:cxnSpLocks noChangeShapeType="1"/>
            </p:cNvCxnSpPr>
            <p:nvPr/>
          </p:nvCxnSpPr>
          <p:spPr bwMode="auto">
            <a:xfrm flipH="1">
              <a:off x="3234" y="6583"/>
              <a:ext cx="737" cy="329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31" name="AutoShape 19"/>
            <p:cNvCxnSpPr>
              <a:cxnSpLocks noChangeShapeType="1"/>
            </p:cNvCxnSpPr>
            <p:nvPr/>
          </p:nvCxnSpPr>
          <p:spPr bwMode="auto">
            <a:xfrm>
              <a:off x="3971" y="6583"/>
              <a:ext cx="715" cy="329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13332" name="AutoShape 20"/>
            <p:cNvCxnSpPr>
              <a:cxnSpLocks noChangeShapeType="1"/>
            </p:cNvCxnSpPr>
            <p:nvPr/>
          </p:nvCxnSpPr>
          <p:spPr bwMode="auto">
            <a:xfrm>
              <a:off x="6330" y="6583"/>
              <a:ext cx="0" cy="261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RISC Vs. CISC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905000"/>
            <a:ext cx="647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b="1" dirty="0" smtClean="0">
                <a:solidFill>
                  <a:srgbClr val="000066"/>
                </a:solidFill>
              </a:rPr>
              <a:t>Reduced Instruction Set Computers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RISC processors only use simple instructions that can be executed within one clock cycle.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Emphasis on software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b="1" dirty="0" smtClean="0"/>
              <a:t>Simple, faster but many </a:t>
            </a:r>
            <a:r>
              <a:rPr lang="en-US" dirty="0" smtClean="0"/>
              <a:t>instructions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MIPS, DEC Alpha, SUN Sparc, IBM 801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b="1" dirty="0" smtClean="0">
                <a:solidFill>
                  <a:srgbClr val="000066"/>
                </a:solidFill>
              </a:rPr>
              <a:t>Complex Instruction Set Computers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Emphasis on completing a task with a few lines of </a:t>
            </a:r>
            <a:r>
              <a:rPr lang="en-US" b="1" dirty="0" smtClean="0"/>
              <a:t>complex instructions 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This is achieved by building </a:t>
            </a:r>
            <a:r>
              <a:rPr lang="en-US" b="1" dirty="0" smtClean="0"/>
              <a:t>special processor hardware </a:t>
            </a:r>
            <a:r>
              <a:rPr lang="en-US" dirty="0" smtClean="0"/>
              <a:t>that is capable of understanding and executing a series of such complex instruction.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b="1" dirty="0" smtClean="0"/>
              <a:t>Complex and less number </a:t>
            </a:r>
            <a:r>
              <a:rPr lang="en-US" dirty="0" smtClean="0"/>
              <a:t>of instructions</a:t>
            </a:r>
          </a:p>
          <a:p>
            <a:pPr marL="914400" lvl="1" indent="-457200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/>
              <a:t>VAX, Intel X86, IBM 360/370, etc are the examples</a:t>
            </a:r>
          </a:p>
          <a:p>
            <a:pPr marL="457200" indent="-457200">
              <a:buFont typeface="Arial" pitchFamily="34" charset="0"/>
              <a:buChar char="•"/>
              <a:tabLst>
                <a:tab pos="4572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5029200" cy="533400"/>
          </a:xfrm>
        </p:spPr>
        <p:txBody>
          <a:bodyPr/>
          <a:lstStyle/>
          <a:p>
            <a:r>
              <a:rPr lang="en-US" dirty="0" smtClean="0"/>
              <a:t>Parallel Instruction Execution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09800" y="2133600"/>
            <a:ext cx="60198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SISD: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Instruction stream, Single Data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SIMD: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Instruction stream, Multiple Data stream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MIMD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Instruction stream, Multiple Data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CPU with many functional Units</a:t>
            </a:r>
            <a:endParaRPr lang="en-US" sz="24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590800" y="1981200"/>
            <a:ext cx="5029200" cy="3962400"/>
            <a:chOff x="457200" y="990600"/>
            <a:chExt cx="8686800" cy="5715000"/>
          </a:xfrm>
        </p:grpSpPr>
        <p:sp>
          <p:nvSpPr>
            <p:cNvPr id="160" name="Text Box 3"/>
            <p:cNvSpPr txBox="1">
              <a:spLocks noChangeArrowheads="1"/>
            </p:cNvSpPr>
            <p:nvPr/>
          </p:nvSpPr>
          <p:spPr bwMode="auto">
            <a:xfrm>
              <a:off x="3505201" y="990600"/>
              <a:ext cx="3048001" cy="53269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Text Box 4"/>
            <p:cNvSpPr txBox="1">
              <a:spLocks noChangeArrowheads="1"/>
            </p:cNvSpPr>
            <p:nvPr/>
          </p:nvSpPr>
          <p:spPr bwMode="auto">
            <a:xfrm>
              <a:off x="3505201" y="1524000"/>
              <a:ext cx="3048001" cy="53269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Text Box 5"/>
            <p:cNvSpPr txBox="1">
              <a:spLocks noChangeArrowheads="1"/>
            </p:cNvSpPr>
            <p:nvPr/>
          </p:nvSpPr>
          <p:spPr bwMode="auto">
            <a:xfrm>
              <a:off x="3505201" y="2057400"/>
              <a:ext cx="3048001" cy="532690"/>
            </a:xfrm>
            <a:prstGeom prst="rect">
              <a:avLst/>
            </a:prstGeom>
            <a:solidFill>
              <a:srgbClr val="C9DDF1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AutoShape 15"/>
            <p:cNvSpPr>
              <a:spLocks noChangeArrowheads="1"/>
            </p:cNvSpPr>
            <p:nvPr/>
          </p:nvSpPr>
          <p:spPr bwMode="auto">
            <a:xfrm>
              <a:off x="457200" y="1143000"/>
              <a:ext cx="2895600" cy="3048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16"/>
            <p:cNvSpPr>
              <a:spLocks noChangeArrowheads="1"/>
            </p:cNvSpPr>
            <p:nvPr/>
          </p:nvSpPr>
          <p:spPr bwMode="auto">
            <a:xfrm>
              <a:off x="457200" y="1371600"/>
              <a:ext cx="152400" cy="5257800"/>
            </a:xfrm>
            <a:prstGeom prst="rect">
              <a:avLst/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17"/>
            <p:cNvSpPr>
              <a:spLocks noChangeArrowheads="1"/>
            </p:cNvSpPr>
            <p:nvPr/>
          </p:nvSpPr>
          <p:spPr bwMode="auto">
            <a:xfrm flipV="1">
              <a:off x="457200" y="6477000"/>
              <a:ext cx="7848600" cy="228600"/>
            </a:xfrm>
            <a:prstGeom prst="rect">
              <a:avLst/>
            </a:prstGeom>
            <a:solidFill>
              <a:srgbClr val="FAC164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6" name="Group 25"/>
            <p:cNvGrpSpPr>
              <a:grpSpLocks/>
            </p:cNvGrpSpPr>
            <p:nvPr/>
          </p:nvGrpSpPr>
          <p:grpSpPr bwMode="auto">
            <a:xfrm>
              <a:off x="2362200" y="4152911"/>
              <a:ext cx="1538288" cy="2324105"/>
              <a:chOff x="2496" y="2496"/>
              <a:chExt cx="969" cy="1464"/>
            </a:xfrm>
          </p:grpSpPr>
          <p:sp>
            <p:nvSpPr>
              <p:cNvPr id="227" name="Text Box 6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338" cy="168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Text Box 7"/>
              <p:cNvSpPr txBox="1">
                <a:spLocks noChangeArrowheads="1"/>
              </p:cNvSpPr>
              <p:nvPr/>
            </p:nvSpPr>
            <p:spPr bwMode="auto">
              <a:xfrm>
                <a:off x="3120" y="2688"/>
                <a:ext cx="338" cy="168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AutoShape 8"/>
              <p:cNvSpPr>
                <a:spLocks noChangeArrowheads="1"/>
              </p:cNvSpPr>
              <p:nvPr/>
            </p:nvSpPr>
            <p:spPr bwMode="auto">
              <a:xfrm rot="5293326">
                <a:off x="2925" y="2787"/>
                <a:ext cx="208" cy="873"/>
              </a:xfrm>
              <a:prstGeom prst="chevron">
                <a:avLst>
                  <a:gd name="adj" fmla="val 25000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A3D7A"/>
                    </a:solidFill>
                    <a:effectLst/>
                    <a:uLnTx/>
                    <a:uFillTx/>
                  </a:rPr>
                  <a:t>+</a:t>
                </a:r>
              </a:p>
            </p:txBody>
          </p:sp>
          <p:sp>
            <p:nvSpPr>
              <p:cNvPr id="230" name="Text Box 9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672" cy="168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AutoShape 10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AutoShape 11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AutoShape 12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AutoShape 13"/>
              <p:cNvSpPr>
                <a:spLocks noChangeArrowheads="1"/>
              </p:cNvSpPr>
              <p:nvPr/>
            </p:nvSpPr>
            <p:spPr bwMode="auto">
              <a:xfrm flipH="1">
                <a:off x="2640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AutoShape 14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AutoShape 23"/>
              <p:cNvSpPr>
                <a:spLocks noChangeArrowheads="1"/>
              </p:cNvSpPr>
              <p:nvPr/>
            </p:nvSpPr>
            <p:spPr bwMode="auto">
              <a:xfrm>
                <a:off x="2928" y="3792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CC66FF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7" name="Group 26"/>
            <p:cNvGrpSpPr>
              <a:grpSpLocks/>
            </p:cNvGrpSpPr>
            <p:nvPr/>
          </p:nvGrpSpPr>
          <p:grpSpPr bwMode="auto">
            <a:xfrm>
              <a:off x="685800" y="4152911"/>
              <a:ext cx="1538288" cy="2324105"/>
              <a:chOff x="2496" y="2496"/>
              <a:chExt cx="969" cy="1464"/>
            </a:xfrm>
          </p:grpSpPr>
          <p:sp>
            <p:nvSpPr>
              <p:cNvPr id="217" name="Text Box 27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338" cy="168"/>
              </a:xfrm>
              <a:prstGeom prst="rect">
                <a:avLst/>
              </a:prstGeom>
              <a:solidFill>
                <a:srgbClr val="C9DDF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Text Box 28"/>
              <p:cNvSpPr txBox="1">
                <a:spLocks noChangeArrowheads="1"/>
              </p:cNvSpPr>
              <p:nvPr/>
            </p:nvSpPr>
            <p:spPr bwMode="auto">
              <a:xfrm>
                <a:off x="3120" y="2688"/>
                <a:ext cx="338" cy="168"/>
              </a:xfrm>
              <a:prstGeom prst="rect">
                <a:avLst/>
              </a:prstGeom>
              <a:solidFill>
                <a:srgbClr val="C9DDF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AutoShape 29"/>
              <p:cNvSpPr>
                <a:spLocks noChangeArrowheads="1"/>
              </p:cNvSpPr>
              <p:nvPr/>
            </p:nvSpPr>
            <p:spPr bwMode="auto">
              <a:xfrm rot="5293326">
                <a:off x="2925" y="2787"/>
                <a:ext cx="208" cy="873"/>
              </a:xfrm>
              <a:prstGeom prst="chevron">
                <a:avLst>
                  <a:gd name="adj" fmla="val 25000"/>
                </a:avLst>
              </a:prstGeom>
              <a:solidFill>
                <a:srgbClr val="C9DDF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_</a:t>
                </a:r>
              </a:p>
            </p:txBody>
          </p:sp>
          <p:sp>
            <p:nvSpPr>
              <p:cNvPr id="220" name="Text Box 30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672" cy="168"/>
              </a:xfrm>
              <a:prstGeom prst="rect">
                <a:avLst/>
              </a:prstGeom>
              <a:solidFill>
                <a:srgbClr val="C9DDF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AutoShape 31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AutoShape 32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AutoShape 33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AutoShape 34"/>
              <p:cNvSpPr>
                <a:spLocks noChangeArrowheads="1"/>
              </p:cNvSpPr>
              <p:nvPr/>
            </p:nvSpPr>
            <p:spPr bwMode="auto">
              <a:xfrm flipH="1">
                <a:off x="2640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AutoShape 35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AutoShape 36"/>
              <p:cNvSpPr>
                <a:spLocks noChangeArrowheads="1"/>
              </p:cNvSpPr>
              <p:nvPr/>
            </p:nvSpPr>
            <p:spPr bwMode="auto">
              <a:xfrm>
                <a:off x="2928" y="3792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AC164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Group 86"/>
            <p:cNvGrpSpPr>
              <a:grpSpLocks/>
            </p:cNvGrpSpPr>
            <p:nvPr/>
          </p:nvGrpSpPr>
          <p:grpSpPr bwMode="auto">
            <a:xfrm>
              <a:off x="5700717" y="4152909"/>
              <a:ext cx="1538288" cy="2324105"/>
              <a:chOff x="3591" y="2616"/>
              <a:chExt cx="969" cy="1464"/>
            </a:xfrm>
          </p:grpSpPr>
          <p:sp>
            <p:nvSpPr>
              <p:cNvPr id="207" name="Text Box 38"/>
              <p:cNvSpPr txBox="1">
                <a:spLocks noChangeArrowheads="1"/>
              </p:cNvSpPr>
              <p:nvPr/>
            </p:nvSpPr>
            <p:spPr bwMode="auto">
              <a:xfrm>
                <a:off x="3591" y="2808"/>
                <a:ext cx="338" cy="168"/>
              </a:xfrm>
              <a:prstGeom prst="rect">
                <a:avLst/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Text Box 39"/>
              <p:cNvSpPr txBox="1">
                <a:spLocks noChangeArrowheads="1"/>
              </p:cNvSpPr>
              <p:nvPr/>
            </p:nvSpPr>
            <p:spPr bwMode="auto">
              <a:xfrm>
                <a:off x="4215" y="2808"/>
                <a:ext cx="338" cy="168"/>
              </a:xfrm>
              <a:prstGeom prst="rect">
                <a:avLst/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AutoShape 40"/>
              <p:cNvSpPr>
                <a:spLocks noChangeArrowheads="1"/>
              </p:cNvSpPr>
              <p:nvPr/>
            </p:nvSpPr>
            <p:spPr bwMode="auto">
              <a:xfrm rot="5293326">
                <a:off x="4020" y="2907"/>
                <a:ext cx="208" cy="873"/>
              </a:xfrm>
              <a:prstGeom prst="chevron">
                <a:avLst>
                  <a:gd name="adj" fmla="val 25000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?</a:t>
                </a:r>
              </a:p>
            </p:txBody>
          </p:sp>
          <p:sp>
            <p:nvSpPr>
              <p:cNvPr id="210" name="Text Box 41"/>
              <p:cNvSpPr txBox="1">
                <a:spLocks noChangeArrowheads="1"/>
              </p:cNvSpPr>
              <p:nvPr/>
            </p:nvSpPr>
            <p:spPr bwMode="auto">
              <a:xfrm>
                <a:off x="3783" y="3720"/>
                <a:ext cx="672" cy="168"/>
              </a:xfrm>
              <a:prstGeom prst="rect">
                <a:avLst/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AutoShape 42"/>
              <p:cNvSpPr>
                <a:spLocks noChangeArrowheads="1"/>
              </p:cNvSpPr>
              <p:nvPr/>
            </p:nvSpPr>
            <p:spPr bwMode="auto">
              <a:xfrm>
                <a:off x="3783" y="3000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AutoShape 43"/>
              <p:cNvSpPr>
                <a:spLocks noChangeArrowheads="1"/>
              </p:cNvSpPr>
              <p:nvPr/>
            </p:nvSpPr>
            <p:spPr bwMode="auto">
              <a:xfrm>
                <a:off x="4311" y="261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AutoShape 44"/>
              <p:cNvSpPr>
                <a:spLocks noChangeArrowheads="1"/>
              </p:cNvSpPr>
              <p:nvPr/>
            </p:nvSpPr>
            <p:spPr bwMode="auto">
              <a:xfrm>
                <a:off x="4359" y="3000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AutoShape 45"/>
              <p:cNvSpPr>
                <a:spLocks noChangeArrowheads="1"/>
              </p:cNvSpPr>
              <p:nvPr/>
            </p:nvSpPr>
            <p:spPr bwMode="auto">
              <a:xfrm flipH="1">
                <a:off x="3735" y="261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AutoShape 46"/>
              <p:cNvSpPr>
                <a:spLocks noChangeArrowheads="1"/>
              </p:cNvSpPr>
              <p:nvPr/>
            </p:nvSpPr>
            <p:spPr bwMode="auto">
              <a:xfrm>
                <a:off x="4023" y="3528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AutoShape 47"/>
              <p:cNvSpPr>
                <a:spLocks noChangeArrowheads="1"/>
              </p:cNvSpPr>
              <p:nvPr/>
            </p:nvSpPr>
            <p:spPr bwMode="auto">
              <a:xfrm>
                <a:off x="4023" y="3912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A691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48"/>
            <p:cNvGrpSpPr>
              <a:grpSpLocks/>
            </p:cNvGrpSpPr>
            <p:nvPr/>
          </p:nvGrpSpPr>
          <p:grpSpPr bwMode="auto">
            <a:xfrm>
              <a:off x="7377115" y="4152911"/>
              <a:ext cx="1538288" cy="2324105"/>
              <a:chOff x="2496" y="2496"/>
              <a:chExt cx="969" cy="1464"/>
            </a:xfrm>
          </p:grpSpPr>
          <p:sp>
            <p:nvSpPr>
              <p:cNvPr id="197" name="Text Box 49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338" cy="1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Text Box 50"/>
              <p:cNvSpPr txBox="1">
                <a:spLocks noChangeArrowheads="1"/>
              </p:cNvSpPr>
              <p:nvPr/>
            </p:nvSpPr>
            <p:spPr bwMode="auto">
              <a:xfrm>
                <a:off x="3120" y="2688"/>
                <a:ext cx="338" cy="1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AutoShape 51"/>
              <p:cNvSpPr>
                <a:spLocks noChangeArrowheads="1"/>
              </p:cNvSpPr>
              <p:nvPr/>
            </p:nvSpPr>
            <p:spPr bwMode="auto">
              <a:xfrm rot="5293326">
                <a:off x="2925" y="2787"/>
                <a:ext cx="208" cy="873"/>
              </a:xfrm>
              <a:prstGeom prst="chevron">
                <a:avLst>
                  <a:gd name="adj" fmla="val 25000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+</a:t>
                </a:r>
              </a:p>
            </p:txBody>
          </p:sp>
          <p:sp>
            <p:nvSpPr>
              <p:cNvPr id="200" name="Text Box 52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672" cy="1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AutoShape 53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AutoShape 54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AutoShape 55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AutoShape 56"/>
              <p:cNvSpPr>
                <a:spLocks noChangeArrowheads="1"/>
              </p:cNvSpPr>
              <p:nvPr/>
            </p:nvSpPr>
            <p:spPr bwMode="auto">
              <a:xfrm flipH="1">
                <a:off x="2640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AutoShape 57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AutoShape 58"/>
              <p:cNvSpPr>
                <a:spLocks noChangeArrowheads="1"/>
              </p:cNvSpPr>
              <p:nvPr/>
            </p:nvSpPr>
            <p:spPr bwMode="auto">
              <a:xfrm>
                <a:off x="2928" y="3792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99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0" name="Group 59"/>
            <p:cNvGrpSpPr>
              <a:grpSpLocks/>
            </p:cNvGrpSpPr>
            <p:nvPr/>
          </p:nvGrpSpPr>
          <p:grpSpPr bwMode="auto">
            <a:xfrm>
              <a:off x="4100515" y="4152911"/>
              <a:ext cx="1538288" cy="2324105"/>
              <a:chOff x="2496" y="2496"/>
              <a:chExt cx="969" cy="1464"/>
            </a:xfrm>
          </p:grpSpPr>
          <p:sp>
            <p:nvSpPr>
              <p:cNvPr id="187" name="Text Box 60"/>
              <p:cNvSpPr txBox="1">
                <a:spLocks noChangeArrowheads="1"/>
              </p:cNvSpPr>
              <p:nvPr/>
            </p:nvSpPr>
            <p:spPr bwMode="auto">
              <a:xfrm>
                <a:off x="2496" y="2688"/>
                <a:ext cx="338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Text Box 61"/>
              <p:cNvSpPr txBox="1">
                <a:spLocks noChangeArrowheads="1"/>
              </p:cNvSpPr>
              <p:nvPr/>
            </p:nvSpPr>
            <p:spPr bwMode="auto">
              <a:xfrm>
                <a:off x="3120" y="2688"/>
                <a:ext cx="338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AutoShape 62"/>
              <p:cNvSpPr>
                <a:spLocks noChangeArrowheads="1"/>
              </p:cNvSpPr>
              <p:nvPr/>
            </p:nvSpPr>
            <p:spPr bwMode="auto">
              <a:xfrm rot="5293326">
                <a:off x="2925" y="2787"/>
                <a:ext cx="208" cy="873"/>
              </a:xfrm>
              <a:prstGeom prst="chevron">
                <a:avLst>
                  <a:gd name="adj" fmla="val 25000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*</a:t>
                </a:r>
              </a:p>
            </p:txBody>
          </p:sp>
          <p:sp>
            <p:nvSpPr>
              <p:cNvPr id="190" name="Text Box 63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672" cy="1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AutoShape 64"/>
              <p:cNvSpPr>
                <a:spLocks noChangeArrowheads="1"/>
              </p:cNvSpPr>
              <p:nvPr/>
            </p:nvSpPr>
            <p:spPr bwMode="auto">
              <a:xfrm>
                <a:off x="2688" y="2880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AutoShape 65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AutoShape 66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AutoShape 67"/>
              <p:cNvSpPr>
                <a:spLocks noChangeArrowheads="1"/>
              </p:cNvSpPr>
              <p:nvPr/>
            </p:nvSpPr>
            <p:spPr bwMode="auto">
              <a:xfrm flipH="1">
                <a:off x="2640" y="2496"/>
                <a:ext cx="107" cy="168"/>
              </a:xfrm>
              <a:prstGeom prst="downArrow">
                <a:avLst>
                  <a:gd name="adj1" fmla="val 50000"/>
                  <a:gd name="adj2" fmla="val 39252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AutoShape 68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AutoShape 69"/>
              <p:cNvSpPr>
                <a:spLocks noChangeArrowheads="1"/>
              </p:cNvSpPr>
              <p:nvPr/>
            </p:nvSpPr>
            <p:spPr bwMode="auto">
              <a:xfrm>
                <a:off x="2928" y="3792"/>
                <a:ext cx="108" cy="168"/>
              </a:xfrm>
              <a:prstGeom prst="downArrow">
                <a:avLst>
                  <a:gd name="adj1" fmla="val 50000"/>
                  <a:gd name="adj2" fmla="val 38889"/>
                </a:avLst>
              </a:prstGeom>
              <a:solidFill>
                <a:srgbClr val="FFFF99"/>
              </a:solidFill>
              <a:ln w="9525">
                <a:solidFill>
                  <a:srgbClr val="5B524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Line 70"/>
            <p:cNvSpPr>
              <a:spLocks noChangeShapeType="1"/>
            </p:cNvSpPr>
            <p:nvPr/>
          </p:nvSpPr>
          <p:spPr bwMode="auto">
            <a:xfrm>
              <a:off x="990600" y="3581400"/>
              <a:ext cx="6858000" cy="0"/>
            </a:xfrm>
            <a:prstGeom prst="line">
              <a:avLst/>
            </a:prstGeom>
            <a:noFill/>
            <a:ln w="57150" cmpd="thinThick">
              <a:solidFill>
                <a:srgbClr val="9A0A33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71"/>
            <p:cNvSpPr>
              <a:spLocks noChangeShapeType="1"/>
            </p:cNvSpPr>
            <p:nvPr/>
          </p:nvSpPr>
          <p:spPr bwMode="auto">
            <a:xfrm>
              <a:off x="4038600" y="25146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72"/>
            <p:cNvSpPr>
              <a:spLocks noChangeShapeType="1"/>
            </p:cNvSpPr>
            <p:nvPr/>
          </p:nvSpPr>
          <p:spPr bwMode="auto">
            <a:xfrm>
              <a:off x="990600" y="3554413"/>
              <a:ext cx="0" cy="685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73"/>
            <p:cNvSpPr>
              <a:spLocks noChangeShapeType="1"/>
            </p:cNvSpPr>
            <p:nvPr/>
          </p:nvSpPr>
          <p:spPr bwMode="auto">
            <a:xfrm>
              <a:off x="2667000" y="3581400"/>
              <a:ext cx="0" cy="685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74"/>
            <p:cNvSpPr>
              <a:spLocks noChangeShapeType="1"/>
            </p:cNvSpPr>
            <p:nvPr/>
          </p:nvSpPr>
          <p:spPr bwMode="auto">
            <a:xfrm>
              <a:off x="4419600" y="3581400"/>
              <a:ext cx="0" cy="685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75"/>
            <p:cNvSpPr>
              <a:spLocks noChangeShapeType="1"/>
            </p:cNvSpPr>
            <p:nvPr/>
          </p:nvSpPr>
          <p:spPr bwMode="auto">
            <a:xfrm>
              <a:off x="6019800" y="3581400"/>
              <a:ext cx="0" cy="685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76"/>
            <p:cNvSpPr>
              <a:spLocks noChangeShapeType="1"/>
            </p:cNvSpPr>
            <p:nvPr/>
          </p:nvSpPr>
          <p:spPr bwMode="auto">
            <a:xfrm>
              <a:off x="7696200" y="3581400"/>
              <a:ext cx="0" cy="68580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77"/>
            <p:cNvSpPr>
              <a:spLocks noChangeShapeType="1"/>
            </p:cNvSpPr>
            <p:nvPr/>
          </p:nvSpPr>
          <p:spPr bwMode="auto">
            <a:xfrm>
              <a:off x="5486400" y="2514600"/>
              <a:ext cx="0" cy="6096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78"/>
            <p:cNvSpPr>
              <a:spLocks noChangeShapeType="1"/>
            </p:cNvSpPr>
            <p:nvPr/>
          </p:nvSpPr>
          <p:spPr bwMode="auto">
            <a:xfrm>
              <a:off x="1905000" y="3048000"/>
              <a:ext cx="6705600" cy="0"/>
            </a:xfrm>
            <a:prstGeom prst="line">
              <a:avLst/>
            </a:prstGeom>
            <a:noFill/>
            <a:ln w="57150" cmpd="thinThick">
              <a:solidFill>
                <a:srgbClr val="165C2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79"/>
            <p:cNvSpPr>
              <a:spLocks noChangeShapeType="1"/>
            </p:cNvSpPr>
            <p:nvPr/>
          </p:nvSpPr>
          <p:spPr bwMode="auto">
            <a:xfrm>
              <a:off x="1905000" y="30480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80"/>
            <p:cNvSpPr>
              <a:spLocks noChangeShapeType="1"/>
            </p:cNvSpPr>
            <p:nvPr/>
          </p:nvSpPr>
          <p:spPr bwMode="auto">
            <a:xfrm>
              <a:off x="3581400" y="31242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Line 81"/>
            <p:cNvSpPr>
              <a:spLocks noChangeShapeType="1"/>
            </p:cNvSpPr>
            <p:nvPr/>
          </p:nvSpPr>
          <p:spPr bwMode="auto">
            <a:xfrm>
              <a:off x="5334000" y="31242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82"/>
            <p:cNvSpPr>
              <a:spLocks noChangeShapeType="1"/>
            </p:cNvSpPr>
            <p:nvPr/>
          </p:nvSpPr>
          <p:spPr bwMode="auto">
            <a:xfrm>
              <a:off x="6934200" y="31242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83"/>
            <p:cNvSpPr>
              <a:spLocks noChangeShapeType="1"/>
            </p:cNvSpPr>
            <p:nvPr/>
          </p:nvSpPr>
          <p:spPr bwMode="auto">
            <a:xfrm>
              <a:off x="8610600" y="3048000"/>
              <a:ext cx="0" cy="1066800"/>
            </a:xfrm>
            <a:prstGeom prst="line">
              <a:avLst/>
            </a:prstGeom>
            <a:noFill/>
            <a:ln w="38100" cmpd="dbl">
              <a:solidFill>
                <a:srgbClr val="165C2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Text Box 84"/>
            <p:cNvSpPr txBox="1">
              <a:spLocks noChangeArrowheads="1"/>
            </p:cNvSpPr>
            <p:nvPr/>
          </p:nvSpPr>
          <p:spPr bwMode="auto">
            <a:xfrm>
              <a:off x="6934200" y="1524000"/>
              <a:ext cx="2209800" cy="53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Registers</a:t>
              </a:r>
            </a:p>
          </p:txBody>
        </p:sp>
        <p:sp>
          <p:nvSpPr>
            <p:cNvPr id="186" name="AutoShape 85"/>
            <p:cNvSpPr>
              <a:spLocks/>
            </p:cNvSpPr>
            <p:nvPr/>
          </p:nvSpPr>
          <p:spPr bwMode="auto">
            <a:xfrm>
              <a:off x="6705600" y="990600"/>
              <a:ext cx="228600" cy="16002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5B524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Pipeline Machine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76400" y="2766536"/>
            <a:ext cx="7162800" cy="1272064"/>
            <a:chOff x="623429" y="1524000"/>
            <a:chExt cx="8399803" cy="2544128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623429" y="2619376"/>
              <a:ext cx="1308559" cy="1046440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3E684"/>
              </a:extrusionClr>
            </a:sp3d>
          </p:spPr>
          <p:txBody>
            <a:bodyPr wrap="square">
              <a:spAutoFit/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 fetch unit</a:t>
              </a: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2312988" y="2619376"/>
              <a:ext cx="1295400" cy="1046440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3E684"/>
              </a:extrusionClr>
            </a:sp3d>
          </p:spPr>
          <p:txBody>
            <a:bodyPr>
              <a:spAutoFit/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 decode unit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7239001" y="2592388"/>
              <a:ext cx="1248075" cy="1046440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3E684"/>
              </a:extrusionClr>
            </a:sp3d>
          </p:spPr>
          <p:txBody>
            <a:bodyPr wrap="square">
              <a:spAutoFit/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 back unit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665788" y="2590800"/>
              <a:ext cx="1212814" cy="1477328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3E684"/>
              </a:extrusionClr>
            </a:sp3d>
          </p:spPr>
          <p:txBody>
            <a:bodyPr wrap="square">
              <a:spAutoFit/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 execution unit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4065588" y="2619376"/>
              <a:ext cx="1293900" cy="1046440"/>
            </a:xfrm>
            <a:prstGeom prst="rect">
              <a:avLst/>
            </a:prstGeom>
            <a:solidFill>
              <a:srgbClr val="C3E684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3E684"/>
              </a:extrusionClr>
            </a:sp3d>
          </p:spPr>
          <p:txBody>
            <a:bodyPr wrap="square">
              <a:spAutoFit/>
              <a:flatTx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Operand fetch unit</a:t>
              </a: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931988" y="2895600"/>
              <a:ext cx="381000" cy="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684588" y="2895600"/>
              <a:ext cx="381000" cy="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5360988" y="2895600"/>
              <a:ext cx="381000" cy="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6884988" y="2895600"/>
              <a:ext cx="381000" cy="0"/>
            </a:xfrm>
            <a:prstGeom prst="line">
              <a:avLst/>
            </a:prstGeom>
            <a:noFill/>
            <a:ln w="38100" cmpd="dbl">
              <a:solidFill>
                <a:srgbClr val="9A0A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22233" y="1524000"/>
              <a:ext cx="8000999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 smtClean="0">
                  <a:solidFill>
                    <a:sysClr val="windowText" lastClr="000000"/>
                  </a:solidFill>
                </a:rPr>
                <a:t>S1	             S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                 	     S3                        S4                    S5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038600"/>
            <a:ext cx="481847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828800" y="2204760"/>
            <a:ext cx="1115853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Aata mixing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269545" y="2204760"/>
            <a:ext cx="110463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Backing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7470125" y="2191266"/>
            <a:ext cx="835675" cy="3182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Packing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128592" y="2190472"/>
            <a:ext cx="1034208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Garnishing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764047" y="2143780"/>
            <a:ext cx="110335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Adding </a:t>
            </a:r>
            <a:r>
              <a:rPr lang="en-US" sz="1400" b="1" kern="0" dirty="0" smtClean="0">
                <a:solidFill>
                  <a:sysClr val="windowText" lastClr="000000"/>
                </a:solidFill>
              </a:rPr>
              <a:t>Soft drink/Soda 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Arrow Connector 32"/>
          <p:cNvCxnSpPr>
            <a:stCxn id="25" idx="3"/>
            <a:endCxn id="26" idx="1"/>
          </p:cNvCxnSpPr>
          <p:nvPr/>
        </p:nvCxnSpPr>
        <p:spPr>
          <a:xfrm>
            <a:off x="2944653" y="2358649"/>
            <a:ext cx="324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4200" y="2372380"/>
            <a:ext cx="324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42000" y="2372380"/>
            <a:ext cx="324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13600" y="2372380"/>
            <a:ext cx="324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http://www.allindiaflorist.com/imgs/cake10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49041">
            <a:off x="7802666" y="639866"/>
            <a:ext cx="992530" cy="992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18436" name="AutoShape 4" descr="data:image/jpeg;base64,/9j/4AAQSkZJRgABAQAAAQABAAD/2wBDAAkGBwgHBgkIBwgKCgkLDRYPDQwMDRsUFRAWIB0iIiAdHx8kKDQsJCYxJx8fLT0tMTU3Ojo6Iys/RD84QzQ5Ojf/2wBDAQoKCg0MDRoPDxo3JR8lNzc3Nzc3Nzc3Nzc3Nzc3Nzc3Nzc3Nzc3Nzc3Nzc3Nzc3Nzc3Nzc3Nzc3Nzc3Nzc3Nzf/wAARCACmAHUDASIAAhEBAxEB/8QAGwABAAIDAQEAAAAAAAAAAAAAAAQFAQMGAgf/xAA+EAACAQMCAwUFBgQDCQAAAAABAgMABBEFEiExQQYTUWFxFCIygZEVI0JSobEkcoLBYnOSJTNDRJOistHw/8QAGgEBAQADAQEAAAAAAAAAAAAAAAECAwUEBv/EACARAQADAAICAwEBAAAAAAAAAAABAgMEESExBRJBIlH/2gAMAwEAAhEDEQA/APuNKUoFKUoFKUoFKUoFKwxCqSTgDiSar01vTpCDHdo6HiJFBMZH8+Nv60FjStVvcwXUfeW08cyfmjcMPqK20ClKUClKUClKUClKUClKUClKZxQVHaE+0R2unDcPa5gJNuD90vvuDnowGw/z9Kkuzov3a7sfhBwceXSq+GUahrc91EEa3tEa1jkBzuk3fe44cgVRefMMOGOMzvC9wqLxCgs58OgH7/SjGUORtMupN0wEM/Lc5aCUejcD9DivZl1CyRpbd/tKBQT3LbRNw6IwwG9Gx/NUm3m70SM2AneFI/PHA/qDWjVrmSC1EdoVF5cN3NsGGRvOfex1CgFj5KaCx069g1KxgvbRy8E8YkjYgglSMjgeI9DUio2m2UOm6fb2NsCIbeNY03Ek4AxxJ5nzqTRkUpSgUpSgUpSgUpSgVz/abV76wnt7XT4YGeeGZzLM5AjK7AuAAc5L+I5efDoK5ftWIftGwbfmZo5E7vGcLlTuz0GQB57h4Vo5N7UxtavuGzGsWvEW9NvZS5in0SBEQpLbr3NxG7bisoHvZJA3ZPvBse8GB61ZTwLKpwzI+MB0OGFcmO9tp2u7SfuJiuGJXKOByDrwyB6gjx51bWvaFdv8dbvGvDEsAMqN8h7w+mB41o4/yGWsRFp6lntxdKT4juE1ILhJ4RIkLRQriPYSuDyzj04c+te7Bfa9Vubl87bU+zwg8skKzsPHmF8tp8TWibXtNRH7u8glmGQkKyDe7dFA55PKrLSrRrKxihkZWlxuldRgPITlj8ySa90TE+YefpLAxWaUopSlKBSlKBXl2CqWZgoAySTwArJOKou8Gtyd5t/2ajZjB/5lgfix+QHl+Y8eWCQljVlnGdPt5blTylGEj/1NzHmoNYMmpyY+8tIBxyFRpTjyJK8fkak58axRj2jC3uC26TUbpuGNo7tR+i5/Wq7XYO5jimyzKGZZJGOTxxgk9Bwx8xXm81a7tbtQWsGimmMMEckjpISpweOCDx9OYqWdRfayXmmXcakYYhBMhH9BJ+orXtlGuc0n9Z53mlotH4o/XrWoBnZ0IZUwACp/+8q29wrXBt7KW0lQsTHCZGWRFzyKbOAHLPlVrZ6MSub7YRy7pGLAjzOBXz0fHbzf69eP9daeZl9e+/KFoMsB1SOe5dokKmOzLghJmPxEHlnAwBzPvEZHGuwFQJ7eG4t3triGOWCRNjxOoZGXwIPAioSRX2mMWs3a8tufsszDegwOEbnpz91z1+IAAV9BjjGVIpX8cq+k3tNpXtKg2Wq2t67xRPtuIwDJBINsiA5wSp44ODg8jjhU6trEpSlAqHqmoR6dZtO6PK/wxQx43yueSLkjifXHU4Fe9TvYdO0+5vrpgsFvE0sjE8lUZNVWk2c3cwXmqO02pMmXZj7sRbiUReQA+HOMkDiTQbp4ru/t44bx4oo2H8RHCSd/+Dcce74nAJ8qmABQAoAAGAB0pSqxkrI51ivE793BK/5UY/QZoI1pbwzW0Es0SOwZpoyyg7CxJyPDnUyodhdJI81okUyG0CIWdMK3D8J68qmUCtF8lxJZypZSLFcFcRu4yFNb68vIiMiu6qXOFBIG4+A8aDxarMltEt06yThAJHUYDNjiQPWttKUFP2g7yye21qFI5GsQ6yxtwaSJ8blVujZVCM8DjHDmOkqj7RWL6noGo2EbFHubaSJGHMMVIB+uKsNHv49U0qz1CA5iuoEmThjgwB/vUWEylKUVQdpAZ77RLRz9zJeGSVCMiQJG7KD6OEb+kVZ1C7RW0znT763DMbC4MskSLlpIzG6MB5jeGxzO3HWtOpXN5cW8MehmJnnJPtLHKRIOZ8zngB6+FElPlEijfGdxHND1+fQ1rSQe0IyyDZOhIRjx3DHL5c/DFQrTSrq2UPc63ezPzJ9wJ9CDw+dRo5LOG8aWzZbsvdKrzRNvMRc42nGcL7xORy6+NJnpF9Wq6GYCv5yFPoTj+9bq1y/gGPx/sCf7VRsNYqPp9015arO9tLbEkjupRhhg4zUigV4khilaNpI0Zo23IWGSp5ZHhXulBovbhbS0lnbjtHuj8zHgo+ZIHzrfxxx59arrlhd6rDaA/d2wFxMPPiEH1Bb+kVZUGi7uY7SEzSk4yFVVGSzE4AA6kkisdnbKXTtJitZtoZWkYKvJAzswUfyggfKq7XCw1Xs4ATsbUzvA5EC2nIz/AFBT6gV0eBmosM0pSisGubs5V0f7QtLrvJJkea8RgCz3EbNuyMcyu4JjoAvQiulqJf2Md6iByySRsHilTAaNvEZ8iQRyIJBoPld1r8uu6gq6nO8FiTwhjYhfLcevqf0ro4IktoxHagwKBgCIlMfSr5+zVu10bpFtYp2OTLHbDcD4jJKg+eK93Ggx9we4kkabJZnlkLGQnxPT5cB4Vz+dxtNOr5z5j8erjbUp/N48SpRc3KNvSeYuPGRiP71d6Ze+2qu9QkyD31HL1Fc+DxZeTKxVgfEEg/qDWm11pLPUkKAvCuVlZfPw8cdfpXN4vL0x1+uk+P3t698KaU7pHl2lK1R3VvLEkqTxtG/FW3cDXtpY1Xc0iBfEsMV9F3DkdS91UXd3Do8SWdlE1xeSlmhtg+WYk5JJPwrx5n0FWQfvciL4cf7wcRny8f2qJpttZxTXDwKTdkgTvIcyHqMnw8McKo16Dp9xZQTSX0yzXlzKZJnUcAcABR5ACrOlKCs1b7y/0e3Rd0jXfe5H4ERGLMfLiF9XFX9UXZ9Pb5pdcZldblRHZkHIW3ByCOJGXOWJGMjYD8OavaiwUpSilKUoFarmZLe3lmkOEjQu3oBmttQNUJk9ntV/4sgL4/IvE/LO0f1UFdZpG8/sk8ETvHCJZAVB2u7MWxnzzTWdGt7+EsqKlwo911HE46fThWdG++nv748p7goh8Vj9z9was6w0yppWa2juFpe1J7iXGwQQQpiCNFVuJKj4vM+NbAq7uAG7041s17S7uzea807LW8hLywhdzRsTxZR1B4kjocnjnhy5l3OsiMGJO4SBs/r1r5bk434+n1t6dvHSutftHt12k3b2l7HCx/hp22/5b9MeAPLHjjzqTrZez1LTdRhHBphazqPxI/w/RsY9TVdq3Zg6vp9tcwn2W/VAxjLNsLc+X4T5iraOwudQ0i1t9WkZWCIZ1jbDO64OSw5cRnh9elfScWl6ZRFp7cfa1bXmawtJJI4iRJIqkAkhjjgOtRLGGXVIVurqSWO3lGYrdMoSh5Fz8WTzwCAAcEHGajXmnWtvZR2VtBHDDc3Ecc21Rl1JywbPPIG05/NXRV6GqHiGKOGJIoUWONFCqijAUDkAOgr3SlFKUpQYzWai3sd26L7DcRwuDxMsRkBHoGH71FUa2rcZdOdf8uRD/wCRoLSqi4dn1C6eMBmt4BGn87e8R9BH9aSXHaBZVEem6ZJH+JzqEisPRe5P71Wzt2ltL6eSz0myuobiQSODfd20Z2qpAJQ7h7uenhRJXFpAtraxQISVjULnx8TVT2s1PUNLs4pdNghlZ3KsZSfd4cMDr161J9v1JBmbQbzz7qaF/wB3FQ9bne90mVZNOvoGGHHexA4x4lSwHDNVOnE3HantUxz3piHhHboR+oJqsj1LWo7trqMsJ2YsZPZUznx+HnVx1zSpMRPtnHj0zadrO1CEbxHMOvfQqufpivoumTzXOn289zGkc0sYdkQkgE18+t4jPPHHnG9gpJ6ZIFfSE2BAI8FVGAF48BVYyi6wG+zpWQEvHiVADjLId4HzK4q2R1kRXQ5VgCD4iqG+vZjd20MdpcBO+XfI0ZC48qndnWH2LZopYiKPussck7Pdz/21CFlSlKKUpSgUpSgUpSgVFvjL3DJHB3wcFWG7HA1Kpig+Zy6NqUJINlOQOqoT+1ahpt+eVjdf9Fv/AFX1GlBxXZ7Qp2uUe+tCIRkssyghuBAGD65+QrozoWklNo0yzUf4YVX9hVlSgrfsSxA+7SWL/KnkT9mrdY6bb2NrFbW/eiOJdq7pmY+pJOST1J51MpQaxHjk7/6s/vXsAjqTWaUClKUClKUClKUClKUClKUClKUClKUClKUClKUH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438" name="Picture 6" descr="https://encrypted-tbn3.google.com/images?q=tbn:ANd9GcSF9Z5wfnCWOYaNj0YzW23msdx0KFAf2v_Zh61ygdNes-RStVG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295400"/>
            <a:ext cx="609600" cy="861181"/>
          </a:xfrm>
          <a:prstGeom prst="rect">
            <a:avLst/>
          </a:prstGeom>
          <a:noFill/>
        </p:spPr>
      </p:pic>
      <p:pic>
        <p:nvPicPr>
          <p:cNvPr id="18440" name="Picture 8" descr="https://encrypted-tbn0.google.com/images?q=tbn:ANd9GcS0foL1dh3R8IQWtnNup2xTchtTtV4Qm7N5aBEpaBJvPS1T-9e_s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447800"/>
            <a:ext cx="589531" cy="688731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9372600" y="5380672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Cksinfo.com</a:t>
            </a:r>
          </a:p>
          <a:p>
            <a:r>
              <a:rPr lang="en-US" dirty="0" smtClean="0"/>
              <a:t>Musthavemenus.com</a:t>
            </a:r>
          </a:p>
          <a:p>
            <a:r>
              <a:rPr lang="en-US" dirty="0" smtClean="0"/>
              <a:t>Clipartguide.com</a:t>
            </a:r>
          </a:p>
          <a:p>
            <a:r>
              <a:rPr lang="en-US" dirty="0" smtClean="0"/>
              <a:t>Flickr.com</a:t>
            </a:r>
            <a:endParaRPr lang="en-US" dirty="0"/>
          </a:p>
        </p:txBody>
      </p:sp>
      <p:pic>
        <p:nvPicPr>
          <p:cNvPr id="18442" name="Picture 10" descr="https://encrypted-tbn3.google.com/images?q=tbn:ANd9GcQ-esk-09YYU0lqCJFQ46EfzAgkzxkvIWMRGL_1ep1t4fF0H_J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1447800"/>
            <a:ext cx="542925" cy="737028"/>
          </a:xfrm>
          <a:prstGeom prst="rect">
            <a:avLst/>
          </a:prstGeom>
          <a:noFill/>
        </p:spPr>
      </p:pic>
      <p:pic>
        <p:nvPicPr>
          <p:cNvPr id="38" name="Picture 10" descr="https://encrypted-tbn3.google.com/images?q=tbn:ANd9GcQ-esk-09YYU0lqCJFQ46EfzAgkzxkvIWMRGL_1ep1t4fF0H_J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4114800"/>
            <a:ext cx="314325" cy="426700"/>
          </a:xfrm>
          <a:prstGeom prst="rect">
            <a:avLst/>
          </a:prstGeom>
          <a:noFill/>
        </p:spPr>
      </p:pic>
      <p:pic>
        <p:nvPicPr>
          <p:cNvPr id="18444" name="Picture 12" descr="https://encrypted-tbn1.google.com/images?q=tbn:ANd9GcRlavUPxeJqkPkXpyZ9KW_dEahsMG_af73S-b-qcaz5tXUQW0m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1447800"/>
            <a:ext cx="314325" cy="675902"/>
          </a:xfrm>
          <a:prstGeom prst="rect">
            <a:avLst/>
          </a:prstGeom>
          <a:noFill/>
        </p:spPr>
      </p:pic>
      <p:pic>
        <p:nvPicPr>
          <p:cNvPr id="39" name="Picture 12" descr="https://encrypted-tbn1.google.com/images?q=tbn:ANd9GcRlavUPxeJqkPkXpyZ9KW_dEahsMG_af73S-b-qcaz5tXUQW0m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200" y="4712945"/>
            <a:ext cx="238125" cy="512047"/>
          </a:xfrm>
          <a:prstGeom prst="rect">
            <a:avLst/>
          </a:prstGeom>
          <a:noFill/>
        </p:spPr>
      </p:pic>
      <p:pic>
        <p:nvPicPr>
          <p:cNvPr id="40" name="Picture 6" descr="https://encrypted-tbn3.google.com/images?q=tbn:ANd9GcSF9Z5wfnCWOYaNj0YzW23msdx0KFAf2v_Zh61ygdNes-RStVG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87700" y="5105400"/>
            <a:ext cx="304800" cy="430591"/>
          </a:xfrm>
          <a:prstGeom prst="rect">
            <a:avLst/>
          </a:prstGeom>
          <a:noFill/>
        </p:spPr>
      </p:pic>
      <p:pic>
        <p:nvPicPr>
          <p:cNvPr id="41" name="Picture 8" descr="https://encrypted-tbn0.google.com/images?q=tbn:ANd9GcS0foL1dh3R8IQWtnNup2xTchtTtV4Qm7N5aBEpaBJvPS1T-9e_sQ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49600" y="4495800"/>
            <a:ext cx="328632" cy="383931"/>
          </a:xfrm>
          <a:prstGeom prst="rect">
            <a:avLst/>
          </a:prstGeom>
          <a:noFill/>
        </p:spPr>
      </p:pic>
      <p:sp>
        <p:nvSpPr>
          <p:cNvPr id="18446" name="AutoShape 14" descr="data:image/jpeg;base64,/9j/4AAQSkZJRgABAQAAAQABAAD/2wCEAAkGBhQSERUUExQVFRUVFxQUFRgYFxcXFRUXGBUVFBgXFxUXHCYgFxkjGRUUHy8gJCcpLCwsFx4xNTAqNSYrLCkBCQoKDgwOGg8PGiwkHSQpLCwsLCwsKSwsLCwsLCwsLCwsLC4sKSwsLCksLCwpLCwsLC4sLCwsLCwsLCwpLCwsKf/AABEIAMIBAwMBIgACEQEDEQH/xAAcAAABBQEBAQAAAAAAAAAAAAAEAAIDBQYBBwj/xABAEAABAwIDBQYDBgUEAQUBAAABAAIRAwQSITEFQVFhgQYTInGR8DKhsQdCUsHR4RQjcoKSM2Ky8cJDRFOT0zT/xAAZAQADAQEBAAAAAAAAAAAAAAAAAQIDBAX/xAAkEQEBAAICAgICAgMAAAAAAAAAAQIRAzESIUFREyIy8AQUwf/aAAwDAQACEQMRAD8AsKLQFMKiHD1K1y1YnueoQFJjTZzQHadCSrW0tQBKGs6cqxc4AIBtUqq2hVHmeSMua0BVmHOUjPsaMnxdFPdskQMhKhD1O52JshAQsoBdNMLgenoBBkJ4yTZSLkGkDvNSNcEOXKI1IQFk1wTwVUuvQwS4ho4kwOeZVfcdu7SnrVxnhTBf8xDfml5Q9baUhNdTWLr/AGpURkyjVd5lrPoXKvuPtUf9yg0ccTyZy4Na367kvOH4V6G15CcKwXnVt9qLp/mUGkb8DiD6OkH1C2OytsUrluKk+eI0c3+pu7hOnAomUouNWuNPbVHGEG48FC6sZVJWlVkiQfqq99zBgp1C9jqm3NEOQHf4kFP73kUKKW7grG2qtIgoCufVI3ZfT9k12asalvKjFANPJAV1SyLhoqTaFo5jojMrZGPf/SAubYOMncgMuKC6rCpaGT+6SNHtJTciGuQ9MhSd4hKQvXWMlRNko62obykB1s0BsptWqoqlaMkJWre8kB2tUQ+JMdUTQUGkmURQqQhO8UdS5DQS4hoGpJAA8yUbAvHBTjVWX2j26t2fCTUP+wZf5GB6Ss/e/aJVdlSY1g4nxu/IfIqfJXjXo7q4Ak6DXgmfxvAfkvGb7alWsZqvc/zOQ8m6DoFvuyu3u/o+I/zKcNdz/C7qB6gp43fbfi48bdVpH3PFwHlqqPtBTuKgb3FYs3PGgO8ODw3FO4jy5rTUdnyAY3Jx2dyVWbdHhjrWmEsOwrq1RvfVnOk5kCTGp8Tyd3JWmzfs/tfFjdUfJOHMMwt3TAOJ0RJ05LZ2NjD2+nqI/NVFnSLabCdSATylLWl48WNxrzztV2OfaHG2X0Ccn72zo2oBoeB0PI5LPQvdaNYEQYIORBzBHAjeoNsdnqN4yHsLiMmvbIe3kHRmORkckeMrDLi+niCsdi7Yfb1RUpnMZEbnDe1w3g/urjbn2f16Mupfzmf7R/MHmzf5tnosuouOmVmu3t+ydqMuKTalPQ6je129ruY8sxB3ol7ffv8AReSdlu0JtawdmWHJ7eI4gfiG7qN5XrlvcMqNDmEFrgC0jQjcVWNZZY6D1LXePfqnCoQEQWR7/wClE4JpQvr9FEK56p9WlOiCewjRAWVO/KnbcA5Koa+NfZUdfaA9/RA0uDUI1SNRVmzdp4snablY1GFMg76eenyKSRngUkACApaVKULjRFOrCQGsaAnGtCDNwmOrJDSd9f3mhqlVMc9R4kGkxIDaW3qND/UeA6JwjN5/tGnWFle1fat4qOo0XYQ3J7h8RdvAO4DTLOZWQc8k55k68/NTcvpXj9tftH7Q3GRRpho/E/xO/wARkOpKzF9tKpWM1Hued0nIeQ0HQIaU2VKjpSxJsorZezX3FVlKmJe84QPzJ3ACTPJPWzWPZXs1Uvq4p08mjOo/cxvHmToBv9V6hX7JMtmAUT4RqHazvJcNSfJaDs72fp2FsKTILviqP0L37z5bgNwQd9ckkhaakmnXw4a91Psa7BpidRDT5jL5iCjLuoAs5ZWr+98JgEEuHlp9UddWZcIJPTJOWunLHCZLi1rg4TwIPzVIyXlxGmJwngASB9Eyns4tEBz/APJK02cQ5rA5waSAcxvOZ0S9qxuEl05VrBmepgkD5SeU+vQoJtbEcTjJ3cvKNPIKKlQfUJOZxGZPDcPIAAdFdWGxNJU+66pycfBNd0RWqBsFzgDALiTvgST1lZvtDs2jdtcG0msflhrEEVCQ4SXNaQC0txCDJzGYVztXY/dw/Mhx3mYOvpqhjbBo1zVbsc1wwym9b2otm9kKNMjw94+QMT9JmMm6Aec+ah2F2sNS6e0S6k44acAnAGjCw5DIOABPNxPFarZttjLiRLWiDOkulsHpiVjSpBghoDQNA0AD0GScx3HNnxS+p0ipXR3/AE3hSyCnV6OISPiGvMIdpj3xRZp5+eHjdHPZB0UFVkonvo9/okKwOu/6pIUV2whVVULT3ltOnv5LO3lKPf5IpwqNcAc/eaudnbRkQ5Z1gjNEsqnKFIrUGOASVM3aJASVbToO1SteomrjnwgxBeoy9QGuon3CnZ6Emouh6DFZPFRAeddpaOG6qji8uHk7xj6qrlantw042HKC07hMyAZMSRGGJ0zWWKhpXJXF1cTIl639lR2dSAIrh13UbDg9rmFgiSynIwkcSDJjdovJF6B9m1Bgp1Hj/UL8B4hoa1wHkSSf7RwV4tOObyeu7TdNMlpB5iCPULH1q3izRdAncSPIkfRMumOOXxeYn56p2PR45B+xPEXRuA+Z/ZWDqKquz0tc8OESGkc4Jn6hXGNOdJ5Mf2ukRoptCmA8E6AOPo0lTF6E2hPdVcOZ7uoANJJYRqmWOO7IPtNlgAQFZ0bQBVXY3aRq0CH/AB03Fjt+mnyV7UrADgiXc2XJhljncb2E2laB1F7eLTHmBI+YC8/pkkyVsdpbZlpbT8RIImYAnKZ3qntLIR8I89f+Uj5Kcvbo45ePGzJabHtw2nhOrs3dQI9BHWVBXp4SRw9yqzalG6peMVXlm8tOHD/UGwOv0We7U9tq9GlTax7e9cXS4ta54piADmI+LEJIJ8J4JzLXocnH44fk3LG0pggToBvOQHU5KIllSTTfTfHxBj2vieOF2Wi8Pvtq1a5mtUfUP+9xdHkDkOisezG33WtYPHwnwvH4mnXqNRzCWWbzeTOZzWnqtUHT19hRlh95I9tVtVgcIMgEcwRIQlbEPeqHK6NM/fqgL6gCMkS8b1BXYSEBnq7YKYyujbi3yKrsMJGMCSiY/JJIJ21VHWqZLrGqK4CKUR96on1UkxylSei5QXu08BwgEmJnQImgg9u2+TXj+k/UfmjLoKLbRfVbMThO4aYsvqAs24LSXLjhOEkEQQQSDIIORG/JZ2qM1GNX60iSRlhsqrXdFJjnnfGg/qccm9StXs77PQM675/2MyHV5zPQDzWsxtPHC5dMVTolxAaC4nQAEn0C23YfZtehUJe3Cx7YIJGLEDLThGn3hnHxLT2dhTpNw02NYN8DM+Z1PVcqU4zCuY6dXHwau7VvSfmj6l4yizFVIaD8IPxO/paMz56Kgu9r9yxpaAaj5wyJDANXkbzOQByyJOkGDYWzjcVsdQlwEOeXGS47gSfcBLfvUdePD+vnl6jQWtF9ciq4uY37jR4SRxcRnHJWrLENa4mo8mDAkfKR9U4FSGITZzlrKXNe7pUu9e+m5sgYS2HAEwDLYE/Rcp7cqupud3RcyCHEZRIjInzR9d38RU7o/CJMcY4+qtG2g7ru4GExI4wp1ft2fnwknljN/wDFf2RuPBVfTGJ9SHBp8PiaIic4P6JUa7q5cLmcTT8MlobwIaD56yrHZ9kKR8IgKW/pmo1wGsHCeDtR88uqcx9F/s4+Vsnfz8wKykNBorG0tVTbJ2iHEB8NJ9FrrShknHNz3KZaySU7cBuYBmRB06heK9tOwdz/ABdV1Jhq03EOYcbMQaQCGYS4GG/CMtAF7Tc1w0fIcyqzaMNaXu1VfGnLcdz2+e73YdxR/wBWjVYOLmODf8oj5oNjl7LW2w4v8GQmERtPsTb12Yn0gHH77PA/qRk7+4FR4y9Iy4rGJ7DdpMJFFx50+urOuZHPovQ2vDxuK822r9ntekcVA980ZwPDVHSYd/bnyWh7M7cc5uGpLajTDmuBadNSInPPqDyU6uLnzwq/qsI00QZVqyoHCULc2+8e/VUyU12zLJUrjnmtBcty9n9lnawIPv6pVUOI8/RdQ/eH2B+aSQWrmoS5KsKrEBdIpQLKaQkuEqVCqRRNWgH0nt3kZeYzCr21o3Iq2vwTEGVXq+ksyRxUuxeyTatRznmaTXQ0A5v8zqABE6E8k/adKKjsokyOv7yrjss4YHt34g71aB/4KOLvVdHHq3VaC3oNY0MY0NaNABAHQJxppUSpw0kwBJ4DM+i6nZAjqaic1QbV7SW1vIqVA54+5Tio8HgSDhb5F08lkNp/aHUdlRptpD8Tv5lT5jCP8T5qblIV5ccWtu7UOaC7JrZ8RIa0TmQXOyhXHZmszuZpua4Fzs2mQY8MSPea8ZNWvd1ACalao7JoJLjxynJo9AFvux+x6lo12NxxPIlocSxsctC7ieUecSze1Tmy5Z4yenojKie92SqKF9xRtKrJjiqTcbAdgwNumD8YeB5hpd9Gn0WmFBef3W2Y2raDRhq1KbeBAoupz1fUJ8oXofepYnySy6/v2b3K6KcZ9Uu+C4aypGnnm1GFlWo3c17gPIOMfJbTstt4G2cargO5BxOcYGACcTieABz5IHbGxG1XlwOEkgzqDkNQvNu1m23t7y0DXUwHjvSSJqYc2AAaU9HDMzLTlELKY3HLfw9L/K5sMuGb/k9isrxlf+a17Xt+7hcHAeZaTmqTtReOcIGgXh9C4fTdipucx3FpLT6tgq1odtb1uXfueOFQNqfN4J+aryeVOWb9xsr7bNG0FM1nEYjkGtxOMRJiRkJGc78pXoNO+ZVtWVKTg5j2hzXDeD55g6iDpC+ctqXtW4fjquLnRAyAAGsBrQABmdOK13Zj7Qn2dibcU2vcHudTc4nAxrsyC0ZuOLEYkDNEs2MuXyy3enpd3e06NM1Kz202aS7eeDQM3HkASsRtT7SGF0UKWIA/HViY/wBlPMDzcT5LE7T2tVuKhqVnue7SToBwaBk1vIABCBK5fTHLO161sra4eGkHJ2fVXlOuHDcvLezN+Z7snIyRJgAwTHXTzIWxtL4j6H9ff5JSscsVveW8rO3tpw9+i0LK8j2ELc0J5qkMm9uf7hdVpU2fmUklCnZhVl4FaNOnNA7Qp8EZJisK7TbJTHOU9hTxOUrSXdKG5alAWe0C06Zq6vbbwmPNZt+TyjqlBe1XYwHbxkfIpvZ6vhrRucCOo8Q/NMfVyjcUC2qWODhq0g+h0U9ZSrwuq2W0tr0rZneVCTMhjGxjqEaxOTWiRLjpIyJyWC2322uLiWg91TP3GSJH+9/xP8jlyCJ7cPxvpPBlrqQw8vG4n/kFl1pllem3Jnd6JMK6XLT9h+xrrx+N8igw+I/jOuBv5ncDxKmTbKTd1Gw+zTs8KNv37h/MrDwzq2luA4Yvi8sPBauvZAomlSAAGgGQ4AcAuV3wttOzH9elYLctOkhF27MwRrIgcU51wOErG9tO3HcPfbWwHeDwVa0/A77zKQGjh8JedDMARiU9NLyyT2oe223B/HMNEiLUta0jMGo1+N55jEA3mGc1PW+1W7Pwtot/tcfq9Y7CnNao25LnbdvdOzm2P4qgyqDqPEODhkR6yrZrV5R9me3e6rmg4+Crm3k8D8wPkvWVtjdx38ecuOyhYT7UNg4mNumDxMhlXmwmGO6OOHyc3gt0Soq9Fr2uY8YmvBa4cWkQR6KtbLP95p8/ppVjt/Y7rW4fRdnhPhP4mHNruoI6yNyriFzWaedTSuhIBPDEiNhOATxSRFtQaXAPdhaTm4DEQI/CNTu6oEm3LWoWmRqtvaVsTWuH3gD798ViGngJ35Ld2NAtpsadQ1oPnH6lE7Tl0IZXI+h9+96Mp3c6oIs/RcDo+nP3+itmsDTB3JKu/iY3BJMFZ1JClumSgNl1s4VrUZIR8F8qCvSiU6wMFSXhgqOyd4lE7Ut6z/Csze0/EtLW+HoqS4pynTxVxCjuKWaLLFyoyRPBRlFdBNp22O2Yd9N7mARM95BaP8gVlrq2cxxY4EOaYIOoK2fdY6VSmNXNlv8AU042/QjqsfcSSSZmc5mZ5znKbTLXjFv2Q7HvvamctosP8x/zwN4uI9AZO4H2eytGUmNp02hrGCGgbv1PPfK8W2f2zu6FNtKlWwMbMNDKR1MnMsJOZ1KKH2hX/wD85/8Aro//AJrSWQ8Mpi9nxBMeA4Lxh/by/P8A7l48m02/8WBcZ24vgf8A+ut1II9CIT8ov8seo7a2iLOhUuDEs8NIH71Z0hg5gQXnkwrxUuJJJJJJkk6knMknirDavaK4uQ0V6rqgZJaCGgAmJMNAzMDPkq4BRbtnll5V0JyaF2Ukn06pa4OaYc0hzTwIMj5r3fs/tYXNtTqt+83McHDJw6FeDhb77KdsYX1LZxyd/Mp+YycPSD6q8L7bcOWrp6SF0Bdawyp6dsStnVth/tL2D3tAV2jx0cnc6Tj/AOLjPk5y8u7tfR9Swa5pa8S1wLXDi1wwkehK8D2nbspYmBxNVtSrTe0tyAY4ta4O3kwcvZz5J8ublx97V7aKItjTGLGHHwuw4SB4/ukkg+EakKCs14a1xa4NdiDXEGHYYxQd8SPVD4lix6EYyQYBMCTAkAcSRoFB3ifSunta5ocQ14AeBo4AhwnyIlHbNptqPpMNNpguxQ5wNQaweEQdOMIHoR2WoufWycWtgh0feGoZ1j0W1mTnrv4yqRlmKcBogZRH1PE5K2o18TZ3jXnz9/mjG/DPK2u160BAuvgorq5xGEG4weSvadDTd8vmkhYHJJLYE25gq9takhUAMFWdjWTia7f2wVbbMhyvriniaqttqQ5Kz2coq5OQVXWHvNWlRiBuKfmiqxAkLgGR/VNe6Cusfmkuo6DoMjcqDbdp43ODQG+E6zJdiMweJa7yV24w4hVm16cgO1LeUiNTPyy81M+lS+tKEBJT3tcve55iXGThAa3o0ZAclCU00guhcC6gnU4LkJwagEnNansoqcUYQaBtNH7IuDQr06w/9N4cf6dHD/GV2rRYKbHNeHOdjxMgg04IDSTvxCTlpCZ3Tixzg0lrYaXQcILsmgniU16sr6HtwIDtQQCOuac+5hA2MtpU2nPCxrfQAKUvXU7Hal1vOQGZ5Aa/JfPV/dd7VfU/G97/APJxd+a9l7abR7mzquHxOApt83nCct/hxHovKbXvatY1e7bUMy6WDu8xEloho+Sz5OtMOWz1FUSTAkmNMzA8uCJ7/E6niY0tYGthowYgCTm4Zlxk+LVXNvscBpa4NJcW5iZbG4O0z35FF0rVtOMIDXTBOrh1OnSFk5/LSstthhwcXAskgsEzDZMgg56QATGm9WthZspGWiCd5zPlK48Z6nnP6Kyttm1H5kFoOhcMyOIGp+iVTaY52LM5c9fZT6bDkfgaZzdIxccLYl3TrCtKWzw3z4mCeg0CHumNbJ1MRJTkRtnqmRlI5qO7dmo6dRJRxYknykmBNzkVPZVlDtRsKO1eiJaS3fOSVQZoO2qe/wB0bRpyVSTXBB16auhaKCtYpWHKyt3RhA95C013Yqju7EjRS0lDVjMO6FRVWGCASJBHQiI8kXStZaQhnKMvRys5dUxJDZgcQAesc0OFb3rMMwfjyIjUCHAz5j5IWrb0+7Zhx95Lu8nDgifBgjOYBmeSpWtg4T2tRVns51R4YIBIJ8Tg1oABJknTRcY2Ehq9uU7dHW1kwtqE1GtcxoLWmZqEujC2NCBnn/1G+k4MDy0hriWtdBDSWxIB3xIUTSg+uzwUrmm5rixwLXNMEEQQeBCZKdVeXOJcSXEySSSSeZOpT0W/RiM2NbmpcUaf4qtMR5OBOXkCo6lZzwxpMhgwsGUNBJdGXMlaLsjPf0XGk53cCoWinTOKo58xiecobOp6SqisdWvXCgb/AGlTpZPd4joxoLqh8mNz66ITBcVv9RwoM/BTM1D/AFVTp/aB5p3dU7dhwNDd5OrnHm45uK6Num5Mn2n2x35azBDWHFDgMWLPM8MpETxnlWOqYctMzloAeH7oy5tXVKvhBc5xyABJPkB1Rtr2Te4jvfCN7RBf1OjfmeSxt3XFnlu7qpp5nKOA0Py4q3o9m3ujvDg5EHGR/Ru6wtBZ7Gp0vgaGnjq4+bv0hSVHYUaZ2q222PTp5tHi1xHN0/QdPVEh7QM/fVDXN0gu/KOiE3FcDRUW0LhHVnqovilTVNZ2aYx67VUQUKE40lFCSA0O3KEKst9Vo9v0sln6Dc1XyidLqypytDZ2kBV+xbfeVfBaSItMdTj6qF1KZRJ+n09/VNJA97k9Er6tmDuVdcbNV26qE9tEEFTYrbI1LPAdFR3VGHH1W/2hsyRosltLZxa7P2FGWKsaoLlmUiJGkgEeh1VQaeQnp0MfktBXomYKqbq3iTlqBG/Ocxx0+YWc+msoRcKlbUggiMiDuOmehyhT7SuH1H97UHiqAOnDhaQAGAjdHh1HAqtK+A2IwASYEwJyE6wN0qS2rubiwEjE1zHRvafiB5EaqSnWqOp90M2Y+8gAfFhLZxeROUqx2bst48WPu5a4GM3FpEOHAAj6pjappVixzXAwQQWnImQZGR1RtvZ1Kzy4gy4lznPykuJMxvJPlqrS0s2NzYJO9xzOvHci2uO4frlCeqjZla28eN5xvyBcQBoA0Q0CG5CNNy1nZQlrHSIBM/JUNjsmtWdLGktnNxgMH9x1PILd7L2NhaMXiPo3L5n5K8ezmcl3UgBdk0SeW7meA5lRu2QHf6jpHBkeheRA6A9FaEQInLgMm+g+pUZqqqWXLb0gpWzWAhjQwHXDMu/qec3eWnJMeI0XatVA17iEmblxcQqq5vF27u1U16qR6SVbiVGHKDEk56kzq1VVty6UTUcgLiqkAVTVKlSkp7KRcUfRt4UmG7lJG9zyXUw0m16UtPks9Qo5rT3GYI5KhbTh8K72yi92e7C0eSObcoC1GSm3qyHOrZSoalZSto5KtkhxCAmVjQQLGo+09++iCEml4dFnO0FvkDHI/ULXWrAUNtbZAewgfrnuSoleX1qefvd7CDuLUOEQru8ti3EDqPy1HpKrisbG0qkdsqN/Ajflz4fspzYZAucXR4RJmANwG4I6vu5dc9/0CVvbYvM6DOekJqlQMacMCY+hRTA7LdOv6q52Z2RqP+LwNO45uPQadVrNn9nKdKCGyfxOzPTcOiqb+E3KRkNldl6zzkC1pjxPyG/7up/dbCx7G0mEF/8AMOvjAw9GfrKtWQ3NEU64KuYouVqN1ANA5ekcAFNSrZRuUVw9BitE8kyFVnIRz1I+pInjmhapQaOvVVVdXCKuayprqspqohr1kG9ydUeoSZUqOa5J5hcmOSFr1pSIyvXUNK3Lzy4omzsHVXQAfe5amj2bwNl2XII7G9M/QsoEAIgW0K7/AIQbkypbhPSdqc0F1WJtfyST0Npqv5KruPiCSSdTFra/kug59QkkqC5b8PRVP3j5pJJUoKCKttOv5hJJAWdkjX6LqSomA2+P57v6h+SzVMZjp9QkksK0jtcLVdmKQFEOAAJMEwJPmUkkp/KHemoth4ev6KSsdfe8pJLdmFqHJdtjn6pJIMRVVfVK4kkYlnwjr9UJW9/JdSQapvDqqetv970kkqqBHrjUklJoKqGO7qupKQ2vZBg4DQK22okkrw6Z5dqtNKSSoGFJJJNL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48" name="AutoShape 16" descr="data:image/jpeg;base64,/9j/4AAQSkZJRgABAQAAAQABAAD/2wCEAAkGBhQSERUUExQVFRUVFxQUFRgYFxcXFRUXGBUVFBgXFxUXHCYgFxkjGRUUHy8gJCcpLCwsFx4xNTAqNSYrLCkBCQoKDgwOGg8PGiwkHSQpLCwsLCwsKSwsLCwsLCwsLCwsLC4sKSwsLCksLCwpLCwsLC4sLCwsLCwsLCwpLCwsKf/AABEIAMIBAwMBIgACEQEDEQH/xAAcAAABBQEBAQAAAAAAAAAAAAAEAAIDBQYBBwj/xABAEAABAwIDBQYDBgUEAQUBAAABAAIRAwQSITEFQVFhgQYTInGR8DKhsQdCUsHR4RQjcoKSM2Ky8cJDRFOT0zT/xAAZAQADAQEBAAAAAAAAAAAAAAAAAQIDBAX/xAAkEQEBAAICAgICAgMAAAAAAAAAAQIRAzESIUFREyIy8AQUwf/aAAwDAQACEQMRAD8AsKLQFMKiHD1K1y1YnueoQFJjTZzQHadCSrW0tQBKGs6cqxc4AIBtUqq2hVHmeSMua0BVmHOUjPsaMnxdFPdskQMhKhD1O52JshAQsoBdNMLgenoBBkJ4yTZSLkGkDvNSNcEOXKI1IQFk1wTwVUuvQwS4ho4kwOeZVfcdu7SnrVxnhTBf8xDfml5Q9baUhNdTWLr/AGpURkyjVd5lrPoXKvuPtUf9yg0ccTyZy4Na367kvOH4V6G15CcKwXnVt9qLp/mUGkb8DiD6OkH1C2OytsUrluKk+eI0c3+pu7hOnAomUouNWuNPbVHGEG48FC6sZVJWlVkiQfqq99zBgp1C9jqm3NEOQHf4kFP73kUKKW7grG2qtIgoCufVI3ZfT9k12asalvKjFANPJAV1SyLhoqTaFo5jojMrZGPf/SAubYOMncgMuKC6rCpaGT+6SNHtJTciGuQ9MhSd4hKQvXWMlRNko62obykB1s0BsptWqoqlaMkJWre8kB2tUQ+JMdUTQUGkmURQqQhO8UdS5DQS4hoGpJAA8yUbAvHBTjVWX2j26t2fCTUP+wZf5GB6Ss/e/aJVdlSY1g4nxu/IfIqfJXjXo7q4Ak6DXgmfxvAfkvGb7alWsZqvc/zOQ8m6DoFvuyu3u/o+I/zKcNdz/C7qB6gp43fbfi48bdVpH3PFwHlqqPtBTuKgb3FYs3PGgO8ODw3FO4jy5rTUdnyAY3Jx2dyVWbdHhjrWmEsOwrq1RvfVnOk5kCTGp8Tyd3JWmzfs/tfFjdUfJOHMMwt3TAOJ0RJ05LZ2NjD2+nqI/NVFnSLabCdSATylLWl48WNxrzztV2OfaHG2X0Ccn72zo2oBoeB0PI5LPQvdaNYEQYIORBzBHAjeoNsdnqN4yHsLiMmvbIe3kHRmORkckeMrDLi+niCsdi7Yfb1RUpnMZEbnDe1w3g/urjbn2f16Mupfzmf7R/MHmzf5tnosuouOmVmu3t+ydqMuKTalPQ6je129ruY8sxB3ol7ffv8AReSdlu0JtawdmWHJ7eI4gfiG7qN5XrlvcMqNDmEFrgC0jQjcVWNZZY6D1LXePfqnCoQEQWR7/wClE4JpQvr9FEK56p9WlOiCewjRAWVO/KnbcA5Koa+NfZUdfaA9/RA0uDUI1SNRVmzdp4snablY1GFMg76eenyKSRngUkACApaVKULjRFOrCQGsaAnGtCDNwmOrJDSd9f3mhqlVMc9R4kGkxIDaW3qND/UeA6JwjN5/tGnWFle1fat4qOo0XYQ3J7h8RdvAO4DTLOZWQc8k55k68/NTcvpXj9tftH7Q3GRRpho/E/xO/wARkOpKzF9tKpWM1Hued0nIeQ0HQIaU2VKjpSxJsorZezX3FVlKmJe84QPzJ3ACTPJPWzWPZXs1Uvq4p08mjOo/cxvHmToBv9V6hX7JMtmAUT4RqHazvJcNSfJaDs72fp2FsKTILviqP0L37z5bgNwQd9ckkhaakmnXw4a91Psa7BpidRDT5jL5iCjLuoAs5ZWr+98JgEEuHlp9UddWZcIJPTJOWunLHCZLi1rg4TwIPzVIyXlxGmJwngASB9Eyns4tEBz/APJK02cQ5rA5waSAcxvOZ0S9qxuEl05VrBmepgkD5SeU+vQoJtbEcTjJ3cvKNPIKKlQfUJOZxGZPDcPIAAdFdWGxNJU+66pycfBNd0RWqBsFzgDALiTvgST1lZvtDs2jdtcG0msflhrEEVCQ4SXNaQC0txCDJzGYVztXY/dw/Mhx3mYOvpqhjbBo1zVbsc1wwym9b2otm9kKNMjw94+QMT9JmMm6Aec+ah2F2sNS6e0S6k44acAnAGjCw5DIOABPNxPFarZttjLiRLWiDOkulsHpiVjSpBghoDQNA0AD0GScx3HNnxS+p0ipXR3/AE3hSyCnV6OISPiGvMIdpj3xRZp5+eHjdHPZB0UFVkonvo9/okKwOu/6pIUV2whVVULT3ltOnv5LO3lKPf5IpwqNcAc/eaudnbRkQ5Z1gjNEsqnKFIrUGOASVM3aJASVbToO1SteomrjnwgxBeoy9QGuon3CnZ6Emouh6DFZPFRAeddpaOG6qji8uHk7xj6qrlantw042HKC07hMyAZMSRGGJ0zWWKhpXJXF1cTIl639lR2dSAIrh13UbDg9rmFgiSynIwkcSDJjdovJF6B9m1Bgp1Hj/UL8B4hoa1wHkSSf7RwV4tOObyeu7TdNMlpB5iCPULH1q3izRdAncSPIkfRMumOOXxeYn56p2PR45B+xPEXRuA+Z/ZWDqKquz0tc8OESGkc4Jn6hXGNOdJ5Mf2ukRoptCmA8E6AOPo0lTF6E2hPdVcOZ7uoANJJYRqmWOO7IPtNlgAQFZ0bQBVXY3aRq0CH/AB03Fjt+mnyV7UrADgiXc2XJhljncb2E2laB1F7eLTHmBI+YC8/pkkyVsdpbZlpbT8RIImYAnKZ3qntLIR8I89f+Uj5Kcvbo45ePGzJabHtw2nhOrs3dQI9BHWVBXp4SRw9yqzalG6peMVXlm8tOHD/UGwOv0We7U9tq9GlTax7e9cXS4ta54piADmI+LEJIJ8J4JzLXocnH44fk3LG0pggToBvOQHU5KIllSTTfTfHxBj2vieOF2Wi8Pvtq1a5mtUfUP+9xdHkDkOisezG33WtYPHwnwvH4mnXqNRzCWWbzeTOZzWnqtUHT19hRlh95I9tVtVgcIMgEcwRIQlbEPeqHK6NM/fqgL6gCMkS8b1BXYSEBnq7YKYyujbi3yKrsMJGMCSiY/JJIJ21VHWqZLrGqK4CKUR96on1UkxylSei5QXu08BwgEmJnQImgg9u2+TXj+k/UfmjLoKLbRfVbMThO4aYsvqAs24LSXLjhOEkEQQQSDIIORG/JZ2qM1GNX60iSRlhsqrXdFJjnnfGg/qccm9StXs77PQM675/2MyHV5zPQDzWsxtPHC5dMVTolxAaC4nQAEn0C23YfZtehUJe3Cx7YIJGLEDLThGn3hnHxLT2dhTpNw02NYN8DM+Z1PVcqU4zCuY6dXHwau7VvSfmj6l4yizFVIaD8IPxO/paMz56Kgu9r9yxpaAaj5wyJDANXkbzOQByyJOkGDYWzjcVsdQlwEOeXGS47gSfcBLfvUdePD+vnl6jQWtF9ciq4uY37jR4SRxcRnHJWrLENa4mo8mDAkfKR9U4FSGITZzlrKXNe7pUu9e+m5sgYS2HAEwDLYE/Rcp7cqupud3RcyCHEZRIjInzR9d38RU7o/CJMcY4+qtG2g7ru4GExI4wp1ft2fnwknljN/wDFf2RuPBVfTGJ9SHBp8PiaIic4P6JUa7q5cLmcTT8MlobwIaD56yrHZ9kKR8IgKW/pmo1wGsHCeDtR88uqcx9F/s4+Vsnfz8wKykNBorG0tVTbJ2iHEB8NJ9FrrShknHNz3KZaySU7cBuYBmRB06heK9tOwdz/ABdV1Jhq03EOYcbMQaQCGYS4GG/CMtAF7Tc1w0fIcyqzaMNaXu1VfGnLcdz2+e73YdxR/wBWjVYOLmODf8oj5oNjl7LW2w4v8GQmERtPsTb12Yn0gHH77PA/qRk7+4FR4y9Iy4rGJ7DdpMJFFx50+urOuZHPovQ2vDxuK822r9ntekcVA980ZwPDVHSYd/bnyWh7M7cc5uGpLajTDmuBadNSInPPqDyU6uLnzwq/qsI00QZVqyoHCULc2+8e/VUyU12zLJUrjnmtBcty9n9lnawIPv6pVUOI8/RdQ/eH2B+aSQWrmoS5KsKrEBdIpQLKaQkuEqVCqRRNWgH0nt3kZeYzCr21o3Iq2vwTEGVXq+ksyRxUuxeyTatRznmaTXQ0A5v8zqABE6E8k/adKKjsokyOv7yrjss4YHt34g71aB/4KOLvVdHHq3VaC3oNY0MY0NaNABAHQJxppUSpw0kwBJ4DM+i6nZAjqaic1QbV7SW1vIqVA54+5Tio8HgSDhb5F08lkNp/aHUdlRptpD8Tv5lT5jCP8T5qblIV5ccWtu7UOaC7JrZ8RIa0TmQXOyhXHZmszuZpua4Fzs2mQY8MSPea8ZNWvd1ACalao7JoJLjxynJo9AFvux+x6lo12NxxPIlocSxsctC7ieUecSze1Tmy5Z4yenojKie92SqKF9xRtKrJjiqTcbAdgwNumD8YeB5hpd9Gn0WmFBef3W2Y2raDRhq1KbeBAoupz1fUJ8oXofepYnySy6/v2b3K6KcZ9Uu+C4aypGnnm1GFlWo3c17gPIOMfJbTstt4G2cargO5BxOcYGACcTieABz5IHbGxG1XlwOEkgzqDkNQvNu1m23t7y0DXUwHjvSSJqYc2AAaU9HDMzLTlELKY3HLfw9L/K5sMuGb/k9isrxlf+a17Xt+7hcHAeZaTmqTtReOcIGgXh9C4fTdipucx3FpLT6tgq1odtb1uXfueOFQNqfN4J+aryeVOWb9xsr7bNG0FM1nEYjkGtxOMRJiRkJGc78pXoNO+ZVtWVKTg5j2hzXDeD55g6iDpC+ctqXtW4fjquLnRAyAAGsBrQABmdOK13Zj7Qn2dibcU2vcHudTc4nAxrsyC0ZuOLEYkDNEs2MuXyy3enpd3e06NM1Kz202aS7eeDQM3HkASsRtT7SGF0UKWIA/HViY/wBlPMDzcT5LE7T2tVuKhqVnue7SToBwaBk1vIABCBK5fTHLO161sra4eGkHJ2fVXlOuHDcvLezN+Z7snIyRJgAwTHXTzIWxtL4j6H9ff5JSscsVveW8rO3tpw9+i0LK8j2ELc0J5qkMm9uf7hdVpU2fmUklCnZhVl4FaNOnNA7Qp8EZJisK7TbJTHOU9hTxOUrSXdKG5alAWe0C06Zq6vbbwmPNZt+TyjqlBe1XYwHbxkfIpvZ6vhrRucCOo8Q/NMfVyjcUC2qWODhq0g+h0U9ZSrwuq2W0tr0rZneVCTMhjGxjqEaxOTWiRLjpIyJyWC2322uLiWg91TP3GSJH+9/xP8jlyCJ7cPxvpPBlrqQw8vG4n/kFl1pllem3Jnd6JMK6XLT9h+xrrx+N8igw+I/jOuBv5ncDxKmTbKTd1Gw+zTs8KNv37h/MrDwzq2luA4Yvi8sPBauvZAomlSAAGgGQ4AcAuV3wttOzH9elYLctOkhF27MwRrIgcU51wOErG9tO3HcPfbWwHeDwVa0/A77zKQGjh8JedDMARiU9NLyyT2oe223B/HMNEiLUta0jMGo1+N55jEA3mGc1PW+1W7Pwtot/tcfq9Y7CnNao25LnbdvdOzm2P4qgyqDqPEODhkR6yrZrV5R9me3e6rmg4+Crm3k8D8wPkvWVtjdx38ecuOyhYT7UNg4mNumDxMhlXmwmGO6OOHyc3gt0Soq9Fr2uY8YmvBa4cWkQR6KtbLP95p8/ppVjt/Y7rW4fRdnhPhP4mHNruoI6yNyriFzWaedTSuhIBPDEiNhOATxSRFtQaXAPdhaTm4DEQI/CNTu6oEm3LWoWmRqtvaVsTWuH3gD798ViGngJ35Ld2NAtpsadQ1oPnH6lE7Tl0IZXI+h9+96Mp3c6oIs/RcDo+nP3+itmsDTB3JKu/iY3BJMFZ1JClumSgNl1s4VrUZIR8F8qCvSiU6wMFSXhgqOyd4lE7Ut6z/Csze0/EtLW+HoqS4pynTxVxCjuKWaLLFyoyRPBRlFdBNp22O2Yd9N7mARM95BaP8gVlrq2cxxY4EOaYIOoK2fdY6VSmNXNlv8AU042/QjqsfcSSSZmc5mZ5znKbTLXjFv2Q7HvvamctosP8x/zwN4uI9AZO4H2eytGUmNp02hrGCGgbv1PPfK8W2f2zu6FNtKlWwMbMNDKR1MnMsJOZ1KKH2hX/wD85/8Aro//AJrSWQ8Mpi9nxBMeA4Lxh/by/P8A7l48m02/8WBcZ24vgf8A+ut1II9CIT8ov8seo7a2iLOhUuDEs8NIH71Z0hg5gQXnkwrxUuJJJJJJkk6knMknirDavaK4uQ0V6rqgZJaCGgAmJMNAzMDPkq4BRbtnll5V0JyaF2Ukn06pa4OaYc0hzTwIMj5r3fs/tYXNtTqt+83McHDJw6FeDhb77KdsYX1LZxyd/Mp+YycPSD6q8L7bcOWrp6SF0Bdawyp6dsStnVth/tL2D3tAV2jx0cnc6Tj/AOLjPk5y8u7tfR9Swa5pa8S1wLXDi1wwkehK8D2nbspYmBxNVtSrTe0tyAY4ta4O3kwcvZz5J8ublx97V7aKItjTGLGHHwuw4SB4/ukkg+EakKCs14a1xa4NdiDXEGHYYxQd8SPVD4lix6EYyQYBMCTAkAcSRoFB3ifSunta5ocQ14AeBo4AhwnyIlHbNptqPpMNNpguxQ5wNQaweEQdOMIHoR2WoufWycWtgh0feGoZ1j0W1mTnrv4yqRlmKcBogZRH1PE5K2o18TZ3jXnz9/mjG/DPK2u160BAuvgorq5xGEG4weSvadDTd8vmkhYHJJLYE25gq9takhUAMFWdjWTia7f2wVbbMhyvriniaqttqQ5Kz2coq5OQVXWHvNWlRiBuKfmiqxAkLgGR/VNe6Cusfmkuo6DoMjcqDbdp43ODQG+E6zJdiMweJa7yV24w4hVm16cgO1LeUiNTPyy81M+lS+tKEBJT3tcve55iXGThAa3o0ZAclCU00guhcC6gnU4LkJwagEnNansoqcUYQaBtNH7IuDQr06w/9N4cf6dHD/GV2rRYKbHNeHOdjxMgg04IDSTvxCTlpCZ3Tixzg0lrYaXQcILsmgniU16sr6HtwIDtQQCOuac+5hA2MtpU2nPCxrfQAKUvXU7Hal1vOQGZ5Aa/JfPV/dd7VfU/G97/APJxd+a9l7abR7mzquHxOApt83nCct/hxHovKbXvatY1e7bUMy6WDu8xEloho+Sz5OtMOWz1FUSTAkmNMzA8uCJ7/E6niY0tYGthowYgCTm4Zlxk+LVXNvscBpa4NJcW5iZbG4O0z35FF0rVtOMIDXTBOrh1OnSFk5/LSstthhwcXAskgsEzDZMgg56QATGm9WthZspGWiCd5zPlK48Z6nnP6Kyttm1H5kFoOhcMyOIGp+iVTaY52LM5c9fZT6bDkfgaZzdIxccLYl3TrCtKWzw3z4mCeg0CHumNbJ1MRJTkRtnqmRlI5qO7dmo6dRJRxYknykmBNzkVPZVlDtRsKO1eiJaS3fOSVQZoO2qe/wB0bRpyVSTXBB16auhaKCtYpWHKyt3RhA95C013Yqju7EjRS0lDVjMO6FRVWGCASJBHQiI8kXStZaQhnKMvRys5dUxJDZgcQAesc0OFb3rMMwfjyIjUCHAz5j5IWrb0+7Zhx95Lu8nDgifBgjOYBmeSpWtg4T2tRVns51R4YIBIJ8Tg1oABJknTRcY2Ehq9uU7dHW1kwtqE1GtcxoLWmZqEujC2NCBnn/1G+k4MDy0hriWtdBDSWxIB3xIUTSg+uzwUrmm5rixwLXNMEEQQeBCZKdVeXOJcSXEySSSSeZOpT0W/RiM2NbmpcUaf4qtMR5OBOXkCo6lZzwxpMhgwsGUNBJdGXMlaLsjPf0XGk53cCoWinTOKo58xiecobOp6SqisdWvXCgb/AGlTpZPd4joxoLqh8mNz66ITBcVv9RwoM/BTM1D/AFVTp/aB5p3dU7dhwNDd5OrnHm45uK6Num5Mn2n2x35azBDWHFDgMWLPM8MpETxnlWOqYctMzloAeH7oy5tXVKvhBc5xyABJPkB1Rtr2Te4jvfCN7RBf1OjfmeSxt3XFnlu7qpp5nKOA0Py4q3o9m3ujvDg5EHGR/Ru6wtBZ7Gp0vgaGnjq4+bv0hSVHYUaZ2q222PTp5tHi1xHN0/QdPVEh7QM/fVDXN0gu/KOiE3FcDRUW0LhHVnqovilTVNZ2aYx67VUQUKE40lFCSA0O3KEKst9Vo9v0sln6Dc1XyidLqypytDZ2kBV+xbfeVfBaSItMdTj6qF1KZRJ+n09/VNJA97k9Er6tmDuVdcbNV26qE9tEEFTYrbI1LPAdFR3VGHH1W/2hsyRosltLZxa7P2FGWKsaoLlmUiJGkgEeh1VQaeQnp0MfktBXomYKqbq3iTlqBG/Ocxx0+YWc+msoRcKlbUggiMiDuOmehyhT7SuH1H97UHiqAOnDhaQAGAjdHh1HAqtK+A2IwASYEwJyE6wN0qS2rubiwEjE1zHRvafiB5EaqSnWqOp90M2Y+8gAfFhLZxeROUqx2bst48WPu5a4GM3FpEOHAAj6pjappVixzXAwQQWnImQZGR1RtvZ1Kzy4gy4lznPykuJMxvJPlqrS0s2NzYJO9xzOvHci2uO4frlCeqjZla28eN5xvyBcQBoA0Q0CG5CNNy1nZQlrHSIBM/JUNjsmtWdLGktnNxgMH9x1PILd7L2NhaMXiPo3L5n5K8ezmcl3UgBdk0SeW7meA5lRu2QHf6jpHBkeheRA6A9FaEQInLgMm+g+pUZqqqWXLb0gpWzWAhjQwHXDMu/qec3eWnJMeI0XatVA17iEmblxcQqq5vF27u1U16qR6SVbiVGHKDEk56kzq1VVty6UTUcgLiqkAVTVKlSkp7KRcUfRt4UmG7lJG9zyXUw0m16UtPks9Qo5rT3GYI5KhbTh8K72yi92e7C0eSObcoC1GSm3qyHOrZSoalZSto5KtkhxCAmVjQQLGo+09++iCEml4dFnO0FvkDHI/ULXWrAUNtbZAewgfrnuSoleX1qefvd7CDuLUOEQru8ti3EDqPy1HpKrisbG0qkdsqN/Ajflz4fspzYZAucXR4RJmANwG4I6vu5dc9/0CVvbYvM6DOekJqlQMacMCY+hRTA7LdOv6q52Z2RqP+LwNO45uPQadVrNn9nKdKCGyfxOzPTcOiqb+E3KRkNldl6zzkC1pjxPyG/7up/dbCx7G0mEF/8AMOvjAw9GfrKtWQ3NEU64KuYouVqN1ANA5ekcAFNSrZRuUVw9BitE8kyFVnIRz1I+pInjmhapQaOvVVVdXCKuayprqspqohr1kG9ydUeoSZUqOa5J5hcmOSFr1pSIyvXUNK3Lzy4omzsHVXQAfe5amj2bwNl2XII7G9M/QsoEAIgW0K7/AIQbkypbhPSdqc0F1WJtfyST0Npqv5KruPiCSSdTFra/kug59QkkqC5b8PRVP3j5pJJUoKCKttOv5hJJAWdkjX6LqSomA2+P57v6h+SzVMZjp9QkksK0jtcLVdmKQFEOAAJMEwJPmUkkp/KHemoth4ev6KSsdfe8pJLdmFqHJdtjn6pJIMRVVfVK4kkYlnwjr9UJW9/JdSQapvDqqetv970kkqqBHrjUklJoKqGO7qupKQ2vZBg4DQK22okkrw6Z5dqtNKSSoGFJJJNL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50" name="AutoShape 18" descr="data:image/jpeg;base64,/9j/4AAQSkZJRgABAQAAAQABAAD/2wCEAAkGBhQSERUUExQVFRUVFxQUFRgYFxcXFRUXGBUVFBgXFxUXHCYgFxkjGRUUHy8gJCcpLCwsFx4xNTAqNSYrLCkBCQoKDgwOGg8PGiwkHSQpLCwsLCwsKSwsLCwsLCwsLCwsLC4sKSwsLCksLCwpLCwsLC4sLCwsLCwsLCwpLCwsKf/AABEIAMIBAwMBIgACEQEDEQH/xAAcAAABBQEBAQAAAAAAAAAAAAAEAAIDBQYBBwj/xABAEAABAwIDBQYDBgUEAQUBAAABAAIRAwQSITEFQVFhgQYTInGR8DKhsQdCUsHR4RQjcoKSM2Ky8cJDRFOT0zT/xAAZAQADAQEBAAAAAAAAAAAAAAAAAQIDBAX/xAAkEQEBAAICAgICAgMAAAAAAAAAAQIRAzESIUFREyIy8AQUwf/aAAwDAQACEQMRAD8AsKLQFMKiHD1K1y1YnueoQFJjTZzQHadCSrW0tQBKGs6cqxc4AIBtUqq2hVHmeSMua0BVmHOUjPsaMnxdFPdskQMhKhD1O52JshAQsoBdNMLgenoBBkJ4yTZSLkGkDvNSNcEOXKI1IQFk1wTwVUuvQwS4ho4kwOeZVfcdu7SnrVxnhTBf8xDfml5Q9baUhNdTWLr/AGpURkyjVd5lrPoXKvuPtUf9yg0ccTyZy4Na367kvOH4V6G15CcKwXnVt9qLp/mUGkb8DiD6OkH1C2OytsUrluKk+eI0c3+pu7hOnAomUouNWuNPbVHGEG48FC6sZVJWlVkiQfqq99zBgp1C9jqm3NEOQHf4kFP73kUKKW7grG2qtIgoCufVI3ZfT9k12asalvKjFANPJAV1SyLhoqTaFo5jojMrZGPf/SAubYOMncgMuKC6rCpaGT+6SNHtJTciGuQ9MhSd4hKQvXWMlRNko62obykB1s0BsptWqoqlaMkJWre8kB2tUQ+JMdUTQUGkmURQqQhO8UdS5DQS4hoGpJAA8yUbAvHBTjVWX2j26t2fCTUP+wZf5GB6Ss/e/aJVdlSY1g4nxu/IfIqfJXjXo7q4Ak6DXgmfxvAfkvGb7alWsZqvc/zOQ8m6DoFvuyu3u/o+I/zKcNdz/C7qB6gp43fbfi48bdVpH3PFwHlqqPtBTuKgb3FYs3PGgO8ODw3FO4jy5rTUdnyAY3Jx2dyVWbdHhjrWmEsOwrq1RvfVnOk5kCTGp8Tyd3JWmzfs/tfFjdUfJOHMMwt3TAOJ0RJ05LZ2NjD2+nqI/NVFnSLabCdSATylLWl48WNxrzztV2OfaHG2X0Ccn72zo2oBoeB0PI5LPQvdaNYEQYIORBzBHAjeoNsdnqN4yHsLiMmvbIe3kHRmORkckeMrDLi+niCsdi7Yfb1RUpnMZEbnDe1w3g/urjbn2f16Mupfzmf7R/MHmzf5tnosuouOmVmu3t+ydqMuKTalPQ6je129ruY8sxB3ol7ffv8AReSdlu0JtawdmWHJ7eI4gfiG7qN5XrlvcMqNDmEFrgC0jQjcVWNZZY6D1LXePfqnCoQEQWR7/wClE4JpQvr9FEK56p9WlOiCewjRAWVO/KnbcA5Koa+NfZUdfaA9/RA0uDUI1SNRVmzdp4snablY1GFMg76eenyKSRngUkACApaVKULjRFOrCQGsaAnGtCDNwmOrJDSd9f3mhqlVMc9R4kGkxIDaW3qND/UeA6JwjN5/tGnWFle1fat4qOo0XYQ3J7h8RdvAO4DTLOZWQc8k55k68/NTcvpXj9tftH7Q3GRRpho/E/xO/wARkOpKzF9tKpWM1Hued0nIeQ0HQIaU2VKjpSxJsorZezX3FVlKmJe84QPzJ3ACTPJPWzWPZXs1Uvq4p08mjOo/cxvHmToBv9V6hX7JMtmAUT4RqHazvJcNSfJaDs72fp2FsKTILviqP0L37z5bgNwQd9ckkhaakmnXw4a91Psa7BpidRDT5jL5iCjLuoAs5ZWr+98JgEEuHlp9UddWZcIJPTJOWunLHCZLi1rg4TwIPzVIyXlxGmJwngASB9Eyns4tEBz/APJK02cQ5rA5waSAcxvOZ0S9qxuEl05VrBmepgkD5SeU+vQoJtbEcTjJ3cvKNPIKKlQfUJOZxGZPDcPIAAdFdWGxNJU+66pycfBNd0RWqBsFzgDALiTvgST1lZvtDs2jdtcG0msflhrEEVCQ4SXNaQC0txCDJzGYVztXY/dw/Mhx3mYOvpqhjbBo1zVbsc1wwym9b2otm9kKNMjw94+QMT9JmMm6Aec+ah2F2sNS6e0S6k44acAnAGjCw5DIOABPNxPFarZttjLiRLWiDOkulsHpiVjSpBghoDQNA0AD0GScx3HNnxS+p0ipXR3/AE3hSyCnV6OISPiGvMIdpj3xRZp5+eHjdHPZB0UFVkonvo9/okKwOu/6pIUV2whVVULT3ltOnv5LO3lKPf5IpwqNcAc/eaudnbRkQ5Z1gjNEsqnKFIrUGOASVM3aJASVbToO1SteomrjnwgxBeoy9QGuon3CnZ6Emouh6DFZPFRAeddpaOG6qji8uHk7xj6qrlantw042HKC07hMyAZMSRGGJ0zWWKhpXJXF1cTIl639lR2dSAIrh13UbDg9rmFgiSynIwkcSDJjdovJF6B9m1Bgp1Hj/UL8B4hoa1wHkSSf7RwV4tOObyeu7TdNMlpB5iCPULH1q3izRdAncSPIkfRMumOOXxeYn56p2PR45B+xPEXRuA+Z/ZWDqKquz0tc8OESGkc4Jn6hXGNOdJ5Mf2ukRoptCmA8E6AOPo0lTF6E2hPdVcOZ7uoANJJYRqmWOO7IPtNlgAQFZ0bQBVXY3aRq0CH/AB03Fjt+mnyV7UrADgiXc2XJhljncb2E2laB1F7eLTHmBI+YC8/pkkyVsdpbZlpbT8RIImYAnKZ3qntLIR8I89f+Uj5Kcvbo45ePGzJabHtw2nhOrs3dQI9BHWVBXp4SRw9yqzalG6peMVXlm8tOHD/UGwOv0We7U9tq9GlTax7e9cXS4ta54piADmI+LEJIJ8J4JzLXocnH44fk3LG0pggToBvOQHU5KIllSTTfTfHxBj2vieOF2Wi8Pvtq1a5mtUfUP+9xdHkDkOisezG33WtYPHwnwvH4mnXqNRzCWWbzeTOZzWnqtUHT19hRlh95I9tVtVgcIMgEcwRIQlbEPeqHK6NM/fqgL6gCMkS8b1BXYSEBnq7YKYyujbi3yKrsMJGMCSiY/JJIJ21VHWqZLrGqK4CKUR96on1UkxylSei5QXu08BwgEmJnQImgg9u2+TXj+k/UfmjLoKLbRfVbMThO4aYsvqAs24LSXLjhOEkEQQQSDIIORG/JZ2qM1GNX60iSRlhsqrXdFJjnnfGg/qccm9StXs77PQM675/2MyHV5zPQDzWsxtPHC5dMVTolxAaC4nQAEn0C23YfZtehUJe3Cx7YIJGLEDLThGn3hnHxLT2dhTpNw02NYN8DM+Z1PVcqU4zCuY6dXHwau7VvSfmj6l4yizFVIaD8IPxO/paMz56Kgu9r9yxpaAaj5wyJDANXkbzOQByyJOkGDYWzjcVsdQlwEOeXGS47gSfcBLfvUdePD+vnl6jQWtF9ciq4uY37jR4SRxcRnHJWrLENa4mo8mDAkfKR9U4FSGITZzlrKXNe7pUu9e+m5sgYS2HAEwDLYE/Rcp7cqupud3RcyCHEZRIjInzR9d38RU7o/CJMcY4+qtG2g7ru4GExI4wp1ft2fnwknljN/wDFf2RuPBVfTGJ9SHBp8PiaIic4P6JUa7q5cLmcTT8MlobwIaD56yrHZ9kKR8IgKW/pmo1wGsHCeDtR88uqcx9F/s4+Vsnfz8wKykNBorG0tVTbJ2iHEB8NJ9FrrShknHNz3KZaySU7cBuYBmRB06heK9tOwdz/ABdV1Jhq03EOYcbMQaQCGYS4GG/CMtAF7Tc1w0fIcyqzaMNaXu1VfGnLcdz2+e73YdxR/wBWjVYOLmODf8oj5oNjl7LW2w4v8GQmERtPsTb12Yn0gHH77PA/qRk7+4FR4y9Iy4rGJ7DdpMJFFx50+urOuZHPovQ2vDxuK822r9ntekcVA980ZwPDVHSYd/bnyWh7M7cc5uGpLajTDmuBadNSInPPqDyU6uLnzwq/qsI00QZVqyoHCULc2+8e/VUyU12zLJUrjnmtBcty9n9lnawIPv6pVUOI8/RdQ/eH2B+aSQWrmoS5KsKrEBdIpQLKaQkuEqVCqRRNWgH0nt3kZeYzCr21o3Iq2vwTEGVXq+ksyRxUuxeyTatRznmaTXQ0A5v8zqABE6E8k/adKKjsokyOv7yrjss4YHt34g71aB/4KOLvVdHHq3VaC3oNY0MY0NaNABAHQJxppUSpw0kwBJ4DM+i6nZAjqaic1QbV7SW1vIqVA54+5Tio8HgSDhb5F08lkNp/aHUdlRptpD8Tv5lT5jCP8T5qblIV5ccWtu7UOaC7JrZ8RIa0TmQXOyhXHZmszuZpua4Fzs2mQY8MSPea8ZNWvd1ACalao7JoJLjxynJo9AFvux+x6lo12NxxPIlocSxsctC7ieUecSze1Tmy5Z4yenojKie92SqKF9xRtKrJjiqTcbAdgwNumD8YeB5hpd9Gn0WmFBef3W2Y2raDRhq1KbeBAoupz1fUJ8oXofepYnySy6/v2b3K6KcZ9Uu+C4aypGnnm1GFlWo3c17gPIOMfJbTstt4G2cargO5BxOcYGACcTieABz5IHbGxG1XlwOEkgzqDkNQvNu1m23t7y0DXUwHjvSSJqYc2AAaU9HDMzLTlELKY3HLfw9L/K5sMuGb/k9isrxlf+a17Xt+7hcHAeZaTmqTtReOcIGgXh9C4fTdipucx3FpLT6tgq1odtb1uXfueOFQNqfN4J+aryeVOWb9xsr7bNG0FM1nEYjkGtxOMRJiRkJGc78pXoNO+ZVtWVKTg5j2hzXDeD55g6iDpC+ctqXtW4fjquLnRAyAAGsBrQABmdOK13Zj7Qn2dibcU2vcHudTc4nAxrsyC0ZuOLEYkDNEs2MuXyy3enpd3e06NM1Kz202aS7eeDQM3HkASsRtT7SGF0UKWIA/HViY/wBlPMDzcT5LE7T2tVuKhqVnue7SToBwaBk1vIABCBK5fTHLO161sra4eGkHJ2fVXlOuHDcvLezN+Z7snIyRJgAwTHXTzIWxtL4j6H9ff5JSscsVveW8rO3tpw9+i0LK8j2ELc0J5qkMm9uf7hdVpU2fmUklCnZhVl4FaNOnNA7Qp8EZJisK7TbJTHOU9hTxOUrSXdKG5alAWe0C06Zq6vbbwmPNZt+TyjqlBe1XYwHbxkfIpvZ6vhrRucCOo8Q/NMfVyjcUC2qWODhq0g+h0U9ZSrwuq2W0tr0rZneVCTMhjGxjqEaxOTWiRLjpIyJyWC2322uLiWg91TP3GSJH+9/xP8jlyCJ7cPxvpPBlrqQw8vG4n/kFl1pllem3Jnd6JMK6XLT9h+xrrx+N8igw+I/jOuBv5ncDxKmTbKTd1Gw+zTs8KNv37h/MrDwzq2luA4Yvi8sPBauvZAomlSAAGgGQ4AcAuV3wttOzH9elYLctOkhF27MwRrIgcU51wOErG9tO3HcPfbWwHeDwVa0/A77zKQGjh8JedDMARiU9NLyyT2oe223B/HMNEiLUta0jMGo1+N55jEA3mGc1PW+1W7Pwtot/tcfq9Y7CnNao25LnbdvdOzm2P4qgyqDqPEODhkR6yrZrV5R9me3e6rmg4+Crm3k8D8wPkvWVtjdx38ecuOyhYT7UNg4mNumDxMhlXmwmGO6OOHyc3gt0Soq9Fr2uY8YmvBa4cWkQR6KtbLP95p8/ppVjt/Y7rW4fRdnhPhP4mHNruoI6yNyriFzWaedTSuhIBPDEiNhOATxSRFtQaXAPdhaTm4DEQI/CNTu6oEm3LWoWmRqtvaVsTWuH3gD798ViGngJ35Ld2NAtpsadQ1oPnH6lE7Tl0IZXI+h9+96Mp3c6oIs/RcDo+nP3+itmsDTB3JKu/iY3BJMFZ1JClumSgNl1s4VrUZIR8F8qCvSiU6wMFSXhgqOyd4lE7Ut6z/Csze0/EtLW+HoqS4pynTxVxCjuKWaLLFyoyRPBRlFdBNp22O2Yd9N7mARM95BaP8gVlrq2cxxY4EOaYIOoK2fdY6VSmNXNlv8AU042/QjqsfcSSSZmc5mZ5znKbTLXjFv2Q7HvvamctosP8x/zwN4uI9AZO4H2eytGUmNp02hrGCGgbv1PPfK8W2f2zu6FNtKlWwMbMNDKR1MnMsJOZ1KKH2hX/wD85/8Aro//AJrSWQ8Mpi9nxBMeA4Lxh/by/P8A7l48m02/8WBcZ24vgf8A+ut1II9CIT8ov8seo7a2iLOhUuDEs8NIH71Z0hg5gQXnkwrxUuJJJJJJkk6knMknirDavaK4uQ0V6rqgZJaCGgAmJMNAzMDPkq4BRbtnll5V0JyaF2Ukn06pa4OaYc0hzTwIMj5r3fs/tYXNtTqt+83McHDJw6FeDhb77KdsYX1LZxyd/Mp+YycPSD6q8L7bcOWrp6SF0Bdawyp6dsStnVth/tL2D3tAV2jx0cnc6Tj/AOLjPk5y8u7tfR9Swa5pa8S1wLXDi1wwkehK8D2nbspYmBxNVtSrTe0tyAY4ta4O3kwcvZz5J8ublx97V7aKItjTGLGHHwuw4SB4/ukkg+EakKCs14a1xa4NdiDXEGHYYxQd8SPVD4lix6EYyQYBMCTAkAcSRoFB3ifSunta5ocQ14AeBo4AhwnyIlHbNptqPpMNNpguxQ5wNQaweEQdOMIHoR2WoufWycWtgh0feGoZ1j0W1mTnrv4yqRlmKcBogZRH1PE5K2o18TZ3jXnz9/mjG/DPK2u160BAuvgorq5xGEG4weSvadDTd8vmkhYHJJLYE25gq9takhUAMFWdjWTia7f2wVbbMhyvriniaqttqQ5Kz2coq5OQVXWHvNWlRiBuKfmiqxAkLgGR/VNe6Cusfmkuo6DoMjcqDbdp43ODQG+E6zJdiMweJa7yV24w4hVm16cgO1LeUiNTPyy81M+lS+tKEBJT3tcve55iXGThAa3o0ZAclCU00guhcC6gnU4LkJwagEnNansoqcUYQaBtNH7IuDQr06w/9N4cf6dHD/GV2rRYKbHNeHOdjxMgg04IDSTvxCTlpCZ3Tixzg0lrYaXQcILsmgniU16sr6HtwIDtQQCOuac+5hA2MtpU2nPCxrfQAKUvXU7Hal1vOQGZ5Aa/JfPV/dd7VfU/G97/APJxd+a9l7abR7mzquHxOApt83nCct/hxHovKbXvatY1e7bUMy6WDu8xEloho+Sz5OtMOWz1FUSTAkmNMzA8uCJ7/E6niY0tYGthowYgCTm4Zlxk+LVXNvscBpa4NJcW5iZbG4O0z35FF0rVtOMIDXTBOrh1OnSFk5/LSstthhwcXAskgsEzDZMgg56QATGm9WthZspGWiCd5zPlK48Z6nnP6Kyttm1H5kFoOhcMyOIGp+iVTaY52LM5c9fZT6bDkfgaZzdIxccLYl3TrCtKWzw3z4mCeg0CHumNbJ1MRJTkRtnqmRlI5qO7dmo6dRJRxYknykmBNzkVPZVlDtRsKO1eiJaS3fOSVQZoO2qe/wB0bRpyVSTXBB16auhaKCtYpWHKyt3RhA95C013Yqju7EjRS0lDVjMO6FRVWGCASJBHQiI8kXStZaQhnKMvRys5dUxJDZgcQAesc0OFb3rMMwfjyIjUCHAz5j5IWrb0+7Zhx95Lu8nDgifBgjOYBmeSpWtg4T2tRVns51R4YIBIJ8Tg1oABJknTRcY2Ehq9uU7dHW1kwtqE1GtcxoLWmZqEujC2NCBnn/1G+k4MDy0hriWtdBDSWxIB3xIUTSg+uzwUrmm5rixwLXNMEEQQeBCZKdVeXOJcSXEySSSSeZOpT0W/RiM2NbmpcUaf4qtMR5OBOXkCo6lZzwxpMhgwsGUNBJdGXMlaLsjPf0XGk53cCoWinTOKo58xiecobOp6SqisdWvXCgb/AGlTpZPd4joxoLqh8mNz66ITBcVv9RwoM/BTM1D/AFVTp/aB5p3dU7dhwNDd5OrnHm45uK6Num5Mn2n2x35azBDWHFDgMWLPM8MpETxnlWOqYctMzloAeH7oy5tXVKvhBc5xyABJPkB1Rtr2Te4jvfCN7RBf1OjfmeSxt3XFnlu7qpp5nKOA0Py4q3o9m3ujvDg5EHGR/Ru6wtBZ7Gp0vgaGnjq4+bv0hSVHYUaZ2q222PTp5tHi1xHN0/QdPVEh7QM/fVDXN0gu/KOiE3FcDRUW0LhHVnqovilTVNZ2aYx67VUQUKE40lFCSA0O3KEKst9Vo9v0sln6Dc1XyidLqypytDZ2kBV+xbfeVfBaSItMdTj6qF1KZRJ+n09/VNJA97k9Er6tmDuVdcbNV26qE9tEEFTYrbI1LPAdFR3VGHH1W/2hsyRosltLZxa7P2FGWKsaoLlmUiJGkgEeh1VQaeQnp0MfktBXomYKqbq3iTlqBG/Ocxx0+YWc+msoRcKlbUggiMiDuOmehyhT7SuH1H97UHiqAOnDhaQAGAjdHh1HAqtK+A2IwASYEwJyE6wN0qS2rubiwEjE1zHRvafiB5EaqSnWqOp90M2Y+8gAfFhLZxeROUqx2bst48WPu5a4GM3FpEOHAAj6pjappVixzXAwQQWnImQZGR1RtvZ1Kzy4gy4lznPykuJMxvJPlqrS0s2NzYJO9xzOvHci2uO4frlCeqjZla28eN5xvyBcQBoA0Q0CG5CNNy1nZQlrHSIBM/JUNjsmtWdLGktnNxgMH9x1PILd7L2NhaMXiPo3L5n5K8ezmcl3UgBdk0SeW7meA5lRu2QHf6jpHBkeheRA6A9FaEQInLgMm+g+pUZqqqWXLb0gpWzWAhjQwHXDMu/qec3eWnJMeI0XatVA17iEmblxcQqq5vF27u1U16qR6SVbiVGHKDEk56kzq1VVty6UTUcgLiqkAVTVKlSkp7KRcUfRt4UmG7lJG9zyXUw0m16UtPks9Qo5rT3GYI5KhbTh8K72yi92e7C0eSObcoC1GSm3qyHOrZSoalZSto5KtkhxCAmVjQQLGo+09++iCEml4dFnO0FvkDHI/ULXWrAUNtbZAewgfrnuSoleX1qefvd7CDuLUOEQru8ti3EDqPy1HpKrisbG0qkdsqN/Ajflz4fspzYZAucXR4RJmANwG4I6vu5dc9/0CVvbYvM6DOekJqlQMacMCY+hRTA7LdOv6q52Z2RqP+LwNO45uPQadVrNn9nKdKCGyfxOzPTcOiqb+E3KRkNldl6zzkC1pjxPyG/7up/dbCx7G0mEF/8AMOvjAw9GfrKtWQ3NEU64KuYouVqN1ANA5ekcAFNSrZRuUVw9BitE8kyFVnIRz1I+pInjmhapQaOvVVVdXCKuayprqspqohr1kG9ydUeoSZUqOa5J5hcmOSFr1pSIyvXUNK3Lzy4omzsHVXQAfe5amj2bwNl2XII7G9M/QsoEAIgW0K7/AIQbkypbhPSdqc0F1WJtfyST0Npqv5KruPiCSSdTFra/kug59QkkqC5b8PRVP3j5pJJUoKCKttOv5hJJAWdkjX6LqSomA2+P57v6h+SzVMZjp9QkksK0jtcLVdmKQFEOAAJMEwJPmUkkp/KHemoth4ev6KSsdfe8pJLdmFqHJdtjn6pJIMRVVfVK4kkYlnwjr9UJW9/JdSQapvDqqetv970kkqqBHrjUklJoKqGO7qupKQ2vZBg4DQK22okkrw6Z5dqtNKSSoGFJJJNL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452" name="Picture 20" descr="http://farm3.staticflickr.com/2347/2310990442_a9834d4159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1619250"/>
            <a:ext cx="571500" cy="428625"/>
          </a:xfrm>
          <a:prstGeom prst="rect">
            <a:avLst/>
          </a:prstGeom>
          <a:noFill/>
        </p:spPr>
      </p:pic>
      <p:pic>
        <p:nvPicPr>
          <p:cNvPr id="42" name="Picture 20" descr="http://farm3.staticflickr.com/2347/2310990442_a9834d4159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67000" y="5562600"/>
            <a:ext cx="381000" cy="285750"/>
          </a:xfrm>
          <a:prstGeom prst="rect">
            <a:avLst/>
          </a:prstGeom>
          <a:noFill/>
        </p:spPr>
      </p:pic>
      <p:cxnSp>
        <p:nvCxnSpPr>
          <p:cNvPr id="46" name="Straight Connector 45"/>
          <p:cNvCxnSpPr/>
          <p:nvPr/>
        </p:nvCxnSpPr>
        <p:spPr>
          <a:xfrm>
            <a:off x="2971800" y="4343400"/>
            <a:ext cx="533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0" y="5027612"/>
            <a:ext cx="533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48000" y="5637212"/>
            <a:ext cx="533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Dual 5 Stage Pipeline Machine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6166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CHECK" val="0"/>
  <p:tag name="PLAYERLOGOHEIGHT" val="167"/>
  <p:tag name="PLAYERLOGOWIDTH" val="387"/>
  <p:tag name="LAUNCHINNEWWINDOW" val="0"/>
  <p:tag name="LASTPUBLISHED" val="C:\Documents and Settings\gdovis\Desktop\scuola_guida\player.html"/>
  <p:tag name="ARTICULATE_PRESENTER_VERSION" val="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Gabriele\IMPOST~1\Temp\articulate\presenter\imgtemp\gad5A7Ic_file\slide0001_image001.png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2339</Words>
  <Application>Microsoft Office PowerPoint</Application>
  <PresentationFormat>On-screen Show (4:3)</PresentationFormat>
  <Paragraphs>387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Tema di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ALGORITMI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909</cp:revision>
  <dcterms:created xsi:type="dcterms:W3CDTF">2010-04-23T10:21:36Z</dcterms:created>
  <dcterms:modified xsi:type="dcterms:W3CDTF">2021-02-05T08:31:27Z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elements</vt:lpwstr>
  </property>
  <property fmtid="{D5CDD505-2E9C-101B-9397-08002B2CF9AE}" pid="4" name="ArticulateGUID">
    <vt:lpwstr>1B03B9BF-A2A0-445D-9AEB-C3C19F9C083B</vt:lpwstr>
  </property>
  <property fmtid="{D5CDD505-2E9C-101B-9397-08002B2CF9AE}" pid="5" name="ArticulateProjectFull">
    <vt:lpwstr>K:\lavoro\algoritmi\documenti_utilità\e-learning\screenr_template.ppta</vt:lpwstr>
  </property>
  <property fmtid="{D5CDD505-2E9C-101B-9397-08002B2CF9AE}" pid="6" name="_MarkAsFinal">
    <vt:bool>true</vt:bool>
  </property>
</Properties>
</file>