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slideshow.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6" r:id="rId13"/>
    <p:sldId id="268" r:id="rId14"/>
    <p:sldId id="269" r:id="rId15"/>
    <p:sldId id="270" r:id="rId16"/>
    <p:sldId id="485" r:id="rId17"/>
    <p:sldId id="339" r:id="rId18"/>
    <p:sldId id="340" r:id="rId19"/>
    <p:sldId id="341" r:id="rId20"/>
    <p:sldId id="342" r:id="rId21"/>
    <p:sldId id="343" r:id="rId22"/>
    <p:sldId id="289" r:id="rId23"/>
    <p:sldId id="271" r:id="rId24"/>
    <p:sldId id="272" r:id="rId25"/>
    <p:sldId id="274" r:id="rId26"/>
    <p:sldId id="273" r:id="rId27"/>
    <p:sldId id="291" r:id="rId28"/>
    <p:sldId id="486" r:id="rId29"/>
    <p:sldId id="487" r:id="rId30"/>
    <p:sldId id="488" r:id="rId31"/>
    <p:sldId id="489" r:id="rId32"/>
    <p:sldId id="490" r:id="rId33"/>
    <p:sldId id="301" r:id="rId34"/>
    <p:sldId id="302" r:id="rId35"/>
    <p:sldId id="303" r:id="rId36"/>
    <p:sldId id="491" r:id="rId37"/>
    <p:sldId id="305" r:id="rId38"/>
    <p:sldId id="306" r:id="rId39"/>
    <p:sldId id="307" r:id="rId40"/>
    <p:sldId id="308" r:id="rId41"/>
    <p:sldId id="309" r:id="rId42"/>
    <p:sldId id="510" r:id="rId43"/>
    <p:sldId id="310" r:id="rId44"/>
    <p:sldId id="311" r:id="rId45"/>
    <p:sldId id="312" r:id="rId46"/>
    <p:sldId id="313" r:id="rId47"/>
    <p:sldId id="492" r:id="rId48"/>
    <p:sldId id="493" r:id="rId49"/>
    <p:sldId id="494" r:id="rId50"/>
    <p:sldId id="511" r:id="rId51"/>
    <p:sldId id="512" r:id="rId52"/>
    <p:sldId id="346" r:id="rId53"/>
    <p:sldId id="347" r:id="rId54"/>
    <p:sldId id="348" r:id="rId55"/>
    <p:sldId id="349" r:id="rId56"/>
    <p:sldId id="498" r:id="rId57"/>
    <p:sldId id="499" r:id="rId58"/>
    <p:sldId id="500" r:id="rId59"/>
    <p:sldId id="501" r:id="rId60"/>
    <p:sldId id="502" r:id="rId61"/>
    <p:sldId id="503" r:id="rId62"/>
    <p:sldId id="504" r:id="rId63"/>
    <p:sldId id="505" r:id="rId64"/>
    <p:sldId id="506" r:id="rId65"/>
    <p:sldId id="507" r:id="rId66"/>
    <p:sldId id="508" r:id="rId67"/>
    <p:sldId id="509" r:id="rId68"/>
    <p:sldId id="351" r:id="rId69"/>
    <p:sldId id="352" r:id="rId7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60" d="100"/>
          <a:sy n="60" d="100"/>
        </p:scale>
        <p:origin x="-1572" y="-162"/>
      </p:cViewPr>
      <p:guideLst>
        <p:guide orient="horz" pos="2160"/>
        <p:guide pos="2880"/>
      </p:guideLst>
    </p:cSldViewPr>
  </p:slideViewPr>
  <p:notesTextViewPr>
    <p:cViewPr>
      <p:scale>
        <a:sx n="100" d="100"/>
        <a:sy n="100" d="100"/>
      </p:scale>
      <p:origin x="0" y="0"/>
    </p:cViewPr>
  </p:notesTextViewPr>
  <p:sorterViewPr>
    <p:cViewPr>
      <p:scale>
        <a:sx n="70" d="100"/>
        <a:sy n="70" d="100"/>
      </p:scale>
      <p:origin x="0" y="7356"/>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extLst/>
          </a:lstStyle>
          <a:p>
            <a:fld id="{CE028D46-596B-4A0D-B345-AE2F1365D23C}" type="datetimeFigureOut">
              <a:rPr lang="en-US" smtClean="0"/>
              <a:pPr/>
              <a:t>9/14/2022</a:t>
            </a:fld>
            <a:endParaRPr lang="en-US" dirty="0"/>
          </a:p>
        </p:txBody>
      </p:sp>
      <p:sp>
        <p:nvSpPr>
          <p:cNvPr id="17" name="Footer Placeholder 16"/>
          <p:cNvSpPr>
            <a:spLocks noGrp="1"/>
          </p:cNvSpPr>
          <p:nvPr>
            <p:ph type="ftr" sz="quarter" idx="11"/>
          </p:nvPr>
        </p:nvSpPr>
        <p:spPr/>
        <p:txBody>
          <a:bodyPr/>
          <a:lstStyle>
            <a:extLst/>
          </a:lstStyle>
          <a:p>
            <a:endParaRPr lang="en-US" dirty="0"/>
          </a:p>
        </p:txBody>
      </p:sp>
      <p:sp>
        <p:nvSpPr>
          <p:cNvPr id="29" name="Slide Number Placeholder 28"/>
          <p:cNvSpPr>
            <a:spLocks noGrp="1"/>
          </p:cNvSpPr>
          <p:nvPr>
            <p:ph type="sldNum" sz="quarter" idx="12"/>
          </p:nvPr>
        </p:nvSpPr>
        <p:spPr/>
        <p:txBody>
          <a:bodyPr/>
          <a:lstStyle>
            <a:extLst/>
          </a:lstStyle>
          <a:p>
            <a:fld id="{0FCC35D0-E287-4A49-A518-AD117DD03915}" type="slidenum">
              <a:rPr lang="en-US" smtClean="0"/>
              <a:pPr/>
              <a:t>‹#›</a:t>
            </a:fld>
            <a:endParaRPr lang="en-US" dirty="0"/>
          </a:p>
        </p:txBody>
      </p:sp>
      <p:sp>
        <p:nvSpPr>
          <p:cNvPr id="32" name="Rectangle 31"/>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39" name="Rectangle 38"/>
          <p:cNvSpPr/>
          <p:nvPr/>
        </p:nvSpPr>
        <p:spPr>
          <a:xfrm>
            <a:off x="309558" y="680477"/>
            <a:ext cx="45720"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0" name="Rectangle 39"/>
          <p:cNvSpPr/>
          <p:nvPr/>
        </p:nvSpPr>
        <p:spPr>
          <a:xfrm>
            <a:off x="269073"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1" name="Rectangle 40"/>
          <p:cNvSpPr/>
          <p:nvPr/>
        </p:nvSpPr>
        <p:spPr>
          <a:xfrm>
            <a:off x="25002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2" name="Rectangle 41"/>
          <p:cNvSpPr/>
          <p:nvPr/>
        </p:nvSpPr>
        <p:spPr>
          <a:xfrm>
            <a:off x="221768"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Title 7"/>
          <p:cNvSpPr>
            <a:spLocks noGrp="1"/>
          </p:cNvSpPr>
          <p:nvPr>
            <p:ph type="ctrTitle"/>
          </p:nvPr>
        </p:nvSpPr>
        <p:spPr>
          <a:xfrm>
            <a:off x="914400" y="4343400"/>
            <a:ext cx="7772400" cy="1975104"/>
          </a:xfrm>
        </p:spPr>
        <p:txBody>
          <a:bodyPr/>
          <a:lstStyle>
            <a:lvl1pPr marR="9144" algn="l">
              <a:defRPr sz="4000" b="1" cap="all" spc="0" baseline="0">
                <a:effectLst>
                  <a:reflection blurRad="12700" stA="34000" endA="740" endPos="53000" dir="5400000" sy="-100000" algn="bl" rotWithShape="0"/>
                </a:effectLst>
              </a:defRPr>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914400" y="2834640"/>
            <a:ext cx="7772400"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56" name="Rectangle 55"/>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65" name="Rectangle 64"/>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66" name="Rectangle 65"/>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67" name="Rectangle 66"/>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E028D46-596B-4A0D-B345-AE2F1365D23C}" type="datetimeFigureOut">
              <a:rPr lang="en-US" smtClean="0"/>
              <a:pPr/>
              <a:t>9/14/2022</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0FCC35D0-E287-4A49-A518-AD117DD03915}"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981200" cy="5851525"/>
          </a:xfrm>
        </p:spPr>
        <p:txBody>
          <a:bodyPr vert="eaVert" anchor="ct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58674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E028D46-596B-4A0D-B345-AE2F1365D23C}" type="datetimeFigureOut">
              <a:rPr lang="en-US" smtClean="0"/>
              <a:pPr/>
              <a:t>9/14/2022</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0FCC35D0-E287-4A49-A518-AD117DD03915}"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E028D46-596B-4A0D-B345-AE2F1365D23C}" type="datetimeFigureOut">
              <a:rPr lang="en-US" smtClean="0"/>
              <a:pPr/>
              <a:t>9/14/2022</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0FCC35D0-E287-4A49-A518-AD117DD03915}"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Freeform 13"/>
          <p:cNvSpPr>
            <a:spLocks/>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5" name="Freeform 14"/>
          <p:cNvSpPr>
            <a:spLocks/>
          </p:cNvSpPr>
          <p:nvPr/>
        </p:nvSpPr>
        <p:spPr bwMode="auto">
          <a:xfrm>
            <a:off x="373966" y="0"/>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3" name="Freeform 12"/>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6" name="Freeform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7" name="Freeform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8" name="Freeform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9" name="Freeform 18"/>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20" name="Freeform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21" name="Freeform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22" name="Freeform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23" name="Freeform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24" name="Freeform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25" name="Freeform 24"/>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26" name="Freeform 25"/>
          <p:cNvSpPr>
            <a:spLocks/>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27" name="Freeform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3" name="Text Placeholder 2"/>
          <p:cNvSpPr>
            <a:spLocks noGrp="1"/>
          </p:cNvSpPr>
          <p:nvPr>
            <p:ph type="body" idx="1"/>
          </p:nvPr>
        </p:nvSpPr>
        <p:spPr>
          <a:xfrm>
            <a:off x="706902" y="1351672"/>
            <a:ext cx="5718048"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CE028D46-596B-4A0D-B345-AE2F1365D23C}" type="datetimeFigureOut">
              <a:rPr lang="en-US" smtClean="0"/>
              <a:pPr/>
              <a:t>9/14/2022</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0FCC35D0-E287-4A49-A518-AD117DD03915}" type="slidenum">
              <a:rPr lang="en-US" smtClean="0"/>
              <a:pPr/>
              <a:t>‹#›</a:t>
            </a:fld>
            <a:endParaRPr lang="en-US" dirty="0"/>
          </a:p>
        </p:txBody>
      </p:sp>
      <p:sp>
        <p:nvSpPr>
          <p:cNvPr id="7" name="Rectangle 6"/>
          <p:cNvSpPr/>
          <p:nvPr/>
        </p:nvSpPr>
        <p:spPr>
          <a:xfrm>
            <a:off x="363160" y="402264"/>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 name="Title 1"/>
          <p:cNvSpPr>
            <a:spLocks noGrp="1"/>
          </p:cNvSpPr>
          <p:nvPr>
            <p:ph type="title"/>
          </p:nvPr>
        </p:nvSpPr>
        <p:spPr>
          <a:xfrm>
            <a:off x="706902" y="512064"/>
            <a:ext cx="8156448" cy="777240"/>
          </a:xfrm>
        </p:spPr>
        <p:txBody>
          <a:bodyPr tIns="64008"/>
          <a:lstStyle>
            <a:lvl1pPr algn="l">
              <a:buNone/>
              <a:defRPr sz="3800" b="0" cap="none" spc="-150" baseline="0"/>
            </a:lvl1pPr>
            <a:extLst/>
          </a:lstStyle>
          <a:p>
            <a:r>
              <a:rPr kumimoji="0" lang="en-US" smtClean="0"/>
              <a:t>Click to edit Master title style</a:t>
            </a:r>
            <a:endParaRPr kumimoji="0" lang="en-US"/>
          </a:p>
        </p:txBody>
      </p:sp>
      <p:sp>
        <p:nvSpPr>
          <p:cNvPr id="8" name="Rectangle 7"/>
          <p:cNvSpPr/>
          <p:nvPr/>
        </p:nvSpPr>
        <p:spPr>
          <a:xfrm flipH="1">
            <a:off x="371538"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Rectangle 8"/>
          <p:cNvSpPr/>
          <p:nvPr/>
        </p:nvSpPr>
        <p:spPr>
          <a:xfrm flipH="1">
            <a:off x="411109"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0" name="Rectangle 9"/>
          <p:cNvSpPr/>
          <p:nvPr/>
        </p:nvSpPr>
        <p:spPr>
          <a:xfrm flipH="1">
            <a:off x="44845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1" name="Rectangle 10"/>
          <p:cNvSpPr/>
          <p:nvPr/>
        </p:nvSpPr>
        <p:spPr>
          <a:xfrm flipH="1">
            <a:off x="476702"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500478"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229600" cy="9144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CE028D46-596B-4A0D-B345-AE2F1365D23C}" type="datetimeFigureOut">
              <a:rPr lang="en-US" smtClean="0"/>
              <a:pPr/>
              <a:t>9/14/2022</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0FCC35D0-E287-4A49-A518-AD117DD03915}"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5" name="Rectangle 24"/>
          <p:cNvSpPr/>
          <p:nvPr/>
        </p:nvSpPr>
        <p:spPr>
          <a:xfrm>
            <a:off x="0" y="402265"/>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 name="Title 1"/>
          <p:cNvSpPr>
            <a:spLocks noGrp="1"/>
          </p:cNvSpPr>
          <p:nvPr>
            <p:ph type="title"/>
          </p:nvPr>
        </p:nvSpPr>
        <p:spPr>
          <a:xfrm>
            <a:off x="504824" y="512064"/>
            <a:ext cx="7772400" cy="914400"/>
          </a:xfrm>
        </p:spPr>
        <p:txBody>
          <a:bodyPr anchor="t"/>
          <a:lstStyle>
            <a:lvl1pPr>
              <a:defRPr sz="400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CE028D46-596B-4A0D-B345-AE2F1365D23C}" type="datetimeFigureOut">
              <a:rPr lang="en-US" smtClean="0"/>
              <a:pPr/>
              <a:t>9/14/2022</a:t>
            </a:fld>
            <a:endParaRPr lang="en-US" dirty="0"/>
          </a:p>
        </p:txBody>
      </p:sp>
      <p:sp>
        <p:nvSpPr>
          <p:cNvPr id="8" name="Footer Placeholder 7"/>
          <p:cNvSpPr>
            <a:spLocks noGrp="1"/>
          </p:cNvSpPr>
          <p:nvPr>
            <p:ph type="ftr" sz="quarter" idx="11"/>
          </p:nvPr>
        </p:nvSpPr>
        <p:spPr/>
        <p:txBody>
          <a:bodyPr/>
          <a:lstStyle>
            <a:extLst/>
          </a:lstStyle>
          <a:p>
            <a:endParaRPr lang="en-US" dirty="0"/>
          </a:p>
        </p:txBody>
      </p:sp>
      <p:sp>
        <p:nvSpPr>
          <p:cNvPr id="9" name="Slide Number Placeholder 8"/>
          <p:cNvSpPr>
            <a:spLocks noGrp="1"/>
          </p:cNvSpPr>
          <p:nvPr>
            <p:ph type="sldNum" sz="quarter" idx="12"/>
          </p:nvPr>
        </p:nvSpPr>
        <p:spPr/>
        <p:txBody>
          <a:bodyPr/>
          <a:lstStyle>
            <a:extLst/>
          </a:lstStyle>
          <a:p>
            <a:fld id="{0FCC35D0-E287-4A49-A518-AD117DD03915}" type="slidenum">
              <a:rPr lang="en-US" smtClean="0"/>
              <a:pPr/>
              <a:t>‹#›</a:t>
            </a:fld>
            <a:endParaRPr lang="en-US" dirty="0"/>
          </a:p>
        </p:txBody>
      </p:sp>
      <p:sp>
        <p:nvSpPr>
          <p:cNvPr id="16" name="Rectangle 15"/>
          <p:cNvSpPr/>
          <p:nvPr/>
        </p:nvSpPr>
        <p:spPr>
          <a:xfrm>
            <a:off x="87790" y="680477"/>
            <a:ext cx="4572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7" name="Rectangle 16"/>
          <p:cNvSpPr/>
          <p:nvPr/>
        </p:nvSpPr>
        <p:spPr>
          <a:xfrm>
            <a:off x="47305"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8" name="Rectangle 17"/>
          <p:cNvSpPr/>
          <p:nvPr/>
        </p:nvSpPr>
        <p:spPr>
          <a:xfrm>
            <a:off x="2825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9" name="Rectangle 18"/>
          <p:cNvSpPr/>
          <p:nvPr/>
        </p:nvSpPr>
        <p:spPr>
          <a:xfrm>
            <a:off x="0"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0" name="Rectangle 19"/>
          <p:cNvSpPr/>
          <p:nvPr/>
        </p:nvSpPr>
        <p:spPr>
          <a:xfrm flipH="1">
            <a:off x="149770"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1" name="Rectangle 20"/>
          <p:cNvSpPr/>
          <p:nvPr/>
        </p:nvSpPr>
        <p:spPr>
          <a:xfrm flipH="1">
            <a:off x="189341"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Rectangle 21"/>
          <p:cNvSpPr/>
          <p:nvPr/>
        </p:nvSpPr>
        <p:spPr>
          <a:xfrm flipH="1">
            <a:off x="22668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9" name="Rectangle 28"/>
          <p:cNvSpPr/>
          <p:nvPr/>
        </p:nvSpPr>
        <p:spPr>
          <a:xfrm flipH="1">
            <a:off x="254934"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30" name="Rectangle 29"/>
          <p:cNvSpPr/>
          <p:nvPr/>
        </p:nvSpPr>
        <p:spPr>
          <a:xfrm>
            <a:off x="278710"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914400"/>
          </a:xfrm>
        </p:spPr>
        <p:txBody>
          <a:bodyPr/>
          <a:lstStyle>
            <a:lvl1pPr>
              <a:defRPr sz="4000" cap="none" baseline="0"/>
            </a:lvl1pPr>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CE028D46-596B-4A0D-B345-AE2F1365D23C}" type="datetimeFigureOut">
              <a:rPr lang="en-US" smtClean="0"/>
              <a:pPr/>
              <a:t>9/14/2022</a:t>
            </a:fld>
            <a:endParaRPr lang="en-US" dirty="0"/>
          </a:p>
        </p:txBody>
      </p:sp>
      <p:sp>
        <p:nvSpPr>
          <p:cNvPr id="4" name="Footer Placeholder 3"/>
          <p:cNvSpPr>
            <a:spLocks noGrp="1"/>
          </p:cNvSpPr>
          <p:nvPr>
            <p:ph type="ftr" sz="quarter" idx="11"/>
          </p:nvPr>
        </p:nvSpPr>
        <p:spPr/>
        <p:txBody>
          <a:bodyPr/>
          <a:lstStyle>
            <a:extLst/>
          </a:lstStyle>
          <a:p>
            <a:endParaRPr lang="en-US" dirty="0"/>
          </a:p>
        </p:txBody>
      </p:sp>
      <p:sp>
        <p:nvSpPr>
          <p:cNvPr id="5" name="Slide Number Placeholder 4"/>
          <p:cNvSpPr>
            <a:spLocks noGrp="1"/>
          </p:cNvSpPr>
          <p:nvPr>
            <p:ph type="sldNum" sz="quarter" idx="12"/>
          </p:nvPr>
        </p:nvSpPr>
        <p:spPr/>
        <p:txBody>
          <a:bodyPr/>
          <a:lstStyle>
            <a:extLst/>
          </a:lstStyle>
          <a:p>
            <a:fld id="{0FCC35D0-E287-4A49-A518-AD117DD03915}"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CE028D46-596B-4A0D-B345-AE2F1365D23C}" type="datetimeFigureOut">
              <a:rPr lang="en-US" smtClean="0"/>
              <a:pPr/>
              <a:t>9/14/2022</a:t>
            </a:fld>
            <a:endParaRPr lang="en-US" dirty="0"/>
          </a:p>
        </p:txBody>
      </p:sp>
      <p:sp>
        <p:nvSpPr>
          <p:cNvPr id="3" name="Footer Placeholder 2"/>
          <p:cNvSpPr>
            <a:spLocks noGrp="1"/>
          </p:cNvSpPr>
          <p:nvPr>
            <p:ph type="ftr" sz="quarter" idx="11"/>
          </p:nvPr>
        </p:nvSpPr>
        <p:spPr/>
        <p:txBody>
          <a:bodyPr/>
          <a:lstStyle>
            <a:extLst/>
          </a:lstStyle>
          <a:p>
            <a:endParaRPr lang="en-US" dirty="0"/>
          </a:p>
        </p:txBody>
      </p:sp>
      <p:sp>
        <p:nvSpPr>
          <p:cNvPr id="4" name="Slide Number Placeholder 3"/>
          <p:cNvSpPr>
            <a:spLocks noGrp="1"/>
          </p:cNvSpPr>
          <p:nvPr>
            <p:ph type="sldNum" sz="quarter" idx="12"/>
          </p:nvPr>
        </p:nvSpPr>
        <p:spPr/>
        <p:txBody>
          <a:bodyPr/>
          <a:lstStyle>
            <a:extLst/>
          </a:lstStyle>
          <a:p>
            <a:fld id="{0FCC35D0-E287-4A49-A518-AD117DD03915}"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8229600" cy="1162050"/>
          </a:xfrm>
        </p:spPr>
        <p:txBody>
          <a:bodyPr anchor="ctr"/>
          <a:lstStyle>
            <a:lvl1pPr algn="l">
              <a:buNone/>
              <a:defRPr sz="3600" b="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429000" y="1435100"/>
            <a:ext cx="54864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CE028D46-596B-4A0D-B345-AE2F1365D23C}" type="datetimeFigureOut">
              <a:rPr lang="en-US" smtClean="0"/>
              <a:pPr/>
              <a:t>9/14/2022</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0FCC35D0-E287-4A49-A518-AD117DD03915}"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cxnSp>
        <p:nvCxnSpPr>
          <p:cNvPr id="9" name="Straight Connector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8514581" y="1219200"/>
            <a:ext cx="132763" cy="128466"/>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914400" y="441251"/>
            <a:ext cx="6858000" cy="701749"/>
          </a:xfrm>
        </p:spPr>
        <p:txBody>
          <a:bodyPr anchor="b"/>
          <a:lstStyle>
            <a:lvl1pPr algn="l">
              <a:buNone/>
              <a:defRPr sz="21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368032" y="1893781"/>
            <a:ext cx="8778240" cy="4960144"/>
          </a:xfrm>
          <a:solidFill>
            <a:schemeClr val="bg2"/>
          </a:solidFill>
        </p:spPr>
        <p:txBody>
          <a:bodyPr/>
          <a:lstStyle>
            <a:lvl1pPr marL="0" indent="0">
              <a:buNone/>
              <a:defRPr sz="3200"/>
            </a:lvl1pPr>
            <a:extLst/>
          </a:lstStyle>
          <a:p>
            <a:r>
              <a:rPr kumimoji="0" lang="en-US" dirty="0" smtClean="0"/>
              <a:t>Click icon to add picture</a:t>
            </a:r>
            <a:endParaRPr kumimoji="0" lang="en-US" dirty="0"/>
          </a:p>
        </p:txBody>
      </p:sp>
      <p:sp>
        <p:nvSpPr>
          <p:cNvPr id="4" name="Text Placeholder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grpSp>
        <p:nvGrpSpPr>
          <p:cNvPr id="14" name="Group 13"/>
          <p:cNvGrpSpPr/>
          <p:nvPr/>
        </p:nvGrpSpPr>
        <p:grpSpPr>
          <a:xfrm rot="5400000">
            <a:off x="8666981" y="1371600"/>
            <a:ext cx="132763" cy="128466"/>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8320088" y="1474763"/>
            <a:ext cx="132763" cy="128466"/>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6477000" y="55499"/>
            <a:ext cx="2133600" cy="365125"/>
          </a:xfrm>
        </p:spPr>
        <p:txBody>
          <a:bodyPr/>
          <a:lstStyle>
            <a:extLst/>
          </a:lstStyle>
          <a:p>
            <a:fld id="{CE028D46-596B-4A0D-B345-AE2F1365D23C}" type="datetimeFigureOut">
              <a:rPr lang="en-US" smtClean="0"/>
              <a:pPr/>
              <a:t>9/14/2022</a:t>
            </a:fld>
            <a:endParaRPr lang="en-US" dirty="0"/>
          </a:p>
        </p:txBody>
      </p:sp>
      <p:sp>
        <p:nvSpPr>
          <p:cNvPr id="6" name="Footer Placeholder 5"/>
          <p:cNvSpPr>
            <a:spLocks noGrp="1"/>
          </p:cNvSpPr>
          <p:nvPr>
            <p:ph type="ftr" sz="quarter" idx="11"/>
          </p:nvPr>
        </p:nvSpPr>
        <p:spPr>
          <a:xfrm>
            <a:off x="914400" y="55499"/>
            <a:ext cx="5562600" cy="365125"/>
          </a:xfrm>
        </p:spPr>
        <p:txBody>
          <a:bodyPr/>
          <a:lstStyle>
            <a:extLst/>
          </a:lstStyle>
          <a:p>
            <a:endParaRPr lang="en-US" dirty="0"/>
          </a:p>
        </p:txBody>
      </p:sp>
      <p:sp>
        <p:nvSpPr>
          <p:cNvPr id="7" name="Slide Number Placeholder 6"/>
          <p:cNvSpPr>
            <a:spLocks noGrp="1"/>
          </p:cNvSpPr>
          <p:nvPr>
            <p:ph type="sldNum" sz="quarter" idx="12"/>
          </p:nvPr>
        </p:nvSpPr>
        <p:spPr>
          <a:xfrm>
            <a:off x="8610600" y="55499"/>
            <a:ext cx="457200" cy="365125"/>
          </a:xfrm>
        </p:spPr>
        <p:txBody>
          <a:bodyPr/>
          <a:lstStyle>
            <a:extLst/>
          </a:lstStyle>
          <a:p>
            <a:fld id="{0FCC35D0-E287-4A49-A518-AD117DD03915}"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Rectangle 7"/>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Rectangle 8"/>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0" name="Rectangle 9"/>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1" name="Rectangle 10"/>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309558" y="680477"/>
            <a:ext cx="45720"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5" name="Rectangle 14"/>
          <p:cNvSpPr/>
          <p:nvPr/>
        </p:nvSpPr>
        <p:spPr>
          <a:xfrm>
            <a:off x="269073" y="680477"/>
            <a:ext cx="2743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6" name="Rectangle 15"/>
          <p:cNvSpPr/>
          <p:nvPr/>
        </p:nvSpPr>
        <p:spPr>
          <a:xfrm>
            <a:off x="250020"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7" name="Rectangle 16"/>
          <p:cNvSpPr/>
          <p:nvPr/>
        </p:nvSpPr>
        <p:spPr>
          <a:xfrm>
            <a:off x="221768"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Title Placeholder 21"/>
          <p:cNvSpPr>
            <a:spLocks noGrp="1"/>
          </p:cNvSpPr>
          <p:nvPr>
            <p:ph type="title"/>
          </p:nvPr>
        </p:nvSpPr>
        <p:spPr>
          <a:xfrm>
            <a:off x="914400" y="512064"/>
            <a:ext cx="7772400" cy="914400"/>
          </a:xfrm>
          <a:prstGeom prst="rect">
            <a:avLst/>
          </a:prstGeom>
        </p:spPr>
        <p:txBody>
          <a:bodyPr vert="horz" anchor="t">
            <a:noAutofit/>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783560"/>
            <a:ext cx="7772400" cy="457200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defRPr>
            </a:lvl1pPr>
            <a:extLst/>
          </a:lstStyle>
          <a:p>
            <a:fld id="{CE028D46-596B-4A0D-B345-AE2F1365D23C}" type="datetimeFigureOut">
              <a:rPr lang="en-US" smtClean="0"/>
              <a:pPr/>
              <a:t>9/14/2022</a:t>
            </a:fld>
            <a:endParaRPr lang="en-US" dirty="0"/>
          </a:p>
        </p:txBody>
      </p:sp>
      <p:sp>
        <p:nvSpPr>
          <p:cNvPr id="3" name="Footer Placeholder 2"/>
          <p:cNvSpPr>
            <a:spLocks noGrp="1"/>
          </p:cNvSpPr>
          <p:nvPr>
            <p:ph type="ftr" sz="quarter" idx="3"/>
          </p:nvPr>
        </p:nvSpPr>
        <p:spPr>
          <a:xfrm>
            <a:off x="914400" y="6416675"/>
            <a:ext cx="5562600" cy="365125"/>
          </a:xfrm>
          <a:prstGeom prst="rect">
            <a:avLst/>
          </a:prstGeom>
        </p:spPr>
        <p:txBody>
          <a:bodyPr vert="horz" anchor="b"/>
          <a:lstStyle>
            <a:lvl1pPr algn="r" eaLnBrk="1" latinLnBrk="0" hangingPunct="1">
              <a:defRPr kumimoji="0" sz="1100">
                <a:solidFill>
                  <a:schemeClr val="tx2"/>
                </a:solidFill>
              </a:defRPr>
            </a:lvl1pPr>
            <a:extLst/>
          </a:lstStyle>
          <a:p>
            <a:endParaRPr lang="en-US" dirty="0"/>
          </a:p>
        </p:txBody>
      </p:sp>
      <p:sp>
        <p:nvSpPr>
          <p:cNvPr id="23" name="Slide Number Placeholder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defRPr>
            </a:lvl1pPr>
            <a:extLst/>
          </a:lstStyle>
          <a:p>
            <a:fld id="{0FCC35D0-E287-4A49-A518-AD117DD03915}" type="slidenum">
              <a:rPr lang="en-US" smtClean="0"/>
              <a:pPr/>
              <a:t>‹#›</a:t>
            </a:fld>
            <a:endParaRPr lang="en-US" dirty="0"/>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t>COMPUTER GRAPHICS </a:t>
            </a:r>
            <a:br>
              <a:rPr lang="en-US" dirty="0" smtClean="0"/>
            </a:br>
            <a:r>
              <a:rPr lang="en-US" dirty="0" smtClean="0"/>
              <a:t>              -</a:t>
            </a:r>
            <a:r>
              <a:rPr lang="en-US" sz="2800" dirty="0" smtClean="0"/>
              <a:t>introduction, OUTPUT PRIMITIVES &amp; 2-D TRANSFORMATION</a:t>
            </a:r>
            <a:br>
              <a:rPr lang="en-US" sz="2800" dirty="0" smtClean="0"/>
            </a:br>
            <a:r>
              <a:rPr lang="en-US" sz="2800" dirty="0" smtClean="0"/>
              <a:t>-Reference Book: </a:t>
            </a:r>
            <a:r>
              <a:rPr lang="en-US" sz="2800" b="0" dirty="0" smtClean="0"/>
              <a:t>Donald Hearn &amp; M. Pauline Baker: Computer Graphics. PHI</a:t>
            </a:r>
            <a:endParaRPr lang="en-US" sz="2800" dirty="0"/>
          </a:p>
        </p:txBody>
      </p:sp>
      <p:sp>
        <p:nvSpPr>
          <p:cNvPr id="3" name="Subtitle 2"/>
          <p:cNvSpPr>
            <a:spLocks noGrp="1"/>
          </p:cNvSpPr>
          <p:nvPr>
            <p:ph type="subTitle" idx="1"/>
          </p:nvPr>
        </p:nvSpPr>
        <p:spPr/>
        <p:txBody>
          <a:bodyPr>
            <a:normAutofit/>
          </a:bodyPr>
          <a:lstStyle/>
          <a:p>
            <a:r>
              <a:rPr lang="en-US" sz="3200" dirty="0" smtClean="0"/>
              <a:t>Unit -1</a:t>
            </a:r>
            <a:endParaRPr lang="en-US" sz="32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685800" y="228600"/>
            <a:ext cx="7772400" cy="914400"/>
          </a:xfrm>
        </p:spPr>
        <p:txBody>
          <a:bodyPr/>
          <a:lstStyle/>
          <a:p>
            <a:r>
              <a:rPr lang="en-US" dirty="0" smtClean="0"/>
              <a:t>Entertainment</a:t>
            </a:r>
            <a:endParaRPr lang="en-US" dirty="0"/>
          </a:p>
        </p:txBody>
      </p:sp>
      <p:sp>
        <p:nvSpPr>
          <p:cNvPr id="8" name="Content Placeholder 7"/>
          <p:cNvSpPr>
            <a:spLocks noGrp="1"/>
          </p:cNvSpPr>
          <p:nvPr>
            <p:ph idx="1"/>
          </p:nvPr>
        </p:nvSpPr>
        <p:spPr>
          <a:xfrm>
            <a:off x="762000" y="990600"/>
            <a:ext cx="8001000" cy="5029200"/>
          </a:xfrm>
        </p:spPr>
        <p:txBody>
          <a:bodyPr>
            <a:noAutofit/>
          </a:bodyPr>
          <a:lstStyle/>
          <a:p>
            <a:pPr algn="just"/>
            <a:r>
              <a:rPr lang="en-US" sz="2200" dirty="0" smtClean="0"/>
              <a:t>Computer graphics methods are now commonly used in making motion pictures, music videos, and television shows. Sometimes the graphics scenes </a:t>
            </a:r>
            <a:r>
              <a:rPr lang="en-US" sz="2200" i="1" dirty="0" smtClean="0"/>
              <a:t>are displayed </a:t>
            </a:r>
            <a:r>
              <a:rPr lang="en-US" sz="2200" dirty="0" smtClean="0"/>
              <a:t>by themselves, and sometimes graphics objects </a:t>
            </a:r>
            <a:r>
              <a:rPr lang="en-US" sz="2200" i="1" dirty="0" smtClean="0"/>
              <a:t>are combined with the actors </a:t>
            </a:r>
            <a:r>
              <a:rPr lang="en-US" sz="2200" dirty="0" smtClean="0"/>
              <a:t>and live scenes.</a:t>
            </a:r>
          </a:p>
          <a:p>
            <a:pPr algn="just">
              <a:buNone/>
            </a:pPr>
            <a:endParaRPr lang="en-US" sz="1050" dirty="0" smtClean="0"/>
          </a:p>
          <a:p>
            <a:pPr algn="just"/>
            <a:r>
              <a:rPr lang="en-US" sz="2200" dirty="0" smtClean="0"/>
              <a:t>The planet and spaceship are drawn in wireframe form and will be shaded with rendering methods to produce solid surfaces. </a:t>
            </a:r>
          </a:p>
          <a:p>
            <a:pPr algn="just">
              <a:buNone/>
            </a:pPr>
            <a:endParaRPr lang="en-US" sz="900" dirty="0" smtClean="0"/>
          </a:p>
          <a:p>
            <a:pPr algn="just"/>
            <a:r>
              <a:rPr lang="en-US" sz="2200" dirty="0" smtClean="0"/>
              <a:t>Many TV series and movies regularly employ computer graphics methods. </a:t>
            </a:r>
          </a:p>
          <a:p>
            <a:pPr algn="just">
              <a:buNone/>
            </a:pPr>
            <a:endParaRPr lang="en-US" sz="800" dirty="0" smtClean="0"/>
          </a:p>
          <a:p>
            <a:pPr algn="just"/>
            <a:r>
              <a:rPr lang="en-US" sz="2200" dirty="0" smtClean="0"/>
              <a:t>Music videos use graphics in several ways. Graphics objects can be combined with the live action, or graphics and image processing techniques can be used to produce a transformation of one person or object into another (morphing). </a:t>
            </a:r>
            <a:endParaRPr lang="en-US" sz="2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ntr" presetSubtype="0" fill="hold" nodeType="with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2000"/>
                                        <p:tgtEl>
                                          <p:spTgt spid="8">
                                            <p:txEl>
                                              <p:pRg st="0" end="0"/>
                                            </p:txEl>
                                          </p:spTgt>
                                        </p:tgtEl>
                                      </p:cBhvr>
                                    </p:animEffect>
                                    <p:anim calcmode="lin" valueType="num">
                                      <p:cBhvr>
                                        <p:cTn id="8" dur="2000" fill="hold"/>
                                        <p:tgtEl>
                                          <p:spTgt spid="8">
                                            <p:txEl>
                                              <p:pRg st="0" end="0"/>
                                            </p:txEl>
                                          </p:spTgt>
                                        </p:tgtEl>
                                        <p:attrNameLst>
                                          <p:attrName>style.rotation</p:attrName>
                                        </p:attrNameLst>
                                      </p:cBhvr>
                                      <p:tavLst>
                                        <p:tav tm="0">
                                          <p:val>
                                            <p:fltVal val="720"/>
                                          </p:val>
                                        </p:tav>
                                        <p:tav tm="100000">
                                          <p:val>
                                            <p:fltVal val="0"/>
                                          </p:val>
                                        </p:tav>
                                      </p:tavLst>
                                    </p:anim>
                                    <p:anim calcmode="lin" valueType="num">
                                      <p:cBhvr>
                                        <p:cTn id="9" dur="2000" fill="hold"/>
                                        <p:tgtEl>
                                          <p:spTgt spid="8">
                                            <p:txEl>
                                              <p:pRg st="0" end="0"/>
                                            </p:txEl>
                                          </p:spTgt>
                                        </p:tgtEl>
                                        <p:attrNameLst>
                                          <p:attrName>ppt_h</p:attrName>
                                        </p:attrNameLst>
                                      </p:cBhvr>
                                      <p:tavLst>
                                        <p:tav tm="0">
                                          <p:val>
                                            <p:fltVal val="0"/>
                                          </p:val>
                                        </p:tav>
                                        <p:tav tm="100000">
                                          <p:val>
                                            <p:strVal val="#ppt_h"/>
                                          </p:val>
                                        </p:tav>
                                      </p:tavLst>
                                    </p:anim>
                                    <p:anim calcmode="lin" valueType="num">
                                      <p:cBhvr>
                                        <p:cTn id="10" dur="2000" fill="hold"/>
                                        <p:tgtEl>
                                          <p:spTgt spid="8">
                                            <p:txEl>
                                              <p:pRg st="0" end="0"/>
                                            </p:txEl>
                                          </p:spTgt>
                                        </p:tgtEl>
                                        <p:attrNameLst>
                                          <p:attrName>ppt_w</p:attrName>
                                        </p:attrNameLst>
                                      </p:cBhvr>
                                      <p:tavLst>
                                        <p:tav tm="0">
                                          <p:val>
                                            <p:fltVal val="0"/>
                                          </p:val>
                                        </p:tav>
                                        <p:tav tm="100000">
                                          <p:val>
                                            <p:strVal val="#ppt_w"/>
                                          </p:val>
                                        </p:tav>
                                      </p:tavLst>
                                    </p:anim>
                                  </p:childTnLst>
                                </p:cTn>
                              </p:par>
                              <p:par>
                                <p:cTn id="11" presetID="35" presetClass="entr" presetSubtype="0" fill="hold"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2000"/>
                                        <p:tgtEl>
                                          <p:spTgt spid="8">
                                            <p:txEl>
                                              <p:pRg st="2" end="2"/>
                                            </p:txEl>
                                          </p:spTgt>
                                        </p:tgtEl>
                                      </p:cBhvr>
                                    </p:animEffect>
                                    <p:anim calcmode="lin" valueType="num">
                                      <p:cBhvr>
                                        <p:cTn id="14" dur="2000" fill="hold"/>
                                        <p:tgtEl>
                                          <p:spTgt spid="8">
                                            <p:txEl>
                                              <p:pRg st="2" end="2"/>
                                            </p:txEl>
                                          </p:spTgt>
                                        </p:tgtEl>
                                        <p:attrNameLst>
                                          <p:attrName>style.rotation</p:attrName>
                                        </p:attrNameLst>
                                      </p:cBhvr>
                                      <p:tavLst>
                                        <p:tav tm="0">
                                          <p:val>
                                            <p:fltVal val="720"/>
                                          </p:val>
                                        </p:tav>
                                        <p:tav tm="100000">
                                          <p:val>
                                            <p:fltVal val="0"/>
                                          </p:val>
                                        </p:tav>
                                      </p:tavLst>
                                    </p:anim>
                                    <p:anim calcmode="lin" valueType="num">
                                      <p:cBhvr>
                                        <p:cTn id="15" dur="2000" fill="hold"/>
                                        <p:tgtEl>
                                          <p:spTgt spid="8">
                                            <p:txEl>
                                              <p:pRg st="2" end="2"/>
                                            </p:txEl>
                                          </p:spTgt>
                                        </p:tgtEl>
                                        <p:attrNameLst>
                                          <p:attrName>ppt_h</p:attrName>
                                        </p:attrNameLst>
                                      </p:cBhvr>
                                      <p:tavLst>
                                        <p:tav tm="0">
                                          <p:val>
                                            <p:fltVal val="0"/>
                                          </p:val>
                                        </p:tav>
                                        <p:tav tm="100000">
                                          <p:val>
                                            <p:strVal val="#ppt_h"/>
                                          </p:val>
                                        </p:tav>
                                      </p:tavLst>
                                    </p:anim>
                                    <p:anim calcmode="lin" valueType="num">
                                      <p:cBhvr>
                                        <p:cTn id="16" dur="2000" fill="hold"/>
                                        <p:tgtEl>
                                          <p:spTgt spid="8">
                                            <p:txEl>
                                              <p:pRg st="2" end="2"/>
                                            </p:txEl>
                                          </p:spTgt>
                                        </p:tgtEl>
                                        <p:attrNameLst>
                                          <p:attrName>ppt_w</p:attrName>
                                        </p:attrNameLst>
                                      </p:cBhvr>
                                      <p:tavLst>
                                        <p:tav tm="0">
                                          <p:val>
                                            <p:fltVal val="0"/>
                                          </p:val>
                                        </p:tav>
                                        <p:tav tm="100000">
                                          <p:val>
                                            <p:strVal val="#ppt_w"/>
                                          </p:val>
                                        </p:tav>
                                      </p:tavLst>
                                    </p:anim>
                                  </p:childTnLst>
                                </p:cTn>
                              </p:par>
                              <p:par>
                                <p:cTn id="17" presetID="35" presetClass="entr" presetSubtype="0" fill="hold" nodeType="with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animEffect transition="in" filter="fade">
                                      <p:cBhvr>
                                        <p:cTn id="19" dur="2000"/>
                                        <p:tgtEl>
                                          <p:spTgt spid="8">
                                            <p:txEl>
                                              <p:pRg st="4" end="4"/>
                                            </p:txEl>
                                          </p:spTgt>
                                        </p:tgtEl>
                                      </p:cBhvr>
                                    </p:animEffect>
                                    <p:anim calcmode="lin" valueType="num">
                                      <p:cBhvr>
                                        <p:cTn id="20" dur="2000" fill="hold"/>
                                        <p:tgtEl>
                                          <p:spTgt spid="8">
                                            <p:txEl>
                                              <p:pRg st="4" end="4"/>
                                            </p:txEl>
                                          </p:spTgt>
                                        </p:tgtEl>
                                        <p:attrNameLst>
                                          <p:attrName>style.rotation</p:attrName>
                                        </p:attrNameLst>
                                      </p:cBhvr>
                                      <p:tavLst>
                                        <p:tav tm="0">
                                          <p:val>
                                            <p:fltVal val="720"/>
                                          </p:val>
                                        </p:tav>
                                        <p:tav tm="100000">
                                          <p:val>
                                            <p:fltVal val="0"/>
                                          </p:val>
                                        </p:tav>
                                      </p:tavLst>
                                    </p:anim>
                                    <p:anim calcmode="lin" valueType="num">
                                      <p:cBhvr>
                                        <p:cTn id="21" dur="2000" fill="hold"/>
                                        <p:tgtEl>
                                          <p:spTgt spid="8">
                                            <p:txEl>
                                              <p:pRg st="4" end="4"/>
                                            </p:txEl>
                                          </p:spTgt>
                                        </p:tgtEl>
                                        <p:attrNameLst>
                                          <p:attrName>ppt_h</p:attrName>
                                        </p:attrNameLst>
                                      </p:cBhvr>
                                      <p:tavLst>
                                        <p:tav tm="0">
                                          <p:val>
                                            <p:fltVal val="0"/>
                                          </p:val>
                                        </p:tav>
                                        <p:tav tm="100000">
                                          <p:val>
                                            <p:strVal val="#ppt_h"/>
                                          </p:val>
                                        </p:tav>
                                      </p:tavLst>
                                    </p:anim>
                                    <p:anim calcmode="lin" valueType="num">
                                      <p:cBhvr>
                                        <p:cTn id="22" dur="2000" fill="hold"/>
                                        <p:tgtEl>
                                          <p:spTgt spid="8">
                                            <p:txEl>
                                              <p:pRg st="4" end="4"/>
                                            </p:txEl>
                                          </p:spTgt>
                                        </p:tgtEl>
                                        <p:attrNameLst>
                                          <p:attrName>ppt_w</p:attrName>
                                        </p:attrNameLst>
                                      </p:cBhvr>
                                      <p:tavLst>
                                        <p:tav tm="0">
                                          <p:val>
                                            <p:fltVal val="0"/>
                                          </p:val>
                                        </p:tav>
                                        <p:tav tm="100000">
                                          <p:val>
                                            <p:strVal val="#ppt_w"/>
                                          </p:val>
                                        </p:tav>
                                      </p:tavLst>
                                    </p:anim>
                                  </p:childTnLst>
                                </p:cTn>
                              </p:par>
                              <p:par>
                                <p:cTn id="23" presetID="35" presetClass="entr" presetSubtype="0" fill="hold" nodeType="withEffect">
                                  <p:stCondLst>
                                    <p:cond delay="0"/>
                                  </p:stCondLst>
                                  <p:childTnLst>
                                    <p:set>
                                      <p:cBhvr>
                                        <p:cTn id="24" dur="1" fill="hold">
                                          <p:stCondLst>
                                            <p:cond delay="0"/>
                                          </p:stCondLst>
                                        </p:cTn>
                                        <p:tgtEl>
                                          <p:spTgt spid="8">
                                            <p:txEl>
                                              <p:pRg st="6" end="6"/>
                                            </p:txEl>
                                          </p:spTgt>
                                        </p:tgtEl>
                                        <p:attrNameLst>
                                          <p:attrName>style.visibility</p:attrName>
                                        </p:attrNameLst>
                                      </p:cBhvr>
                                      <p:to>
                                        <p:strVal val="visible"/>
                                      </p:to>
                                    </p:set>
                                    <p:animEffect transition="in" filter="fade">
                                      <p:cBhvr>
                                        <p:cTn id="25" dur="2000"/>
                                        <p:tgtEl>
                                          <p:spTgt spid="8">
                                            <p:txEl>
                                              <p:pRg st="6" end="6"/>
                                            </p:txEl>
                                          </p:spTgt>
                                        </p:tgtEl>
                                      </p:cBhvr>
                                    </p:animEffect>
                                    <p:anim calcmode="lin" valueType="num">
                                      <p:cBhvr>
                                        <p:cTn id="26" dur="2000" fill="hold"/>
                                        <p:tgtEl>
                                          <p:spTgt spid="8">
                                            <p:txEl>
                                              <p:pRg st="6" end="6"/>
                                            </p:txEl>
                                          </p:spTgt>
                                        </p:tgtEl>
                                        <p:attrNameLst>
                                          <p:attrName>style.rotation</p:attrName>
                                        </p:attrNameLst>
                                      </p:cBhvr>
                                      <p:tavLst>
                                        <p:tav tm="0">
                                          <p:val>
                                            <p:fltVal val="720"/>
                                          </p:val>
                                        </p:tav>
                                        <p:tav tm="100000">
                                          <p:val>
                                            <p:fltVal val="0"/>
                                          </p:val>
                                        </p:tav>
                                      </p:tavLst>
                                    </p:anim>
                                    <p:anim calcmode="lin" valueType="num">
                                      <p:cBhvr>
                                        <p:cTn id="27" dur="2000" fill="hold"/>
                                        <p:tgtEl>
                                          <p:spTgt spid="8">
                                            <p:txEl>
                                              <p:pRg st="6" end="6"/>
                                            </p:txEl>
                                          </p:spTgt>
                                        </p:tgtEl>
                                        <p:attrNameLst>
                                          <p:attrName>ppt_h</p:attrName>
                                        </p:attrNameLst>
                                      </p:cBhvr>
                                      <p:tavLst>
                                        <p:tav tm="0">
                                          <p:val>
                                            <p:fltVal val="0"/>
                                          </p:val>
                                        </p:tav>
                                        <p:tav tm="100000">
                                          <p:val>
                                            <p:strVal val="#ppt_h"/>
                                          </p:val>
                                        </p:tav>
                                      </p:tavLst>
                                    </p:anim>
                                    <p:anim calcmode="lin" valueType="num">
                                      <p:cBhvr>
                                        <p:cTn id="28" dur="2000" fill="hold"/>
                                        <p:tgtEl>
                                          <p:spTgt spid="8">
                                            <p:txEl>
                                              <p:pRg st="6" end="6"/>
                                            </p:txEl>
                                          </p:spTgt>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an0007.jpg"/>
          <p:cNvPicPr>
            <a:picLocks noGrp="1" noChangeAspect="1"/>
          </p:cNvPicPr>
          <p:nvPr>
            <p:ph idx="1"/>
          </p:nvPr>
        </p:nvPicPr>
        <p:blipFill>
          <a:blip r:embed="rId2"/>
          <a:stretch>
            <a:fillRect/>
          </a:stretch>
        </p:blipFill>
        <p:spPr>
          <a:xfrm>
            <a:off x="918234" y="533400"/>
            <a:ext cx="7784012" cy="5486400"/>
          </a:xfrm>
          <a:prstGeom prst="rect">
            <a:avLst/>
          </a:prstGeom>
          <a:ln>
            <a:noFill/>
          </a:ln>
          <a:effectLst>
            <a:softEdge rad="112500"/>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Education and Training</a:t>
            </a:r>
            <a:endParaRPr lang="en-US" dirty="0"/>
          </a:p>
        </p:txBody>
      </p:sp>
      <p:sp>
        <p:nvSpPr>
          <p:cNvPr id="3" name="Content Placeholder 2"/>
          <p:cNvSpPr>
            <a:spLocks noGrp="1"/>
          </p:cNvSpPr>
          <p:nvPr>
            <p:ph idx="1"/>
          </p:nvPr>
        </p:nvSpPr>
        <p:spPr/>
        <p:txBody>
          <a:bodyPr>
            <a:normAutofit fontScale="92500" lnSpcReduction="20000"/>
          </a:bodyPr>
          <a:lstStyle/>
          <a:p>
            <a:pPr algn="just"/>
            <a:r>
              <a:rPr lang="en-US" dirty="0" smtClean="0"/>
              <a:t>Computer-generated models of physical, financial, and economic systems are often used as educational aids.</a:t>
            </a:r>
          </a:p>
          <a:p>
            <a:pPr algn="just"/>
            <a:r>
              <a:rPr lang="en-US" dirty="0" smtClean="0"/>
              <a:t>Models can help trainees to understand the operation of the system.</a:t>
            </a:r>
          </a:p>
          <a:p>
            <a:pPr algn="just"/>
            <a:r>
              <a:rPr lang="en-US" dirty="0" smtClean="0"/>
              <a:t>For some training applications, special systems are designed. For example, the simulators for practice session or training of ship captains, aircraft pilots, heavy-equipment operators, and air traffic control personnel.</a:t>
            </a:r>
          </a:p>
          <a:p>
            <a:pPr algn="just"/>
            <a:r>
              <a:rPr lang="en-US" dirty="0" smtClean="0"/>
              <a:t>Most simulators provide graphics screens for visual operation.</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Visualization </a:t>
            </a:r>
            <a:endParaRPr lang="en-US" dirty="0"/>
          </a:p>
        </p:txBody>
      </p:sp>
      <p:sp>
        <p:nvSpPr>
          <p:cNvPr id="3" name="Content Placeholder 2"/>
          <p:cNvSpPr>
            <a:spLocks noGrp="1"/>
          </p:cNvSpPr>
          <p:nvPr>
            <p:ph idx="1"/>
          </p:nvPr>
        </p:nvSpPr>
        <p:spPr/>
        <p:txBody>
          <a:bodyPr/>
          <a:lstStyle/>
          <a:p>
            <a:pPr algn="just"/>
            <a:r>
              <a:rPr lang="en-US" sz="2400" dirty="0" smtClean="0"/>
              <a:t>Scientists, business analysts or some people who often need to analyze large amounts of information or to study the behavior of certain process are benefited by graphics.</a:t>
            </a:r>
          </a:p>
          <a:p>
            <a:pPr algn="just"/>
            <a:r>
              <a:rPr lang="en-US" sz="2400" dirty="0" smtClean="0"/>
              <a:t>Numerical simulations carried out on supercomputers frequently produce data files containing thousands and even millions of data values.</a:t>
            </a:r>
          </a:p>
          <a:p>
            <a:pPr algn="just"/>
            <a:r>
              <a:rPr lang="en-US" sz="2400" dirty="0" smtClean="0"/>
              <a:t>Scanning  these large sets of numbers to determine trends and relationships is a tedious and ineffective process. But if the data are converted to a visual form, the trends and patterns are often immediately apparent.</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Image Processing</a:t>
            </a:r>
            <a:endParaRPr lang="en-US" dirty="0"/>
          </a:p>
        </p:txBody>
      </p:sp>
      <p:sp>
        <p:nvSpPr>
          <p:cNvPr id="3" name="Content Placeholder 2"/>
          <p:cNvSpPr>
            <a:spLocks noGrp="1"/>
          </p:cNvSpPr>
          <p:nvPr>
            <p:ph idx="1"/>
          </p:nvPr>
        </p:nvSpPr>
        <p:spPr/>
        <p:txBody>
          <a:bodyPr/>
          <a:lstStyle/>
          <a:p>
            <a:pPr algn="just"/>
            <a:r>
              <a:rPr lang="en-US" dirty="0" smtClean="0"/>
              <a:t>In computer graphics, a computer is used to create a picture. Image processing, on the other hand, applies techniques to modify or interpret existing pictures, such as photographs and TV scans.</a:t>
            </a:r>
          </a:p>
          <a:p>
            <a:r>
              <a:rPr lang="en-US" dirty="0" smtClean="0"/>
              <a:t>Principal applications of image processing are</a:t>
            </a:r>
          </a:p>
          <a:p>
            <a:pPr marL="582930" indent="-514350">
              <a:buFont typeface="+mj-lt"/>
              <a:buAutoNum type="arabicPeriod"/>
            </a:pPr>
            <a:r>
              <a:rPr lang="en-US" dirty="0" smtClean="0"/>
              <a:t>Improving picture quality and </a:t>
            </a:r>
          </a:p>
          <a:p>
            <a:pPr marL="582930" indent="-514350">
              <a:buFont typeface="+mj-lt"/>
              <a:buAutoNum type="arabicPeriod"/>
            </a:pPr>
            <a:r>
              <a:rPr lang="en-US" dirty="0" smtClean="0"/>
              <a:t>Machine perception of visual information</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
            <a:ext cx="7772400" cy="914400"/>
          </a:xfrm>
        </p:spPr>
        <p:txBody>
          <a:bodyPr/>
          <a:lstStyle/>
          <a:p>
            <a:r>
              <a:rPr lang="en-US" dirty="0" smtClean="0"/>
              <a:t>Graphical User Interfaces</a:t>
            </a:r>
            <a:endParaRPr lang="en-US" dirty="0"/>
          </a:p>
        </p:txBody>
      </p:sp>
      <p:sp>
        <p:nvSpPr>
          <p:cNvPr id="3" name="Content Placeholder 2"/>
          <p:cNvSpPr>
            <a:spLocks noGrp="1"/>
          </p:cNvSpPr>
          <p:nvPr>
            <p:ph idx="1"/>
          </p:nvPr>
        </p:nvSpPr>
        <p:spPr>
          <a:xfrm>
            <a:off x="533400" y="914400"/>
            <a:ext cx="8382000" cy="5715000"/>
          </a:xfrm>
        </p:spPr>
        <p:txBody>
          <a:bodyPr>
            <a:noAutofit/>
          </a:bodyPr>
          <a:lstStyle/>
          <a:p>
            <a:pPr algn="just"/>
            <a:r>
              <a:rPr lang="en-US" sz="2000" dirty="0" smtClean="0"/>
              <a:t>It is common now for software packages to provide a graphical interface. A major component of a graphical interface is a window manager that allows a user to display multiple-window areas. Each window can contain a different process that can contain graphical or </a:t>
            </a:r>
            <a:r>
              <a:rPr lang="en-US" sz="2000" dirty="0" err="1" smtClean="0"/>
              <a:t>nongraphical</a:t>
            </a:r>
            <a:r>
              <a:rPr lang="en-US" sz="2000" dirty="0" smtClean="0"/>
              <a:t> displays. To make a particular window active, we simply click in that window using an interactive pointing device.</a:t>
            </a:r>
          </a:p>
          <a:p>
            <a:pPr algn="just"/>
            <a:r>
              <a:rPr lang="en-US" sz="2000" dirty="0" smtClean="0"/>
              <a:t>Interfaces also display menus and icons for fast selection of processing options or parameter values. An icon is a graphical symbol that is designed to look like the processing option it represents. The advantages of icons are that they take up less screen space than corresponding textual descriptions and they can be understood more quickly if well designed. Menus contain lists of textual descriptions and icons.</a:t>
            </a:r>
          </a:p>
          <a:p>
            <a:pPr algn="just"/>
            <a:r>
              <a:rPr lang="en-US" sz="2000" dirty="0" smtClean="0"/>
              <a:t>Normally, a typical graphical interface contains a window manager, menu displays, and icons. The menus allow selection of processing options, color values, and graphics parameters. The icons represent options for painting, drawing, zooming, typing text strings, and other operations  connected with picture construction as shown in figure on next slide:</a:t>
            </a:r>
            <a:endParaRPr lang="en-US" sz="20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ic1.jpeg"/>
          <p:cNvPicPr>
            <a:picLocks noChangeAspect="1"/>
          </p:cNvPicPr>
          <p:nvPr/>
        </p:nvPicPr>
        <p:blipFill>
          <a:blip r:embed="rId2">
            <a:lum bright="-10000" contrast="20000"/>
          </a:blip>
          <a:stretch>
            <a:fillRect/>
          </a:stretch>
        </p:blipFill>
        <p:spPr>
          <a:xfrm>
            <a:off x="762000" y="381000"/>
            <a:ext cx="7696200" cy="6096000"/>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600" dirty="0" smtClean="0"/>
              <a:t>Example of VFX (Visual Effects)</a:t>
            </a:r>
            <a:endParaRPr lang="en-IN" sz="3600" dirty="0"/>
          </a:p>
        </p:txBody>
      </p:sp>
      <p:pic>
        <p:nvPicPr>
          <p:cNvPr id="1026" name="Picture 2" descr="C:\Users\admin\Desktop\GraphicsMovies\baahubalisong.jpg"/>
          <p:cNvPicPr>
            <a:picLocks noGrp="1" noChangeAspect="1" noChangeArrowheads="1"/>
          </p:cNvPicPr>
          <p:nvPr>
            <p:ph idx="1"/>
          </p:nvPr>
        </p:nvPicPr>
        <p:blipFill>
          <a:blip r:embed="rId2"/>
          <a:srcRect/>
          <a:stretch>
            <a:fillRect/>
          </a:stretch>
        </p:blipFill>
        <p:spPr bwMode="auto">
          <a:xfrm>
            <a:off x="914400" y="2057400"/>
            <a:ext cx="7772400" cy="3886199"/>
          </a:xfrm>
          <a:prstGeom prst="rect">
            <a:avLst/>
          </a:prstGeom>
          <a:noFill/>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600" dirty="0" smtClean="0">
                <a:solidFill>
                  <a:srgbClr val="C9C2D1">
                    <a:satMod val="200000"/>
                  </a:srgbClr>
                </a:solidFill>
              </a:rPr>
              <a:t>Example of VFX (Visual Effects)</a:t>
            </a:r>
            <a:endParaRPr lang="en-IN" dirty="0"/>
          </a:p>
        </p:txBody>
      </p:sp>
      <p:pic>
        <p:nvPicPr>
          <p:cNvPr id="2050" name="Picture 2" descr="C:\Users\admin\Desktop\GraphicsMovies\Baahubaliwaterfall.png"/>
          <p:cNvPicPr>
            <a:picLocks noGrp="1" noChangeAspect="1" noChangeArrowheads="1"/>
          </p:cNvPicPr>
          <p:nvPr>
            <p:ph idx="1"/>
          </p:nvPr>
        </p:nvPicPr>
        <p:blipFill>
          <a:blip r:embed="rId2"/>
          <a:srcRect/>
          <a:stretch>
            <a:fillRect/>
          </a:stretch>
        </p:blipFill>
        <p:spPr bwMode="auto">
          <a:xfrm>
            <a:off x="1066801" y="2057400"/>
            <a:ext cx="7578138" cy="3728624"/>
          </a:xfrm>
          <a:prstGeom prst="rect">
            <a:avLst/>
          </a:prstGeom>
          <a:noFill/>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600" dirty="0" smtClean="0">
                <a:solidFill>
                  <a:srgbClr val="C9C2D1">
                    <a:satMod val="200000"/>
                  </a:srgbClr>
                </a:solidFill>
              </a:rPr>
              <a:t>Example of VFX (Visual Effects)</a:t>
            </a:r>
            <a:endParaRPr lang="en-IN" dirty="0"/>
          </a:p>
        </p:txBody>
      </p:sp>
      <p:pic>
        <p:nvPicPr>
          <p:cNvPr id="3074" name="Picture 2" descr="C:\Users\admin\Desktop\GraphicsMovies\bahubali1.jpg"/>
          <p:cNvPicPr>
            <a:picLocks noGrp="1" noChangeAspect="1" noChangeArrowheads="1"/>
          </p:cNvPicPr>
          <p:nvPr>
            <p:ph idx="1"/>
          </p:nvPr>
        </p:nvPicPr>
        <p:blipFill>
          <a:blip r:embed="rId2"/>
          <a:srcRect/>
          <a:stretch>
            <a:fillRect/>
          </a:stretch>
        </p:blipFill>
        <p:spPr bwMode="auto">
          <a:xfrm>
            <a:off x="1066800" y="1784350"/>
            <a:ext cx="7391400" cy="4572000"/>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Applications of Computer Graphics and Multimedia</a:t>
            </a:r>
            <a:endParaRPr lang="en-US" sz="3200" dirty="0"/>
          </a:p>
        </p:txBody>
      </p:sp>
      <p:sp>
        <p:nvSpPr>
          <p:cNvPr id="3" name="Content Placeholder 2"/>
          <p:cNvSpPr>
            <a:spLocks noGrp="1"/>
          </p:cNvSpPr>
          <p:nvPr>
            <p:ph idx="1"/>
          </p:nvPr>
        </p:nvSpPr>
        <p:spPr/>
        <p:txBody>
          <a:bodyPr/>
          <a:lstStyle/>
          <a:p>
            <a:pPr>
              <a:buFont typeface="Wingdings" pitchFamily="2" charset="2"/>
              <a:buChar char="q"/>
            </a:pPr>
            <a:r>
              <a:rPr lang="en-US" dirty="0" smtClean="0"/>
              <a:t>Computer-Aided Design (CAD)</a:t>
            </a:r>
          </a:p>
          <a:p>
            <a:pPr>
              <a:buFont typeface="Wingdings" pitchFamily="2" charset="2"/>
              <a:buChar char="q"/>
            </a:pPr>
            <a:r>
              <a:rPr lang="en-US" dirty="0" smtClean="0"/>
              <a:t>Presentation Graphics</a:t>
            </a:r>
          </a:p>
          <a:p>
            <a:pPr>
              <a:buFont typeface="Wingdings" pitchFamily="2" charset="2"/>
              <a:buChar char="q"/>
            </a:pPr>
            <a:r>
              <a:rPr lang="en-US" dirty="0" smtClean="0"/>
              <a:t>Computer Art</a:t>
            </a:r>
          </a:p>
          <a:p>
            <a:pPr>
              <a:buFont typeface="Wingdings" pitchFamily="2" charset="2"/>
              <a:buChar char="q"/>
            </a:pPr>
            <a:r>
              <a:rPr lang="en-US" dirty="0" smtClean="0"/>
              <a:t>Entertainment </a:t>
            </a:r>
          </a:p>
          <a:p>
            <a:pPr>
              <a:buFont typeface="Wingdings" pitchFamily="2" charset="2"/>
              <a:buChar char="q"/>
            </a:pPr>
            <a:r>
              <a:rPr lang="en-US" dirty="0" smtClean="0"/>
              <a:t>Education and Training</a:t>
            </a:r>
          </a:p>
          <a:p>
            <a:pPr>
              <a:buFont typeface="Wingdings" pitchFamily="2" charset="2"/>
              <a:buChar char="q"/>
            </a:pPr>
            <a:r>
              <a:rPr lang="en-US" dirty="0" smtClean="0"/>
              <a:t>Visualization</a:t>
            </a:r>
          </a:p>
          <a:p>
            <a:pPr>
              <a:buFont typeface="Wingdings" pitchFamily="2" charset="2"/>
              <a:buChar char="q"/>
            </a:pPr>
            <a:r>
              <a:rPr lang="en-US" dirty="0" smtClean="0"/>
              <a:t>Image processing</a:t>
            </a:r>
          </a:p>
          <a:p>
            <a:pPr>
              <a:buFont typeface="Wingdings" pitchFamily="2" charset="2"/>
              <a:buChar char="q"/>
            </a:pPr>
            <a:r>
              <a:rPr lang="en-US" dirty="0" smtClean="0"/>
              <a:t>Graphical User Interfaces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600" dirty="0" smtClean="0">
                <a:solidFill>
                  <a:srgbClr val="C9C2D1">
                    <a:satMod val="200000"/>
                  </a:srgbClr>
                </a:solidFill>
              </a:rPr>
              <a:t>Example of VFX (Visual Effects)</a:t>
            </a:r>
            <a:endParaRPr lang="en-IN" dirty="0"/>
          </a:p>
        </p:txBody>
      </p:sp>
      <p:pic>
        <p:nvPicPr>
          <p:cNvPr id="4098" name="Picture 2" descr="C:\Users\admin\Desktop\GraphicsMovies\bahubali2.jpg"/>
          <p:cNvPicPr>
            <a:picLocks noGrp="1" noChangeAspect="1" noChangeArrowheads="1"/>
          </p:cNvPicPr>
          <p:nvPr>
            <p:ph idx="1"/>
          </p:nvPr>
        </p:nvPicPr>
        <p:blipFill>
          <a:blip r:embed="rId2"/>
          <a:srcRect/>
          <a:stretch>
            <a:fillRect/>
          </a:stretch>
        </p:blipFill>
        <p:spPr bwMode="auto">
          <a:xfrm>
            <a:off x="990600" y="1784350"/>
            <a:ext cx="7543800" cy="4572000"/>
          </a:xfrm>
          <a:prstGeom prst="rect">
            <a:avLst/>
          </a:prstGeom>
          <a:noFill/>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600" dirty="0" smtClean="0">
                <a:solidFill>
                  <a:srgbClr val="C9C2D1">
                    <a:satMod val="200000"/>
                  </a:srgbClr>
                </a:solidFill>
              </a:rPr>
              <a:t>Example of VFX (Visual Effects)</a:t>
            </a:r>
            <a:endParaRPr lang="en-IN" dirty="0"/>
          </a:p>
        </p:txBody>
      </p:sp>
      <p:pic>
        <p:nvPicPr>
          <p:cNvPr id="5122" name="Picture 2" descr="C:\Users\admin\Desktop\GraphicsMovies\bahubali3.jpg"/>
          <p:cNvPicPr>
            <a:picLocks noGrp="1" noChangeAspect="1" noChangeArrowheads="1"/>
          </p:cNvPicPr>
          <p:nvPr>
            <p:ph idx="1"/>
          </p:nvPr>
        </p:nvPicPr>
        <p:blipFill>
          <a:blip r:embed="rId2"/>
          <a:srcRect/>
          <a:stretch>
            <a:fillRect/>
          </a:stretch>
        </p:blipFill>
        <p:spPr bwMode="auto">
          <a:xfrm>
            <a:off x="1066800" y="1905000"/>
            <a:ext cx="7391400" cy="4419599"/>
          </a:xfrm>
          <a:prstGeom prst="rect">
            <a:avLst/>
          </a:prstGeom>
          <a:noFill/>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Graphics Software</a:t>
            </a:r>
            <a:endParaRPr lang="en-US" sz="3600" dirty="0"/>
          </a:p>
        </p:txBody>
      </p:sp>
      <p:sp>
        <p:nvSpPr>
          <p:cNvPr id="3" name="Content Placeholder 2"/>
          <p:cNvSpPr>
            <a:spLocks noGrp="1"/>
          </p:cNvSpPr>
          <p:nvPr>
            <p:ph idx="1"/>
          </p:nvPr>
        </p:nvSpPr>
        <p:spPr>
          <a:xfrm>
            <a:off x="914400" y="1295400"/>
            <a:ext cx="7772400" cy="5060160"/>
          </a:xfrm>
        </p:spPr>
        <p:txBody>
          <a:bodyPr>
            <a:normAutofit lnSpcReduction="10000"/>
          </a:bodyPr>
          <a:lstStyle/>
          <a:p>
            <a:pPr algn="just"/>
            <a:r>
              <a:rPr lang="en-US" sz="2400" dirty="0" smtClean="0"/>
              <a:t>There are two general classifications of graphics software: (</a:t>
            </a:r>
            <a:r>
              <a:rPr lang="en-US" sz="2400" dirty="0" err="1" smtClean="0"/>
              <a:t>i</a:t>
            </a:r>
            <a:r>
              <a:rPr lang="en-US" sz="2400" dirty="0" smtClean="0"/>
              <a:t>) General programming packages and (ii) Special-purpose application packages.</a:t>
            </a:r>
          </a:p>
          <a:p>
            <a:pPr marL="525780" indent="-457200" algn="just">
              <a:buFont typeface="+mj-lt"/>
              <a:buAutoNum type="arabicPeriod"/>
            </a:pPr>
            <a:r>
              <a:rPr lang="en-US" sz="2400" dirty="0" smtClean="0"/>
              <a:t>General programming package provides an extensive set of graphics functions that can be used in a high-level programming language, such as C or FORTRAN. Example of a general graphics programming package is the GL(Graphics Library).</a:t>
            </a:r>
          </a:p>
          <a:p>
            <a:pPr marL="525780" indent="-457200" algn="just">
              <a:buFont typeface="+mj-lt"/>
              <a:buAutoNum type="arabicPeriod"/>
            </a:pPr>
            <a:r>
              <a:rPr lang="en-US" sz="2400" dirty="0" smtClean="0"/>
              <a:t>Application graphics packages are designed for nonprogrammers, so that users can generate displays without worrying about how graphics operations work. Examples of such applications packages are the artist’s painting programs, CAD systems, medical applications etc.</a:t>
            </a:r>
            <a:endParaRPr lang="en-US" sz="24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Standards</a:t>
            </a:r>
            <a:br>
              <a:rPr lang="en-US" dirty="0" smtClean="0"/>
            </a:br>
            <a:r>
              <a:rPr lang="en-US" sz="2400" dirty="0" smtClean="0"/>
              <a:t>1.Graphical Kernel System (GKS)</a:t>
            </a:r>
            <a:endParaRPr lang="en-US" dirty="0"/>
          </a:p>
        </p:txBody>
      </p:sp>
      <p:sp>
        <p:nvSpPr>
          <p:cNvPr id="3" name="Content Placeholder 2"/>
          <p:cNvSpPr>
            <a:spLocks noGrp="1"/>
          </p:cNvSpPr>
          <p:nvPr>
            <p:ph idx="1"/>
          </p:nvPr>
        </p:nvSpPr>
        <p:spPr/>
        <p:txBody>
          <a:bodyPr>
            <a:normAutofit/>
          </a:bodyPr>
          <a:lstStyle/>
          <a:p>
            <a:pPr algn="just"/>
            <a:r>
              <a:rPr lang="en-US" sz="2400" b="1" dirty="0" smtClean="0"/>
              <a:t> GKS</a:t>
            </a:r>
            <a:r>
              <a:rPr lang="en-US" sz="2400" dirty="0" smtClean="0"/>
              <a:t> was the first ISO standard for low-level computer graphics, introduced in 1977. </a:t>
            </a:r>
          </a:p>
          <a:p>
            <a:pPr algn="just"/>
            <a:r>
              <a:rPr lang="en-US" sz="2400" dirty="0" smtClean="0"/>
              <a:t>GKS provides a set of drawing features for two-dimensional vector graphics suitable for charting and similar duties. </a:t>
            </a:r>
          </a:p>
          <a:p>
            <a:pPr algn="just"/>
            <a:r>
              <a:rPr lang="en-US" sz="2400" dirty="0" smtClean="0"/>
              <a:t>The calls are designed to be portable across different programming languages, graphics devices and hardware, so that applications written to use GKS will be readily portable to many platforms and devices.</a:t>
            </a:r>
          </a:p>
          <a:p>
            <a:pPr algn="just"/>
            <a:r>
              <a:rPr lang="en-US" sz="2400" dirty="0" smtClean="0"/>
              <a:t>Next version of GKS supported 3D pictures.</a:t>
            </a:r>
          </a:p>
          <a:p>
            <a:pPr algn="just"/>
            <a:r>
              <a:rPr lang="en-US" sz="2400" dirty="0" smtClean="0"/>
              <a:t>A descendant of GKS was PHIGS.</a:t>
            </a:r>
          </a:p>
          <a:p>
            <a:pPr algn="just"/>
            <a:endParaRPr lang="en-US" sz="24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2.PHIGS</a:t>
            </a:r>
            <a:endParaRPr lang="en-US" sz="3200" dirty="0"/>
          </a:p>
        </p:txBody>
      </p:sp>
      <p:sp>
        <p:nvSpPr>
          <p:cNvPr id="3" name="Content Placeholder 2"/>
          <p:cNvSpPr>
            <a:spLocks noGrp="1"/>
          </p:cNvSpPr>
          <p:nvPr>
            <p:ph idx="1"/>
          </p:nvPr>
        </p:nvSpPr>
        <p:spPr>
          <a:xfrm>
            <a:off x="914400" y="1371600"/>
            <a:ext cx="7772400" cy="4983960"/>
          </a:xfrm>
        </p:spPr>
        <p:txBody>
          <a:bodyPr>
            <a:normAutofit lnSpcReduction="10000"/>
          </a:bodyPr>
          <a:lstStyle/>
          <a:p>
            <a:pPr algn="just"/>
            <a:r>
              <a:rPr lang="en-US" sz="2400" b="1" dirty="0" smtClean="0"/>
              <a:t>PHIGS</a:t>
            </a:r>
            <a:r>
              <a:rPr lang="en-US" sz="2400" dirty="0" smtClean="0"/>
              <a:t> (</a:t>
            </a:r>
            <a:r>
              <a:rPr lang="en-US" sz="2400" b="1" dirty="0" smtClean="0"/>
              <a:t>Programmer's Hierarchical Interactive Graphics System</a:t>
            </a:r>
            <a:r>
              <a:rPr lang="en-US" sz="2400" dirty="0" smtClean="0"/>
              <a:t>) is an API standard for rendering 3D computer graphics.</a:t>
            </a:r>
          </a:p>
          <a:p>
            <a:pPr algn="just"/>
            <a:r>
              <a:rPr lang="en-US" sz="2400" dirty="0" smtClean="0"/>
              <a:t>PHIGS was designed in the 1980s, inheriting many of its ideas from the Graphical Kernel System of the late 1970s.</a:t>
            </a:r>
          </a:p>
          <a:p>
            <a:pPr algn="just"/>
            <a:r>
              <a:rPr lang="en-US" sz="2400" dirty="0" smtClean="0"/>
              <a:t>It include some extra features like color specification, picture manipulation, surface rendering etc.</a:t>
            </a:r>
          </a:p>
          <a:p>
            <a:pPr algn="just"/>
            <a:r>
              <a:rPr lang="en-US" sz="2400" dirty="0" smtClean="0"/>
              <a:t>It provide basic graphics function, but it does not specify any standard method to interface with devices.</a:t>
            </a:r>
          </a:p>
          <a:p>
            <a:pPr algn="just"/>
            <a:r>
              <a:rPr lang="en-US" sz="2400" dirty="0" smtClean="0"/>
              <a:t>It does not support any method to store and transmission of images.</a:t>
            </a:r>
          </a:p>
          <a:p>
            <a:pPr algn="just"/>
            <a:r>
              <a:rPr lang="en-US" sz="2400" dirty="0" smtClean="0"/>
              <a:t>Next version is PHIGS+. It include 3D surface shading capability.</a:t>
            </a:r>
          </a:p>
          <a:p>
            <a:pPr algn="just"/>
            <a:endParaRPr lang="en-US" sz="2400" dirty="0" smtClean="0"/>
          </a:p>
          <a:p>
            <a:pPr algn="just">
              <a:buNone/>
            </a:pPr>
            <a:endParaRPr lang="en-US" sz="2400" dirty="0" smtClean="0"/>
          </a:p>
          <a:p>
            <a:pPr>
              <a:buNone/>
            </a:pPr>
            <a:endParaRPr lang="en-US" sz="2400" dirty="0"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685800"/>
            <a:ext cx="7772400" cy="5669760"/>
          </a:xfrm>
        </p:spPr>
        <p:txBody>
          <a:bodyPr/>
          <a:lstStyle/>
          <a:p>
            <a:pPr algn="just"/>
            <a:r>
              <a:rPr lang="en-US" dirty="0" smtClean="0"/>
              <a:t>To overcome the limitations of PHIGS, separate standards have been developed.</a:t>
            </a:r>
          </a:p>
          <a:p>
            <a:pPr algn="just"/>
            <a:r>
              <a:rPr lang="en-US" dirty="0" smtClean="0"/>
              <a:t>Standardization for device interface methods is given in the </a:t>
            </a:r>
            <a:r>
              <a:rPr lang="en-US" b="1" i="1" dirty="0" smtClean="0"/>
              <a:t>Computer Graphics Interface (CGI)</a:t>
            </a:r>
            <a:r>
              <a:rPr lang="en-US" dirty="0" smtClean="0"/>
              <a:t> system and the </a:t>
            </a:r>
            <a:r>
              <a:rPr lang="en-US" b="1" i="1" dirty="0" smtClean="0"/>
              <a:t>Computer Graphics Metafile (CGM)</a:t>
            </a:r>
            <a:r>
              <a:rPr lang="en-US" dirty="0" smtClean="0"/>
              <a:t> system specifies standards for archiving and transporting pictures.</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0"/>
            <a:ext cx="7772400" cy="914400"/>
          </a:xfrm>
        </p:spPr>
        <p:txBody>
          <a:bodyPr/>
          <a:lstStyle/>
          <a:p>
            <a:r>
              <a:rPr lang="en-US" sz="3200" dirty="0" smtClean="0"/>
              <a:t>3. OpenGL</a:t>
            </a:r>
            <a:endParaRPr lang="en-US" sz="3200" dirty="0"/>
          </a:p>
        </p:txBody>
      </p:sp>
      <p:sp>
        <p:nvSpPr>
          <p:cNvPr id="3" name="Content Placeholder 2"/>
          <p:cNvSpPr>
            <a:spLocks noGrp="1"/>
          </p:cNvSpPr>
          <p:nvPr>
            <p:ph idx="1"/>
          </p:nvPr>
        </p:nvSpPr>
        <p:spPr>
          <a:xfrm>
            <a:off x="685800" y="609600"/>
            <a:ext cx="8229600" cy="5410200"/>
          </a:xfrm>
        </p:spPr>
        <p:txBody>
          <a:bodyPr>
            <a:normAutofit fontScale="92500" lnSpcReduction="10000"/>
          </a:bodyPr>
          <a:lstStyle/>
          <a:p>
            <a:pPr algn="just"/>
            <a:r>
              <a:rPr lang="en-US" sz="2400" b="1" dirty="0" smtClean="0"/>
              <a:t>OpenGL</a:t>
            </a:r>
            <a:r>
              <a:rPr lang="en-US" sz="2400" dirty="0" smtClean="0"/>
              <a:t> (</a:t>
            </a:r>
            <a:r>
              <a:rPr lang="en-US" sz="2400" b="1" dirty="0" smtClean="0"/>
              <a:t>Open G</a:t>
            </a:r>
            <a:r>
              <a:rPr lang="en-US" sz="2400" dirty="0" smtClean="0"/>
              <a:t>raphics </a:t>
            </a:r>
            <a:r>
              <a:rPr lang="en-US" sz="2400" b="1" dirty="0" smtClean="0"/>
              <a:t>L</a:t>
            </a:r>
            <a:r>
              <a:rPr lang="en-US" sz="2400" dirty="0" smtClean="0"/>
              <a:t>ibrary) is a standard specification defining a cross-language, cross-platform API for writing applications that produce 2D and 3D computer graphics.</a:t>
            </a:r>
          </a:p>
          <a:p>
            <a:pPr algn="just"/>
            <a:r>
              <a:rPr lang="en-US" sz="2400" dirty="0" smtClean="0"/>
              <a:t> The interface consists of over 250 different function calls which can be used to draw complex three-dimensional scenes from simple primitives. </a:t>
            </a:r>
          </a:p>
          <a:p>
            <a:pPr algn="just"/>
            <a:r>
              <a:rPr lang="en-US" sz="2400" dirty="0" smtClean="0"/>
              <a:t>OpenGL's basic operation is to accept primitives such as points, lines and polygons, and convert them into pixels.</a:t>
            </a:r>
          </a:p>
          <a:p>
            <a:pPr algn="just"/>
            <a:r>
              <a:rPr lang="en-US" sz="2400" dirty="0" smtClean="0"/>
              <a:t>OpenGL's "low-level" API allowed the programmer to make dramatic improvements in rendering performance by first examining the data on the CPU-side before trying to send it over the bus to the graphics engine. For instance, the programmer could "cull" the objects by examining which objects were actually visible in the scene, and sending only those objects that would actually end up on the screen. This was kept private in PHIGS, making it much more difficult to tune performance.</a:t>
            </a:r>
            <a:endParaRPr lang="en-US" sz="2400"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Video Display Devices</a:t>
            </a:r>
            <a:endParaRPr lang="en-US" dirty="0"/>
          </a:p>
        </p:txBody>
      </p:sp>
      <p:sp>
        <p:nvSpPr>
          <p:cNvPr id="3" name="Content Placeholder 2"/>
          <p:cNvSpPr>
            <a:spLocks noGrp="1"/>
          </p:cNvSpPr>
          <p:nvPr>
            <p:ph idx="1"/>
          </p:nvPr>
        </p:nvSpPr>
        <p:spPr/>
        <p:txBody>
          <a:bodyPr>
            <a:normAutofit/>
          </a:bodyPr>
          <a:lstStyle/>
          <a:p>
            <a:r>
              <a:rPr lang="en-US" sz="2400" dirty="0" smtClean="0"/>
              <a:t>The primary output device in a graphics system is a video monitor.</a:t>
            </a:r>
          </a:p>
          <a:p>
            <a:r>
              <a:rPr lang="en-US" sz="2400" dirty="0" smtClean="0"/>
              <a:t>The operation of most video monitors is based on the standard cathode-ray tube (CRT).</a:t>
            </a:r>
          </a:p>
          <a:p>
            <a:endParaRPr lang="en-US" sz="2400" dirty="0"/>
          </a:p>
        </p:txBody>
      </p:sp>
      <p:pic>
        <p:nvPicPr>
          <p:cNvPr id="4" name="Picture 4" descr="C:\dms\pic3.bmp"/>
          <p:cNvPicPr>
            <a:picLocks noChangeAspect="1" noChangeArrowheads="1"/>
          </p:cNvPicPr>
          <p:nvPr/>
        </p:nvPicPr>
        <p:blipFill>
          <a:blip r:embed="rId2">
            <a:lum bright="-18000" contrast="42000"/>
          </a:blip>
          <a:srcRect b="31148"/>
          <a:stretch>
            <a:fillRect/>
          </a:stretch>
        </p:blipFill>
        <p:spPr>
          <a:xfrm>
            <a:off x="1066800" y="3657600"/>
            <a:ext cx="7391400" cy="2667000"/>
          </a:xfrm>
          <a:prstGeom prst="rect">
            <a:avLst/>
          </a:prstGeom>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457200"/>
            <a:ext cx="7924800" cy="5715000"/>
          </a:xfrm>
        </p:spPr>
        <p:txBody>
          <a:bodyPr>
            <a:noAutofit/>
          </a:bodyPr>
          <a:lstStyle/>
          <a:p>
            <a:r>
              <a:rPr lang="en-US" sz="2400" b="1" dirty="0" smtClean="0">
                <a:solidFill>
                  <a:srgbClr val="FFFF00"/>
                </a:solidFill>
              </a:rPr>
              <a:t>Refresh Cathode-Ray Tubes:</a:t>
            </a:r>
          </a:p>
          <a:p>
            <a:pPr>
              <a:buNone/>
            </a:pPr>
            <a:endParaRPr lang="en-US" sz="1000" b="1" dirty="0" smtClean="0"/>
          </a:p>
          <a:p>
            <a:pPr algn="just">
              <a:buNone/>
            </a:pPr>
            <a:r>
              <a:rPr lang="en-US" sz="2400" dirty="0" smtClean="0"/>
              <a:t>      The Figure illustrates the basic operation of a CRT. </a:t>
            </a:r>
            <a:r>
              <a:rPr lang="en-US" sz="2400" b="1" dirty="0" smtClean="0"/>
              <a:t>A beam of  electrons </a:t>
            </a:r>
            <a:r>
              <a:rPr lang="en-US" sz="2400" b="1" i="1" dirty="0" smtClean="0"/>
              <a:t>(cathode </a:t>
            </a:r>
            <a:r>
              <a:rPr lang="en-US" sz="2400" dirty="0" smtClean="0"/>
              <a:t>rays), emitted by an electron </a:t>
            </a:r>
            <a:r>
              <a:rPr lang="en-US" sz="2400" b="1" dirty="0" smtClean="0"/>
              <a:t>gun, passes through focusing and deflection systems </a:t>
            </a:r>
            <a:r>
              <a:rPr lang="en-US" sz="2400" dirty="0" smtClean="0"/>
              <a:t>that direct the beam toward specified positions on the phosphor-coated screen.</a:t>
            </a:r>
          </a:p>
          <a:p>
            <a:pPr algn="just"/>
            <a:r>
              <a:rPr lang="en-US" sz="2400" dirty="0" smtClean="0"/>
              <a:t>The phosphor then emits a small spot of light at each position contacted by the electron beam. Because the light emitted by the phosphor fades very rapidly, some method is needed for maintaining the screen picture. One way to keep the phosphor glowing is to redraw the picture repeatedly by quickly directing the electron beam back over the same points. This type of display is called a </a:t>
            </a:r>
            <a:r>
              <a:rPr lang="en-US" sz="2400" dirty="0" smtClean="0">
                <a:solidFill>
                  <a:srgbClr val="FFFF00"/>
                </a:solidFill>
              </a:rPr>
              <a:t>refresh </a:t>
            </a:r>
            <a:r>
              <a:rPr lang="en-US" sz="2400" b="1" dirty="0" smtClean="0">
                <a:solidFill>
                  <a:srgbClr val="FFFF00"/>
                </a:solidFill>
              </a:rPr>
              <a:t>CRT</a:t>
            </a:r>
            <a:r>
              <a:rPr lang="en-US" sz="2400" b="1" dirty="0" smtClean="0"/>
              <a:t>.</a:t>
            </a:r>
            <a:endParaRPr lang="en-US" sz="2400"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533400" y="3886200"/>
            <a:ext cx="8458200" cy="2971800"/>
          </a:xfrm>
          <a:prstGeom prst="rect">
            <a:avLst/>
          </a:prstGeom>
        </p:spPr>
        <p:txBody>
          <a:bodyPr vert="horz">
            <a:noAutofit/>
          </a:bodyPr>
          <a:lstStyle/>
          <a:p>
            <a:pPr algn="just"/>
            <a:r>
              <a:rPr lang="en-US" sz="2000" b="1" dirty="0" smtClean="0"/>
              <a:t>The primary components of an electron gun in a CRT are the heated metal cathode and a control grid (above Fig. ). Heat is supplied to the cathode by directing a current through a coil of wire, called the filament, inside the cylindrical cathode structure. This causes electrons to be “boiled off" the hot cathode surface. In the vacuum inside the CRT envelope, the free, negatively charged electrons are then accelerated toward the phosphor coating by a high positive voltage. The accelerating voltage can be generated with a positively charged metal coating on the in side of the CRT envelope near the phosphor screen, or an accelerating anode can be used.</a:t>
            </a:r>
            <a:endParaRPr kumimoji="0" lang="en-US" sz="2000" b="1" i="0" u="none" strike="noStrike" kern="1200" cap="none" spc="0" normalizeH="0" baseline="0" noProof="0" dirty="0">
              <a:ln>
                <a:noFill/>
              </a:ln>
              <a:solidFill>
                <a:schemeClr val="tx1"/>
              </a:solidFill>
              <a:effectLst/>
              <a:uLnTx/>
              <a:uFillTx/>
              <a:latin typeface="+mn-lt"/>
              <a:ea typeface="+mn-ea"/>
              <a:cs typeface="+mn-cs"/>
            </a:endParaRPr>
          </a:p>
        </p:txBody>
      </p:sp>
      <p:sp>
        <p:nvSpPr>
          <p:cNvPr id="5" name="Content Placeholder 4"/>
          <p:cNvSpPr>
            <a:spLocks noGrp="1"/>
          </p:cNvSpPr>
          <p:nvPr>
            <p:ph idx="1"/>
          </p:nvPr>
        </p:nvSpPr>
        <p:spPr/>
        <p:txBody>
          <a:bodyPr/>
          <a:lstStyle/>
          <a:p>
            <a:endParaRPr lang="en-US" dirty="0"/>
          </a:p>
        </p:txBody>
      </p:sp>
      <p:pic>
        <p:nvPicPr>
          <p:cNvPr id="89090" name="Picture 2" descr="Cathode Ray Tube: Operation, Advantages and Features"/>
          <p:cNvPicPr>
            <a:picLocks noChangeAspect="1" noChangeArrowheads="1"/>
          </p:cNvPicPr>
          <p:nvPr/>
        </p:nvPicPr>
        <p:blipFill>
          <a:blip r:embed="rId2"/>
          <a:srcRect/>
          <a:stretch>
            <a:fillRect/>
          </a:stretch>
        </p:blipFill>
        <p:spPr bwMode="auto">
          <a:xfrm>
            <a:off x="990600" y="304800"/>
            <a:ext cx="6934200" cy="3400426"/>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Computer Aided Design</a:t>
            </a:r>
            <a:endParaRPr lang="en-US" dirty="0"/>
          </a:p>
        </p:txBody>
      </p:sp>
      <p:sp>
        <p:nvSpPr>
          <p:cNvPr id="3" name="Content Placeholder 2"/>
          <p:cNvSpPr>
            <a:spLocks noGrp="1"/>
          </p:cNvSpPr>
          <p:nvPr>
            <p:ph idx="1"/>
          </p:nvPr>
        </p:nvSpPr>
        <p:spPr/>
        <p:txBody>
          <a:bodyPr>
            <a:normAutofit fontScale="92500"/>
          </a:bodyPr>
          <a:lstStyle/>
          <a:p>
            <a:pPr algn="just"/>
            <a:r>
              <a:rPr lang="en-US" dirty="0" smtClean="0"/>
              <a:t>For engineering and architectural systems, a major use of computer graphics is in design processes.</a:t>
            </a:r>
          </a:p>
          <a:p>
            <a:pPr algn="just"/>
            <a:r>
              <a:rPr lang="en-US" dirty="0" smtClean="0"/>
              <a:t>CAD methods are used in the design of buildings, automobiles, aircraft, watercraft, space craft, computers, textiles and many other products.</a:t>
            </a:r>
          </a:p>
          <a:p>
            <a:pPr algn="just"/>
            <a:r>
              <a:rPr lang="en-US" dirty="0" smtClean="0"/>
              <a:t>For some design applications, objects are first displayed in a wireframe out-line form, that shows the overall shape and internal features of objects.</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534400" cy="5943600"/>
          </a:xfrm>
        </p:spPr>
        <p:txBody>
          <a:bodyPr>
            <a:noAutofit/>
          </a:bodyPr>
          <a:lstStyle/>
          <a:p>
            <a:pPr algn="just"/>
            <a:r>
              <a:rPr lang="en-US" sz="2200" b="1" dirty="0" smtClean="0"/>
              <a:t>The distance that the electron beam must travel to different points on the screen varies because the radius of curvature for most CRTs is greater than the distance from the focusing system to the screen center. Therefore, the electron beam will be focused properly only at the center of the screen. As the beam moves to the outer edges of the screen, displayed images become blurred. To compensate for this, the system can adjust the focusing according to the screen position of the beam.</a:t>
            </a:r>
          </a:p>
          <a:p>
            <a:pPr algn="just"/>
            <a:r>
              <a:rPr lang="en-US" sz="2200" b="1" dirty="0" smtClean="0"/>
              <a:t>The frequency (or color) of the light emitted by the phosphor is proportional to the energy difference between the excited quantum state and the ground state. </a:t>
            </a:r>
          </a:p>
          <a:p>
            <a:pPr algn="just"/>
            <a:r>
              <a:rPr lang="en-US" sz="2200" b="1" dirty="0" smtClean="0"/>
              <a:t>Different kinds of phosphors are available for use in a CRT. Besides color, a major difference between phosphors is their persistence: how long they continue to emit light (that is, have excited electrons returning to the ground state) after the CRT beam is removed. </a:t>
            </a:r>
            <a:r>
              <a:rPr lang="en-US" sz="2200" b="1" i="1" dirty="0" smtClean="0">
                <a:solidFill>
                  <a:srgbClr val="FFFF00"/>
                </a:solidFill>
              </a:rPr>
              <a:t>Persistence</a:t>
            </a:r>
            <a:r>
              <a:rPr lang="en-US" sz="2200" b="1" i="1" dirty="0" smtClean="0"/>
              <a:t> is defined as the time it takes the emitted light from the screen to decay to one-tenth of its original intensity.</a:t>
            </a:r>
            <a:endParaRPr lang="en-US" sz="2200" b="1" i="1"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534400" cy="5943600"/>
          </a:xfrm>
        </p:spPr>
        <p:txBody>
          <a:bodyPr>
            <a:noAutofit/>
          </a:bodyPr>
          <a:lstStyle/>
          <a:p>
            <a:pPr>
              <a:buNone/>
            </a:pPr>
            <a:endParaRPr lang="en-US" sz="1000" b="1" dirty="0" smtClean="0"/>
          </a:p>
          <a:p>
            <a:pPr algn="just"/>
            <a:r>
              <a:rPr lang="en-US" sz="2400" b="1" dirty="0" smtClean="0"/>
              <a:t>Lower persistence phosphors require higher refresh rates to maintain a picture on the screen without flicker (</a:t>
            </a:r>
            <a:r>
              <a:rPr lang="en-US" sz="2000" b="1" i="1" dirty="0" smtClean="0"/>
              <a:t>Flickering</a:t>
            </a:r>
            <a:r>
              <a:rPr lang="en-US" sz="2000" i="1" dirty="0" smtClean="0"/>
              <a:t> is the display of one image over the top of another in rapid succession</a:t>
            </a:r>
            <a:r>
              <a:rPr lang="en-US" sz="2400" dirty="0" smtClean="0"/>
              <a:t>)</a:t>
            </a:r>
            <a:r>
              <a:rPr lang="en-US" sz="2400" b="1" dirty="0" smtClean="0"/>
              <a:t>. A phosphor with low persistence is useful for animation; a high-persistence phosphor is useful for displaying highly complex, static pictures.</a:t>
            </a:r>
          </a:p>
          <a:p>
            <a:pPr algn="just"/>
            <a:r>
              <a:rPr lang="en-US" sz="2400" b="1" dirty="0" smtClean="0"/>
              <a:t>Although some phosphors have a persistence greater than    1 second, graphics monitors are usually constructed with a persistence in the range from 10 to 60 microseconds.</a:t>
            </a:r>
          </a:p>
          <a:p>
            <a:pPr algn="just"/>
            <a:r>
              <a:rPr lang="en-US" sz="2400" b="1" dirty="0" smtClean="0"/>
              <a:t>The maximum number of points that can be displayed without overlap on a CRT is referred to as the </a:t>
            </a:r>
            <a:r>
              <a:rPr lang="en-US" sz="2400" b="1" dirty="0" smtClean="0">
                <a:solidFill>
                  <a:srgbClr val="FFFF00"/>
                </a:solidFill>
              </a:rPr>
              <a:t>resolution</a:t>
            </a:r>
            <a:r>
              <a:rPr lang="en-US" sz="2400" b="1" dirty="0" smtClean="0"/>
              <a:t>. A more precise definition of resolution is the number of points per centimeter that can be plotted horizontally and vertically, although it is often simply stated as the total number of points in each direction.</a:t>
            </a:r>
            <a:endParaRPr lang="en-US" sz="2400" b="1"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534400" cy="6629400"/>
          </a:xfrm>
        </p:spPr>
        <p:txBody>
          <a:bodyPr>
            <a:noAutofit/>
          </a:bodyPr>
          <a:lstStyle/>
          <a:p>
            <a:pPr algn="just"/>
            <a:r>
              <a:rPr lang="en-US" sz="2300" dirty="0" smtClean="0"/>
              <a:t>The resolution of a CRT is dependent on the type of phosphor, the intensity to be displayed, and the focusing and deflection systems. Typical resolution on high-quality systems is </a:t>
            </a:r>
            <a:r>
              <a:rPr lang="en-US" sz="2300" b="1" dirty="0" smtClean="0"/>
              <a:t>1280 by 1024, with higher resolutions available on many systems. High resolution </a:t>
            </a:r>
            <a:r>
              <a:rPr lang="en-US" sz="2300" dirty="0" smtClean="0"/>
              <a:t>systems are often referred to as </a:t>
            </a:r>
            <a:r>
              <a:rPr lang="en-US" sz="2300" b="1" i="1" dirty="0" smtClean="0"/>
              <a:t>high-definition systems. </a:t>
            </a:r>
            <a:r>
              <a:rPr lang="en-US" sz="2300" b="1" i="1" dirty="0" smtClean="0">
                <a:solidFill>
                  <a:srgbClr val="FFFF00"/>
                </a:solidFill>
              </a:rPr>
              <a:t>The physical </a:t>
            </a:r>
            <a:r>
              <a:rPr lang="en-US" sz="2300" dirty="0" smtClean="0">
                <a:solidFill>
                  <a:srgbClr val="FFFF00"/>
                </a:solidFill>
              </a:rPr>
              <a:t>size of a graphics monitor is given as the length of the screen diagonal, </a:t>
            </a:r>
            <a:r>
              <a:rPr lang="en-US" sz="2300" dirty="0" smtClean="0"/>
              <a:t>with sizes varying from about </a:t>
            </a:r>
            <a:r>
              <a:rPr lang="en-US" sz="2300" b="1" dirty="0" smtClean="0"/>
              <a:t>12 inches to 27 inches or more. A CRT monitor can be attached </a:t>
            </a:r>
            <a:r>
              <a:rPr lang="en-US" sz="2300" dirty="0" smtClean="0"/>
              <a:t>to a variety of computer systems, so the number of screen points that can actually be plotted depends on the capabilities of the system to which it is attached.</a:t>
            </a:r>
          </a:p>
          <a:p>
            <a:pPr algn="just"/>
            <a:r>
              <a:rPr lang="en-US" sz="2300" dirty="0" smtClean="0"/>
              <a:t>Another property of video monitors is </a:t>
            </a:r>
            <a:r>
              <a:rPr lang="en-US" sz="2300" dirty="0" smtClean="0">
                <a:solidFill>
                  <a:srgbClr val="FFFF00"/>
                </a:solidFill>
              </a:rPr>
              <a:t>aspect ratio</a:t>
            </a:r>
            <a:r>
              <a:rPr lang="en-US" sz="2300" dirty="0" smtClean="0"/>
              <a:t>. This number gives the ratio of vertical points to horizontal points necessary to produce equal-length lines in both directions on the screen. (Sometimes aspect ratio is stated in terms of the ratio of horizontal to vertical points.) An aspect ratio of 3/4 means that a vertical line plotted with three points has the same length as a horizontal line plotted with four points.</a:t>
            </a:r>
            <a:endParaRPr lang="en-US" sz="2300" b="1"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7772400" cy="630936"/>
          </a:xfrm>
        </p:spPr>
        <p:txBody>
          <a:bodyPr/>
          <a:lstStyle/>
          <a:p>
            <a:r>
              <a:rPr lang="en-US" sz="3200" dirty="0" smtClean="0"/>
              <a:t>Raster-Scan Displays</a:t>
            </a:r>
            <a:endParaRPr lang="en-US" sz="3200" dirty="0"/>
          </a:p>
        </p:txBody>
      </p:sp>
      <p:sp>
        <p:nvSpPr>
          <p:cNvPr id="3" name="Content Placeholder 2"/>
          <p:cNvSpPr>
            <a:spLocks noGrp="1"/>
          </p:cNvSpPr>
          <p:nvPr>
            <p:ph idx="1"/>
          </p:nvPr>
        </p:nvSpPr>
        <p:spPr>
          <a:xfrm>
            <a:off x="533400" y="762000"/>
            <a:ext cx="8382000" cy="6096000"/>
          </a:xfrm>
        </p:spPr>
        <p:txBody>
          <a:bodyPr>
            <a:noAutofit/>
          </a:bodyPr>
          <a:lstStyle/>
          <a:p>
            <a:pPr algn="just"/>
            <a:r>
              <a:rPr lang="en-US" sz="2400" dirty="0" smtClean="0"/>
              <a:t>The most common type of graphics monitor employing a CRT is the raster scan display, based on television technology.</a:t>
            </a:r>
          </a:p>
          <a:p>
            <a:pPr algn="just"/>
            <a:r>
              <a:rPr lang="en-US" sz="2400" dirty="0" smtClean="0"/>
              <a:t>In raster scan system, the electron beam is swept across the screen, one row at a time from top to bottom.</a:t>
            </a:r>
          </a:p>
          <a:p>
            <a:pPr algn="just"/>
            <a:r>
              <a:rPr lang="en-US" sz="2400" dirty="0" smtClean="0"/>
              <a:t>As the electron beam moves across each row, the beam intensity is turned on and off to create a pattern of illuminated spots.</a:t>
            </a:r>
          </a:p>
          <a:p>
            <a:pPr algn="just"/>
            <a:r>
              <a:rPr lang="en-US" sz="2400" dirty="0" smtClean="0"/>
              <a:t>Picture definition is stored in memory area called the </a:t>
            </a:r>
            <a:r>
              <a:rPr lang="en-US" sz="2400" b="1" i="1" dirty="0" smtClean="0"/>
              <a:t>refresh buffer </a:t>
            </a:r>
            <a:r>
              <a:rPr lang="en-US" sz="2400" dirty="0" smtClean="0"/>
              <a:t>or </a:t>
            </a:r>
            <a:r>
              <a:rPr lang="en-US" sz="2400" b="1" i="1" dirty="0" smtClean="0"/>
              <a:t>frame buffer</a:t>
            </a:r>
            <a:r>
              <a:rPr lang="en-US" sz="2400" dirty="0" smtClean="0"/>
              <a:t>.</a:t>
            </a:r>
          </a:p>
          <a:p>
            <a:pPr algn="just"/>
            <a:r>
              <a:rPr lang="en-US" sz="2400" dirty="0" smtClean="0"/>
              <a:t>This memory area holds the set of intensity values for all the screen points. Stored intensity values are then retrieved from the refresh buffer and “painted” on the screen one row(scan line) at a time.</a:t>
            </a:r>
          </a:p>
          <a:p>
            <a:pPr algn="just"/>
            <a:r>
              <a:rPr lang="en-US" sz="2400" dirty="0" smtClean="0"/>
              <a:t>Each screen point is referred to as a </a:t>
            </a:r>
            <a:r>
              <a:rPr lang="en-US" sz="2400" b="1" i="1" dirty="0" smtClean="0">
                <a:solidFill>
                  <a:srgbClr val="FFFF00"/>
                </a:solidFill>
              </a:rPr>
              <a:t>pixel</a:t>
            </a:r>
            <a:r>
              <a:rPr lang="en-US" sz="2400" dirty="0" smtClean="0"/>
              <a:t> or </a:t>
            </a:r>
            <a:r>
              <a:rPr lang="en-US" sz="2400" b="1" i="1" dirty="0" smtClean="0"/>
              <a:t>pel</a:t>
            </a:r>
            <a:r>
              <a:rPr lang="en-US" sz="2400" dirty="0" smtClean="0"/>
              <a:t> (picture element).</a:t>
            </a:r>
            <a:endParaRPr lang="en-US" sz="2400"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228600"/>
            <a:ext cx="8305800" cy="6172200"/>
          </a:xfrm>
        </p:spPr>
        <p:txBody>
          <a:bodyPr>
            <a:normAutofit lnSpcReduction="10000"/>
          </a:bodyPr>
          <a:lstStyle/>
          <a:p>
            <a:pPr algn="just"/>
            <a:r>
              <a:rPr lang="en-US" sz="2400" dirty="0" smtClean="0"/>
              <a:t>Intensity range for pixel positions depends on the capability of the raster system.</a:t>
            </a:r>
          </a:p>
          <a:p>
            <a:pPr algn="just"/>
            <a:r>
              <a:rPr lang="en-US" sz="2400" dirty="0" smtClean="0"/>
              <a:t>In a simple black and white system, each screen point is either on or off, so only one bit per pixel is needed to control the intensity of screen positions.</a:t>
            </a:r>
          </a:p>
          <a:p>
            <a:pPr algn="just"/>
            <a:r>
              <a:rPr lang="en-US" sz="2400" dirty="0" smtClean="0"/>
              <a:t>Bit value of 1 indicates that the electron beam is to be turned on at that position, and a value of 0 indicates that the beam intensity is off.</a:t>
            </a:r>
          </a:p>
          <a:p>
            <a:pPr algn="just"/>
            <a:r>
              <a:rPr lang="en-US" sz="2400" dirty="0" smtClean="0"/>
              <a:t>On a black and white system with one bit per pixel, the frame buffer is commonly called a </a:t>
            </a:r>
            <a:r>
              <a:rPr lang="en-US" sz="2600" b="1" i="1" dirty="0" smtClean="0">
                <a:solidFill>
                  <a:srgbClr val="FFFF00"/>
                </a:solidFill>
              </a:rPr>
              <a:t>bitmap</a:t>
            </a:r>
            <a:r>
              <a:rPr lang="en-US" sz="2400" dirty="0" smtClean="0">
                <a:solidFill>
                  <a:srgbClr val="FFFF00"/>
                </a:solidFill>
              </a:rPr>
              <a:t>.</a:t>
            </a:r>
          </a:p>
          <a:p>
            <a:pPr algn="just"/>
            <a:r>
              <a:rPr lang="en-US" sz="2400" dirty="0" smtClean="0"/>
              <a:t>Additional bits are needed when color and intensity variations can be displayed (up to 24 bits per pixel).</a:t>
            </a:r>
          </a:p>
          <a:p>
            <a:pPr algn="just"/>
            <a:r>
              <a:rPr lang="en-US" sz="2400" dirty="0" smtClean="0"/>
              <a:t>A system with 24 bits per pixel and a screen resolution of 1024 by 1024 requires 3 MB of storage for frame buffer.</a:t>
            </a:r>
          </a:p>
          <a:p>
            <a:pPr algn="just"/>
            <a:r>
              <a:rPr lang="en-US" sz="2400" dirty="0" smtClean="0"/>
              <a:t>For systems with multiple bits per pixel, the frame buffer is often referred to as a</a:t>
            </a:r>
            <a:r>
              <a:rPr lang="en-US" sz="2400" dirty="0" smtClean="0">
                <a:solidFill>
                  <a:srgbClr val="FFFF00"/>
                </a:solidFill>
              </a:rPr>
              <a:t> </a:t>
            </a:r>
            <a:r>
              <a:rPr lang="en-US" sz="2600" b="1" i="1" dirty="0" err="1" smtClean="0">
                <a:solidFill>
                  <a:srgbClr val="FFFF00"/>
                </a:solidFill>
              </a:rPr>
              <a:t>pixmap</a:t>
            </a:r>
            <a:r>
              <a:rPr lang="en-US" sz="2400" dirty="0" smtClean="0"/>
              <a:t>.</a:t>
            </a:r>
            <a:endParaRPr lang="en-US" sz="2400"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228600"/>
            <a:ext cx="8229600" cy="4953000"/>
          </a:xfrm>
        </p:spPr>
        <p:txBody>
          <a:bodyPr>
            <a:normAutofit/>
          </a:bodyPr>
          <a:lstStyle/>
          <a:p>
            <a:pPr algn="just"/>
            <a:r>
              <a:rPr lang="en-US" sz="2400" dirty="0" smtClean="0"/>
              <a:t>Refreshing on raster scan displays is carried out at the rate of 60 to 80 frames per second or higher.</a:t>
            </a:r>
          </a:p>
          <a:p>
            <a:pPr algn="just"/>
            <a:r>
              <a:rPr lang="en-US" sz="2400" dirty="0" smtClean="0"/>
              <a:t>Refresh rates are described in units of cycle per second, or Hertz (Hz), where cycle correspond to one frame ( </a:t>
            </a:r>
            <a:r>
              <a:rPr lang="en-US" sz="2400" dirty="0" err="1" smtClean="0"/>
              <a:t>i.e</a:t>
            </a:r>
            <a:r>
              <a:rPr lang="en-US" sz="2400" dirty="0" smtClean="0"/>
              <a:t> 60 Hz).</a:t>
            </a:r>
          </a:p>
          <a:p>
            <a:pPr algn="just"/>
            <a:r>
              <a:rPr lang="en-US" sz="2400" dirty="0" smtClean="0"/>
              <a:t>At the end of each scan line, the electron beam returns to the left side of the screen to begin displaying the next scan line.</a:t>
            </a:r>
          </a:p>
          <a:p>
            <a:pPr algn="just"/>
            <a:r>
              <a:rPr lang="en-US" sz="2400" dirty="0" smtClean="0"/>
              <a:t>The return to the left of the screen, after refreshing each scan line, is called the </a:t>
            </a:r>
            <a:r>
              <a:rPr lang="en-US" sz="2400" b="1" i="1" dirty="0" smtClean="0">
                <a:solidFill>
                  <a:srgbClr val="FF0000"/>
                </a:solidFill>
              </a:rPr>
              <a:t>horizontal retrace</a:t>
            </a:r>
            <a:r>
              <a:rPr lang="en-US" sz="2400" b="1" i="1" dirty="0" smtClean="0"/>
              <a:t> </a:t>
            </a:r>
            <a:r>
              <a:rPr lang="en-US" sz="2400" dirty="0" smtClean="0"/>
              <a:t>of the electron beam. And at the end of each frame, the electron beam returns to the top left corner of the screen to begin the next frame is called </a:t>
            </a:r>
            <a:r>
              <a:rPr lang="en-US" sz="2400" b="1" i="1" dirty="0" smtClean="0">
                <a:solidFill>
                  <a:srgbClr val="FF0000"/>
                </a:solidFill>
              </a:rPr>
              <a:t>vertical retrace</a:t>
            </a:r>
            <a:r>
              <a:rPr lang="en-US" sz="2400" dirty="0" smtClean="0">
                <a:solidFill>
                  <a:srgbClr val="FF0000"/>
                </a:solidFill>
              </a:rPr>
              <a:t>.</a:t>
            </a:r>
            <a:endParaRPr lang="en-US" sz="2400" dirty="0">
              <a:solidFill>
                <a:srgbClr val="FF0000"/>
              </a:solidFill>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457200"/>
            <a:ext cx="8305800" cy="6096000"/>
          </a:xfrm>
        </p:spPr>
        <p:txBody>
          <a:bodyPr>
            <a:noAutofit/>
          </a:bodyPr>
          <a:lstStyle/>
          <a:p>
            <a:pPr algn="just"/>
            <a:r>
              <a:rPr lang="en-US" sz="2400" dirty="0" smtClean="0"/>
              <a:t>On some raster-scan systems (and in </a:t>
            </a:r>
            <a:r>
              <a:rPr lang="en-US" sz="2400" b="1" dirty="0" smtClean="0"/>
              <a:t>TV sets), each frame is displayed in </a:t>
            </a:r>
            <a:r>
              <a:rPr lang="en-US" sz="2400" dirty="0" smtClean="0"/>
              <a:t>two passes using an interlaced refresh procedure. In the first pass, the beam sweeps across every other scan line from top to bottom. Then after the vertical retrace, the beam sweeps out the remaining scan lines. Interlacing of the scan lines in this way allows us to </a:t>
            </a:r>
            <a:r>
              <a:rPr lang="en-US" sz="2400" b="1" dirty="0" smtClean="0"/>
              <a:t>see the entire screen displayed in one-half the </a:t>
            </a:r>
            <a:r>
              <a:rPr lang="en-US" sz="2400" dirty="0" smtClean="0"/>
              <a:t>time it would have taken to sweep across all the lines at once from top to bottom.</a:t>
            </a:r>
          </a:p>
          <a:p>
            <a:pPr algn="just"/>
            <a:r>
              <a:rPr lang="en-US" sz="2400" dirty="0" smtClean="0"/>
              <a:t>Interlacing is primarily used with slower refreshing rates. On an older, </a:t>
            </a:r>
            <a:r>
              <a:rPr lang="en-US" sz="2400" b="1" dirty="0" smtClean="0"/>
              <a:t>30 frame per </a:t>
            </a:r>
            <a:r>
              <a:rPr lang="en-US" sz="2400" dirty="0" smtClean="0"/>
              <a:t>second, non interlaced display, for instance, some flicker is noticeable. But with interlacing, each of the two passes can be accomplished in 1/60th of a second, which brings the refresh rate nearer to </a:t>
            </a:r>
            <a:r>
              <a:rPr lang="en-US" sz="2400" b="1" i="1" dirty="0" smtClean="0"/>
              <a:t>60 frames per second. This is an effective </a:t>
            </a:r>
            <a:r>
              <a:rPr lang="en-US" sz="2400" dirty="0" smtClean="0"/>
              <a:t>technique for avoiding flicker, providing that adjacent scan lines contain similar display information.</a:t>
            </a:r>
            <a:endParaRPr lang="en-US" sz="2400"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7772400" cy="630936"/>
          </a:xfrm>
        </p:spPr>
        <p:txBody>
          <a:bodyPr/>
          <a:lstStyle/>
          <a:p>
            <a:r>
              <a:rPr lang="en-US" sz="3200" dirty="0" smtClean="0"/>
              <a:t>Random Scan Display</a:t>
            </a:r>
            <a:endParaRPr lang="en-US" sz="3200" dirty="0"/>
          </a:p>
        </p:txBody>
      </p:sp>
      <p:sp>
        <p:nvSpPr>
          <p:cNvPr id="3" name="Content Placeholder 2"/>
          <p:cNvSpPr>
            <a:spLocks noGrp="1"/>
          </p:cNvSpPr>
          <p:nvPr>
            <p:ph idx="1"/>
          </p:nvPr>
        </p:nvSpPr>
        <p:spPr>
          <a:xfrm>
            <a:off x="685800" y="1143000"/>
            <a:ext cx="8229600" cy="5410200"/>
          </a:xfrm>
        </p:spPr>
        <p:txBody>
          <a:bodyPr>
            <a:normAutofit lnSpcReduction="10000"/>
          </a:bodyPr>
          <a:lstStyle/>
          <a:p>
            <a:pPr algn="just"/>
            <a:r>
              <a:rPr lang="en-US" sz="2400" dirty="0" smtClean="0"/>
              <a:t>When operated as a random scan display unit, a CRT has the electron beam directed only to the parts of the screen where a picture is to be drawn.</a:t>
            </a:r>
          </a:p>
          <a:p>
            <a:pPr algn="just"/>
            <a:r>
              <a:rPr lang="en-US" sz="2400" dirty="0" smtClean="0"/>
              <a:t>Random scan monitors draw a picture one line at a time and for this reason are also referred to as </a:t>
            </a:r>
            <a:r>
              <a:rPr lang="en-US" sz="2400" b="1" i="1" dirty="0" smtClean="0"/>
              <a:t>vector displays </a:t>
            </a:r>
            <a:r>
              <a:rPr lang="en-US" sz="2400" dirty="0" smtClean="0"/>
              <a:t>or</a:t>
            </a:r>
            <a:r>
              <a:rPr lang="en-US" sz="2400" b="1" i="1" dirty="0" smtClean="0"/>
              <a:t> stroke-writing </a:t>
            </a:r>
            <a:r>
              <a:rPr lang="en-US" sz="2400" dirty="0" smtClean="0"/>
              <a:t>or </a:t>
            </a:r>
            <a:r>
              <a:rPr lang="en-US" sz="2400" b="1" i="1" dirty="0" smtClean="0"/>
              <a:t>calligraphic displays</a:t>
            </a:r>
            <a:r>
              <a:rPr lang="en-US" sz="2400" dirty="0" smtClean="0"/>
              <a:t>.</a:t>
            </a:r>
          </a:p>
          <a:p>
            <a:pPr algn="just"/>
            <a:r>
              <a:rPr lang="en-US" sz="2400" dirty="0" smtClean="0"/>
              <a:t>The component lines of a picture can be drawn and refreshed by a random-scan system in any specified order.</a:t>
            </a:r>
          </a:p>
          <a:p>
            <a:pPr algn="just"/>
            <a:r>
              <a:rPr lang="en-US" sz="2400" dirty="0" smtClean="0"/>
              <a:t>Refresh rate on a random scan system depends on the number of lines to be displayed.</a:t>
            </a:r>
          </a:p>
          <a:p>
            <a:pPr algn="just"/>
            <a:r>
              <a:rPr lang="en-US" sz="2400" dirty="0" smtClean="0"/>
              <a:t>Picture definition is now stored as a set of line drawing commands in an area of memory referred to as the </a:t>
            </a:r>
            <a:r>
              <a:rPr lang="en-US" sz="2400" b="1" i="1" dirty="0" smtClean="0"/>
              <a:t>refresh display file</a:t>
            </a:r>
            <a:r>
              <a:rPr lang="en-US" sz="2400" dirty="0" smtClean="0"/>
              <a:t>. Sometimes it is also called the </a:t>
            </a:r>
            <a:r>
              <a:rPr lang="en-US" sz="2400" b="1" i="1" dirty="0" smtClean="0"/>
              <a:t>display list</a:t>
            </a:r>
            <a:r>
              <a:rPr lang="en-US" sz="2400" dirty="0" smtClean="0"/>
              <a:t>, </a:t>
            </a:r>
            <a:r>
              <a:rPr lang="en-US" sz="2400" b="1" i="1" dirty="0" smtClean="0"/>
              <a:t>display program</a:t>
            </a:r>
            <a:r>
              <a:rPr lang="en-US" sz="2400" dirty="0" smtClean="0"/>
              <a:t>, or simply </a:t>
            </a:r>
            <a:r>
              <a:rPr lang="en-US" sz="2400" b="1" i="1" dirty="0" smtClean="0"/>
              <a:t>refresh buffer</a:t>
            </a:r>
            <a:r>
              <a:rPr lang="en-US" sz="2400" dirty="0" smtClean="0"/>
              <a:t>.</a:t>
            </a:r>
            <a:endParaRPr lang="en-US" sz="2400"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381000"/>
            <a:ext cx="7772400" cy="4953000"/>
          </a:xfrm>
        </p:spPr>
        <p:txBody>
          <a:bodyPr>
            <a:noAutofit/>
          </a:bodyPr>
          <a:lstStyle/>
          <a:p>
            <a:pPr algn="just"/>
            <a:r>
              <a:rPr lang="en-US" sz="2600" dirty="0" smtClean="0"/>
              <a:t>To display a specified picture, the system cycles through the set of commands in the display file, drawing each component line in turn.</a:t>
            </a:r>
          </a:p>
          <a:p>
            <a:pPr algn="just"/>
            <a:r>
              <a:rPr lang="en-US" sz="2600" dirty="0" smtClean="0"/>
              <a:t>After all line drawing commands have been processed, the system cycles back to the first line command in the list.</a:t>
            </a:r>
          </a:p>
          <a:p>
            <a:pPr algn="just"/>
            <a:r>
              <a:rPr lang="en-US" sz="2600" dirty="0" smtClean="0"/>
              <a:t>Random scan displays are designed to draw all the component lines of a picture 30 to 60 times each second.</a:t>
            </a:r>
          </a:p>
          <a:p>
            <a:pPr algn="just"/>
            <a:r>
              <a:rPr lang="en-US" sz="2600" dirty="0" smtClean="0"/>
              <a:t>When a small set of lines is to be displayed, each refresh cycle is delayed to avoid refresh rates greater than 60 frames per second. Otherwise, faster refreshing of the set of lines could burn out the phosphor.</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33400" y="381000"/>
            <a:ext cx="8305800" cy="707136"/>
          </a:xfrm>
        </p:spPr>
        <p:txBody>
          <a:bodyPr/>
          <a:lstStyle/>
          <a:p>
            <a:r>
              <a:rPr lang="en-US" sz="2800" dirty="0" smtClean="0"/>
              <a:t>Random-Scan Systems v/s Raster-Scan Systems</a:t>
            </a:r>
            <a:endParaRPr lang="en-US" sz="2800" dirty="0"/>
          </a:p>
        </p:txBody>
      </p:sp>
      <p:sp>
        <p:nvSpPr>
          <p:cNvPr id="3" name="Content Placeholder 2"/>
          <p:cNvSpPr>
            <a:spLocks noGrp="1"/>
          </p:cNvSpPr>
          <p:nvPr>
            <p:ph idx="1"/>
          </p:nvPr>
        </p:nvSpPr>
        <p:spPr>
          <a:xfrm>
            <a:off x="685800" y="1143000"/>
            <a:ext cx="8153400" cy="5486400"/>
          </a:xfrm>
        </p:spPr>
        <p:txBody>
          <a:bodyPr>
            <a:noAutofit/>
          </a:bodyPr>
          <a:lstStyle/>
          <a:p>
            <a:pPr algn="just"/>
            <a:r>
              <a:rPr lang="en-US" sz="2800" dirty="0" smtClean="0"/>
              <a:t>Random scan systems are designed for line drawing applications and cannot display realistic shaded scenes as Raster scan systems.</a:t>
            </a:r>
          </a:p>
          <a:p>
            <a:pPr algn="just"/>
            <a:r>
              <a:rPr lang="en-US" sz="2800" dirty="0" smtClean="0"/>
              <a:t>Since picture definition is stored as a set of line-drawing instructions and not as a set of intensity values for all screen points, vector displays generally have higher resolution than raster systems.</a:t>
            </a:r>
          </a:p>
          <a:p>
            <a:pPr algn="just"/>
            <a:r>
              <a:rPr lang="en-US" sz="2800" dirty="0" smtClean="0"/>
              <a:t>Vector displays produce smooth line drawings because the CRT beam directly follows the line path. A raster system in contrast, produces jagged lines that are plotted as discrete point sets.</a:t>
            </a:r>
            <a:endParaRPr lang="en-US" sz="28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1"/>
          </p:nvPr>
        </p:nvSpPr>
        <p:spPr>
          <a:xfrm>
            <a:off x="464344" y="1874837"/>
            <a:ext cx="4038600" cy="4525963"/>
          </a:xfrm>
        </p:spPr>
        <p:txBody>
          <a:bodyPr/>
          <a:lstStyle/>
          <a:p>
            <a:r>
              <a:rPr lang="en-US" dirty="0" smtClean="0"/>
              <a:t>Wireframe display for Automobile</a:t>
            </a:r>
          </a:p>
          <a:p>
            <a:endParaRPr lang="en-US" dirty="0"/>
          </a:p>
        </p:txBody>
      </p:sp>
      <p:sp>
        <p:nvSpPr>
          <p:cNvPr id="6" name="Content Placeholder 5"/>
          <p:cNvSpPr>
            <a:spLocks noGrp="1"/>
          </p:cNvSpPr>
          <p:nvPr>
            <p:ph sz="half" idx="2"/>
          </p:nvPr>
        </p:nvSpPr>
        <p:spPr/>
        <p:txBody>
          <a:bodyPr/>
          <a:lstStyle/>
          <a:p>
            <a:r>
              <a:rPr lang="en-US" dirty="0" smtClean="0"/>
              <a:t>Wireframe display for Aircraft</a:t>
            </a:r>
          </a:p>
          <a:p>
            <a:pPr>
              <a:buNone/>
            </a:pPr>
            <a:endParaRPr lang="en-US" dirty="0"/>
          </a:p>
        </p:txBody>
      </p:sp>
      <p:pic>
        <p:nvPicPr>
          <p:cNvPr id="11" name="Picture 3" descr="wireframe-subaru-2.jpg"/>
          <p:cNvPicPr>
            <a:picLocks noChangeAspect="1"/>
          </p:cNvPicPr>
          <p:nvPr/>
        </p:nvPicPr>
        <p:blipFill>
          <a:blip r:embed="rId2"/>
          <a:srcRect/>
          <a:stretch>
            <a:fillRect/>
          </a:stretch>
        </p:blipFill>
        <p:spPr bwMode="auto">
          <a:xfrm>
            <a:off x="609600" y="2726266"/>
            <a:ext cx="3810000" cy="3598333"/>
          </a:xfrm>
          <a:prstGeom prst="ellipse">
            <a:avLst/>
          </a:prstGeom>
          <a:ln>
            <a:noFill/>
          </a:ln>
          <a:effectLst>
            <a:softEdge rad="112500"/>
          </a:effectLst>
        </p:spPr>
      </p:pic>
      <p:pic>
        <p:nvPicPr>
          <p:cNvPr id="12" name="Content Placeholder 7" descr="aircraft.jpg"/>
          <p:cNvPicPr>
            <a:picLocks noChangeAspect="1"/>
          </p:cNvPicPr>
          <p:nvPr/>
        </p:nvPicPr>
        <p:blipFill>
          <a:blip r:embed="rId3"/>
          <a:stretch>
            <a:fillRect/>
          </a:stretch>
        </p:blipFill>
        <p:spPr>
          <a:xfrm>
            <a:off x="5029200" y="2658374"/>
            <a:ext cx="3810000" cy="3666226"/>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630936"/>
          </a:xfrm>
        </p:spPr>
        <p:txBody>
          <a:bodyPr/>
          <a:lstStyle/>
          <a:p>
            <a:r>
              <a:rPr lang="en-US" sz="3600" dirty="0" smtClean="0"/>
              <a:t>Color CRT Monitors</a:t>
            </a:r>
            <a:endParaRPr lang="en-US" sz="3600" dirty="0"/>
          </a:p>
        </p:txBody>
      </p:sp>
      <p:sp>
        <p:nvSpPr>
          <p:cNvPr id="3" name="Content Placeholder 2"/>
          <p:cNvSpPr>
            <a:spLocks noGrp="1"/>
          </p:cNvSpPr>
          <p:nvPr>
            <p:ph idx="1"/>
          </p:nvPr>
        </p:nvSpPr>
        <p:spPr>
          <a:xfrm>
            <a:off x="914400" y="1676400"/>
            <a:ext cx="7772400" cy="4343400"/>
          </a:xfrm>
        </p:spPr>
        <p:txBody>
          <a:bodyPr>
            <a:normAutofit/>
          </a:bodyPr>
          <a:lstStyle/>
          <a:p>
            <a:pPr algn="just"/>
            <a:r>
              <a:rPr lang="en-US" sz="2800" dirty="0" smtClean="0"/>
              <a:t>A CRT monitor displays color pictures by using a combination of phosphors that emit different-colored light.</a:t>
            </a:r>
          </a:p>
          <a:p>
            <a:pPr algn="just"/>
            <a:r>
              <a:rPr lang="en-US" sz="2800" dirty="0" smtClean="0"/>
              <a:t>By combining the emitted light from the different phosphors, a range of colors can be generated.</a:t>
            </a:r>
          </a:p>
          <a:p>
            <a:pPr algn="just"/>
            <a:r>
              <a:rPr lang="en-US" sz="2800" dirty="0" smtClean="0"/>
              <a:t>The two basic techniques for producing colors in CRT are the beam penetration method and the shadow-mask method.</a:t>
            </a:r>
          </a:p>
          <a:p>
            <a:pPr>
              <a:buNone/>
            </a:pPr>
            <a:endParaRPr lang="en-US" sz="2400"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630936"/>
          </a:xfrm>
        </p:spPr>
        <p:txBody>
          <a:bodyPr/>
          <a:lstStyle/>
          <a:p>
            <a:r>
              <a:rPr lang="en-US" sz="3600" dirty="0" smtClean="0"/>
              <a:t>Beam penetration method</a:t>
            </a:r>
            <a:endParaRPr lang="en-US" sz="3600" dirty="0"/>
          </a:p>
        </p:txBody>
      </p:sp>
      <p:sp>
        <p:nvSpPr>
          <p:cNvPr id="3" name="Content Placeholder 2"/>
          <p:cNvSpPr>
            <a:spLocks noGrp="1"/>
          </p:cNvSpPr>
          <p:nvPr>
            <p:ph idx="1"/>
          </p:nvPr>
        </p:nvSpPr>
        <p:spPr>
          <a:xfrm>
            <a:off x="685800" y="838200"/>
            <a:ext cx="8153400" cy="5486400"/>
          </a:xfrm>
        </p:spPr>
        <p:txBody>
          <a:bodyPr>
            <a:noAutofit/>
          </a:bodyPr>
          <a:lstStyle/>
          <a:p>
            <a:pPr algn="just"/>
            <a:r>
              <a:rPr lang="en-US" sz="2200" dirty="0" smtClean="0"/>
              <a:t>This method for displaying color pictures has been used with random scan monitors.</a:t>
            </a:r>
          </a:p>
          <a:p>
            <a:pPr algn="just"/>
            <a:r>
              <a:rPr lang="en-US" sz="2200" dirty="0" smtClean="0"/>
              <a:t>Two layers of phosphor, usually red and green, are coated onto the inside of the CRT screen, and the displayed color depends on how far the electron beam penetrates into the phosphor layers.</a:t>
            </a:r>
          </a:p>
          <a:p>
            <a:pPr algn="just"/>
            <a:r>
              <a:rPr lang="en-US" sz="2200" dirty="0" smtClean="0"/>
              <a:t>A beam of slow electrons excites only the outer red layer.</a:t>
            </a:r>
          </a:p>
          <a:p>
            <a:pPr algn="just"/>
            <a:r>
              <a:rPr lang="en-US" sz="2200" dirty="0" smtClean="0"/>
              <a:t>A beam of very fast electrons penetrates through the red layer and excites the inner green layer.</a:t>
            </a:r>
          </a:p>
          <a:p>
            <a:pPr algn="just"/>
            <a:r>
              <a:rPr lang="en-US" sz="2200" dirty="0" smtClean="0"/>
              <a:t>At intermediate beam speeds, combinations of red and green light are emitted to show two additional colors, orange and yellow.</a:t>
            </a:r>
          </a:p>
          <a:p>
            <a:pPr algn="just"/>
            <a:r>
              <a:rPr lang="en-US" sz="2200" dirty="0" smtClean="0"/>
              <a:t>The speed of the electrons, and hence the screen color at any point, is controlled by the beam-acceleration voltage.</a:t>
            </a:r>
          </a:p>
          <a:p>
            <a:pPr algn="just"/>
            <a:r>
              <a:rPr lang="en-US" sz="2200" dirty="0" smtClean="0"/>
              <a:t>This method is inexpensive, but produces only four colors. Quality of picture is not good as other methods.</a:t>
            </a:r>
            <a:endParaRPr lang="en-US" sz="2200"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762000" y="685800"/>
            <a:ext cx="7901268" cy="4038600"/>
          </a:xfrm>
          <a:prstGeom prst="rect">
            <a:avLst/>
          </a:prstGeom>
          <a:noFill/>
          <a:ln w="9525">
            <a:noFill/>
            <a:miter lim="800000"/>
            <a:headEnd/>
            <a:tailEnd/>
          </a:ln>
          <a:effectLst/>
        </p:spPr>
      </p:pic>
      <p:sp>
        <p:nvSpPr>
          <p:cNvPr id="3" name="Title 1"/>
          <p:cNvSpPr txBox="1">
            <a:spLocks/>
          </p:cNvSpPr>
          <p:nvPr/>
        </p:nvSpPr>
        <p:spPr>
          <a:xfrm>
            <a:off x="1600200" y="4953000"/>
            <a:ext cx="6096000" cy="630936"/>
          </a:xfrm>
          <a:prstGeom prst="rect">
            <a:avLst/>
          </a:prstGeom>
        </p:spPr>
        <p:txBody>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100" normalizeH="0" baseline="0" noProof="0" smtClean="0">
                <a:ln>
                  <a:noFill/>
                </a:ln>
                <a:solidFill>
                  <a:schemeClr val="tx2">
                    <a:satMod val="200000"/>
                  </a:schemeClr>
                </a:solidFill>
                <a:effectLst/>
                <a:uLnTx/>
                <a:uFillTx/>
                <a:latin typeface="+mj-lt"/>
                <a:ea typeface="+mj-ea"/>
                <a:cs typeface="+mj-cs"/>
              </a:rPr>
              <a:t>Beam penetration method</a:t>
            </a:r>
            <a:endParaRPr kumimoji="0" lang="en-US" sz="3600" b="0" i="0" u="none" strike="noStrike" kern="1200" cap="none" spc="-100" normalizeH="0" baseline="0" noProof="0" dirty="0">
              <a:ln>
                <a:noFill/>
              </a:ln>
              <a:solidFill>
                <a:schemeClr val="tx2">
                  <a:satMod val="200000"/>
                </a:schemeClr>
              </a:solidFill>
              <a:effectLst/>
              <a:uLnTx/>
              <a:uFillTx/>
              <a:latin typeface="+mj-lt"/>
              <a:ea typeface="+mj-ea"/>
              <a:cs typeface="+mj-cs"/>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Shadow Mask method</a:t>
            </a:r>
            <a:endParaRPr lang="en-US" dirty="0"/>
          </a:p>
        </p:txBody>
      </p:sp>
      <p:pic>
        <p:nvPicPr>
          <p:cNvPr id="4" name="Picture 2" descr="C:\dms\pic5.bmp"/>
          <p:cNvPicPr>
            <a:picLocks noGrp="1" noChangeAspect="1" noChangeArrowheads="1"/>
          </p:cNvPicPr>
          <p:nvPr>
            <p:ph idx="1"/>
          </p:nvPr>
        </p:nvPicPr>
        <p:blipFill>
          <a:blip r:embed="rId2">
            <a:lum bright="-12000" contrast="36000"/>
          </a:blip>
          <a:srcRect l="25688" b="30566"/>
          <a:stretch>
            <a:fillRect/>
          </a:stretch>
        </p:blipFill>
        <p:spPr bwMode="auto">
          <a:xfrm>
            <a:off x="990600" y="1524000"/>
            <a:ext cx="7619999" cy="487679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228600"/>
            <a:ext cx="8610600" cy="6629400"/>
          </a:xfrm>
        </p:spPr>
        <p:txBody>
          <a:bodyPr>
            <a:noAutofit/>
          </a:bodyPr>
          <a:lstStyle/>
          <a:p>
            <a:pPr algn="just"/>
            <a:r>
              <a:rPr lang="en-US" sz="2300" dirty="0" smtClean="0"/>
              <a:t>Shadow-mask methods are commonly used in raster-scan systems because they produce a much wider range of colors than the beam penetration method .</a:t>
            </a:r>
          </a:p>
          <a:p>
            <a:pPr algn="just"/>
            <a:r>
              <a:rPr lang="en-US" sz="2300" dirty="0" smtClean="0"/>
              <a:t>A shadow mask CRT has three phosphor color dots at each pixel position.</a:t>
            </a:r>
          </a:p>
          <a:p>
            <a:pPr algn="just"/>
            <a:r>
              <a:rPr lang="en-US" sz="2300" dirty="0" smtClean="0"/>
              <a:t>One phosphor dot emits a red light, another emits a green light, and the third emits a blue light.</a:t>
            </a:r>
          </a:p>
          <a:p>
            <a:pPr algn="just"/>
            <a:r>
              <a:rPr lang="en-US" sz="2300" dirty="0" smtClean="0"/>
              <a:t>This type of CRT has three electron guns, one for each color dot, and a shadow mask grid just behind the phosphor coated screen.</a:t>
            </a:r>
          </a:p>
          <a:p>
            <a:pPr algn="just"/>
            <a:r>
              <a:rPr lang="en-US" sz="2300" dirty="0" smtClean="0"/>
              <a:t>Figure shows the </a:t>
            </a:r>
            <a:r>
              <a:rPr lang="en-US" sz="2300" b="1" i="1" dirty="0" smtClean="0"/>
              <a:t>delta-delta</a:t>
            </a:r>
            <a:r>
              <a:rPr lang="en-US" sz="2300" dirty="0" smtClean="0"/>
              <a:t> shadow-mask method, commonly used in color CRT systems.</a:t>
            </a:r>
          </a:p>
          <a:p>
            <a:pPr algn="just"/>
            <a:r>
              <a:rPr lang="en-US" sz="2300" dirty="0" smtClean="0"/>
              <a:t>Three electron beams are deflected and focused as a group onto the shadow mask, which contains a series of holes aligned with the phosphor-dot patterns.</a:t>
            </a:r>
          </a:p>
          <a:p>
            <a:pPr algn="just"/>
            <a:r>
              <a:rPr lang="en-US" sz="2300" dirty="0" smtClean="0"/>
              <a:t>When the three beams pass through a hole in the shadow mask, they activate a dot triangle, which appears as a small color spot on the screen.</a:t>
            </a:r>
            <a:endParaRPr lang="en-US" sz="2300"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228600"/>
            <a:ext cx="7772400" cy="5745960"/>
          </a:xfrm>
        </p:spPr>
        <p:txBody>
          <a:bodyPr>
            <a:normAutofit lnSpcReduction="10000"/>
          </a:bodyPr>
          <a:lstStyle/>
          <a:p>
            <a:pPr algn="just"/>
            <a:r>
              <a:rPr lang="en-US" sz="2400" dirty="0" smtClean="0"/>
              <a:t>The phosphor dots in the triangles are arranged so that each electron beam can activate only its corresponding color dot when it passes through the shadow mask.</a:t>
            </a:r>
          </a:p>
          <a:p>
            <a:pPr algn="just"/>
            <a:r>
              <a:rPr lang="en-US" sz="2400" dirty="0" smtClean="0"/>
              <a:t>Another configuration for the three electron guns is an </a:t>
            </a:r>
            <a:r>
              <a:rPr lang="en-US" sz="2400" b="1" i="1" dirty="0" smtClean="0"/>
              <a:t>in-line</a:t>
            </a:r>
            <a:r>
              <a:rPr lang="en-US" sz="2400" dirty="0" smtClean="0"/>
              <a:t> arrangement in which the three electron guns, and the corresponding red-green-blue dots on the screen, are aligned along one scan line instead of in a triangular pattern.</a:t>
            </a:r>
          </a:p>
          <a:p>
            <a:pPr algn="just"/>
            <a:r>
              <a:rPr lang="en-US" sz="2400" dirty="0" smtClean="0"/>
              <a:t>This in-line arrangement of electron guns is easier to keep in alignment and is commonly used in high-resolution color CRTs.</a:t>
            </a:r>
          </a:p>
          <a:p>
            <a:pPr algn="just"/>
            <a:r>
              <a:rPr lang="en-US" sz="2400" dirty="0" smtClean="0"/>
              <a:t>We obtain color variations in shadow-mask CRT by varying the intensity levels of the three electron beams.</a:t>
            </a:r>
          </a:p>
          <a:p>
            <a:pPr algn="just"/>
            <a:r>
              <a:rPr lang="en-US" sz="2400" dirty="0" smtClean="0"/>
              <a:t>By turning off the red and green guns, we get only the color coming from the blue phosphor. Likewise, we can get different colors.</a:t>
            </a:r>
            <a:endParaRPr lang="en-US" sz="2400"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762000"/>
            <a:ext cx="7772400" cy="5593560"/>
          </a:xfrm>
        </p:spPr>
        <p:txBody>
          <a:bodyPr>
            <a:normAutofit fontScale="92500" lnSpcReduction="10000"/>
          </a:bodyPr>
          <a:lstStyle/>
          <a:p>
            <a:pPr algn="just"/>
            <a:r>
              <a:rPr lang="en-US" dirty="0" smtClean="0"/>
              <a:t>Color CRTs in graphics systems are designed as RGB monitors.</a:t>
            </a:r>
          </a:p>
          <a:p>
            <a:pPr algn="just"/>
            <a:r>
              <a:rPr lang="en-US" dirty="0" smtClean="0"/>
              <a:t>These monitors use shadow mask methods and take the intensity level for each electron gun directly from the computer system without any intermediate processing.</a:t>
            </a:r>
          </a:p>
          <a:p>
            <a:pPr algn="just"/>
            <a:r>
              <a:rPr lang="en-US" dirty="0" smtClean="0"/>
              <a:t>High quality raster graphics systems have 24 bits per pixel in the frame buffer, allowing 256 voltage settings for each electron gun and nearly 17 million color choices for each pixel.</a:t>
            </a:r>
          </a:p>
          <a:p>
            <a:pPr algn="just"/>
            <a:r>
              <a:rPr lang="en-US" dirty="0" smtClean="0"/>
              <a:t>An RGB color system with 24 bits of storage per pixel is generally referred to as a </a:t>
            </a:r>
            <a:r>
              <a:rPr lang="en-US" b="1" i="1" dirty="0" smtClean="0">
                <a:solidFill>
                  <a:srgbClr val="FF0000"/>
                </a:solidFill>
              </a:rPr>
              <a:t>full-color system</a:t>
            </a:r>
            <a:r>
              <a:rPr lang="en-US" dirty="0" smtClean="0">
                <a:solidFill>
                  <a:srgbClr val="FF0000"/>
                </a:solidFill>
              </a:rPr>
              <a:t> or </a:t>
            </a:r>
            <a:r>
              <a:rPr lang="en-US" b="1" i="1" dirty="0" smtClean="0">
                <a:solidFill>
                  <a:srgbClr val="FF0000"/>
                </a:solidFill>
              </a:rPr>
              <a:t>true-color system</a:t>
            </a:r>
            <a:r>
              <a:rPr lang="en-US" dirty="0" smtClean="0">
                <a:solidFill>
                  <a:srgbClr val="FF0000"/>
                </a:solidFill>
              </a:rPr>
              <a:t>.</a:t>
            </a:r>
            <a:endParaRPr lang="en-US" dirty="0">
              <a:solidFill>
                <a:srgbClr val="FF0000"/>
              </a:solidFill>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762000"/>
            <a:ext cx="7772400" cy="5593560"/>
          </a:xfrm>
        </p:spPr>
        <p:txBody>
          <a:bodyPr>
            <a:normAutofit fontScale="92500" lnSpcReduction="20000"/>
          </a:bodyPr>
          <a:lstStyle/>
          <a:p>
            <a:pPr marL="355600" indent="-355600" algn="just">
              <a:lnSpc>
                <a:spcPct val="115000"/>
              </a:lnSpc>
              <a:spcAft>
                <a:spcPts val="1000"/>
              </a:spcAft>
              <a:buNone/>
            </a:pPr>
            <a:r>
              <a:rPr lang="en-US" b="1" dirty="0" smtClean="0">
                <a:solidFill>
                  <a:srgbClr val="FFFF00"/>
                </a:solidFill>
                <a:latin typeface="Arial" charset="0"/>
                <a:ea typeface="Calibri" pitchFamily="34" charset="0"/>
                <a:cs typeface="Times New Roman" pitchFamily="18" charset="0"/>
              </a:rPr>
              <a:t>Direct-View Storage Tubes :</a:t>
            </a:r>
          </a:p>
          <a:p>
            <a:pPr marL="355600" indent="-355600" algn="just">
              <a:lnSpc>
                <a:spcPct val="115000"/>
              </a:lnSpc>
              <a:spcAft>
                <a:spcPts val="1000"/>
              </a:spcAft>
              <a:buNone/>
            </a:pPr>
            <a:r>
              <a:rPr lang="en-US" b="1" dirty="0" smtClean="0">
                <a:latin typeface="Arial" charset="0"/>
                <a:ea typeface="Calibri" pitchFamily="34" charset="0"/>
                <a:cs typeface="Times New Roman" pitchFamily="18" charset="0"/>
              </a:rPr>
              <a:t>An alternative method for maintaining a screen image is to store the picture information inside the CRT instead of refreshing the screen. A direct-view storage tube (DVST) stores the picture information as a charge distribution just behind the phosphor-coated screen. Two electron guns are used in a DVST. One, the primary gun, is used to store the picture pattern; the second, the flood gun, maintains the picture display. </a:t>
            </a:r>
            <a:endParaRPr lang="en-US" sz="2800" dirty="0">
              <a:latin typeface="Calibri" pitchFamily="34" charset="0"/>
              <a:ea typeface="Calibri" pitchFamily="34" charset="0"/>
              <a:cs typeface="Times New Roman" pitchFamily="18" charset="0"/>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304800"/>
            <a:ext cx="8458200" cy="6324600"/>
          </a:xfrm>
        </p:spPr>
        <p:txBody>
          <a:bodyPr>
            <a:normAutofit fontScale="77500" lnSpcReduction="20000"/>
          </a:bodyPr>
          <a:lstStyle/>
          <a:p>
            <a:pPr marL="355600" indent="-355600" algn="just">
              <a:lnSpc>
                <a:spcPct val="115000"/>
              </a:lnSpc>
              <a:spcAft>
                <a:spcPts val="1000"/>
              </a:spcAft>
              <a:buNone/>
              <a:defRPr/>
            </a:pPr>
            <a:r>
              <a:rPr lang="en-US" sz="3600" b="1" dirty="0" smtClean="0">
                <a:solidFill>
                  <a:srgbClr val="FFFF00"/>
                </a:solidFill>
                <a:latin typeface="Arial" pitchFamily="34" charset="0"/>
                <a:cs typeface="Arial" pitchFamily="34" charset="0"/>
              </a:rPr>
              <a:t>Flat-Panel Displays:</a:t>
            </a:r>
          </a:p>
          <a:p>
            <a:pPr marL="355600" indent="-355600" algn="just">
              <a:lnSpc>
                <a:spcPct val="115000"/>
              </a:lnSpc>
              <a:spcAft>
                <a:spcPts val="1000"/>
              </a:spcAft>
              <a:defRPr/>
            </a:pPr>
            <a:r>
              <a:rPr lang="en-US" sz="3200" dirty="0" smtClean="0">
                <a:latin typeface="Arial" pitchFamily="34" charset="0"/>
                <a:cs typeface="Arial" pitchFamily="34" charset="0"/>
              </a:rPr>
              <a:t> Although most graphics monitors are still constructed with CRTs, other technologies are emerging that may soon replace CRT monitors. The term Flat-panel display refers to a class of video devices that have reduced volume, weight, and power requirements compared to a CRT. A significant feature of flat-panel displays is that they are thinner than CRTs, and we can hang them on walls or wear them on our wrists. Since we can even write on some flat-panel displays, they will soon be available as pocket notepads. Current uses for flat-panel displays include TV monitors, calculators, pocket video games, laptop computers, armrest viewing of movies on airlines, as advertisement boards in elevators, and as graphics displays in applications requiring rugged, portable monitors. </a:t>
            </a:r>
            <a:endParaRPr lang="en-US" sz="3200" dirty="0">
              <a:latin typeface="Arial" pitchFamily="34" charset="0"/>
              <a:ea typeface="Calibri" pitchFamily="34" charset="0"/>
              <a:cs typeface="Arial" pitchFamily="34" charset="0"/>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304800"/>
            <a:ext cx="8458200" cy="6324600"/>
          </a:xfrm>
        </p:spPr>
        <p:txBody>
          <a:bodyPr>
            <a:normAutofit/>
          </a:bodyPr>
          <a:lstStyle/>
          <a:p>
            <a:pPr marL="355600" indent="-355600" algn="just">
              <a:lnSpc>
                <a:spcPct val="115000"/>
              </a:lnSpc>
              <a:spcAft>
                <a:spcPts val="1000"/>
              </a:spcAft>
              <a:buNone/>
              <a:defRPr/>
            </a:pPr>
            <a:r>
              <a:rPr lang="en-US" sz="2400" dirty="0" smtClean="0">
                <a:latin typeface="Arial" pitchFamily="34" charset="0"/>
                <a:cs typeface="Arial" pitchFamily="34" charset="0"/>
              </a:rPr>
              <a:t>Another type of emissive device is the </a:t>
            </a:r>
            <a:r>
              <a:rPr lang="en-US" sz="2400" b="1" dirty="0" smtClean="0">
                <a:solidFill>
                  <a:srgbClr val="FFFF00"/>
                </a:solidFill>
                <a:latin typeface="Arial" pitchFamily="34" charset="0"/>
                <a:cs typeface="Arial" pitchFamily="34" charset="0"/>
              </a:rPr>
              <a:t>light-emitting diode (LED). </a:t>
            </a:r>
            <a:r>
              <a:rPr lang="en-US" sz="2400" dirty="0" smtClean="0">
                <a:latin typeface="Arial" pitchFamily="34" charset="0"/>
                <a:cs typeface="Arial" pitchFamily="34" charset="0"/>
              </a:rPr>
              <a:t>A matrix of diodes is arranged to form the pixel positions in the display, and picture definition is stored in a refresh buffer. As in scan-line refreshing is read from the refresh buffer and converted to voltage levels that are applied to the diodes to produce the light patterns in the display.</a:t>
            </a:r>
          </a:p>
          <a:p>
            <a:pPr marL="355600" indent="-355600" algn="just">
              <a:lnSpc>
                <a:spcPct val="115000"/>
              </a:lnSpc>
              <a:spcAft>
                <a:spcPts val="1000"/>
              </a:spcAft>
              <a:buNone/>
              <a:defRPr/>
            </a:pPr>
            <a:r>
              <a:rPr lang="en-US" sz="2400" b="1" dirty="0" smtClean="0">
                <a:solidFill>
                  <a:srgbClr val="FFFF00"/>
                </a:solidFill>
                <a:latin typeface="Arial" pitchFamily="34" charset="0"/>
                <a:cs typeface="Arial" pitchFamily="34" charset="0"/>
              </a:rPr>
              <a:t>Liquid-Crystal Displays (LCDs) </a:t>
            </a:r>
            <a:r>
              <a:rPr lang="en-US" sz="2400" dirty="0" smtClean="0">
                <a:latin typeface="Arial" pitchFamily="34" charset="0"/>
                <a:cs typeface="Arial" pitchFamily="34" charset="0"/>
              </a:rPr>
              <a:t>are commonly used in small systems, such as calculators and portable, laptop computers. These non-emissive devices produce a picture by passing polarized light from the surrounding or from an internal light source through a liquid-crystal material that can be aligned to either block or transmit the light. </a:t>
            </a:r>
            <a:endParaRPr lang="en-US" sz="3200" dirty="0">
              <a:latin typeface="Arial" pitchFamily="34" charset="0"/>
              <a:ea typeface="Calibri" pitchFamily="34" charset="0"/>
              <a:cs typeface="Arial"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914400" y="457200"/>
            <a:ext cx="7772400" cy="5898360"/>
          </a:xfrm>
        </p:spPr>
        <p:txBody>
          <a:bodyPr>
            <a:normAutofit/>
          </a:bodyPr>
          <a:lstStyle/>
          <a:p>
            <a:pPr algn="just"/>
            <a:r>
              <a:rPr lang="en-US" sz="2400" dirty="0" smtClean="0"/>
              <a:t>Circuits and networks for communications, water supply, or other utilities are constructed with repeated placement of a few graphical shapes.</a:t>
            </a:r>
          </a:p>
          <a:p>
            <a:pPr algn="just"/>
            <a:r>
              <a:rPr lang="en-US" sz="2400" dirty="0" smtClean="0"/>
              <a:t>Standard shapes for electrical, electronic, and logic circuits are often supplied by the design package.</a:t>
            </a:r>
          </a:p>
          <a:p>
            <a:pPr algn="just"/>
            <a:r>
              <a:rPr lang="en-US" sz="2400" dirty="0" smtClean="0"/>
              <a:t>Facilities are provided to designer to try out alternate circuit schematics for minimizing the number of components or the space required for the system.</a:t>
            </a:r>
          </a:p>
          <a:p>
            <a:pPr algn="just"/>
            <a:r>
              <a:rPr lang="en-US" sz="2400" dirty="0" smtClean="0"/>
              <a:t>Animations are often used in CAD applications.</a:t>
            </a:r>
          </a:p>
          <a:p>
            <a:pPr algn="just"/>
            <a:r>
              <a:rPr lang="en-US" sz="2400" dirty="0" smtClean="0"/>
              <a:t>Software packages for CAD applications typically provide the designer with a multi-window environment.</a:t>
            </a:r>
          </a:p>
          <a:p>
            <a:pPr algn="just"/>
            <a:r>
              <a:rPr lang="en-US" sz="2400" dirty="0" smtClean="0"/>
              <a:t>Almost in every branch of engineering, the graphics are used in different fashion.</a:t>
            </a:r>
            <a:endParaRPr lang="en-US" sz="2400"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www.lenovo.com/medias/Artboard_1.jpg?context=bWFzdGVyfGltYWdlc3wzNTE2MHxpbWFnZS9qcGVnfGltYWdlcy9oNzUvaDFiLzEzMzkwMTc0MDkzMzQyLmpwZ3xkMjJkNTQ2MmQ0MzAzNDVkZmE3MTE3ZDMzYmZiMGFlZmJjNWIwOWZkYzQwOTgyMGE0YTA0NDU3MGYzOWNjNWQ0"/>
          <p:cNvPicPr>
            <a:picLocks noChangeAspect="1" noChangeArrowheads="1"/>
          </p:cNvPicPr>
          <p:nvPr/>
        </p:nvPicPr>
        <p:blipFill>
          <a:blip r:embed="rId2"/>
          <a:srcRect/>
          <a:stretch>
            <a:fillRect/>
          </a:stretch>
        </p:blipFill>
        <p:spPr bwMode="auto">
          <a:xfrm>
            <a:off x="0" y="0"/>
            <a:ext cx="3505200" cy="3505200"/>
          </a:xfrm>
          <a:prstGeom prst="rect">
            <a:avLst/>
          </a:prstGeom>
          <a:noFill/>
        </p:spPr>
      </p:pic>
      <p:pic>
        <p:nvPicPr>
          <p:cNvPr id="1028" name="Picture 4" descr="In Depth: A peek inside your display | Digit"/>
          <p:cNvPicPr>
            <a:picLocks noChangeAspect="1" noChangeArrowheads="1"/>
          </p:cNvPicPr>
          <p:nvPr/>
        </p:nvPicPr>
        <p:blipFill>
          <a:blip r:embed="rId3"/>
          <a:srcRect/>
          <a:stretch>
            <a:fillRect/>
          </a:stretch>
        </p:blipFill>
        <p:spPr bwMode="auto">
          <a:xfrm>
            <a:off x="3581399" y="2667000"/>
            <a:ext cx="5582273" cy="4191000"/>
          </a:xfrm>
          <a:prstGeom prst="rect">
            <a:avLst/>
          </a:prstGeom>
          <a:noFill/>
        </p:spPr>
      </p:pic>
      <p:sp>
        <p:nvSpPr>
          <p:cNvPr id="4" name="TextBox 3"/>
          <p:cNvSpPr txBox="1"/>
          <p:nvPr/>
        </p:nvSpPr>
        <p:spPr>
          <a:xfrm>
            <a:off x="4191000" y="609600"/>
            <a:ext cx="3581400" cy="830997"/>
          </a:xfrm>
          <a:prstGeom prst="rect">
            <a:avLst/>
          </a:prstGeom>
          <a:noFill/>
        </p:spPr>
        <p:txBody>
          <a:bodyPr wrap="square" rtlCol="0">
            <a:spAutoFit/>
          </a:bodyPr>
          <a:lstStyle/>
          <a:p>
            <a:r>
              <a:rPr lang="en-IN" sz="4800" dirty="0" smtClean="0"/>
              <a:t>LED Monitor</a:t>
            </a:r>
            <a:endParaRPr lang="en-US" sz="4800"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0050" name="Picture 2" descr="What is Liquid Crystal Display (LCD)? Definition, Construction, Working and  Applications of LCD - ELectronics Desk"/>
          <p:cNvPicPr>
            <a:picLocks noChangeAspect="1" noChangeArrowheads="1"/>
          </p:cNvPicPr>
          <p:nvPr/>
        </p:nvPicPr>
        <p:blipFill>
          <a:blip r:embed="rId2"/>
          <a:srcRect/>
          <a:stretch>
            <a:fillRect/>
          </a:stretch>
        </p:blipFill>
        <p:spPr bwMode="auto">
          <a:xfrm>
            <a:off x="3905250" y="2333625"/>
            <a:ext cx="5238750" cy="4524375"/>
          </a:xfrm>
          <a:prstGeom prst="rect">
            <a:avLst/>
          </a:prstGeom>
          <a:noFill/>
        </p:spPr>
      </p:pic>
      <p:pic>
        <p:nvPicPr>
          <p:cNvPr id="130052" name="Picture 4" descr="Amazon.in: Buy PHILIPS 241V8/94 23.8&quot; IPS Panel Smart Image LCD Monitor  with LED Backlight, VGA and HDMI Connectivity, Full HD, 4 MS response time,  178x178 Viewing Angle, 75 Hz Refresh Rate, Flicker"/>
          <p:cNvPicPr>
            <a:picLocks noChangeAspect="1" noChangeArrowheads="1"/>
          </p:cNvPicPr>
          <p:nvPr/>
        </p:nvPicPr>
        <p:blipFill>
          <a:blip r:embed="rId3"/>
          <a:srcRect/>
          <a:stretch>
            <a:fillRect/>
          </a:stretch>
        </p:blipFill>
        <p:spPr bwMode="auto">
          <a:xfrm>
            <a:off x="0" y="0"/>
            <a:ext cx="3886200" cy="3733800"/>
          </a:xfrm>
          <a:prstGeom prst="rect">
            <a:avLst/>
          </a:prstGeom>
          <a:noFill/>
        </p:spPr>
      </p:pic>
      <p:sp>
        <p:nvSpPr>
          <p:cNvPr id="4" name="TextBox 3"/>
          <p:cNvSpPr txBox="1"/>
          <p:nvPr/>
        </p:nvSpPr>
        <p:spPr>
          <a:xfrm>
            <a:off x="4572000" y="609600"/>
            <a:ext cx="3581400" cy="830997"/>
          </a:xfrm>
          <a:prstGeom prst="rect">
            <a:avLst/>
          </a:prstGeom>
          <a:noFill/>
        </p:spPr>
        <p:txBody>
          <a:bodyPr wrap="square" rtlCol="0">
            <a:spAutoFit/>
          </a:bodyPr>
          <a:lstStyle/>
          <a:p>
            <a:r>
              <a:rPr lang="en-IN" sz="4800" dirty="0" smtClean="0"/>
              <a:t>LCD Monitor</a:t>
            </a:r>
            <a:endParaRPr lang="en-US" sz="4800"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1066800"/>
            <a:ext cx="7924800" cy="5562600"/>
          </a:xfrm>
        </p:spPr>
        <p:txBody>
          <a:bodyPr>
            <a:normAutofit fontScale="92500" lnSpcReduction="10000"/>
          </a:bodyPr>
          <a:lstStyle/>
          <a:p>
            <a:pPr algn="just">
              <a:lnSpc>
                <a:spcPct val="90000"/>
              </a:lnSpc>
              <a:buFont typeface="Wingdings" pitchFamily="2" charset="2"/>
              <a:buChar char="q"/>
            </a:pPr>
            <a:r>
              <a:rPr lang="en-US" dirty="0" smtClean="0">
                <a:latin typeface="Arial" pitchFamily="34" charset="0"/>
                <a:cs typeface="Arial" pitchFamily="34" charset="0"/>
              </a:rPr>
              <a:t>Graphics packages require </a:t>
            </a:r>
            <a:r>
              <a:rPr lang="en-US" b="1" dirty="0" smtClean="0">
                <a:latin typeface="Arial" pitchFamily="34" charset="0"/>
                <a:cs typeface="Arial" pitchFamily="34" charset="0"/>
              </a:rPr>
              <a:t>coordinate specifications </a:t>
            </a:r>
            <a:r>
              <a:rPr lang="en-US" dirty="0" smtClean="0">
                <a:latin typeface="Arial" pitchFamily="34" charset="0"/>
                <a:cs typeface="Arial" pitchFamily="34" charset="0"/>
              </a:rPr>
              <a:t>to be given with respect to Cartesian reference frames.</a:t>
            </a:r>
          </a:p>
          <a:p>
            <a:pPr algn="just">
              <a:lnSpc>
                <a:spcPct val="90000"/>
              </a:lnSpc>
              <a:buFont typeface="Wingdings" pitchFamily="2" charset="2"/>
              <a:buChar char="q"/>
            </a:pPr>
            <a:r>
              <a:rPr lang="en-US" dirty="0" smtClean="0">
                <a:latin typeface="Arial" pitchFamily="34" charset="0"/>
                <a:cs typeface="Arial" pitchFamily="34" charset="0"/>
              </a:rPr>
              <a:t> Several different Cartesian reference frames are used to construct and display a scene. </a:t>
            </a:r>
          </a:p>
          <a:p>
            <a:pPr algn="just">
              <a:lnSpc>
                <a:spcPct val="90000"/>
              </a:lnSpc>
              <a:buFont typeface="Wingdings" pitchFamily="2" charset="2"/>
              <a:buChar char="q"/>
            </a:pPr>
            <a:r>
              <a:rPr lang="en-US" dirty="0" smtClean="0">
                <a:latin typeface="Arial" pitchFamily="34" charset="0"/>
                <a:cs typeface="Arial" pitchFamily="34" charset="0"/>
              </a:rPr>
              <a:t>We can construct the </a:t>
            </a:r>
            <a:r>
              <a:rPr lang="en-US" b="1" dirty="0" smtClean="0">
                <a:latin typeface="Arial" pitchFamily="34" charset="0"/>
                <a:cs typeface="Arial" pitchFamily="34" charset="0"/>
              </a:rPr>
              <a:t>shape of individual objects</a:t>
            </a:r>
            <a:r>
              <a:rPr lang="en-US" dirty="0" smtClean="0">
                <a:latin typeface="Arial" pitchFamily="34" charset="0"/>
                <a:cs typeface="Arial" pitchFamily="34" charset="0"/>
              </a:rPr>
              <a:t> in a scene within </a:t>
            </a:r>
            <a:r>
              <a:rPr lang="en-US" b="1" dirty="0" smtClean="0">
                <a:latin typeface="Arial" pitchFamily="34" charset="0"/>
                <a:cs typeface="Arial" pitchFamily="34" charset="0"/>
              </a:rPr>
              <a:t>separate coordinate </a:t>
            </a:r>
            <a:r>
              <a:rPr lang="en-US" dirty="0" smtClean="0">
                <a:latin typeface="Arial" pitchFamily="34" charset="0"/>
                <a:cs typeface="Arial" pitchFamily="34" charset="0"/>
              </a:rPr>
              <a:t>reference frames called </a:t>
            </a:r>
            <a:r>
              <a:rPr lang="en-US" b="1" dirty="0" smtClean="0">
                <a:latin typeface="Arial" pitchFamily="34" charset="0"/>
                <a:cs typeface="Arial" pitchFamily="34" charset="0"/>
              </a:rPr>
              <a:t>Modeling coordinates </a:t>
            </a:r>
            <a:r>
              <a:rPr lang="en-US" dirty="0" smtClean="0">
                <a:latin typeface="Arial" pitchFamily="34" charset="0"/>
                <a:cs typeface="Arial" pitchFamily="34" charset="0"/>
              </a:rPr>
              <a:t>OR </a:t>
            </a:r>
            <a:r>
              <a:rPr lang="en-US" b="1" dirty="0" smtClean="0">
                <a:latin typeface="Arial" pitchFamily="34" charset="0"/>
                <a:cs typeface="Arial" pitchFamily="34" charset="0"/>
              </a:rPr>
              <a:t>Local Coordinates </a:t>
            </a:r>
            <a:r>
              <a:rPr lang="en-US" dirty="0" smtClean="0">
                <a:latin typeface="Arial" pitchFamily="34" charset="0"/>
                <a:cs typeface="Arial" pitchFamily="34" charset="0"/>
              </a:rPr>
              <a:t>OR </a:t>
            </a:r>
            <a:r>
              <a:rPr lang="en-US" b="1" dirty="0" smtClean="0">
                <a:latin typeface="Arial" pitchFamily="34" charset="0"/>
                <a:cs typeface="Arial" pitchFamily="34" charset="0"/>
              </a:rPr>
              <a:t>Master coordinates.</a:t>
            </a:r>
          </a:p>
          <a:p>
            <a:pPr algn="just">
              <a:lnSpc>
                <a:spcPct val="90000"/>
              </a:lnSpc>
              <a:buFont typeface="Wingdings" pitchFamily="2" charset="2"/>
              <a:buChar char="q"/>
            </a:pPr>
            <a:r>
              <a:rPr lang="en-US" dirty="0" smtClean="0">
                <a:latin typeface="Arial" pitchFamily="34" charset="0"/>
                <a:cs typeface="Arial" pitchFamily="34" charset="0"/>
              </a:rPr>
              <a:t>Once individual objects shapes have been specified, we can </a:t>
            </a:r>
            <a:r>
              <a:rPr lang="en-US" b="1" dirty="0" smtClean="0">
                <a:latin typeface="Arial" pitchFamily="34" charset="0"/>
                <a:cs typeface="Arial" pitchFamily="34" charset="0"/>
              </a:rPr>
              <a:t>place the objects into appropriate positions </a:t>
            </a:r>
            <a:r>
              <a:rPr lang="en-US" dirty="0" smtClean="0">
                <a:latin typeface="Arial" pitchFamily="34" charset="0"/>
                <a:cs typeface="Arial" pitchFamily="34" charset="0"/>
              </a:rPr>
              <a:t>within the scene using a reference frame called </a:t>
            </a:r>
            <a:r>
              <a:rPr lang="en-US" b="1" dirty="0" smtClean="0">
                <a:latin typeface="Arial" pitchFamily="34" charset="0"/>
                <a:cs typeface="Arial" pitchFamily="34" charset="0"/>
              </a:rPr>
              <a:t>World Coordinates </a:t>
            </a:r>
            <a:r>
              <a:rPr lang="en-US" dirty="0" smtClean="0">
                <a:latin typeface="Arial" pitchFamily="34" charset="0"/>
                <a:cs typeface="Arial" pitchFamily="34" charset="0"/>
              </a:rPr>
              <a:t>.</a:t>
            </a:r>
          </a:p>
          <a:p>
            <a:endParaRPr lang="en-US" dirty="0"/>
          </a:p>
        </p:txBody>
      </p:sp>
      <p:sp>
        <p:nvSpPr>
          <p:cNvPr id="2" name="Title 1"/>
          <p:cNvSpPr>
            <a:spLocks noGrp="1"/>
          </p:cNvSpPr>
          <p:nvPr>
            <p:ph type="title"/>
          </p:nvPr>
        </p:nvSpPr>
        <p:spPr>
          <a:xfrm>
            <a:off x="685800" y="304800"/>
            <a:ext cx="7772400" cy="914400"/>
          </a:xfrm>
        </p:spPr>
        <p:txBody>
          <a:bodyPr/>
          <a:lstStyle/>
          <a:p>
            <a:r>
              <a:rPr lang="en-US" b="1" dirty="0" smtClean="0">
                <a:effectLst>
                  <a:outerShdw blurRad="38100" dist="38100" dir="2700000" algn="tl">
                    <a:srgbClr val="000000">
                      <a:alpha val="43137"/>
                    </a:srgbClr>
                  </a:outerShdw>
                </a:effectLst>
              </a:rPr>
              <a:t>Coordinate Representations</a:t>
            </a:r>
            <a:endParaRPr lang="en-US"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fontScale="92500" lnSpcReduction="10000"/>
          </a:bodyPr>
          <a:lstStyle/>
          <a:p>
            <a:pPr marL="274320" indent="-274320" algn="just">
              <a:lnSpc>
                <a:spcPct val="90000"/>
              </a:lnSpc>
              <a:buFont typeface="Wingdings" pitchFamily="2" charset="2"/>
              <a:buChar char="q"/>
              <a:defRPr/>
            </a:pPr>
            <a:r>
              <a:rPr lang="en-US" dirty="0">
                <a:latin typeface="Arial" pitchFamily="34" charset="0"/>
                <a:cs typeface="Arial" pitchFamily="34" charset="0"/>
              </a:rPr>
              <a:t>Finally, the world-coordinate description of the scene is transferred to one or more output device reference frames for display. These display coordinate systems are referred to as </a:t>
            </a:r>
            <a:r>
              <a:rPr lang="en-US" b="1" dirty="0">
                <a:latin typeface="Arial" pitchFamily="34" charset="0"/>
                <a:cs typeface="Arial" pitchFamily="34" charset="0"/>
              </a:rPr>
              <a:t>Device Coordinates </a:t>
            </a:r>
            <a:r>
              <a:rPr lang="en-US" dirty="0">
                <a:latin typeface="Arial" pitchFamily="34" charset="0"/>
                <a:cs typeface="Arial" pitchFamily="34" charset="0"/>
              </a:rPr>
              <a:t>or </a:t>
            </a:r>
            <a:r>
              <a:rPr lang="en-US" b="1" dirty="0">
                <a:latin typeface="Arial" pitchFamily="34" charset="0"/>
                <a:cs typeface="Arial" pitchFamily="34" charset="0"/>
              </a:rPr>
              <a:t>Screen coordinates </a:t>
            </a:r>
            <a:r>
              <a:rPr lang="en-US" dirty="0">
                <a:latin typeface="Arial" pitchFamily="34" charset="0"/>
                <a:cs typeface="Arial" pitchFamily="34" charset="0"/>
              </a:rPr>
              <a:t>in case of a video monitor.</a:t>
            </a:r>
          </a:p>
          <a:p>
            <a:pPr marL="274320" indent="-274320" algn="just">
              <a:lnSpc>
                <a:spcPct val="90000"/>
              </a:lnSpc>
              <a:buFont typeface="Wingdings" pitchFamily="2" charset="2"/>
              <a:buChar char="q"/>
              <a:defRPr/>
            </a:pPr>
            <a:r>
              <a:rPr lang="en-US" dirty="0">
                <a:latin typeface="Arial" pitchFamily="34" charset="0"/>
                <a:cs typeface="Arial" pitchFamily="34" charset="0"/>
              </a:rPr>
              <a:t>Generally, a graphics system first converts world-coordinate positions to Normalized device coordinates, in the range from 0 to 1, before final conversion to specific device coordinates. This makes system independent of the various devices that might be used at a particular workstation.</a:t>
            </a:r>
          </a:p>
          <a:p>
            <a:pPr marL="274320" indent="-274320" algn="just">
              <a:lnSpc>
                <a:spcPct val="90000"/>
              </a:lnSpc>
              <a:buFont typeface="Wingdings" pitchFamily="2" charset="2"/>
              <a:buChar char="q"/>
              <a:defRPr/>
            </a:pPr>
            <a:endParaRPr lang="en-US" dirty="0">
              <a:latin typeface="Arial" pitchFamily="34" charset="0"/>
              <a:cs typeface="Arial" pitchFamily="34" charset="0"/>
            </a:endParaRPr>
          </a:p>
          <a:p>
            <a:pPr marL="274320" indent="-274320" algn="just">
              <a:lnSpc>
                <a:spcPct val="90000"/>
              </a:lnSpc>
              <a:buNone/>
              <a:defRPr/>
            </a:pPr>
            <a:r>
              <a:rPr lang="en-US" dirty="0">
                <a:latin typeface="Arial" pitchFamily="34" charset="0"/>
                <a:cs typeface="Arial" pitchFamily="34" charset="0"/>
              </a:rPr>
              <a:t>	</a:t>
            </a:r>
            <a:r>
              <a:rPr lang="en-US" b="1" dirty="0">
                <a:latin typeface="Arial" pitchFamily="34" charset="0"/>
                <a:cs typeface="Arial" pitchFamily="34" charset="0"/>
              </a:rPr>
              <a:t>	(</a:t>
            </a:r>
            <a:r>
              <a:rPr lang="en-US" b="1" dirty="0" err="1">
                <a:latin typeface="Arial" pitchFamily="34" charset="0"/>
                <a:cs typeface="Arial" pitchFamily="34" charset="0"/>
              </a:rPr>
              <a:t>X</a:t>
            </a:r>
            <a:r>
              <a:rPr lang="en-US" b="1" baseline="-25000" dirty="0" err="1">
                <a:latin typeface="Arial" pitchFamily="34" charset="0"/>
                <a:cs typeface="Arial" pitchFamily="34" charset="0"/>
              </a:rPr>
              <a:t>mc</a:t>
            </a:r>
            <a:r>
              <a:rPr lang="en-US" b="1" dirty="0" err="1">
                <a:latin typeface="Arial" pitchFamily="34" charset="0"/>
                <a:cs typeface="Arial" pitchFamily="34" charset="0"/>
              </a:rPr>
              <a:t>,Y</a:t>
            </a:r>
            <a:r>
              <a:rPr lang="en-US" b="1" baseline="-25000" dirty="0" err="1">
                <a:latin typeface="Arial" pitchFamily="34" charset="0"/>
                <a:cs typeface="Arial" pitchFamily="34" charset="0"/>
              </a:rPr>
              <a:t>mc</a:t>
            </a:r>
            <a:r>
              <a:rPr lang="en-US" b="1" dirty="0">
                <a:latin typeface="Arial" pitchFamily="34" charset="0"/>
                <a:cs typeface="Arial" pitchFamily="34" charset="0"/>
              </a:rPr>
              <a:t>)</a:t>
            </a:r>
            <a:r>
              <a:rPr lang="en-US" b="1" dirty="0">
                <a:latin typeface="Arial" pitchFamily="34" charset="0"/>
                <a:cs typeface="Arial" pitchFamily="34" charset="0"/>
                <a:sym typeface="Wingdings" pitchFamily="2" charset="2"/>
              </a:rPr>
              <a:t></a:t>
            </a:r>
            <a:r>
              <a:rPr lang="en-US" b="1" dirty="0">
                <a:latin typeface="Arial" pitchFamily="34" charset="0"/>
                <a:cs typeface="Arial" pitchFamily="34" charset="0"/>
              </a:rPr>
              <a:t>(</a:t>
            </a:r>
            <a:r>
              <a:rPr lang="en-US" b="1" dirty="0" err="1">
                <a:latin typeface="Arial" pitchFamily="34" charset="0"/>
                <a:cs typeface="Arial" pitchFamily="34" charset="0"/>
              </a:rPr>
              <a:t>X</a:t>
            </a:r>
            <a:r>
              <a:rPr lang="en-US" b="1" baseline="-25000" dirty="0" err="1">
                <a:latin typeface="Arial" pitchFamily="34" charset="0"/>
                <a:cs typeface="Arial" pitchFamily="34" charset="0"/>
              </a:rPr>
              <a:t>wc</a:t>
            </a:r>
            <a:r>
              <a:rPr lang="en-US" b="1" dirty="0" err="1">
                <a:latin typeface="Arial" pitchFamily="34" charset="0"/>
                <a:cs typeface="Arial" pitchFamily="34" charset="0"/>
              </a:rPr>
              <a:t>,Y</a:t>
            </a:r>
            <a:r>
              <a:rPr lang="en-US" b="1" baseline="-25000" dirty="0" err="1">
                <a:latin typeface="Arial" pitchFamily="34" charset="0"/>
                <a:cs typeface="Arial" pitchFamily="34" charset="0"/>
              </a:rPr>
              <a:t>wc</a:t>
            </a:r>
            <a:r>
              <a:rPr lang="en-US" b="1" dirty="0">
                <a:latin typeface="Arial" pitchFamily="34" charset="0"/>
                <a:cs typeface="Arial" pitchFamily="34" charset="0"/>
              </a:rPr>
              <a:t>)</a:t>
            </a:r>
            <a:r>
              <a:rPr lang="en-US" b="1" dirty="0">
                <a:latin typeface="Arial" pitchFamily="34" charset="0"/>
                <a:cs typeface="Arial" pitchFamily="34" charset="0"/>
                <a:sym typeface="Wingdings" pitchFamily="2" charset="2"/>
              </a:rPr>
              <a:t></a:t>
            </a:r>
            <a:r>
              <a:rPr lang="en-US" b="1" dirty="0">
                <a:latin typeface="Arial" pitchFamily="34" charset="0"/>
                <a:cs typeface="Arial" pitchFamily="34" charset="0"/>
              </a:rPr>
              <a:t>(</a:t>
            </a:r>
            <a:r>
              <a:rPr lang="en-US" b="1" dirty="0" err="1">
                <a:latin typeface="Arial" pitchFamily="34" charset="0"/>
                <a:cs typeface="Arial" pitchFamily="34" charset="0"/>
              </a:rPr>
              <a:t>X</a:t>
            </a:r>
            <a:r>
              <a:rPr lang="en-US" b="1" baseline="-25000" dirty="0" err="1">
                <a:latin typeface="Arial" pitchFamily="34" charset="0"/>
                <a:cs typeface="Arial" pitchFamily="34" charset="0"/>
              </a:rPr>
              <a:t>nc</a:t>
            </a:r>
            <a:r>
              <a:rPr lang="en-US" b="1" dirty="0" err="1">
                <a:latin typeface="Arial" pitchFamily="34" charset="0"/>
                <a:cs typeface="Arial" pitchFamily="34" charset="0"/>
              </a:rPr>
              <a:t>,Y</a:t>
            </a:r>
            <a:r>
              <a:rPr lang="en-US" b="1" baseline="-25000" dirty="0" err="1">
                <a:latin typeface="Arial" pitchFamily="34" charset="0"/>
                <a:cs typeface="Arial" pitchFamily="34" charset="0"/>
              </a:rPr>
              <a:t>nc</a:t>
            </a:r>
            <a:r>
              <a:rPr lang="en-US" b="1" dirty="0">
                <a:latin typeface="Arial" pitchFamily="34" charset="0"/>
                <a:cs typeface="Arial" pitchFamily="34" charset="0"/>
              </a:rPr>
              <a:t>)</a:t>
            </a:r>
            <a:r>
              <a:rPr lang="en-US" b="1" dirty="0">
                <a:latin typeface="Arial" pitchFamily="34" charset="0"/>
                <a:cs typeface="Arial" pitchFamily="34" charset="0"/>
                <a:sym typeface="Wingdings" pitchFamily="2" charset="2"/>
              </a:rPr>
              <a:t></a:t>
            </a:r>
            <a:r>
              <a:rPr lang="en-US" b="1" dirty="0">
                <a:latin typeface="Arial" pitchFamily="34" charset="0"/>
                <a:cs typeface="Arial" pitchFamily="34" charset="0"/>
              </a:rPr>
              <a:t>(</a:t>
            </a:r>
            <a:r>
              <a:rPr lang="en-US" b="1" dirty="0" err="1">
                <a:latin typeface="Arial" pitchFamily="34" charset="0"/>
                <a:cs typeface="Arial" pitchFamily="34" charset="0"/>
              </a:rPr>
              <a:t>X</a:t>
            </a:r>
            <a:r>
              <a:rPr lang="en-US" b="1" baseline="-25000" dirty="0" err="1">
                <a:latin typeface="Arial" pitchFamily="34" charset="0"/>
                <a:cs typeface="Arial" pitchFamily="34" charset="0"/>
              </a:rPr>
              <a:t>dc</a:t>
            </a:r>
            <a:r>
              <a:rPr lang="en-US" b="1" dirty="0" err="1">
                <a:latin typeface="Arial" pitchFamily="34" charset="0"/>
                <a:cs typeface="Arial" pitchFamily="34" charset="0"/>
              </a:rPr>
              <a:t>,Y</a:t>
            </a:r>
            <a:r>
              <a:rPr lang="en-US" b="1" baseline="-25000" dirty="0" err="1">
                <a:latin typeface="Arial" pitchFamily="34" charset="0"/>
                <a:cs typeface="Arial" pitchFamily="34" charset="0"/>
              </a:rPr>
              <a:t>dc</a:t>
            </a:r>
            <a:r>
              <a:rPr lang="en-US" b="1" dirty="0">
                <a:latin typeface="Arial" pitchFamily="34" charset="0"/>
                <a:cs typeface="Arial" pitchFamily="34" charset="0"/>
              </a:rPr>
              <a:t>) </a:t>
            </a:r>
          </a:p>
          <a:p>
            <a:endParaRPr lang="en-US"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G1.bmp"/>
          <p:cNvPicPr>
            <a:picLocks noGrp="1" noChangeAspect="1"/>
          </p:cNvPicPr>
          <p:nvPr>
            <p:ph idx="1"/>
          </p:nvPr>
        </p:nvPicPr>
        <p:blipFill>
          <a:blip r:embed="rId2">
            <a:lum bright="-30000" contrast="20000"/>
          </a:blip>
          <a:stretch>
            <a:fillRect/>
          </a:stretch>
        </p:blipFill>
        <p:spPr>
          <a:xfrm rot="16200000">
            <a:off x="1485900" y="-800100"/>
            <a:ext cx="6324600" cy="8534400"/>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066800"/>
            <a:ext cx="8229600" cy="4572000"/>
          </a:xfrm>
        </p:spPr>
        <p:txBody>
          <a:bodyPr>
            <a:noAutofit/>
          </a:bodyPr>
          <a:lstStyle/>
          <a:p>
            <a:pPr algn="just">
              <a:buFont typeface="Wingdings" pitchFamily="2" charset="2"/>
              <a:buChar char="q"/>
            </a:pPr>
            <a:r>
              <a:rPr lang="en-US" sz="2400" b="1" dirty="0" smtClean="0">
                <a:latin typeface="Arial" pitchFamily="34" charset="0"/>
                <a:cs typeface="Arial" pitchFamily="34" charset="0"/>
              </a:rPr>
              <a:t>A general-purpose graphics package provides users with a variety of functions for creating and manipulating pictures. These routines can be categorized according to whether they deal with output, input, attributes, transformations, viewing, or general control.</a:t>
            </a:r>
          </a:p>
          <a:p>
            <a:pPr algn="just">
              <a:buFont typeface="Wingdings" pitchFamily="2" charset="2"/>
              <a:buChar char="q"/>
            </a:pPr>
            <a:r>
              <a:rPr lang="en-US" sz="2400" b="1" dirty="0" smtClean="0">
                <a:latin typeface="Arial" pitchFamily="34" charset="0"/>
                <a:cs typeface="Arial" pitchFamily="34" charset="0"/>
              </a:rPr>
              <a:t>The basic building blocks for pictures are referred to as </a:t>
            </a:r>
            <a:r>
              <a:rPr lang="en-US" sz="2400" b="1" dirty="0" smtClean="0">
                <a:solidFill>
                  <a:srgbClr val="FFFF00"/>
                </a:solidFill>
                <a:latin typeface="Arial" pitchFamily="34" charset="0"/>
                <a:cs typeface="Arial" pitchFamily="34" charset="0"/>
              </a:rPr>
              <a:t>output primitives. </a:t>
            </a:r>
            <a:r>
              <a:rPr lang="en-US" sz="2400" b="1" dirty="0" smtClean="0">
                <a:latin typeface="Arial" pitchFamily="34" charset="0"/>
                <a:cs typeface="Arial" pitchFamily="34" charset="0"/>
              </a:rPr>
              <a:t>They include character strings and geometric entities, such as points, straight lines, curved Lines, filled areas (polygons, circles, etc.), and shapes defined with arrays of color points. Routines for generating output primitives provide the basic tools for constructing pictures.</a:t>
            </a:r>
            <a:endParaRPr lang="en-US" sz="2400" dirty="0">
              <a:latin typeface="Arial" pitchFamily="34" charset="0"/>
              <a:cs typeface="Arial" pitchFamily="34" charset="0"/>
            </a:endParaRPr>
          </a:p>
        </p:txBody>
      </p:sp>
      <p:sp>
        <p:nvSpPr>
          <p:cNvPr id="2" name="Title 1"/>
          <p:cNvSpPr>
            <a:spLocks noGrp="1"/>
          </p:cNvSpPr>
          <p:nvPr>
            <p:ph type="title"/>
          </p:nvPr>
        </p:nvSpPr>
        <p:spPr>
          <a:xfrm>
            <a:off x="533400" y="228600"/>
            <a:ext cx="7772400" cy="914400"/>
          </a:xfrm>
        </p:spPr>
        <p:txBody>
          <a:bodyPr/>
          <a:lstStyle/>
          <a:p>
            <a:r>
              <a:rPr lang="en-US" b="1" dirty="0" smtClean="0">
                <a:effectLst>
                  <a:outerShdw blurRad="38100" dist="38100" dir="2700000" algn="tl">
                    <a:srgbClr val="000000">
                      <a:alpha val="43137"/>
                    </a:srgbClr>
                  </a:outerShdw>
                </a:effectLst>
              </a:rPr>
              <a:t>Graphics Functions</a:t>
            </a:r>
            <a:endParaRPr lang="en-US"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066800"/>
            <a:ext cx="8229600" cy="4572000"/>
          </a:xfrm>
        </p:spPr>
        <p:txBody>
          <a:bodyPr>
            <a:noAutofit/>
          </a:bodyPr>
          <a:lstStyle/>
          <a:p>
            <a:pPr algn="just">
              <a:buFont typeface="Wingdings" pitchFamily="2" charset="2"/>
              <a:buChar char="q"/>
            </a:pPr>
            <a:r>
              <a:rPr lang="en-US" sz="2800" b="1" dirty="0" smtClean="0">
                <a:solidFill>
                  <a:srgbClr val="FFFF00"/>
                </a:solidFill>
                <a:latin typeface="Calibri" pitchFamily="34" charset="0"/>
              </a:rPr>
              <a:t>Output primitive:</a:t>
            </a:r>
            <a:r>
              <a:rPr lang="en-US" sz="2800" dirty="0" smtClean="0">
                <a:solidFill>
                  <a:srgbClr val="FFFF00"/>
                </a:solidFill>
                <a:latin typeface="Calibri" pitchFamily="34" charset="0"/>
              </a:rPr>
              <a:t> </a:t>
            </a:r>
            <a:r>
              <a:rPr lang="en-US" sz="2800" dirty="0" smtClean="0">
                <a:latin typeface="Calibri" pitchFamily="34" charset="0"/>
              </a:rPr>
              <a:t>The most basic shape that can be </a:t>
            </a:r>
            <a:r>
              <a:rPr lang="en-US" sz="2800" dirty="0" smtClean="0">
                <a:latin typeface="Arial" pitchFamily="34" charset="0"/>
                <a:cs typeface="Arial" pitchFamily="34" charset="0"/>
              </a:rPr>
              <a:t>printed as an output by the output device is called as output primitive. For e.g. Point, Line, Circle.</a:t>
            </a:r>
          </a:p>
          <a:p>
            <a:pPr algn="just"/>
            <a:r>
              <a:rPr lang="en-US" sz="2800" dirty="0" smtClean="0">
                <a:solidFill>
                  <a:srgbClr val="FFFF00"/>
                </a:solidFill>
              </a:rPr>
              <a:t>Attributes </a:t>
            </a:r>
            <a:r>
              <a:rPr lang="en-US" sz="2800" dirty="0" smtClean="0"/>
              <a:t>are the properties of the output primitives; that is, an attribute describes how a particular primitive is to be displayed. They include intensity and color specifications, line styles, text styles, and area-filling patterns. Functions within this category can be </a:t>
            </a:r>
            <a:r>
              <a:rPr lang="en-US" sz="2800" b="1" dirty="0" smtClean="0"/>
              <a:t>used to set attributes for an individual primitive </a:t>
            </a:r>
            <a:r>
              <a:rPr lang="en-US" sz="2800" dirty="0" smtClean="0"/>
              <a:t>class or for groups of output primitives. </a:t>
            </a:r>
          </a:p>
          <a:p>
            <a:pPr>
              <a:buNone/>
            </a:pPr>
            <a:endParaRPr lang="en-US" sz="2400" dirty="0"/>
          </a:p>
        </p:txBody>
      </p:sp>
      <p:sp>
        <p:nvSpPr>
          <p:cNvPr id="2" name="Title 1"/>
          <p:cNvSpPr>
            <a:spLocks noGrp="1"/>
          </p:cNvSpPr>
          <p:nvPr>
            <p:ph type="title"/>
          </p:nvPr>
        </p:nvSpPr>
        <p:spPr>
          <a:xfrm>
            <a:off x="533400" y="228600"/>
            <a:ext cx="7772400" cy="914400"/>
          </a:xfrm>
        </p:spPr>
        <p:txBody>
          <a:bodyPr/>
          <a:lstStyle/>
          <a:p>
            <a:r>
              <a:rPr lang="en-US" b="1" dirty="0" smtClean="0">
                <a:effectLst>
                  <a:outerShdw blurRad="38100" dist="38100" dir="2700000" algn="tl">
                    <a:srgbClr val="000000">
                      <a:alpha val="43137"/>
                    </a:srgbClr>
                  </a:outerShdw>
                </a:effectLst>
              </a:rPr>
              <a:t>Graphics Functions</a:t>
            </a:r>
            <a:endParaRPr lang="en-US"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066800"/>
            <a:ext cx="8229600" cy="5562600"/>
          </a:xfrm>
        </p:spPr>
        <p:txBody>
          <a:bodyPr>
            <a:noAutofit/>
          </a:bodyPr>
          <a:lstStyle/>
          <a:p>
            <a:pPr algn="just"/>
            <a:r>
              <a:rPr lang="en-US" sz="2800" dirty="0" smtClean="0"/>
              <a:t>We can change the size, position, or orientation of an object within a scene using </a:t>
            </a:r>
            <a:r>
              <a:rPr lang="en-US" sz="2800" dirty="0" smtClean="0">
                <a:solidFill>
                  <a:srgbClr val="FFFF00"/>
                </a:solidFill>
              </a:rPr>
              <a:t>geometric transformations. </a:t>
            </a:r>
            <a:r>
              <a:rPr lang="en-US" sz="2800" dirty="0" smtClean="0"/>
              <a:t>Similar modeling transformations are used to construct a scene using object descriptions given in modeling coordinates.</a:t>
            </a:r>
          </a:p>
          <a:p>
            <a:pPr algn="just"/>
            <a:r>
              <a:rPr lang="en-US" sz="2800" dirty="0" smtClean="0"/>
              <a:t>Given the primitive and attribute definition of a picture in world coordinates, a graphics package projects a selected view of the picture on an output device.</a:t>
            </a:r>
          </a:p>
          <a:p>
            <a:pPr algn="just"/>
            <a:r>
              <a:rPr lang="en-US" sz="2800" b="1" dirty="0" smtClean="0">
                <a:solidFill>
                  <a:srgbClr val="FFFF00"/>
                </a:solidFill>
              </a:rPr>
              <a:t>Viewing transformations </a:t>
            </a:r>
            <a:r>
              <a:rPr lang="en-US" sz="2800" b="1" dirty="0" smtClean="0"/>
              <a:t>are used to specify the view that is to be presented </a:t>
            </a:r>
            <a:r>
              <a:rPr lang="en-US" sz="2800" dirty="0" smtClean="0"/>
              <a:t>and the portion of the output display area that is to be </a:t>
            </a:r>
            <a:r>
              <a:rPr lang="en-US" sz="2800" b="1" dirty="0" smtClean="0"/>
              <a:t>used.</a:t>
            </a:r>
            <a:endParaRPr lang="en-US" sz="2400" dirty="0"/>
          </a:p>
        </p:txBody>
      </p:sp>
      <p:sp>
        <p:nvSpPr>
          <p:cNvPr id="2" name="Title 1"/>
          <p:cNvSpPr>
            <a:spLocks noGrp="1"/>
          </p:cNvSpPr>
          <p:nvPr>
            <p:ph type="title"/>
          </p:nvPr>
        </p:nvSpPr>
        <p:spPr>
          <a:xfrm>
            <a:off x="533400" y="228600"/>
            <a:ext cx="7772400" cy="914400"/>
          </a:xfrm>
        </p:spPr>
        <p:txBody>
          <a:bodyPr/>
          <a:lstStyle/>
          <a:p>
            <a:r>
              <a:rPr lang="en-US" b="1" dirty="0" smtClean="0">
                <a:effectLst>
                  <a:outerShdw blurRad="38100" dist="38100" dir="2700000" algn="tl">
                    <a:srgbClr val="000000">
                      <a:alpha val="43137"/>
                    </a:srgbClr>
                  </a:outerShdw>
                </a:effectLst>
              </a:rPr>
              <a:t>Graphics Functions</a:t>
            </a:r>
            <a:endParaRPr lang="en-US"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066800"/>
            <a:ext cx="8229600" cy="4267200"/>
          </a:xfrm>
        </p:spPr>
        <p:txBody>
          <a:bodyPr>
            <a:noAutofit/>
          </a:bodyPr>
          <a:lstStyle/>
          <a:p>
            <a:pPr algn="just"/>
            <a:r>
              <a:rPr lang="en-US" sz="2800" dirty="0" smtClean="0"/>
              <a:t>Pictures can be subdivided into component parts, called structures or segments or objects, depending on the software package in use. Each structure defines one logical unit of the picture. </a:t>
            </a:r>
          </a:p>
          <a:p>
            <a:pPr algn="just"/>
            <a:r>
              <a:rPr lang="en-US" sz="2800" b="1" dirty="0" smtClean="0"/>
              <a:t>A scene with several objects could reference </a:t>
            </a:r>
            <a:r>
              <a:rPr lang="en-US" sz="2800" dirty="0" smtClean="0"/>
              <a:t>each individual object in a separate named structure. Routine for  processing structures carry out operations  such as  creation, modification, and transformation of structures.</a:t>
            </a:r>
            <a:endParaRPr lang="en-US" sz="2800" dirty="0"/>
          </a:p>
        </p:txBody>
      </p:sp>
      <p:sp>
        <p:nvSpPr>
          <p:cNvPr id="2" name="Title 1"/>
          <p:cNvSpPr>
            <a:spLocks noGrp="1"/>
          </p:cNvSpPr>
          <p:nvPr>
            <p:ph type="title"/>
          </p:nvPr>
        </p:nvSpPr>
        <p:spPr>
          <a:xfrm>
            <a:off x="533400" y="228600"/>
            <a:ext cx="7772400" cy="914400"/>
          </a:xfrm>
        </p:spPr>
        <p:txBody>
          <a:bodyPr/>
          <a:lstStyle/>
          <a:p>
            <a:r>
              <a:rPr lang="en-US" b="1" dirty="0" smtClean="0">
                <a:effectLst>
                  <a:outerShdw blurRad="38100" dist="38100" dir="2700000" algn="tl">
                    <a:srgbClr val="000000">
                      <a:alpha val="43137"/>
                    </a:srgbClr>
                  </a:outerShdw>
                </a:effectLst>
              </a:rPr>
              <a:t>Graphics Functions</a:t>
            </a:r>
            <a:endParaRPr lang="en-US"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066800"/>
            <a:ext cx="8229600" cy="4267200"/>
          </a:xfrm>
        </p:spPr>
        <p:txBody>
          <a:bodyPr>
            <a:noAutofit/>
          </a:bodyPr>
          <a:lstStyle/>
          <a:p>
            <a:pPr algn="just"/>
            <a:r>
              <a:rPr lang="en-US" sz="2800" dirty="0" smtClean="0"/>
              <a:t>Interactive graphics applications use various kinds of input devices, such as a mouse, a tablet, or a joystick. Input functions are used to control and process the data flow from the interactive devices.</a:t>
            </a:r>
          </a:p>
          <a:p>
            <a:pPr algn="just"/>
            <a:r>
              <a:rPr lang="en-US" sz="2800" dirty="0" smtClean="0"/>
              <a:t>Finally, a graphics package contains a number of housekeeping tasks, such as clearing a display screen and initializing parameters, We can lump the functions for carrying out these tasks under the heading control operations.</a:t>
            </a:r>
            <a:endParaRPr lang="en-US" sz="2800" dirty="0"/>
          </a:p>
        </p:txBody>
      </p:sp>
      <p:sp>
        <p:nvSpPr>
          <p:cNvPr id="2" name="Title 1"/>
          <p:cNvSpPr>
            <a:spLocks noGrp="1"/>
          </p:cNvSpPr>
          <p:nvPr>
            <p:ph type="title"/>
          </p:nvPr>
        </p:nvSpPr>
        <p:spPr>
          <a:xfrm>
            <a:off x="533400" y="228600"/>
            <a:ext cx="7772400" cy="914400"/>
          </a:xfrm>
        </p:spPr>
        <p:txBody>
          <a:bodyPr/>
          <a:lstStyle/>
          <a:p>
            <a:r>
              <a:rPr lang="en-US" b="1" dirty="0" smtClean="0">
                <a:effectLst>
                  <a:outerShdw blurRad="38100" dist="38100" dir="2700000" algn="tl">
                    <a:srgbClr val="000000">
                      <a:alpha val="43137"/>
                    </a:srgbClr>
                  </a:outerShdw>
                </a:effectLst>
              </a:rPr>
              <a:t>Graphics Functions</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3d_interior_rendering_js.jpg"/>
          <p:cNvPicPr>
            <a:picLocks noGrp="1" noChangeAspect="1"/>
          </p:cNvPicPr>
          <p:nvPr>
            <p:ph idx="1"/>
          </p:nvPr>
        </p:nvPicPr>
        <p:blipFill>
          <a:blip r:embed="rId2"/>
          <a:stretch>
            <a:fillRect/>
          </a:stretch>
        </p:blipFill>
        <p:spPr>
          <a:xfrm>
            <a:off x="626931" y="838200"/>
            <a:ext cx="7802881" cy="5181600"/>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066800"/>
            <a:ext cx="8229600" cy="4267200"/>
          </a:xfrm>
        </p:spPr>
        <p:txBody>
          <a:bodyPr>
            <a:noAutofit/>
          </a:bodyPr>
          <a:lstStyle/>
          <a:p>
            <a:pPr marL="0" indent="68263" algn="just">
              <a:buNone/>
            </a:pPr>
            <a:r>
              <a:rPr lang="en-US" sz="2600" dirty="0" smtClean="0">
                <a:latin typeface="Arial" pitchFamily="34" charset="0"/>
                <a:cs typeface="Arial" pitchFamily="34" charset="0"/>
              </a:rPr>
              <a:t>A picture can be described in several ways. Assuming we have a raster display, a picture is completely specified by the set of intensities for the pixel positions in the display. At the other extreme, we can describe a picture as a set of complex objects, such as trees and terrain or furniture and walls, positioned at specified coordinate locations within the scene. </a:t>
            </a:r>
          </a:p>
          <a:p>
            <a:pPr marL="0" indent="68263" algn="just">
              <a:buNone/>
            </a:pPr>
            <a:r>
              <a:rPr lang="en-US" sz="2600" dirty="0" smtClean="0">
                <a:latin typeface="Arial" pitchFamily="34" charset="0"/>
                <a:cs typeface="Arial" pitchFamily="34" charset="0"/>
              </a:rPr>
              <a:t>Shapes and colors of the objects can be described internally with pixel arrays or with sets of basic geometric structures, such as straight line segments and polygon color areas. The scene is then displayed either by loading the pixel arrays into the frame buffer or by scan converting the basic geometric-structure specifications into pixel patterns.</a:t>
            </a:r>
            <a:endParaRPr lang="en-US" sz="2600" dirty="0">
              <a:latin typeface="Arial" pitchFamily="34" charset="0"/>
              <a:cs typeface="Arial" pitchFamily="34" charset="0"/>
            </a:endParaRPr>
          </a:p>
        </p:txBody>
      </p:sp>
      <p:sp>
        <p:nvSpPr>
          <p:cNvPr id="2" name="Title 1"/>
          <p:cNvSpPr>
            <a:spLocks noGrp="1"/>
          </p:cNvSpPr>
          <p:nvPr>
            <p:ph type="title"/>
          </p:nvPr>
        </p:nvSpPr>
        <p:spPr>
          <a:xfrm>
            <a:off x="533400" y="228600"/>
            <a:ext cx="7772400" cy="914400"/>
          </a:xfrm>
        </p:spPr>
        <p:txBody>
          <a:bodyPr/>
          <a:lstStyle/>
          <a:p>
            <a:r>
              <a:rPr lang="en-US" b="1" dirty="0" smtClean="0">
                <a:effectLst>
                  <a:outerShdw blurRad="38100" dist="38100" dir="2700000" algn="tl">
                    <a:srgbClr val="000000">
                      <a:alpha val="43137"/>
                    </a:srgbClr>
                  </a:outerShdw>
                </a:effectLst>
              </a:rPr>
              <a:t>Output Primitives:</a:t>
            </a:r>
            <a:endParaRPr lang="en-US"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066800"/>
            <a:ext cx="8382000" cy="5638800"/>
          </a:xfrm>
        </p:spPr>
        <p:txBody>
          <a:bodyPr>
            <a:noAutofit/>
          </a:bodyPr>
          <a:lstStyle/>
          <a:p>
            <a:pPr marL="0" indent="68263" algn="just">
              <a:buNone/>
            </a:pPr>
            <a:r>
              <a:rPr lang="en-US" sz="2300" dirty="0" smtClean="0">
                <a:latin typeface="Arial" pitchFamily="34" charset="0"/>
                <a:cs typeface="Arial" pitchFamily="34" charset="0"/>
              </a:rPr>
              <a:t>Typically, graphics programming packages provide functions to describe a scene in terms of these basic geometric structures, referred to as output primitives, and to group sets of output primitives into more complex structures. Each output primitive is specified with input coordinate data and other information about the way that object is to be displayed. </a:t>
            </a:r>
          </a:p>
          <a:p>
            <a:pPr marL="0" indent="68263" algn="just">
              <a:buNone/>
            </a:pPr>
            <a:r>
              <a:rPr lang="en-US" sz="2300" dirty="0" smtClean="0">
                <a:latin typeface="Arial" pitchFamily="34" charset="0"/>
                <a:cs typeface="Arial" pitchFamily="34" charset="0"/>
              </a:rPr>
              <a:t>Points and straight line segments are the simplest geometric components of pictures. Additional output primitives that can be used to construct a picture include circles and other conic sections, quadric surfaces, </a:t>
            </a:r>
            <a:r>
              <a:rPr lang="en-US" sz="2300" dirty="0" err="1" smtClean="0">
                <a:latin typeface="Arial" pitchFamily="34" charset="0"/>
                <a:cs typeface="Arial" pitchFamily="34" charset="0"/>
              </a:rPr>
              <a:t>spline</a:t>
            </a:r>
            <a:r>
              <a:rPr lang="en-US" sz="2300" dirty="0" smtClean="0">
                <a:latin typeface="Arial" pitchFamily="34" charset="0"/>
                <a:cs typeface="Arial" pitchFamily="34" charset="0"/>
              </a:rPr>
              <a:t> curves and surfaces, polygon color areas, and character strings.</a:t>
            </a:r>
          </a:p>
          <a:p>
            <a:pPr marL="0" indent="68263" algn="just">
              <a:buNone/>
            </a:pPr>
            <a:r>
              <a:rPr lang="en-US" sz="2300" dirty="0" smtClean="0">
                <a:latin typeface="Arial" pitchFamily="34" charset="0"/>
                <a:cs typeface="Arial" pitchFamily="34" charset="0"/>
              </a:rPr>
              <a:t>We begin our discussion of picture-generation procedures by examining device-level algorithms for displaying the two-dimensional output primitives, with particular emphasis  on scan-conversion methods for raster graphics systems. </a:t>
            </a:r>
            <a:endParaRPr lang="en-US" sz="2300" dirty="0">
              <a:latin typeface="Arial" pitchFamily="34" charset="0"/>
              <a:cs typeface="Arial" pitchFamily="34" charset="0"/>
            </a:endParaRPr>
          </a:p>
        </p:txBody>
      </p:sp>
      <p:sp>
        <p:nvSpPr>
          <p:cNvPr id="2" name="Title 1"/>
          <p:cNvSpPr>
            <a:spLocks noGrp="1"/>
          </p:cNvSpPr>
          <p:nvPr>
            <p:ph type="title"/>
          </p:nvPr>
        </p:nvSpPr>
        <p:spPr>
          <a:xfrm>
            <a:off x="533400" y="228600"/>
            <a:ext cx="7772400" cy="762000"/>
          </a:xfrm>
        </p:spPr>
        <p:txBody>
          <a:bodyPr/>
          <a:lstStyle/>
          <a:p>
            <a:r>
              <a:rPr lang="en-US" b="1" dirty="0" smtClean="0">
                <a:effectLst>
                  <a:outerShdw blurRad="38100" dist="38100" dir="2700000" algn="tl">
                    <a:srgbClr val="000000">
                      <a:alpha val="43137"/>
                    </a:srgbClr>
                  </a:outerShdw>
                </a:effectLst>
              </a:rPr>
              <a:t>Output Primitives:</a:t>
            </a:r>
            <a:endParaRPr lang="en-US"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066800"/>
            <a:ext cx="8229600" cy="5638800"/>
          </a:xfrm>
        </p:spPr>
        <p:txBody>
          <a:bodyPr>
            <a:noAutofit/>
          </a:bodyPr>
          <a:lstStyle/>
          <a:p>
            <a:pPr algn="just"/>
            <a:r>
              <a:rPr lang="en-US" sz="2400" dirty="0" smtClean="0">
                <a:latin typeface="Arial" pitchFamily="34" charset="0"/>
                <a:cs typeface="Arial" pitchFamily="34" charset="0"/>
              </a:rPr>
              <a:t>Point plotting is accomplished by converting a single coordinate position furnished by an application program into appropriate operations for the output device in use. With a CRT monitor, for example, the electron beam is turned on to illuminate the screen phosphor at the selected location. How the electron beam is positioned depends on the display technology. </a:t>
            </a:r>
          </a:p>
          <a:p>
            <a:pPr algn="just"/>
            <a:r>
              <a:rPr lang="en-US" sz="2400" dirty="0" smtClean="0">
                <a:latin typeface="Arial" pitchFamily="34" charset="0"/>
                <a:cs typeface="Arial" pitchFamily="34" charset="0"/>
              </a:rPr>
              <a:t>A random-scan (vector) system stores point-plotting instructions in the display list, and coordinate values in these instructions are converted to deflection voltages that position the electron beam at the screen locations to be plotted during each refresh cycle.</a:t>
            </a:r>
            <a:endParaRPr lang="en-US" sz="2200" dirty="0">
              <a:latin typeface="Arial" pitchFamily="34" charset="0"/>
              <a:cs typeface="Arial" pitchFamily="34" charset="0"/>
            </a:endParaRPr>
          </a:p>
        </p:txBody>
      </p:sp>
      <p:sp>
        <p:nvSpPr>
          <p:cNvPr id="2" name="Title 1"/>
          <p:cNvSpPr>
            <a:spLocks noGrp="1"/>
          </p:cNvSpPr>
          <p:nvPr>
            <p:ph type="title"/>
          </p:nvPr>
        </p:nvSpPr>
        <p:spPr>
          <a:xfrm>
            <a:off x="533400" y="228600"/>
            <a:ext cx="7772400" cy="914400"/>
          </a:xfrm>
        </p:spPr>
        <p:txBody>
          <a:bodyPr/>
          <a:lstStyle/>
          <a:p>
            <a:r>
              <a:rPr lang="en-US" dirty="0" smtClean="0"/>
              <a:t>POINTS </a:t>
            </a:r>
            <a:r>
              <a:rPr lang="en-US" b="1" dirty="0" smtClean="0"/>
              <a:t>AND LINES:</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914400"/>
            <a:ext cx="8229600" cy="5638800"/>
          </a:xfrm>
        </p:spPr>
        <p:txBody>
          <a:bodyPr>
            <a:noAutofit/>
          </a:bodyPr>
          <a:lstStyle/>
          <a:p>
            <a:pPr marL="0" indent="68263" algn="just">
              <a:buNone/>
            </a:pPr>
            <a:r>
              <a:rPr lang="en-US" sz="2200" dirty="0" smtClean="0">
                <a:latin typeface="Arial" pitchFamily="34" charset="0"/>
                <a:cs typeface="Arial" pitchFamily="34" charset="0"/>
              </a:rPr>
              <a:t>For a black and-white raster system, on the other hand, a point is plotted by setting the bit value corresponding to a specified screen position within the frame buffer to 1. Then, as the electron beam sweeps across each horizontal scan line, it emits a burst of electrons (plots a point) whenever a value of 1 is encountered in the frame buffer. With an RGB system, the frame buffer is loaded with the color codes for the intensities that are to be displayed at the screen pixel positions.</a:t>
            </a:r>
          </a:p>
          <a:p>
            <a:pPr marL="0" indent="68263" algn="just">
              <a:buNone/>
            </a:pPr>
            <a:r>
              <a:rPr lang="en-US" sz="2200" dirty="0" smtClean="0">
                <a:latin typeface="Arial" pitchFamily="34" charset="0"/>
                <a:cs typeface="Arial" pitchFamily="34" charset="0"/>
              </a:rPr>
              <a:t>Line drawing is accomplished by calculating intermediate positions along the line path between two specified endpoint positions. An output device is then directed to fill in these positions between the endpoints. For analog devices, such as a vector pen plotter or a random-scan display, a straight line can be drawn smoothly from one endpoint to the other. Linearly varying horizontal and vertical deflection voltages are generated that are proportional to the required changes in the </a:t>
            </a:r>
            <a:r>
              <a:rPr lang="en-US" sz="2200" b="1" i="1" dirty="0" smtClean="0">
                <a:latin typeface="Arial" pitchFamily="34" charset="0"/>
                <a:cs typeface="Arial" pitchFamily="34" charset="0"/>
              </a:rPr>
              <a:t>x and y directions to produce the smooth line.</a:t>
            </a:r>
            <a:endParaRPr lang="en-US" sz="2200" dirty="0">
              <a:latin typeface="Arial" pitchFamily="34" charset="0"/>
              <a:cs typeface="Arial" pitchFamily="34" charset="0"/>
            </a:endParaRPr>
          </a:p>
        </p:txBody>
      </p:sp>
      <p:sp>
        <p:nvSpPr>
          <p:cNvPr id="2" name="Title 1"/>
          <p:cNvSpPr>
            <a:spLocks noGrp="1"/>
          </p:cNvSpPr>
          <p:nvPr>
            <p:ph type="title"/>
          </p:nvPr>
        </p:nvSpPr>
        <p:spPr>
          <a:xfrm>
            <a:off x="533400" y="228600"/>
            <a:ext cx="7772400" cy="914400"/>
          </a:xfrm>
        </p:spPr>
        <p:txBody>
          <a:bodyPr/>
          <a:lstStyle/>
          <a:p>
            <a:r>
              <a:rPr lang="en-US" dirty="0" smtClean="0"/>
              <a:t>POINTS </a:t>
            </a:r>
            <a:r>
              <a:rPr lang="en-US" b="1" dirty="0" smtClean="0"/>
              <a:t>AND LINES:</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458200" cy="5943600"/>
          </a:xfrm>
        </p:spPr>
        <p:txBody>
          <a:bodyPr>
            <a:noAutofit/>
          </a:bodyPr>
          <a:lstStyle/>
          <a:p>
            <a:pPr marL="95250" indent="-26988" algn="just">
              <a:buNone/>
            </a:pPr>
            <a:r>
              <a:rPr lang="en-US" sz="2000" b="1" dirty="0" smtClean="0">
                <a:latin typeface="Arial" pitchFamily="34" charset="0"/>
                <a:cs typeface="Arial" pitchFamily="34" charset="0"/>
              </a:rPr>
              <a:t>Digital devices display a straight line segment by plotting discrete points between the two endpoints. Discrete coordinate positions along the line path are calculated from the equation of the line. For a raster video display, the line color (intensity) is then loaded into the frame buffer at the corresponding pixel coordinates.</a:t>
            </a:r>
          </a:p>
          <a:p>
            <a:pPr marL="95250" indent="-26988" algn="just">
              <a:buNone/>
            </a:pPr>
            <a:r>
              <a:rPr lang="en-US" sz="2000" b="1" dirty="0" smtClean="0">
                <a:latin typeface="Arial" pitchFamily="34" charset="0"/>
                <a:cs typeface="Arial" pitchFamily="34" charset="0"/>
              </a:rPr>
              <a:t>Reading from the frame buffer, the video controller then "plots" the screen pixels. Screen locations are referenced with integer values, so plotted positions may only approximate actual Line positions between two specified endpoints. A computed line position of (10.48,20.51), for example, would be converted to pixel position (10,21). Thus rounding of coordinate values to integers causes lines to be displayed with a </a:t>
            </a:r>
            <a:r>
              <a:rPr lang="en-US" sz="2000" b="1" dirty="0" err="1" smtClean="0">
                <a:latin typeface="Arial" pitchFamily="34" charset="0"/>
                <a:cs typeface="Arial" pitchFamily="34" charset="0"/>
              </a:rPr>
              <a:t>stairstep</a:t>
            </a:r>
            <a:r>
              <a:rPr lang="en-US" sz="2000" b="1" dirty="0" smtClean="0">
                <a:latin typeface="Arial" pitchFamily="34" charset="0"/>
                <a:cs typeface="Arial" pitchFamily="34" charset="0"/>
              </a:rPr>
              <a:t> appearance ("the </a:t>
            </a:r>
            <a:r>
              <a:rPr lang="en-US" sz="2000" b="1" dirty="0" err="1" smtClean="0">
                <a:latin typeface="Arial" pitchFamily="34" charset="0"/>
                <a:cs typeface="Arial" pitchFamily="34" charset="0"/>
              </a:rPr>
              <a:t>jaggies</a:t>
            </a:r>
            <a:r>
              <a:rPr lang="en-US" sz="2000" b="1" dirty="0" smtClean="0">
                <a:latin typeface="Arial" pitchFamily="34" charset="0"/>
                <a:cs typeface="Arial" pitchFamily="34" charset="0"/>
              </a:rPr>
              <a:t>"), as represented in Fig 3-1.</a:t>
            </a:r>
          </a:p>
          <a:p>
            <a:pPr marL="95250" indent="-26988" algn="just">
              <a:buNone/>
            </a:pPr>
            <a:r>
              <a:rPr lang="en-US" sz="2000" b="1" dirty="0" smtClean="0">
                <a:latin typeface="Arial" pitchFamily="34" charset="0"/>
                <a:cs typeface="Arial" pitchFamily="34" charset="0"/>
              </a:rPr>
              <a:t>The characteristic </a:t>
            </a:r>
            <a:r>
              <a:rPr lang="en-US" sz="2000" b="1" dirty="0" err="1" smtClean="0">
                <a:latin typeface="Arial" pitchFamily="34" charset="0"/>
                <a:cs typeface="Arial" pitchFamily="34" charset="0"/>
              </a:rPr>
              <a:t>stairstep</a:t>
            </a:r>
            <a:r>
              <a:rPr lang="en-US" sz="2000" b="1" dirty="0" smtClean="0">
                <a:latin typeface="Arial" pitchFamily="34" charset="0"/>
                <a:cs typeface="Arial" pitchFamily="34" charset="0"/>
              </a:rPr>
              <a:t> shape of raster lines is particularly noticeable on systems with low resolution, and we can improve their appearance somewhat by displaying them on high-resolution systems. More effective techniques for smoothing raster lines are based on adjusting pixel intensities along the line paths.</a:t>
            </a:r>
            <a:endParaRPr lang="en-US" sz="2000" b="1" dirty="0">
              <a:latin typeface="Arial" pitchFamily="34" charset="0"/>
              <a:cs typeface="Arial" pitchFamily="34" charset="0"/>
            </a:endParaRPr>
          </a:p>
        </p:txBody>
      </p:sp>
      <p:sp>
        <p:nvSpPr>
          <p:cNvPr id="2" name="Title 1"/>
          <p:cNvSpPr>
            <a:spLocks noGrp="1"/>
          </p:cNvSpPr>
          <p:nvPr>
            <p:ph type="title"/>
          </p:nvPr>
        </p:nvSpPr>
        <p:spPr>
          <a:xfrm>
            <a:off x="533400" y="228600"/>
            <a:ext cx="7772400" cy="914400"/>
          </a:xfrm>
        </p:spPr>
        <p:txBody>
          <a:bodyPr/>
          <a:lstStyle/>
          <a:p>
            <a:r>
              <a:rPr lang="en-US" dirty="0" smtClean="0"/>
              <a:t>POINTS </a:t>
            </a:r>
            <a:r>
              <a:rPr lang="en-US" b="1" dirty="0" smtClean="0"/>
              <a:t>AND LINES:</a:t>
            </a: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914400"/>
            <a:ext cx="8229600" cy="4419600"/>
          </a:xfrm>
        </p:spPr>
        <p:txBody>
          <a:bodyPr>
            <a:noAutofit/>
          </a:bodyPr>
          <a:lstStyle/>
          <a:p>
            <a:pPr algn="just"/>
            <a:r>
              <a:rPr lang="en-US" sz="2400" dirty="0" smtClean="0">
                <a:latin typeface="Arial" pitchFamily="34" charset="0"/>
                <a:cs typeface="Arial" pitchFamily="34" charset="0"/>
              </a:rPr>
              <a:t>For the raster-graphics device-level algorithms discussed in this chapter, object </a:t>
            </a:r>
            <a:r>
              <a:rPr lang="en-US" sz="2400" b="1" dirty="0" smtClean="0">
                <a:latin typeface="Arial" pitchFamily="34" charset="0"/>
                <a:cs typeface="Arial" pitchFamily="34" charset="0"/>
              </a:rPr>
              <a:t>positions are specified directly in integer device coordinates. For the time </a:t>
            </a:r>
            <a:r>
              <a:rPr lang="en-US" sz="2400" dirty="0" smtClean="0">
                <a:latin typeface="Arial" pitchFamily="34" charset="0"/>
                <a:cs typeface="Arial" pitchFamily="34" charset="0"/>
              </a:rPr>
              <a:t>being, we will assume that pixel positions are referenced according to scan-line number and column number (pixel position across a scan line). This addressing scheme is illustrated in Fig. 3-2. Scan lines are numbered consecutively from 0, starting at the bottom of the screen; and pixel columns are numbered from </a:t>
            </a:r>
            <a:r>
              <a:rPr lang="en-US" sz="2400" b="1" dirty="0" smtClean="0">
                <a:latin typeface="Arial" pitchFamily="34" charset="0"/>
                <a:cs typeface="Arial" pitchFamily="34" charset="0"/>
              </a:rPr>
              <a:t>0, left </a:t>
            </a:r>
            <a:r>
              <a:rPr lang="en-US" sz="2400" dirty="0" smtClean="0">
                <a:latin typeface="Arial" pitchFamily="34" charset="0"/>
                <a:cs typeface="Arial" pitchFamily="34" charset="0"/>
              </a:rPr>
              <a:t>to right across each scan line. </a:t>
            </a:r>
          </a:p>
        </p:txBody>
      </p:sp>
      <p:sp>
        <p:nvSpPr>
          <p:cNvPr id="2" name="Title 1"/>
          <p:cNvSpPr>
            <a:spLocks noGrp="1"/>
          </p:cNvSpPr>
          <p:nvPr>
            <p:ph type="title"/>
          </p:nvPr>
        </p:nvSpPr>
        <p:spPr>
          <a:xfrm>
            <a:off x="533400" y="228600"/>
            <a:ext cx="7772400" cy="914400"/>
          </a:xfrm>
        </p:spPr>
        <p:txBody>
          <a:bodyPr/>
          <a:lstStyle/>
          <a:p>
            <a:r>
              <a:rPr lang="en-US" dirty="0" smtClean="0"/>
              <a:t>POINTS </a:t>
            </a:r>
            <a:r>
              <a:rPr lang="en-US" b="1" dirty="0" smtClean="0"/>
              <a:t>AND LINES:</a:t>
            </a: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914400"/>
            <a:ext cx="8229600" cy="3962400"/>
          </a:xfrm>
        </p:spPr>
        <p:txBody>
          <a:bodyPr>
            <a:noAutofit/>
          </a:bodyPr>
          <a:lstStyle/>
          <a:p>
            <a:pPr algn="just">
              <a:buNone/>
            </a:pPr>
            <a:r>
              <a:rPr lang="en-US" sz="2400" dirty="0" smtClean="0">
                <a:latin typeface="Arial" pitchFamily="34" charset="0"/>
                <a:cs typeface="Arial" pitchFamily="34" charset="0"/>
              </a:rPr>
              <a:t>To load a specified color into the frame buffer at a position corresponding to column </a:t>
            </a:r>
            <a:r>
              <a:rPr lang="en-US" sz="2400" b="1" i="1" dirty="0" smtClean="0">
                <a:latin typeface="Arial" pitchFamily="34" charset="0"/>
                <a:cs typeface="Arial" pitchFamily="34" charset="0"/>
              </a:rPr>
              <a:t>x along scan line y, we will assume we have available a low-level procedure </a:t>
            </a:r>
            <a:r>
              <a:rPr lang="en-US" sz="2400" dirty="0" smtClean="0">
                <a:latin typeface="Arial" pitchFamily="34" charset="0"/>
                <a:cs typeface="Arial" pitchFamily="34" charset="0"/>
              </a:rPr>
              <a:t>of the form:           </a:t>
            </a:r>
            <a:r>
              <a:rPr lang="en-US" sz="2400" dirty="0" err="1" smtClean="0">
                <a:latin typeface="Arial" pitchFamily="34" charset="0"/>
                <a:cs typeface="Arial" pitchFamily="34" charset="0"/>
              </a:rPr>
              <a:t>setpixel</a:t>
            </a:r>
            <a:r>
              <a:rPr lang="en-US" sz="2400" dirty="0" smtClean="0">
                <a:latin typeface="Arial" pitchFamily="34" charset="0"/>
                <a:cs typeface="Arial" pitchFamily="34" charset="0"/>
              </a:rPr>
              <a:t> ( X, Y )</a:t>
            </a:r>
          </a:p>
          <a:p>
            <a:pPr algn="just">
              <a:buNone/>
            </a:pPr>
            <a:endParaRPr lang="en-US" sz="2400" dirty="0" smtClean="0">
              <a:latin typeface="Arial" pitchFamily="34" charset="0"/>
              <a:cs typeface="Arial" pitchFamily="34" charset="0"/>
            </a:endParaRPr>
          </a:p>
          <a:p>
            <a:pPr algn="just">
              <a:buNone/>
            </a:pPr>
            <a:r>
              <a:rPr lang="en-US" sz="2400" dirty="0" smtClean="0">
                <a:latin typeface="Arial" pitchFamily="34" charset="0"/>
                <a:cs typeface="Arial" pitchFamily="34" charset="0"/>
              </a:rPr>
              <a:t>We sometimes will also want to be able to retrieve the current frame buffer intensity setting for a specified location. We accomplish this with the low-level function :</a:t>
            </a:r>
          </a:p>
          <a:p>
            <a:pPr algn="just">
              <a:buNone/>
            </a:pP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getpixel</a:t>
            </a:r>
            <a:r>
              <a:rPr lang="en-US" sz="2400" dirty="0" smtClean="0">
                <a:latin typeface="Arial" pitchFamily="34" charset="0"/>
                <a:cs typeface="Arial" pitchFamily="34" charset="0"/>
              </a:rPr>
              <a:t> (x, y )</a:t>
            </a:r>
            <a:endParaRPr lang="en-US" sz="2400" dirty="0">
              <a:latin typeface="Arial" pitchFamily="34" charset="0"/>
              <a:cs typeface="Arial" pitchFamily="34" charset="0"/>
            </a:endParaRPr>
          </a:p>
        </p:txBody>
      </p:sp>
      <p:sp>
        <p:nvSpPr>
          <p:cNvPr id="2" name="Title 1"/>
          <p:cNvSpPr>
            <a:spLocks noGrp="1"/>
          </p:cNvSpPr>
          <p:nvPr>
            <p:ph type="title"/>
          </p:nvPr>
        </p:nvSpPr>
        <p:spPr>
          <a:xfrm>
            <a:off x="533400" y="228600"/>
            <a:ext cx="7772400" cy="914400"/>
          </a:xfrm>
        </p:spPr>
        <p:txBody>
          <a:bodyPr/>
          <a:lstStyle/>
          <a:p>
            <a:r>
              <a:rPr lang="en-US" b="1" dirty="0" smtClean="0"/>
              <a:t>POINTS AND LINES:</a:t>
            </a: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7772400" cy="914400"/>
          </a:xfrm>
        </p:spPr>
        <p:txBody>
          <a:bodyPr/>
          <a:lstStyle/>
          <a:p>
            <a:r>
              <a:rPr lang="en-US" b="1" dirty="0" smtClean="0"/>
              <a:t>POINTS AND LINES:</a:t>
            </a:r>
          </a:p>
        </p:txBody>
      </p:sp>
      <p:pic>
        <p:nvPicPr>
          <p:cNvPr id="1026" name="Picture 2"/>
          <p:cNvPicPr>
            <a:picLocks noChangeAspect="1" noChangeArrowheads="1"/>
          </p:cNvPicPr>
          <p:nvPr/>
        </p:nvPicPr>
        <p:blipFill>
          <a:blip r:embed="rId2"/>
          <a:srcRect/>
          <a:stretch>
            <a:fillRect/>
          </a:stretch>
        </p:blipFill>
        <p:spPr bwMode="auto">
          <a:xfrm>
            <a:off x="609600" y="914400"/>
            <a:ext cx="4219575" cy="2819400"/>
          </a:xfrm>
          <a:prstGeom prst="rect">
            <a:avLst/>
          </a:prstGeom>
          <a:noFill/>
          <a:ln w="9525">
            <a:noFill/>
            <a:miter lim="800000"/>
            <a:headEnd/>
            <a:tailEnd/>
          </a:ln>
          <a:effectLst/>
        </p:spPr>
      </p:pic>
      <p:pic>
        <p:nvPicPr>
          <p:cNvPr id="1028" name="Picture 4"/>
          <p:cNvPicPr>
            <a:picLocks noChangeAspect="1" noChangeArrowheads="1"/>
          </p:cNvPicPr>
          <p:nvPr/>
        </p:nvPicPr>
        <p:blipFill>
          <a:blip r:embed="rId3"/>
          <a:srcRect/>
          <a:stretch>
            <a:fillRect/>
          </a:stretch>
        </p:blipFill>
        <p:spPr bwMode="auto">
          <a:xfrm>
            <a:off x="2598022" y="3947615"/>
            <a:ext cx="6419850" cy="27527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143000"/>
            <a:ext cx="8229600" cy="5486400"/>
          </a:xfrm>
        </p:spPr>
        <p:txBody>
          <a:bodyPr>
            <a:noAutofit/>
          </a:bodyPr>
          <a:lstStyle/>
          <a:p>
            <a:pPr algn="just">
              <a:buFont typeface="Wingdings" pitchFamily="2" charset="2"/>
              <a:buChar char="q"/>
            </a:pPr>
            <a:r>
              <a:rPr lang="en-US" sz="2600" dirty="0" smtClean="0">
                <a:latin typeface="Calibri" pitchFamily="34" charset="0"/>
              </a:rPr>
              <a:t>The Cartesian equation for a straight line is given by</a:t>
            </a:r>
          </a:p>
          <a:p>
            <a:pPr algn="just">
              <a:buNone/>
            </a:pPr>
            <a:r>
              <a:rPr lang="en-US" sz="2600" b="1" dirty="0" smtClean="0">
                <a:latin typeface="Calibri" pitchFamily="34" charset="0"/>
              </a:rPr>
              <a:t>		y = </a:t>
            </a:r>
            <a:r>
              <a:rPr lang="en-US" sz="2600" b="1" dirty="0" err="1" smtClean="0">
                <a:latin typeface="Calibri" pitchFamily="34" charset="0"/>
              </a:rPr>
              <a:t>m.x</a:t>
            </a:r>
            <a:r>
              <a:rPr lang="en-US" sz="2600" b="1" dirty="0" smtClean="0">
                <a:latin typeface="Calibri" pitchFamily="34" charset="0"/>
              </a:rPr>
              <a:t> + b		               -- (1)</a:t>
            </a:r>
            <a:endParaRPr lang="en-US" sz="2600" dirty="0" smtClean="0">
              <a:latin typeface="Calibri" pitchFamily="34" charset="0"/>
            </a:endParaRPr>
          </a:p>
          <a:p>
            <a:pPr algn="just">
              <a:buFont typeface="Wingdings" pitchFamily="2" charset="2"/>
              <a:buChar char="q"/>
            </a:pPr>
            <a:r>
              <a:rPr lang="en-US" sz="2600" dirty="0" smtClean="0">
                <a:latin typeface="Calibri" pitchFamily="34" charset="0"/>
              </a:rPr>
              <a:t>Where x, y are co-ordinate points, m is the slope of line, and b is known as y intercept.</a:t>
            </a:r>
          </a:p>
          <a:p>
            <a:pPr algn="just">
              <a:buFont typeface="Wingdings" pitchFamily="2" charset="2"/>
              <a:buChar char="q"/>
            </a:pPr>
            <a:r>
              <a:rPr lang="en-US" sz="2600" dirty="0" smtClean="0">
                <a:latin typeface="Calibri" pitchFamily="34" charset="0"/>
              </a:rPr>
              <a:t>Thus, value of slope for the line with two endpoints as </a:t>
            </a:r>
          </a:p>
          <a:p>
            <a:pPr algn="just">
              <a:buNone/>
            </a:pPr>
            <a:r>
              <a:rPr lang="en-US" sz="2600" dirty="0" smtClean="0">
                <a:latin typeface="Calibri" pitchFamily="34" charset="0"/>
              </a:rPr>
              <a:t>	(X1, Y1) and (X2,Y2) is given as:</a:t>
            </a:r>
          </a:p>
          <a:p>
            <a:pPr algn="just">
              <a:buNone/>
            </a:pPr>
            <a:r>
              <a:rPr lang="en-US" sz="2600" b="1" dirty="0" smtClean="0">
                <a:latin typeface="Calibri" pitchFamily="34" charset="0"/>
              </a:rPr>
              <a:t>		m = Y</a:t>
            </a:r>
            <a:r>
              <a:rPr lang="en-US" sz="2600" b="1" baseline="-25000" dirty="0" smtClean="0">
                <a:latin typeface="Calibri" pitchFamily="34" charset="0"/>
              </a:rPr>
              <a:t>2</a:t>
            </a:r>
            <a:r>
              <a:rPr lang="en-US" sz="2600" b="1" dirty="0" smtClean="0">
                <a:latin typeface="Calibri" pitchFamily="34" charset="0"/>
              </a:rPr>
              <a:t> - Y</a:t>
            </a:r>
            <a:r>
              <a:rPr lang="en-US" sz="2600" b="1" baseline="-25000" dirty="0" smtClean="0">
                <a:latin typeface="Calibri" pitchFamily="34" charset="0"/>
              </a:rPr>
              <a:t>1</a:t>
            </a:r>
            <a:r>
              <a:rPr lang="en-US" sz="2600" b="1" dirty="0" smtClean="0">
                <a:latin typeface="Calibri" pitchFamily="34" charset="0"/>
              </a:rPr>
              <a:t> / X</a:t>
            </a:r>
            <a:r>
              <a:rPr lang="en-US" sz="2600" b="1" baseline="-25000" dirty="0" smtClean="0">
                <a:latin typeface="Calibri" pitchFamily="34" charset="0"/>
              </a:rPr>
              <a:t>2</a:t>
            </a:r>
            <a:r>
              <a:rPr lang="en-US" sz="2600" b="1" dirty="0" smtClean="0">
                <a:latin typeface="Calibri" pitchFamily="34" charset="0"/>
              </a:rPr>
              <a:t> - X</a:t>
            </a:r>
            <a:r>
              <a:rPr lang="en-US" sz="2600" b="1" baseline="-25000" dirty="0" smtClean="0">
                <a:latin typeface="Calibri" pitchFamily="34" charset="0"/>
              </a:rPr>
              <a:t>1</a:t>
            </a:r>
            <a:r>
              <a:rPr lang="en-US" sz="2600" b="1" dirty="0" smtClean="0">
                <a:latin typeface="Calibri" pitchFamily="34" charset="0"/>
              </a:rPr>
              <a:t>	               -- (2)</a:t>
            </a:r>
          </a:p>
          <a:p>
            <a:pPr algn="just">
              <a:buNone/>
            </a:pPr>
            <a:r>
              <a:rPr lang="en-US" sz="2600" dirty="0" smtClean="0">
                <a:latin typeface="Calibri" pitchFamily="34" charset="0"/>
              </a:rPr>
              <a:t>	From eqn. (1), value of </a:t>
            </a:r>
            <a:r>
              <a:rPr lang="en-US" sz="2600" b="1" dirty="0" smtClean="0">
                <a:latin typeface="Calibri" pitchFamily="34" charset="0"/>
              </a:rPr>
              <a:t>b = y</a:t>
            </a:r>
            <a:r>
              <a:rPr lang="en-US" sz="2600" b="1" baseline="-25000" dirty="0" smtClean="0">
                <a:latin typeface="Calibri" pitchFamily="34" charset="0"/>
              </a:rPr>
              <a:t>1</a:t>
            </a:r>
            <a:r>
              <a:rPr lang="en-US" sz="2600" b="1" dirty="0" smtClean="0">
                <a:latin typeface="Calibri" pitchFamily="34" charset="0"/>
              </a:rPr>
              <a:t> - mx</a:t>
            </a:r>
            <a:r>
              <a:rPr lang="en-US" sz="2600" b="1" baseline="-25000" dirty="0" smtClean="0">
                <a:latin typeface="Calibri" pitchFamily="34" charset="0"/>
              </a:rPr>
              <a:t>1</a:t>
            </a:r>
            <a:endParaRPr lang="en-US" sz="2600" dirty="0" smtClean="0">
              <a:latin typeface="Calibri" pitchFamily="34" charset="0"/>
            </a:endParaRPr>
          </a:p>
          <a:p>
            <a:pPr algn="just">
              <a:buFont typeface="Wingdings" pitchFamily="2" charset="2"/>
              <a:buChar char="q"/>
            </a:pPr>
            <a:r>
              <a:rPr lang="en-US" sz="2600" dirty="0" smtClean="0">
                <a:latin typeface="Calibri" pitchFamily="34" charset="0"/>
              </a:rPr>
              <a:t>Now the change in y is given by</a:t>
            </a:r>
          </a:p>
          <a:p>
            <a:pPr algn="just">
              <a:buNone/>
            </a:pPr>
            <a:r>
              <a:rPr lang="en-US" sz="2600" dirty="0" smtClean="0">
                <a:latin typeface="Calibri" pitchFamily="34" charset="0"/>
              </a:rPr>
              <a:t>	</a:t>
            </a:r>
            <a:r>
              <a:rPr lang="en-US" sz="2600" b="1" dirty="0" smtClean="0">
                <a:latin typeface="Calibri" pitchFamily="34" charset="0"/>
                <a:sym typeface="Symbol" pitchFamily="18" charset="2"/>
              </a:rPr>
              <a:t></a:t>
            </a:r>
            <a:r>
              <a:rPr lang="en-US" sz="2600" b="1" dirty="0" smtClean="0">
                <a:latin typeface="Calibri" pitchFamily="34" charset="0"/>
              </a:rPr>
              <a:t>y = m </a:t>
            </a:r>
            <a:r>
              <a:rPr lang="en-US" sz="2600" b="1" dirty="0" smtClean="0">
                <a:latin typeface="Calibri" pitchFamily="34" charset="0"/>
                <a:sym typeface="Symbol" pitchFamily="18" charset="2"/>
              </a:rPr>
              <a:t></a:t>
            </a:r>
            <a:r>
              <a:rPr lang="en-US" sz="2600" b="1" dirty="0" smtClean="0">
                <a:latin typeface="Calibri" pitchFamily="34" charset="0"/>
              </a:rPr>
              <a:t>x			              -- (a)</a:t>
            </a:r>
          </a:p>
          <a:p>
            <a:pPr algn="just">
              <a:buNone/>
            </a:pPr>
            <a:r>
              <a:rPr lang="en-US" sz="2600" dirty="0" smtClean="0">
                <a:latin typeface="Calibri" pitchFamily="34" charset="0"/>
              </a:rPr>
              <a:t>	</a:t>
            </a:r>
            <a:r>
              <a:rPr lang="en-US" sz="2600" b="1" dirty="0" smtClean="0">
                <a:latin typeface="Calibri" pitchFamily="34" charset="0"/>
                <a:sym typeface="Symbol" pitchFamily="18" charset="2"/>
              </a:rPr>
              <a:t></a:t>
            </a:r>
            <a:r>
              <a:rPr lang="en-US" sz="2600" b="1" dirty="0" smtClean="0">
                <a:latin typeface="Calibri" pitchFamily="34" charset="0"/>
              </a:rPr>
              <a:t>x = </a:t>
            </a:r>
            <a:r>
              <a:rPr lang="en-US" sz="2600" b="1" dirty="0" smtClean="0">
                <a:latin typeface="Calibri" pitchFamily="34" charset="0"/>
                <a:sym typeface="Symbol" pitchFamily="18" charset="2"/>
              </a:rPr>
              <a:t></a:t>
            </a:r>
            <a:r>
              <a:rPr lang="en-US" sz="2600" b="1" dirty="0" smtClean="0">
                <a:latin typeface="Calibri" pitchFamily="34" charset="0"/>
              </a:rPr>
              <a:t>y/m		               --(b)</a:t>
            </a:r>
            <a:endParaRPr lang="en-US" sz="2600" dirty="0"/>
          </a:p>
        </p:txBody>
      </p:sp>
      <p:sp>
        <p:nvSpPr>
          <p:cNvPr id="2" name="Title 1"/>
          <p:cNvSpPr>
            <a:spLocks noGrp="1"/>
          </p:cNvSpPr>
          <p:nvPr>
            <p:ph type="title"/>
          </p:nvPr>
        </p:nvSpPr>
        <p:spPr>
          <a:xfrm>
            <a:off x="609600" y="228600"/>
            <a:ext cx="7772400" cy="914400"/>
          </a:xfrm>
        </p:spPr>
        <p:txBody>
          <a:bodyPr/>
          <a:lstStyle/>
          <a:p>
            <a:r>
              <a:rPr lang="en-US" dirty="0" smtClean="0"/>
              <a:t>Line Drawing Algorithms</a:t>
            </a:r>
            <a:endParaRPr lang="en-US" dirty="0"/>
          </a:p>
        </p:txBody>
      </p:sp>
      <p:pic>
        <p:nvPicPr>
          <p:cNvPr id="2050" name="Picture 2"/>
          <p:cNvPicPr>
            <a:picLocks noChangeAspect="1" noChangeArrowheads="1"/>
          </p:cNvPicPr>
          <p:nvPr/>
        </p:nvPicPr>
        <p:blipFill>
          <a:blip r:embed="rId2">
            <a:lum contrast="-20000"/>
          </a:blip>
          <a:srcRect/>
          <a:stretch>
            <a:fillRect/>
          </a:stretch>
        </p:blipFill>
        <p:spPr bwMode="auto">
          <a:xfrm>
            <a:off x="6477000" y="3657600"/>
            <a:ext cx="2333625" cy="28384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a:bodyPr>
          <a:lstStyle/>
          <a:p>
            <a:pPr algn="just">
              <a:buFont typeface="Wingdings" pitchFamily="2" charset="2"/>
              <a:buChar char="q"/>
            </a:pPr>
            <a:r>
              <a:rPr lang="en-US" sz="2400" dirty="0" smtClean="0"/>
              <a:t>These equations form the basis for determining deflection voltages in analog devices.</a:t>
            </a:r>
          </a:p>
          <a:p>
            <a:pPr algn="just">
              <a:buFont typeface="Wingdings" pitchFamily="2" charset="2"/>
              <a:buChar char="q"/>
            </a:pPr>
            <a:r>
              <a:rPr lang="en-US" sz="2400" dirty="0" smtClean="0"/>
              <a:t>On raster systems, lines are plotted with pixels, and step sizes in the horizontal and vertical directions are constrained by pixel separations.</a:t>
            </a:r>
          </a:p>
          <a:p>
            <a:pPr algn="just">
              <a:buFont typeface="Wingdings" pitchFamily="2" charset="2"/>
              <a:buChar char="q"/>
            </a:pPr>
            <a:r>
              <a:rPr lang="en-US" sz="2400" dirty="0" smtClean="0"/>
              <a:t>That is, we must “sample” a line at discrete positions and determine the nearest pixel to the line at each sampled position. </a:t>
            </a:r>
            <a:endParaRPr lang="en-US" sz="2400" dirty="0"/>
          </a:p>
        </p:txBody>
      </p:sp>
      <p:pic>
        <p:nvPicPr>
          <p:cNvPr id="1026" name="Picture 2" descr="\\INETSRVR\staff\hbp\Images\CG3.bmp"/>
          <p:cNvPicPr>
            <a:picLocks noChangeAspect="1" noChangeArrowheads="1"/>
          </p:cNvPicPr>
          <p:nvPr/>
        </p:nvPicPr>
        <p:blipFill>
          <a:blip r:embed="rId2">
            <a:lum bright="-20000"/>
          </a:blip>
          <a:srcRect/>
          <a:stretch>
            <a:fillRect/>
          </a:stretch>
        </p:blipFill>
        <p:spPr bwMode="auto">
          <a:xfrm rot="16200000">
            <a:off x="5498125" y="3288325"/>
            <a:ext cx="3176951" cy="335279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027" name="Picture 3" descr="\\INETSRVR\staff\hbp\Images\CG2.bmp"/>
          <p:cNvPicPr>
            <a:picLocks noChangeAspect="1" noChangeArrowheads="1"/>
          </p:cNvPicPr>
          <p:nvPr/>
        </p:nvPicPr>
        <p:blipFill>
          <a:blip r:embed="rId3">
            <a:lum bright="-20000"/>
          </a:blip>
          <a:srcRect/>
          <a:stretch>
            <a:fillRect/>
          </a:stretch>
        </p:blipFill>
        <p:spPr bwMode="auto">
          <a:xfrm rot="16200000">
            <a:off x="1333499" y="2705100"/>
            <a:ext cx="3048002" cy="48006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Presentation Graphics</a:t>
            </a:r>
            <a:endParaRPr lang="en-US" dirty="0"/>
          </a:p>
        </p:txBody>
      </p:sp>
      <p:sp>
        <p:nvSpPr>
          <p:cNvPr id="3" name="Content Placeholder 2"/>
          <p:cNvSpPr>
            <a:spLocks noGrp="1"/>
          </p:cNvSpPr>
          <p:nvPr>
            <p:ph idx="1"/>
          </p:nvPr>
        </p:nvSpPr>
        <p:spPr>
          <a:xfrm>
            <a:off x="914400" y="1447800"/>
            <a:ext cx="7772400" cy="4907760"/>
          </a:xfrm>
        </p:spPr>
        <p:txBody>
          <a:bodyPr>
            <a:normAutofit/>
          </a:bodyPr>
          <a:lstStyle/>
          <a:p>
            <a:pPr algn="just"/>
            <a:r>
              <a:rPr lang="en-US" sz="2400" dirty="0" smtClean="0"/>
              <a:t>Presentation graphics are used to produce illustrations for reports or to generate slides or transparencies for use with projectors.</a:t>
            </a:r>
          </a:p>
          <a:p>
            <a:pPr algn="just"/>
            <a:r>
              <a:rPr lang="en-US" sz="2400" dirty="0" smtClean="0"/>
              <a:t>They are commonly used to summarize financial, statistical, mathematical, scientific, and economic data for research reports, managerial reports, consumer information bulletins, and other types of reports.</a:t>
            </a:r>
          </a:p>
          <a:p>
            <a:pPr algn="just"/>
            <a:r>
              <a:rPr lang="en-US" sz="2400" dirty="0" smtClean="0"/>
              <a:t>Examples are bar charts, line graphs, surface graphs, pie charts,  and other displays showing relationships between multiple parameters.</a:t>
            </a:r>
            <a:endParaRPr lang="en-US" sz="24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Computer Arts</a:t>
            </a:r>
            <a:endParaRPr lang="en-US" dirty="0"/>
          </a:p>
        </p:txBody>
      </p:sp>
      <p:sp>
        <p:nvSpPr>
          <p:cNvPr id="3" name="Content Placeholder 2"/>
          <p:cNvSpPr>
            <a:spLocks noGrp="1"/>
          </p:cNvSpPr>
          <p:nvPr>
            <p:ph idx="1"/>
          </p:nvPr>
        </p:nvSpPr>
        <p:spPr>
          <a:xfrm>
            <a:off x="914400" y="1371600"/>
            <a:ext cx="7772400" cy="4983960"/>
          </a:xfrm>
        </p:spPr>
        <p:txBody>
          <a:bodyPr>
            <a:normAutofit fontScale="92500" lnSpcReduction="20000"/>
          </a:bodyPr>
          <a:lstStyle/>
          <a:p>
            <a:pPr algn="just"/>
            <a:r>
              <a:rPr lang="en-US" sz="2400" dirty="0" smtClean="0"/>
              <a:t>Computer graphics methods are widely used in both fine art and commercial art applications.</a:t>
            </a:r>
          </a:p>
          <a:p>
            <a:pPr algn="just"/>
            <a:r>
              <a:rPr lang="en-US" sz="2400" dirty="0" smtClean="0"/>
              <a:t>Artists use special purpose hardware, software packages or programs that allow them to paint pictures on the screen of a video monitor.</a:t>
            </a:r>
          </a:p>
          <a:p>
            <a:pPr algn="just"/>
            <a:r>
              <a:rPr lang="en-US" sz="2400" dirty="0" smtClean="0"/>
              <a:t>The picture is usually painted electronically on a graphics tablet (digitizer) using a stylus, which can simulate different brush strokes, brush widths, and colors.</a:t>
            </a:r>
          </a:p>
          <a:p>
            <a:pPr algn="just"/>
            <a:r>
              <a:rPr lang="en-US" sz="2400" dirty="0" smtClean="0"/>
              <a:t>The stylus translates changing hand pressure into variable line widths, brush sizes, and color gradations. </a:t>
            </a:r>
          </a:p>
          <a:p>
            <a:pPr algn="just"/>
            <a:r>
              <a:rPr lang="en-US" sz="2400" dirty="0" smtClean="0"/>
              <a:t>Computer arts are also used in commercial art for logos and other designs, page layouts combining text and graphics, TV advertising, and other areas.</a:t>
            </a:r>
          </a:p>
          <a:p>
            <a:pPr algn="just"/>
            <a:r>
              <a:rPr lang="en-US" sz="2400" b="1" i="1" dirty="0" smtClean="0"/>
              <a:t>Morphing</a:t>
            </a:r>
            <a:r>
              <a:rPr lang="en-US" sz="2400" dirty="0" smtClean="0"/>
              <a:t> is a common graphics method employed in many commercials, where one object is transformed into another.</a:t>
            </a:r>
            <a:endParaRPr lang="en-US" sz="24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7"/>
          <p:cNvSpPr>
            <a:spLocks noGrp="1"/>
          </p:cNvSpPr>
          <p:nvPr>
            <p:ph type="body" idx="1"/>
          </p:nvPr>
        </p:nvSpPr>
        <p:spPr/>
        <p:txBody>
          <a:bodyPr>
            <a:normAutofit/>
          </a:bodyPr>
          <a:lstStyle/>
          <a:p>
            <a:pPr algn="ctr" eaLnBrk="1" fontAlgn="auto" hangingPunct="1">
              <a:spcAft>
                <a:spcPts val="0"/>
              </a:spcAft>
              <a:buFont typeface="Wingdings 2"/>
              <a:buNone/>
              <a:defRPr/>
            </a:pPr>
            <a:r>
              <a:rPr/>
              <a:t>Art design using paint </a:t>
            </a:r>
            <a:r>
              <a:rPr smtClean="0"/>
              <a:t>brush</a:t>
            </a:r>
            <a:endParaRPr/>
          </a:p>
        </p:txBody>
      </p:sp>
      <p:pic>
        <p:nvPicPr>
          <p:cNvPr id="10" name="Content Placeholder 3" descr="art129stevewilson455.jpg"/>
          <p:cNvPicPr>
            <a:picLocks noGrp="1" noChangeAspect="1"/>
          </p:cNvPicPr>
          <p:nvPr>
            <p:ph sz="quarter" idx="2"/>
          </p:nvPr>
        </p:nvPicPr>
        <p:blipFill>
          <a:blip r:embed="rId2"/>
          <a:stretch>
            <a:fillRect/>
          </a:stretch>
        </p:blipFill>
        <p:spPr>
          <a:xfrm>
            <a:off x="609599" y="2819401"/>
            <a:ext cx="4104909" cy="3505199"/>
          </a:xfrm>
          <a:prstGeom prst="roundRect">
            <a:avLst>
              <a:gd name="adj" fmla="val 16667"/>
            </a:avLst>
          </a:prstGeom>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11" name="Text Placeholder 8"/>
          <p:cNvSpPr>
            <a:spLocks noGrp="1"/>
          </p:cNvSpPr>
          <p:nvPr>
            <p:ph type="body" sz="half" idx="3"/>
          </p:nvPr>
        </p:nvSpPr>
        <p:spPr/>
        <p:txBody>
          <a:bodyPr>
            <a:normAutofit fontScale="92500" lnSpcReduction="20000"/>
          </a:bodyPr>
          <a:lstStyle/>
          <a:p>
            <a:pPr algn="ctr" eaLnBrk="1" fontAlgn="auto" hangingPunct="1">
              <a:spcAft>
                <a:spcPts val="0"/>
              </a:spcAft>
              <a:buFont typeface="Wingdings 2"/>
              <a:buNone/>
              <a:defRPr/>
            </a:pPr>
            <a:r>
              <a:rPr lang="en-US" dirty="0" smtClean="0"/>
              <a:t>Graphics design using mathematical functions</a:t>
            </a:r>
            <a:endParaRPr lang="en-US" dirty="0"/>
          </a:p>
        </p:txBody>
      </p:sp>
      <p:pic>
        <p:nvPicPr>
          <p:cNvPr id="12" name="Picture 5" descr="m2.jpg"/>
          <p:cNvPicPr>
            <a:picLocks noGrp="1" noChangeAspect="1"/>
          </p:cNvPicPr>
          <p:nvPr>
            <p:ph sz="quarter" idx="4"/>
          </p:nvPr>
        </p:nvPicPr>
        <p:blipFill>
          <a:blip r:embed="rId3"/>
          <a:srcRect/>
          <a:stretch>
            <a:fillRect/>
          </a:stretch>
        </p:blipFill>
        <p:spPr bwMode="auto">
          <a:xfrm>
            <a:off x="5237162" y="3048000"/>
            <a:ext cx="2857500" cy="2790825"/>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tro">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Metro">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Metro</Template>
  <TotalTime>2227</TotalTime>
  <Words>5726</Words>
  <Application>Microsoft Office PowerPoint</Application>
  <PresentationFormat>On-screen Show (4:3)</PresentationFormat>
  <Paragraphs>245</Paragraphs>
  <Slides>69</Slides>
  <Notes>0</Notes>
  <HiddenSlides>0</HiddenSlides>
  <MMClips>0</MMClips>
  <ScaleCrop>false</ScaleCrop>
  <HeadingPairs>
    <vt:vector size="4" baseType="variant">
      <vt:variant>
        <vt:lpstr>Theme</vt:lpstr>
      </vt:variant>
      <vt:variant>
        <vt:i4>1</vt:i4>
      </vt:variant>
      <vt:variant>
        <vt:lpstr>Slide Titles</vt:lpstr>
      </vt:variant>
      <vt:variant>
        <vt:i4>69</vt:i4>
      </vt:variant>
    </vt:vector>
  </HeadingPairs>
  <TitlesOfParts>
    <vt:vector size="70" baseType="lpstr">
      <vt:lpstr>Metro</vt:lpstr>
      <vt:lpstr>COMPUTER GRAPHICS                -introduction, OUTPUT PRIMITIVES &amp; 2-D TRANSFORMATION -Reference Book: Donald Hearn &amp; M. Pauline Baker: Computer Graphics. PHI</vt:lpstr>
      <vt:lpstr>Applications of Computer Graphics and Multimedia</vt:lpstr>
      <vt:lpstr>Computer Aided Design</vt:lpstr>
      <vt:lpstr>Slide 4</vt:lpstr>
      <vt:lpstr>Slide 5</vt:lpstr>
      <vt:lpstr>Slide 6</vt:lpstr>
      <vt:lpstr>Presentation Graphics</vt:lpstr>
      <vt:lpstr>Computer Arts</vt:lpstr>
      <vt:lpstr>Slide 9</vt:lpstr>
      <vt:lpstr>Entertainment</vt:lpstr>
      <vt:lpstr>Slide 11</vt:lpstr>
      <vt:lpstr>Education and Training</vt:lpstr>
      <vt:lpstr>Visualization </vt:lpstr>
      <vt:lpstr>Image Processing</vt:lpstr>
      <vt:lpstr>Graphical User Interfaces</vt:lpstr>
      <vt:lpstr>Slide 16</vt:lpstr>
      <vt:lpstr>Example of VFX (Visual Effects)</vt:lpstr>
      <vt:lpstr>Example of VFX (Visual Effects)</vt:lpstr>
      <vt:lpstr>Example of VFX (Visual Effects)</vt:lpstr>
      <vt:lpstr>Example of VFX (Visual Effects)</vt:lpstr>
      <vt:lpstr>Example of VFX (Visual Effects)</vt:lpstr>
      <vt:lpstr>Graphics Software</vt:lpstr>
      <vt:lpstr>Software Standards 1.Graphical Kernel System (GKS)</vt:lpstr>
      <vt:lpstr>2.PHIGS</vt:lpstr>
      <vt:lpstr>Slide 25</vt:lpstr>
      <vt:lpstr>3. OpenGL</vt:lpstr>
      <vt:lpstr>Video Display Devices</vt:lpstr>
      <vt:lpstr>Slide 28</vt:lpstr>
      <vt:lpstr>Slide 29</vt:lpstr>
      <vt:lpstr>Slide 30</vt:lpstr>
      <vt:lpstr>Slide 31</vt:lpstr>
      <vt:lpstr>Slide 32</vt:lpstr>
      <vt:lpstr>Raster-Scan Displays</vt:lpstr>
      <vt:lpstr>Slide 34</vt:lpstr>
      <vt:lpstr>Slide 35</vt:lpstr>
      <vt:lpstr>Slide 36</vt:lpstr>
      <vt:lpstr>Random Scan Display</vt:lpstr>
      <vt:lpstr>Slide 38</vt:lpstr>
      <vt:lpstr>Random-Scan Systems v/s Raster-Scan Systems</vt:lpstr>
      <vt:lpstr>Color CRT Monitors</vt:lpstr>
      <vt:lpstr>Beam penetration method</vt:lpstr>
      <vt:lpstr>Slide 42</vt:lpstr>
      <vt:lpstr>Shadow Mask method</vt:lpstr>
      <vt:lpstr>Slide 44</vt:lpstr>
      <vt:lpstr>Slide 45</vt:lpstr>
      <vt:lpstr>Slide 46</vt:lpstr>
      <vt:lpstr>Slide 47</vt:lpstr>
      <vt:lpstr>Slide 48</vt:lpstr>
      <vt:lpstr>Slide 49</vt:lpstr>
      <vt:lpstr>Slide 50</vt:lpstr>
      <vt:lpstr>Slide 51</vt:lpstr>
      <vt:lpstr>Coordinate Representations</vt:lpstr>
      <vt:lpstr>Slide 53</vt:lpstr>
      <vt:lpstr>Slide 54</vt:lpstr>
      <vt:lpstr>Graphics Functions</vt:lpstr>
      <vt:lpstr>Graphics Functions</vt:lpstr>
      <vt:lpstr>Graphics Functions</vt:lpstr>
      <vt:lpstr>Graphics Functions</vt:lpstr>
      <vt:lpstr>Graphics Functions</vt:lpstr>
      <vt:lpstr>Output Primitives:</vt:lpstr>
      <vt:lpstr>Output Primitives:</vt:lpstr>
      <vt:lpstr>POINTS AND LINES:</vt:lpstr>
      <vt:lpstr>POINTS AND LINES:</vt:lpstr>
      <vt:lpstr>POINTS AND LINES:</vt:lpstr>
      <vt:lpstr>POINTS AND LINES:</vt:lpstr>
      <vt:lpstr>POINTS AND LINES:</vt:lpstr>
      <vt:lpstr>POINTS AND LINES:</vt:lpstr>
      <vt:lpstr>Line Drawing Algorithms</vt:lpstr>
      <vt:lpstr>Slide 69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GRAPHICS                -introduction</dc:title>
  <dc:creator>Administrator</dc:creator>
  <cp:lastModifiedBy>Windows User</cp:lastModifiedBy>
  <cp:revision>214</cp:revision>
  <dcterms:created xsi:type="dcterms:W3CDTF">2010-06-23T18:42:19Z</dcterms:created>
  <dcterms:modified xsi:type="dcterms:W3CDTF">2022-09-14T10:58:52Z</dcterms:modified>
</cp:coreProperties>
</file>