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slideshow.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8"/>
  </p:notesMasterIdLst>
  <p:handoutMasterIdLst>
    <p:handoutMasterId r:id="rId19"/>
  </p:handoutMasterIdLst>
  <p:sldIdLst>
    <p:sldId id="509" r:id="rId2"/>
    <p:sldId id="510" r:id="rId3"/>
    <p:sldId id="511" r:id="rId4"/>
    <p:sldId id="512" r:id="rId5"/>
    <p:sldId id="513" r:id="rId6"/>
    <p:sldId id="525" r:id="rId7"/>
    <p:sldId id="514" r:id="rId8"/>
    <p:sldId id="515" r:id="rId9"/>
    <p:sldId id="516" r:id="rId10"/>
    <p:sldId id="517" r:id="rId11"/>
    <p:sldId id="518" r:id="rId12"/>
    <p:sldId id="519" r:id="rId13"/>
    <p:sldId id="520" r:id="rId14"/>
    <p:sldId id="521" r:id="rId15"/>
    <p:sldId id="523" r:id="rId16"/>
    <p:sldId id="524" r:id="rId1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FFCCFF"/>
    <a:srgbClr val="99FF99"/>
    <a:srgbClr val="00CC66"/>
    <a:srgbClr val="FFFFCC"/>
    <a:srgbClr val="99FFCC"/>
    <a:srgbClr val="B2B2B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4265" autoAdjust="0"/>
    <p:restoredTop sz="94728" autoAdjust="0"/>
  </p:normalViewPr>
  <p:slideViewPr>
    <p:cSldViewPr>
      <p:cViewPr>
        <p:scale>
          <a:sx n="70" d="100"/>
          <a:sy n="70" d="100"/>
        </p:scale>
        <p:origin x="-180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79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2109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2109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2109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EB1A55-A527-4607-860E-A8BEAC7B16E7}"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pPr>
              <a:defRPr/>
            </a:pPr>
            <a:endParaRPr lang="en-US"/>
          </a:p>
        </p:txBody>
      </p:sp>
      <p:sp>
        <p:nvSpPr>
          <p:cNvPr id="1024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defRPr/>
            </a:pPr>
            <a:endParaRPr lang="en-US"/>
          </a:p>
        </p:txBody>
      </p:sp>
      <p:sp>
        <p:nvSpPr>
          <p:cNvPr id="1843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B803558-547D-4335-B144-DEEE12EABAB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0"/>
            <a:ext cx="222885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53415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19200"/>
            <a:ext cx="42672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219200"/>
            <a:ext cx="4267200" cy="434340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219200"/>
            <a:ext cx="8686800" cy="4343400"/>
          </a:xfrm>
        </p:spPr>
        <p:txBody>
          <a:bodyPr/>
          <a:lstStyle/>
          <a:p>
            <a:pPr lvl="0"/>
            <a:endParaRPr 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19200"/>
            <a:ext cx="42672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2672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219200"/>
            <a:ext cx="42672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42672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467100"/>
            <a:ext cx="42672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219200"/>
            <a:ext cx="42672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2672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26" descr="etched"/>
          <p:cNvPicPr>
            <a:picLocks noChangeAspect="1" noChangeArrowheads="1"/>
          </p:cNvPicPr>
          <p:nvPr/>
        </p:nvPicPr>
        <p:blipFill>
          <a:blip r:embed="rId17"/>
          <a:srcRect/>
          <a:stretch>
            <a:fillRect/>
          </a:stretch>
        </p:blipFill>
        <p:spPr bwMode="hidden">
          <a:xfrm>
            <a:off x="0" y="0"/>
            <a:ext cx="9144000" cy="6858000"/>
          </a:xfrm>
          <a:prstGeom prst="rect">
            <a:avLst/>
          </a:prstGeom>
          <a:noFill/>
          <a:ln w="9525">
            <a:noFill/>
            <a:miter lim="800000"/>
            <a:headEnd/>
            <a:tailEnd/>
          </a:ln>
        </p:spPr>
      </p:pic>
      <p:sp>
        <p:nvSpPr>
          <p:cNvPr id="95235" name="Rectangle 1027"/>
          <p:cNvSpPr>
            <a:spLocks noChangeArrowheads="1"/>
          </p:cNvSpPr>
          <p:nvPr/>
        </p:nvSpPr>
        <p:spPr bwMode="auto">
          <a:xfrm>
            <a:off x="0" y="0"/>
            <a:ext cx="9144000" cy="609600"/>
          </a:xfrm>
          <a:prstGeom prst="rect">
            <a:avLst/>
          </a:prstGeom>
          <a:gradFill rotWithShape="0">
            <a:gsLst>
              <a:gs pos="0">
                <a:srgbClr val="B2B2B2"/>
              </a:gs>
              <a:gs pos="100000">
                <a:srgbClr val="FFFFFF"/>
              </a:gs>
            </a:gsLst>
            <a:lin ang="0" scaled="1"/>
          </a:gradFill>
          <a:ln w="12700">
            <a:noFill/>
            <a:miter lim="800000"/>
            <a:headEnd/>
            <a:tailEnd/>
          </a:ln>
          <a:effectLst/>
        </p:spPr>
        <p:txBody>
          <a:bodyPr wrap="none" anchor="ctr"/>
          <a:lstStyle/>
          <a:p>
            <a:pPr>
              <a:defRPr/>
            </a:pPr>
            <a:endParaRPr lang="en-US"/>
          </a:p>
        </p:txBody>
      </p:sp>
      <p:sp>
        <p:nvSpPr>
          <p:cNvPr id="1028" name="Rectangle 1028"/>
          <p:cNvSpPr>
            <a:spLocks noGrp="1" noChangeArrowheads="1"/>
          </p:cNvSpPr>
          <p:nvPr>
            <p:ph type="title"/>
          </p:nvPr>
        </p:nvSpPr>
        <p:spPr bwMode="auto">
          <a:xfrm>
            <a:off x="0" y="0"/>
            <a:ext cx="8458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a:t>
            </a:r>
          </a:p>
        </p:txBody>
      </p:sp>
      <p:sp>
        <p:nvSpPr>
          <p:cNvPr id="95237" name="Rectangle 1029"/>
          <p:cNvSpPr>
            <a:spLocks noGrp="1" noChangeArrowheads="1"/>
          </p:cNvSpPr>
          <p:nvPr>
            <p:ph type="body" idx="1"/>
          </p:nvPr>
        </p:nvSpPr>
        <p:spPr bwMode="auto">
          <a:xfrm>
            <a:off x="228600" y="1219200"/>
            <a:ext cx="86868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95239" name="Rectangle 1031"/>
          <p:cNvSpPr>
            <a:spLocks noChangeArrowheads="1"/>
          </p:cNvSpPr>
          <p:nvPr userDrawn="1"/>
        </p:nvSpPr>
        <p:spPr bwMode="auto">
          <a:xfrm>
            <a:off x="0" y="6553200"/>
            <a:ext cx="9144000" cy="304800"/>
          </a:xfrm>
          <a:prstGeom prst="rect">
            <a:avLst/>
          </a:prstGeom>
          <a:solidFill>
            <a:schemeClr val="hlink"/>
          </a:solidFill>
          <a:ln w="12700">
            <a:noFill/>
            <a:miter lim="800000"/>
            <a:headEnd/>
            <a:tailEnd/>
          </a:ln>
          <a:effectLst/>
        </p:spPr>
        <p:txBody>
          <a:bodyPr wrap="none" anchor="ctr"/>
          <a:lstStyle/>
          <a:p>
            <a:pPr algn="ctr">
              <a:defRPr/>
            </a:pPr>
            <a:endParaRPr lang="en-GB"/>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hdr="0" dt="0"/>
  <p:txStyles>
    <p:titleStyle>
      <a:lvl1pPr algn="l" rtl="0" eaLnBrk="0" fontAlgn="base" hangingPunct="0">
        <a:lnSpc>
          <a:spcPct val="85000"/>
        </a:lnSpc>
        <a:spcBef>
          <a:spcPct val="10000"/>
        </a:spcBef>
        <a:spcAft>
          <a:spcPct val="0"/>
        </a:spcAft>
        <a:defRPr sz="3600" b="1">
          <a:solidFill>
            <a:srgbClr val="0000FF"/>
          </a:solidFill>
          <a:latin typeface="+mj-lt"/>
          <a:ea typeface="+mj-ea"/>
          <a:cs typeface="+mj-cs"/>
        </a:defRPr>
      </a:lvl1pPr>
      <a:lvl2pPr algn="l" rtl="0" eaLnBrk="0" fontAlgn="base" hangingPunct="0">
        <a:lnSpc>
          <a:spcPct val="85000"/>
        </a:lnSpc>
        <a:spcBef>
          <a:spcPct val="10000"/>
        </a:spcBef>
        <a:spcAft>
          <a:spcPct val="0"/>
        </a:spcAft>
        <a:defRPr sz="3600" b="1">
          <a:solidFill>
            <a:srgbClr val="0000FF"/>
          </a:solidFill>
          <a:latin typeface="Arial" pitchFamily="34" charset="0"/>
        </a:defRPr>
      </a:lvl2pPr>
      <a:lvl3pPr algn="l" rtl="0" eaLnBrk="0" fontAlgn="base" hangingPunct="0">
        <a:lnSpc>
          <a:spcPct val="85000"/>
        </a:lnSpc>
        <a:spcBef>
          <a:spcPct val="10000"/>
        </a:spcBef>
        <a:spcAft>
          <a:spcPct val="0"/>
        </a:spcAft>
        <a:defRPr sz="3600" b="1">
          <a:solidFill>
            <a:srgbClr val="0000FF"/>
          </a:solidFill>
          <a:latin typeface="Arial" pitchFamily="34" charset="0"/>
        </a:defRPr>
      </a:lvl3pPr>
      <a:lvl4pPr algn="l" rtl="0" eaLnBrk="0" fontAlgn="base" hangingPunct="0">
        <a:lnSpc>
          <a:spcPct val="85000"/>
        </a:lnSpc>
        <a:spcBef>
          <a:spcPct val="10000"/>
        </a:spcBef>
        <a:spcAft>
          <a:spcPct val="0"/>
        </a:spcAft>
        <a:defRPr sz="3600" b="1">
          <a:solidFill>
            <a:srgbClr val="0000FF"/>
          </a:solidFill>
          <a:latin typeface="Arial" pitchFamily="34" charset="0"/>
        </a:defRPr>
      </a:lvl4pPr>
      <a:lvl5pPr algn="l" rtl="0" eaLnBrk="0" fontAlgn="base" hangingPunct="0">
        <a:lnSpc>
          <a:spcPct val="85000"/>
        </a:lnSpc>
        <a:spcBef>
          <a:spcPct val="10000"/>
        </a:spcBef>
        <a:spcAft>
          <a:spcPct val="0"/>
        </a:spcAft>
        <a:defRPr sz="3600" b="1">
          <a:solidFill>
            <a:srgbClr val="0000FF"/>
          </a:solidFill>
          <a:latin typeface="Arial" pitchFamily="34" charset="0"/>
        </a:defRPr>
      </a:lvl5pPr>
      <a:lvl6pPr marL="457200" algn="l" rtl="0" eaLnBrk="0" fontAlgn="base" hangingPunct="0">
        <a:lnSpc>
          <a:spcPct val="85000"/>
        </a:lnSpc>
        <a:spcBef>
          <a:spcPct val="10000"/>
        </a:spcBef>
        <a:spcAft>
          <a:spcPct val="0"/>
        </a:spcAft>
        <a:defRPr sz="3600" b="1">
          <a:solidFill>
            <a:srgbClr val="0000FF"/>
          </a:solidFill>
          <a:latin typeface="Arial" pitchFamily="34" charset="0"/>
        </a:defRPr>
      </a:lvl6pPr>
      <a:lvl7pPr marL="914400" algn="l" rtl="0" eaLnBrk="0" fontAlgn="base" hangingPunct="0">
        <a:lnSpc>
          <a:spcPct val="85000"/>
        </a:lnSpc>
        <a:spcBef>
          <a:spcPct val="10000"/>
        </a:spcBef>
        <a:spcAft>
          <a:spcPct val="0"/>
        </a:spcAft>
        <a:defRPr sz="3600" b="1">
          <a:solidFill>
            <a:srgbClr val="0000FF"/>
          </a:solidFill>
          <a:latin typeface="Arial" pitchFamily="34" charset="0"/>
        </a:defRPr>
      </a:lvl7pPr>
      <a:lvl8pPr marL="1371600" algn="l" rtl="0" eaLnBrk="0" fontAlgn="base" hangingPunct="0">
        <a:lnSpc>
          <a:spcPct val="85000"/>
        </a:lnSpc>
        <a:spcBef>
          <a:spcPct val="10000"/>
        </a:spcBef>
        <a:spcAft>
          <a:spcPct val="0"/>
        </a:spcAft>
        <a:defRPr sz="3600" b="1">
          <a:solidFill>
            <a:srgbClr val="0000FF"/>
          </a:solidFill>
          <a:latin typeface="Arial" pitchFamily="34" charset="0"/>
        </a:defRPr>
      </a:lvl8pPr>
      <a:lvl9pPr marL="1828800" algn="l" rtl="0" eaLnBrk="0" fontAlgn="base" hangingPunct="0">
        <a:lnSpc>
          <a:spcPct val="85000"/>
        </a:lnSpc>
        <a:spcBef>
          <a:spcPct val="10000"/>
        </a:spcBef>
        <a:spcAft>
          <a:spcPct val="0"/>
        </a:spcAft>
        <a:defRPr sz="3600" b="1">
          <a:solidFill>
            <a:srgbClr val="0000FF"/>
          </a:solidFill>
          <a:latin typeface="Arial" pitchFamily="34" charset="0"/>
        </a:defRPr>
      </a:lvl9pPr>
    </p:titleStyle>
    <p:bodyStyle>
      <a:lvl1pPr marL="342900" indent="-342900" algn="l" rtl="0" eaLnBrk="0" fontAlgn="base" hangingPunct="0">
        <a:lnSpc>
          <a:spcPct val="145000"/>
        </a:lnSpc>
        <a:spcBef>
          <a:spcPct val="20000"/>
        </a:spcBef>
        <a:spcAft>
          <a:spcPct val="0"/>
        </a:spcAft>
        <a:buClr>
          <a:schemeClr val="tx1"/>
        </a:buClr>
        <a:buSzPct val="60000"/>
        <a:buFont typeface="Wingdings" pitchFamily="2" charset="2"/>
        <a:buChar char="l"/>
        <a:defRPr sz="28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lnSpc>
          <a:spcPct val="145000"/>
        </a:lnSpc>
        <a:spcBef>
          <a:spcPct val="0"/>
        </a:spcBef>
        <a:spcAft>
          <a:spcPct val="0"/>
        </a:spcAft>
        <a:buChar char="–"/>
        <a:defRPr sz="2600">
          <a:solidFill>
            <a:schemeClr val="tx1"/>
          </a:solidFill>
          <a:effectLst>
            <a:outerShdw blurRad="38100" dist="38100" dir="2700000" algn="tl">
              <a:srgbClr val="000000"/>
            </a:outerShdw>
          </a:effectLst>
          <a:latin typeface="+mn-lt"/>
        </a:defRPr>
      </a:lvl2pPr>
      <a:lvl3pPr marL="1143000" indent="-228600" algn="l" rtl="0" eaLnBrk="0" fontAlgn="base" hangingPunct="0">
        <a:lnSpc>
          <a:spcPct val="145000"/>
        </a:lnSpc>
        <a:spcBef>
          <a:spcPct val="15000"/>
        </a:spcBef>
        <a:spcAft>
          <a:spcPct val="0"/>
        </a:spcAft>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
          <p:cNvSpPr txBox="1">
            <a:spLocks noChangeArrowheads="1"/>
          </p:cNvSpPr>
          <p:nvPr/>
        </p:nvSpPr>
        <p:spPr bwMode="auto">
          <a:xfrm>
            <a:off x="152400" y="685800"/>
            <a:ext cx="8839200" cy="5883275"/>
          </a:xfrm>
          <a:prstGeom prst="rect">
            <a:avLst/>
          </a:prstGeom>
          <a:noFill/>
          <a:ln w="9525">
            <a:noFill/>
            <a:miter lim="800000"/>
            <a:headEnd/>
            <a:tailEnd/>
          </a:ln>
        </p:spPr>
        <p:txBody>
          <a:bodyPr>
            <a:spAutoFit/>
          </a:bodyPr>
          <a:lstStyle/>
          <a:p>
            <a:pPr algn="just">
              <a:spcAft>
                <a:spcPts val="1000"/>
              </a:spcAft>
            </a:pPr>
            <a:r>
              <a:rPr lang="en-US" sz="2300" b="1">
                <a:latin typeface="Arial" charset="0"/>
                <a:ea typeface="Calibri" pitchFamily="34" charset="0"/>
                <a:cs typeface="Times New Roman" pitchFamily="18" charset="0"/>
              </a:rPr>
              <a:t>With the procedures for displaying output primitives and their attributes, we can create variety of pictures and graphs. In many applications, there is also a need for altering or manipulating displays. Design applications and facility layouts are created by arranging the orientations and sizes of the component parts of the scene. And animations are produced by moving the "camera" or the objects in a scene along animation paths. Changes in orientation, size, and shape are accomplished with geometric transformations that alter the coordinate descriptions of objects. </a:t>
            </a:r>
          </a:p>
          <a:p>
            <a:pPr algn="just">
              <a:spcAft>
                <a:spcPts val="1000"/>
              </a:spcAft>
            </a:pPr>
            <a:r>
              <a:rPr lang="en-US" sz="2300" b="1">
                <a:latin typeface="Arial" charset="0"/>
                <a:ea typeface="Calibri" pitchFamily="34" charset="0"/>
                <a:cs typeface="Times New Roman" pitchFamily="18" charset="0"/>
              </a:rPr>
              <a:t>The basic geometric transformations are translation, rotation, and scaling. Other transformations that are often applied to objects include reflection and shear. We first discuss methods for performing geometric transformations and then consider how transformation functions can be incorporated into graphics packages.</a:t>
            </a:r>
            <a:endParaRPr lang="en-US" sz="2300">
              <a:latin typeface="Calibri" pitchFamily="34" charset="0"/>
              <a:ea typeface="Calibri" pitchFamily="34" charset="0"/>
              <a:cs typeface="Times New Roman" pitchFamily="18" charset="0"/>
            </a:endParaRPr>
          </a:p>
        </p:txBody>
      </p:sp>
      <p:sp>
        <p:nvSpPr>
          <p:cNvPr id="3" name="Rectangle 2"/>
          <p:cNvSpPr/>
          <p:nvPr/>
        </p:nvSpPr>
        <p:spPr>
          <a:xfrm>
            <a:off x="228600" y="95250"/>
            <a:ext cx="7010400" cy="461963"/>
          </a:xfrm>
          <a:prstGeom prst="rect">
            <a:avLst/>
          </a:prstGeom>
        </p:spPr>
        <p:txBody>
          <a:bodyPr>
            <a:spAutoFit/>
          </a:bodyPr>
          <a:lstStyle/>
          <a:p>
            <a:pPr>
              <a:defRPr/>
            </a:pPr>
            <a:r>
              <a:rPr lang="en-US" b="1" dirty="0">
                <a:solidFill>
                  <a:srgbClr val="FF0000"/>
                </a:solidFill>
                <a:latin typeface="+mn-lt"/>
              </a:rPr>
              <a:t>Two-Dimensional Geometric Transformations: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5250"/>
            <a:ext cx="7010400" cy="461963"/>
          </a:xfrm>
          <a:prstGeom prst="rect">
            <a:avLst/>
          </a:prstGeom>
        </p:spPr>
        <p:txBody>
          <a:bodyPr>
            <a:spAutoFit/>
          </a:bodyPr>
          <a:lstStyle/>
          <a:p>
            <a:pPr>
              <a:defRPr/>
            </a:pPr>
            <a:r>
              <a:rPr lang="en-US" b="1" dirty="0">
                <a:solidFill>
                  <a:srgbClr val="FF0000"/>
                </a:solidFill>
                <a:latin typeface="+mn-lt"/>
              </a:rPr>
              <a:t>Two-Dimensional Geometric Transformations:</a:t>
            </a:r>
          </a:p>
        </p:txBody>
      </p:sp>
      <p:pic>
        <p:nvPicPr>
          <p:cNvPr id="11267" name="Picture 2"/>
          <p:cNvPicPr>
            <a:picLocks noChangeAspect="1" noChangeArrowheads="1"/>
          </p:cNvPicPr>
          <p:nvPr/>
        </p:nvPicPr>
        <p:blipFill>
          <a:blip r:embed="rId2">
            <a:lum bright="-20000" contrast="30000"/>
          </a:blip>
          <a:srcRect/>
          <a:stretch>
            <a:fillRect/>
          </a:stretch>
        </p:blipFill>
        <p:spPr bwMode="auto">
          <a:xfrm>
            <a:off x="0" y="609600"/>
            <a:ext cx="9144000" cy="594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152400" y="708025"/>
            <a:ext cx="5715000" cy="5678488"/>
          </a:xfrm>
          <a:prstGeom prst="rect">
            <a:avLst/>
          </a:prstGeom>
          <a:noFill/>
          <a:ln w="9525">
            <a:noFill/>
            <a:miter lim="800000"/>
            <a:headEnd/>
            <a:tailEnd/>
          </a:ln>
        </p:spPr>
        <p:txBody>
          <a:bodyPr>
            <a:spAutoFit/>
          </a:bodyPr>
          <a:lstStyle/>
          <a:p>
            <a:pPr algn="just"/>
            <a:r>
              <a:rPr lang="en-US" sz="2100" b="1">
                <a:latin typeface="Arial" charset="0"/>
                <a:ea typeface="Calibri" pitchFamily="34" charset="0"/>
                <a:cs typeface="Times New Roman" pitchFamily="18" charset="0"/>
              </a:rPr>
              <a:t>produced that maintains relative object proportions. Unequal values for s</a:t>
            </a:r>
            <a:r>
              <a:rPr lang="en-US" sz="2100" b="1" baseline="-25000">
                <a:latin typeface="Arial" charset="0"/>
                <a:ea typeface="Calibri" pitchFamily="34" charset="0"/>
                <a:cs typeface="Times New Roman" pitchFamily="18" charset="0"/>
              </a:rPr>
              <a:t>x</a:t>
            </a:r>
            <a:r>
              <a:rPr lang="en-US" sz="2100" b="1">
                <a:latin typeface="Arial" charset="0"/>
                <a:ea typeface="Calibri" pitchFamily="34" charset="0"/>
                <a:cs typeface="Times New Roman" pitchFamily="18" charset="0"/>
              </a:rPr>
              <a:t> and s</a:t>
            </a:r>
            <a:r>
              <a:rPr lang="en-US" sz="2100" b="1" baseline="-25000">
                <a:latin typeface="Arial" charset="0"/>
                <a:ea typeface="Calibri" pitchFamily="34" charset="0"/>
                <a:cs typeface="Times New Roman" pitchFamily="18" charset="0"/>
              </a:rPr>
              <a:t>y</a:t>
            </a:r>
            <a:r>
              <a:rPr lang="en-US" sz="2100" b="1">
                <a:latin typeface="Arial" charset="0"/>
                <a:ea typeface="Calibri" pitchFamily="34" charset="0"/>
                <a:cs typeface="Times New Roman" pitchFamily="18" charset="0"/>
              </a:rPr>
              <a:t> result in a differential scaling that is often used in design applications, where pictures are constructed from a few basic shapes that can be adjusted by scaling and positioning transformations (Fig. 5-6). </a:t>
            </a:r>
          </a:p>
          <a:p>
            <a:pPr algn="just"/>
            <a:endParaRPr lang="en-US" sz="600" b="1">
              <a:latin typeface="Arial" charset="0"/>
              <a:ea typeface="Calibri" pitchFamily="34" charset="0"/>
              <a:cs typeface="Times New Roman" pitchFamily="18" charset="0"/>
            </a:endParaRPr>
          </a:p>
          <a:p>
            <a:pPr algn="just"/>
            <a:r>
              <a:rPr lang="en-US" sz="2100" b="1">
                <a:latin typeface="Arial" charset="0"/>
                <a:ea typeface="Calibri" pitchFamily="34" charset="0"/>
                <a:cs typeface="Times New Roman" pitchFamily="18" charset="0"/>
              </a:rPr>
              <a:t>Objects transformed with Eq. 5-11 are both scaled and repositioned. Scaling factors with values less than 1 move objects closer to the coordinate origin, while values greater than 1 move coordinate positions farther from the origin. Figure 5-7 illustrates scaling a line by assigning the value 0.5 to both s</a:t>
            </a:r>
            <a:r>
              <a:rPr lang="en-US" sz="2100" b="1" baseline="-25000">
                <a:latin typeface="Arial" charset="0"/>
                <a:ea typeface="Calibri" pitchFamily="34" charset="0"/>
                <a:cs typeface="Times New Roman" pitchFamily="18" charset="0"/>
              </a:rPr>
              <a:t>x</a:t>
            </a:r>
            <a:r>
              <a:rPr lang="en-US" sz="2100" b="1">
                <a:latin typeface="Arial" charset="0"/>
                <a:ea typeface="Calibri" pitchFamily="34" charset="0"/>
                <a:cs typeface="Times New Roman" pitchFamily="18" charset="0"/>
              </a:rPr>
              <a:t> and s</a:t>
            </a:r>
            <a:r>
              <a:rPr lang="en-US" sz="2100" b="1" baseline="-25000">
                <a:latin typeface="Arial" charset="0"/>
                <a:ea typeface="Calibri" pitchFamily="34" charset="0"/>
                <a:cs typeface="Times New Roman" pitchFamily="18" charset="0"/>
              </a:rPr>
              <a:t>y</a:t>
            </a:r>
            <a:r>
              <a:rPr lang="en-US" sz="2100" b="1">
                <a:latin typeface="Arial" charset="0"/>
                <a:ea typeface="Calibri" pitchFamily="34" charset="0"/>
                <a:cs typeface="Times New Roman" pitchFamily="18" charset="0"/>
              </a:rPr>
              <a:t> in Eq. 5-11. Both the line length and the distance from the origin are reduced by a factor of 1 /2.</a:t>
            </a:r>
          </a:p>
        </p:txBody>
      </p:sp>
      <p:sp>
        <p:nvSpPr>
          <p:cNvPr id="3" name="Rectangle 2"/>
          <p:cNvSpPr/>
          <p:nvPr/>
        </p:nvSpPr>
        <p:spPr>
          <a:xfrm>
            <a:off x="228600" y="95250"/>
            <a:ext cx="7010400" cy="461963"/>
          </a:xfrm>
          <a:prstGeom prst="rect">
            <a:avLst/>
          </a:prstGeom>
        </p:spPr>
        <p:txBody>
          <a:bodyPr>
            <a:spAutoFit/>
          </a:bodyPr>
          <a:lstStyle/>
          <a:p>
            <a:pPr>
              <a:defRPr/>
            </a:pPr>
            <a:r>
              <a:rPr lang="en-US" b="1" dirty="0">
                <a:solidFill>
                  <a:srgbClr val="FF0000"/>
                </a:solidFill>
                <a:latin typeface="+mn-lt"/>
              </a:rPr>
              <a:t>Two-Dimensional Geometric Transformations:</a:t>
            </a:r>
          </a:p>
        </p:txBody>
      </p:sp>
      <p:pic>
        <p:nvPicPr>
          <p:cNvPr id="12292" name="Picture 2"/>
          <p:cNvPicPr>
            <a:picLocks noChangeAspect="1" noChangeArrowheads="1"/>
          </p:cNvPicPr>
          <p:nvPr/>
        </p:nvPicPr>
        <p:blipFill>
          <a:blip r:embed="rId2">
            <a:lum bright="-20000" contrast="30000"/>
          </a:blip>
          <a:srcRect/>
          <a:stretch>
            <a:fillRect/>
          </a:stretch>
        </p:blipFill>
        <p:spPr bwMode="auto">
          <a:xfrm>
            <a:off x="6019800" y="762000"/>
            <a:ext cx="2971800" cy="5715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762000"/>
            <a:ext cx="8686800" cy="2800350"/>
          </a:xfrm>
          <a:prstGeom prst="rect">
            <a:avLst/>
          </a:prstGeom>
          <a:noFill/>
          <a:ln w="9525">
            <a:noFill/>
            <a:miter lim="800000"/>
            <a:headEnd/>
            <a:tailEnd/>
          </a:ln>
        </p:spPr>
        <p:txBody>
          <a:bodyPr>
            <a:spAutoFit/>
          </a:bodyPr>
          <a:lstStyle/>
          <a:p>
            <a:pPr algn="just"/>
            <a:r>
              <a:rPr lang="en-US" sz="2200" b="1">
                <a:latin typeface="Arial" charset="0"/>
                <a:ea typeface="Calibri" pitchFamily="34" charset="0"/>
                <a:cs typeface="Times New Roman" pitchFamily="18" charset="0"/>
              </a:rPr>
              <a:t>We can control the location of a scaled object by choosing a position, called the fixed point, that is to remain unchanged after the scaling transformation. Coordinates for the fixed point (x</a:t>
            </a:r>
            <a:r>
              <a:rPr lang="en-US" sz="2200" b="1" baseline="-25000">
                <a:latin typeface="Arial" charset="0"/>
                <a:ea typeface="Calibri" pitchFamily="34" charset="0"/>
                <a:cs typeface="Times New Roman" pitchFamily="18" charset="0"/>
              </a:rPr>
              <a:t>f</a:t>
            </a:r>
            <a:r>
              <a:rPr lang="en-US" sz="2200" b="1">
                <a:latin typeface="Arial" charset="0"/>
                <a:ea typeface="Calibri" pitchFamily="34" charset="0"/>
                <a:cs typeface="Times New Roman" pitchFamily="18" charset="0"/>
              </a:rPr>
              <a:t>, y</a:t>
            </a:r>
            <a:r>
              <a:rPr lang="en-US" sz="2200" b="1" baseline="-25000">
                <a:latin typeface="Arial" charset="0"/>
                <a:ea typeface="Calibri" pitchFamily="34" charset="0"/>
                <a:cs typeface="Times New Roman" pitchFamily="18" charset="0"/>
              </a:rPr>
              <a:t>f</a:t>
            </a:r>
            <a:r>
              <a:rPr lang="en-US" sz="2200" b="1">
                <a:latin typeface="Arial" charset="0"/>
                <a:ea typeface="Calibri" pitchFamily="34" charset="0"/>
                <a:cs typeface="Times New Roman" pitchFamily="18" charset="0"/>
              </a:rPr>
              <a:t>) can be chosen as one of the vertices, the object centroid, or any other position (Fig. 5-8). A polygon is then scaled relative to the fixed point by scaling the distance from each vertex to the fixed point. For a vertex with coordinates (x, y), the scaled coordinates ( x ' , y ') are calculated as</a:t>
            </a:r>
          </a:p>
        </p:txBody>
      </p:sp>
      <p:sp>
        <p:nvSpPr>
          <p:cNvPr id="3" name="Rectangle 2"/>
          <p:cNvSpPr/>
          <p:nvPr/>
        </p:nvSpPr>
        <p:spPr>
          <a:xfrm>
            <a:off x="228600" y="95250"/>
            <a:ext cx="7010400" cy="461963"/>
          </a:xfrm>
          <a:prstGeom prst="rect">
            <a:avLst/>
          </a:prstGeom>
        </p:spPr>
        <p:txBody>
          <a:bodyPr>
            <a:spAutoFit/>
          </a:bodyPr>
          <a:lstStyle/>
          <a:p>
            <a:pPr>
              <a:defRPr/>
            </a:pPr>
            <a:r>
              <a:rPr lang="en-US" b="1" dirty="0">
                <a:solidFill>
                  <a:srgbClr val="FF0000"/>
                </a:solidFill>
                <a:latin typeface="+mn-lt"/>
              </a:rPr>
              <a:t>Two-Dimensional Geometric Transformations:</a:t>
            </a:r>
          </a:p>
        </p:txBody>
      </p:sp>
      <p:pic>
        <p:nvPicPr>
          <p:cNvPr id="13316" name="Picture 2"/>
          <p:cNvPicPr>
            <a:picLocks noChangeAspect="1" noChangeArrowheads="1"/>
          </p:cNvPicPr>
          <p:nvPr/>
        </p:nvPicPr>
        <p:blipFill>
          <a:blip r:embed="rId2">
            <a:lum bright="-20000" contrast="30000"/>
          </a:blip>
          <a:srcRect/>
          <a:stretch>
            <a:fillRect/>
          </a:stretch>
        </p:blipFill>
        <p:spPr bwMode="auto">
          <a:xfrm>
            <a:off x="381000" y="3581400"/>
            <a:ext cx="8458200" cy="2895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152400" y="685800"/>
            <a:ext cx="8839200" cy="5940425"/>
          </a:xfrm>
          <a:prstGeom prst="rect">
            <a:avLst/>
          </a:prstGeom>
          <a:noFill/>
          <a:ln w="9525">
            <a:noFill/>
            <a:miter lim="800000"/>
            <a:headEnd/>
            <a:tailEnd/>
          </a:ln>
        </p:spPr>
        <p:txBody>
          <a:bodyPr>
            <a:spAutoFit/>
          </a:bodyPr>
          <a:lstStyle/>
          <a:p>
            <a:pPr algn="just"/>
            <a:r>
              <a:rPr lang="en-US" sz="2300" b="1">
                <a:latin typeface="Arial" charset="0"/>
                <a:ea typeface="Calibri" pitchFamily="34" charset="0"/>
                <a:cs typeface="Times New Roman" pitchFamily="18" charset="0"/>
              </a:rPr>
              <a:t>Including coordinates for a fixed point in the scaling equations is similar to including coordinates for a pivot point in the rotation equations. We can set up a column vector whose elements are the constant terms in Eqs. 5-14, then we add this column vector to the product S * P in Eq. 5-12. </a:t>
            </a:r>
          </a:p>
          <a:p>
            <a:pPr algn="just"/>
            <a:endParaRPr lang="en-US" sz="1200" b="1">
              <a:latin typeface="Arial" charset="0"/>
              <a:ea typeface="Calibri" pitchFamily="34" charset="0"/>
              <a:cs typeface="Times New Roman" pitchFamily="18" charset="0"/>
            </a:endParaRPr>
          </a:p>
          <a:p>
            <a:pPr algn="just"/>
            <a:r>
              <a:rPr lang="en-US" sz="2300" b="1">
                <a:latin typeface="Arial" charset="0"/>
                <a:ea typeface="Calibri" pitchFamily="34" charset="0"/>
                <a:cs typeface="Times New Roman" pitchFamily="18" charset="0"/>
              </a:rPr>
              <a:t>Polygons are scaled by applying transformations 5.14 to each vertex and then regenerating the polygon using the transformed vertices. Other objects are scaled by applying the scaling transformation equations to the parameters defining the objects. An ellipse in standard position is resized by scaling the semimajor and semiminor axes and redrawing the ellipse about the designated center coordinates.</a:t>
            </a:r>
          </a:p>
          <a:p>
            <a:pPr algn="just"/>
            <a:endParaRPr lang="en-US" sz="1100" b="1">
              <a:latin typeface="Arial" charset="0"/>
              <a:ea typeface="Calibri" pitchFamily="34" charset="0"/>
              <a:cs typeface="Times New Roman" pitchFamily="18" charset="0"/>
            </a:endParaRPr>
          </a:p>
          <a:p>
            <a:pPr algn="just"/>
            <a:r>
              <a:rPr lang="en-US" sz="2300" b="1">
                <a:latin typeface="Arial" charset="0"/>
                <a:ea typeface="Calibri" pitchFamily="34" charset="0"/>
                <a:cs typeface="Times New Roman" pitchFamily="18" charset="0"/>
              </a:rPr>
              <a:t>Uniform scaling of a circle is done by simply adjusting the radius. Then we redisplay the circle about the center coordinates using the transformed radius.</a:t>
            </a:r>
          </a:p>
        </p:txBody>
      </p:sp>
      <p:sp>
        <p:nvSpPr>
          <p:cNvPr id="3" name="Rectangle 2"/>
          <p:cNvSpPr/>
          <p:nvPr/>
        </p:nvSpPr>
        <p:spPr>
          <a:xfrm>
            <a:off x="228600" y="95250"/>
            <a:ext cx="7010400" cy="461963"/>
          </a:xfrm>
          <a:prstGeom prst="rect">
            <a:avLst/>
          </a:prstGeom>
        </p:spPr>
        <p:txBody>
          <a:bodyPr>
            <a:spAutoFit/>
          </a:bodyPr>
          <a:lstStyle/>
          <a:p>
            <a:pPr>
              <a:defRPr/>
            </a:pPr>
            <a:r>
              <a:rPr lang="en-US" b="1" dirty="0">
                <a:solidFill>
                  <a:srgbClr val="FF0000"/>
                </a:solidFill>
                <a:latin typeface="+mn-lt"/>
              </a:rPr>
              <a:t>Two-Dimensional Geometric Transformations: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152400" y="685800"/>
            <a:ext cx="5791200" cy="5908675"/>
          </a:xfrm>
          <a:prstGeom prst="rect">
            <a:avLst/>
          </a:prstGeom>
          <a:noFill/>
          <a:ln w="9525">
            <a:noFill/>
            <a:miter lim="800000"/>
            <a:headEnd/>
            <a:tailEnd/>
          </a:ln>
        </p:spPr>
        <p:txBody>
          <a:bodyPr>
            <a:spAutoFit/>
          </a:bodyPr>
          <a:lstStyle/>
          <a:p>
            <a:pPr algn="just"/>
            <a:r>
              <a:rPr lang="en-US" b="1">
                <a:solidFill>
                  <a:srgbClr val="FFFF00"/>
                </a:solidFill>
                <a:latin typeface="Arial" charset="0"/>
                <a:ea typeface="Calibri" pitchFamily="34" charset="0"/>
                <a:cs typeface="Times New Roman" pitchFamily="18" charset="0"/>
              </a:rPr>
              <a:t>Reflection : </a:t>
            </a:r>
          </a:p>
          <a:p>
            <a:pPr algn="just"/>
            <a:endParaRPr lang="en-US" b="1">
              <a:latin typeface="Arial" charset="0"/>
              <a:ea typeface="Calibri" pitchFamily="34" charset="0"/>
              <a:cs typeface="Times New Roman" pitchFamily="18" charset="0"/>
            </a:endParaRPr>
          </a:p>
          <a:p>
            <a:pPr algn="just"/>
            <a:r>
              <a:rPr lang="en-US" sz="2200" b="1">
                <a:latin typeface="Arial" charset="0"/>
                <a:ea typeface="Calibri" pitchFamily="34" charset="0"/>
                <a:cs typeface="Times New Roman" pitchFamily="18" charset="0"/>
              </a:rPr>
              <a:t>A reflection is a transformation that produces a mirror image of an object. The mirror image for a two-dimensional reflection is generated relative to an axis of reflection by rotating the object 180</a:t>
            </a:r>
            <a:r>
              <a:rPr lang="en-US" sz="2200" b="1" baseline="30000">
                <a:latin typeface="Arial" charset="0"/>
                <a:ea typeface="Calibri" pitchFamily="34" charset="0"/>
                <a:cs typeface="Times New Roman" pitchFamily="18" charset="0"/>
              </a:rPr>
              <a:t>o</a:t>
            </a:r>
            <a:r>
              <a:rPr lang="en-US" sz="2200" b="1">
                <a:latin typeface="Arial" charset="0"/>
                <a:ea typeface="Calibri" pitchFamily="34" charset="0"/>
                <a:cs typeface="Times New Roman" pitchFamily="18" charset="0"/>
              </a:rPr>
              <a:t> about the reflection axis. We can choose an axis of reflection in the xy plane or perpendicular to the xy plane. When the reflection axis is a line in the xy plane, the rotation path about this axis is in a plane perpendicular to the xy plane. For reflection axes that are perpendicular to the xy plane, the rotation path is in the xy plane. Following are examples of some common reflections. </a:t>
            </a:r>
          </a:p>
        </p:txBody>
      </p:sp>
      <p:sp>
        <p:nvSpPr>
          <p:cNvPr id="3" name="Rectangle 2"/>
          <p:cNvSpPr/>
          <p:nvPr/>
        </p:nvSpPr>
        <p:spPr>
          <a:xfrm>
            <a:off x="228600" y="95250"/>
            <a:ext cx="7010400" cy="461963"/>
          </a:xfrm>
          <a:prstGeom prst="rect">
            <a:avLst/>
          </a:prstGeom>
        </p:spPr>
        <p:txBody>
          <a:bodyPr>
            <a:spAutoFit/>
          </a:bodyPr>
          <a:lstStyle/>
          <a:p>
            <a:pPr>
              <a:defRPr/>
            </a:pPr>
            <a:r>
              <a:rPr lang="en-US" b="1" dirty="0">
                <a:solidFill>
                  <a:srgbClr val="FF0000"/>
                </a:solidFill>
                <a:latin typeface="+mn-lt"/>
              </a:rPr>
              <a:t>Two-Dimensional Geometric Transformations:</a:t>
            </a:r>
          </a:p>
        </p:txBody>
      </p:sp>
      <p:pic>
        <p:nvPicPr>
          <p:cNvPr id="15364" name="Picture 2"/>
          <p:cNvPicPr>
            <a:picLocks noChangeAspect="1" noChangeArrowheads="1"/>
          </p:cNvPicPr>
          <p:nvPr/>
        </p:nvPicPr>
        <p:blipFill>
          <a:blip r:embed="rId2">
            <a:lum bright="-20000" contrast="30000"/>
          </a:blip>
          <a:srcRect/>
          <a:stretch>
            <a:fillRect/>
          </a:stretch>
        </p:blipFill>
        <p:spPr bwMode="auto">
          <a:xfrm>
            <a:off x="6137275" y="1524000"/>
            <a:ext cx="2895600" cy="4419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5250"/>
            <a:ext cx="7010400" cy="461963"/>
          </a:xfrm>
          <a:prstGeom prst="rect">
            <a:avLst/>
          </a:prstGeom>
        </p:spPr>
        <p:txBody>
          <a:bodyPr>
            <a:spAutoFit/>
          </a:bodyPr>
          <a:lstStyle/>
          <a:p>
            <a:pPr>
              <a:defRPr/>
            </a:pPr>
            <a:r>
              <a:rPr lang="en-US" b="1" dirty="0">
                <a:solidFill>
                  <a:srgbClr val="FF0000"/>
                </a:solidFill>
                <a:latin typeface="+mn-lt"/>
              </a:rPr>
              <a:t>Two-Dimensional Geometric Transformations:</a:t>
            </a:r>
          </a:p>
        </p:txBody>
      </p:sp>
      <p:pic>
        <p:nvPicPr>
          <p:cNvPr id="16387" name="Picture 2"/>
          <p:cNvPicPr>
            <a:picLocks noChangeAspect="1" noChangeArrowheads="1"/>
          </p:cNvPicPr>
          <p:nvPr/>
        </p:nvPicPr>
        <p:blipFill>
          <a:blip r:embed="rId2">
            <a:lum bright="-20000" contrast="30000"/>
          </a:blip>
          <a:srcRect/>
          <a:stretch>
            <a:fillRect/>
          </a:stretch>
        </p:blipFill>
        <p:spPr bwMode="auto">
          <a:xfrm>
            <a:off x="187325" y="762000"/>
            <a:ext cx="8763000" cy="5715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5250"/>
            <a:ext cx="7010400" cy="461963"/>
          </a:xfrm>
          <a:prstGeom prst="rect">
            <a:avLst/>
          </a:prstGeom>
        </p:spPr>
        <p:txBody>
          <a:bodyPr>
            <a:spAutoFit/>
          </a:bodyPr>
          <a:lstStyle/>
          <a:p>
            <a:pPr>
              <a:defRPr/>
            </a:pPr>
            <a:r>
              <a:rPr lang="en-US" b="1" dirty="0">
                <a:solidFill>
                  <a:srgbClr val="FF0000"/>
                </a:solidFill>
                <a:latin typeface="+mn-lt"/>
              </a:rPr>
              <a:t>Two-Dimensional Geometric Transformations:</a:t>
            </a:r>
          </a:p>
        </p:txBody>
      </p:sp>
      <p:pic>
        <p:nvPicPr>
          <p:cNvPr id="17411" name="Picture 2"/>
          <p:cNvPicPr>
            <a:picLocks noChangeAspect="1" noChangeArrowheads="1"/>
          </p:cNvPicPr>
          <p:nvPr/>
        </p:nvPicPr>
        <p:blipFill>
          <a:blip r:embed="rId2">
            <a:lum bright="-20000" contrast="30000"/>
          </a:blip>
          <a:srcRect/>
          <a:stretch>
            <a:fillRect/>
          </a:stretch>
        </p:blipFill>
        <p:spPr bwMode="auto">
          <a:xfrm>
            <a:off x="33338" y="685800"/>
            <a:ext cx="6345237" cy="4114800"/>
          </a:xfrm>
          <a:prstGeom prst="rect">
            <a:avLst/>
          </a:prstGeom>
          <a:noFill/>
          <a:ln w="9525">
            <a:noFill/>
            <a:miter lim="800000"/>
            <a:headEnd/>
            <a:tailEnd/>
          </a:ln>
        </p:spPr>
      </p:pic>
      <p:pic>
        <p:nvPicPr>
          <p:cNvPr id="17412" name="Picture 3"/>
          <p:cNvPicPr>
            <a:picLocks noChangeAspect="1" noChangeArrowheads="1"/>
          </p:cNvPicPr>
          <p:nvPr/>
        </p:nvPicPr>
        <p:blipFill>
          <a:blip r:embed="rId3">
            <a:lum bright="-20000" contrast="30000"/>
          </a:blip>
          <a:srcRect/>
          <a:stretch>
            <a:fillRect/>
          </a:stretch>
        </p:blipFill>
        <p:spPr bwMode="auto">
          <a:xfrm>
            <a:off x="6477000" y="2743200"/>
            <a:ext cx="2632075" cy="3657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52400" y="685800"/>
            <a:ext cx="8839200" cy="5207000"/>
          </a:xfrm>
          <a:prstGeom prst="rect">
            <a:avLst/>
          </a:prstGeom>
          <a:noFill/>
          <a:ln w="9525">
            <a:noFill/>
            <a:miter lim="800000"/>
            <a:headEnd/>
            <a:tailEnd/>
          </a:ln>
        </p:spPr>
        <p:txBody>
          <a:bodyPr>
            <a:spAutoFit/>
          </a:bodyPr>
          <a:lstStyle/>
          <a:p>
            <a:pPr algn="just">
              <a:spcAft>
                <a:spcPts val="1000"/>
              </a:spcAft>
            </a:pPr>
            <a:r>
              <a:rPr lang="en-US" sz="2300" b="1">
                <a:solidFill>
                  <a:srgbClr val="FF0000"/>
                </a:solidFill>
                <a:latin typeface="Arial" charset="0"/>
                <a:ea typeface="Calibri" pitchFamily="34" charset="0"/>
                <a:cs typeface="Times New Roman" pitchFamily="18" charset="0"/>
              </a:rPr>
              <a:t>BASIC TRANSFORMATIONS:</a:t>
            </a:r>
          </a:p>
          <a:p>
            <a:pPr algn="just">
              <a:spcAft>
                <a:spcPts val="1000"/>
              </a:spcAft>
            </a:pPr>
            <a:r>
              <a:rPr lang="en-US" sz="2300" b="1">
                <a:solidFill>
                  <a:srgbClr val="FFFF00"/>
                </a:solidFill>
                <a:latin typeface="Arial" charset="0"/>
                <a:ea typeface="Calibri" pitchFamily="34" charset="0"/>
                <a:cs typeface="Times New Roman" pitchFamily="18" charset="0"/>
              </a:rPr>
              <a:t>Translation:</a:t>
            </a:r>
          </a:p>
          <a:p>
            <a:pPr algn="just">
              <a:spcAft>
                <a:spcPts val="1000"/>
              </a:spcAft>
            </a:pPr>
            <a:r>
              <a:rPr lang="en-US" sz="2300" b="1">
                <a:latin typeface="Arial" charset="0"/>
                <a:ea typeface="Calibri" pitchFamily="34" charset="0"/>
                <a:cs typeface="Times New Roman" pitchFamily="18" charset="0"/>
              </a:rPr>
              <a:t>A translation is applied to an object by repositioning it along a straight-line path from one coordinate location to another. We translate a two-dimensional point by adding translation distances, t</a:t>
            </a:r>
            <a:r>
              <a:rPr lang="en-US" sz="2300" b="1" baseline="-25000">
                <a:latin typeface="Arial" charset="0"/>
                <a:ea typeface="Calibri" pitchFamily="34" charset="0"/>
                <a:cs typeface="Times New Roman" pitchFamily="18" charset="0"/>
              </a:rPr>
              <a:t>x</a:t>
            </a:r>
            <a:r>
              <a:rPr lang="en-US" sz="2300" b="1">
                <a:latin typeface="Arial" charset="0"/>
                <a:ea typeface="Calibri" pitchFamily="34" charset="0"/>
                <a:cs typeface="Times New Roman" pitchFamily="18" charset="0"/>
              </a:rPr>
              <a:t> and t</a:t>
            </a:r>
            <a:r>
              <a:rPr lang="en-US" sz="2300" b="1" baseline="-25000">
                <a:latin typeface="Arial" charset="0"/>
                <a:ea typeface="Calibri" pitchFamily="34" charset="0"/>
                <a:cs typeface="Times New Roman" pitchFamily="18" charset="0"/>
              </a:rPr>
              <a:t>y  </a:t>
            </a:r>
            <a:r>
              <a:rPr lang="en-US" sz="2300" b="1">
                <a:latin typeface="Arial" charset="0"/>
                <a:ea typeface="Calibri" pitchFamily="34" charset="0"/>
                <a:cs typeface="Times New Roman" pitchFamily="18" charset="0"/>
              </a:rPr>
              <a:t>, to the original coordinate position (x, y) to move the point to a new position ( x ' , y') (Fig. 5-1).</a:t>
            </a:r>
          </a:p>
          <a:p>
            <a:pPr algn="just">
              <a:spcAft>
                <a:spcPts val="1000"/>
              </a:spcAft>
            </a:pPr>
            <a:r>
              <a:rPr lang="en-US" sz="2300" b="1">
                <a:latin typeface="Arial" charset="0"/>
                <a:ea typeface="Calibri" pitchFamily="34" charset="0"/>
                <a:cs typeface="Times New Roman" pitchFamily="18" charset="0"/>
              </a:rPr>
              <a:t>                        x' = x + t</a:t>
            </a:r>
            <a:r>
              <a:rPr lang="en-US" sz="2300" b="1" baseline="-25000">
                <a:latin typeface="Arial" charset="0"/>
                <a:ea typeface="Calibri" pitchFamily="34" charset="0"/>
                <a:cs typeface="Times New Roman" pitchFamily="18" charset="0"/>
              </a:rPr>
              <a:t>x</a:t>
            </a:r>
            <a:r>
              <a:rPr lang="en-US" sz="2300" b="1">
                <a:latin typeface="Arial" charset="0"/>
                <a:ea typeface="Calibri" pitchFamily="34" charset="0"/>
                <a:cs typeface="Times New Roman" pitchFamily="18" charset="0"/>
              </a:rPr>
              <a:t>,     y' = y + t</a:t>
            </a:r>
            <a:r>
              <a:rPr lang="en-US" sz="2300" b="1" baseline="-25000">
                <a:latin typeface="Arial" charset="0"/>
                <a:ea typeface="Calibri" pitchFamily="34" charset="0"/>
                <a:cs typeface="Times New Roman" pitchFamily="18" charset="0"/>
              </a:rPr>
              <a:t>y</a:t>
            </a:r>
            <a:r>
              <a:rPr lang="en-US" sz="2300" b="1">
                <a:latin typeface="Arial" charset="0"/>
                <a:ea typeface="Calibri" pitchFamily="34" charset="0"/>
                <a:cs typeface="Times New Roman" pitchFamily="18" charset="0"/>
              </a:rPr>
              <a:t>               ……..  (5.1)</a:t>
            </a:r>
          </a:p>
          <a:p>
            <a:pPr algn="just">
              <a:spcAft>
                <a:spcPts val="1000"/>
              </a:spcAft>
            </a:pPr>
            <a:r>
              <a:rPr lang="en-US" sz="2300" b="1">
                <a:latin typeface="Arial" charset="0"/>
                <a:ea typeface="Calibri" pitchFamily="34" charset="0"/>
                <a:cs typeface="Times New Roman" pitchFamily="18" charset="0"/>
              </a:rPr>
              <a:t>The translation distance pair (t</a:t>
            </a:r>
            <a:r>
              <a:rPr lang="en-US" sz="2300" b="1" baseline="-25000">
                <a:latin typeface="Arial" charset="0"/>
                <a:ea typeface="Calibri" pitchFamily="34" charset="0"/>
                <a:cs typeface="Times New Roman" pitchFamily="18" charset="0"/>
              </a:rPr>
              <a:t>x</a:t>
            </a:r>
            <a:r>
              <a:rPr lang="en-US" sz="2300" b="1">
                <a:latin typeface="Arial" charset="0"/>
                <a:ea typeface="Calibri" pitchFamily="34" charset="0"/>
                <a:cs typeface="Times New Roman" pitchFamily="18" charset="0"/>
              </a:rPr>
              <a:t>, t</a:t>
            </a:r>
            <a:r>
              <a:rPr lang="en-US" sz="2300" b="1" baseline="-25000">
                <a:latin typeface="Arial" charset="0"/>
                <a:ea typeface="Calibri" pitchFamily="34" charset="0"/>
                <a:cs typeface="Times New Roman" pitchFamily="18" charset="0"/>
              </a:rPr>
              <a:t>y</a:t>
            </a:r>
            <a:r>
              <a:rPr lang="en-US" sz="2300" b="1">
                <a:latin typeface="Arial" charset="0"/>
                <a:ea typeface="Calibri" pitchFamily="34" charset="0"/>
                <a:cs typeface="Times New Roman" pitchFamily="18" charset="0"/>
              </a:rPr>
              <a:t>) is called a </a:t>
            </a:r>
            <a:r>
              <a:rPr lang="en-US" sz="2300" b="1">
                <a:solidFill>
                  <a:srgbClr val="FF0000"/>
                </a:solidFill>
                <a:latin typeface="Arial" charset="0"/>
                <a:ea typeface="Calibri" pitchFamily="34" charset="0"/>
                <a:cs typeface="Times New Roman" pitchFamily="18" charset="0"/>
              </a:rPr>
              <a:t>translation vector or shift vector.</a:t>
            </a:r>
            <a:r>
              <a:rPr lang="en-US" sz="2300" b="1">
                <a:latin typeface="Arial" charset="0"/>
                <a:ea typeface="Calibri" pitchFamily="34" charset="0"/>
                <a:cs typeface="Times New Roman" pitchFamily="18" charset="0"/>
              </a:rPr>
              <a:t> We can express the translation equations 5.1 as a single matrix equation by using column vectors to represent coordinate positions and the translation vector:</a:t>
            </a:r>
            <a:endParaRPr lang="en-US" sz="2300">
              <a:latin typeface="Calibri" pitchFamily="34" charset="0"/>
              <a:ea typeface="Calibri" pitchFamily="34" charset="0"/>
              <a:cs typeface="Times New Roman" pitchFamily="18" charset="0"/>
            </a:endParaRPr>
          </a:p>
        </p:txBody>
      </p:sp>
      <p:sp>
        <p:nvSpPr>
          <p:cNvPr id="3" name="Rectangle 2"/>
          <p:cNvSpPr/>
          <p:nvPr/>
        </p:nvSpPr>
        <p:spPr>
          <a:xfrm>
            <a:off x="228600" y="95250"/>
            <a:ext cx="7010400" cy="461963"/>
          </a:xfrm>
          <a:prstGeom prst="rect">
            <a:avLst/>
          </a:prstGeom>
        </p:spPr>
        <p:txBody>
          <a:bodyPr>
            <a:spAutoFit/>
          </a:bodyPr>
          <a:lstStyle/>
          <a:p>
            <a:pPr>
              <a:defRPr/>
            </a:pPr>
            <a:r>
              <a:rPr lang="en-US" b="1" dirty="0">
                <a:solidFill>
                  <a:srgbClr val="FF0000"/>
                </a:solidFill>
                <a:latin typeface="+mn-lt"/>
              </a:rPr>
              <a:t>Two-Dimensional Geometric Transformations: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304800" y="2971800"/>
            <a:ext cx="5943600" cy="3646488"/>
          </a:xfrm>
          <a:prstGeom prst="rect">
            <a:avLst/>
          </a:prstGeom>
          <a:noFill/>
          <a:ln w="9525">
            <a:noFill/>
            <a:miter lim="800000"/>
            <a:headEnd/>
            <a:tailEnd/>
          </a:ln>
        </p:spPr>
        <p:txBody>
          <a:bodyPr>
            <a:spAutoFit/>
          </a:bodyPr>
          <a:lstStyle/>
          <a:p>
            <a:pPr algn="just">
              <a:spcAft>
                <a:spcPts val="1000"/>
              </a:spcAft>
            </a:pPr>
            <a:r>
              <a:rPr lang="en-US" sz="2100" b="1">
                <a:latin typeface="Arial" charset="0"/>
                <a:ea typeface="Calibri" pitchFamily="34" charset="0"/>
                <a:cs typeface="Times New Roman" pitchFamily="18" charset="0"/>
              </a:rPr>
              <a:t>Sometimes matrix-transformation equations are expressed in terms of coordinate row vectors instead of column vectors. In this case, we would write the matrix representations as P = [x y] and T = [</a:t>
            </a:r>
            <a:r>
              <a:rPr lang="en-US" sz="2000" b="1">
                <a:latin typeface="Arial" charset="0"/>
                <a:ea typeface="Calibri" pitchFamily="34" charset="0"/>
                <a:cs typeface="Times New Roman" pitchFamily="18" charset="0"/>
              </a:rPr>
              <a:t>t</a:t>
            </a:r>
            <a:r>
              <a:rPr lang="en-US" sz="2000" b="1" baseline="-25000">
                <a:latin typeface="Arial" charset="0"/>
                <a:ea typeface="Calibri" pitchFamily="34" charset="0"/>
                <a:cs typeface="Times New Roman" pitchFamily="18" charset="0"/>
              </a:rPr>
              <a:t>x</a:t>
            </a:r>
            <a:r>
              <a:rPr lang="en-US" sz="2000" b="1">
                <a:latin typeface="Arial" charset="0"/>
                <a:ea typeface="Calibri" pitchFamily="34" charset="0"/>
                <a:cs typeface="Times New Roman" pitchFamily="18" charset="0"/>
              </a:rPr>
              <a:t> t</a:t>
            </a:r>
            <a:r>
              <a:rPr lang="en-US" sz="2000" b="1" baseline="-25000">
                <a:latin typeface="Arial" charset="0"/>
                <a:ea typeface="Calibri" pitchFamily="34" charset="0"/>
                <a:cs typeface="Times New Roman" pitchFamily="18" charset="0"/>
              </a:rPr>
              <a:t>y</a:t>
            </a:r>
            <a:r>
              <a:rPr lang="en-US" sz="2000" b="1">
                <a:latin typeface="Arial" charset="0"/>
                <a:ea typeface="Calibri" pitchFamily="34" charset="0"/>
                <a:cs typeface="Times New Roman" pitchFamily="18" charset="0"/>
              </a:rPr>
              <a:t>]</a:t>
            </a:r>
            <a:r>
              <a:rPr lang="en-US" sz="2100" b="1">
                <a:latin typeface="Arial" charset="0"/>
                <a:ea typeface="Calibri" pitchFamily="34" charset="0"/>
                <a:cs typeface="Times New Roman" pitchFamily="18" charset="0"/>
              </a:rPr>
              <a:t> Since the column-vector representation for a point is standard mathematical notation, and since many graphics packages, for example, GKS and PHIGS, also use the column-vector representation, we will follow this convention.</a:t>
            </a:r>
            <a:endParaRPr lang="en-US" sz="2100">
              <a:latin typeface="Calibri" pitchFamily="34" charset="0"/>
              <a:ea typeface="Calibri" pitchFamily="34" charset="0"/>
              <a:cs typeface="Times New Roman" pitchFamily="18" charset="0"/>
            </a:endParaRPr>
          </a:p>
        </p:txBody>
      </p:sp>
      <p:sp>
        <p:nvSpPr>
          <p:cNvPr id="3" name="Rectangle 2"/>
          <p:cNvSpPr/>
          <p:nvPr/>
        </p:nvSpPr>
        <p:spPr>
          <a:xfrm>
            <a:off x="228600" y="95250"/>
            <a:ext cx="7010400" cy="461963"/>
          </a:xfrm>
          <a:prstGeom prst="rect">
            <a:avLst/>
          </a:prstGeom>
        </p:spPr>
        <p:txBody>
          <a:bodyPr>
            <a:spAutoFit/>
          </a:bodyPr>
          <a:lstStyle/>
          <a:p>
            <a:pPr>
              <a:defRPr/>
            </a:pPr>
            <a:r>
              <a:rPr lang="en-US" b="1" dirty="0">
                <a:solidFill>
                  <a:srgbClr val="FF0000"/>
                </a:solidFill>
                <a:latin typeface="+mn-lt"/>
              </a:rPr>
              <a:t>Two-Dimensional Geometric Transformations:</a:t>
            </a:r>
          </a:p>
        </p:txBody>
      </p:sp>
      <p:pic>
        <p:nvPicPr>
          <p:cNvPr id="4100" name="Picture 2"/>
          <p:cNvPicPr>
            <a:picLocks noChangeAspect="1" noChangeArrowheads="1"/>
          </p:cNvPicPr>
          <p:nvPr/>
        </p:nvPicPr>
        <p:blipFill>
          <a:blip r:embed="rId2">
            <a:lum bright="-20000" contrast="30000"/>
          </a:blip>
          <a:srcRect/>
          <a:stretch>
            <a:fillRect/>
          </a:stretch>
        </p:blipFill>
        <p:spPr bwMode="auto">
          <a:xfrm>
            <a:off x="180975" y="733425"/>
            <a:ext cx="6753225" cy="2085975"/>
          </a:xfrm>
          <a:prstGeom prst="rect">
            <a:avLst/>
          </a:prstGeom>
          <a:noFill/>
          <a:ln w="9525">
            <a:noFill/>
            <a:miter lim="800000"/>
            <a:headEnd/>
            <a:tailEnd/>
          </a:ln>
        </p:spPr>
      </p:pic>
      <p:pic>
        <p:nvPicPr>
          <p:cNvPr id="4101" name="Picture 3"/>
          <p:cNvPicPr>
            <a:picLocks noChangeAspect="1" noChangeArrowheads="1"/>
          </p:cNvPicPr>
          <p:nvPr/>
        </p:nvPicPr>
        <p:blipFill>
          <a:blip r:embed="rId3">
            <a:lum bright="-20000" contrast="30000"/>
          </a:blip>
          <a:srcRect/>
          <a:stretch>
            <a:fillRect/>
          </a:stretch>
        </p:blipFill>
        <p:spPr bwMode="auto">
          <a:xfrm>
            <a:off x="6400800" y="2862263"/>
            <a:ext cx="2514600" cy="3638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
          <p:cNvSpPr txBox="1">
            <a:spLocks noChangeArrowheads="1"/>
          </p:cNvSpPr>
          <p:nvPr/>
        </p:nvSpPr>
        <p:spPr bwMode="auto">
          <a:xfrm>
            <a:off x="152400" y="685800"/>
            <a:ext cx="8839200" cy="5908675"/>
          </a:xfrm>
          <a:prstGeom prst="rect">
            <a:avLst/>
          </a:prstGeom>
          <a:noFill/>
          <a:ln w="9525">
            <a:noFill/>
            <a:miter lim="800000"/>
            <a:headEnd/>
            <a:tailEnd/>
          </a:ln>
        </p:spPr>
        <p:txBody>
          <a:bodyPr>
            <a:spAutoFit/>
          </a:bodyPr>
          <a:lstStyle/>
          <a:p>
            <a:pPr algn="just">
              <a:defRPr/>
            </a:pPr>
            <a:r>
              <a:rPr lang="en-US" sz="2100" b="1" dirty="0">
                <a:latin typeface="Arial" charset="0"/>
                <a:ea typeface="Calibri" pitchFamily="34" charset="0"/>
                <a:cs typeface="Times New Roman" pitchFamily="18" charset="0"/>
              </a:rPr>
              <a:t>Translation is a rigid-body transformation that moves objects without deformation. That is, every point on the object is translated by the same amount.  A straight Line segment is translated by applying the transformation equation 5-3 to each of the line endpoints and redrawing the line between the new endpoint positions. Polygons are translated by adding the translation vector to the coordinate position of each vertex and regenerating the polygon using the new set of vertex coordinates and the current attribute settings. </a:t>
            </a:r>
          </a:p>
          <a:p>
            <a:pPr algn="just">
              <a:defRPr/>
            </a:pPr>
            <a:r>
              <a:rPr lang="en-US" sz="2100" b="1" dirty="0">
                <a:latin typeface="Arial" charset="0"/>
                <a:ea typeface="Calibri" pitchFamily="34" charset="0"/>
                <a:cs typeface="Times New Roman" pitchFamily="18" charset="0"/>
              </a:rPr>
              <a:t>Figure 5-2 illustrates the application of a specified translation vector to move an object from one position to another. </a:t>
            </a:r>
          </a:p>
          <a:p>
            <a:pPr algn="just">
              <a:defRPr/>
            </a:pPr>
            <a:endParaRPr lang="en-US" sz="1050" b="1" dirty="0">
              <a:latin typeface="Arial" charset="0"/>
              <a:ea typeface="Calibri" pitchFamily="34" charset="0"/>
              <a:cs typeface="Times New Roman" pitchFamily="18" charset="0"/>
            </a:endParaRPr>
          </a:p>
          <a:p>
            <a:pPr algn="just">
              <a:defRPr/>
            </a:pPr>
            <a:r>
              <a:rPr lang="en-US" sz="2100" b="1" dirty="0">
                <a:latin typeface="Arial" charset="0"/>
                <a:ea typeface="Calibri" pitchFamily="34" charset="0"/>
                <a:cs typeface="Times New Roman" pitchFamily="18" charset="0"/>
              </a:rPr>
              <a:t>Similar methods are used to translate curved objects. To change the position of a circle or ellipse, we translate the center coordinates and redraw the figure in the new location. We translate other curves (for example, </a:t>
            </a:r>
            <a:r>
              <a:rPr lang="en-US" sz="2100" b="1" dirty="0" err="1">
                <a:latin typeface="Arial" charset="0"/>
                <a:ea typeface="Calibri" pitchFamily="34" charset="0"/>
                <a:cs typeface="Times New Roman" pitchFamily="18" charset="0"/>
              </a:rPr>
              <a:t>splines</a:t>
            </a:r>
            <a:r>
              <a:rPr lang="en-US" sz="2100" b="1" dirty="0">
                <a:latin typeface="Arial" charset="0"/>
                <a:ea typeface="Calibri" pitchFamily="34" charset="0"/>
                <a:cs typeface="Times New Roman" pitchFamily="18" charset="0"/>
              </a:rPr>
              <a:t>) by displacing the coordinate positions defining the objects, then we reconstruct the curve paths using the translated coordinate points.</a:t>
            </a:r>
          </a:p>
        </p:txBody>
      </p:sp>
      <p:sp>
        <p:nvSpPr>
          <p:cNvPr id="3" name="Rectangle 2"/>
          <p:cNvSpPr/>
          <p:nvPr/>
        </p:nvSpPr>
        <p:spPr>
          <a:xfrm>
            <a:off x="228600" y="95250"/>
            <a:ext cx="7010400" cy="461963"/>
          </a:xfrm>
          <a:prstGeom prst="rect">
            <a:avLst/>
          </a:prstGeom>
        </p:spPr>
        <p:txBody>
          <a:bodyPr>
            <a:spAutoFit/>
          </a:bodyPr>
          <a:lstStyle/>
          <a:p>
            <a:pPr>
              <a:defRPr/>
            </a:pPr>
            <a:r>
              <a:rPr lang="en-US" b="1" dirty="0">
                <a:solidFill>
                  <a:srgbClr val="FF0000"/>
                </a:solidFill>
                <a:latin typeface="+mn-lt"/>
              </a:rPr>
              <a:t>Two-Dimensional Geometric Transformations: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5250"/>
            <a:ext cx="7010400" cy="461963"/>
          </a:xfrm>
          <a:prstGeom prst="rect">
            <a:avLst/>
          </a:prstGeom>
        </p:spPr>
        <p:txBody>
          <a:bodyPr>
            <a:spAutoFit/>
          </a:bodyPr>
          <a:lstStyle/>
          <a:p>
            <a:pPr>
              <a:defRPr/>
            </a:pPr>
            <a:r>
              <a:rPr lang="en-US" b="1" dirty="0">
                <a:solidFill>
                  <a:srgbClr val="FF0000"/>
                </a:solidFill>
                <a:latin typeface="+mn-lt"/>
              </a:rPr>
              <a:t>Two-Dimensional Geometric Transformations:</a:t>
            </a:r>
          </a:p>
        </p:txBody>
      </p:sp>
      <p:pic>
        <p:nvPicPr>
          <p:cNvPr id="6147" name="Picture 2"/>
          <p:cNvPicPr>
            <a:picLocks noChangeAspect="1" noChangeArrowheads="1"/>
          </p:cNvPicPr>
          <p:nvPr/>
        </p:nvPicPr>
        <p:blipFill>
          <a:blip r:embed="rId2">
            <a:lum bright="-20000" contrast="30000"/>
          </a:blip>
          <a:srcRect/>
          <a:stretch>
            <a:fillRect/>
          </a:stretch>
        </p:blipFill>
        <p:spPr bwMode="auto">
          <a:xfrm>
            <a:off x="1295400" y="990600"/>
            <a:ext cx="6477000" cy="529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52400" y="685800"/>
            <a:ext cx="6553200" cy="5848350"/>
          </a:xfrm>
          <a:prstGeom prst="rect">
            <a:avLst/>
          </a:prstGeom>
          <a:noFill/>
          <a:ln w="9525">
            <a:noFill/>
            <a:miter lim="800000"/>
            <a:headEnd/>
            <a:tailEnd/>
          </a:ln>
        </p:spPr>
        <p:txBody>
          <a:bodyPr>
            <a:spAutoFit/>
          </a:bodyPr>
          <a:lstStyle/>
          <a:p>
            <a:pPr algn="just"/>
            <a:r>
              <a:rPr lang="en-US" b="1">
                <a:solidFill>
                  <a:srgbClr val="FFFF00"/>
                </a:solidFill>
                <a:latin typeface="Arial" charset="0"/>
                <a:ea typeface="Calibri" pitchFamily="34" charset="0"/>
                <a:cs typeface="Times New Roman" pitchFamily="18" charset="0"/>
              </a:rPr>
              <a:t>Rotation:</a:t>
            </a:r>
          </a:p>
          <a:p>
            <a:pPr algn="just"/>
            <a:endParaRPr lang="en-US" sz="1400" b="1">
              <a:solidFill>
                <a:srgbClr val="FFFF00"/>
              </a:solidFill>
              <a:latin typeface="Arial" charset="0"/>
              <a:ea typeface="Calibri" pitchFamily="34" charset="0"/>
              <a:cs typeface="Times New Roman" pitchFamily="18" charset="0"/>
            </a:endParaRPr>
          </a:p>
          <a:p>
            <a:pPr algn="just"/>
            <a:r>
              <a:rPr lang="en-US" b="1">
                <a:latin typeface="Arial" charset="0"/>
                <a:ea typeface="Calibri" pitchFamily="34" charset="0"/>
                <a:cs typeface="Times New Roman" pitchFamily="18" charset="0"/>
              </a:rPr>
              <a:t>A two-dimensional rotation is applied to an object by repositioning it along a circular path in the xy plane. To generate a rotation, we specify a rotation angle </a:t>
            </a:r>
            <a:r>
              <a:rPr lang="en-US" b="1">
                <a:latin typeface="Arial" charset="0"/>
                <a:ea typeface="Calibri" pitchFamily="34" charset="0"/>
                <a:cs typeface="Times New Roman" pitchFamily="18" charset="0"/>
                <a:sym typeface="Symbol" pitchFamily="18" charset="2"/>
              </a:rPr>
              <a:t></a:t>
            </a:r>
            <a:r>
              <a:rPr lang="en-US" b="1">
                <a:latin typeface="Arial" charset="0"/>
                <a:ea typeface="Calibri" pitchFamily="34" charset="0"/>
                <a:cs typeface="Times New Roman" pitchFamily="18" charset="0"/>
              </a:rPr>
              <a:t> and the position (x</a:t>
            </a:r>
            <a:r>
              <a:rPr lang="en-US" b="1" baseline="-25000">
                <a:latin typeface="Arial" charset="0"/>
                <a:ea typeface="Calibri" pitchFamily="34" charset="0"/>
                <a:cs typeface="Times New Roman" pitchFamily="18" charset="0"/>
              </a:rPr>
              <a:t>r</a:t>
            </a:r>
            <a:r>
              <a:rPr lang="en-US" b="1">
                <a:latin typeface="Arial" charset="0"/>
                <a:ea typeface="Calibri" pitchFamily="34" charset="0"/>
                <a:cs typeface="Times New Roman" pitchFamily="18" charset="0"/>
              </a:rPr>
              <a:t>, y</a:t>
            </a:r>
            <a:r>
              <a:rPr lang="en-US" b="1" baseline="-25000">
                <a:latin typeface="Arial" charset="0"/>
                <a:ea typeface="Calibri" pitchFamily="34" charset="0"/>
                <a:cs typeface="Times New Roman" pitchFamily="18" charset="0"/>
              </a:rPr>
              <a:t>r</a:t>
            </a:r>
            <a:r>
              <a:rPr lang="en-US" b="1">
                <a:latin typeface="Arial" charset="0"/>
                <a:ea typeface="Calibri" pitchFamily="34" charset="0"/>
                <a:cs typeface="Times New Roman" pitchFamily="18" charset="0"/>
              </a:rPr>
              <a:t>) of the </a:t>
            </a:r>
            <a:r>
              <a:rPr lang="en-US" b="1">
                <a:solidFill>
                  <a:srgbClr val="FF0000"/>
                </a:solidFill>
                <a:latin typeface="Arial" charset="0"/>
                <a:ea typeface="Calibri" pitchFamily="34" charset="0"/>
                <a:cs typeface="Times New Roman" pitchFamily="18" charset="0"/>
              </a:rPr>
              <a:t>rotation point (or pivot point)</a:t>
            </a:r>
            <a:r>
              <a:rPr lang="en-US" b="1">
                <a:latin typeface="Arial" charset="0"/>
                <a:ea typeface="Calibri" pitchFamily="34" charset="0"/>
                <a:cs typeface="Times New Roman" pitchFamily="18" charset="0"/>
              </a:rPr>
              <a:t> about which the object is to be rotated (Fig. 5-3). Positive values for the rotation angle define counterclockwise rotations about the pivot point, as in Fig. 5-3, and negative values rotate objects in the clockwise direction. This transformation can also be described as a rotation about a rotation axis that is perpendicular to the xy plane and passes through the pivot point.</a:t>
            </a:r>
          </a:p>
        </p:txBody>
      </p:sp>
      <p:sp>
        <p:nvSpPr>
          <p:cNvPr id="3" name="Rectangle 2"/>
          <p:cNvSpPr/>
          <p:nvPr/>
        </p:nvSpPr>
        <p:spPr>
          <a:xfrm>
            <a:off x="228600" y="95250"/>
            <a:ext cx="7010400" cy="461963"/>
          </a:xfrm>
          <a:prstGeom prst="rect">
            <a:avLst/>
          </a:prstGeom>
        </p:spPr>
        <p:txBody>
          <a:bodyPr>
            <a:spAutoFit/>
          </a:bodyPr>
          <a:lstStyle/>
          <a:p>
            <a:pPr>
              <a:defRPr/>
            </a:pPr>
            <a:r>
              <a:rPr lang="en-US" b="1" dirty="0">
                <a:solidFill>
                  <a:srgbClr val="FF0000"/>
                </a:solidFill>
                <a:latin typeface="+mn-lt"/>
              </a:rPr>
              <a:t>Two-Dimensional Geometric Transformations:</a:t>
            </a:r>
          </a:p>
        </p:txBody>
      </p:sp>
      <p:pic>
        <p:nvPicPr>
          <p:cNvPr id="7172" name="Picture 2"/>
          <p:cNvPicPr>
            <a:picLocks noChangeAspect="1" noChangeArrowheads="1"/>
          </p:cNvPicPr>
          <p:nvPr/>
        </p:nvPicPr>
        <p:blipFill>
          <a:blip r:embed="rId2">
            <a:lum bright="-20000" contrast="30000"/>
          </a:blip>
          <a:srcRect/>
          <a:stretch>
            <a:fillRect/>
          </a:stretch>
        </p:blipFill>
        <p:spPr bwMode="auto">
          <a:xfrm>
            <a:off x="6724650" y="1828800"/>
            <a:ext cx="2343150" cy="3810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52400" y="849313"/>
            <a:ext cx="5181600" cy="5170487"/>
          </a:xfrm>
          <a:prstGeom prst="rect">
            <a:avLst/>
          </a:prstGeom>
          <a:noFill/>
          <a:ln w="9525">
            <a:noFill/>
            <a:miter lim="800000"/>
            <a:headEnd/>
            <a:tailEnd/>
          </a:ln>
        </p:spPr>
        <p:txBody>
          <a:bodyPr>
            <a:spAutoFit/>
          </a:bodyPr>
          <a:lstStyle/>
          <a:p>
            <a:pPr algn="just"/>
            <a:r>
              <a:rPr lang="en-US" sz="2200" b="1">
                <a:latin typeface="Arial" charset="0"/>
                <a:ea typeface="Calibri" pitchFamily="34" charset="0"/>
                <a:cs typeface="Times New Roman" pitchFamily="18" charset="0"/>
              </a:rPr>
              <a:t>We first determine the transformation equations for rotation of a point position P when the pivot point is at the coordinate origin. The angular and coordinate relationships of the original and transformed point positions are shown in Fig. 5-4. In this figure, r is the constant distance of the point from the origin, angle </a:t>
            </a:r>
            <a:r>
              <a:rPr lang="en-US" sz="2200" b="1">
                <a:latin typeface="Arial" charset="0"/>
                <a:ea typeface="Calibri" pitchFamily="34" charset="0"/>
                <a:cs typeface="Times New Roman" pitchFamily="18" charset="0"/>
                <a:sym typeface="Symbol" pitchFamily="18" charset="2"/>
              </a:rPr>
              <a:t></a:t>
            </a:r>
            <a:r>
              <a:rPr lang="en-US" sz="2200" b="1">
                <a:latin typeface="Arial" charset="0"/>
                <a:ea typeface="Calibri" pitchFamily="34" charset="0"/>
                <a:cs typeface="Times New Roman" pitchFamily="18" charset="0"/>
              </a:rPr>
              <a:t> is the original angular position of the point from the horizontal, and </a:t>
            </a:r>
            <a:r>
              <a:rPr lang="en-US" sz="2200" b="1">
                <a:latin typeface="Arial" charset="0"/>
                <a:ea typeface="Calibri" pitchFamily="34" charset="0"/>
                <a:cs typeface="Times New Roman" pitchFamily="18" charset="0"/>
                <a:sym typeface="Symbol" pitchFamily="18" charset="2"/>
              </a:rPr>
              <a:t></a:t>
            </a:r>
            <a:r>
              <a:rPr lang="en-US" sz="2200" b="1">
                <a:latin typeface="Arial" charset="0"/>
                <a:ea typeface="Calibri" pitchFamily="34" charset="0"/>
                <a:cs typeface="Times New Roman" pitchFamily="18" charset="0"/>
              </a:rPr>
              <a:t> is the rotation angle. Using standard trigonometric identities, we can express the transformed coordinates in terms of angles </a:t>
            </a:r>
            <a:r>
              <a:rPr lang="en-US" sz="2200" b="1">
                <a:latin typeface="Arial" charset="0"/>
                <a:ea typeface="Calibri" pitchFamily="34" charset="0"/>
                <a:cs typeface="Times New Roman" pitchFamily="18" charset="0"/>
                <a:sym typeface="Symbol" pitchFamily="18" charset="2"/>
              </a:rPr>
              <a:t></a:t>
            </a:r>
            <a:r>
              <a:rPr lang="en-US" sz="2200" b="1">
                <a:latin typeface="Arial" charset="0"/>
                <a:ea typeface="Calibri" pitchFamily="34" charset="0"/>
                <a:cs typeface="Times New Roman" pitchFamily="18" charset="0"/>
              </a:rPr>
              <a:t> and </a:t>
            </a:r>
            <a:r>
              <a:rPr lang="en-US" sz="2200" b="1">
                <a:latin typeface="Arial" charset="0"/>
                <a:ea typeface="Calibri" pitchFamily="34" charset="0"/>
                <a:cs typeface="Times New Roman" pitchFamily="18" charset="0"/>
                <a:sym typeface="Symbol" pitchFamily="18" charset="2"/>
              </a:rPr>
              <a:t></a:t>
            </a:r>
            <a:r>
              <a:rPr lang="en-US" sz="2200" b="1">
                <a:latin typeface="Arial" charset="0"/>
                <a:ea typeface="Calibri" pitchFamily="34" charset="0"/>
                <a:cs typeface="Times New Roman" pitchFamily="18" charset="0"/>
              </a:rPr>
              <a:t> as</a:t>
            </a:r>
          </a:p>
        </p:txBody>
      </p:sp>
      <p:sp>
        <p:nvSpPr>
          <p:cNvPr id="3" name="Rectangle 2"/>
          <p:cNvSpPr/>
          <p:nvPr/>
        </p:nvSpPr>
        <p:spPr>
          <a:xfrm>
            <a:off x="228600" y="95250"/>
            <a:ext cx="7010400" cy="461963"/>
          </a:xfrm>
          <a:prstGeom prst="rect">
            <a:avLst/>
          </a:prstGeom>
        </p:spPr>
        <p:txBody>
          <a:bodyPr>
            <a:spAutoFit/>
          </a:bodyPr>
          <a:lstStyle/>
          <a:p>
            <a:pPr>
              <a:defRPr/>
            </a:pPr>
            <a:r>
              <a:rPr lang="en-US" b="1" dirty="0">
                <a:solidFill>
                  <a:srgbClr val="FF0000"/>
                </a:solidFill>
                <a:latin typeface="+mn-lt"/>
              </a:rPr>
              <a:t>Two-Dimensional Geometric Transformations:</a:t>
            </a:r>
          </a:p>
        </p:txBody>
      </p:sp>
      <p:pic>
        <p:nvPicPr>
          <p:cNvPr id="8196" name="Picture 3"/>
          <p:cNvPicPr>
            <a:picLocks noChangeAspect="1" noChangeArrowheads="1"/>
          </p:cNvPicPr>
          <p:nvPr/>
        </p:nvPicPr>
        <p:blipFill>
          <a:blip r:embed="rId2">
            <a:lum bright="-20000" contrast="30000"/>
          </a:blip>
          <a:srcRect/>
          <a:stretch>
            <a:fillRect/>
          </a:stretch>
        </p:blipFill>
        <p:spPr bwMode="auto">
          <a:xfrm>
            <a:off x="5410200" y="762000"/>
            <a:ext cx="3581400" cy="5638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5250"/>
            <a:ext cx="7010400" cy="461963"/>
          </a:xfrm>
          <a:prstGeom prst="rect">
            <a:avLst/>
          </a:prstGeom>
        </p:spPr>
        <p:txBody>
          <a:bodyPr>
            <a:spAutoFit/>
          </a:bodyPr>
          <a:lstStyle/>
          <a:p>
            <a:pPr>
              <a:defRPr/>
            </a:pPr>
            <a:r>
              <a:rPr lang="en-US" b="1" dirty="0">
                <a:solidFill>
                  <a:srgbClr val="FF0000"/>
                </a:solidFill>
                <a:latin typeface="+mn-lt"/>
              </a:rPr>
              <a:t>Two-Dimensional Geometric Transformations:</a:t>
            </a:r>
          </a:p>
        </p:txBody>
      </p:sp>
      <p:pic>
        <p:nvPicPr>
          <p:cNvPr id="9219" name="Picture 2"/>
          <p:cNvPicPr>
            <a:picLocks noChangeAspect="1" noChangeArrowheads="1"/>
          </p:cNvPicPr>
          <p:nvPr/>
        </p:nvPicPr>
        <p:blipFill>
          <a:blip r:embed="rId2">
            <a:lum bright="-20000" contrast="30000"/>
          </a:blip>
          <a:srcRect/>
          <a:stretch>
            <a:fillRect/>
          </a:stretch>
        </p:blipFill>
        <p:spPr bwMode="auto">
          <a:xfrm>
            <a:off x="609600" y="609600"/>
            <a:ext cx="8153400" cy="6248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52400" y="762000"/>
            <a:ext cx="6019800" cy="2462213"/>
          </a:xfrm>
          <a:prstGeom prst="rect">
            <a:avLst/>
          </a:prstGeom>
          <a:noFill/>
          <a:ln w="9525">
            <a:noFill/>
            <a:miter lim="800000"/>
            <a:headEnd/>
            <a:tailEnd/>
          </a:ln>
        </p:spPr>
        <p:txBody>
          <a:bodyPr>
            <a:spAutoFit/>
          </a:bodyPr>
          <a:lstStyle/>
          <a:p>
            <a:pPr algn="just"/>
            <a:r>
              <a:rPr lang="en-US" sz="2200" b="1">
                <a:latin typeface="Arial" charset="0"/>
                <a:ea typeface="Calibri" pitchFamily="34" charset="0"/>
                <a:cs typeface="Times New Roman" pitchFamily="18" charset="0"/>
              </a:rPr>
              <a:t>Rotation of a point about an arbitrary pivot position is illustrated in Fig. 5-5. Using the trigonometric relationships in this figure, we can generalize Eqs. 5-6 to obtain the transformation equations for rotation of a point about any specified rotation position (x</a:t>
            </a:r>
            <a:r>
              <a:rPr lang="en-US" sz="2200" b="1" baseline="-25000">
                <a:latin typeface="Arial" charset="0"/>
                <a:ea typeface="Calibri" pitchFamily="34" charset="0"/>
                <a:cs typeface="Times New Roman" pitchFamily="18" charset="0"/>
              </a:rPr>
              <a:t>r</a:t>
            </a:r>
            <a:r>
              <a:rPr lang="en-US" sz="2200" b="1">
                <a:latin typeface="Arial" charset="0"/>
                <a:ea typeface="Calibri" pitchFamily="34" charset="0"/>
                <a:cs typeface="Times New Roman" pitchFamily="18" charset="0"/>
              </a:rPr>
              <a:t>, y</a:t>
            </a:r>
            <a:r>
              <a:rPr lang="en-US" sz="2200" b="1" baseline="-25000">
                <a:latin typeface="Arial" charset="0"/>
                <a:ea typeface="Calibri" pitchFamily="34" charset="0"/>
                <a:cs typeface="Times New Roman" pitchFamily="18" charset="0"/>
              </a:rPr>
              <a:t>r</a:t>
            </a:r>
            <a:r>
              <a:rPr lang="en-US" sz="2200" b="1">
                <a:latin typeface="Arial" charset="0"/>
                <a:ea typeface="Calibri" pitchFamily="34" charset="0"/>
                <a:cs typeface="Times New Roman" pitchFamily="18" charset="0"/>
              </a:rPr>
              <a:t>):</a:t>
            </a:r>
          </a:p>
        </p:txBody>
      </p:sp>
      <p:sp>
        <p:nvSpPr>
          <p:cNvPr id="3" name="Rectangle 2"/>
          <p:cNvSpPr/>
          <p:nvPr/>
        </p:nvSpPr>
        <p:spPr>
          <a:xfrm>
            <a:off x="228600" y="95250"/>
            <a:ext cx="7010400" cy="461963"/>
          </a:xfrm>
          <a:prstGeom prst="rect">
            <a:avLst/>
          </a:prstGeom>
        </p:spPr>
        <p:txBody>
          <a:bodyPr>
            <a:spAutoFit/>
          </a:bodyPr>
          <a:lstStyle/>
          <a:p>
            <a:pPr>
              <a:defRPr/>
            </a:pPr>
            <a:r>
              <a:rPr lang="en-US" b="1" dirty="0">
                <a:solidFill>
                  <a:srgbClr val="FF0000"/>
                </a:solidFill>
                <a:latin typeface="+mn-lt"/>
              </a:rPr>
              <a:t>Two-Dimensional Geometric Transformations:</a:t>
            </a:r>
          </a:p>
        </p:txBody>
      </p:sp>
      <p:pic>
        <p:nvPicPr>
          <p:cNvPr id="10244" name="Picture 2"/>
          <p:cNvPicPr>
            <a:picLocks noChangeAspect="1" noChangeArrowheads="1"/>
          </p:cNvPicPr>
          <p:nvPr/>
        </p:nvPicPr>
        <p:blipFill>
          <a:blip r:embed="rId2">
            <a:lum bright="-20000" contrast="30000"/>
          </a:blip>
          <a:srcRect/>
          <a:stretch>
            <a:fillRect/>
          </a:stretch>
        </p:blipFill>
        <p:spPr bwMode="auto">
          <a:xfrm>
            <a:off x="6172200" y="609600"/>
            <a:ext cx="2971800" cy="3429000"/>
          </a:xfrm>
          <a:prstGeom prst="rect">
            <a:avLst/>
          </a:prstGeom>
          <a:noFill/>
          <a:ln w="9525">
            <a:noFill/>
            <a:miter lim="800000"/>
            <a:headEnd/>
            <a:tailEnd/>
          </a:ln>
        </p:spPr>
      </p:pic>
      <p:pic>
        <p:nvPicPr>
          <p:cNvPr id="10245" name="Picture 3"/>
          <p:cNvPicPr>
            <a:picLocks noChangeAspect="1" noChangeArrowheads="1"/>
          </p:cNvPicPr>
          <p:nvPr/>
        </p:nvPicPr>
        <p:blipFill>
          <a:blip r:embed="rId3">
            <a:lum bright="-20000" contrast="30000"/>
          </a:blip>
          <a:srcRect/>
          <a:stretch>
            <a:fillRect/>
          </a:stretch>
        </p:blipFill>
        <p:spPr bwMode="auto">
          <a:xfrm>
            <a:off x="304800" y="3276600"/>
            <a:ext cx="5562600" cy="730250"/>
          </a:xfrm>
          <a:prstGeom prst="rect">
            <a:avLst/>
          </a:prstGeom>
          <a:noFill/>
          <a:ln w="9525">
            <a:noFill/>
            <a:miter lim="800000"/>
            <a:headEnd/>
            <a:tailEnd/>
          </a:ln>
        </p:spPr>
      </p:pic>
      <p:sp>
        <p:nvSpPr>
          <p:cNvPr id="10246" name="Text Box 3"/>
          <p:cNvSpPr txBox="1">
            <a:spLocks noChangeArrowheads="1"/>
          </p:cNvSpPr>
          <p:nvPr/>
        </p:nvSpPr>
        <p:spPr bwMode="auto">
          <a:xfrm>
            <a:off x="152400" y="4038600"/>
            <a:ext cx="8763000" cy="2554288"/>
          </a:xfrm>
          <a:prstGeom prst="rect">
            <a:avLst/>
          </a:prstGeom>
          <a:noFill/>
          <a:ln w="9525">
            <a:noFill/>
            <a:miter lim="800000"/>
            <a:headEnd/>
            <a:tailEnd/>
          </a:ln>
        </p:spPr>
        <p:txBody>
          <a:bodyPr>
            <a:spAutoFit/>
          </a:bodyPr>
          <a:lstStyle/>
          <a:p>
            <a:pPr algn="just"/>
            <a:r>
              <a:rPr lang="en-US" sz="2000" b="1">
                <a:latin typeface="Arial" charset="0"/>
                <a:ea typeface="Calibri" pitchFamily="34" charset="0"/>
                <a:cs typeface="Times New Roman" pitchFamily="18" charset="0"/>
              </a:rPr>
              <a:t>These general rotation equations differ from Eqs. 5-6 by the inclusion of additive terms, as well as the multiplicative factors on the coordinate values. Thus, the matrix expression 5-7 could be modified to include pivot coordinates by matrix addition of a column vector whose elements contain the additive (translational) terms in Eqs. 5-9. There are better ways, however, to formulate such matrix equations, and we discuss in Section 5-2 a more consistent scheme for representing the transformation equations.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ETL Concepts">
  <a:themeElements>
    <a:clrScheme name="">
      <a:dk1>
        <a:srgbClr val="000000"/>
      </a:dk1>
      <a:lt1>
        <a:srgbClr val="FFFFFF"/>
      </a:lt1>
      <a:dk2>
        <a:srgbClr val="003399"/>
      </a:dk2>
      <a:lt2>
        <a:srgbClr val="FF9900"/>
      </a:lt2>
      <a:accent1>
        <a:srgbClr val="3399FF"/>
      </a:accent1>
      <a:accent2>
        <a:srgbClr val="FFFF00"/>
      </a:accent2>
      <a:accent3>
        <a:srgbClr val="AAADCA"/>
      </a:accent3>
      <a:accent4>
        <a:srgbClr val="DADADA"/>
      </a:accent4>
      <a:accent5>
        <a:srgbClr val="ADCAFF"/>
      </a:accent5>
      <a:accent6>
        <a:srgbClr val="E7E700"/>
      </a:accent6>
      <a:hlink>
        <a:srgbClr val="FF0000"/>
      </a:hlink>
      <a:folHlink>
        <a:srgbClr val="969696"/>
      </a:folHlink>
    </a:clrScheme>
    <a:fontScheme name="ETL Concep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00CC99"/>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TL Concep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TL Concep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TL Concep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TL Concep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TL Concep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TL Concep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TL Concep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D:\Documents\Presentations\DW Concepts Training\ETL Concepts.ppt</Template>
  <TotalTime>7102</TotalTime>
  <Words>1439</Words>
  <Application>Microsoft Office PowerPoint</Application>
  <PresentationFormat>On-screen Show (4:3)</PresentationFormat>
  <Paragraphs>46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Times New Roman</vt:lpstr>
      <vt:lpstr>Arial</vt:lpstr>
      <vt:lpstr>Wingdings</vt:lpstr>
      <vt:lpstr>Calibri</vt:lpstr>
      <vt:lpstr>Symbol</vt:lpstr>
      <vt:lpstr>ETL Concepts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CEC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Data Warehousing</dc:title>
  <dc:creator>Piyush Gandhi</dc:creator>
  <cp:lastModifiedBy>Windows User</cp:lastModifiedBy>
  <cp:revision>679</cp:revision>
  <cp:lastPrinted>1999-12-23T06:32:52Z</cp:lastPrinted>
  <dcterms:created xsi:type="dcterms:W3CDTF">1999-12-03T06:13:46Z</dcterms:created>
  <dcterms:modified xsi:type="dcterms:W3CDTF">2022-09-14T10:59:31Z</dcterms:modified>
</cp:coreProperties>
</file>