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slideshow.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4"/>
  </p:notesMasterIdLst>
  <p:handoutMasterIdLst>
    <p:handoutMasterId r:id="rId15"/>
  </p:handoutMasterIdLst>
  <p:sldIdLst>
    <p:sldId id="512" r:id="rId2"/>
    <p:sldId id="513" r:id="rId3"/>
    <p:sldId id="514" r:id="rId4"/>
    <p:sldId id="515" r:id="rId5"/>
    <p:sldId id="516" r:id="rId6"/>
    <p:sldId id="517" r:id="rId7"/>
    <p:sldId id="518" r:id="rId8"/>
    <p:sldId id="519" r:id="rId9"/>
    <p:sldId id="520" r:id="rId10"/>
    <p:sldId id="521" r:id="rId11"/>
    <p:sldId id="522" r:id="rId12"/>
    <p:sldId id="523" r:id="rId1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FFCCFF"/>
    <a:srgbClr val="99FF99"/>
    <a:srgbClr val="00CC66"/>
    <a:srgbClr val="FFFFCC"/>
    <a:srgbClr val="99FFCC"/>
    <a:srgbClr val="B2B2B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4265" autoAdjust="0"/>
    <p:restoredTop sz="94728" autoAdjust="0"/>
  </p:normalViewPr>
  <p:slideViewPr>
    <p:cSldViewPr>
      <p:cViewPr>
        <p:scale>
          <a:sx n="70" d="100"/>
          <a:sy n="70" d="100"/>
        </p:scale>
        <p:origin x="-180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79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2109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2109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2109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D797AAF-A725-4154-862C-883843264C90}"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pPr>
              <a:defRPr/>
            </a:pPr>
            <a:endParaRPr lang="en-US"/>
          </a:p>
        </p:txBody>
      </p:sp>
      <p:sp>
        <p:nvSpPr>
          <p:cNvPr id="1024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vl1pPr>
          </a:lstStyle>
          <a:p>
            <a:pPr>
              <a:defRPr/>
            </a:pPr>
            <a:endParaRPr lang="en-US"/>
          </a:p>
        </p:txBody>
      </p:sp>
      <p:sp>
        <p:nvSpPr>
          <p:cNvPr id="14340"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24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EA99BBD-1E4D-41E2-A1FC-06D453ACC49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0"/>
            <a:ext cx="222885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53415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582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219200"/>
            <a:ext cx="42672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219200"/>
            <a:ext cx="4267200" cy="4343400"/>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582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219200"/>
            <a:ext cx="8686800" cy="4343400"/>
          </a:xfrm>
        </p:spPr>
        <p:txBody>
          <a:bodyPr/>
          <a:lstStyle/>
          <a:p>
            <a:pPr lvl="0"/>
            <a:endParaRPr lang="en-US"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582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219200"/>
            <a:ext cx="42672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2672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58200" cy="685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219200"/>
            <a:ext cx="42672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42672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467100"/>
            <a:ext cx="42672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219200"/>
            <a:ext cx="42672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2672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26" descr="etched"/>
          <p:cNvPicPr>
            <a:picLocks noChangeAspect="1" noChangeArrowheads="1"/>
          </p:cNvPicPr>
          <p:nvPr/>
        </p:nvPicPr>
        <p:blipFill>
          <a:blip r:embed="rId17"/>
          <a:srcRect/>
          <a:stretch>
            <a:fillRect/>
          </a:stretch>
        </p:blipFill>
        <p:spPr bwMode="hidden">
          <a:xfrm>
            <a:off x="0" y="0"/>
            <a:ext cx="9144000" cy="6858000"/>
          </a:xfrm>
          <a:prstGeom prst="rect">
            <a:avLst/>
          </a:prstGeom>
          <a:noFill/>
          <a:ln w="9525">
            <a:noFill/>
            <a:miter lim="800000"/>
            <a:headEnd/>
            <a:tailEnd/>
          </a:ln>
        </p:spPr>
      </p:pic>
      <p:sp>
        <p:nvSpPr>
          <p:cNvPr id="95235" name="Rectangle 1027"/>
          <p:cNvSpPr>
            <a:spLocks noChangeArrowheads="1"/>
          </p:cNvSpPr>
          <p:nvPr/>
        </p:nvSpPr>
        <p:spPr bwMode="auto">
          <a:xfrm>
            <a:off x="0" y="0"/>
            <a:ext cx="9144000" cy="609600"/>
          </a:xfrm>
          <a:prstGeom prst="rect">
            <a:avLst/>
          </a:prstGeom>
          <a:gradFill rotWithShape="0">
            <a:gsLst>
              <a:gs pos="0">
                <a:srgbClr val="B2B2B2"/>
              </a:gs>
              <a:gs pos="100000">
                <a:srgbClr val="FFFFFF"/>
              </a:gs>
            </a:gsLst>
            <a:lin ang="0" scaled="1"/>
          </a:gradFill>
          <a:ln w="12700">
            <a:noFill/>
            <a:miter lim="800000"/>
            <a:headEnd/>
            <a:tailEnd/>
          </a:ln>
          <a:effectLst/>
        </p:spPr>
        <p:txBody>
          <a:bodyPr wrap="none" anchor="ctr"/>
          <a:lstStyle/>
          <a:p>
            <a:pPr>
              <a:defRPr/>
            </a:pPr>
            <a:endParaRPr lang="en-US"/>
          </a:p>
        </p:txBody>
      </p:sp>
      <p:sp>
        <p:nvSpPr>
          <p:cNvPr id="1028" name="Rectangle 1028"/>
          <p:cNvSpPr>
            <a:spLocks noGrp="1" noChangeArrowheads="1"/>
          </p:cNvSpPr>
          <p:nvPr>
            <p:ph type="title"/>
          </p:nvPr>
        </p:nvSpPr>
        <p:spPr bwMode="auto">
          <a:xfrm>
            <a:off x="0" y="0"/>
            <a:ext cx="84582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a:t>
            </a:r>
          </a:p>
        </p:txBody>
      </p:sp>
      <p:sp>
        <p:nvSpPr>
          <p:cNvPr id="95237" name="Rectangle 1029"/>
          <p:cNvSpPr>
            <a:spLocks noGrp="1" noChangeArrowheads="1"/>
          </p:cNvSpPr>
          <p:nvPr>
            <p:ph type="body" idx="1"/>
          </p:nvPr>
        </p:nvSpPr>
        <p:spPr bwMode="auto">
          <a:xfrm>
            <a:off x="228600" y="1219200"/>
            <a:ext cx="86868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95239" name="Rectangle 1031"/>
          <p:cNvSpPr>
            <a:spLocks noChangeArrowheads="1"/>
          </p:cNvSpPr>
          <p:nvPr userDrawn="1"/>
        </p:nvSpPr>
        <p:spPr bwMode="auto">
          <a:xfrm>
            <a:off x="0" y="6553200"/>
            <a:ext cx="9144000" cy="304800"/>
          </a:xfrm>
          <a:prstGeom prst="rect">
            <a:avLst/>
          </a:prstGeom>
          <a:solidFill>
            <a:schemeClr val="hlink"/>
          </a:solidFill>
          <a:ln w="12700">
            <a:noFill/>
            <a:miter lim="800000"/>
            <a:headEnd/>
            <a:tailEnd/>
          </a:ln>
          <a:effectLst/>
        </p:spPr>
        <p:txBody>
          <a:bodyPr wrap="none" anchor="ctr"/>
          <a:lstStyle/>
          <a:p>
            <a:pPr algn="ctr">
              <a:defRPr/>
            </a:pPr>
            <a:endParaRPr lang="en-GB"/>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hf hdr="0" dt="0"/>
  <p:txStyles>
    <p:titleStyle>
      <a:lvl1pPr algn="l" rtl="0" eaLnBrk="0" fontAlgn="base" hangingPunct="0">
        <a:lnSpc>
          <a:spcPct val="85000"/>
        </a:lnSpc>
        <a:spcBef>
          <a:spcPct val="10000"/>
        </a:spcBef>
        <a:spcAft>
          <a:spcPct val="0"/>
        </a:spcAft>
        <a:defRPr sz="3600" b="1">
          <a:solidFill>
            <a:srgbClr val="0000FF"/>
          </a:solidFill>
          <a:latin typeface="+mj-lt"/>
          <a:ea typeface="+mj-ea"/>
          <a:cs typeface="+mj-cs"/>
        </a:defRPr>
      </a:lvl1pPr>
      <a:lvl2pPr algn="l" rtl="0" eaLnBrk="0" fontAlgn="base" hangingPunct="0">
        <a:lnSpc>
          <a:spcPct val="85000"/>
        </a:lnSpc>
        <a:spcBef>
          <a:spcPct val="10000"/>
        </a:spcBef>
        <a:spcAft>
          <a:spcPct val="0"/>
        </a:spcAft>
        <a:defRPr sz="3600" b="1">
          <a:solidFill>
            <a:srgbClr val="0000FF"/>
          </a:solidFill>
          <a:latin typeface="Arial" pitchFamily="34" charset="0"/>
        </a:defRPr>
      </a:lvl2pPr>
      <a:lvl3pPr algn="l" rtl="0" eaLnBrk="0" fontAlgn="base" hangingPunct="0">
        <a:lnSpc>
          <a:spcPct val="85000"/>
        </a:lnSpc>
        <a:spcBef>
          <a:spcPct val="10000"/>
        </a:spcBef>
        <a:spcAft>
          <a:spcPct val="0"/>
        </a:spcAft>
        <a:defRPr sz="3600" b="1">
          <a:solidFill>
            <a:srgbClr val="0000FF"/>
          </a:solidFill>
          <a:latin typeface="Arial" pitchFamily="34" charset="0"/>
        </a:defRPr>
      </a:lvl3pPr>
      <a:lvl4pPr algn="l" rtl="0" eaLnBrk="0" fontAlgn="base" hangingPunct="0">
        <a:lnSpc>
          <a:spcPct val="85000"/>
        </a:lnSpc>
        <a:spcBef>
          <a:spcPct val="10000"/>
        </a:spcBef>
        <a:spcAft>
          <a:spcPct val="0"/>
        </a:spcAft>
        <a:defRPr sz="3600" b="1">
          <a:solidFill>
            <a:srgbClr val="0000FF"/>
          </a:solidFill>
          <a:latin typeface="Arial" pitchFamily="34" charset="0"/>
        </a:defRPr>
      </a:lvl4pPr>
      <a:lvl5pPr algn="l" rtl="0" eaLnBrk="0" fontAlgn="base" hangingPunct="0">
        <a:lnSpc>
          <a:spcPct val="85000"/>
        </a:lnSpc>
        <a:spcBef>
          <a:spcPct val="10000"/>
        </a:spcBef>
        <a:spcAft>
          <a:spcPct val="0"/>
        </a:spcAft>
        <a:defRPr sz="3600" b="1">
          <a:solidFill>
            <a:srgbClr val="0000FF"/>
          </a:solidFill>
          <a:latin typeface="Arial" pitchFamily="34" charset="0"/>
        </a:defRPr>
      </a:lvl5pPr>
      <a:lvl6pPr marL="457200" algn="l" rtl="0" eaLnBrk="0" fontAlgn="base" hangingPunct="0">
        <a:lnSpc>
          <a:spcPct val="85000"/>
        </a:lnSpc>
        <a:spcBef>
          <a:spcPct val="10000"/>
        </a:spcBef>
        <a:spcAft>
          <a:spcPct val="0"/>
        </a:spcAft>
        <a:defRPr sz="3600" b="1">
          <a:solidFill>
            <a:srgbClr val="0000FF"/>
          </a:solidFill>
          <a:latin typeface="Arial" pitchFamily="34" charset="0"/>
        </a:defRPr>
      </a:lvl6pPr>
      <a:lvl7pPr marL="914400" algn="l" rtl="0" eaLnBrk="0" fontAlgn="base" hangingPunct="0">
        <a:lnSpc>
          <a:spcPct val="85000"/>
        </a:lnSpc>
        <a:spcBef>
          <a:spcPct val="10000"/>
        </a:spcBef>
        <a:spcAft>
          <a:spcPct val="0"/>
        </a:spcAft>
        <a:defRPr sz="3600" b="1">
          <a:solidFill>
            <a:srgbClr val="0000FF"/>
          </a:solidFill>
          <a:latin typeface="Arial" pitchFamily="34" charset="0"/>
        </a:defRPr>
      </a:lvl7pPr>
      <a:lvl8pPr marL="1371600" algn="l" rtl="0" eaLnBrk="0" fontAlgn="base" hangingPunct="0">
        <a:lnSpc>
          <a:spcPct val="85000"/>
        </a:lnSpc>
        <a:spcBef>
          <a:spcPct val="10000"/>
        </a:spcBef>
        <a:spcAft>
          <a:spcPct val="0"/>
        </a:spcAft>
        <a:defRPr sz="3600" b="1">
          <a:solidFill>
            <a:srgbClr val="0000FF"/>
          </a:solidFill>
          <a:latin typeface="Arial" pitchFamily="34" charset="0"/>
        </a:defRPr>
      </a:lvl8pPr>
      <a:lvl9pPr marL="1828800" algn="l" rtl="0" eaLnBrk="0" fontAlgn="base" hangingPunct="0">
        <a:lnSpc>
          <a:spcPct val="85000"/>
        </a:lnSpc>
        <a:spcBef>
          <a:spcPct val="10000"/>
        </a:spcBef>
        <a:spcAft>
          <a:spcPct val="0"/>
        </a:spcAft>
        <a:defRPr sz="3600" b="1">
          <a:solidFill>
            <a:srgbClr val="0000FF"/>
          </a:solidFill>
          <a:latin typeface="Arial" pitchFamily="34" charset="0"/>
        </a:defRPr>
      </a:lvl9pPr>
    </p:titleStyle>
    <p:bodyStyle>
      <a:lvl1pPr marL="342900" indent="-342900" algn="l" rtl="0" eaLnBrk="0" fontAlgn="base" hangingPunct="0">
        <a:lnSpc>
          <a:spcPct val="145000"/>
        </a:lnSpc>
        <a:spcBef>
          <a:spcPct val="20000"/>
        </a:spcBef>
        <a:spcAft>
          <a:spcPct val="0"/>
        </a:spcAft>
        <a:buClr>
          <a:schemeClr val="tx1"/>
        </a:buClr>
        <a:buSzPct val="60000"/>
        <a:buFont typeface="Wingdings" pitchFamily="2" charset="2"/>
        <a:buChar char="l"/>
        <a:defRPr sz="28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lnSpc>
          <a:spcPct val="145000"/>
        </a:lnSpc>
        <a:spcBef>
          <a:spcPct val="0"/>
        </a:spcBef>
        <a:spcAft>
          <a:spcPct val="0"/>
        </a:spcAft>
        <a:buChar char="–"/>
        <a:defRPr sz="2600">
          <a:solidFill>
            <a:schemeClr val="tx1"/>
          </a:solidFill>
          <a:effectLst>
            <a:outerShdw blurRad="38100" dist="38100" dir="2700000" algn="tl">
              <a:srgbClr val="000000"/>
            </a:outerShdw>
          </a:effectLst>
          <a:latin typeface="+mn-lt"/>
        </a:defRPr>
      </a:lvl2pPr>
      <a:lvl3pPr marL="1143000" indent="-228600" algn="l" rtl="0" eaLnBrk="0" fontAlgn="base" hangingPunct="0">
        <a:lnSpc>
          <a:spcPct val="145000"/>
        </a:lnSpc>
        <a:spcBef>
          <a:spcPct val="15000"/>
        </a:spcBef>
        <a:spcAft>
          <a:spcPct val="0"/>
        </a:spcAft>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152400" y="685800"/>
            <a:ext cx="8839200" cy="2713038"/>
          </a:xfrm>
          <a:prstGeom prst="rect">
            <a:avLst/>
          </a:prstGeom>
          <a:noFill/>
          <a:ln w="9525">
            <a:noFill/>
            <a:miter lim="800000"/>
            <a:headEnd/>
            <a:tailEnd/>
          </a:ln>
        </p:spPr>
        <p:txBody>
          <a:bodyPr>
            <a:spAutoFit/>
          </a:bodyPr>
          <a:lstStyle/>
          <a:p>
            <a:pPr marL="355600" indent="-355600" algn="just">
              <a:spcAft>
                <a:spcPts val="1000"/>
              </a:spcAft>
              <a:defRPr/>
            </a:pPr>
            <a:r>
              <a:rPr lang="en-US" b="1" dirty="0">
                <a:solidFill>
                  <a:srgbClr val="FFFF00"/>
                </a:solidFill>
                <a:latin typeface="Arial" charset="0"/>
                <a:ea typeface="Calibri" pitchFamily="34" charset="0"/>
                <a:cs typeface="Times New Roman" pitchFamily="18" charset="0"/>
              </a:rPr>
              <a:t>Shear:</a:t>
            </a:r>
          </a:p>
          <a:p>
            <a:pPr algn="just">
              <a:spcAft>
                <a:spcPts val="1000"/>
              </a:spcAft>
              <a:defRPr/>
            </a:pPr>
            <a:r>
              <a:rPr lang="en-US" sz="2300" b="1" dirty="0">
                <a:latin typeface="Arial" charset="0"/>
                <a:ea typeface="Calibri" pitchFamily="34" charset="0"/>
                <a:cs typeface="Times New Roman" pitchFamily="18" charset="0"/>
              </a:rPr>
              <a:t>A transformation that distorts the shape of an object such that the transformed shape appears as if the object were composed of internal layers that had been caused to slide over each other is called a shear. Two common shearing transformations are those that shift coordinate </a:t>
            </a:r>
            <a:r>
              <a:rPr lang="en-US" sz="2300" b="1" dirty="0">
                <a:latin typeface="Arial" charset="0"/>
                <a:ea typeface="Calibri" pitchFamily="34" charset="0"/>
                <a:cs typeface="Times New Roman" pitchFamily="18" charset="0"/>
              </a:rPr>
              <a:t>x </a:t>
            </a:r>
            <a:r>
              <a:rPr lang="en-US" sz="2300" b="1" dirty="0">
                <a:latin typeface="Arial" charset="0"/>
                <a:ea typeface="Calibri" pitchFamily="34" charset="0"/>
                <a:cs typeface="Times New Roman" pitchFamily="18" charset="0"/>
              </a:rPr>
              <a:t>values and those that shift y values.</a:t>
            </a:r>
          </a:p>
        </p:txBody>
      </p:sp>
      <p:pic>
        <p:nvPicPr>
          <p:cNvPr id="2051" name="Picture 4"/>
          <p:cNvPicPr>
            <a:picLocks noChangeAspect="1" noChangeArrowheads="1"/>
          </p:cNvPicPr>
          <p:nvPr/>
        </p:nvPicPr>
        <p:blipFill>
          <a:blip r:embed="rId2">
            <a:lum bright="-20000" contrast="30000"/>
          </a:blip>
          <a:srcRect/>
          <a:stretch>
            <a:fillRect/>
          </a:stretch>
        </p:blipFill>
        <p:spPr bwMode="auto">
          <a:xfrm>
            <a:off x="457200" y="3505200"/>
            <a:ext cx="8305800" cy="2895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152400" y="685800"/>
            <a:ext cx="8839200" cy="2308225"/>
          </a:xfrm>
          <a:prstGeom prst="rect">
            <a:avLst/>
          </a:prstGeom>
          <a:noFill/>
          <a:ln w="9525">
            <a:noFill/>
            <a:miter lim="800000"/>
            <a:headEnd/>
            <a:tailEnd/>
          </a:ln>
        </p:spPr>
        <p:txBody>
          <a:bodyPr>
            <a:spAutoFit/>
          </a:bodyPr>
          <a:lstStyle/>
          <a:p>
            <a:pPr algn="just">
              <a:spcAft>
                <a:spcPts val="1000"/>
              </a:spcAft>
            </a:pPr>
            <a:r>
              <a:rPr lang="en-US" b="1">
                <a:latin typeface="Arial" charset="0"/>
                <a:ea typeface="Calibri" pitchFamily="34" charset="0"/>
                <a:cs typeface="Times New Roman" pitchFamily="18" charset="0"/>
              </a:rPr>
              <a:t>Expressing positions in homogeneous coordinates allows us to represent all geometric transformation equations as matrix multiplications. Coordinates are represented with three-element column vectors, and transformation operations are written as 3 by 3 matrices. For  Translation. we have</a:t>
            </a:r>
          </a:p>
        </p:txBody>
      </p:sp>
      <p:pic>
        <p:nvPicPr>
          <p:cNvPr id="11267" name="Picture 2"/>
          <p:cNvPicPr>
            <a:picLocks noChangeAspect="1" noChangeArrowheads="1"/>
          </p:cNvPicPr>
          <p:nvPr/>
        </p:nvPicPr>
        <p:blipFill>
          <a:blip r:embed="rId2"/>
          <a:srcRect/>
          <a:stretch>
            <a:fillRect/>
          </a:stretch>
        </p:blipFill>
        <p:spPr bwMode="auto">
          <a:xfrm>
            <a:off x="457200" y="3200400"/>
            <a:ext cx="8221663" cy="2362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lum bright="-20000" contrast="30000"/>
          </a:blip>
          <a:srcRect/>
          <a:stretch>
            <a:fillRect/>
          </a:stretch>
        </p:blipFill>
        <p:spPr bwMode="auto">
          <a:xfrm>
            <a:off x="685800" y="633413"/>
            <a:ext cx="7772400" cy="60721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52400" y="685800"/>
            <a:ext cx="8839200" cy="5299075"/>
          </a:xfrm>
          <a:prstGeom prst="rect">
            <a:avLst/>
          </a:prstGeom>
          <a:noFill/>
          <a:ln w="9525">
            <a:noFill/>
            <a:miter lim="800000"/>
            <a:headEnd/>
            <a:tailEnd/>
          </a:ln>
        </p:spPr>
        <p:txBody>
          <a:bodyPr>
            <a:spAutoFit/>
          </a:bodyPr>
          <a:lstStyle/>
          <a:p>
            <a:pPr algn="just">
              <a:spcAft>
                <a:spcPts val="1000"/>
              </a:spcAft>
            </a:pPr>
            <a:r>
              <a:rPr lang="en-US" sz="2200" b="1">
                <a:latin typeface="Arial" charset="0"/>
                <a:ea typeface="Calibri" pitchFamily="34" charset="0"/>
                <a:cs typeface="Times New Roman" pitchFamily="18" charset="0"/>
              </a:rPr>
              <a:t>where S(sx, sy) is the 3 by 3 matrix in Eq. 5-21 with parameters sx and sy. Replacing these parameters with their multiplicative inverses (1/sx, 1/sy) yields yields the inverse scaling matrix. </a:t>
            </a:r>
          </a:p>
          <a:p>
            <a:pPr algn="just">
              <a:spcAft>
                <a:spcPts val="1000"/>
              </a:spcAft>
            </a:pPr>
            <a:r>
              <a:rPr lang="en-US" sz="2200" b="1">
                <a:latin typeface="Arial" charset="0"/>
                <a:ea typeface="Calibri" pitchFamily="34" charset="0"/>
                <a:cs typeface="Times New Roman" pitchFamily="18" charset="0"/>
              </a:rPr>
              <a:t>Matrix representations are standard methods for implementing transformations in graphics systems. In many systems, rotation and scaling functions produce transformations with respect to the coordinate origin, as in Eqs. 5-19 and 5-21. Rotations and scalings relative to other reference positions are then handled as a succession of transformation operations. An alternate approach in a graphics package is to provide parameters in the transformation functions for the scaling fixed-point coordinates and the pivot-point coordinates General rotation and scaling matrices that include the pivot or fixed point are then set up directly without the need to invoke a succession of transformation functions.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lum bright="-20000" contrast="30000"/>
          </a:blip>
          <a:srcRect/>
          <a:stretch>
            <a:fillRect/>
          </a:stretch>
        </p:blipFill>
        <p:spPr bwMode="auto">
          <a:xfrm>
            <a:off x="152400" y="914400"/>
            <a:ext cx="8797925" cy="52101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lum bright="-20000" contrast="30000"/>
          </a:blip>
          <a:srcRect/>
          <a:stretch>
            <a:fillRect/>
          </a:stretch>
        </p:blipFill>
        <p:spPr bwMode="auto">
          <a:xfrm>
            <a:off x="990600" y="685800"/>
            <a:ext cx="6705600" cy="3048000"/>
          </a:xfrm>
          <a:prstGeom prst="rect">
            <a:avLst/>
          </a:prstGeom>
          <a:noFill/>
          <a:ln w="9525">
            <a:noFill/>
            <a:miter lim="800000"/>
            <a:headEnd/>
            <a:tailEnd/>
          </a:ln>
        </p:spPr>
      </p:pic>
      <p:pic>
        <p:nvPicPr>
          <p:cNvPr id="4099" name="Picture 3"/>
          <p:cNvPicPr>
            <a:picLocks noChangeAspect="1" noChangeArrowheads="1"/>
          </p:cNvPicPr>
          <p:nvPr/>
        </p:nvPicPr>
        <p:blipFill>
          <a:blip r:embed="rId3">
            <a:lum bright="-20000" contrast="30000"/>
          </a:blip>
          <a:srcRect/>
          <a:stretch>
            <a:fillRect/>
          </a:stretch>
        </p:blipFill>
        <p:spPr bwMode="auto">
          <a:xfrm>
            <a:off x="762000" y="3816350"/>
            <a:ext cx="7467600" cy="26955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152400" y="685800"/>
            <a:ext cx="8839200" cy="4467225"/>
          </a:xfrm>
          <a:prstGeom prst="rect">
            <a:avLst/>
          </a:prstGeom>
          <a:noFill/>
          <a:ln w="9525">
            <a:noFill/>
            <a:miter lim="800000"/>
            <a:headEnd/>
            <a:tailEnd/>
          </a:ln>
        </p:spPr>
        <p:txBody>
          <a:bodyPr>
            <a:spAutoFit/>
          </a:bodyPr>
          <a:lstStyle/>
          <a:p>
            <a:pPr algn="just">
              <a:spcAft>
                <a:spcPts val="1000"/>
              </a:spcAft>
            </a:pPr>
            <a:r>
              <a:rPr lang="en-US" sz="2300" b="1">
                <a:latin typeface="Arial" charset="0"/>
                <a:ea typeface="Calibri" pitchFamily="34" charset="0"/>
                <a:cs typeface="Times New Roman" pitchFamily="18" charset="0"/>
              </a:rPr>
              <a:t>This transformation shifts coordinate position vertically by an amount proportional to its distance from the reference line      x = x</a:t>
            </a:r>
            <a:r>
              <a:rPr lang="en-US" sz="2300" b="1" baseline="-25000">
                <a:latin typeface="Arial" charset="0"/>
                <a:ea typeface="Calibri" pitchFamily="34" charset="0"/>
                <a:cs typeface="Times New Roman" pitchFamily="18" charset="0"/>
              </a:rPr>
              <a:t>ref</a:t>
            </a:r>
            <a:r>
              <a:rPr lang="en-US" sz="2300" b="1">
                <a:latin typeface="Arial" charset="0"/>
                <a:ea typeface="Calibri" pitchFamily="34" charset="0"/>
                <a:cs typeface="Times New Roman" pitchFamily="18" charset="0"/>
              </a:rPr>
              <a:t>. Figure 5-25 illustrates the conversion of a square into a parallelogram with sh</a:t>
            </a:r>
            <a:r>
              <a:rPr lang="en-US" sz="2300" b="1" baseline="-25000">
                <a:latin typeface="Arial" charset="0"/>
                <a:ea typeface="Calibri" pitchFamily="34" charset="0"/>
                <a:cs typeface="Times New Roman" pitchFamily="18" charset="0"/>
              </a:rPr>
              <a:t>y</a:t>
            </a:r>
            <a:r>
              <a:rPr lang="en-US" sz="2300" b="1">
                <a:latin typeface="Arial" charset="0"/>
                <a:ea typeface="Calibri" pitchFamily="34" charset="0"/>
                <a:cs typeface="Times New Roman" pitchFamily="18" charset="0"/>
              </a:rPr>
              <a:t> = 1 / 2 and x</a:t>
            </a:r>
            <a:r>
              <a:rPr lang="en-US" sz="2300" b="1" baseline="-25000">
                <a:latin typeface="Arial" charset="0"/>
                <a:ea typeface="Calibri" pitchFamily="34" charset="0"/>
                <a:cs typeface="Times New Roman" pitchFamily="18" charset="0"/>
              </a:rPr>
              <a:t>ref</a:t>
            </a:r>
            <a:r>
              <a:rPr lang="en-US" sz="2300" b="1">
                <a:latin typeface="Arial" charset="0"/>
                <a:ea typeface="Calibri" pitchFamily="34" charset="0"/>
                <a:cs typeface="Times New Roman" pitchFamily="18" charset="0"/>
              </a:rPr>
              <a:t> = -1.</a:t>
            </a:r>
          </a:p>
          <a:p>
            <a:pPr algn="just">
              <a:spcAft>
                <a:spcPts val="1000"/>
              </a:spcAft>
            </a:pPr>
            <a:r>
              <a:rPr lang="en-US" sz="2300" b="1">
                <a:latin typeface="Arial" charset="0"/>
                <a:ea typeface="Calibri" pitchFamily="34" charset="0"/>
                <a:cs typeface="Times New Roman" pitchFamily="18" charset="0"/>
              </a:rPr>
              <a:t>Shearing operations can be expressed as sequences of basic transformation. The x-direction shear matrix 5-53, for example, can be written as a composite transformation involving a series of rotation and scaling matrices that would scale the unit square of Fig. 5-23 along its diagonal, while maintaining the original lengths and orientations of edges parallel to the x axis. Shifts in the positions of objects relative to shearing reference lines are equivalent to translations.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lum bright="-20000" contrast="30000"/>
          </a:blip>
          <a:srcRect/>
          <a:stretch>
            <a:fillRect/>
          </a:stretch>
        </p:blipFill>
        <p:spPr bwMode="auto">
          <a:xfrm>
            <a:off x="914400" y="1143000"/>
            <a:ext cx="7391400" cy="51101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152400" y="685800"/>
            <a:ext cx="8839200" cy="4549775"/>
          </a:xfrm>
          <a:prstGeom prst="rect">
            <a:avLst/>
          </a:prstGeom>
          <a:noFill/>
          <a:ln w="9525">
            <a:noFill/>
            <a:miter lim="800000"/>
            <a:headEnd/>
            <a:tailEnd/>
          </a:ln>
        </p:spPr>
        <p:txBody>
          <a:bodyPr>
            <a:spAutoFit/>
          </a:bodyPr>
          <a:lstStyle/>
          <a:p>
            <a:pPr algn="just">
              <a:spcAft>
                <a:spcPts val="1000"/>
              </a:spcAft>
            </a:pPr>
            <a:r>
              <a:rPr lang="en-US" b="1">
                <a:solidFill>
                  <a:srgbClr val="FFFF00"/>
                </a:solidFill>
                <a:latin typeface="Arial" charset="0"/>
                <a:ea typeface="Calibri" pitchFamily="34" charset="0"/>
                <a:cs typeface="Times New Roman" pitchFamily="18" charset="0"/>
              </a:rPr>
              <a:t>Matrix Representations and Homogeneous Coordinates: </a:t>
            </a:r>
          </a:p>
          <a:p>
            <a:pPr algn="just">
              <a:spcAft>
                <a:spcPts val="1000"/>
              </a:spcAft>
            </a:pPr>
            <a:endParaRPr lang="en-US" sz="900" b="1">
              <a:latin typeface="Arial" charset="0"/>
              <a:ea typeface="Calibri" pitchFamily="34" charset="0"/>
              <a:cs typeface="Times New Roman" pitchFamily="18" charset="0"/>
            </a:endParaRPr>
          </a:p>
          <a:p>
            <a:pPr algn="just">
              <a:spcAft>
                <a:spcPts val="1000"/>
              </a:spcAft>
            </a:pPr>
            <a:r>
              <a:rPr lang="en-US" b="1">
                <a:latin typeface="Arial" charset="0"/>
                <a:ea typeface="Calibri" pitchFamily="34" charset="0"/>
                <a:cs typeface="Times New Roman" pitchFamily="18" charset="0"/>
              </a:rPr>
              <a:t>Many graphics applications involve sequences of geometric transformations. An animation, for example, might require an object to be translated and rotated at each increment of the motion. In design and picture construction applications, we perform translations, rotations, and scaling to fit the picture components into their proper positions. Here we consider how the matrix representations discussed in the previous sections can be reformulated so that such transformation sequences can be efficiently processed.</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152400" y="685800"/>
            <a:ext cx="8839200" cy="5888038"/>
          </a:xfrm>
          <a:prstGeom prst="rect">
            <a:avLst/>
          </a:prstGeom>
          <a:noFill/>
          <a:ln w="9525">
            <a:noFill/>
            <a:miter lim="800000"/>
            <a:headEnd/>
            <a:tailEnd/>
          </a:ln>
        </p:spPr>
        <p:txBody>
          <a:bodyPr>
            <a:spAutoFit/>
          </a:bodyPr>
          <a:lstStyle/>
          <a:p>
            <a:pPr algn="just">
              <a:spcAft>
                <a:spcPts val="1000"/>
              </a:spcAft>
            </a:pPr>
            <a:r>
              <a:rPr lang="en-US" sz="2000" b="1">
                <a:latin typeface="Arial" charset="0"/>
                <a:ea typeface="Calibri" pitchFamily="34" charset="0"/>
                <a:cs typeface="Times New Roman" pitchFamily="18" charset="0"/>
              </a:rPr>
              <a:t>We have seen in Section 5-1 that each of the basic transformations can be expressed in the general matrix form   P</a:t>
            </a:r>
            <a:r>
              <a:rPr lang="en-US" sz="2000" b="1">
                <a:latin typeface="Arial" charset="0"/>
                <a:ea typeface="Calibri" pitchFamily="34" charset="0"/>
                <a:cs typeface="Times New Roman" pitchFamily="18" charset="0"/>
                <a:sym typeface="Symbol" pitchFamily="18" charset="2"/>
              </a:rPr>
              <a:t></a:t>
            </a:r>
            <a:r>
              <a:rPr lang="en-US" sz="2000" b="1">
                <a:latin typeface="Arial" charset="0"/>
                <a:ea typeface="Calibri" pitchFamily="34" charset="0"/>
                <a:cs typeface="Times New Roman" pitchFamily="18" charset="0"/>
              </a:rPr>
              <a:t> = M</a:t>
            </a:r>
            <a:r>
              <a:rPr lang="en-US" sz="2000" b="1" baseline="-25000">
                <a:latin typeface="Arial" charset="0"/>
                <a:ea typeface="Calibri" pitchFamily="34" charset="0"/>
                <a:cs typeface="Times New Roman" pitchFamily="18" charset="0"/>
              </a:rPr>
              <a:t>1</a:t>
            </a:r>
            <a:r>
              <a:rPr lang="en-US" sz="2000" b="1">
                <a:latin typeface="Arial" charset="0"/>
                <a:ea typeface="Calibri" pitchFamily="34" charset="0"/>
                <a:cs typeface="Times New Roman" pitchFamily="18" charset="0"/>
              </a:rPr>
              <a:t> * P + M</a:t>
            </a:r>
            <a:r>
              <a:rPr lang="en-US" sz="2000" b="1" baseline="-25000">
                <a:latin typeface="Arial" charset="0"/>
                <a:ea typeface="Calibri" pitchFamily="34" charset="0"/>
                <a:cs typeface="Times New Roman" pitchFamily="18" charset="0"/>
              </a:rPr>
              <a:t>2</a:t>
            </a:r>
          </a:p>
          <a:p>
            <a:pPr algn="just">
              <a:spcAft>
                <a:spcPts val="1000"/>
              </a:spcAft>
            </a:pPr>
            <a:r>
              <a:rPr lang="en-US" sz="2000" b="1">
                <a:latin typeface="Arial" charset="0"/>
                <a:ea typeface="Calibri" pitchFamily="34" charset="0"/>
                <a:cs typeface="Times New Roman" pitchFamily="18" charset="0"/>
              </a:rPr>
              <a:t>with coordinate positions P and P' represented as column vectors. Matrix M1 is a 2 by 2 array containing multiplicative factors, and M2 is a two-element column matrix containing translational terms. For translation, M1 is the identity matrix. </a:t>
            </a:r>
          </a:p>
          <a:p>
            <a:pPr algn="just">
              <a:spcAft>
                <a:spcPts val="1000"/>
              </a:spcAft>
            </a:pPr>
            <a:r>
              <a:rPr lang="en-US" sz="2000" b="1">
                <a:latin typeface="Arial" charset="0"/>
                <a:ea typeface="Calibri" pitchFamily="34" charset="0"/>
                <a:cs typeface="Times New Roman" pitchFamily="18" charset="0"/>
              </a:rPr>
              <a:t>For rotation or scaling, M2 contains the translational terms associated with the pivot point or scaling fixed point. To produce a sequence of transformations with these equations, such as scaling followed by rotation then translation, we must calculate the transformed coordinates one step at a time. First, coordinate positions are scaled, then these scaled coordinates are rotated, and finally the rotated coordinates are translated. A more efficient approach would be to combine the transformations so that the final coordinate positions are obtained directly from the initial coordinates, thereby eliminating the calculation of intermediate coordinate values. To be able to do this, we need to reformulate Eq. 5-15 to eliminate the matrix addition associated with the translation terms in M2.</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152400" y="685800"/>
            <a:ext cx="8839200" cy="2862263"/>
          </a:xfrm>
          <a:prstGeom prst="rect">
            <a:avLst/>
          </a:prstGeom>
          <a:noFill/>
          <a:ln w="9525">
            <a:noFill/>
            <a:miter lim="800000"/>
            <a:headEnd/>
            <a:tailEnd/>
          </a:ln>
        </p:spPr>
        <p:txBody>
          <a:bodyPr>
            <a:spAutoFit/>
          </a:bodyPr>
          <a:lstStyle/>
          <a:p>
            <a:pPr algn="just">
              <a:spcAft>
                <a:spcPts val="1000"/>
              </a:spcAft>
            </a:pPr>
            <a:r>
              <a:rPr lang="en-US" sz="2000" b="1">
                <a:latin typeface="Arial" charset="0"/>
                <a:ea typeface="Calibri" pitchFamily="34" charset="0"/>
                <a:cs typeface="Times New Roman" pitchFamily="18" charset="0"/>
              </a:rPr>
              <a:t>We can combine the multiplicative and translational terms for two-dimensional geometric transformations into a single matrix representation by expanding the 2 by 2 matrix representations to 3 by 3 matrices. This allows us to express all transformation equations as matrix multiplications, providing that we also expand the matrix representations for coordinate positions. To express any two-dimensional transformation as a matrix multiplication, we represent each Cartesian coordinate position ( x, y) with the homogeneous coordinate triple (xh, yh, h), where</a:t>
            </a:r>
          </a:p>
        </p:txBody>
      </p:sp>
      <p:pic>
        <p:nvPicPr>
          <p:cNvPr id="9219" name="Picture 2"/>
          <p:cNvPicPr>
            <a:picLocks noChangeAspect="1" noChangeArrowheads="1"/>
          </p:cNvPicPr>
          <p:nvPr/>
        </p:nvPicPr>
        <p:blipFill>
          <a:blip r:embed="rId2">
            <a:lum bright="-20000" contrast="30000"/>
          </a:blip>
          <a:srcRect/>
          <a:stretch>
            <a:fillRect/>
          </a:stretch>
        </p:blipFill>
        <p:spPr bwMode="auto">
          <a:xfrm>
            <a:off x="1752600" y="3810000"/>
            <a:ext cx="5686425" cy="1066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152400" y="685800"/>
            <a:ext cx="8839200" cy="5273675"/>
          </a:xfrm>
          <a:prstGeom prst="rect">
            <a:avLst/>
          </a:prstGeom>
          <a:noFill/>
          <a:ln w="9525">
            <a:noFill/>
            <a:miter lim="800000"/>
            <a:headEnd/>
            <a:tailEnd/>
          </a:ln>
        </p:spPr>
        <p:txBody>
          <a:bodyPr>
            <a:spAutoFit/>
          </a:bodyPr>
          <a:lstStyle/>
          <a:p>
            <a:pPr algn="just">
              <a:spcAft>
                <a:spcPts val="1000"/>
              </a:spcAft>
            </a:pPr>
            <a:r>
              <a:rPr lang="en-US" sz="2000" b="1">
                <a:latin typeface="Arial" charset="0"/>
                <a:ea typeface="Calibri" pitchFamily="34" charset="0"/>
                <a:cs typeface="Times New Roman" pitchFamily="18" charset="0"/>
              </a:rPr>
              <a:t>Thus, a general homogenous coordinate representation can also be written as (h*x, h*y, h). For two-dimensional geometric transformations, we can choose the homogenous parameter h to be any nonzero value. Thus, there is an infinite number of equivalent homogeneous representations for each coordinate point (x, y).</a:t>
            </a:r>
          </a:p>
          <a:p>
            <a:pPr algn="just">
              <a:spcAft>
                <a:spcPts val="1000"/>
              </a:spcAft>
            </a:pPr>
            <a:r>
              <a:rPr lang="en-US" sz="2000" b="1">
                <a:latin typeface="Arial" charset="0"/>
                <a:ea typeface="Calibri" pitchFamily="34" charset="0"/>
                <a:cs typeface="Times New Roman" pitchFamily="18" charset="0"/>
              </a:rPr>
              <a:t>A convenient choice is simply to set h = 1. Each two-dimensional position is then represented with homogeneous coordinates (x, y, 1). Other values for parameter h are needed, for example, in matrix formulations of three dimensional viewing transformations. </a:t>
            </a:r>
          </a:p>
          <a:p>
            <a:pPr algn="just">
              <a:spcAft>
                <a:spcPts val="1000"/>
              </a:spcAft>
            </a:pPr>
            <a:r>
              <a:rPr lang="en-US" sz="2000" b="1">
                <a:latin typeface="Arial" charset="0"/>
                <a:ea typeface="Calibri" pitchFamily="34" charset="0"/>
                <a:cs typeface="Times New Roman" pitchFamily="18" charset="0"/>
              </a:rPr>
              <a:t>The term homogenous coordinates is used in mathematics to refer to the effect of this representation on Cartesian equations. When a Cartesian point (x, y) is converted to a homogeneous representation (xh, yh, h), equations containing x and y, such as f(x, y) = 0, become homogeneous equation in the three parameters xh, yh, and h. This just means that if each of the three parameters is replaced by any value v times that parameter, the value v can be factored out of the equations.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ETL Concepts">
  <a:themeElements>
    <a:clrScheme name="">
      <a:dk1>
        <a:srgbClr val="000000"/>
      </a:dk1>
      <a:lt1>
        <a:srgbClr val="FFFFFF"/>
      </a:lt1>
      <a:dk2>
        <a:srgbClr val="003399"/>
      </a:dk2>
      <a:lt2>
        <a:srgbClr val="FF9900"/>
      </a:lt2>
      <a:accent1>
        <a:srgbClr val="3399FF"/>
      </a:accent1>
      <a:accent2>
        <a:srgbClr val="FFFF00"/>
      </a:accent2>
      <a:accent3>
        <a:srgbClr val="AAADCA"/>
      </a:accent3>
      <a:accent4>
        <a:srgbClr val="DADADA"/>
      </a:accent4>
      <a:accent5>
        <a:srgbClr val="ADCAFF"/>
      </a:accent5>
      <a:accent6>
        <a:srgbClr val="E7E700"/>
      </a:accent6>
      <a:hlink>
        <a:srgbClr val="FF0000"/>
      </a:hlink>
      <a:folHlink>
        <a:srgbClr val="969696"/>
      </a:folHlink>
    </a:clrScheme>
    <a:fontScheme name="ETL Concep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CC99"/>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rgbClr val="00CC99"/>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TL Concep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TL Concep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TL Concep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TL Concep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TL Concep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TL Concep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TL Concep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D:\Documents\Presentations\DW Concepts Training\ETL Concepts.ppt</Template>
  <TotalTime>6862</TotalTime>
  <Words>957</Words>
  <Application>Microsoft Office PowerPoint</Application>
  <PresentationFormat>On-screen Show (4:3)</PresentationFormat>
  <Paragraphs>17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Times New Roman</vt:lpstr>
      <vt:lpstr>Arial</vt:lpstr>
      <vt:lpstr>Wingdings</vt:lpstr>
      <vt:lpstr>Calibri</vt:lpstr>
      <vt:lpstr>Symbol</vt:lpstr>
      <vt:lpstr>ETL Concepts</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CEC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Data Warehousing</dc:title>
  <dc:creator>Piyush Gandhi</dc:creator>
  <cp:lastModifiedBy>Windows User</cp:lastModifiedBy>
  <cp:revision>673</cp:revision>
  <cp:lastPrinted>1999-12-23T06:32:52Z</cp:lastPrinted>
  <dcterms:created xsi:type="dcterms:W3CDTF">1999-12-03T06:13:46Z</dcterms:created>
  <dcterms:modified xsi:type="dcterms:W3CDTF">2022-09-14T11:00:10Z</dcterms:modified>
</cp:coreProperties>
</file>