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slideshow.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BFE7C7-B579-4766-8DCE-D4389DD4DE5E}" type="datetimeFigureOut">
              <a:rPr lang="en-US" smtClean="0"/>
              <a:pPr/>
              <a:t>9/14/2022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87CDF8-FB68-44D5-A0A1-27C27076667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087CDF8-FB68-44D5-A0A1-27C27076667C}" type="slidenum">
              <a:rPr lang="en-IN" smtClean="0"/>
              <a:pPr/>
              <a:t>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087CDF8-FB68-44D5-A0A1-27C27076667C}" type="slidenum">
              <a:rPr lang="en-IN" smtClean="0"/>
              <a:pPr/>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087CDF8-FB68-44D5-A0A1-27C27076667C}"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087CDF8-FB68-44D5-A0A1-27C27076667C}"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087CDF8-FB68-44D5-A0A1-27C27076667C}" type="slidenum">
              <a:rPr lang="en-IN" smtClean="0"/>
              <a:pPr/>
              <a:t>10</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087CDF8-FB68-44D5-A0A1-27C27076667C}" type="slidenum">
              <a:rPr lang="en-IN" smtClean="0"/>
              <a:pPr/>
              <a:t>11</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087CDF8-FB68-44D5-A0A1-27C27076667C}" type="slidenum">
              <a:rPr lang="en-IN" smtClean="0"/>
              <a:pPr/>
              <a:t>12</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087CDF8-FB68-44D5-A0A1-27C27076667C}" type="slidenum">
              <a:rPr lang="en-IN" smtClean="0"/>
              <a:pPr/>
              <a:t>13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79164F2-F728-4739-8FAF-FB3F62374CB3}" type="datetimeFigureOut">
              <a:rPr lang="en-US" smtClean="0"/>
              <a:pPr/>
              <a:t>9/14/2022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AA7CA-E8A9-43A1-BD17-A64807F6881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9164F2-F728-4739-8FAF-FB3F62374CB3}" type="datetimeFigureOut">
              <a:rPr lang="en-US" smtClean="0"/>
              <a:pPr/>
              <a:t>9/14/2022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AA7CA-E8A9-43A1-BD17-A64807F6881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9164F2-F728-4739-8FAF-FB3F62374CB3}" type="datetimeFigureOut">
              <a:rPr lang="en-US" smtClean="0"/>
              <a:pPr/>
              <a:t>9/14/2022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AA7CA-E8A9-43A1-BD17-A64807F6881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9164F2-F728-4739-8FAF-FB3F62374CB3}" type="datetimeFigureOut">
              <a:rPr lang="en-US" smtClean="0"/>
              <a:pPr/>
              <a:t>9/14/2022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AA7CA-E8A9-43A1-BD17-A64807F6881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9164F2-F728-4739-8FAF-FB3F62374CB3}" type="datetimeFigureOut">
              <a:rPr lang="en-US" smtClean="0"/>
              <a:pPr/>
              <a:t>9/14/2022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AA7CA-E8A9-43A1-BD17-A64807F6881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79164F2-F728-4739-8FAF-FB3F62374CB3}" type="datetimeFigureOut">
              <a:rPr lang="en-US" smtClean="0"/>
              <a:pPr/>
              <a:t>9/14/2022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6AA7CA-E8A9-43A1-BD17-A64807F6881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79164F2-F728-4739-8FAF-FB3F62374CB3}" type="datetimeFigureOut">
              <a:rPr lang="en-US" smtClean="0"/>
              <a:pPr/>
              <a:t>9/14/2022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6AA7CA-E8A9-43A1-BD17-A64807F6881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79164F2-F728-4739-8FAF-FB3F62374CB3}" type="datetimeFigureOut">
              <a:rPr lang="en-US" smtClean="0"/>
              <a:pPr/>
              <a:t>9/14/2022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6AA7CA-E8A9-43A1-BD17-A64807F6881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164F2-F728-4739-8FAF-FB3F62374CB3}" type="datetimeFigureOut">
              <a:rPr lang="en-US" smtClean="0"/>
              <a:pPr/>
              <a:t>9/14/2022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6AA7CA-E8A9-43A1-BD17-A64807F6881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9164F2-F728-4739-8FAF-FB3F62374CB3}" type="datetimeFigureOut">
              <a:rPr lang="en-US" smtClean="0"/>
              <a:pPr/>
              <a:t>9/14/2022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6AA7CA-E8A9-43A1-BD17-A64807F6881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9164F2-F728-4739-8FAF-FB3F62374CB3}" type="datetimeFigureOut">
              <a:rPr lang="en-US" smtClean="0"/>
              <a:pPr/>
              <a:t>9/14/2022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6AA7CA-E8A9-43A1-BD17-A64807F6881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64F2-F728-4739-8FAF-FB3F62374CB3}" type="datetimeFigureOut">
              <a:rPr lang="en-US" smtClean="0"/>
              <a:pPr/>
              <a:t>9/14/2022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AA7CA-E8A9-43A1-BD17-A64807F6881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285729"/>
            <a:ext cx="8429684" cy="5693866"/>
          </a:xfrm>
          <a:prstGeom prst="rect">
            <a:avLst/>
          </a:prstGeom>
        </p:spPr>
        <p:txBody>
          <a:bodyPr wrap="square">
            <a:spAutoFit/>
          </a:bodyPr>
          <a:lstStyle/>
          <a:p>
            <a:pPr algn="just"/>
            <a:r>
              <a:rPr lang="en-IN" sz="2800" b="1" dirty="0" smtClean="0">
                <a:solidFill>
                  <a:srgbClr val="0000CC"/>
                </a:solidFill>
              </a:rPr>
              <a:t>CLIPPING OPERATIONS:</a:t>
            </a:r>
          </a:p>
          <a:p>
            <a:pPr algn="just"/>
            <a:r>
              <a:rPr lang="en-IN" sz="2400" b="1" dirty="0" smtClean="0"/>
              <a:t> Generally, any procedure that identifies those portions of a picture that are either inside or outside of a specified region of space is referred to as a </a:t>
            </a:r>
            <a:r>
              <a:rPr lang="en-IN" sz="2400" b="1" dirty="0" smtClean="0">
                <a:solidFill>
                  <a:srgbClr val="FF0000"/>
                </a:solidFill>
              </a:rPr>
              <a:t>clipping algorithm</a:t>
            </a:r>
            <a:r>
              <a:rPr lang="en-IN" sz="2400" b="1" dirty="0" smtClean="0"/>
              <a:t>, or simply clipping. The region against which an object is to clipped is called a </a:t>
            </a:r>
            <a:r>
              <a:rPr lang="en-IN" sz="2400" b="1" dirty="0" smtClean="0">
                <a:solidFill>
                  <a:srgbClr val="FF0000"/>
                </a:solidFill>
              </a:rPr>
              <a:t>clip window. </a:t>
            </a:r>
          </a:p>
          <a:p>
            <a:pPr algn="just"/>
            <a:r>
              <a:rPr lang="en-IN" sz="2400" b="1" dirty="0" smtClean="0"/>
              <a:t>Applications of clipping include extracting part of a defined scene for viewing; identifying visible surfaces in three-dimensional views; </a:t>
            </a:r>
            <a:r>
              <a:rPr lang="en-IN" sz="2400" b="1" dirty="0" err="1" smtClean="0"/>
              <a:t>antialiasing</a:t>
            </a:r>
            <a:r>
              <a:rPr lang="en-IN" sz="2400" b="1" dirty="0" smtClean="0"/>
              <a:t> line segments or object boundaries; creating objects using solid-</a:t>
            </a:r>
            <a:r>
              <a:rPr lang="en-IN" sz="2400" b="1" dirty="0" err="1" smtClean="0"/>
              <a:t>modeling</a:t>
            </a:r>
            <a:r>
              <a:rPr lang="en-IN" sz="2400" b="1" dirty="0" smtClean="0"/>
              <a:t> procedures; displaying a multi window environment; and drawing and painting operations that allow parts of a picture to be selected for copying, moving, erasing, or duplicating. Depending on the application, the clip window can be a general polygon or it can even have curved boundaries. </a:t>
            </a:r>
            <a:endParaRPr lang="en-IN"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142852"/>
            <a:ext cx="8715436" cy="6001643"/>
          </a:xfrm>
          <a:prstGeom prst="rect">
            <a:avLst/>
          </a:prstGeom>
        </p:spPr>
        <p:txBody>
          <a:bodyPr wrap="square">
            <a:spAutoFit/>
          </a:bodyPr>
          <a:lstStyle/>
          <a:p>
            <a:pPr algn="just"/>
            <a:r>
              <a:rPr lang="en-IN" sz="2400" b="1" dirty="0" smtClean="0"/>
              <a:t>Once we have established region codes for all line endpoints, we can quickly determine which lines are completely inside the clip window and which are clearly outside. </a:t>
            </a:r>
          </a:p>
          <a:p>
            <a:pPr algn="just"/>
            <a:r>
              <a:rPr lang="en-IN" sz="2400" b="1" dirty="0" smtClean="0"/>
              <a:t>Any lines that are completely contained within the window boundaries have a region code of 0000 for both endpoints, and we trivially accept these lines. Any lines that have a 1 in the same bit position in the region codes for each endpoint are completely outside the clipping rectangle, and we trivially reject these lines. </a:t>
            </a:r>
          </a:p>
          <a:p>
            <a:pPr algn="just"/>
            <a:endParaRPr lang="en-IN" sz="2400" b="1" dirty="0"/>
          </a:p>
          <a:p>
            <a:pPr algn="just"/>
            <a:r>
              <a:rPr lang="en-IN" sz="2400" b="1" dirty="0" smtClean="0"/>
              <a:t>We would discard the line that has a region code of 1001 for one endpoint and a code of 0101 for the other endpoint. Both endpoints of this line are left of the clipping rectangle, as indicated by the 1 in the first bit position of each region code. A method that can be used to test lines for total clipping is to perform the logical and operation with both region codes. If the result is not 0000, the line is completely outside the clipping region.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142852"/>
            <a:ext cx="8715436" cy="4154984"/>
          </a:xfrm>
          <a:prstGeom prst="rect">
            <a:avLst/>
          </a:prstGeom>
        </p:spPr>
        <p:txBody>
          <a:bodyPr wrap="square">
            <a:spAutoFit/>
          </a:bodyPr>
          <a:lstStyle/>
          <a:p>
            <a:pPr algn="just"/>
            <a:r>
              <a:rPr lang="en-IN" sz="2200" b="1" dirty="0" smtClean="0"/>
              <a:t>Lines that cannot be identified as completely inside or completely outside a clip window by these tests are checked for intersection with the window boundaries.</a:t>
            </a:r>
          </a:p>
          <a:p>
            <a:pPr algn="just"/>
            <a:r>
              <a:rPr lang="en-IN" sz="2200" b="1" dirty="0" smtClean="0"/>
              <a:t>As shown in Fig. 6-9, such lines may or may not cross into the window interior. We begin the clipping process for a line by comparing an outside endpoint to a clipping boundary to determine how much of the line can be discarded.</a:t>
            </a:r>
          </a:p>
          <a:p>
            <a:pPr algn="just"/>
            <a:r>
              <a:rPr lang="en-IN" sz="2200" b="1" dirty="0" smtClean="0"/>
              <a:t>Then the remaining part of the Line is checked against the other boundaries, and we continue until either the line is totally discarded or a section is found inside the window. We set up our algorithm to check line endpoints against clipping boundaries in the order left, right, bottom, top.</a:t>
            </a:r>
          </a:p>
        </p:txBody>
      </p:sp>
      <p:pic>
        <p:nvPicPr>
          <p:cNvPr id="5122" name="Picture 2"/>
          <p:cNvPicPr>
            <a:picLocks noChangeAspect="1" noChangeArrowheads="1"/>
          </p:cNvPicPr>
          <p:nvPr/>
        </p:nvPicPr>
        <p:blipFill>
          <a:blip r:embed="rId3">
            <a:lum bright="-20000" contrast="20000"/>
          </a:blip>
          <a:srcRect/>
          <a:stretch>
            <a:fillRect/>
          </a:stretch>
        </p:blipFill>
        <p:spPr bwMode="auto">
          <a:xfrm>
            <a:off x="2357422" y="4008362"/>
            <a:ext cx="5608652" cy="28496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71414"/>
            <a:ext cx="8786874" cy="6817251"/>
          </a:xfrm>
          <a:prstGeom prst="rect">
            <a:avLst/>
          </a:prstGeom>
        </p:spPr>
        <p:txBody>
          <a:bodyPr wrap="square">
            <a:spAutoFit/>
          </a:bodyPr>
          <a:lstStyle/>
          <a:p>
            <a:pPr algn="just"/>
            <a:r>
              <a:rPr lang="en-IN" sz="2300" b="1" dirty="0" smtClean="0"/>
              <a:t>To illustrate the specific steps in clipping lines against rectangular boundaries using the Cohen-Sutherland algorithm, we show how the lines in Fig. 6-9 could be processed. Starting with the bottom endpoint of the line from P1 to P2, we check P1 against the left, right, and bottom boundaries in turn and find that this point is below the clipping rectangle. We then find the intersection point P1’ with the bottom boundary and discard the line section from P1  to P1’. </a:t>
            </a:r>
          </a:p>
          <a:p>
            <a:pPr algn="just"/>
            <a:r>
              <a:rPr lang="en-IN" sz="2300" b="1" dirty="0" smtClean="0"/>
              <a:t>The line now has been reduced to the section from P1’ to P2. Since P2 is outside the clip window, we check this endpoint against the boundaries and find that it is to the left of the window. Intersection point P2’ is calculated, but this point is above the window. So the final intersection calculation yields P2’’, and the line from P1’ to P2’’ is saved. </a:t>
            </a:r>
          </a:p>
          <a:p>
            <a:pPr algn="just"/>
            <a:r>
              <a:rPr lang="en-IN" sz="2300" b="1" dirty="0" smtClean="0"/>
              <a:t>This completes processing for this line, so we save this part and go on to the next line. Point P3 in the next line is to the left of the clipping rectangle, so we determine the intersection P3’ and eliminate the line section from P3 to P3’ By checking region codes for the line section from P3’ to P</a:t>
            </a:r>
            <a:r>
              <a:rPr lang="en-IN" sz="2300" b="1" dirty="0"/>
              <a:t>4</a:t>
            </a:r>
            <a:r>
              <a:rPr lang="en-IN" sz="2300" b="1" dirty="0" smtClean="0"/>
              <a:t>, we find that the remainder of the line is below the clip window and can be discarded also.</a:t>
            </a:r>
          </a:p>
        </p:txBody>
      </p:sp>
      <p:pic>
        <p:nvPicPr>
          <p:cNvPr id="3" name="Picture 2"/>
          <p:cNvPicPr>
            <a:picLocks noChangeAspect="1" noChangeArrowheads="1"/>
          </p:cNvPicPr>
          <p:nvPr/>
        </p:nvPicPr>
        <p:blipFill>
          <a:blip r:embed="rId3">
            <a:lum bright="-20000" contrast="20000"/>
          </a:blip>
          <a:srcRect/>
          <a:stretch>
            <a:fillRect/>
          </a:stretch>
        </p:blipFill>
        <p:spPr bwMode="auto">
          <a:xfrm>
            <a:off x="3535348" y="214290"/>
            <a:ext cx="5608652" cy="28496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142852"/>
            <a:ext cx="8786874" cy="5401479"/>
          </a:xfrm>
          <a:prstGeom prst="rect">
            <a:avLst/>
          </a:prstGeom>
        </p:spPr>
        <p:txBody>
          <a:bodyPr wrap="square">
            <a:spAutoFit/>
          </a:bodyPr>
          <a:lstStyle/>
          <a:p>
            <a:pPr algn="just"/>
            <a:r>
              <a:rPr lang="en-IN" sz="2300" b="1" dirty="0" smtClean="0"/>
              <a:t>Intersection points with a clipping boundary can be calculated using the slope-intercept form of the line equation. For a line with endpoints coordinates (x1 , y1) and (x2, y2), they coordinate of the intersection point with a vertical boundary can be obtained with the calculation</a:t>
            </a:r>
          </a:p>
          <a:p>
            <a:pPr algn="just"/>
            <a:endParaRPr lang="en-IN" sz="2300" b="1" dirty="0"/>
          </a:p>
          <a:p>
            <a:pPr algn="just"/>
            <a:endParaRPr lang="en-IN" sz="2300" b="1" dirty="0" smtClean="0"/>
          </a:p>
          <a:p>
            <a:pPr algn="just"/>
            <a:endParaRPr lang="en-IN" sz="2300" b="1" dirty="0"/>
          </a:p>
          <a:p>
            <a:pPr algn="just"/>
            <a:r>
              <a:rPr lang="en-IN" sz="2300" b="1" dirty="0" smtClean="0"/>
              <a:t>where the x value is set either to </a:t>
            </a:r>
            <a:r>
              <a:rPr lang="en-IN" sz="2300" b="1" dirty="0" err="1"/>
              <a:t>X</a:t>
            </a:r>
            <a:r>
              <a:rPr lang="en-IN" sz="2300" b="1" dirty="0" err="1" smtClean="0"/>
              <a:t>wmin</a:t>
            </a:r>
            <a:r>
              <a:rPr lang="en-IN" sz="2300" b="1" dirty="0" smtClean="0"/>
              <a:t> to </a:t>
            </a:r>
            <a:r>
              <a:rPr lang="en-IN" sz="2300" b="1" dirty="0" err="1" smtClean="0"/>
              <a:t>Xwmax</a:t>
            </a:r>
            <a:r>
              <a:rPr lang="en-IN" sz="2300" b="1" dirty="0" smtClean="0"/>
              <a:t> and the slope of the line is calculated as m = (y2 – y1) / ( x2 – x1). Similarly, if we are looking for the intersection with a horizontal boundary, the x coordinate can be calculated as </a:t>
            </a:r>
          </a:p>
          <a:p>
            <a:pPr algn="just"/>
            <a:endParaRPr lang="en-IN" sz="2300" b="1" dirty="0"/>
          </a:p>
          <a:p>
            <a:pPr algn="just"/>
            <a:endParaRPr lang="en-IN" sz="2300" b="1" dirty="0" smtClean="0"/>
          </a:p>
          <a:p>
            <a:pPr algn="just"/>
            <a:endParaRPr lang="en-IN" sz="2300" b="1" dirty="0"/>
          </a:p>
          <a:p>
            <a:pPr algn="just"/>
            <a:r>
              <a:rPr lang="en-IN" sz="2300" b="1" dirty="0" smtClean="0"/>
              <a:t>with y set either to </a:t>
            </a:r>
            <a:r>
              <a:rPr lang="en-IN" sz="2300" b="1" dirty="0" err="1" smtClean="0"/>
              <a:t>Ywmin</a:t>
            </a:r>
            <a:r>
              <a:rPr lang="en-IN" sz="2300" b="1" dirty="0" smtClean="0"/>
              <a:t> or to </a:t>
            </a:r>
            <a:r>
              <a:rPr lang="en-IN" sz="2300" b="1" dirty="0" err="1" smtClean="0"/>
              <a:t>Ywmax</a:t>
            </a:r>
            <a:r>
              <a:rPr lang="en-IN" sz="2300" b="1" dirty="0" smtClean="0"/>
              <a:t>,.</a:t>
            </a:r>
          </a:p>
        </p:txBody>
      </p:sp>
      <p:pic>
        <p:nvPicPr>
          <p:cNvPr id="6146" name="Picture 2"/>
          <p:cNvPicPr>
            <a:picLocks noChangeAspect="1" noChangeArrowheads="1"/>
          </p:cNvPicPr>
          <p:nvPr/>
        </p:nvPicPr>
        <p:blipFill>
          <a:blip r:embed="rId3"/>
          <a:srcRect/>
          <a:stretch>
            <a:fillRect/>
          </a:stretch>
        </p:blipFill>
        <p:spPr bwMode="auto">
          <a:xfrm>
            <a:off x="928662" y="1643050"/>
            <a:ext cx="6962775" cy="8001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1357290" y="4067187"/>
            <a:ext cx="6724650" cy="107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4290"/>
            <a:ext cx="8715436" cy="6740307"/>
          </a:xfrm>
          <a:prstGeom prst="rect">
            <a:avLst/>
          </a:prstGeom>
        </p:spPr>
        <p:txBody>
          <a:bodyPr wrap="square">
            <a:spAutoFit/>
          </a:bodyPr>
          <a:lstStyle/>
          <a:p>
            <a:pPr algn="just"/>
            <a:r>
              <a:rPr lang="en-IN" sz="2400" b="1" dirty="0" smtClean="0"/>
              <a:t>For the viewing transformation, we want to display only those picture parts that are within the window area. Everything outside the window is discarded. Clipping algorithms can be applied in world coordinates, so that only the contents of the window </a:t>
            </a:r>
            <a:r>
              <a:rPr lang="en-IN" sz="2400" b="1" dirty="0" err="1" smtClean="0"/>
              <a:t>interior</a:t>
            </a:r>
            <a:r>
              <a:rPr lang="en-IN" sz="2400" b="1" dirty="0" smtClean="0"/>
              <a:t> are mapped to device coordinates. </a:t>
            </a:r>
          </a:p>
          <a:p>
            <a:pPr algn="just"/>
            <a:r>
              <a:rPr lang="en-IN" sz="2400" b="1" dirty="0" smtClean="0"/>
              <a:t>Alternatively, the complete world-coordinate picture can be mapped first to device coordinates, or normalized device coordinates, then clipped against the viewport boundaries. World-coordinate clipping removes those primitives outside the window from further consideration, thus eliminating the processing necessary to transform those primitives to device space. </a:t>
            </a:r>
          </a:p>
          <a:p>
            <a:pPr algn="just"/>
            <a:r>
              <a:rPr lang="en-IN" sz="2400" b="1" dirty="0" smtClean="0"/>
              <a:t>In the following sections, we consider algorithms for clipping the following primitive types </a:t>
            </a:r>
          </a:p>
          <a:p>
            <a:pPr lvl="1" algn="just">
              <a:buFont typeface="Arial" pitchFamily="34" charset="0"/>
              <a:buChar char="•"/>
            </a:pPr>
            <a:r>
              <a:rPr lang="en-IN" sz="2400" b="1" dirty="0" smtClean="0"/>
              <a:t>Point Clipping </a:t>
            </a:r>
          </a:p>
          <a:p>
            <a:pPr lvl="1" algn="just">
              <a:buFont typeface="Arial" pitchFamily="34" charset="0"/>
              <a:buChar char="•"/>
            </a:pPr>
            <a:r>
              <a:rPr lang="en-IN" sz="2400" b="1" dirty="0" smtClean="0"/>
              <a:t>Line Clipping (straight-line segments)</a:t>
            </a:r>
          </a:p>
          <a:p>
            <a:pPr lvl="1" algn="just">
              <a:buFont typeface="Arial" pitchFamily="34" charset="0"/>
              <a:buChar char="•"/>
            </a:pPr>
            <a:r>
              <a:rPr lang="en-IN" sz="2400" b="1" dirty="0" smtClean="0"/>
              <a:t> Area Clipping (polygons) </a:t>
            </a:r>
          </a:p>
          <a:p>
            <a:pPr lvl="1" algn="just">
              <a:buFont typeface="Arial" pitchFamily="34" charset="0"/>
              <a:buChar char="•"/>
            </a:pPr>
            <a:r>
              <a:rPr lang="en-IN" sz="2400" b="1" dirty="0" smtClean="0"/>
              <a:t>Curve Clipping </a:t>
            </a:r>
          </a:p>
          <a:p>
            <a:pPr lvl="1" algn="just">
              <a:buFont typeface="Arial" pitchFamily="34" charset="0"/>
              <a:buChar char="•"/>
            </a:pPr>
            <a:r>
              <a:rPr lang="en-IN" sz="2400" b="1" dirty="0" smtClean="0"/>
              <a:t>Text Clipping </a:t>
            </a:r>
            <a:endParaRPr lang="en-IN"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4290"/>
            <a:ext cx="8715436" cy="6001643"/>
          </a:xfrm>
          <a:prstGeom prst="rect">
            <a:avLst/>
          </a:prstGeom>
        </p:spPr>
        <p:txBody>
          <a:bodyPr wrap="square">
            <a:spAutoFit/>
          </a:bodyPr>
          <a:lstStyle/>
          <a:p>
            <a:pPr algn="just"/>
            <a:r>
              <a:rPr lang="en-IN" sz="2400" b="1" dirty="0" smtClean="0">
                <a:solidFill>
                  <a:srgbClr val="0000CC"/>
                </a:solidFill>
              </a:rPr>
              <a:t>POINT </a:t>
            </a:r>
            <a:r>
              <a:rPr lang="en-IN" sz="2400" b="1" dirty="0" err="1" smtClean="0">
                <a:solidFill>
                  <a:srgbClr val="0000CC"/>
                </a:solidFill>
              </a:rPr>
              <a:t>CLlPPING</a:t>
            </a:r>
            <a:r>
              <a:rPr lang="en-IN" sz="2400" b="1" dirty="0" smtClean="0">
                <a:solidFill>
                  <a:srgbClr val="0000CC"/>
                </a:solidFill>
              </a:rPr>
              <a:t>:</a:t>
            </a:r>
          </a:p>
          <a:p>
            <a:pPr algn="just"/>
            <a:r>
              <a:rPr lang="en-IN" sz="2400" b="1" dirty="0" smtClean="0"/>
              <a:t>Assuming that the clip window is a rectangle in standard position, we save a point P = (x, y) for display if the following inequalities are satisfied: </a:t>
            </a:r>
          </a:p>
          <a:p>
            <a:pPr algn="just"/>
            <a:endParaRPr lang="en-IN" sz="2400" b="1" dirty="0"/>
          </a:p>
          <a:p>
            <a:pPr algn="just"/>
            <a:endParaRPr lang="en-IN" sz="2400" b="1" dirty="0" smtClean="0"/>
          </a:p>
          <a:p>
            <a:pPr algn="just"/>
            <a:r>
              <a:rPr lang="en-IN" sz="2400" b="1" dirty="0" smtClean="0"/>
              <a:t>where the edges of the clip window (</a:t>
            </a:r>
            <a:r>
              <a:rPr lang="en-IN" sz="2400" b="1" dirty="0" err="1" smtClean="0"/>
              <a:t>xwmin</a:t>
            </a:r>
            <a:r>
              <a:rPr lang="en-IN" sz="2400" b="1" dirty="0" smtClean="0"/>
              <a:t>, </a:t>
            </a:r>
            <a:r>
              <a:rPr lang="en-IN" sz="2400" b="1" dirty="0" err="1" smtClean="0"/>
              <a:t>xwmax</a:t>
            </a:r>
            <a:r>
              <a:rPr lang="en-IN" sz="2400" b="1" dirty="0" smtClean="0"/>
              <a:t>, </a:t>
            </a:r>
            <a:r>
              <a:rPr lang="en-IN" sz="2400" b="1" dirty="0" err="1" smtClean="0"/>
              <a:t>ywmin</a:t>
            </a:r>
            <a:r>
              <a:rPr lang="en-IN" sz="2400" b="1" dirty="0" smtClean="0"/>
              <a:t>, </a:t>
            </a:r>
            <a:r>
              <a:rPr lang="en-IN" sz="2400" b="1" dirty="0" err="1" smtClean="0"/>
              <a:t>ywmax</a:t>
            </a:r>
            <a:r>
              <a:rPr lang="en-IN" sz="2400" b="1" dirty="0" smtClean="0"/>
              <a:t>) can be either the world-coordinate window boundaries or viewport boundaries. </a:t>
            </a:r>
          </a:p>
          <a:p>
            <a:pPr algn="just"/>
            <a:r>
              <a:rPr lang="en-IN" sz="2400" b="1" dirty="0" smtClean="0"/>
              <a:t>If any one of these four inequalities is not satisfied, the point is clipped (not saved for display). Although point clipping is applied less often than line or polygon clipping, some applications may require a point clipping procedure. For example, point clipping can be applied to scenes involving explosions or sea foam that are </a:t>
            </a:r>
            <a:r>
              <a:rPr lang="en-IN" sz="2400" b="1" dirty="0" err="1" smtClean="0"/>
              <a:t>modeled</a:t>
            </a:r>
            <a:r>
              <a:rPr lang="en-IN" sz="2400" b="1" dirty="0" smtClean="0"/>
              <a:t> with particles (points) distributed in some region of the scene</a:t>
            </a:r>
            <a:endParaRPr lang="en-IN" sz="2400" b="1" dirty="0"/>
          </a:p>
        </p:txBody>
      </p:sp>
      <p:pic>
        <p:nvPicPr>
          <p:cNvPr id="1026" name="Picture 2"/>
          <p:cNvPicPr>
            <a:picLocks noChangeAspect="1" noChangeArrowheads="1"/>
          </p:cNvPicPr>
          <p:nvPr/>
        </p:nvPicPr>
        <p:blipFill>
          <a:blip r:embed="rId2"/>
          <a:srcRect/>
          <a:stretch>
            <a:fillRect/>
          </a:stretch>
        </p:blipFill>
        <p:spPr bwMode="auto">
          <a:xfrm>
            <a:off x="1928794" y="1500174"/>
            <a:ext cx="5362575" cy="962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142852"/>
            <a:ext cx="8715436" cy="6832640"/>
          </a:xfrm>
          <a:prstGeom prst="rect">
            <a:avLst/>
          </a:prstGeom>
        </p:spPr>
        <p:txBody>
          <a:bodyPr wrap="square">
            <a:spAutoFit/>
          </a:bodyPr>
          <a:lstStyle/>
          <a:p>
            <a:pPr algn="just"/>
            <a:r>
              <a:rPr lang="en-IN" sz="2400" b="1" dirty="0">
                <a:solidFill>
                  <a:srgbClr val="0000CC"/>
                </a:solidFill>
              </a:rPr>
              <a:t>LINE </a:t>
            </a:r>
            <a:r>
              <a:rPr lang="en-IN" sz="2400" b="1" dirty="0" smtClean="0">
                <a:solidFill>
                  <a:srgbClr val="0000CC"/>
                </a:solidFill>
              </a:rPr>
              <a:t>CLIPPING:</a:t>
            </a:r>
            <a:endParaRPr lang="en-IN" sz="2400" b="1" dirty="0">
              <a:solidFill>
                <a:srgbClr val="0000CC"/>
              </a:solidFill>
            </a:endParaRPr>
          </a:p>
          <a:p>
            <a:pPr algn="just"/>
            <a:r>
              <a:rPr lang="en-IN" sz="2300" b="1" dirty="0"/>
              <a:t>Figure 6-7 illustrates possible relationships between line positions and a </a:t>
            </a:r>
            <a:r>
              <a:rPr lang="en-IN" sz="2300" b="1" dirty="0" smtClean="0"/>
              <a:t>standard rectangular </a:t>
            </a:r>
            <a:r>
              <a:rPr lang="en-IN" sz="2300" b="1" dirty="0"/>
              <a:t>clipping region. </a:t>
            </a:r>
            <a:r>
              <a:rPr lang="en-IN" sz="2300" b="1" i="1" dirty="0"/>
              <a:t>A </a:t>
            </a:r>
            <a:r>
              <a:rPr lang="en-IN" sz="2300" b="1" i="1" dirty="0" smtClean="0"/>
              <a:t>line clipping </a:t>
            </a:r>
            <a:r>
              <a:rPr lang="en-IN" sz="2300" b="1" i="1" dirty="0"/>
              <a:t>procedure involves several parts.</a:t>
            </a:r>
          </a:p>
          <a:p>
            <a:pPr algn="just"/>
            <a:r>
              <a:rPr lang="en-IN" sz="2300" b="1" dirty="0"/>
              <a:t>First, we can test a given line segment to determine whether it lies completely </a:t>
            </a:r>
            <a:r>
              <a:rPr lang="en-IN" sz="2300" b="1" dirty="0" smtClean="0"/>
              <a:t>inside the </a:t>
            </a:r>
            <a:r>
              <a:rPr lang="en-IN" sz="2300" b="1" dirty="0"/>
              <a:t>clipping window. If it does not, we try to determine whether it lies </a:t>
            </a:r>
            <a:r>
              <a:rPr lang="en-IN" sz="2300" b="1" dirty="0" smtClean="0"/>
              <a:t>completely outside </a:t>
            </a:r>
            <a:r>
              <a:rPr lang="en-IN" sz="2300" b="1" dirty="0"/>
              <a:t>the window. Finally, if we cannot identify a line as completely </a:t>
            </a:r>
            <a:r>
              <a:rPr lang="en-IN" sz="2300" b="1" dirty="0" smtClean="0"/>
              <a:t>inside or </a:t>
            </a:r>
            <a:r>
              <a:rPr lang="en-IN" sz="2300" b="1" dirty="0"/>
              <a:t>completely outside, we must perform intersection calculations with </a:t>
            </a:r>
            <a:r>
              <a:rPr lang="en-IN" sz="2300" b="1" dirty="0" smtClean="0"/>
              <a:t>one or </a:t>
            </a:r>
            <a:r>
              <a:rPr lang="en-IN" sz="2300" b="1" dirty="0"/>
              <a:t>more clipping boundaries. </a:t>
            </a:r>
            <a:endParaRPr lang="en-IN" sz="2300" b="1" dirty="0" smtClean="0"/>
          </a:p>
          <a:p>
            <a:pPr algn="just"/>
            <a:r>
              <a:rPr lang="en-IN" sz="2300" b="1" dirty="0" smtClean="0"/>
              <a:t>We process lines </a:t>
            </a:r>
            <a:r>
              <a:rPr lang="en-IN" sz="2300" b="1" dirty="0"/>
              <a:t>through the "inside-outside'' </a:t>
            </a:r>
            <a:r>
              <a:rPr lang="en-IN" sz="2300" b="1" dirty="0" smtClean="0"/>
              <a:t>tests by </a:t>
            </a:r>
            <a:r>
              <a:rPr lang="en-IN" sz="2300" b="1" dirty="0"/>
              <a:t>checking the line endpoints. A line with both endpoints inside all </a:t>
            </a:r>
            <a:r>
              <a:rPr lang="en-IN" sz="2300" b="1" dirty="0" smtClean="0"/>
              <a:t>clipping boundaries</a:t>
            </a:r>
            <a:r>
              <a:rPr lang="en-IN" sz="2300" b="1" dirty="0"/>
              <a:t>, such as the line from </a:t>
            </a:r>
            <a:r>
              <a:rPr lang="en-IN" sz="2300" b="1" dirty="0" smtClean="0"/>
              <a:t>P1 </a:t>
            </a:r>
            <a:r>
              <a:rPr lang="en-IN" sz="2300" b="1" dirty="0"/>
              <a:t>to </a:t>
            </a:r>
            <a:r>
              <a:rPr lang="en-IN" sz="2300" b="1" dirty="0" smtClean="0"/>
              <a:t>P</a:t>
            </a:r>
            <a:r>
              <a:rPr lang="en-IN" sz="2300" b="1" dirty="0"/>
              <a:t>2</a:t>
            </a:r>
            <a:r>
              <a:rPr lang="en-IN" sz="2300" b="1" dirty="0" smtClean="0"/>
              <a:t> is saved. </a:t>
            </a:r>
          </a:p>
          <a:p>
            <a:pPr algn="just"/>
            <a:r>
              <a:rPr lang="en-IN" sz="2300" b="1" dirty="0" smtClean="0"/>
              <a:t>A </a:t>
            </a:r>
            <a:r>
              <a:rPr lang="en-IN" sz="2300" b="1" dirty="0"/>
              <a:t>line with both </a:t>
            </a:r>
            <a:r>
              <a:rPr lang="en-IN" sz="2300" b="1" dirty="0" smtClean="0"/>
              <a:t>endpoints outside </a:t>
            </a:r>
            <a:r>
              <a:rPr lang="en-IN" sz="2300" b="1" dirty="0"/>
              <a:t>any one of the clip boundaries (line </a:t>
            </a:r>
            <a:r>
              <a:rPr lang="en-IN" sz="2300" b="1" dirty="0" smtClean="0"/>
              <a:t>P3P4 </a:t>
            </a:r>
            <a:r>
              <a:rPr lang="en-IN" sz="2300" b="1" dirty="0"/>
              <a:t>in Fig. 6-7) is outside the window. All other lines cross </a:t>
            </a:r>
            <a:r>
              <a:rPr lang="en-IN" sz="2300" b="1" dirty="0" smtClean="0"/>
              <a:t>one </a:t>
            </a:r>
            <a:r>
              <a:rPr lang="en-IN" sz="2300" b="1" dirty="0"/>
              <a:t>or more clipping boundaries, and may require </a:t>
            </a:r>
            <a:r>
              <a:rPr lang="en-IN" sz="2300" b="1" dirty="0" smtClean="0"/>
              <a:t>calculation of </a:t>
            </a:r>
            <a:r>
              <a:rPr lang="en-IN" sz="2300" b="1" dirty="0"/>
              <a:t>multiple </a:t>
            </a:r>
            <a:r>
              <a:rPr lang="en-IN" sz="2300" b="1" dirty="0" smtClean="0"/>
              <a:t>intersection points</a:t>
            </a:r>
            <a:r>
              <a:rPr lang="en-IN" sz="2300" b="1" dirty="0"/>
              <a:t>. </a:t>
            </a:r>
            <a:r>
              <a:rPr lang="en-IN" sz="2300" b="1" dirty="0" smtClean="0"/>
              <a:t>To </a:t>
            </a:r>
            <a:r>
              <a:rPr lang="en-IN" sz="2300" b="1" dirty="0"/>
              <a:t>minimize calculations, we try to </a:t>
            </a:r>
            <a:r>
              <a:rPr lang="en-IN" sz="2300" b="1" dirty="0" smtClean="0"/>
              <a:t>devise clipping </a:t>
            </a:r>
            <a:r>
              <a:rPr lang="en-IN" sz="2300" b="1" dirty="0"/>
              <a:t>algorithms that can efficiently identify </a:t>
            </a:r>
            <a:r>
              <a:rPr lang="en-IN" sz="2300" b="1" dirty="0" smtClean="0"/>
              <a:t>outside </a:t>
            </a:r>
            <a:r>
              <a:rPr lang="en-IN" sz="2300" b="1" dirty="0"/>
              <a:t>lines and </a:t>
            </a:r>
            <a:r>
              <a:rPr lang="en-IN" sz="2300" b="1" dirty="0" smtClean="0"/>
              <a:t>reduce  intersection calculations</a:t>
            </a:r>
            <a:r>
              <a:rPr lang="en-IN" sz="2300" b="1"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lum bright="-20000" contrast="20000"/>
          </a:blip>
          <a:srcRect/>
          <a:stretch>
            <a:fillRect/>
          </a:stretch>
        </p:blipFill>
        <p:spPr bwMode="auto">
          <a:xfrm>
            <a:off x="285720" y="1142984"/>
            <a:ext cx="8550090"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142853"/>
            <a:ext cx="8715436" cy="6715148"/>
          </a:xfrm>
          <a:prstGeom prst="rect">
            <a:avLst/>
          </a:prstGeom>
        </p:spPr>
        <p:txBody>
          <a:bodyPr wrap="square">
            <a:spAutoFit/>
          </a:bodyPr>
          <a:lstStyle/>
          <a:p>
            <a:pPr algn="just"/>
            <a:r>
              <a:rPr lang="en-IN" sz="2400" b="1" dirty="0" smtClean="0"/>
              <a:t>For </a:t>
            </a:r>
            <a:r>
              <a:rPr lang="en-IN" sz="2400" b="1" dirty="0"/>
              <a:t>a line segment with endpoints (</a:t>
            </a:r>
            <a:r>
              <a:rPr lang="en-IN" sz="2400" b="1" dirty="0" smtClean="0"/>
              <a:t>x1, y1) and </a:t>
            </a:r>
            <a:r>
              <a:rPr lang="en-IN" sz="2400" b="1" i="1" dirty="0" smtClean="0"/>
              <a:t>(x2, y2)  and </a:t>
            </a:r>
            <a:r>
              <a:rPr lang="en-IN" sz="2400" b="1" i="1" dirty="0"/>
              <a:t>one or both </a:t>
            </a:r>
            <a:r>
              <a:rPr lang="en-IN" sz="2400" b="1" i="1" dirty="0" smtClean="0"/>
              <a:t>endpoints </a:t>
            </a:r>
            <a:r>
              <a:rPr lang="en-IN" sz="2400" b="1" dirty="0" smtClean="0"/>
              <a:t>outside </a:t>
            </a:r>
            <a:r>
              <a:rPr lang="en-IN" sz="2400" b="1" dirty="0"/>
              <a:t>the clipping rectangle, the parametric </a:t>
            </a:r>
            <a:r>
              <a:rPr lang="en-IN" sz="2400" b="1" dirty="0" smtClean="0"/>
              <a:t>representation</a:t>
            </a:r>
          </a:p>
          <a:p>
            <a:pPr algn="just"/>
            <a:endParaRPr lang="en-US" sz="2400" b="1" dirty="0"/>
          </a:p>
          <a:p>
            <a:pPr algn="just"/>
            <a:endParaRPr lang="en-IN" sz="800" b="1" dirty="0"/>
          </a:p>
          <a:p>
            <a:pPr algn="just"/>
            <a:endParaRPr lang="en-IN" sz="1100" b="1" dirty="0" smtClean="0"/>
          </a:p>
          <a:p>
            <a:pPr algn="just"/>
            <a:r>
              <a:rPr lang="en-IN" sz="2400" b="1" dirty="0" smtClean="0"/>
              <a:t>could </a:t>
            </a:r>
            <a:r>
              <a:rPr lang="en-IN" sz="2400" b="1" dirty="0"/>
              <a:t>be used to determine values of </a:t>
            </a:r>
            <a:r>
              <a:rPr lang="en-IN" sz="2400" b="1" dirty="0" smtClean="0"/>
              <a:t>parameter u </a:t>
            </a:r>
            <a:r>
              <a:rPr lang="en-IN" sz="2400" b="1" dirty="0"/>
              <a:t>for intersections with the </a:t>
            </a:r>
            <a:r>
              <a:rPr lang="en-IN" sz="2400" b="1" dirty="0" smtClean="0"/>
              <a:t>clipping boundary </a:t>
            </a:r>
            <a:r>
              <a:rPr lang="en-IN" sz="2400" b="1" dirty="0"/>
              <a:t>coordinates. If the value of </a:t>
            </a:r>
            <a:r>
              <a:rPr lang="en-IN" sz="2400" b="1" i="1" dirty="0"/>
              <a:t>u for an intersection with a </a:t>
            </a:r>
            <a:r>
              <a:rPr lang="en-IN" sz="2400" b="1" i="1" dirty="0" smtClean="0"/>
              <a:t>rectangle </a:t>
            </a:r>
            <a:r>
              <a:rPr lang="en-IN" sz="2400" b="1" dirty="0" smtClean="0"/>
              <a:t>boundary </a:t>
            </a:r>
            <a:r>
              <a:rPr lang="en-IN" sz="2400" b="1" dirty="0"/>
              <a:t>edge is outside the range </a:t>
            </a:r>
            <a:r>
              <a:rPr lang="en-IN" sz="2400" b="1" i="1" dirty="0"/>
              <a:t>0 to 1, the line does not enter the interior </a:t>
            </a:r>
            <a:r>
              <a:rPr lang="en-IN" sz="2400" b="1" i="1" dirty="0" smtClean="0"/>
              <a:t>of </a:t>
            </a:r>
            <a:r>
              <a:rPr lang="en-IN" sz="2400" b="1" dirty="0" smtClean="0"/>
              <a:t>the </a:t>
            </a:r>
            <a:r>
              <a:rPr lang="en-IN" sz="2400" b="1" dirty="0"/>
              <a:t>window </a:t>
            </a:r>
            <a:r>
              <a:rPr lang="en-IN" sz="2400" b="1" dirty="0" smtClean="0"/>
              <a:t>at </a:t>
            </a:r>
            <a:r>
              <a:rPr lang="en-IN" sz="2400" b="1" dirty="0"/>
              <a:t>that </a:t>
            </a:r>
            <a:r>
              <a:rPr lang="en-IN" sz="2400" b="1" dirty="0" smtClean="0"/>
              <a:t>boundary. </a:t>
            </a:r>
            <a:r>
              <a:rPr lang="en-IN" sz="2400" b="1" dirty="0"/>
              <a:t>If the value </a:t>
            </a:r>
            <a:r>
              <a:rPr lang="en-IN" sz="2400" b="1" dirty="0" smtClean="0"/>
              <a:t>of </a:t>
            </a:r>
            <a:r>
              <a:rPr lang="en-IN" sz="2400" b="1" i="1" dirty="0" smtClean="0"/>
              <a:t>u </a:t>
            </a:r>
            <a:r>
              <a:rPr lang="en-IN" sz="2400" b="1" i="1" dirty="0"/>
              <a:t>is </a:t>
            </a:r>
            <a:r>
              <a:rPr lang="en-IN" sz="2400" b="1" i="1" dirty="0" smtClean="0"/>
              <a:t>within the </a:t>
            </a:r>
            <a:r>
              <a:rPr lang="en-IN" sz="2400" b="1" i="1" dirty="0"/>
              <a:t>range from 0 to 1, </a:t>
            </a:r>
            <a:r>
              <a:rPr lang="en-IN" sz="2400" b="1" i="1" dirty="0" smtClean="0"/>
              <a:t>the </a:t>
            </a:r>
            <a:r>
              <a:rPr lang="en-IN" sz="2400" b="1" dirty="0" smtClean="0"/>
              <a:t>line </a:t>
            </a:r>
            <a:r>
              <a:rPr lang="en-IN" sz="2400" b="1" dirty="0"/>
              <a:t>segment does </a:t>
            </a:r>
            <a:r>
              <a:rPr lang="en-IN" sz="2400" b="1" dirty="0" smtClean="0"/>
              <a:t>indeed cross into </a:t>
            </a:r>
            <a:r>
              <a:rPr lang="en-IN" sz="2400" b="1" dirty="0"/>
              <a:t>the clipping area. </a:t>
            </a:r>
            <a:r>
              <a:rPr lang="en-IN" sz="2400" b="1" dirty="0" smtClean="0"/>
              <a:t>This method can </a:t>
            </a:r>
            <a:r>
              <a:rPr lang="en-IN" sz="2400" b="1" dirty="0"/>
              <a:t>be </a:t>
            </a:r>
            <a:r>
              <a:rPr lang="en-IN" sz="2400" b="1" dirty="0" smtClean="0"/>
              <a:t>applied to </a:t>
            </a:r>
            <a:r>
              <a:rPr lang="en-IN" sz="2400" b="1" dirty="0"/>
              <a:t>each clipping boundary edge in turn to determine whether any part </a:t>
            </a:r>
            <a:r>
              <a:rPr lang="en-IN" sz="2400" b="1" dirty="0" smtClean="0"/>
              <a:t>of the </a:t>
            </a:r>
            <a:r>
              <a:rPr lang="en-IN" sz="2400" b="1" dirty="0"/>
              <a:t>line segment is to be displayed. Line segments that are parallel to </a:t>
            </a:r>
            <a:r>
              <a:rPr lang="en-IN" sz="2400" b="1" dirty="0" smtClean="0"/>
              <a:t>window edges </a:t>
            </a:r>
            <a:r>
              <a:rPr lang="en-IN" sz="2400" b="1" dirty="0"/>
              <a:t>can be handled as </a:t>
            </a:r>
            <a:r>
              <a:rPr lang="en-IN" sz="2400" b="1" dirty="0" smtClean="0"/>
              <a:t>special  cases.</a:t>
            </a:r>
            <a:endParaRPr lang="en-IN" sz="2400" b="1" dirty="0"/>
          </a:p>
          <a:p>
            <a:pPr algn="just"/>
            <a:r>
              <a:rPr lang="en-IN" sz="2400" b="1" dirty="0"/>
              <a:t>Clipping line </a:t>
            </a:r>
            <a:r>
              <a:rPr lang="en-IN" sz="2400" b="1" dirty="0" smtClean="0"/>
              <a:t>segments </a:t>
            </a:r>
            <a:r>
              <a:rPr lang="en-IN" sz="2400" b="1" dirty="0"/>
              <a:t>with these parametric </a:t>
            </a:r>
            <a:r>
              <a:rPr lang="en-IN" sz="2400" b="1" dirty="0" smtClean="0"/>
              <a:t>tests </a:t>
            </a:r>
            <a:r>
              <a:rPr lang="en-IN" sz="2400" b="1" dirty="0"/>
              <a:t>requires a good deal </a:t>
            </a:r>
            <a:r>
              <a:rPr lang="en-IN" sz="2400" b="1" dirty="0" smtClean="0"/>
              <a:t>of computation</a:t>
            </a:r>
            <a:r>
              <a:rPr lang="en-IN" sz="2400" b="1" dirty="0"/>
              <a:t>, and faster approaches to </a:t>
            </a:r>
            <a:r>
              <a:rPr lang="en-IN" sz="2400" b="1" dirty="0" smtClean="0"/>
              <a:t>clipping </a:t>
            </a:r>
            <a:r>
              <a:rPr lang="en-IN" sz="2400" b="1" dirty="0"/>
              <a:t>are </a:t>
            </a:r>
            <a:r>
              <a:rPr lang="en-IN" sz="2400" b="1" dirty="0" smtClean="0"/>
              <a:t>possible. </a:t>
            </a:r>
          </a:p>
        </p:txBody>
      </p:sp>
      <p:pic>
        <p:nvPicPr>
          <p:cNvPr id="3074" name="Picture 2"/>
          <p:cNvPicPr>
            <a:picLocks noChangeAspect="1" noChangeArrowheads="1"/>
          </p:cNvPicPr>
          <p:nvPr/>
        </p:nvPicPr>
        <p:blipFill>
          <a:blip r:embed="rId3">
            <a:lum bright="-20000" contrast="10000"/>
          </a:blip>
          <a:srcRect/>
          <a:stretch>
            <a:fillRect/>
          </a:stretch>
        </p:blipFill>
        <p:spPr bwMode="auto">
          <a:xfrm>
            <a:off x="2309817" y="930973"/>
            <a:ext cx="6834215" cy="1071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142852"/>
            <a:ext cx="8715436" cy="4893647"/>
          </a:xfrm>
          <a:prstGeom prst="rect">
            <a:avLst/>
          </a:prstGeom>
        </p:spPr>
        <p:txBody>
          <a:bodyPr wrap="square">
            <a:spAutoFit/>
          </a:bodyPr>
          <a:lstStyle/>
          <a:p>
            <a:pPr algn="just"/>
            <a:r>
              <a:rPr lang="en-US" sz="2400" b="1" dirty="0" smtClean="0">
                <a:solidFill>
                  <a:srgbClr val="0000CC"/>
                </a:solidFill>
              </a:rPr>
              <a:t>Cohen-Sutherland Line Clipping:</a:t>
            </a:r>
          </a:p>
          <a:p>
            <a:pPr algn="just"/>
            <a:endParaRPr lang="en-IN" sz="2400" b="1" dirty="0" smtClean="0">
              <a:solidFill>
                <a:srgbClr val="0000CC"/>
              </a:solidFill>
            </a:endParaRPr>
          </a:p>
          <a:p>
            <a:pPr algn="just"/>
            <a:r>
              <a:rPr lang="en-IN" sz="2400" b="1" dirty="0" smtClean="0"/>
              <a:t>This is one of the oldest and most popular line-clipping procedures. Generally, the method speeds up the processing of line segments  performing initial tests that reduce the number of intersections that must be calculated. </a:t>
            </a:r>
          </a:p>
          <a:p>
            <a:pPr algn="just"/>
            <a:r>
              <a:rPr lang="en-IN" sz="2400" b="1" dirty="0" smtClean="0"/>
              <a:t>Every line end point in a picture is assigned a four-digit binary code, called a </a:t>
            </a:r>
            <a:r>
              <a:rPr lang="en-IN" sz="2400" b="1" dirty="0" smtClean="0">
                <a:solidFill>
                  <a:srgbClr val="FF0000"/>
                </a:solidFill>
              </a:rPr>
              <a:t>region code</a:t>
            </a:r>
            <a:r>
              <a:rPr lang="en-IN" sz="2400" b="1" dirty="0" smtClean="0"/>
              <a:t>, that identifies the location of the point relative to the boundaries of the clipping rectangle.</a:t>
            </a:r>
          </a:p>
          <a:p>
            <a:pPr algn="just"/>
            <a:r>
              <a:rPr lang="en-IN" sz="2400" b="1" dirty="0" smtClean="0"/>
              <a:t>Regions are set up in reference to the boundaries as shown in Fig. 6-8. Each bit position in the region code is used to indicate one of the four relative coordinate positions of the point with respect to the clip window: to the left, right, top, or bottom.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142852"/>
            <a:ext cx="5500726" cy="6001643"/>
          </a:xfrm>
          <a:prstGeom prst="rect">
            <a:avLst/>
          </a:prstGeom>
        </p:spPr>
        <p:txBody>
          <a:bodyPr wrap="square">
            <a:spAutoFit/>
          </a:bodyPr>
          <a:lstStyle/>
          <a:p>
            <a:pPr algn="just"/>
            <a:r>
              <a:rPr lang="en-IN" sz="2400" b="1" dirty="0" smtClean="0"/>
              <a:t>By numbering the bit positions in the region code as 1 through 4 from right to left, the coordinate regions can be correlated with the bit positions as</a:t>
            </a:r>
          </a:p>
          <a:p>
            <a:pPr algn="just"/>
            <a:r>
              <a:rPr lang="en-IN" sz="2400" b="1" dirty="0" smtClean="0"/>
              <a:t>bit 1: left</a:t>
            </a:r>
          </a:p>
          <a:p>
            <a:pPr algn="just"/>
            <a:r>
              <a:rPr lang="en-IN" sz="2400" b="1" dirty="0" smtClean="0"/>
              <a:t>bit 2: right</a:t>
            </a:r>
          </a:p>
          <a:p>
            <a:pPr algn="just"/>
            <a:r>
              <a:rPr lang="en-IN" sz="2400" b="1" dirty="0" smtClean="0"/>
              <a:t>bit 3: below</a:t>
            </a:r>
          </a:p>
          <a:p>
            <a:pPr algn="just"/>
            <a:r>
              <a:rPr lang="en-IN" sz="2400" b="1" dirty="0" smtClean="0"/>
              <a:t>bit 4: above</a:t>
            </a:r>
          </a:p>
          <a:p>
            <a:pPr algn="just"/>
            <a:endParaRPr lang="en-IN" sz="1100" b="1" dirty="0" smtClean="0"/>
          </a:p>
          <a:p>
            <a:pPr algn="just"/>
            <a:r>
              <a:rPr lang="en-IN" sz="2400" b="1" dirty="0" smtClean="0"/>
              <a:t>A value of 1 in any bit position indicates that the point is in that relative position;</a:t>
            </a:r>
          </a:p>
          <a:p>
            <a:pPr algn="just"/>
            <a:r>
              <a:rPr lang="en-IN" sz="2400" b="1" dirty="0" smtClean="0"/>
              <a:t>otherwise, the bit position is set to 0. If a point is within the clipping rectangle,</a:t>
            </a:r>
          </a:p>
          <a:p>
            <a:pPr algn="just"/>
            <a:r>
              <a:rPr lang="en-IN" sz="2400" b="1" dirty="0" smtClean="0"/>
              <a:t>the region code is 0000. A point that is below and to the left of the rectangle has a region code of 0101.</a:t>
            </a:r>
          </a:p>
        </p:txBody>
      </p:sp>
      <p:pic>
        <p:nvPicPr>
          <p:cNvPr id="4098" name="Picture 2"/>
          <p:cNvPicPr>
            <a:picLocks noChangeAspect="1" noChangeArrowheads="1"/>
          </p:cNvPicPr>
          <p:nvPr/>
        </p:nvPicPr>
        <p:blipFill>
          <a:blip r:embed="rId3">
            <a:lum bright="-20000" contrast="20000"/>
          </a:blip>
          <a:srcRect/>
          <a:stretch>
            <a:fillRect/>
          </a:stretch>
        </p:blipFill>
        <p:spPr bwMode="auto">
          <a:xfrm>
            <a:off x="5762646" y="361970"/>
            <a:ext cx="3238510" cy="5924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142852"/>
            <a:ext cx="8715436" cy="5293757"/>
          </a:xfrm>
          <a:prstGeom prst="rect">
            <a:avLst/>
          </a:prstGeom>
        </p:spPr>
        <p:txBody>
          <a:bodyPr wrap="square">
            <a:spAutoFit/>
          </a:bodyPr>
          <a:lstStyle/>
          <a:p>
            <a:pPr algn="just"/>
            <a:r>
              <a:rPr lang="en-IN" sz="2600" b="1" dirty="0" smtClean="0"/>
              <a:t>Bit values in the region code are determined by comparing endpoint coordinate values (x, y) to the clip boundaries. </a:t>
            </a:r>
          </a:p>
          <a:p>
            <a:pPr algn="just"/>
            <a:r>
              <a:rPr lang="en-IN" sz="2600" b="1" dirty="0" smtClean="0"/>
              <a:t>Bit 1 is set to 1 if x &lt; </a:t>
            </a:r>
            <a:r>
              <a:rPr lang="en-IN" sz="2600" b="1" dirty="0" err="1" smtClean="0"/>
              <a:t>xwmin</a:t>
            </a:r>
            <a:r>
              <a:rPr lang="en-IN" sz="2600" b="1" dirty="0" smtClean="0"/>
              <a:t>,. The other three bit values can be determined using similar comparisons. For languages in which bit manipulation is possible, region-code bit values can be determined with the following two steps: </a:t>
            </a:r>
          </a:p>
          <a:p>
            <a:pPr marL="457200" indent="-457200" algn="just">
              <a:buAutoNum type="arabicParenBoth"/>
            </a:pPr>
            <a:r>
              <a:rPr lang="en-IN" sz="2600" b="1" dirty="0" smtClean="0"/>
              <a:t>Calculate differences between endpoint coordinates and clipping boundaries. </a:t>
            </a:r>
          </a:p>
          <a:p>
            <a:pPr marL="457200" indent="-457200" algn="just">
              <a:buAutoNum type="arabicParenBoth"/>
            </a:pPr>
            <a:r>
              <a:rPr lang="en-IN" sz="2600" b="1" dirty="0" smtClean="0"/>
              <a:t>Use the resultant sign bit of each difference calculation to set the corresponding value in the region code. </a:t>
            </a:r>
          </a:p>
          <a:p>
            <a:pPr marL="457200" indent="-457200" algn="just"/>
            <a:r>
              <a:rPr lang="en-IN" sz="2600" b="1" dirty="0" smtClean="0"/>
              <a:t>Bit 1 is the sign bit of x – </a:t>
            </a:r>
            <a:r>
              <a:rPr lang="en-IN" sz="2600" b="1" dirty="0" err="1" smtClean="0"/>
              <a:t>xwmin</a:t>
            </a:r>
            <a:r>
              <a:rPr lang="en-IN" sz="2600" b="1" dirty="0"/>
              <a:t>;</a:t>
            </a:r>
            <a:r>
              <a:rPr lang="en-IN" sz="2600" b="1" dirty="0" smtClean="0"/>
              <a:t>  bit 2 is the sign bit of  </a:t>
            </a:r>
            <a:r>
              <a:rPr lang="en-IN" sz="2600" b="1" dirty="0" err="1" smtClean="0"/>
              <a:t>xwmax</a:t>
            </a:r>
            <a:r>
              <a:rPr lang="en-IN" sz="2600" b="1" dirty="0" smtClean="0"/>
              <a:t> - x; bit 3 is the sign bit of y - </a:t>
            </a:r>
            <a:r>
              <a:rPr lang="en-IN" sz="2600" b="1" dirty="0" err="1" smtClean="0"/>
              <a:t>ywmin</a:t>
            </a:r>
            <a:r>
              <a:rPr lang="en-IN" sz="2600" b="1" dirty="0" smtClean="0"/>
              <a:t>; and bit 4 is the sign bit of </a:t>
            </a:r>
            <a:r>
              <a:rPr lang="en-IN" sz="2600" b="1" dirty="0" err="1" smtClean="0"/>
              <a:t>ywmax</a:t>
            </a:r>
            <a:r>
              <a:rPr lang="en-IN" sz="2600" b="1" dirty="0" smtClean="0"/>
              <a:t> – 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1829</Words>
  <Application>Microsoft Office PowerPoint</Application>
  <PresentationFormat>On-screen Show (4:3)</PresentationFormat>
  <Paragraphs>74</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28</cp:revision>
  <dcterms:created xsi:type="dcterms:W3CDTF">2022-09-12T15:45:13Z</dcterms:created>
  <dcterms:modified xsi:type="dcterms:W3CDTF">2022-09-14T11:00:36Z</dcterms:modified>
</cp:coreProperties>
</file>