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60" r:id="rId3"/>
    <p:sldId id="258" r:id="rId4"/>
    <p:sldId id="259" r:id="rId5"/>
    <p:sldId id="325" r:id="rId6"/>
    <p:sldId id="261" r:id="rId7"/>
    <p:sldId id="326" r:id="rId8"/>
    <p:sldId id="262" r:id="rId9"/>
    <p:sldId id="263" r:id="rId10"/>
    <p:sldId id="264" r:id="rId11"/>
    <p:sldId id="265" r:id="rId12"/>
    <p:sldId id="266" r:id="rId13"/>
    <p:sldId id="327" r:id="rId14"/>
    <p:sldId id="267" r:id="rId15"/>
    <p:sldId id="271" r:id="rId16"/>
    <p:sldId id="276" r:id="rId17"/>
    <p:sldId id="277" r:id="rId18"/>
    <p:sldId id="278" r:id="rId19"/>
    <p:sldId id="333" r:id="rId20"/>
    <p:sldId id="269" r:id="rId21"/>
    <p:sldId id="270" r:id="rId22"/>
    <p:sldId id="328" r:id="rId23"/>
    <p:sldId id="329" r:id="rId24"/>
    <p:sldId id="273" r:id="rId25"/>
    <p:sldId id="290" r:id="rId26"/>
    <p:sldId id="291" r:id="rId27"/>
    <p:sldId id="287" r:id="rId28"/>
    <p:sldId id="288" r:id="rId29"/>
    <p:sldId id="330" r:id="rId30"/>
    <p:sldId id="331" r:id="rId31"/>
    <p:sldId id="289" r:id="rId32"/>
    <p:sldId id="275" r:id="rId33"/>
    <p:sldId id="332" r:id="rId34"/>
    <p:sldId id="282" r:id="rId35"/>
    <p:sldId id="283" r:id="rId36"/>
    <p:sldId id="285" r:id="rId37"/>
    <p:sldId id="284" r:id="rId38"/>
    <p:sldId id="286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4" r:id="rId48"/>
    <p:sldId id="305" r:id="rId49"/>
    <p:sldId id="306" r:id="rId50"/>
    <p:sldId id="308" r:id="rId51"/>
    <p:sldId id="309" r:id="rId52"/>
    <p:sldId id="314" r:id="rId53"/>
    <p:sldId id="315" r:id="rId54"/>
    <p:sldId id="316" r:id="rId55"/>
    <p:sldId id="320" r:id="rId56"/>
    <p:sldId id="321" r:id="rId57"/>
    <p:sldId id="32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08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FBDD6-97C1-4D45-B58C-B510AB6E7332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C4056-E886-4569-BA7B-14671ABBBC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view this presentation, first, turn up your volume and second,</a:t>
            </a:r>
            <a:r>
              <a:rPr lang="en-US" baseline="0" dirty="0" smtClean="0"/>
              <a:t> launch the self-running slide show.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there are the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C4056-E886-4569-BA7B-14671ABBBCD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C4056-E886-4569-BA7B-14671ABBBCD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C4056-E886-4569-BA7B-14671ABBBCD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8B88-2601-4FEA-9DBA-1B119246AF80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F03-8F6F-40FF-8AC8-9DE9825D9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8B88-2601-4FEA-9DBA-1B119246AF80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F03-8F6F-40FF-8AC8-9DE9825D9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8B88-2601-4FEA-9DBA-1B119246AF80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F03-8F6F-40FF-8AC8-9DE9825D9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8B88-2601-4FEA-9DBA-1B119246AF80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F03-8F6F-40FF-8AC8-9DE9825D9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8B88-2601-4FEA-9DBA-1B119246AF80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F03-8F6F-40FF-8AC8-9DE9825D9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8B88-2601-4FEA-9DBA-1B119246AF80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F03-8F6F-40FF-8AC8-9DE9825D9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8B88-2601-4FEA-9DBA-1B119246AF80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F03-8F6F-40FF-8AC8-9DE9825D9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8B88-2601-4FEA-9DBA-1B119246AF80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F03-8F6F-40FF-8AC8-9DE9825D9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8B88-2601-4FEA-9DBA-1B119246AF80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F03-8F6F-40FF-8AC8-9DE9825D9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8B88-2601-4FEA-9DBA-1B119246AF80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F03-8F6F-40FF-8AC8-9DE9825D9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8B88-2601-4FEA-9DBA-1B119246AF80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3F03-8F6F-40FF-8AC8-9DE9825D9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08B88-2601-4FEA-9DBA-1B119246AF80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83F03-8F6F-40FF-8AC8-9DE9825D9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7.xml"/><Relationship Id="rId3" Type="http://schemas.openxmlformats.org/officeDocument/2006/relationships/image" Target="../media/image1.jpeg"/><Relationship Id="rId7" Type="http://schemas.openxmlformats.org/officeDocument/2006/relationships/hyperlink" Target="http://pritisajja.info/teach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pritisajja.info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8.gif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.gif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ideo" Target="NUL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gif"/><Relationship Id="rId4" Type="http://schemas.openxmlformats.org/officeDocument/2006/relationships/image" Target="../media/image31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Logic_gate" TargetMode="External"/><Relationship Id="rId5" Type="http://schemas.openxmlformats.org/officeDocument/2006/relationships/hyperlink" Target="http://en.wikipedia.org/wiki/NOR_gate" TargetMode="Externa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eg"/><Relationship Id="rId4" Type="http://schemas.openxmlformats.org/officeDocument/2006/relationships/image" Target="../media/image5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4572000" y="1219200"/>
            <a:ext cx="4004736" cy="400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endParaRPr lang="en-US" sz="2200" dirty="0">
              <a:solidFill>
                <a:srgbClr val="08CFEE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2362200"/>
            <a:ext cx="8153400" cy="2831544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Arial" charset="0"/>
                <a:cs typeface="Arial" pitchFamily="34" charset="0"/>
              </a:rPr>
              <a:t>PS01CMCA31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Arial" charset="0"/>
                <a:cs typeface="Arial" pitchFamily="34" charset="0"/>
              </a:rPr>
              <a:t>Computer Fundamentals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Professor</a:t>
            </a:r>
          </a:p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P G Department of Computer Science,</a:t>
            </a:r>
          </a:p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Sardar Patel University, Gujarat, India.</a:t>
            </a:r>
          </a:p>
          <a:p>
            <a:pPr algn="ctr"/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" y="-304073"/>
            <a:ext cx="3352800" cy="2971073"/>
            <a:chOff x="1" y="542028"/>
            <a:chExt cx="3352800" cy="3083209"/>
          </a:xfrm>
        </p:grpSpPr>
        <p:pic>
          <p:nvPicPr>
            <p:cNvPr id="26" name="Picture 2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542028"/>
              <a:ext cx="3352800" cy="3083209"/>
            </a:xfrm>
            <a:prstGeom prst="rect">
              <a:avLst/>
            </a:prstGeom>
            <a:noFill/>
          </p:spPr>
        </p:pic>
        <p:cxnSp>
          <p:nvCxnSpPr>
            <p:cNvPr id="16" name="Straight Connector 15"/>
            <p:cNvCxnSpPr/>
            <p:nvPr/>
          </p:nvCxnSpPr>
          <p:spPr>
            <a:xfrm rot="5400000">
              <a:off x="755763" y="2094791"/>
              <a:ext cx="468086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9717" y="1775246"/>
              <a:ext cx="16655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Priti Srinivas Sajja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35434" y="1805184"/>
              <a:ext cx="511629" cy="51162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250" y="1769737"/>
              <a:ext cx="424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lgerian" pitchFamily="82" charset="0"/>
                </a:rPr>
                <a:t>P</a:t>
              </a:r>
              <a:endPara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2400" y="1489498"/>
              <a:ext cx="1894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Brought to you by …</a:t>
              </a:r>
              <a:endPara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>
            <a:off x="6553200" y="3276600"/>
            <a:ext cx="2590800" cy="4648200"/>
          </a:xfrm>
          <a:prstGeom prst="rect">
            <a:avLst/>
          </a:prstGeom>
          <a:noFill/>
        </p:spPr>
      </p:pic>
      <p:grpSp>
        <p:nvGrpSpPr>
          <p:cNvPr id="30" name="Group 29"/>
          <p:cNvGrpSpPr/>
          <p:nvPr/>
        </p:nvGrpSpPr>
        <p:grpSpPr>
          <a:xfrm>
            <a:off x="7391400" y="4419600"/>
            <a:ext cx="1600199" cy="1360676"/>
            <a:chOff x="6781800" y="4953000"/>
            <a:chExt cx="1254671" cy="1360676"/>
          </a:xfrm>
        </p:grpSpPr>
        <p:sp>
          <p:nvSpPr>
            <p:cNvPr id="21" name="Rettangolo 57"/>
            <p:cNvSpPr/>
            <p:nvPr/>
          </p:nvSpPr>
          <p:spPr>
            <a:xfrm>
              <a:off x="6781800" y="4953000"/>
              <a:ext cx="125467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it-IT" sz="1100" b="1" dirty="0" smtClean="0">
                  <a:latin typeface="+mj-lt"/>
                </a:rPr>
                <a:t>PS01CMCA31</a:t>
              </a:r>
            </a:p>
            <a:p>
              <a:pPr algn="r"/>
              <a:r>
                <a:rPr lang="it-IT" sz="1100" b="1" dirty="0" smtClean="0">
                  <a:solidFill>
                    <a:srgbClr val="C00000"/>
                  </a:solidFill>
                  <a:latin typeface="+mj-lt"/>
                  <a:hlinkClick r:id="rId7"/>
                </a:rPr>
                <a:t>Course Content</a:t>
              </a:r>
              <a:endParaRPr lang="it-IT" sz="1050" b="1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" name="Rettangolo 58"/>
            <p:cNvSpPr/>
            <p:nvPr/>
          </p:nvSpPr>
          <p:spPr>
            <a:xfrm>
              <a:off x="6781800" y="5375031"/>
              <a:ext cx="1254671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it-IT" sz="1200" b="1" dirty="0" smtClean="0">
                  <a:latin typeface="+mj-lt"/>
                </a:rPr>
                <a:t>Tutorial</a:t>
              </a:r>
              <a:br>
                <a:rPr lang="it-IT" sz="1200" b="1" dirty="0" smtClean="0">
                  <a:latin typeface="+mj-lt"/>
                </a:rPr>
              </a:br>
              <a:r>
                <a:rPr lang="it-IT" sz="1100" b="1" dirty="0" smtClean="0">
                  <a:solidFill>
                    <a:srgbClr val="C00000"/>
                  </a:solidFill>
                  <a:latin typeface="+mj-lt"/>
                  <a:hlinkClick r:id="rId7"/>
                </a:rPr>
                <a:t>Practice Material</a:t>
              </a:r>
              <a:endParaRPr lang="it-IT" sz="800" b="1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5" name="Rettangolo 61"/>
            <p:cNvSpPr/>
            <p:nvPr/>
          </p:nvSpPr>
          <p:spPr>
            <a:xfrm>
              <a:off x="6855333" y="5867400"/>
              <a:ext cx="1178472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it-IT" sz="1200" b="1" dirty="0" smtClean="0"/>
                <a:t>Acknowldgement </a:t>
              </a:r>
              <a:r>
                <a:rPr lang="it-IT" sz="1200" dirty="0" smtClean="0"/>
                <a:t/>
              </a:r>
              <a:br>
                <a:rPr lang="it-IT" sz="1200" dirty="0" smtClean="0"/>
              </a:br>
              <a:r>
                <a:rPr lang="it-IT" sz="1100" b="1" dirty="0" smtClean="0">
                  <a:solidFill>
                    <a:srgbClr val="C00000"/>
                  </a:solidFill>
                  <a:hlinkClick r:id="rId8" action="ppaction://hlinksldjump"/>
                </a:rPr>
                <a:t>References</a:t>
              </a:r>
              <a:endParaRPr lang="it-IT" sz="1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Rettangolo 60"/>
          <p:cNvSpPr/>
          <p:nvPr/>
        </p:nvSpPr>
        <p:spPr>
          <a:xfrm>
            <a:off x="7741713" y="5826369"/>
            <a:ext cx="1238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b="1" dirty="0" smtClean="0"/>
              <a:t>Website </a:t>
            </a:r>
            <a:r>
              <a:rPr lang="it-IT" sz="1200" dirty="0" smtClean="0"/>
              <a:t/>
            </a:r>
            <a:br>
              <a:rPr lang="it-IT" sz="1200" dirty="0" smtClean="0"/>
            </a:br>
            <a:r>
              <a:rPr lang="it-IT" sz="1100" b="1" dirty="0" smtClean="0">
                <a:solidFill>
                  <a:srgbClr val="C00000"/>
                </a:solidFill>
                <a:hlinkClick r:id="rId4"/>
              </a:rPr>
              <a:t>pritisajja.info</a:t>
            </a:r>
            <a:endParaRPr lang="it-IT" sz="1050" b="1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298976" y="5943600"/>
            <a:ext cx="1913168" cy="603387"/>
            <a:chOff x="1651246" y="1518082"/>
            <a:chExt cx="2811447" cy="1012054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793" y="1526911"/>
              <a:ext cx="1485900" cy="981075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76200" dist="76200" dir="6600000" algn="t" rotWithShape="0">
                <a:prstClr val="black">
                  <a:alpha val="35000"/>
                </a:prstClr>
              </a:outerShdw>
            </a:effectLst>
          </p:spPr>
        </p:pic>
        <p:sp>
          <p:nvSpPr>
            <p:cNvPr id="35" name="Rectangle 34"/>
            <p:cNvSpPr/>
            <p:nvPr/>
          </p:nvSpPr>
          <p:spPr>
            <a:xfrm>
              <a:off x="1651246" y="1518082"/>
              <a:ext cx="1491449" cy="1012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155976" y="5943600"/>
            <a:ext cx="1913168" cy="603387"/>
            <a:chOff x="1651246" y="1518082"/>
            <a:chExt cx="2811447" cy="1012054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793" y="1526911"/>
              <a:ext cx="1485900" cy="981075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76200" dist="76200" dir="6600000" algn="t" rotWithShape="0">
                <a:prstClr val="black">
                  <a:alpha val="35000"/>
                </a:prstClr>
              </a:outerShdw>
            </a:effectLst>
          </p:spPr>
        </p:pic>
        <p:sp>
          <p:nvSpPr>
            <p:cNvPr id="38" name="Rectangle 37"/>
            <p:cNvSpPr/>
            <p:nvPr/>
          </p:nvSpPr>
          <p:spPr>
            <a:xfrm>
              <a:off x="1651246" y="1518082"/>
              <a:ext cx="1491449" cy="1012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114800" y="5835049"/>
            <a:ext cx="1098574" cy="1022950"/>
            <a:chOff x="1382917" y="1647181"/>
            <a:chExt cx="1838340" cy="1838340"/>
          </a:xfrm>
        </p:grpSpPr>
        <p:sp>
          <p:nvSpPr>
            <p:cNvPr id="40" name="Oval 39"/>
            <p:cNvSpPr/>
            <p:nvPr/>
          </p:nvSpPr>
          <p:spPr>
            <a:xfrm>
              <a:off x="1382917" y="1647181"/>
              <a:ext cx="1838340" cy="183834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softEdge rad="685800"/>
            </a:effectLst>
            <a:scene3d>
              <a:camera prst="orthographicFront"/>
              <a:lightRig rig="threePt" dir="t"/>
            </a:scene3d>
            <a:sp3d extrusionH="19050" prstMaterial="plastic">
              <a:bevelT w="95250" h="95250"/>
              <a:extrusionClr>
                <a:sysClr val="window" lastClr="FFFFFF"/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endParaRPr>
            </a:p>
          </p:txBody>
        </p:sp>
        <p:grpSp>
          <p:nvGrpSpPr>
            <p:cNvPr id="41" name="Group 4"/>
            <p:cNvGrpSpPr>
              <a:grpSpLocks/>
            </p:cNvGrpSpPr>
            <p:nvPr/>
          </p:nvGrpSpPr>
          <p:grpSpPr bwMode="auto">
            <a:xfrm>
              <a:off x="1417638" y="1676400"/>
              <a:ext cx="1755776" cy="1754189"/>
              <a:chOff x="1265381" y="2235198"/>
              <a:chExt cx="1754909" cy="1754909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1265381" y="2235198"/>
                <a:ext cx="1754909" cy="1754909"/>
              </a:xfrm>
              <a:prstGeom prst="ellipse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3" name="TextBox 20"/>
              <p:cNvSpPr txBox="1">
                <a:spLocks noChangeArrowheads="1"/>
              </p:cNvSpPr>
              <p:nvPr/>
            </p:nvSpPr>
            <p:spPr bwMode="auto">
              <a:xfrm>
                <a:off x="1523338" y="2381436"/>
                <a:ext cx="1190953" cy="1383327"/>
              </a:xfrm>
              <a:prstGeom prst="rect">
                <a:avLst/>
              </a:prstGeom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Unit </a:t>
                </a:r>
              </a:p>
              <a:p>
                <a:pPr algn="ctr"/>
                <a:r>
                  <a:rPr lang="en-US" sz="24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3</a:t>
                </a:r>
                <a:endParaRPr lang="en-US" sz="4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64" presetClass="path" presetSubtype="0" accel="45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.55556E-7 3.15449E-6 L -0.00174 -0.69149 " pathEditMode="relative" rAng="0" ptsTypes="AA">
                                      <p:cBhvr>
                                        <p:cTn id="19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34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45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7778E-6 4.26457E-6 L -0.00798 -0.67669 " pathEditMode="relative" rAng="0" ptsTypes="AA">
                                      <p:cBhvr>
                                        <p:cTn id="21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repeatCount="indefinite" accel="10714" decel="89286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3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6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4" presetClass="path" presetSubtype="0" accel="45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7778E-6 4.26457E-6 L 0.00035 -0.67669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accel="10714" decel="89286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7" dur="100" fill="hold"/>
                                        <p:tgtEl>
                                          <p:spTgt spid="36"/>
                                        </p:tgtEl>
                                      </p:cBhvr>
                                      <p:by x="6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NAND Gate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676400" y="1828800"/>
            <a:ext cx="563880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latin typeface="Times New Roman" charset="0"/>
              </a:rPr>
              <a:t>A     B       C	ABC	</a:t>
            </a:r>
            <a:r>
              <a:rPr lang="en-US" sz="2000" b="1" dirty="0" err="1" smtClean="0">
                <a:latin typeface="Times New Roman" charset="0"/>
              </a:rPr>
              <a:t>ABC</a:t>
            </a:r>
            <a:r>
              <a:rPr lang="en-US" sz="2000" b="1" dirty="0" smtClean="0">
                <a:latin typeface="Times New Roman" charset="0"/>
              </a:rPr>
              <a:t>   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latin typeface="Times New Roman" charset="0"/>
              </a:rPr>
              <a:t>0	   0      0          	0	1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latin typeface="Times New Roman" charset="0"/>
              </a:rPr>
              <a:t>0	   0      1          	0	1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latin typeface="Times New Roman" charset="0"/>
              </a:rPr>
              <a:t>0	   1      0          	0	1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latin typeface="Times New Roman" charset="0"/>
              </a:rPr>
              <a:t>0	   1      1          	0	1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latin typeface="Times New Roman" charset="0"/>
              </a:rPr>
              <a:t>1	   0      0	0	1	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latin typeface="Times New Roman" charset="0"/>
              </a:rPr>
              <a:t>1	   0      1	0	1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latin typeface="Times New Roman" charset="0"/>
              </a:rPr>
              <a:t>1	   1	  0 	0	1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latin typeface="Times New Roman" charset="0"/>
              </a:rPr>
              <a:t>1	   1	  1          	1	0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52600" y="1219200"/>
            <a:ext cx="5943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400" dirty="0">
                <a:latin typeface="Times New Roman" charset="0"/>
              </a:rPr>
              <a:t>A </a:t>
            </a:r>
            <a:r>
              <a:rPr lang="en-US" sz="2400" b="1" dirty="0">
                <a:latin typeface="Times New Roman" charset="0"/>
              </a:rPr>
              <a:t>NAND </a:t>
            </a:r>
            <a:r>
              <a:rPr lang="en-US" sz="2400" dirty="0">
                <a:latin typeface="Times New Roman" charset="0"/>
              </a:rPr>
              <a:t>gate means </a:t>
            </a:r>
            <a:r>
              <a:rPr lang="en-US" sz="2400" b="1" dirty="0">
                <a:latin typeface="Times New Roman" charset="0"/>
              </a:rPr>
              <a:t>NOT followed by AND.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1163894" y="1828800"/>
            <a:ext cx="7980106" cy="4415374"/>
            <a:chOff x="990600" y="1922481"/>
            <a:chExt cx="7980106" cy="4415374"/>
          </a:xfrm>
        </p:grpSpPr>
        <p:grpSp>
          <p:nvGrpSpPr>
            <p:cNvPr id="36" name="Group 35"/>
            <p:cNvGrpSpPr/>
            <p:nvPr/>
          </p:nvGrpSpPr>
          <p:grpSpPr>
            <a:xfrm>
              <a:off x="990600" y="5199082"/>
              <a:ext cx="4844209" cy="1138773"/>
              <a:chOff x="990600" y="4024676"/>
              <a:chExt cx="4844209" cy="1138773"/>
            </a:xfrm>
          </p:grpSpPr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4433712" y="4159594"/>
                <a:ext cx="140109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dirty="0" smtClean="0">
                    <a:latin typeface="Times New Roman" charset="0"/>
                  </a:rPr>
                  <a:t>ABC</a:t>
                </a:r>
                <a:endParaRPr lang="en-US" sz="2000" b="1" dirty="0">
                  <a:latin typeface="Times New Roman" charset="0"/>
                </a:endParaRPr>
              </a:p>
            </p:txBody>
          </p:sp>
          <p:grpSp>
            <p:nvGrpSpPr>
              <p:cNvPr id="38" name="Group 46"/>
              <p:cNvGrpSpPr/>
              <p:nvPr/>
            </p:nvGrpSpPr>
            <p:grpSpPr>
              <a:xfrm>
                <a:off x="990600" y="4024676"/>
                <a:ext cx="3986980" cy="1138773"/>
                <a:chOff x="1219200" y="3966474"/>
                <a:chExt cx="3986980" cy="1138773"/>
              </a:xfrm>
            </p:grpSpPr>
            <p:sp>
              <p:nvSpPr>
                <p:cNvPr id="39" name="Line 4"/>
                <p:cNvSpPr>
                  <a:spLocks noChangeShapeType="1"/>
                </p:cNvSpPr>
                <p:nvPr/>
              </p:nvSpPr>
              <p:spPr bwMode="auto">
                <a:xfrm>
                  <a:off x="1773494" y="4449433"/>
                  <a:ext cx="11909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4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219200" y="3966474"/>
                  <a:ext cx="457200" cy="11387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000" b="1" dirty="0">
                      <a:latin typeface="Times New Roman" charset="0"/>
                    </a:rPr>
                    <a:t>A</a:t>
                  </a:r>
                </a:p>
                <a:p>
                  <a:pPr>
                    <a:spcBef>
                      <a:spcPct val="20000"/>
                    </a:spcBef>
                  </a:pPr>
                  <a:r>
                    <a:rPr lang="en-US" sz="2000" b="1" dirty="0" smtClean="0">
                      <a:latin typeface="Times New Roman" charset="0"/>
                    </a:rPr>
                    <a:t>B</a:t>
                  </a:r>
                </a:p>
                <a:p>
                  <a:pPr>
                    <a:spcBef>
                      <a:spcPct val="20000"/>
                    </a:spcBef>
                  </a:pPr>
                  <a:r>
                    <a:rPr lang="en-US" sz="2000" b="1" dirty="0" smtClean="0">
                      <a:latin typeface="Times New Roman" charset="0"/>
                    </a:rPr>
                    <a:t>C</a:t>
                  </a:r>
                  <a:endParaRPr lang="en-US" sz="2000" b="1" dirty="0">
                    <a:latin typeface="Times New Roman" charset="0"/>
                  </a:endParaRPr>
                </a:p>
              </p:txBody>
            </p:sp>
            <p:sp>
              <p:nvSpPr>
                <p:cNvPr id="41" name="Line 6"/>
                <p:cNvSpPr>
                  <a:spLocks noChangeShapeType="1"/>
                </p:cNvSpPr>
                <p:nvPr/>
              </p:nvSpPr>
              <p:spPr bwMode="auto">
                <a:xfrm>
                  <a:off x="4505632" y="4507489"/>
                  <a:ext cx="7005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47" name="AutoShape 8"/>
                <p:cNvSpPr>
                  <a:spLocks noChangeArrowheads="1"/>
                </p:cNvSpPr>
                <p:nvPr/>
              </p:nvSpPr>
              <p:spPr bwMode="auto">
                <a:xfrm rot="1642039">
                  <a:off x="3805084" y="4378386"/>
                  <a:ext cx="560439" cy="451861"/>
                </a:xfrm>
                <a:prstGeom prst="flowChartMerge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8" name="Oval 9"/>
                <p:cNvSpPr>
                  <a:spLocks noChangeArrowheads="1"/>
                </p:cNvSpPr>
                <p:nvPr/>
              </p:nvSpPr>
              <p:spPr bwMode="auto">
                <a:xfrm>
                  <a:off x="4448713" y="4460420"/>
                  <a:ext cx="140110" cy="129103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785852" y="4118874"/>
                  <a:ext cx="395748" cy="130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0" name="Line 12"/>
                <p:cNvSpPr>
                  <a:spLocks noChangeShapeType="1"/>
                </p:cNvSpPr>
                <p:nvPr/>
              </p:nvSpPr>
              <p:spPr bwMode="auto">
                <a:xfrm>
                  <a:off x="1773494" y="4629132"/>
                  <a:ext cx="11909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1" name="AutoShape 13"/>
                <p:cNvSpPr>
                  <a:spLocks noChangeArrowheads="1"/>
                </p:cNvSpPr>
                <p:nvPr/>
              </p:nvSpPr>
              <p:spPr bwMode="auto">
                <a:xfrm>
                  <a:off x="2333932" y="4313834"/>
                  <a:ext cx="1260987" cy="580964"/>
                </a:xfrm>
                <a:prstGeom prst="flowChartDelay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52" name="Line 14"/>
                <p:cNvSpPr>
                  <a:spLocks noChangeShapeType="1"/>
                </p:cNvSpPr>
                <p:nvPr/>
              </p:nvSpPr>
              <p:spPr bwMode="auto">
                <a:xfrm>
                  <a:off x="3594919" y="4572040"/>
                  <a:ext cx="35027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5257800" y="5199082"/>
              <a:ext cx="3712906" cy="1138773"/>
              <a:chOff x="5431094" y="4138097"/>
              <a:chExt cx="3712906" cy="1138773"/>
            </a:xfrm>
          </p:grpSpPr>
          <p:sp>
            <p:nvSpPr>
              <p:cNvPr id="54" name="Line 15"/>
              <p:cNvSpPr>
                <a:spLocks noChangeShapeType="1"/>
              </p:cNvSpPr>
              <p:nvPr/>
            </p:nvSpPr>
            <p:spPr bwMode="auto">
              <a:xfrm>
                <a:off x="5711313" y="4470380"/>
                <a:ext cx="11909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55" name="Text Box 16"/>
              <p:cNvSpPr txBox="1">
                <a:spLocks noChangeArrowheads="1"/>
              </p:cNvSpPr>
              <p:nvPr/>
            </p:nvSpPr>
            <p:spPr bwMode="auto">
              <a:xfrm>
                <a:off x="5431094" y="4138097"/>
                <a:ext cx="457200" cy="11387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000" b="1" dirty="0">
                    <a:latin typeface="Times New Roman" charset="0"/>
                  </a:rPr>
                  <a:t>A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sz="2000" b="1" dirty="0" smtClean="0">
                    <a:latin typeface="Times New Roman" charset="0"/>
                  </a:rPr>
                  <a:t>B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sz="2000" b="1" dirty="0" smtClean="0">
                    <a:latin typeface="Times New Roman" charset="0"/>
                  </a:rPr>
                  <a:t>C</a:t>
                </a:r>
                <a:endParaRPr lang="en-US" sz="2000" b="1" dirty="0">
                  <a:latin typeface="Times New Roman" charset="0"/>
                </a:endParaRPr>
              </a:p>
            </p:txBody>
          </p:sp>
          <p:sp>
            <p:nvSpPr>
              <p:cNvPr id="56" name="Line 17"/>
              <p:cNvSpPr>
                <a:spLocks noChangeShapeType="1"/>
              </p:cNvSpPr>
              <p:nvPr/>
            </p:nvSpPr>
            <p:spPr bwMode="auto">
              <a:xfrm>
                <a:off x="7675619" y="4595297"/>
                <a:ext cx="7005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57" name="Text Box 18"/>
              <p:cNvSpPr txBox="1">
                <a:spLocks noChangeArrowheads="1"/>
              </p:cNvSpPr>
              <p:nvPr/>
            </p:nvSpPr>
            <p:spPr bwMode="auto">
              <a:xfrm>
                <a:off x="7742903" y="4214297"/>
                <a:ext cx="140109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dirty="0" smtClean="0">
                    <a:latin typeface="Times New Roman" charset="0"/>
                  </a:rPr>
                  <a:t>ABC</a:t>
                </a:r>
                <a:endParaRPr lang="en-US" sz="2000" b="1" dirty="0">
                  <a:latin typeface="Times New Roman" charset="0"/>
                </a:endParaRPr>
              </a:p>
            </p:txBody>
          </p:sp>
          <p:sp>
            <p:nvSpPr>
              <p:cNvPr id="58" name="Oval 20"/>
              <p:cNvSpPr>
                <a:spLocks noChangeArrowheads="1"/>
              </p:cNvSpPr>
              <p:nvPr/>
            </p:nvSpPr>
            <p:spPr bwMode="auto">
              <a:xfrm>
                <a:off x="7532739" y="4537055"/>
                <a:ext cx="140110" cy="12910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" name="Line 22"/>
              <p:cNvSpPr>
                <a:spLocks noChangeShapeType="1"/>
              </p:cNvSpPr>
              <p:nvPr/>
            </p:nvSpPr>
            <p:spPr bwMode="auto">
              <a:xfrm>
                <a:off x="5711313" y="4621051"/>
                <a:ext cx="11909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61" name="AutoShape 23"/>
              <p:cNvSpPr>
                <a:spLocks noChangeArrowheads="1"/>
              </p:cNvSpPr>
              <p:nvPr/>
            </p:nvSpPr>
            <p:spPr bwMode="auto">
              <a:xfrm>
                <a:off x="6271752" y="4343400"/>
                <a:ext cx="1260987" cy="580964"/>
              </a:xfrm>
              <a:prstGeom prst="flowChartDelay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V="1">
              <a:off x="5562600" y="5837257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 flipV="1">
              <a:off x="1524000" y="6019800"/>
              <a:ext cx="567267" cy="174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4" name="Line 11"/>
            <p:cNvSpPr>
              <a:spLocks noChangeShapeType="1"/>
            </p:cNvSpPr>
            <p:nvPr/>
          </p:nvSpPr>
          <p:spPr bwMode="auto">
            <a:xfrm flipV="1">
              <a:off x="4414775" y="1922481"/>
              <a:ext cx="533400" cy="2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5" name="Line 11"/>
            <p:cNvSpPr>
              <a:spLocks noChangeShapeType="1"/>
            </p:cNvSpPr>
            <p:nvPr/>
          </p:nvSpPr>
          <p:spPr bwMode="auto">
            <a:xfrm>
              <a:off x="7696200" y="5334000"/>
              <a:ext cx="457200" cy="174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6082" name="AutoShape 2" descr="NAND Gate Circuit Diagram and Working Explan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4" name="AutoShape 4" descr="NAND Gate Circuit Diagram and Working Explan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6" name="AutoShape 6" descr="NAND Gate Circuit Diagram and Working Explan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Line 6"/>
          <p:cNvSpPr>
            <a:spLocks noChangeShapeType="1"/>
          </p:cNvSpPr>
          <p:nvPr/>
        </p:nvSpPr>
        <p:spPr bwMode="auto">
          <a:xfrm>
            <a:off x="2667000" y="418494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NOR  Gate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286000" y="1828800"/>
            <a:ext cx="4724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>
                <a:latin typeface="Times New Roman" charset="0"/>
              </a:rPr>
              <a:t>A     B       A OR B(</a:t>
            </a:r>
            <a:r>
              <a:rPr lang="en-US" dirty="0" smtClean="0">
                <a:latin typeface="Times New Roman" charset="0"/>
              </a:rPr>
              <a:t>A+B</a:t>
            </a:r>
            <a:r>
              <a:rPr lang="en-US" b="1" dirty="0" smtClean="0">
                <a:latin typeface="Times New Roman" charset="0"/>
              </a:rPr>
              <a:t>)	A NOR B (A+B)</a:t>
            </a:r>
          </a:p>
          <a:p>
            <a:r>
              <a:rPr lang="en-US" b="1" dirty="0" smtClean="0">
                <a:latin typeface="Times New Roman" charset="0"/>
              </a:rPr>
              <a:t>0      0             0			1</a:t>
            </a:r>
          </a:p>
          <a:p>
            <a:r>
              <a:rPr lang="en-US" b="1" dirty="0" smtClean="0">
                <a:latin typeface="Times New Roman" charset="0"/>
              </a:rPr>
              <a:t>0      1             1			0</a:t>
            </a:r>
          </a:p>
          <a:p>
            <a:r>
              <a:rPr lang="en-US" b="1" dirty="0" smtClean="0">
                <a:latin typeface="Times New Roman" charset="0"/>
              </a:rPr>
              <a:t>1      0             1			0</a:t>
            </a:r>
          </a:p>
          <a:p>
            <a:r>
              <a:rPr lang="en-US" b="1" dirty="0" smtClean="0">
                <a:latin typeface="Times New Roman" charset="0"/>
              </a:rPr>
              <a:t>1      1             1			0</a:t>
            </a:r>
            <a:endParaRPr lang="en-US" u="sng" dirty="0" smtClean="0">
              <a:latin typeface="Times New Roman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52600" y="1219200"/>
            <a:ext cx="5546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400" dirty="0">
                <a:latin typeface="Times New Roman" charset="0"/>
              </a:rPr>
              <a:t>A </a:t>
            </a:r>
            <a:r>
              <a:rPr lang="en-US" sz="2400" b="1" dirty="0" smtClean="0">
                <a:latin typeface="Times New Roman" charset="0"/>
              </a:rPr>
              <a:t>NOR </a:t>
            </a:r>
            <a:r>
              <a:rPr lang="en-US" sz="2400" dirty="0">
                <a:latin typeface="Times New Roman" charset="0"/>
              </a:rPr>
              <a:t>gate means </a:t>
            </a:r>
            <a:r>
              <a:rPr lang="en-US" sz="2400" b="1" dirty="0">
                <a:latin typeface="Times New Roman" charset="0"/>
              </a:rPr>
              <a:t>NOT followed by </a:t>
            </a:r>
            <a:r>
              <a:rPr lang="en-US" sz="2400" b="1" dirty="0" smtClean="0">
                <a:latin typeface="Times New Roman" charset="0"/>
              </a:rPr>
              <a:t>OR.</a:t>
            </a:r>
            <a:endParaRPr lang="en-US" sz="2400" b="1" dirty="0">
              <a:latin typeface="Times New Roman" charset="0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914401" y="3780790"/>
            <a:ext cx="3733800" cy="685800"/>
            <a:chOff x="914400" y="4724400"/>
            <a:chExt cx="4068097" cy="685800"/>
          </a:xfrm>
        </p:grpSpPr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3581401" y="4724400"/>
              <a:ext cx="14010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 smtClean="0">
                  <a:latin typeface="Times New Roman" charset="0"/>
                </a:rPr>
                <a:t>A+B</a:t>
              </a:r>
              <a:endParaRPr lang="en-US" sz="2000" b="1" dirty="0">
                <a:latin typeface="Times New Roman" charset="0"/>
              </a:endParaRPr>
            </a:p>
          </p:txBody>
        </p:sp>
        <p:grpSp>
          <p:nvGrpSpPr>
            <p:cNvPr id="4" name="Group 46"/>
            <p:cNvGrpSpPr/>
            <p:nvPr/>
          </p:nvGrpSpPr>
          <p:grpSpPr>
            <a:xfrm>
              <a:off x="914400" y="4764684"/>
              <a:ext cx="2666285" cy="645516"/>
              <a:chOff x="1143000" y="4706482"/>
              <a:chExt cx="2666285" cy="645516"/>
            </a:xfrm>
          </p:grpSpPr>
          <p:sp>
            <p:nvSpPr>
              <p:cNvPr id="21" name="Line 4"/>
              <p:cNvSpPr>
                <a:spLocks noChangeShapeType="1"/>
              </p:cNvSpPr>
              <p:nvPr/>
            </p:nvSpPr>
            <p:spPr bwMode="auto">
              <a:xfrm>
                <a:off x="1773494" y="4964689"/>
                <a:ext cx="11909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Text Box 5"/>
              <p:cNvSpPr txBox="1">
                <a:spLocks noChangeArrowheads="1"/>
              </p:cNvSpPr>
              <p:nvPr/>
            </p:nvSpPr>
            <p:spPr bwMode="auto">
              <a:xfrm>
                <a:off x="1143000" y="4706482"/>
                <a:ext cx="420329" cy="6455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000" b="1" dirty="0">
                    <a:latin typeface="Times New Roman" charset="0"/>
                  </a:rPr>
                  <a:t>A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sz="2000" b="1" dirty="0">
                    <a:latin typeface="Times New Roman" charset="0"/>
                  </a:rPr>
                  <a:t>B</a:t>
                </a:r>
              </a:p>
            </p:txBody>
          </p:sp>
          <p:sp>
            <p:nvSpPr>
              <p:cNvPr id="25" name="AutoShape 8"/>
              <p:cNvSpPr>
                <a:spLocks noChangeArrowheads="1"/>
              </p:cNvSpPr>
              <p:nvPr/>
            </p:nvSpPr>
            <p:spPr bwMode="auto">
              <a:xfrm rot="2013696">
                <a:off x="3101035" y="4888986"/>
                <a:ext cx="560439" cy="451861"/>
              </a:xfrm>
              <a:prstGeom prst="flowChartMerge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" name="Oval 9"/>
              <p:cNvSpPr>
                <a:spLocks noChangeArrowheads="1"/>
              </p:cNvSpPr>
              <p:nvPr/>
            </p:nvSpPr>
            <p:spPr bwMode="auto">
              <a:xfrm>
                <a:off x="3669175" y="5005723"/>
                <a:ext cx="140110" cy="12910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1773494" y="5187930"/>
                <a:ext cx="11909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30"/>
          <p:cNvGrpSpPr/>
          <p:nvPr/>
        </p:nvGrpSpPr>
        <p:grpSpPr>
          <a:xfrm>
            <a:off x="5431094" y="3628390"/>
            <a:ext cx="2599403" cy="797916"/>
            <a:chOff x="5431094" y="4572000"/>
            <a:chExt cx="2599403" cy="797916"/>
          </a:xfrm>
        </p:grpSpPr>
        <p:sp>
          <p:nvSpPr>
            <p:cNvPr id="32" name="Line 15"/>
            <p:cNvSpPr>
              <a:spLocks noChangeShapeType="1"/>
            </p:cNvSpPr>
            <p:nvPr/>
          </p:nvSpPr>
          <p:spPr bwMode="auto">
            <a:xfrm>
              <a:off x="5711313" y="4918055"/>
              <a:ext cx="11909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5431094" y="4724400"/>
              <a:ext cx="420329" cy="645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000" b="1" dirty="0">
                  <a:latin typeface="Times New Roman" charset="0"/>
                </a:rPr>
                <a:t>A</a:t>
              </a:r>
            </a:p>
            <a:p>
              <a:pPr>
                <a:spcBef>
                  <a:spcPct val="20000"/>
                </a:spcBef>
              </a:pPr>
              <a:r>
                <a:rPr lang="en-US" sz="2000" b="1" dirty="0">
                  <a:latin typeface="Times New Roman" charset="0"/>
                </a:rPr>
                <a:t>B</a:t>
              </a: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7039345" y="5023366"/>
              <a:ext cx="700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7162800" y="4572000"/>
              <a:ext cx="86769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 smtClean="0">
                  <a:latin typeface="Times New Roman" charset="0"/>
                </a:rPr>
                <a:t>A+B</a:t>
              </a:r>
              <a:endParaRPr lang="en-US" sz="2000" b="1" dirty="0">
                <a:latin typeface="Times New Roman" charset="0"/>
              </a:endParaRPr>
            </a:p>
          </p:txBody>
        </p:sp>
        <p:sp>
          <p:nvSpPr>
            <p:cNvPr id="43" name="Oval 20"/>
            <p:cNvSpPr>
              <a:spLocks noChangeArrowheads="1"/>
            </p:cNvSpPr>
            <p:nvPr/>
          </p:nvSpPr>
          <p:spPr bwMode="auto">
            <a:xfrm>
              <a:off x="6982425" y="4976297"/>
              <a:ext cx="140110" cy="12910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 flipV="1">
              <a:off x="7239001" y="4606035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5711313" y="5141296"/>
              <a:ext cx="11909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" name="Group 86"/>
          <p:cNvGrpSpPr/>
          <p:nvPr/>
        </p:nvGrpSpPr>
        <p:grpSpPr>
          <a:xfrm>
            <a:off x="914400" y="5181600"/>
            <a:ext cx="8056306" cy="1219200"/>
            <a:chOff x="914400" y="5656282"/>
            <a:chExt cx="8056306" cy="1219200"/>
          </a:xfrm>
        </p:grpSpPr>
        <p:grpSp>
          <p:nvGrpSpPr>
            <p:cNvPr id="9" name="Group 35"/>
            <p:cNvGrpSpPr/>
            <p:nvPr/>
          </p:nvGrpSpPr>
          <p:grpSpPr>
            <a:xfrm>
              <a:off x="914400" y="5656282"/>
              <a:ext cx="3886199" cy="1138773"/>
              <a:chOff x="914400" y="4481876"/>
              <a:chExt cx="3886199" cy="1138773"/>
            </a:xfrm>
          </p:grpSpPr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3886200" y="4634276"/>
                <a:ext cx="8382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 dirty="0" smtClean="0">
                    <a:latin typeface="Times New Roman" charset="0"/>
                  </a:rPr>
                  <a:t>A+B+C</a:t>
                </a:r>
                <a:endParaRPr lang="en-US" sz="1400" b="1" dirty="0">
                  <a:latin typeface="Times New Roman" charset="0"/>
                </a:endParaRPr>
              </a:p>
            </p:txBody>
          </p:sp>
          <p:grpSp>
            <p:nvGrpSpPr>
              <p:cNvPr id="10" name="Group 46"/>
              <p:cNvGrpSpPr/>
              <p:nvPr/>
            </p:nvGrpSpPr>
            <p:grpSpPr>
              <a:xfrm>
                <a:off x="914400" y="4481876"/>
                <a:ext cx="3886199" cy="1138773"/>
                <a:chOff x="1143000" y="4423674"/>
                <a:chExt cx="3886199" cy="1138773"/>
              </a:xfrm>
            </p:grpSpPr>
            <p:sp>
              <p:nvSpPr>
                <p:cNvPr id="52" name="Line 14"/>
                <p:cNvSpPr>
                  <a:spLocks noChangeShapeType="1"/>
                </p:cNvSpPr>
                <p:nvPr/>
              </p:nvSpPr>
              <p:spPr bwMode="auto">
                <a:xfrm>
                  <a:off x="3594918" y="5029240"/>
                  <a:ext cx="1434281" cy="40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39" name="Line 4"/>
                <p:cNvSpPr>
                  <a:spLocks noChangeShapeType="1"/>
                </p:cNvSpPr>
                <p:nvPr/>
              </p:nvSpPr>
              <p:spPr bwMode="auto">
                <a:xfrm>
                  <a:off x="1600200" y="4652274"/>
                  <a:ext cx="1364226" cy="3124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4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143000" y="4423674"/>
                  <a:ext cx="420329" cy="11387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000" b="1" dirty="0">
                      <a:latin typeface="Times New Roman" charset="0"/>
                    </a:rPr>
                    <a:t>A</a:t>
                  </a:r>
                </a:p>
                <a:p>
                  <a:pPr>
                    <a:spcBef>
                      <a:spcPct val="20000"/>
                    </a:spcBef>
                  </a:pPr>
                  <a:r>
                    <a:rPr lang="en-US" sz="2000" b="1" dirty="0" smtClean="0">
                      <a:latin typeface="Times New Roman" charset="0"/>
                    </a:rPr>
                    <a:t>B</a:t>
                  </a:r>
                </a:p>
                <a:p>
                  <a:pPr>
                    <a:spcBef>
                      <a:spcPct val="20000"/>
                    </a:spcBef>
                  </a:pPr>
                  <a:r>
                    <a:rPr lang="en-US" sz="2000" b="1" dirty="0" smtClean="0">
                      <a:latin typeface="Times New Roman" charset="0"/>
                    </a:rPr>
                    <a:t>C</a:t>
                  </a:r>
                  <a:endParaRPr lang="en-US" sz="2000" b="1" dirty="0">
                    <a:latin typeface="Times New Roman" charset="0"/>
                  </a:endParaRPr>
                </a:p>
              </p:txBody>
            </p:sp>
            <p:sp>
              <p:nvSpPr>
                <p:cNvPr id="47" name="AutoShape 8"/>
                <p:cNvSpPr>
                  <a:spLocks noChangeArrowheads="1"/>
                </p:cNvSpPr>
                <p:nvPr/>
              </p:nvSpPr>
              <p:spPr bwMode="auto">
                <a:xfrm rot="2012844">
                  <a:off x="3407829" y="4881886"/>
                  <a:ext cx="560439" cy="451861"/>
                </a:xfrm>
                <a:prstGeom prst="flowChartMerge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8" name="Oval 9"/>
                <p:cNvSpPr>
                  <a:spLocks noChangeArrowheads="1"/>
                </p:cNvSpPr>
                <p:nvPr/>
              </p:nvSpPr>
              <p:spPr bwMode="auto">
                <a:xfrm>
                  <a:off x="4038600" y="4980371"/>
                  <a:ext cx="140110" cy="129103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267200" y="4576074"/>
                  <a:ext cx="471948" cy="130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0" name="Line 12"/>
                <p:cNvSpPr>
                  <a:spLocks noChangeShapeType="1"/>
                </p:cNvSpPr>
                <p:nvPr/>
              </p:nvSpPr>
              <p:spPr bwMode="auto">
                <a:xfrm>
                  <a:off x="1447800" y="5033274"/>
                  <a:ext cx="1516626" cy="8692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" name="Group 52"/>
            <p:cNvGrpSpPr/>
            <p:nvPr/>
          </p:nvGrpSpPr>
          <p:grpSpPr>
            <a:xfrm>
              <a:off x="5257800" y="5656282"/>
              <a:ext cx="3712906" cy="1219200"/>
              <a:chOff x="5431094" y="4595297"/>
              <a:chExt cx="3712906" cy="1219200"/>
            </a:xfrm>
          </p:grpSpPr>
          <p:sp>
            <p:nvSpPr>
              <p:cNvPr id="54" name="Line 15"/>
              <p:cNvSpPr>
                <a:spLocks noChangeShapeType="1"/>
              </p:cNvSpPr>
              <p:nvPr/>
            </p:nvSpPr>
            <p:spPr bwMode="auto">
              <a:xfrm>
                <a:off x="5711313" y="4918055"/>
                <a:ext cx="11909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55" name="Text Box 16"/>
              <p:cNvSpPr txBox="1">
                <a:spLocks noChangeArrowheads="1"/>
              </p:cNvSpPr>
              <p:nvPr/>
            </p:nvSpPr>
            <p:spPr bwMode="auto">
              <a:xfrm>
                <a:off x="5431094" y="4675724"/>
                <a:ext cx="420329" cy="11387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000" b="1" dirty="0">
                    <a:latin typeface="Times New Roman" charset="0"/>
                  </a:rPr>
                  <a:t>A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sz="2000" b="1" dirty="0" smtClean="0">
                    <a:latin typeface="Times New Roman" charset="0"/>
                  </a:rPr>
                  <a:t>B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sz="2000" b="1" dirty="0" smtClean="0">
                    <a:latin typeface="Times New Roman" charset="0"/>
                  </a:rPr>
                  <a:t>C</a:t>
                </a:r>
                <a:endParaRPr lang="en-US" sz="2000" b="1" dirty="0">
                  <a:latin typeface="Times New Roman" charset="0"/>
                </a:endParaRPr>
              </a:p>
            </p:txBody>
          </p:sp>
          <p:sp>
            <p:nvSpPr>
              <p:cNvPr id="56" name="Line 17"/>
              <p:cNvSpPr>
                <a:spLocks noChangeShapeType="1"/>
              </p:cNvSpPr>
              <p:nvPr/>
            </p:nvSpPr>
            <p:spPr bwMode="auto">
              <a:xfrm>
                <a:off x="7589659" y="4965124"/>
                <a:ext cx="7005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57" name="Text Box 18"/>
              <p:cNvSpPr txBox="1">
                <a:spLocks noChangeArrowheads="1"/>
              </p:cNvSpPr>
              <p:nvPr/>
            </p:nvSpPr>
            <p:spPr bwMode="auto">
              <a:xfrm>
                <a:off x="7742903" y="4595297"/>
                <a:ext cx="140109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dirty="0" smtClean="0">
                    <a:latin typeface="Times New Roman" charset="0"/>
                  </a:rPr>
                  <a:t>A+B+C</a:t>
                </a:r>
                <a:endParaRPr lang="en-US" sz="2800" b="1" dirty="0">
                  <a:latin typeface="Times New Roman" charset="0"/>
                </a:endParaRPr>
              </a:p>
            </p:txBody>
          </p:sp>
          <p:sp>
            <p:nvSpPr>
              <p:cNvPr id="58" name="Oval 20"/>
              <p:cNvSpPr>
                <a:spLocks noChangeArrowheads="1"/>
              </p:cNvSpPr>
              <p:nvPr/>
            </p:nvSpPr>
            <p:spPr bwMode="auto">
              <a:xfrm>
                <a:off x="7532739" y="4918055"/>
                <a:ext cx="140110" cy="12910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" name="Line 22"/>
              <p:cNvSpPr>
                <a:spLocks noChangeShapeType="1"/>
              </p:cNvSpPr>
              <p:nvPr/>
            </p:nvSpPr>
            <p:spPr bwMode="auto">
              <a:xfrm flipV="1">
                <a:off x="5735893" y="5062273"/>
                <a:ext cx="1166351" cy="142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V="1">
              <a:off x="5562600" y="6265882"/>
              <a:ext cx="11430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 flipV="1">
              <a:off x="1219200" y="6494482"/>
              <a:ext cx="1447799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5" name="Line 11"/>
            <p:cNvSpPr>
              <a:spLocks noChangeShapeType="1"/>
            </p:cNvSpPr>
            <p:nvPr/>
          </p:nvSpPr>
          <p:spPr bwMode="auto">
            <a:xfrm flipV="1">
              <a:off x="7696200" y="5656282"/>
              <a:ext cx="609600" cy="124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8436" name="Picture 4" descr="C:\Program Files\Microsoft Office\MEDIA\OFFICE12\Lines\BD14710_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847590"/>
            <a:ext cx="6324600" cy="105410"/>
          </a:xfrm>
          <a:prstGeom prst="rect">
            <a:avLst/>
          </a:prstGeom>
          <a:noFill/>
        </p:spPr>
      </p:pic>
      <p:sp>
        <p:nvSpPr>
          <p:cNvPr id="59" name="Freeform 58"/>
          <p:cNvSpPr/>
          <p:nvPr/>
        </p:nvSpPr>
        <p:spPr>
          <a:xfrm>
            <a:off x="1928150" y="3856990"/>
            <a:ext cx="762000" cy="685800"/>
          </a:xfrm>
          <a:custGeom>
            <a:avLst/>
            <a:gdLst>
              <a:gd name="connsiteX0" fmla="*/ 92193 w 1495778"/>
              <a:gd name="connsiteY0" fmla="*/ 26341 h 1301986"/>
              <a:gd name="connsiteX1" fmla="*/ 713082 w 1495778"/>
              <a:gd name="connsiteY1" fmla="*/ 48919 h 1301986"/>
              <a:gd name="connsiteX2" fmla="*/ 1085615 w 1495778"/>
              <a:gd name="connsiteY2" fmla="*/ 218252 h 1301986"/>
              <a:gd name="connsiteX3" fmla="*/ 1401704 w 1495778"/>
              <a:gd name="connsiteY3" fmla="*/ 545630 h 1301986"/>
              <a:gd name="connsiteX4" fmla="*/ 1469437 w 1495778"/>
              <a:gd name="connsiteY4" fmla="*/ 647230 h 1301986"/>
              <a:gd name="connsiteX5" fmla="*/ 1243659 w 1495778"/>
              <a:gd name="connsiteY5" fmla="*/ 952030 h 1301986"/>
              <a:gd name="connsiteX6" fmla="*/ 984015 w 1495778"/>
              <a:gd name="connsiteY6" fmla="*/ 1132652 h 1301986"/>
              <a:gd name="connsiteX7" fmla="*/ 690504 w 1495778"/>
              <a:gd name="connsiteY7" fmla="*/ 1234252 h 1301986"/>
              <a:gd name="connsiteX8" fmla="*/ 464726 w 1495778"/>
              <a:gd name="connsiteY8" fmla="*/ 1268119 h 1301986"/>
              <a:gd name="connsiteX9" fmla="*/ 80904 w 1495778"/>
              <a:gd name="connsiteY9" fmla="*/ 1268119 h 1301986"/>
              <a:gd name="connsiteX10" fmla="*/ 159926 w 1495778"/>
              <a:gd name="connsiteY10" fmla="*/ 1064919 h 1301986"/>
              <a:gd name="connsiteX11" fmla="*/ 238948 w 1495778"/>
              <a:gd name="connsiteY11" fmla="*/ 771408 h 1301986"/>
              <a:gd name="connsiteX12" fmla="*/ 250237 w 1495778"/>
              <a:gd name="connsiteY12" fmla="*/ 466608 h 1301986"/>
              <a:gd name="connsiteX13" fmla="*/ 159926 w 1495778"/>
              <a:gd name="connsiteY13" fmla="*/ 206964 h 1301986"/>
              <a:gd name="connsiteX14" fmla="*/ 92193 w 1495778"/>
              <a:gd name="connsiteY14" fmla="*/ 26341 h 13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95778" h="1301986">
                <a:moveTo>
                  <a:pt x="92193" y="26341"/>
                </a:moveTo>
                <a:cubicBezTo>
                  <a:pt x="184386" y="0"/>
                  <a:pt x="547512" y="16934"/>
                  <a:pt x="713082" y="48919"/>
                </a:cubicBezTo>
                <a:cubicBezTo>
                  <a:pt x="878652" y="80904"/>
                  <a:pt x="970845" y="135467"/>
                  <a:pt x="1085615" y="218252"/>
                </a:cubicBezTo>
                <a:cubicBezTo>
                  <a:pt x="1200385" y="301037"/>
                  <a:pt x="1337734" y="474134"/>
                  <a:pt x="1401704" y="545630"/>
                </a:cubicBezTo>
                <a:cubicBezTo>
                  <a:pt x="1465674" y="617126"/>
                  <a:pt x="1495778" y="579497"/>
                  <a:pt x="1469437" y="647230"/>
                </a:cubicBezTo>
                <a:cubicBezTo>
                  <a:pt x="1443096" y="714963"/>
                  <a:pt x="1324563" y="871126"/>
                  <a:pt x="1243659" y="952030"/>
                </a:cubicBezTo>
                <a:cubicBezTo>
                  <a:pt x="1162755" y="1032934"/>
                  <a:pt x="1076207" y="1085615"/>
                  <a:pt x="984015" y="1132652"/>
                </a:cubicBezTo>
                <a:cubicBezTo>
                  <a:pt x="891823" y="1179689"/>
                  <a:pt x="777052" y="1211674"/>
                  <a:pt x="690504" y="1234252"/>
                </a:cubicBezTo>
                <a:cubicBezTo>
                  <a:pt x="603956" y="1256830"/>
                  <a:pt x="566326" y="1262475"/>
                  <a:pt x="464726" y="1268119"/>
                </a:cubicBezTo>
                <a:cubicBezTo>
                  <a:pt x="363126" y="1273763"/>
                  <a:pt x="131704" y="1301986"/>
                  <a:pt x="80904" y="1268119"/>
                </a:cubicBezTo>
                <a:cubicBezTo>
                  <a:pt x="30104" y="1234252"/>
                  <a:pt x="133585" y="1147704"/>
                  <a:pt x="159926" y="1064919"/>
                </a:cubicBezTo>
                <a:cubicBezTo>
                  <a:pt x="186267" y="982134"/>
                  <a:pt x="223896" y="871126"/>
                  <a:pt x="238948" y="771408"/>
                </a:cubicBezTo>
                <a:cubicBezTo>
                  <a:pt x="254000" y="671690"/>
                  <a:pt x="263407" y="560682"/>
                  <a:pt x="250237" y="466608"/>
                </a:cubicBezTo>
                <a:cubicBezTo>
                  <a:pt x="237067" y="372534"/>
                  <a:pt x="190030" y="284105"/>
                  <a:pt x="159926" y="206964"/>
                </a:cubicBezTo>
                <a:cubicBezTo>
                  <a:pt x="129822" y="129823"/>
                  <a:pt x="0" y="52682"/>
                  <a:pt x="92193" y="26341"/>
                </a:cubicBez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2590800" y="5486400"/>
            <a:ext cx="762000" cy="685800"/>
          </a:xfrm>
          <a:custGeom>
            <a:avLst/>
            <a:gdLst>
              <a:gd name="connsiteX0" fmla="*/ 92193 w 1495778"/>
              <a:gd name="connsiteY0" fmla="*/ 26341 h 1301986"/>
              <a:gd name="connsiteX1" fmla="*/ 713082 w 1495778"/>
              <a:gd name="connsiteY1" fmla="*/ 48919 h 1301986"/>
              <a:gd name="connsiteX2" fmla="*/ 1085615 w 1495778"/>
              <a:gd name="connsiteY2" fmla="*/ 218252 h 1301986"/>
              <a:gd name="connsiteX3" fmla="*/ 1401704 w 1495778"/>
              <a:gd name="connsiteY3" fmla="*/ 545630 h 1301986"/>
              <a:gd name="connsiteX4" fmla="*/ 1469437 w 1495778"/>
              <a:gd name="connsiteY4" fmla="*/ 647230 h 1301986"/>
              <a:gd name="connsiteX5" fmla="*/ 1243659 w 1495778"/>
              <a:gd name="connsiteY5" fmla="*/ 952030 h 1301986"/>
              <a:gd name="connsiteX6" fmla="*/ 984015 w 1495778"/>
              <a:gd name="connsiteY6" fmla="*/ 1132652 h 1301986"/>
              <a:gd name="connsiteX7" fmla="*/ 690504 w 1495778"/>
              <a:gd name="connsiteY7" fmla="*/ 1234252 h 1301986"/>
              <a:gd name="connsiteX8" fmla="*/ 464726 w 1495778"/>
              <a:gd name="connsiteY8" fmla="*/ 1268119 h 1301986"/>
              <a:gd name="connsiteX9" fmla="*/ 80904 w 1495778"/>
              <a:gd name="connsiteY9" fmla="*/ 1268119 h 1301986"/>
              <a:gd name="connsiteX10" fmla="*/ 159926 w 1495778"/>
              <a:gd name="connsiteY10" fmla="*/ 1064919 h 1301986"/>
              <a:gd name="connsiteX11" fmla="*/ 238948 w 1495778"/>
              <a:gd name="connsiteY11" fmla="*/ 771408 h 1301986"/>
              <a:gd name="connsiteX12" fmla="*/ 250237 w 1495778"/>
              <a:gd name="connsiteY12" fmla="*/ 466608 h 1301986"/>
              <a:gd name="connsiteX13" fmla="*/ 159926 w 1495778"/>
              <a:gd name="connsiteY13" fmla="*/ 206964 h 1301986"/>
              <a:gd name="connsiteX14" fmla="*/ 92193 w 1495778"/>
              <a:gd name="connsiteY14" fmla="*/ 26341 h 13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95778" h="1301986">
                <a:moveTo>
                  <a:pt x="92193" y="26341"/>
                </a:moveTo>
                <a:cubicBezTo>
                  <a:pt x="184386" y="0"/>
                  <a:pt x="547512" y="16934"/>
                  <a:pt x="713082" y="48919"/>
                </a:cubicBezTo>
                <a:cubicBezTo>
                  <a:pt x="878652" y="80904"/>
                  <a:pt x="970845" y="135467"/>
                  <a:pt x="1085615" y="218252"/>
                </a:cubicBezTo>
                <a:cubicBezTo>
                  <a:pt x="1200385" y="301037"/>
                  <a:pt x="1337734" y="474134"/>
                  <a:pt x="1401704" y="545630"/>
                </a:cubicBezTo>
                <a:cubicBezTo>
                  <a:pt x="1465674" y="617126"/>
                  <a:pt x="1495778" y="579497"/>
                  <a:pt x="1469437" y="647230"/>
                </a:cubicBezTo>
                <a:cubicBezTo>
                  <a:pt x="1443096" y="714963"/>
                  <a:pt x="1324563" y="871126"/>
                  <a:pt x="1243659" y="952030"/>
                </a:cubicBezTo>
                <a:cubicBezTo>
                  <a:pt x="1162755" y="1032934"/>
                  <a:pt x="1076207" y="1085615"/>
                  <a:pt x="984015" y="1132652"/>
                </a:cubicBezTo>
                <a:cubicBezTo>
                  <a:pt x="891823" y="1179689"/>
                  <a:pt x="777052" y="1211674"/>
                  <a:pt x="690504" y="1234252"/>
                </a:cubicBezTo>
                <a:cubicBezTo>
                  <a:pt x="603956" y="1256830"/>
                  <a:pt x="566326" y="1262475"/>
                  <a:pt x="464726" y="1268119"/>
                </a:cubicBezTo>
                <a:cubicBezTo>
                  <a:pt x="363126" y="1273763"/>
                  <a:pt x="131704" y="1301986"/>
                  <a:pt x="80904" y="1268119"/>
                </a:cubicBezTo>
                <a:cubicBezTo>
                  <a:pt x="30104" y="1234252"/>
                  <a:pt x="133585" y="1147704"/>
                  <a:pt x="159926" y="1064919"/>
                </a:cubicBezTo>
                <a:cubicBezTo>
                  <a:pt x="186267" y="982134"/>
                  <a:pt x="223896" y="871126"/>
                  <a:pt x="238948" y="771408"/>
                </a:cubicBezTo>
                <a:cubicBezTo>
                  <a:pt x="254000" y="671690"/>
                  <a:pt x="263407" y="560682"/>
                  <a:pt x="250237" y="466608"/>
                </a:cubicBezTo>
                <a:cubicBezTo>
                  <a:pt x="237067" y="372534"/>
                  <a:pt x="190030" y="284105"/>
                  <a:pt x="159926" y="206964"/>
                </a:cubicBezTo>
                <a:cubicBezTo>
                  <a:pt x="129822" y="129823"/>
                  <a:pt x="0" y="52682"/>
                  <a:pt x="92193" y="26341"/>
                </a:cubicBez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 64"/>
          <p:cNvSpPr/>
          <p:nvPr/>
        </p:nvSpPr>
        <p:spPr>
          <a:xfrm>
            <a:off x="6629400" y="5257800"/>
            <a:ext cx="762000" cy="685800"/>
          </a:xfrm>
          <a:custGeom>
            <a:avLst/>
            <a:gdLst>
              <a:gd name="connsiteX0" fmla="*/ 92193 w 1495778"/>
              <a:gd name="connsiteY0" fmla="*/ 26341 h 1301986"/>
              <a:gd name="connsiteX1" fmla="*/ 713082 w 1495778"/>
              <a:gd name="connsiteY1" fmla="*/ 48919 h 1301986"/>
              <a:gd name="connsiteX2" fmla="*/ 1085615 w 1495778"/>
              <a:gd name="connsiteY2" fmla="*/ 218252 h 1301986"/>
              <a:gd name="connsiteX3" fmla="*/ 1401704 w 1495778"/>
              <a:gd name="connsiteY3" fmla="*/ 545630 h 1301986"/>
              <a:gd name="connsiteX4" fmla="*/ 1469437 w 1495778"/>
              <a:gd name="connsiteY4" fmla="*/ 647230 h 1301986"/>
              <a:gd name="connsiteX5" fmla="*/ 1243659 w 1495778"/>
              <a:gd name="connsiteY5" fmla="*/ 952030 h 1301986"/>
              <a:gd name="connsiteX6" fmla="*/ 984015 w 1495778"/>
              <a:gd name="connsiteY6" fmla="*/ 1132652 h 1301986"/>
              <a:gd name="connsiteX7" fmla="*/ 690504 w 1495778"/>
              <a:gd name="connsiteY7" fmla="*/ 1234252 h 1301986"/>
              <a:gd name="connsiteX8" fmla="*/ 464726 w 1495778"/>
              <a:gd name="connsiteY8" fmla="*/ 1268119 h 1301986"/>
              <a:gd name="connsiteX9" fmla="*/ 80904 w 1495778"/>
              <a:gd name="connsiteY9" fmla="*/ 1268119 h 1301986"/>
              <a:gd name="connsiteX10" fmla="*/ 159926 w 1495778"/>
              <a:gd name="connsiteY10" fmla="*/ 1064919 h 1301986"/>
              <a:gd name="connsiteX11" fmla="*/ 238948 w 1495778"/>
              <a:gd name="connsiteY11" fmla="*/ 771408 h 1301986"/>
              <a:gd name="connsiteX12" fmla="*/ 250237 w 1495778"/>
              <a:gd name="connsiteY12" fmla="*/ 466608 h 1301986"/>
              <a:gd name="connsiteX13" fmla="*/ 159926 w 1495778"/>
              <a:gd name="connsiteY13" fmla="*/ 206964 h 1301986"/>
              <a:gd name="connsiteX14" fmla="*/ 92193 w 1495778"/>
              <a:gd name="connsiteY14" fmla="*/ 26341 h 13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95778" h="1301986">
                <a:moveTo>
                  <a:pt x="92193" y="26341"/>
                </a:moveTo>
                <a:cubicBezTo>
                  <a:pt x="184386" y="0"/>
                  <a:pt x="547512" y="16934"/>
                  <a:pt x="713082" y="48919"/>
                </a:cubicBezTo>
                <a:cubicBezTo>
                  <a:pt x="878652" y="80904"/>
                  <a:pt x="970845" y="135467"/>
                  <a:pt x="1085615" y="218252"/>
                </a:cubicBezTo>
                <a:cubicBezTo>
                  <a:pt x="1200385" y="301037"/>
                  <a:pt x="1337734" y="474134"/>
                  <a:pt x="1401704" y="545630"/>
                </a:cubicBezTo>
                <a:cubicBezTo>
                  <a:pt x="1465674" y="617126"/>
                  <a:pt x="1495778" y="579497"/>
                  <a:pt x="1469437" y="647230"/>
                </a:cubicBezTo>
                <a:cubicBezTo>
                  <a:pt x="1443096" y="714963"/>
                  <a:pt x="1324563" y="871126"/>
                  <a:pt x="1243659" y="952030"/>
                </a:cubicBezTo>
                <a:cubicBezTo>
                  <a:pt x="1162755" y="1032934"/>
                  <a:pt x="1076207" y="1085615"/>
                  <a:pt x="984015" y="1132652"/>
                </a:cubicBezTo>
                <a:cubicBezTo>
                  <a:pt x="891823" y="1179689"/>
                  <a:pt x="777052" y="1211674"/>
                  <a:pt x="690504" y="1234252"/>
                </a:cubicBezTo>
                <a:cubicBezTo>
                  <a:pt x="603956" y="1256830"/>
                  <a:pt x="566326" y="1262475"/>
                  <a:pt x="464726" y="1268119"/>
                </a:cubicBezTo>
                <a:cubicBezTo>
                  <a:pt x="363126" y="1273763"/>
                  <a:pt x="131704" y="1301986"/>
                  <a:pt x="80904" y="1268119"/>
                </a:cubicBezTo>
                <a:cubicBezTo>
                  <a:pt x="30104" y="1234252"/>
                  <a:pt x="133585" y="1147704"/>
                  <a:pt x="159926" y="1064919"/>
                </a:cubicBezTo>
                <a:cubicBezTo>
                  <a:pt x="186267" y="982134"/>
                  <a:pt x="223896" y="871126"/>
                  <a:pt x="238948" y="771408"/>
                </a:cubicBezTo>
                <a:cubicBezTo>
                  <a:pt x="254000" y="671690"/>
                  <a:pt x="263407" y="560682"/>
                  <a:pt x="250237" y="466608"/>
                </a:cubicBezTo>
                <a:cubicBezTo>
                  <a:pt x="237067" y="372534"/>
                  <a:pt x="190030" y="284105"/>
                  <a:pt x="159926" y="206964"/>
                </a:cubicBezTo>
                <a:cubicBezTo>
                  <a:pt x="129822" y="129823"/>
                  <a:pt x="0" y="52682"/>
                  <a:pt x="92193" y="26341"/>
                </a:cubicBez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6248400" y="3757640"/>
            <a:ext cx="762000" cy="685800"/>
          </a:xfrm>
          <a:custGeom>
            <a:avLst/>
            <a:gdLst>
              <a:gd name="connsiteX0" fmla="*/ 92193 w 1495778"/>
              <a:gd name="connsiteY0" fmla="*/ 26341 h 1301986"/>
              <a:gd name="connsiteX1" fmla="*/ 713082 w 1495778"/>
              <a:gd name="connsiteY1" fmla="*/ 48919 h 1301986"/>
              <a:gd name="connsiteX2" fmla="*/ 1085615 w 1495778"/>
              <a:gd name="connsiteY2" fmla="*/ 218252 h 1301986"/>
              <a:gd name="connsiteX3" fmla="*/ 1401704 w 1495778"/>
              <a:gd name="connsiteY3" fmla="*/ 545630 h 1301986"/>
              <a:gd name="connsiteX4" fmla="*/ 1469437 w 1495778"/>
              <a:gd name="connsiteY4" fmla="*/ 647230 h 1301986"/>
              <a:gd name="connsiteX5" fmla="*/ 1243659 w 1495778"/>
              <a:gd name="connsiteY5" fmla="*/ 952030 h 1301986"/>
              <a:gd name="connsiteX6" fmla="*/ 984015 w 1495778"/>
              <a:gd name="connsiteY6" fmla="*/ 1132652 h 1301986"/>
              <a:gd name="connsiteX7" fmla="*/ 690504 w 1495778"/>
              <a:gd name="connsiteY7" fmla="*/ 1234252 h 1301986"/>
              <a:gd name="connsiteX8" fmla="*/ 464726 w 1495778"/>
              <a:gd name="connsiteY8" fmla="*/ 1268119 h 1301986"/>
              <a:gd name="connsiteX9" fmla="*/ 80904 w 1495778"/>
              <a:gd name="connsiteY9" fmla="*/ 1268119 h 1301986"/>
              <a:gd name="connsiteX10" fmla="*/ 159926 w 1495778"/>
              <a:gd name="connsiteY10" fmla="*/ 1064919 h 1301986"/>
              <a:gd name="connsiteX11" fmla="*/ 238948 w 1495778"/>
              <a:gd name="connsiteY11" fmla="*/ 771408 h 1301986"/>
              <a:gd name="connsiteX12" fmla="*/ 250237 w 1495778"/>
              <a:gd name="connsiteY12" fmla="*/ 466608 h 1301986"/>
              <a:gd name="connsiteX13" fmla="*/ 159926 w 1495778"/>
              <a:gd name="connsiteY13" fmla="*/ 206964 h 1301986"/>
              <a:gd name="connsiteX14" fmla="*/ 92193 w 1495778"/>
              <a:gd name="connsiteY14" fmla="*/ 26341 h 13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95778" h="1301986">
                <a:moveTo>
                  <a:pt x="92193" y="26341"/>
                </a:moveTo>
                <a:cubicBezTo>
                  <a:pt x="184386" y="0"/>
                  <a:pt x="547512" y="16934"/>
                  <a:pt x="713082" y="48919"/>
                </a:cubicBezTo>
                <a:cubicBezTo>
                  <a:pt x="878652" y="80904"/>
                  <a:pt x="970845" y="135467"/>
                  <a:pt x="1085615" y="218252"/>
                </a:cubicBezTo>
                <a:cubicBezTo>
                  <a:pt x="1200385" y="301037"/>
                  <a:pt x="1337734" y="474134"/>
                  <a:pt x="1401704" y="545630"/>
                </a:cubicBezTo>
                <a:cubicBezTo>
                  <a:pt x="1465674" y="617126"/>
                  <a:pt x="1495778" y="579497"/>
                  <a:pt x="1469437" y="647230"/>
                </a:cubicBezTo>
                <a:cubicBezTo>
                  <a:pt x="1443096" y="714963"/>
                  <a:pt x="1324563" y="871126"/>
                  <a:pt x="1243659" y="952030"/>
                </a:cubicBezTo>
                <a:cubicBezTo>
                  <a:pt x="1162755" y="1032934"/>
                  <a:pt x="1076207" y="1085615"/>
                  <a:pt x="984015" y="1132652"/>
                </a:cubicBezTo>
                <a:cubicBezTo>
                  <a:pt x="891823" y="1179689"/>
                  <a:pt x="777052" y="1211674"/>
                  <a:pt x="690504" y="1234252"/>
                </a:cubicBezTo>
                <a:cubicBezTo>
                  <a:pt x="603956" y="1256830"/>
                  <a:pt x="566326" y="1262475"/>
                  <a:pt x="464726" y="1268119"/>
                </a:cubicBezTo>
                <a:cubicBezTo>
                  <a:pt x="363126" y="1273763"/>
                  <a:pt x="131704" y="1301986"/>
                  <a:pt x="80904" y="1268119"/>
                </a:cubicBezTo>
                <a:cubicBezTo>
                  <a:pt x="30104" y="1234252"/>
                  <a:pt x="133585" y="1147704"/>
                  <a:pt x="159926" y="1064919"/>
                </a:cubicBezTo>
                <a:cubicBezTo>
                  <a:pt x="186267" y="982134"/>
                  <a:pt x="223896" y="871126"/>
                  <a:pt x="238948" y="771408"/>
                </a:cubicBezTo>
                <a:cubicBezTo>
                  <a:pt x="254000" y="671690"/>
                  <a:pt x="263407" y="560682"/>
                  <a:pt x="250237" y="466608"/>
                </a:cubicBezTo>
                <a:cubicBezTo>
                  <a:pt x="237067" y="372534"/>
                  <a:pt x="190030" y="284105"/>
                  <a:pt x="159926" y="206964"/>
                </a:cubicBezTo>
                <a:cubicBezTo>
                  <a:pt x="129822" y="129823"/>
                  <a:pt x="0" y="52682"/>
                  <a:pt x="92193" y="26341"/>
                </a:cubicBez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Line 21"/>
          <p:cNvSpPr>
            <a:spLocks noChangeShapeType="1"/>
          </p:cNvSpPr>
          <p:nvPr/>
        </p:nvSpPr>
        <p:spPr bwMode="auto">
          <a:xfrm>
            <a:off x="6172200" y="1828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 flipV="1">
            <a:off x="342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Bubbled Gates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219200" y="2743200"/>
            <a:ext cx="3276600" cy="978932"/>
            <a:chOff x="1295400" y="2743200"/>
            <a:chExt cx="3276600" cy="978932"/>
          </a:xfrm>
        </p:grpSpPr>
        <p:sp>
          <p:nvSpPr>
            <p:cNvPr id="61" name="Line 5"/>
            <p:cNvSpPr>
              <a:spLocks noChangeShapeType="1"/>
            </p:cNvSpPr>
            <p:nvPr/>
          </p:nvSpPr>
          <p:spPr bwMode="auto">
            <a:xfrm>
              <a:off x="1676400" y="3128963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7" name="Line 6"/>
            <p:cNvSpPr>
              <a:spLocks noChangeShapeType="1"/>
            </p:cNvSpPr>
            <p:nvPr/>
          </p:nvSpPr>
          <p:spPr bwMode="auto">
            <a:xfrm>
              <a:off x="1676400" y="3413125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447800" y="2743200"/>
              <a:ext cx="2317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Times New Roman" charset="0"/>
                </a:rPr>
                <a:t>A</a:t>
              </a:r>
            </a:p>
          </p:txBody>
        </p: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1295400" y="3352800"/>
              <a:ext cx="2889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Times New Roman" charset="0"/>
                </a:rPr>
                <a:t>B</a:t>
              </a:r>
            </a:p>
          </p:txBody>
        </p:sp>
        <p:sp>
          <p:nvSpPr>
            <p:cNvPr id="70" name="Line 9"/>
            <p:cNvSpPr>
              <a:spLocks noChangeShapeType="1"/>
            </p:cNvSpPr>
            <p:nvPr/>
          </p:nvSpPr>
          <p:spPr bwMode="auto">
            <a:xfrm>
              <a:off x="3355975" y="3298825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3413125" y="2989263"/>
              <a:ext cx="11588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Times New Roman" charset="0"/>
                </a:rPr>
                <a:t>A OR  B</a:t>
              </a:r>
            </a:p>
          </p:txBody>
        </p:sp>
        <p:grpSp>
          <p:nvGrpSpPr>
            <p:cNvPr id="73" name="Group 37"/>
            <p:cNvGrpSpPr>
              <a:grpSpLocks/>
            </p:cNvGrpSpPr>
            <p:nvPr/>
          </p:nvGrpSpPr>
          <p:grpSpPr bwMode="auto">
            <a:xfrm>
              <a:off x="1870075" y="3006725"/>
              <a:ext cx="304800" cy="228600"/>
              <a:chOff x="912" y="2736"/>
              <a:chExt cx="192" cy="144"/>
            </a:xfrm>
          </p:grpSpPr>
          <p:sp>
            <p:nvSpPr>
              <p:cNvPr id="74" name="AutoShape 35"/>
              <p:cNvSpPr>
                <a:spLocks noChangeArrowheads="1"/>
              </p:cNvSpPr>
              <p:nvPr/>
            </p:nvSpPr>
            <p:spPr bwMode="auto">
              <a:xfrm rot="5161652">
                <a:off x="912" y="2736"/>
                <a:ext cx="144" cy="144"/>
              </a:xfrm>
              <a:prstGeom prst="triangle">
                <a:avLst>
                  <a:gd name="adj" fmla="val 50000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" name="Oval 36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48" cy="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2049463" y="3276600"/>
              <a:ext cx="304800" cy="228600"/>
              <a:chOff x="912" y="2736"/>
              <a:chExt cx="192" cy="144"/>
            </a:xfrm>
          </p:grpSpPr>
          <p:sp>
            <p:nvSpPr>
              <p:cNvPr id="77" name="AutoShape 39"/>
              <p:cNvSpPr>
                <a:spLocks noChangeArrowheads="1"/>
              </p:cNvSpPr>
              <p:nvPr/>
            </p:nvSpPr>
            <p:spPr bwMode="auto">
              <a:xfrm rot="5161652">
                <a:off x="912" y="2736"/>
                <a:ext cx="144" cy="144"/>
              </a:xfrm>
              <a:prstGeom prst="triangle">
                <a:avLst>
                  <a:gd name="adj" fmla="val 50000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8" name="Oval 40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48" cy="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1" name="Line 58"/>
            <p:cNvSpPr>
              <a:spLocks noChangeShapeType="1"/>
            </p:cNvSpPr>
            <p:nvPr/>
          </p:nvSpPr>
          <p:spPr bwMode="auto">
            <a:xfrm>
              <a:off x="3352800" y="2971800"/>
              <a:ext cx="304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2" name="Line 59"/>
            <p:cNvSpPr>
              <a:spLocks noChangeShapeType="1"/>
            </p:cNvSpPr>
            <p:nvPr/>
          </p:nvSpPr>
          <p:spPr bwMode="auto">
            <a:xfrm>
              <a:off x="4038600" y="2971800"/>
              <a:ext cx="304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2590800" y="2971800"/>
              <a:ext cx="762000" cy="685800"/>
            </a:xfrm>
            <a:custGeom>
              <a:avLst/>
              <a:gdLst>
                <a:gd name="connsiteX0" fmla="*/ 92193 w 1495778"/>
                <a:gd name="connsiteY0" fmla="*/ 26341 h 1301986"/>
                <a:gd name="connsiteX1" fmla="*/ 713082 w 1495778"/>
                <a:gd name="connsiteY1" fmla="*/ 48919 h 1301986"/>
                <a:gd name="connsiteX2" fmla="*/ 1085615 w 1495778"/>
                <a:gd name="connsiteY2" fmla="*/ 218252 h 1301986"/>
                <a:gd name="connsiteX3" fmla="*/ 1401704 w 1495778"/>
                <a:gd name="connsiteY3" fmla="*/ 545630 h 1301986"/>
                <a:gd name="connsiteX4" fmla="*/ 1469437 w 1495778"/>
                <a:gd name="connsiteY4" fmla="*/ 647230 h 1301986"/>
                <a:gd name="connsiteX5" fmla="*/ 1243659 w 1495778"/>
                <a:gd name="connsiteY5" fmla="*/ 952030 h 1301986"/>
                <a:gd name="connsiteX6" fmla="*/ 984015 w 1495778"/>
                <a:gd name="connsiteY6" fmla="*/ 1132652 h 1301986"/>
                <a:gd name="connsiteX7" fmla="*/ 690504 w 1495778"/>
                <a:gd name="connsiteY7" fmla="*/ 1234252 h 1301986"/>
                <a:gd name="connsiteX8" fmla="*/ 464726 w 1495778"/>
                <a:gd name="connsiteY8" fmla="*/ 1268119 h 1301986"/>
                <a:gd name="connsiteX9" fmla="*/ 80904 w 1495778"/>
                <a:gd name="connsiteY9" fmla="*/ 1268119 h 1301986"/>
                <a:gd name="connsiteX10" fmla="*/ 159926 w 1495778"/>
                <a:gd name="connsiteY10" fmla="*/ 1064919 h 1301986"/>
                <a:gd name="connsiteX11" fmla="*/ 238948 w 1495778"/>
                <a:gd name="connsiteY11" fmla="*/ 771408 h 1301986"/>
                <a:gd name="connsiteX12" fmla="*/ 250237 w 1495778"/>
                <a:gd name="connsiteY12" fmla="*/ 466608 h 1301986"/>
                <a:gd name="connsiteX13" fmla="*/ 159926 w 1495778"/>
                <a:gd name="connsiteY13" fmla="*/ 206964 h 1301986"/>
                <a:gd name="connsiteX14" fmla="*/ 92193 w 1495778"/>
                <a:gd name="connsiteY14" fmla="*/ 26341 h 13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5778" h="1301986">
                  <a:moveTo>
                    <a:pt x="92193" y="26341"/>
                  </a:moveTo>
                  <a:cubicBezTo>
                    <a:pt x="184386" y="0"/>
                    <a:pt x="547512" y="16934"/>
                    <a:pt x="713082" y="48919"/>
                  </a:cubicBezTo>
                  <a:cubicBezTo>
                    <a:pt x="878652" y="80904"/>
                    <a:pt x="970845" y="135467"/>
                    <a:pt x="1085615" y="218252"/>
                  </a:cubicBezTo>
                  <a:cubicBezTo>
                    <a:pt x="1200385" y="301037"/>
                    <a:pt x="1337734" y="474134"/>
                    <a:pt x="1401704" y="545630"/>
                  </a:cubicBezTo>
                  <a:cubicBezTo>
                    <a:pt x="1465674" y="617126"/>
                    <a:pt x="1495778" y="579497"/>
                    <a:pt x="1469437" y="647230"/>
                  </a:cubicBezTo>
                  <a:cubicBezTo>
                    <a:pt x="1443096" y="714963"/>
                    <a:pt x="1324563" y="871126"/>
                    <a:pt x="1243659" y="952030"/>
                  </a:cubicBezTo>
                  <a:cubicBezTo>
                    <a:pt x="1162755" y="1032934"/>
                    <a:pt x="1076207" y="1085615"/>
                    <a:pt x="984015" y="1132652"/>
                  </a:cubicBezTo>
                  <a:cubicBezTo>
                    <a:pt x="891823" y="1179689"/>
                    <a:pt x="777052" y="1211674"/>
                    <a:pt x="690504" y="1234252"/>
                  </a:cubicBezTo>
                  <a:cubicBezTo>
                    <a:pt x="603956" y="1256830"/>
                    <a:pt x="566326" y="1262475"/>
                    <a:pt x="464726" y="1268119"/>
                  </a:cubicBezTo>
                  <a:cubicBezTo>
                    <a:pt x="363126" y="1273763"/>
                    <a:pt x="131704" y="1301986"/>
                    <a:pt x="80904" y="1268119"/>
                  </a:cubicBezTo>
                  <a:cubicBezTo>
                    <a:pt x="30104" y="1234252"/>
                    <a:pt x="133585" y="1147704"/>
                    <a:pt x="159926" y="1064919"/>
                  </a:cubicBezTo>
                  <a:cubicBezTo>
                    <a:pt x="186267" y="982134"/>
                    <a:pt x="223896" y="871126"/>
                    <a:pt x="238948" y="771408"/>
                  </a:cubicBezTo>
                  <a:cubicBezTo>
                    <a:pt x="254000" y="671690"/>
                    <a:pt x="263407" y="560682"/>
                    <a:pt x="250237" y="466608"/>
                  </a:cubicBezTo>
                  <a:cubicBezTo>
                    <a:pt x="237067" y="372534"/>
                    <a:pt x="190030" y="284105"/>
                    <a:pt x="159926" y="206964"/>
                  </a:cubicBezTo>
                  <a:cubicBezTo>
                    <a:pt x="129822" y="129823"/>
                    <a:pt x="0" y="52682"/>
                    <a:pt x="92193" y="26341"/>
                  </a:cubicBez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105400" y="2789793"/>
            <a:ext cx="2895600" cy="1096407"/>
            <a:chOff x="4800600" y="4191000"/>
            <a:chExt cx="2895600" cy="1096407"/>
          </a:xfrm>
        </p:grpSpPr>
        <p:sp>
          <p:nvSpPr>
            <p:cNvPr id="79" name="Line 42"/>
            <p:cNvSpPr>
              <a:spLocks noChangeShapeType="1"/>
            </p:cNvSpPr>
            <p:nvPr/>
          </p:nvSpPr>
          <p:spPr bwMode="auto">
            <a:xfrm>
              <a:off x="4800600" y="4576763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0" name="Line 43"/>
            <p:cNvSpPr>
              <a:spLocks noChangeShapeType="1"/>
            </p:cNvSpPr>
            <p:nvPr/>
          </p:nvSpPr>
          <p:spPr bwMode="auto">
            <a:xfrm>
              <a:off x="4800600" y="4860925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1" name="Text Box 44"/>
            <p:cNvSpPr txBox="1">
              <a:spLocks noChangeArrowheads="1"/>
            </p:cNvSpPr>
            <p:nvPr/>
          </p:nvSpPr>
          <p:spPr bwMode="auto">
            <a:xfrm>
              <a:off x="5181600" y="4191000"/>
              <a:ext cx="2317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Times New Roman" charset="0"/>
                </a:rPr>
                <a:t>A</a:t>
              </a:r>
            </a:p>
          </p:txBody>
        </p:sp>
        <p:sp>
          <p:nvSpPr>
            <p:cNvPr id="82" name="Text Box 45"/>
            <p:cNvSpPr txBox="1">
              <a:spLocks noChangeArrowheads="1"/>
            </p:cNvSpPr>
            <p:nvPr/>
          </p:nvSpPr>
          <p:spPr bwMode="auto">
            <a:xfrm>
              <a:off x="5380038" y="4918075"/>
              <a:ext cx="2889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Times New Roman" charset="0"/>
                </a:rPr>
                <a:t>B</a:t>
              </a:r>
            </a:p>
          </p:txBody>
        </p:sp>
        <p:sp>
          <p:nvSpPr>
            <p:cNvPr id="83" name="Line 46"/>
            <p:cNvSpPr>
              <a:spLocks noChangeShapeType="1"/>
            </p:cNvSpPr>
            <p:nvPr/>
          </p:nvSpPr>
          <p:spPr bwMode="auto">
            <a:xfrm>
              <a:off x="6480175" y="4712758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7" name="Text Box 47"/>
            <p:cNvSpPr txBox="1">
              <a:spLocks noChangeArrowheads="1"/>
            </p:cNvSpPr>
            <p:nvPr/>
          </p:nvSpPr>
          <p:spPr bwMode="auto">
            <a:xfrm>
              <a:off x="6537325" y="4437063"/>
              <a:ext cx="11588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Times New Roman" charset="0"/>
                </a:rPr>
                <a:t>A </a:t>
              </a:r>
              <a:r>
                <a:rPr lang="en-US" sz="1600" b="1" dirty="0" smtClean="0">
                  <a:latin typeface="Times New Roman" charset="0"/>
                </a:rPr>
                <a:t> OR  </a:t>
              </a:r>
              <a:r>
                <a:rPr lang="en-US" sz="1600" b="1" dirty="0">
                  <a:latin typeface="Times New Roman" charset="0"/>
                </a:rPr>
                <a:t>B</a:t>
              </a:r>
            </a:p>
          </p:txBody>
        </p:sp>
        <p:sp>
          <p:nvSpPr>
            <p:cNvPr id="89" name="Oval 55"/>
            <p:cNvSpPr>
              <a:spLocks noChangeArrowheads="1"/>
            </p:cNvSpPr>
            <p:nvPr/>
          </p:nvSpPr>
          <p:spPr bwMode="auto">
            <a:xfrm>
              <a:off x="5661378" y="4495800"/>
              <a:ext cx="152400" cy="1524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Oval 56"/>
            <p:cNvSpPr>
              <a:spLocks noChangeArrowheads="1"/>
            </p:cNvSpPr>
            <p:nvPr/>
          </p:nvSpPr>
          <p:spPr bwMode="auto">
            <a:xfrm>
              <a:off x="5673725" y="4759325"/>
              <a:ext cx="152400" cy="1524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6518275" y="4467225"/>
              <a:ext cx="304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4" name="Line 61"/>
            <p:cNvSpPr>
              <a:spLocks noChangeShapeType="1"/>
            </p:cNvSpPr>
            <p:nvPr/>
          </p:nvSpPr>
          <p:spPr bwMode="auto">
            <a:xfrm>
              <a:off x="7162800" y="4460875"/>
              <a:ext cx="304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5715000" y="4365978"/>
              <a:ext cx="762000" cy="685800"/>
            </a:xfrm>
            <a:custGeom>
              <a:avLst/>
              <a:gdLst>
                <a:gd name="connsiteX0" fmla="*/ 92193 w 1495778"/>
                <a:gd name="connsiteY0" fmla="*/ 26341 h 1301986"/>
                <a:gd name="connsiteX1" fmla="*/ 713082 w 1495778"/>
                <a:gd name="connsiteY1" fmla="*/ 48919 h 1301986"/>
                <a:gd name="connsiteX2" fmla="*/ 1085615 w 1495778"/>
                <a:gd name="connsiteY2" fmla="*/ 218252 h 1301986"/>
                <a:gd name="connsiteX3" fmla="*/ 1401704 w 1495778"/>
                <a:gd name="connsiteY3" fmla="*/ 545630 h 1301986"/>
                <a:gd name="connsiteX4" fmla="*/ 1469437 w 1495778"/>
                <a:gd name="connsiteY4" fmla="*/ 647230 h 1301986"/>
                <a:gd name="connsiteX5" fmla="*/ 1243659 w 1495778"/>
                <a:gd name="connsiteY5" fmla="*/ 952030 h 1301986"/>
                <a:gd name="connsiteX6" fmla="*/ 984015 w 1495778"/>
                <a:gd name="connsiteY6" fmla="*/ 1132652 h 1301986"/>
                <a:gd name="connsiteX7" fmla="*/ 690504 w 1495778"/>
                <a:gd name="connsiteY7" fmla="*/ 1234252 h 1301986"/>
                <a:gd name="connsiteX8" fmla="*/ 464726 w 1495778"/>
                <a:gd name="connsiteY8" fmla="*/ 1268119 h 1301986"/>
                <a:gd name="connsiteX9" fmla="*/ 80904 w 1495778"/>
                <a:gd name="connsiteY9" fmla="*/ 1268119 h 1301986"/>
                <a:gd name="connsiteX10" fmla="*/ 159926 w 1495778"/>
                <a:gd name="connsiteY10" fmla="*/ 1064919 h 1301986"/>
                <a:gd name="connsiteX11" fmla="*/ 238948 w 1495778"/>
                <a:gd name="connsiteY11" fmla="*/ 771408 h 1301986"/>
                <a:gd name="connsiteX12" fmla="*/ 250237 w 1495778"/>
                <a:gd name="connsiteY12" fmla="*/ 466608 h 1301986"/>
                <a:gd name="connsiteX13" fmla="*/ 159926 w 1495778"/>
                <a:gd name="connsiteY13" fmla="*/ 206964 h 1301986"/>
                <a:gd name="connsiteX14" fmla="*/ 92193 w 1495778"/>
                <a:gd name="connsiteY14" fmla="*/ 26341 h 13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5778" h="1301986">
                  <a:moveTo>
                    <a:pt x="92193" y="26341"/>
                  </a:moveTo>
                  <a:cubicBezTo>
                    <a:pt x="184386" y="0"/>
                    <a:pt x="547512" y="16934"/>
                    <a:pt x="713082" y="48919"/>
                  </a:cubicBezTo>
                  <a:cubicBezTo>
                    <a:pt x="878652" y="80904"/>
                    <a:pt x="970845" y="135467"/>
                    <a:pt x="1085615" y="218252"/>
                  </a:cubicBezTo>
                  <a:cubicBezTo>
                    <a:pt x="1200385" y="301037"/>
                    <a:pt x="1337734" y="474134"/>
                    <a:pt x="1401704" y="545630"/>
                  </a:cubicBezTo>
                  <a:cubicBezTo>
                    <a:pt x="1465674" y="617126"/>
                    <a:pt x="1495778" y="579497"/>
                    <a:pt x="1469437" y="647230"/>
                  </a:cubicBezTo>
                  <a:cubicBezTo>
                    <a:pt x="1443096" y="714963"/>
                    <a:pt x="1324563" y="871126"/>
                    <a:pt x="1243659" y="952030"/>
                  </a:cubicBezTo>
                  <a:cubicBezTo>
                    <a:pt x="1162755" y="1032934"/>
                    <a:pt x="1076207" y="1085615"/>
                    <a:pt x="984015" y="1132652"/>
                  </a:cubicBezTo>
                  <a:cubicBezTo>
                    <a:pt x="891823" y="1179689"/>
                    <a:pt x="777052" y="1211674"/>
                    <a:pt x="690504" y="1234252"/>
                  </a:cubicBezTo>
                  <a:cubicBezTo>
                    <a:pt x="603956" y="1256830"/>
                    <a:pt x="566326" y="1262475"/>
                    <a:pt x="464726" y="1268119"/>
                  </a:cubicBezTo>
                  <a:cubicBezTo>
                    <a:pt x="363126" y="1273763"/>
                    <a:pt x="131704" y="1301986"/>
                    <a:pt x="80904" y="1268119"/>
                  </a:cubicBezTo>
                  <a:cubicBezTo>
                    <a:pt x="30104" y="1234252"/>
                    <a:pt x="133585" y="1147704"/>
                    <a:pt x="159926" y="1064919"/>
                  </a:cubicBezTo>
                  <a:cubicBezTo>
                    <a:pt x="186267" y="982134"/>
                    <a:pt x="223896" y="871126"/>
                    <a:pt x="238948" y="771408"/>
                  </a:cubicBezTo>
                  <a:cubicBezTo>
                    <a:pt x="254000" y="671690"/>
                    <a:pt x="263407" y="560682"/>
                    <a:pt x="250237" y="466608"/>
                  </a:cubicBezTo>
                  <a:cubicBezTo>
                    <a:pt x="237067" y="372534"/>
                    <a:pt x="190030" y="284105"/>
                    <a:pt x="159926" y="206964"/>
                  </a:cubicBezTo>
                  <a:cubicBezTo>
                    <a:pt x="129822" y="129823"/>
                    <a:pt x="0" y="52682"/>
                    <a:pt x="92193" y="26341"/>
                  </a:cubicBez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318508" y="4495800"/>
            <a:ext cx="3276600" cy="978932"/>
            <a:chOff x="1295400" y="2743200"/>
            <a:chExt cx="3276600" cy="978932"/>
          </a:xfrm>
        </p:grpSpPr>
        <p:sp>
          <p:nvSpPr>
            <p:cNvPr id="101" name="Line 5"/>
            <p:cNvSpPr>
              <a:spLocks noChangeShapeType="1"/>
            </p:cNvSpPr>
            <p:nvPr/>
          </p:nvSpPr>
          <p:spPr bwMode="auto">
            <a:xfrm>
              <a:off x="1676400" y="3128963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02" name="Line 6"/>
            <p:cNvSpPr>
              <a:spLocks noChangeShapeType="1"/>
            </p:cNvSpPr>
            <p:nvPr/>
          </p:nvSpPr>
          <p:spPr bwMode="auto">
            <a:xfrm>
              <a:off x="1676400" y="3413125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03" name="Text Box 7"/>
            <p:cNvSpPr txBox="1">
              <a:spLocks noChangeArrowheads="1"/>
            </p:cNvSpPr>
            <p:nvPr/>
          </p:nvSpPr>
          <p:spPr bwMode="auto">
            <a:xfrm>
              <a:off x="1447800" y="2743200"/>
              <a:ext cx="2317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Times New Roman" charset="0"/>
                </a:rPr>
                <a:t>A</a:t>
              </a:r>
            </a:p>
          </p:txBody>
        </p:sp>
        <p:sp>
          <p:nvSpPr>
            <p:cNvPr id="104" name="Text Box 8"/>
            <p:cNvSpPr txBox="1">
              <a:spLocks noChangeArrowheads="1"/>
            </p:cNvSpPr>
            <p:nvPr/>
          </p:nvSpPr>
          <p:spPr bwMode="auto">
            <a:xfrm>
              <a:off x="1295400" y="3352800"/>
              <a:ext cx="2889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Times New Roman" charset="0"/>
                </a:rPr>
                <a:t>B</a:t>
              </a:r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>
              <a:off x="3355975" y="3298825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06" name="Text Box 10"/>
            <p:cNvSpPr txBox="1">
              <a:spLocks noChangeArrowheads="1"/>
            </p:cNvSpPr>
            <p:nvPr/>
          </p:nvSpPr>
          <p:spPr bwMode="auto">
            <a:xfrm>
              <a:off x="3413125" y="2989263"/>
              <a:ext cx="11588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Times New Roman" charset="0"/>
                </a:rPr>
                <a:t>A </a:t>
              </a:r>
              <a:r>
                <a:rPr lang="en-US" sz="1600" b="1" dirty="0" smtClean="0">
                  <a:latin typeface="Times New Roman" charset="0"/>
                </a:rPr>
                <a:t> AND  </a:t>
              </a:r>
              <a:r>
                <a:rPr lang="en-US" sz="1600" b="1" dirty="0">
                  <a:latin typeface="Times New Roman" charset="0"/>
                </a:rPr>
                <a:t>B</a:t>
              </a:r>
            </a:p>
          </p:txBody>
        </p:sp>
        <p:grpSp>
          <p:nvGrpSpPr>
            <p:cNvPr id="107" name="Group 37"/>
            <p:cNvGrpSpPr>
              <a:grpSpLocks/>
            </p:cNvGrpSpPr>
            <p:nvPr/>
          </p:nvGrpSpPr>
          <p:grpSpPr bwMode="auto">
            <a:xfrm>
              <a:off x="1870075" y="3006725"/>
              <a:ext cx="304800" cy="228600"/>
              <a:chOff x="912" y="2736"/>
              <a:chExt cx="192" cy="144"/>
            </a:xfrm>
          </p:grpSpPr>
          <p:sp>
            <p:nvSpPr>
              <p:cNvPr id="114" name="AutoShape 35"/>
              <p:cNvSpPr>
                <a:spLocks noChangeArrowheads="1"/>
              </p:cNvSpPr>
              <p:nvPr/>
            </p:nvSpPr>
            <p:spPr bwMode="auto">
              <a:xfrm rot="5161652">
                <a:off x="912" y="2736"/>
                <a:ext cx="144" cy="144"/>
              </a:xfrm>
              <a:prstGeom prst="triangle">
                <a:avLst>
                  <a:gd name="adj" fmla="val 50000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5" name="Oval 36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48" cy="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08" name="Group 38"/>
            <p:cNvGrpSpPr>
              <a:grpSpLocks/>
            </p:cNvGrpSpPr>
            <p:nvPr/>
          </p:nvGrpSpPr>
          <p:grpSpPr bwMode="auto">
            <a:xfrm>
              <a:off x="2049463" y="3276600"/>
              <a:ext cx="304800" cy="228600"/>
              <a:chOff x="912" y="2736"/>
              <a:chExt cx="192" cy="144"/>
            </a:xfrm>
          </p:grpSpPr>
          <p:sp>
            <p:nvSpPr>
              <p:cNvPr id="112" name="AutoShape 39"/>
              <p:cNvSpPr>
                <a:spLocks noChangeArrowheads="1"/>
              </p:cNvSpPr>
              <p:nvPr/>
            </p:nvSpPr>
            <p:spPr bwMode="auto">
              <a:xfrm rot="5161652">
                <a:off x="912" y="2736"/>
                <a:ext cx="144" cy="144"/>
              </a:xfrm>
              <a:prstGeom prst="triangle">
                <a:avLst>
                  <a:gd name="adj" fmla="val 50000"/>
                </a:avLst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" name="Oval 40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48" cy="4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9" name="Line 58"/>
            <p:cNvSpPr>
              <a:spLocks noChangeShapeType="1"/>
            </p:cNvSpPr>
            <p:nvPr/>
          </p:nvSpPr>
          <p:spPr bwMode="auto">
            <a:xfrm>
              <a:off x="3352800" y="2971800"/>
              <a:ext cx="304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0" name="Line 59"/>
            <p:cNvSpPr>
              <a:spLocks noChangeShapeType="1"/>
            </p:cNvSpPr>
            <p:nvPr/>
          </p:nvSpPr>
          <p:spPr bwMode="auto">
            <a:xfrm>
              <a:off x="4167892" y="2971800"/>
              <a:ext cx="304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16" name="AutoShape 13"/>
          <p:cNvSpPr>
            <a:spLocks noChangeArrowheads="1"/>
          </p:cNvSpPr>
          <p:nvPr/>
        </p:nvSpPr>
        <p:spPr bwMode="auto">
          <a:xfrm>
            <a:off x="2590800" y="4724400"/>
            <a:ext cx="762000" cy="580964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5105400" y="4466193"/>
            <a:ext cx="2895600" cy="1096407"/>
            <a:chOff x="4800600" y="4191000"/>
            <a:chExt cx="2895600" cy="1096407"/>
          </a:xfrm>
        </p:grpSpPr>
        <p:sp>
          <p:nvSpPr>
            <p:cNvPr id="118" name="Line 42"/>
            <p:cNvSpPr>
              <a:spLocks noChangeShapeType="1"/>
            </p:cNvSpPr>
            <p:nvPr/>
          </p:nvSpPr>
          <p:spPr bwMode="auto">
            <a:xfrm>
              <a:off x="4800600" y="4576763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9" name="Line 43"/>
            <p:cNvSpPr>
              <a:spLocks noChangeShapeType="1"/>
            </p:cNvSpPr>
            <p:nvPr/>
          </p:nvSpPr>
          <p:spPr bwMode="auto">
            <a:xfrm>
              <a:off x="4800600" y="4860925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0" name="Text Box 44"/>
            <p:cNvSpPr txBox="1">
              <a:spLocks noChangeArrowheads="1"/>
            </p:cNvSpPr>
            <p:nvPr/>
          </p:nvSpPr>
          <p:spPr bwMode="auto">
            <a:xfrm>
              <a:off x="5181600" y="4191000"/>
              <a:ext cx="2317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Times New Roman" charset="0"/>
                </a:rPr>
                <a:t>A</a:t>
              </a:r>
            </a:p>
          </p:txBody>
        </p:sp>
        <p:sp>
          <p:nvSpPr>
            <p:cNvPr id="121" name="Text Box 45"/>
            <p:cNvSpPr txBox="1">
              <a:spLocks noChangeArrowheads="1"/>
            </p:cNvSpPr>
            <p:nvPr/>
          </p:nvSpPr>
          <p:spPr bwMode="auto">
            <a:xfrm>
              <a:off x="5380038" y="4918075"/>
              <a:ext cx="2889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Times New Roman" charset="0"/>
                </a:rPr>
                <a:t>B</a:t>
              </a:r>
            </a:p>
          </p:txBody>
        </p:sp>
        <p:sp>
          <p:nvSpPr>
            <p:cNvPr id="122" name="Line 46"/>
            <p:cNvSpPr>
              <a:spLocks noChangeShapeType="1"/>
            </p:cNvSpPr>
            <p:nvPr/>
          </p:nvSpPr>
          <p:spPr bwMode="auto">
            <a:xfrm>
              <a:off x="6480175" y="4712758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3" name="Text Box 47"/>
            <p:cNvSpPr txBox="1">
              <a:spLocks noChangeArrowheads="1"/>
            </p:cNvSpPr>
            <p:nvPr/>
          </p:nvSpPr>
          <p:spPr bwMode="auto">
            <a:xfrm>
              <a:off x="6537325" y="4437063"/>
              <a:ext cx="11588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Times New Roman" charset="0"/>
                </a:rPr>
                <a:t>A </a:t>
              </a:r>
              <a:r>
                <a:rPr lang="en-US" sz="1600" b="1" dirty="0" smtClean="0">
                  <a:latin typeface="Times New Roman" charset="0"/>
                </a:rPr>
                <a:t>  AND  </a:t>
              </a:r>
              <a:r>
                <a:rPr lang="en-US" sz="1600" b="1" dirty="0">
                  <a:latin typeface="Times New Roman" charset="0"/>
                </a:rPr>
                <a:t>B</a:t>
              </a:r>
            </a:p>
          </p:txBody>
        </p:sp>
        <p:sp>
          <p:nvSpPr>
            <p:cNvPr id="124" name="Oval 55"/>
            <p:cNvSpPr>
              <a:spLocks noChangeArrowheads="1"/>
            </p:cNvSpPr>
            <p:nvPr/>
          </p:nvSpPr>
          <p:spPr bwMode="auto">
            <a:xfrm>
              <a:off x="5661378" y="4495800"/>
              <a:ext cx="152400" cy="1524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Oval 56"/>
            <p:cNvSpPr>
              <a:spLocks noChangeArrowheads="1"/>
            </p:cNvSpPr>
            <p:nvPr/>
          </p:nvSpPr>
          <p:spPr bwMode="auto">
            <a:xfrm>
              <a:off x="5673725" y="4759325"/>
              <a:ext cx="152400" cy="1524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Line 60"/>
            <p:cNvSpPr>
              <a:spLocks noChangeShapeType="1"/>
            </p:cNvSpPr>
            <p:nvPr/>
          </p:nvSpPr>
          <p:spPr bwMode="auto">
            <a:xfrm>
              <a:off x="6518275" y="4467225"/>
              <a:ext cx="304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7" name="Line 61"/>
            <p:cNvSpPr>
              <a:spLocks noChangeShapeType="1"/>
            </p:cNvSpPr>
            <p:nvPr/>
          </p:nvSpPr>
          <p:spPr bwMode="auto">
            <a:xfrm>
              <a:off x="7315200" y="4460875"/>
              <a:ext cx="304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29" name="AutoShape 13"/>
          <p:cNvSpPr>
            <a:spLocks noChangeArrowheads="1"/>
          </p:cNvSpPr>
          <p:nvPr/>
        </p:nvSpPr>
        <p:spPr bwMode="auto">
          <a:xfrm>
            <a:off x="6096000" y="4694793"/>
            <a:ext cx="762000" cy="580964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19458" name="Picture 2" descr="C:\Program Files\Microsoft Office\MEDIA\OFFICE12\Lines\BD14768_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1914525" y="3800475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Bubbled Gates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4994" name="AutoShape 2" descr="Small Logic Gates — The building blocks of versatile digital circuits -  Part 1 | Nuts &amp; Volts Magaz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6" name="AutoShape 4" descr="Small Logic Gates — The building blocks of versatile digital circuits -  Part 1 | Nuts &amp; Volts Magaz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4998" name="Picture 6" descr="Small Logic Gates — The building blocks of versatile digital circuits -  Part 1 | Nuts &amp; Volts Magaz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95400"/>
            <a:ext cx="8527143" cy="4476750"/>
          </a:xfrm>
          <a:prstGeom prst="rect">
            <a:avLst/>
          </a:prstGeom>
          <a:noFill/>
        </p:spPr>
      </p:pic>
      <p:sp>
        <p:nvSpPr>
          <p:cNvPr id="65" name="Rectangle 64"/>
          <p:cNvSpPr/>
          <p:nvPr/>
        </p:nvSpPr>
        <p:spPr>
          <a:xfrm>
            <a:off x="5638800" y="5943600"/>
            <a:ext cx="2847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https://www.nutsvolts.com/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NAND Gate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66" name="Group 13"/>
          <p:cNvGrpSpPr>
            <a:grpSpLocks/>
          </p:cNvGrpSpPr>
          <p:nvPr/>
        </p:nvGrpSpPr>
        <p:grpSpPr bwMode="auto">
          <a:xfrm>
            <a:off x="2590800" y="1371600"/>
            <a:ext cx="4038600" cy="935038"/>
            <a:chOff x="1584" y="1968"/>
            <a:chExt cx="2544" cy="589"/>
          </a:xfrm>
        </p:grpSpPr>
        <p:sp>
          <p:nvSpPr>
            <p:cNvPr id="72" name="Line 4"/>
            <p:cNvSpPr>
              <a:spLocks noChangeShapeType="1"/>
            </p:cNvSpPr>
            <p:nvPr/>
          </p:nvSpPr>
          <p:spPr bwMode="auto">
            <a:xfrm>
              <a:off x="1776" y="2221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3" name="Text Box 5"/>
            <p:cNvSpPr txBox="1">
              <a:spLocks noChangeArrowheads="1"/>
            </p:cNvSpPr>
            <p:nvPr/>
          </p:nvSpPr>
          <p:spPr bwMode="auto">
            <a:xfrm>
              <a:off x="1584" y="2077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000" b="1" dirty="0">
                  <a:latin typeface="Times New Roman" charset="0"/>
                </a:rPr>
                <a:t>A</a:t>
              </a:r>
            </a:p>
            <a:p>
              <a:pPr>
                <a:spcBef>
                  <a:spcPct val="20000"/>
                </a:spcBef>
              </a:pPr>
              <a:r>
                <a:rPr lang="en-US" sz="2000" b="1" dirty="0">
                  <a:latin typeface="Times New Roman" charset="0"/>
                </a:rPr>
                <a:t>A</a:t>
              </a:r>
            </a:p>
          </p:txBody>
        </p:sp>
        <p:sp>
          <p:nvSpPr>
            <p:cNvPr id="76" name="Line 6"/>
            <p:cNvSpPr>
              <a:spLocks noChangeShapeType="1"/>
            </p:cNvSpPr>
            <p:nvPr/>
          </p:nvSpPr>
          <p:spPr bwMode="auto">
            <a:xfrm>
              <a:off x="3063" y="225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168" y="1981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Times New Roman" charset="0"/>
                </a:rPr>
                <a:t>AA  = A</a:t>
              </a:r>
            </a:p>
          </p:txBody>
        </p:sp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3024" y="2221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>
              <a:off x="3255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8" name="Line 10"/>
            <p:cNvSpPr>
              <a:spLocks noChangeShapeType="1"/>
            </p:cNvSpPr>
            <p:nvPr/>
          </p:nvSpPr>
          <p:spPr bwMode="auto">
            <a:xfrm>
              <a:off x="1776" y="2387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7" name="AutoShape 11"/>
            <p:cNvSpPr>
              <a:spLocks noChangeArrowheads="1"/>
            </p:cNvSpPr>
            <p:nvPr/>
          </p:nvSpPr>
          <p:spPr bwMode="auto">
            <a:xfrm>
              <a:off x="2160" y="2077"/>
              <a:ext cx="864" cy="432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3648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990600" y="1676400"/>
            <a:ext cx="1374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as NOT  gate</a:t>
            </a:r>
            <a:endParaRPr lang="en-US" b="1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319867" y="2803525"/>
            <a:ext cx="6747933" cy="1082675"/>
            <a:chOff x="1524000" y="2803525"/>
            <a:chExt cx="6747933" cy="1082675"/>
          </a:xfrm>
        </p:grpSpPr>
        <p:grpSp>
          <p:nvGrpSpPr>
            <p:cNvPr id="107" name="Group 24"/>
            <p:cNvGrpSpPr>
              <a:grpSpLocks/>
            </p:cNvGrpSpPr>
            <p:nvPr/>
          </p:nvGrpSpPr>
          <p:grpSpPr bwMode="auto">
            <a:xfrm>
              <a:off x="1524000" y="2951163"/>
              <a:ext cx="2819400" cy="935037"/>
              <a:chOff x="528" y="1776"/>
              <a:chExt cx="2544" cy="589"/>
            </a:xfrm>
          </p:grpSpPr>
          <p:sp>
            <p:nvSpPr>
              <p:cNvPr id="108" name="Line 5"/>
              <p:cNvSpPr>
                <a:spLocks noChangeShapeType="1"/>
              </p:cNvSpPr>
              <p:nvPr/>
            </p:nvSpPr>
            <p:spPr bwMode="auto">
              <a:xfrm>
                <a:off x="720" y="2029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1" name="Text Box 6"/>
              <p:cNvSpPr txBox="1">
                <a:spLocks noChangeArrowheads="1"/>
              </p:cNvSpPr>
              <p:nvPr/>
            </p:nvSpPr>
            <p:spPr bwMode="auto">
              <a:xfrm>
                <a:off x="528" y="1885"/>
                <a:ext cx="28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000" b="1" dirty="0">
                    <a:latin typeface="Times New Roman" charset="0"/>
                  </a:rPr>
                  <a:t>A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sz="2000" b="1" dirty="0">
                    <a:latin typeface="Times New Roman" charset="0"/>
                  </a:rPr>
                  <a:t>B</a:t>
                </a:r>
              </a:p>
            </p:txBody>
          </p:sp>
          <p:sp>
            <p:nvSpPr>
              <p:cNvPr id="117" name="Line 7"/>
              <p:cNvSpPr>
                <a:spLocks noChangeShapeType="1"/>
              </p:cNvSpPr>
              <p:nvPr/>
            </p:nvSpPr>
            <p:spPr bwMode="auto">
              <a:xfrm>
                <a:off x="2007" y="2064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Text Box 8"/>
              <p:cNvSpPr txBox="1">
                <a:spLocks noChangeArrowheads="1"/>
              </p:cNvSpPr>
              <p:nvPr/>
            </p:nvSpPr>
            <p:spPr bwMode="auto">
              <a:xfrm>
                <a:off x="2112" y="1789"/>
                <a:ext cx="9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dirty="0">
                    <a:latin typeface="Times New Roman" charset="0"/>
                  </a:rPr>
                  <a:t>AB </a:t>
                </a:r>
              </a:p>
            </p:txBody>
          </p:sp>
          <p:sp>
            <p:nvSpPr>
              <p:cNvPr id="130" name="Oval 9"/>
              <p:cNvSpPr>
                <a:spLocks noChangeArrowheads="1"/>
              </p:cNvSpPr>
              <p:nvPr/>
            </p:nvSpPr>
            <p:spPr bwMode="auto">
              <a:xfrm>
                <a:off x="1968" y="2029"/>
                <a:ext cx="96" cy="9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1" name="Line 10"/>
              <p:cNvSpPr>
                <a:spLocks noChangeShapeType="1"/>
              </p:cNvSpPr>
              <p:nvPr/>
            </p:nvSpPr>
            <p:spPr bwMode="auto">
              <a:xfrm>
                <a:off x="2199" y="177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11"/>
              <p:cNvSpPr>
                <a:spLocks noChangeShapeType="1"/>
              </p:cNvSpPr>
              <p:nvPr/>
            </p:nvSpPr>
            <p:spPr bwMode="auto">
              <a:xfrm>
                <a:off x="720" y="2195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AutoShape 12"/>
              <p:cNvSpPr>
                <a:spLocks noChangeArrowheads="1"/>
              </p:cNvSpPr>
              <p:nvPr/>
            </p:nvSpPr>
            <p:spPr bwMode="auto">
              <a:xfrm>
                <a:off x="1104" y="1885"/>
                <a:ext cx="864" cy="432"/>
              </a:xfrm>
              <a:prstGeom prst="flowChartDelay">
                <a:avLst/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4" name="Line 17"/>
            <p:cNvSpPr>
              <a:spLocks noChangeShapeType="1"/>
            </p:cNvSpPr>
            <p:nvPr/>
          </p:nvSpPr>
          <p:spPr bwMode="auto">
            <a:xfrm>
              <a:off x="5943600" y="3429000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5" name="Text Box 18"/>
            <p:cNvSpPr txBox="1">
              <a:spLocks noChangeArrowheads="1"/>
            </p:cNvSpPr>
            <p:nvPr/>
          </p:nvSpPr>
          <p:spPr bwMode="auto">
            <a:xfrm>
              <a:off x="5909733" y="2955925"/>
              <a:ext cx="2362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Times New Roman" charset="0"/>
                </a:rPr>
                <a:t>(AB)(AB)  = AB</a:t>
              </a:r>
            </a:p>
          </p:txBody>
        </p:sp>
        <p:sp>
          <p:nvSpPr>
            <p:cNvPr id="136" name="Oval 19"/>
            <p:cNvSpPr>
              <a:spLocks noChangeArrowheads="1"/>
            </p:cNvSpPr>
            <p:nvPr/>
          </p:nvSpPr>
          <p:spPr bwMode="auto">
            <a:xfrm>
              <a:off x="5791200" y="3352800"/>
              <a:ext cx="152400" cy="1524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Line 20"/>
            <p:cNvSpPr>
              <a:spLocks noChangeShapeType="1"/>
            </p:cNvSpPr>
            <p:nvPr/>
          </p:nvSpPr>
          <p:spPr bwMode="auto">
            <a:xfrm>
              <a:off x="6636808" y="2955925"/>
              <a:ext cx="304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>
              <a:off x="3699933" y="3571169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9" name="AutoShape 22"/>
            <p:cNvSpPr>
              <a:spLocks noChangeArrowheads="1"/>
            </p:cNvSpPr>
            <p:nvPr/>
          </p:nvSpPr>
          <p:spPr bwMode="auto">
            <a:xfrm>
              <a:off x="4919133" y="3079044"/>
              <a:ext cx="872067" cy="685800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0" name="Line 25"/>
            <p:cNvSpPr>
              <a:spLocks noChangeShapeType="1"/>
            </p:cNvSpPr>
            <p:nvPr/>
          </p:nvSpPr>
          <p:spPr bwMode="auto">
            <a:xfrm>
              <a:off x="3699933" y="3287006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1" name="Line 26"/>
            <p:cNvSpPr>
              <a:spLocks noChangeShapeType="1"/>
            </p:cNvSpPr>
            <p:nvPr/>
          </p:nvSpPr>
          <p:spPr bwMode="auto">
            <a:xfrm>
              <a:off x="3734858" y="3287006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2" name="Line 28"/>
            <p:cNvSpPr>
              <a:spLocks noChangeShapeType="1"/>
            </p:cNvSpPr>
            <p:nvPr/>
          </p:nvSpPr>
          <p:spPr bwMode="auto">
            <a:xfrm>
              <a:off x="6124046" y="2955925"/>
              <a:ext cx="3048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3" name="Line 29"/>
            <p:cNvSpPr>
              <a:spLocks noChangeShapeType="1"/>
            </p:cNvSpPr>
            <p:nvPr/>
          </p:nvSpPr>
          <p:spPr bwMode="auto">
            <a:xfrm flipV="1">
              <a:off x="6062133" y="2803525"/>
              <a:ext cx="914400" cy="2063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990600" y="3276600"/>
            <a:ext cx="1342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as AND gate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1143000" y="4648200"/>
            <a:ext cx="1190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as OR gate</a:t>
            </a:r>
            <a:endParaRPr lang="en-US" dirty="0"/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599" y="4191000"/>
            <a:ext cx="558437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6096000" y="6172200"/>
            <a:ext cx="281940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Universal  Gate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NOR Gate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143000" y="1676400"/>
            <a:ext cx="1260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as Not gate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1143000" y="5334000"/>
            <a:ext cx="1342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as AND gate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914400" y="3352800"/>
            <a:ext cx="1190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as OR gate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371600"/>
            <a:ext cx="6315075" cy="124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233" y="2895600"/>
            <a:ext cx="6786767" cy="130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4267200"/>
            <a:ext cx="5810250" cy="243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Rectangle 42"/>
          <p:cNvSpPr/>
          <p:nvPr/>
        </p:nvSpPr>
        <p:spPr>
          <a:xfrm>
            <a:off x="457200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 smtClean="0"/>
              <a:t>http://faculty.kfupm.edu.sa/COE/abouh/Lesson2_6.pdf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45720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8" y="400755"/>
            <a:ext cx="3265311" cy="487362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Equivalent Gate/Circuits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7200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 smtClean="0"/>
              <a:t>http://faculty.kfupm.edu.sa/COE/abouh/Lesson2_6.pdf</a:t>
            </a:r>
            <a:endParaRPr lang="en-US" sz="12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524000"/>
            <a:ext cx="8001000" cy="1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581400"/>
            <a:ext cx="7772400" cy="190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45720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8" y="400755"/>
            <a:ext cx="3265311" cy="487362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Equivalent Gate/Circuits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7200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 smtClean="0"/>
              <a:t>http://faculty.kfupm.edu.sa/COE/abouh/Lesson2_6.pdf</a:t>
            </a:r>
            <a:endParaRPr lang="en-US" sz="12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295400"/>
            <a:ext cx="7467600" cy="195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886200"/>
            <a:ext cx="8084827" cy="198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45720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8" y="400755"/>
            <a:ext cx="3265311" cy="487362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Equivalent Gate/Circuits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7200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 smtClean="0"/>
              <a:t>http://faculty.kfupm.edu.sa/COE/abouh/Lesson2_6.pdf</a:t>
            </a:r>
            <a:endParaRPr lang="en-US" sz="12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80170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4724400"/>
            <a:ext cx="3053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Implement F </a:t>
            </a:r>
            <a:r>
              <a:rPr lang="en-US" b="1" dirty="0"/>
              <a:t>= XZ + Y’Z + X’YZ </a:t>
            </a:r>
            <a:endParaRPr lang="en-US" dirty="0"/>
          </a:p>
        </p:txBody>
      </p:sp>
      <p:pic>
        <p:nvPicPr>
          <p:cNvPr id="24580" name="Picture 4" descr="C:\Program Files\Microsoft Office\MEDIA\OFFICE12\Lines\BD14710_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3048000"/>
            <a:ext cx="5715000" cy="95250"/>
          </a:xfrm>
          <a:prstGeom prst="rect">
            <a:avLst/>
          </a:prstGeom>
          <a:noFill/>
        </p:spPr>
      </p:pic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3722225"/>
            <a:ext cx="18764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4800600"/>
            <a:ext cx="1676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V="1">
            <a:off x="4016826" y="4892255"/>
            <a:ext cx="266699" cy="28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99075" y="4888375"/>
            <a:ext cx="266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74625" y="5420212"/>
            <a:ext cx="1828800" cy="10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81400" y="5802775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76875" y="5811575"/>
            <a:ext cx="3429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608900" y="4606725"/>
            <a:ext cx="15716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45720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8" y="400755"/>
            <a:ext cx="3265311" cy="487362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Equivalent Gate/Circuits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7200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 smtClean="0"/>
              <a:t>http://faculty.kfupm.edu.sa/COE/abouh/Lesson2_6.pdf</a:t>
            </a:r>
            <a:endParaRPr lang="en-US" sz="12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47800"/>
            <a:ext cx="80170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4724400"/>
            <a:ext cx="3053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Implement F </a:t>
            </a:r>
            <a:r>
              <a:rPr lang="en-US" b="1" dirty="0"/>
              <a:t>= XZ + Y’Z + X’YZ </a:t>
            </a:r>
            <a:endParaRPr lang="en-US" dirty="0"/>
          </a:p>
        </p:txBody>
      </p:sp>
      <p:pic>
        <p:nvPicPr>
          <p:cNvPr id="24580" name="Picture 4" descr="C:\Program Files\Microsoft Office\MEDIA\OFFICE12\Lines\BD14710_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3048000"/>
            <a:ext cx="5715000" cy="95250"/>
          </a:xfrm>
          <a:prstGeom prst="rect">
            <a:avLst/>
          </a:prstGeom>
          <a:noFill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3429000"/>
            <a:ext cx="3990975" cy="319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8433307">
            <a:off x="-419910" y="1825924"/>
            <a:ext cx="7048853" cy="270843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7000" b="1" kern="600" dirty="0" smtClean="0">
                <a:solidFill>
                  <a:schemeClr val="bg1"/>
                </a:solidFill>
                <a:effectLst>
                  <a:outerShdw blurRad="101600" dist="508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Topics</a:t>
            </a:r>
            <a:endParaRPr lang="en-US" sz="17000" b="1" kern="600" dirty="0">
              <a:solidFill>
                <a:schemeClr val="bg1"/>
              </a:solidFill>
              <a:effectLst>
                <a:outerShdw blurRad="101600" dist="508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86-88 So Those Are the Rules.mp3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8839200" y="7086600"/>
            <a:ext cx="3048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202231">
            <a:off x="4615954" y="3356589"/>
            <a:ext cx="379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Gates, Boolean Algebra  and    Truth Tables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202231">
            <a:off x="4159636" y="4074572"/>
            <a:ext cx="37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Circuit Equivalence and De Morgan’s Theorems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202231">
            <a:off x="3702524" y="4581989"/>
            <a:ext cx="337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Combinatorial and Arithmetic Circuits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202231">
            <a:off x="3339409" y="5211464"/>
            <a:ext cx="337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Latches and Flip Flops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2202231">
            <a:off x="2899855" y="5710704"/>
            <a:ext cx="337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Introduction to Registers  and Counters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57083 -0.55371 " pathEditMode="relative" rAng="0" ptsTypes="AA">
                                      <p:cBhvr>
                                        <p:cTn id="9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00" y="-277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0.49861 0.49445 " pathEditMode="relative" rAng="0" ptsTypes="AA">
                                      <p:cBhvr>
                                        <p:cTn id="14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00" y="247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88889E-6 -2.89017E-7 L 0.5342 0.52832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00" y="264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022E-16 1.7341E-6 L 0.55642 0.54104 " pathEditMode="relative" rAng="0" ptsTypes="AA">
                                      <p:cBhvr>
                                        <p:cTn id="24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00" y="271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94444E-6 -1.6763E-6 L 0.5309 0.52439 " pathEditMode="relative" rAng="0" ptsTypes="AA">
                                      <p:cBhvr>
                                        <p:cTn id="2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00" y="262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94444E-6 -1.6763E-6 L 0.5309 0.52439 " pathEditMode="relative" rAng="0" ptsTypes="AA">
                                      <p:cBhvr>
                                        <p:cTn id="34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00" y="2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numSld="999" showWhenStopped="0">
                <p:cTn id="35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12" grpId="0"/>
      <p:bldP spid="12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3" grpId="0"/>
      <p:bldP spid="1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94733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44958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8" y="152400"/>
            <a:ext cx="3112911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Decimal  to Binary encoder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1143000" y="966788"/>
            <a:ext cx="0" cy="495300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1143000" y="5919788"/>
            <a:ext cx="10668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143000" y="5462588"/>
            <a:ext cx="10668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1143000" y="5005388"/>
            <a:ext cx="10668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1143000" y="4471988"/>
            <a:ext cx="10668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1143000" y="3938588"/>
            <a:ext cx="10668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1143000" y="3405188"/>
            <a:ext cx="10668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1143000" y="2871788"/>
            <a:ext cx="10668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1143000" y="2338388"/>
            <a:ext cx="10668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1143000" y="1804988"/>
            <a:ext cx="10668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1143000" y="1347788"/>
            <a:ext cx="10668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752600" y="914400"/>
            <a:ext cx="685800" cy="518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300" b="1" dirty="0">
                <a:solidFill>
                  <a:srgbClr val="FF0000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sz="2300" b="1" dirty="0">
                <a:solidFill>
                  <a:srgbClr val="FF0000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sz="2300" b="1" dirty="0">
                <a:solidFill>
                  <a:srgbClr val="FF0000"/>
                </a:solidFill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sz="2300" b="1" dirty="0">
                <a:solidFill>
                  <a:srgbClr val="FF0000"/>
                </a:solidFill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sz="2300" b="1" dirty="0">
                <a:solidFill>
                  <a:srgbClr val="FF0000"/>
                </a:solidFill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 sz="2300" b="1" dirty="0">
                <a:solidFill>
                  <a:srgbClr val="FF0000"/>
                </a:solidFill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sz="2300" b="1" dirty="0">
                <a:solidFill>
                  <a:srgbClr val="FF0000"/>
                </a:solidFill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sz="2300" b="1" dirty="0">
                <a:solidFill>
                  <a:srgbClr val="FF0000"/>
                </a:solidFill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sz="2300" b="1" dirty="0">
                <a:solidFill>
                  <a:srgbClr val="FF0000"/>
                </a:solidFill>
              </a:rPr>
              <a:t>8</a:t>
            </a:r>
          </a:p>
          <a:p>
            <a:pPr>
              <a:spcBef>
                <a:spcPct val="50000"/>
              </a:spcBef>
            </a:pPr>
            <a:r>
              <a:rPr lang="en-US" sz="23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362200" y="5919788"/>
            <a:ext cx="5867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2362200" y="5462588"/>
            <a:ext cx="5867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2362200" y="5005388"/>
            <a:ext cx="5867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2362200" y="4471988"/>
            <a:ext cx="5867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2362200" y="3405188"/>
            <a:ext cx="5867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2362200" y="3938588"/>
            <a:ext cx="5867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2362200" y="2871788"/>
            <a:ext cx="5867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362200" y="2338388"/>
            <a:ext cx="5867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2362200" y="1804988"/>
            <a:ext cx="5867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2362200" y="1347788"/>
            <a:ext cx="5867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3276600" y="678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4419600" y="678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 flipH="1">
            <a:off x="5638800" y="678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6934200" y="678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34" name="AutoShape 30"/>
          <p:cNvSpPr>
            <a:spLocks noChangeArrowheads="1"/>
          </p:cNvSpPr>
          <p:nvPr/>
        </p:nvSpPr>
        <p:spPr bwMode="auto">
          <a:xfrm rot="5400000">
            <a:off x="2895600" y="6096000"/>
            <a:ext cx="762000" cy="609600"/>
          </a:xfrm>
          <a:prstGeom prst="homePlate">
            <a:avLst>
              <a:gd name="adj" fmla="val 31250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>
                <a:latin typeface="Times New Roman" charset="0"/>
              </a:rPr>
              <a:t>OR</a:t>
            </a:r>
          </a:p>
        </p:txBody>
      </p:sp>
      <p:sp>
        <p:nvSpPr>
          <p:cNvPr id="35" name="AutoShape 31"/>
          <p:cNvSpPr>
            <a:spLocks noChangeArrowheads="1"/>
          </p:cNvSpPr>
          <p:nvPr/>
        </p:nvSpPr>
        <p:spPr bwMode="auto">
          <a:xfrm rot="5400000">
            <a:off x="4038600" y="6096000"/>
            <a:ext cx="762000" cy="609600"/>
          </a:xfrm>
          <a:prstGeom prst="homePlate">
            <a:avLst>
              <a:gd name="adj" fmla="val 31250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>
                <a:latin typeface="Times New Roman" charset="0"/>
              </a:rPr>
              <a:t>OR</a:t>
            </a:r>
          </a:p>
        </p:txBody>
      </p:sp>
      <p:sp>
        <p:nvSpPr>
          <p:cNvPr id="36" name="AutoShape 32"/>
          <p:cNvSpPr>
            <a:spLocks noChangeArrowheads="1"/>
          </p:cNvSpPr>
          <p:nvPr/>
        </p:nvSpPr>
        <p:spPr bwMode="auto">
          <a:xfrm rot="5400000">
            <a:off x="5257800" y="6096000"/>
            <a:ext cx="762000" cy="609600"/>
          </a:xfrm>
          <a:prstGeom prst="homePlate">
            <a:avLst>
              <a:gd name="adj" fmla="val 31250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>
                <a:latin typeface="Times New Roman" charset="0"/>
              </a:rPr>
              <a:t>OR</a:t>
            </a:r>
          </a:p>
        </p:txBody>
      </p:sp>
      <p:sp>
        <p:nvSpPr>
          <p:cNvPr id="37" name="AutoShape 33"/>
          <p:cNvSpPr>
            <a:spLocks noChangeArrowheads="1"/>
          </p:cNvSpPr>
          <p:nvPr/>
        </p:nvSpPr>
        <p:spPr bwMode="auto">
          <a:xfrm rot="5400000">
            <a:off x="6553200" y="6096000"/>
            <a:ext cx="762000" cy="609600"/>
          </a:xfrm>
          <a:prstGeom prst="homePlate">
            <a:avLst>
              <a:gd name="adj" fmla="val 31250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1" dirty="0">
                <a:latin typeface="Times New Roman" charset="0"/>
              </a:rPr>
              <a:t>OR</a:t>
            </a: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3048000" y="54864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3352800" y="5867400"/>
            <a:ext cx="0" cy="15240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4114800" y="3429000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4267200" y="3886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>
            <a:off x="4419600" y="44196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4572000" y="4953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334000" y="2362200"/>
            <a:ext cx="0" cy="3581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486400" y="2819400"/>
            <a:ext cx="0" cy="3200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>
            <a:off x="5638800" y="4495800"/>
            <a:ext cx="20638" cy="1600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>
            <a:off x="5791200" y="5029200"/>
            <a:ext cx="20638" cy="11430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6629400" y="1752600"/>
            <a:ext cx="0" cy="42672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6781800" y="2819400"/>
            <a:ext cx="0" cy="3276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6934200" y="3962400"/>
            <a:ext cx="0" cy="2133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7086600" y="4953000"/>
            <a:ext cx="0" cy="12192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 flipH="1">
            <a:off x="7162800" y="5826125"/>
            <a:ext cx="20638" cy="2698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 type="oval" w="med" len="med"/>
            <a:tailEnd type="oval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2068689" y="1286052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2262364" y="1057452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2068689" y="1708327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2262364" y="1479727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103614" y="2221089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2297289" y="1992489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2089327" y="2795764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2283002" y="2567164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2089327" y="3287889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2283002" y="3059289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2068689" y="3841927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2262364" y="3613327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2124252" y="4410252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2317927" y="4181652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>
            <a:off x="2089327" y="4908727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>
            <a:off x="2283002" y="4680127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>
            <a:off x="2103614" y="5380214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71" name="Line 69"/>
          <p:cNvSpPr>
            <a:spLocks noChangeShapeType="1"/>
          </p:cNvSpPr>
          <p:nvPr/>
        </p:nvSpPr>
        <p:spPr bwMode="auto">
          <a:xfrm>
            <a:off x="2297289" y="5151614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72" name="Line 70"/>
          <p:cNvSpPr>
            <a:spLocks noChangeShapeType="1"/>
          </p:cNvSpPr>
          <p:nvPr/>
        </p:nvSpPr>
        <p:spPr bwMode="auto">
          <a:xfrm>
            <a:off x="2089327" y="5802489"/>
            <a:ext cx="381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>
            <a:off x="2283002" y="5573889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7391400" y="1066800"/>
            <a:ext cx="1143000" cy="51152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0000</a:t>
            </a:r>
          </a:p>
          <a:p>
            <a:pPr>
              <a:spcBef>
                <a:spcPct val="4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000</a:t>
            </a:r>
            <a:r>
              <a:rPr lang="en-US" sz="2400" b="1" dirty="0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4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00</a:t>
            </a:r>
            <a:r>
              <a:rPr lang="en-US" sz="2400" b="1" dirty="0">
                <a:solidFill>
                  <a:schemeClr val="hlink"/>
                </a:solidFill>
              </a:rPr>
              <a:t>1</a:t>
            </a:r>
            <a:r>
              <a:rPr lang="en-US" sz="2400" b="1" dirty="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4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00</a:t>
            </a:r>
            <a:r>
              <a:rPr lang="en-US" sz="2400" b="1" dirty="0">
                <a:solidFill>
                  <a:schemeClr val="hlink"/>
                </a:solidFill>
              </a:rPr>
              <a:t>1</a:t>
            </a:r>
            <a:r>
              <a:rPr lang="en-US" sz="2400" b="1" dirty="0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4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0</a:t>
            </a:r>
            <a:r>
              <a:rPr lang="en-US" sz="2400" b="1" dirty="0"/>
              <a:t>1</a:t>
            </a:r>
            <a:r>
              <a:rPr lang="en-US" sz="2400" b="1" dirty="0">
                <a:solidFill>
                  <a:schemeClr val="tx2"/>
                </a:solidFill>
              </a:rPr>
              <a:t>00</a:t>
            </a:r>
          </a:p>
          <a:p>
            <a:pPr>
              <a:spcBef>
                <a:spcPct val="4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0</a:t>
            </a:r>
            <a:r>
              <a:rPr lang="en-US" sz="2400" b="1" dirty="0"/>
              <a:t>1</a:t>
            </a:r>
            <a:r>
              <a:rPr lang="en-US" sz="2400" b="1" dirty="0">
                <a:solidFill>
                  <a:schemeClr val="tx2"/>
                </a:solidFill>
              </a:rPr>
              <a:t>0</a:t>
            </a:r>
            <a:r>
              <a:rPr lang="en-US" sz="2400" b="1" dirty="0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4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0</a:t>
            </a:r>
            <a:r>
              <a:rPr lang="en-US" sz="2400" b="1" dirty="0"/>
              <a:t>1</a:t>
            </a:r>
            <a:r>
              <a:rPr lang="en-US" sz="2400" b="1" dirty="0">
                <a:solidFill>
                  <a:schemeClr val="hlink"/>
                </a:solidFill>
              </a:rPr>
              <a:t>1</a:t>
            </a:r>
            <a:r>
              <a:rPr lang="en-US" sz="2400" b="1" dirty="0">
                <a:solidFill>
                  <a:schemeClr val="tx2"/>
                </a:solidFill>
              </a:rPr>
              <a:t>0</a:t>
            </a:r>
          </a:p>
          <a:p>
            <a:pPr>
              <a:spcBef>
                <a:spcPct val="40000"/>
              </a:spcBef>
            </a:pPr>
            <a:r>
              <a:rPr lang="en-US" sz="2400" b="1" dirty="0">
                <a:solidFill>
                  <a:schemeClr val="tx2"/>
                </a:solidFill>
              </a:rPr>
              <a:t>0</a:t>
            </a:r>
            <a:r>
              <a:rPr lang="en-US" sz="2400" b="1" dirty="0"/>
              <a:t>1</a:t>
            </a:r>
            <a:r>
              <a:rPr lang="en-US" sz="2400" b="1" dirty="0">
                <a:solidFill>
                  <a:schemeClr val="hlink"/>
                </a:solidFill>
              </a:rPr>
              <a:t>1</a:t>
            </a:r>
            <a:r>
              <a:rPr lang="en-US" sz="2400" b="1" dirty="0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4000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1</a:t>
            </a:r>
            <a:r>
              <a:rPr lang="en-US" sz="2400" b="1" dirty="0">
                <a:solidFill>
                  <a:schemeClr val="tx2"/>
                </a:solidFill>
              </a:rPr>
              <a:t>000</a:t>
            </a:r>
          </a:p>
          <a:p>
            <a:pPr>
              <a:spcBef>
                <a:spcPct val="4000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1</a:t>
            </a:r>
            <a:r>
              <a:rPr lang="en-US" sz="2400" b="1" dirty="0">
                <a:solidFill>
                  <a:schemeClr val="tx2"/>
                </a:solidFill>
              </a:rPr>
              <a:t>00</a:t>
            </a:r>
            <a:r>
              <a:rPr lang="en-US" sz="2400" b="1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1295400" y="1295400"/>
            <a:ext cx="6096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1828800"/>
            <a:ext cx="6096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295400" y="2286000"/>
            <a:ext cx="6096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295400" y="2842550"/>
            <a:ext cx="6096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306975" y="3429000"/>
            <a:ext cx="6096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336875" y="3962400"/>
            <a:ext cx="6096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306975" y="4495800"/>
            <a:ext cx="6096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295400" y="5017625"/>
            <a:ext cx="6096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295400" y="5486400"/>
            <a:ext cx="6096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295400" y="5867400"/>
            <a:ext cx="6096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Block/Transmit  6 bit word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600200" y="1905000"/>
            <a:ext cx="5715000" cy="1569660"/>
          </a:xfrm>
          <a:prstGeom prst="rect">
            <a:avLst/>
          </a:prstGeom>
          <a:ln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6 bit Register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 </a:t>
            </a:r>
            <a:r>
              <a:rPr lang="en-US" sz="2400" b="1" i="1" dirty="0"/>
              <a:t>A </a:t>
            </a:r>
            <a:r>
              <a:rPr lang="en-US" sz="2400" b="1" i="1" dirty="0" smtClean="0"/>
              <a:t>         </a:t>
            </a:r>
            <a:r>
              <a:rPr lang="en-US" sz="2400" b="1" i="1" dirty="0"/>
              <a:t>B </a:t>
            </a:r>
            <a:r>
              <a:rPr lang="en-US" sz="2400" b="1" i="1" dirty="0" smtClean="0"/>
              <a:t>	  C 	    D  	     E	        </a:t>
            </a:r>
            <a:r>
              <a:rPr lang="en-US" sz="2400" b="1" i="1" dirty="0"/>
              <a:t>F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1905000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2819400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3733800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4800600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H="1">
            <a:off x="5749925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H="1">
            <a:off x="6781800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2209800" y="3962400"/>
            <a:ext cx="56388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391400" y="3886200"/>
            <a:ext cx="129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Times New Roman" charset="0"/>
              </a:rPr>
              <a:t>Enable   </a:t>
            </a:r>
            <a:r>
              <a:rPr lang="en-US" sz="2400" b="1" dirty="0" smtClean="0">
                <a:solidFill>
                  <a:srgbClr val="FF0000"/>
                </a:solidFill>
                <a:latin typeface="Times New Roman" charset="0"/>
              </a:rPr>
              <a:t>0/1</a:t>
            </a:r>
            <a:endParaRPr lang="en-US" b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2209800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3124200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4038600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5049838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6019800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7045325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828800" y="5867400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Y</a:t>
            </a:r>
            <a:r>
              <a:rPr lang="en-US" sz="2400" b="1" baseline="-25000" dirty="0"/>
              <a:t>5            </a:t>
            </a:r>
            <a:r>
              <a:rPr lang="en-US" sz="2400" b="1" baseline="-25000" dirty="0" smtClean="0"/>
              <a:t>   </a:t>
            </a:r>
            <a:r>
              <a:rPr lang="en-US" sz="2400" b="1" dirty="0" smtClean="0"/>
              <a:t>Y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          </a:t>
            </a:r>
            <a:r>
              <a:rPr lang="en-US" sz="2400" b="1" dirty="0"/>
              <a:t>Y</a:t>
            </a:r>
            <a:r>
              <a:rPr lang="en-US" sz="2400" b="1" baseline="-25000" dirty="0"/>
              <a:t>3</a:t>
            </a:r>
            <a:r>
              <a:rPr lang="en-US" sz="2400" b="1" dirty="0"/>
              <a:t>    </a:t>
            </a:r>
            <a:r>
              <a:rPr lang="en-US" sz="2400" b="1" dirty="0" smtClean="0"/>
              <a:t>       </a:t>
            </a:r>
            <a:r>
              <a:rPr lang="en-US" sz="2400" b="1" dirty="0"/>
              <a:t>Y</a:t>
            </a:r>
            <a:r>
              <a:rPr lang="en-US" sz="2400" b="1" baseline="-25000" dirty="0"/>
              <a:t>2</a:t>
            </a:r>
            <a:r>
              <a:rPr lang="en-US" sz="2400" b="1" dirty="0"/>
              <a:t>    </a:t>
            </a:r>
            <a:r>
              <a:rPr lang="en-US" sz="2400" b="1" dirty="0" smtClean="0"/>
              <a:t>       </a:t>
            </a:r>
            <a:r>
              <a:rPr lang="en-US" sz="2400" b="1" dirty="0"/>
              <a:t>Y</a:t>
            </a:r>
            <a:r>
              <a:rPr lang="en-US" sz="2400" b="1" baseline="-25000" dirty="0"/>
              <a:t>1</a:t>
            </a:r>
            <a:r>
              <a:rPr lang="en-US" sz="2400" b="1" dirty="0"/>
              <a:t>          </a:t>
            </a:r>
            <a:r>
              <a:rPr lang="en-US" sz="2400" b="1" dirty="0" smtClean="0"/>
              <a:t> Y</a:t>
            </a:r>
            <a:r>
              <a:rPr lang="en-US" sz="2400" b="1" baseline="-25000" dirty="0" smtClean="0"/>
              <a:t>0</a:t>
            </a:r>
            <a:endParaRPr lang="en-US" sz="2400" b="1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0574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29718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3886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48768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5867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68580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16295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AutoShape 11"/>
          <p:cNvSpPr>
            <a:spLocks noChangeArrowheads="1"/>
          </p:cNvSpPr>
          <p:nvPr/>
        </p:nvSpPr>
        <p:spPr bwMode="auto">
          <a:xfrm rot="5400000">
            <a:off x="26201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" name="AutoShape 11"/>
          <p:cNvSpPr>
            <a:spLocks noChangeArrowheads="1"/>
          </p:cNvSpPr>
          <p:nvPr/>
        </p:nvSpPr>
        <p:spPr bwMode="auto">
          <a:xfrm rot="5400000">
            <a:off x="35345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AutoShape 11"/>
          <p:cNvSpPr>
            <a:spLocks noChangeArrowheads="1"/>
          </p:cNvSpPr>
          <p:nvPr/>
        </p:nvSpPr>
        <p:spPr bwMode="auto">
          <a:xfrm rot="5400000">
            <a:off x="45251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5" name="AutoShape 11"/>
          <p:cNvSpPr>
            <a:spLocks noChangeArrowheads="1"/>
          </p:cNvSpPr>
          <p:nvPr/>
        </p:nvSpPr>
        <p:spPr bwMode="auto">
          <a:xfrm rot="5400000">
            <a:off x="55157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" name="AutoShape 11"/>
          <p:cNvSpPr>
            <a:spLocks noChangeArrowheads="1"/>
          </p:cNvSpPr>
          <p:nvPr/>
        </p:nvSpPr>
        <p:spPr bwMode="auto">
          <a:xfrm rot="5400000">
            <a:off x="65063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Block/Transmit  6 bit word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600200" y="1905000"/>
            <a:ext cx="5715000" cy="1754326"/>
          </a:xfrm>
          <a:prstGeom prst="rect">
            <a:avLst/>
          </a:prstGeom>
          <a:ln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6 bit Register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</a:t>
            </a:r>
            <a:r>
              <a:rPr lang="en-US" sz="2400" b="1" i="1" dirty="0" smtClean="0"/>
              <a:t>1</a:t>
            </a:r>
            <a:r>
              <a:rPr lang="en-US" sz="3200" b="1" i="1" dirty="0" smtClean="0"/>
              <a:t> </a:t>
            </a:r>
            <a:r>
              <a:rPr lang="en-US" sz="2400" b="1" i="1" dirty="0" smtClean="0"/>
              <a:t>         1 	  0 	    0  	     0	        </a:t>
            </a:r>
            <a:r>
              <a:rPr lang="en-US" sz="2400" b="1" i="1" dirty="0"/>
              <a:t>1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1905000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2819400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3733800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4800600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H="1">
            <a:off x="5749925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H="1">
            <a:off x="6781800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2209800" y="3962400"/>
            <a:ext cx="56388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391400" y="3886200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Times New Roman" charset="0"/>
              </a:rPr>
              <a:t>Enable = </a:t>
            </a:r>
            <a:r>
              <a:rPr lang="en-US" sz="2400" b="1" dirty="0" smtClean="0">
                <a:solidFill>
                  <a:srgbClr val="FF0000"/>
                </a:solidFill>
                <a:latin typeface="Times New Roman" charset="0"/>
              </a:rPr>
              <a:t>0</a:t>
            </a:r>
            <a:endParaRPr lang="en-US" b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2209800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3124200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4038600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5049838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6019800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7045325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828800" y="5867400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Y</a:t>
            </a:r>
            <a:r>
              <a:rPr lang="en-US" sz="2400" b="1" baseline="-25000" dirty="0"/>
              <a:t>5            </a:t>
            </a:r>
            <a:r>
              <a:rPr lang="en-US" sz="2400" b="1" baseline="-25000" dirty="0" smtClean="0"/>
              <a:t>   </a:t>
            </a:r>
            <a:r>
              <a:rPr lang="en-US" sz="2400" b="1" dirty="0" smtClean="0"/>
              <a:t>Y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          </a:t>
            </a:r>
            <a:r>
              <a:rPr lang="en-US" sz="2400" b="1" dirty="0"/>
              <a:t>Y</a:t>
            </a:r>
            <a:r>
              <a:rPr lang="en-US" sz="2400" b="1" baseline="-25000" dirty="0"/>
              <a:t>3</a:t>
            </a:r>
            <a:r>
              <a:rPr lang="en-US" sz="2400" b="1" dirty="0"/>
              <a:t>    </a:t>
            </a:r>
            <a:r>
              <a:rPr lang="en-US" sz="2400" b="1" dirty="0" smtClean="0"/>
              <a:t>       </a:t>
            </a:r>
            <a:r>
              <a:rPr lang="en-US" sz="2400" b="1" dirty="0"/>
              <a:t>Y</a:t>
            </a:r>
            <a:r>
              <a:rPr lang="en-US" sz="2400" b="1" baseline="-25000" dirty="0"/>
              <a:t>2</a:t>
            </a:r>
            <a:r>
              <a:rPr lang="en-US" sz="2400" b="1" dirty="0"/>
              <a:t>    </a:t>
            </a:r>
            <a:r>
              <a:rPr lang="en-US" sz="2400" b="1" dirty="0" smtClean="0"/>
              <a:t>       </a:t>
            </a:r>
            <a:r>
              <a:rPr lang="en-US" sz="2400" b="1" dirty="0"/>
              <a:t>Y</a:t>
            </a:r>
            <a:r>
              <a:rPr lang="en-US" sz="2400" b="1" baseline="-25000" dirty="0"/>
              <a:t>1</a:t>
            </a:r>
            <a:r>
              <a:rPr lang="en-US" sz="2400" b="1" dirty="0"/>
              <a:t>          </a:t>
            </a:r>
            <a:r>
              <a:rPr lang="en-US" sz="2400" b="1" dirty="0" smtClean="0"/>
              <a:t> Y</a:t>
            </a:r>
            <a:r>
              <a:rPr lang="en-US" sz="2400" b="1" baseline="-25000" dirty="0" smtClean="0"/>
              <a:t>0</a:t>
            </a:r>
            <a:endParaRPr lang="en-US" sz="2400" b="1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0574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29718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3886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48768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5867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68580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16295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AutoShape 11"/>
          <p:cNvSpPr>
            <a:spLocks noChangeArrowheads="1"/>
          </p:cNvSpPr>
          <p:nvPr/>
        </p:nvSpPr>
        <p:spPr bwMode="auto">
          <a:xfrm rot="5400000">
            <a:off x="26201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" name="AutoShape 11"/>
          <p:cNvSpPr>
            <a:spLocks noChangeArrowheads="1"/>
          </p:cNvSpPr>
          <p:nvPr/>
        </p:nvSpPr>
        <p:spPr bwMode="auto">
          <a:xfrm rot="5400000">
            <a:off x="35345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AutoShape 11"/>
          <p:cNvSpPr>
            <a:spLocks noChangeArrowheads="1"/>
          </p:cNvSpPr>
          <p:nvPr/>
        </p:nvSpPr>
        <p:spPr bwMode="auto">
          <a:xfrm rot="5400000">
            <a:off x="45251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5" name="AutoShape 11"/>
          <p:cNvSpPr>
            <a:spLocks noChangeArrowheads="1"/>
          </p:cNvSpPr>
          <p:nvPr/>
        </p:nvSpPr>
        <p:spPr bwMode="auto">
          <a:xfrm rot="5400000">
            <a:off x="55157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" name="AutoShape 11"/>
          <p:cNvSpPr>
            <a:spLocks noChangeArrowheads="1"/>
          </p:cNvSpPr>
          <p:nvPr/>
        </p:nvSpPr>
        <p:spPr bwMode="auto">
          <a:xfrm rot="5400000">
            <a:off x="65063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Block/Transmit  6 bit word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600200" y="1905000"/>
            <a:ext cx="5715000" cy="1569660"/>
          </a:xfrm>
          <a:prstGeom prst="rect">
            <a:avLst/>
          </a:prstGeom>
          <a:ln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b="1" dirty="0"/>
          </a:p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6 bit Register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</a:t>
            </a:r>
            <a:r>
              <a:rPr lang="en-US" sz="2400" b="1" i="1" dirty="0" smtClean="0"/>
              <a:t>1          1 	  0 	    0  	     0	        </a:t>
            </a:r>
            <a:r>
              <a:rPr lang="en-US" sz="2400" b="1" i="1" dirty="0"/>
              <a:t>1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1905000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2819400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3733800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4800600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H="1">
            <a:off x="5749925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H="1">
            <a:off x="6781800" y="35052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2209800" y="3962400"/>
            <a:ext cx="56388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 dirty="0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391400" y="3886200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Times New Roman" charset="0"/>
              </a:rPr>
              <a:t>Enable=</a:t>
            </a:r>
            <a:r>
              <a:rPr lang="en-US" sz="2400" b="1" dirty="0" smtClean="0">
                <a:solidFill>
                  <a:srgbClr val="FF0000"/>
                </a:solidFill>
                <a:latin typeface="Times New Roman" charset="0"/>
              </a:rPr>
              <a:t>1</a:t>
            </a:r>
            <a:endParaRPr lang="en-US" b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2209800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3124200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4038600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5049838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6019800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7045325" y="3962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828800" y="5867400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Y</a:t>
            </a:r>
            <a:r>
              <a:rPr lang="en-US" sz="2400" b="1" baseline="-25000" dirty="0"/>
              <a:t>5            </a:t>
            </a:r>
            <a:r>
              <a:rPr lang="en-US" sz="2400" b="1" baseline="-25000" dirty="0" smtClean="0"/>
              <a:t>   </a:t>
            </a:r>
            <a:r>
              <a:rPr lang="en-US" sz="2400" b="1" dirty="0" smtClean="0"/>
              <a:t>Y</a:t>
            </a:r>
            <a:r>
              <a:rPr lang="en-US" sz="2400" b="1" baseline="-25000" dirty="0" smtClean="0"/>
              <a:t>4</a:t>
            </a:r>
            <a:r>
              <a:rPr lang="en-US" sz="2400" b="1" dirty="0" smtClean="0"/>
              <a:t>          </a:t>
            </a:r>
            <a:r>
              <a:rPr lang="en-US" sz="2400" b="1" dirty="0"/>
              <a:t>Y</a:t>
            </a:r>
            <a:r>
              <a:rPr lang="en-US" sz="2400" b="1" baseline="-25000" dirty="0"/>
              <a:t>3</a:t>
            </a:r>
            <a:r>
              <a:rPr lang="en-US" sz="2400" b="1" dirty="0"/>
              <a:t>    </a:t>
            </a:r>
            <a:r>
              <a:rPr lang="en-US" sz="2400" b="1" dirty="0" smtClean="0"/>
              <a:t>       </a:t>
            </a:r>
            <a:r>
              <a:rPr lang="en-US" sz="2400" b="1" dirty="0"/>
              <a:t>Y</a:t>
            </a:r>
            <a:r>
              <a:rPr lang="en-US" sz="2400" b="1" baseline="-25000" dirty="0"/>
              <a:t>2</a:t>
            </a:r>
            <a:r>
              <a:rPr lang="en-US" sz="2400" b="1" dirty="0"/>
              <a:t>    </a:t>
            </a:r>
            <a:r>
              <a:rPr lang="en-US" sz="2400" b="1" dirty="0" smtClean="0"/>
              <a:t>       </a:t>
            </a:r>
            <a:r>
              <a:rPr lang="en-US" sz="2400" b="1" dirty="0"/>
              <a:t>Y</a:t>
            </a:r>
            <a:r>
              <a:rPr lang="en-US" sz="2400" b="1" baseline="-25000" dirty="0"/>
              <a:t>1</a:t>
            </a:r>
            <a:r>
              <a:rPr lang="en-US" sz="2400" b="1" dirty="0"/>
              <a:t>          </a:t>
            </a:r>
            <a:r>
              <a:rPr lang="en-US" sz="2400" b="1" dirty="0" smtClean="0"/>
              <a:t> Y</a:t>
            </a:r>
            <a:r>
              <a:rPr lang="en-US" sz="2400" b="1" baseline="-25000" dirty="0" smtClean="0"/>
              <a:t>0</a:t>
            </a:r>
            <a:endParaRPr lang="en-US" sz="2400" b="1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0574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29718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3886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48768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58674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6858000" y="533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16295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AutoShape 11"/>
          <p:cNvSpPr>
            <a:spLocks noChangeArrowheads="1"/>
          </p:cNvSpPr>
          <p:nvPr/>
        </p:nvSpPr>
        <p:spPr bwMode="auto">
          <a:xfrm rot="5400000">
            <a:off x="26201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" name="AutoShape 11"/>
          <p:cNvSpPr>
            <a:spLocks noChangeArrowheads="1"/>
          </p:cNvSpPr>
          <p:nvPr/>
        </p:nvSpPr>
        <p:spPr bwMode="auto">
          <a:xfrm rot="5400000">
            <a:off x="35345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AutoShape 11"/>
          <p:cNvSpPr>
            <a:spLocks noChangeArrowheads="1"/>
          </p:cNvSpPr>
          <p:nvPr/>
        </p:nvSpPr>
        <p:spPr bwMode="auto">
          <a:xfrm rot="5400000">
            <a:off x="45251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5" name="AutoShape 11"/>
          <p:cNvSpPr>
            <a:spLocks noChangeArrowheads="1"/>
          </p:cNvSpPr>
          <p:nvPr/>
        </p:nvSpPr>
        <p:spPr bwMode="auto">
          <a:xfrm rot="5400000">
            <a:off x="55157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" name="AutoShape 11"/>
          <p:cNvSpPr>
            <a:spLocks noChangeArrowheads="1"/>
          </p:cNvSpPr>
          <p:nvPr/>
        </p:nvSpPr>
        <p:spPr bwMode="auto">
          <a:xfrm rot="5400000">
            <a:off x="6506369" y="4618831"/>
            <a:ext cx="779462" cy="6858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SQvwooSiB710FU3183S3-QFdeLVg3NaxoWay81V_YwkHkvT-eAg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661554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1 of 10 decoder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057400" y="1295400"/>
            <a:ext cx="4648200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4  bits Register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</a:t>
            </a:r>
            <a:r>
              <a:rPr lang="en-US" b="1" dirty="0" smtClean="0"/>
              <a:t> </a:t>
            </a:r>
            <a:r>
              <a:rPr lang="en-US" sz="2000" b="1" i="1" dirty="0"/>
              <a:t>A          </a:t>
            </a:r>
            <a:r>
              <a:rPr lang="en-US" sz="2000" b="1" i="1" dirty="0" smtClean="0"/>
              <a:t>         B              C                D         </a:t>
            </a:r>
            <a:endParaRPr lang="en-US" sz="2000" b="1" i="1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H="1">
            <a:off x="2286000" y="2133600"/>
            <a:ext cx="0" cy="4724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2590800" y="2590800"/>
            <a:ext cx="0" cy="4191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438400" y="2209800"/>
            <a:ext cx="304800" cy="228600"/>
          </a:xfrm>
          <a:prstGeom prst="flowChartMerg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2528888" y="2438400"/>
            <a:ext cx="152400" cy="152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3581400" y="2133600"/>
            <a:ext cx="0" cy="4572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886200" y="2590800"/>
            <a:ext cx="0" cy="4038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3733800" y="2209800"/>
            <a:ext cx="304800" cy="228600"/>
          </a:xfrm>
          <a:prstGeom prst="flowChartMerg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3824288" y="2438400"/>
            <a:ext cx="152400" cy="152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4495800" y="2133600"/>
            <a:ext cx="0" cy="4419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4800600" y="2590800"/>
            <a:ext cx="0" cy="3886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4648200" y="2209800"/>
            <a:ext cx="304800" cy="228600"/>
          </a:xfrm>
          <a:prstGeom prst="flowChartMerg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4738688" y="2438400"/>
            <a:ext cx="152400" cy="152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5562600" y="2209800"/>
            <a:ext cx="0" cy="42672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5867400" y="2667000"/>
            <a:ext cx="0" cy="3733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" name="Oval 19"/>
          <p:cNvSpPr>
            <a:spLocks noChangeArrowheads="1"/>
          </p:cNvSpPr>
          <p:nvPr/>
        </p:nvSpPr>
        <p:spPr bwMode="auto">
          <a:xfrm>
            <a:off x="5790974" y="2471058"/>
            <a:ext cx="152400" cy="152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2590800" y="2133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3871913" y="2133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4800600" y="2133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5867400" y="213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6477000" y="2667000"/>
            <a:ext cx="762000" cy="4572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7239000" y="2895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7315200" y="2514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/>
              <a:t>Y</a:t>
            </a:r>
            <a:r>
              <a:rPr lang="en-US" sz="1800" b="1" baseline="-25000" dirty="0"/>
              <a:t>0</a:t>
            </a:r>
          </a:p>
        </p:txBody>
      </p:sp>
      <p:sp>
        <p:nvSpPr>
          <p:cNvPr id="34" name="AutoShape 30"/>
          <p:cNvSpPr>
            <a:spLocks noChangeArrowheads="1"/>
          </p:cNvSpPr>
          <p:nvPr/>
        </p:nvSpPr>
        <p:spPr bwMode="auto">
          <a:xfrm>
            <a:off x="6477000" y="3200400"/>
            <a:ext cx="762000" cy="4572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72390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7315200" y="3048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Y</a:t>
            </a:r>
            <a:r>
              <a:rPr lang="en-US" sz="1800" b="1" baseline="-25000"/>
              <a:t>1</a:t>
            </a:r>
          </a:p>
        </p:txBody>
      </p:sp>
      <p:sp>
        <p:nvSpPr>
          <p:cNvPr id="38" name="AutoShape 34"/>
          <p:cNvSpPr>
            <a:spLocks noChangeArrowheads="1"/>
          </p:cNvSpPr>
          <p:nvPr/>
        </p:nvSpPr>
        <p:spPr bwMode="auto">
          <a:xfrm>
            <a:off x="6477000" y="3733800"/>
            <a:ext cx="762000" cy="4572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72390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7315200" y="3581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Y</a:t>
            </a:r>
            <a:r>
              <a:rPr lang="en-US" sz="1800" b="1" baseline="-25000"/>
              <a:t>2</a:t>
            </a:r>
          </a:p>
        </p:txBody>
      </p:sp>
      <p:sp>
        <p:nvSpPr>
          <p:cNvPr id="42" name="AutoShape 38"/>
          <p:cNvSpPr>
            <a:spLocks noChangeArrowheads="1"/>
          </p:cNvSpPr>
          <p:nvPr/>
        </p:nvSpPr>
        <p:spPr bwMode="auto">
          <a:xfrm>
            <a:off x="6477000" y="4267200"/>
            <a:ext cx="762000" cy="4572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7239000" y="449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7315200" y="4114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Y</a:t>
            </a:r>
            <a:r>
              <a:rPr lang="en-US" sz="1800" b="1" baseline="-25000"/>
              <a:t>3</a:t>
            </a:r>
          </a:p>
        </p:txBody>
      </p:sp>
      <p:sp>
        <p:nvSpPr>
          <p:cNvPr id="46" name="AutoShape 42"/>
          <p:cNvSpPr>
            <a:spLocks noChangeArrowheads="1"/>
          </p:cNvSpPr>
          <p:nvPr/>
        </p:nvSpPr>
        <p:spPr bwMode="auto">
          <a:xfrm>
            <a:off x="6477000" y="4800600"/>
            <a:ext cx="762000" cy="4572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7239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73152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Y</a:t>
            </a:r>
            <a:r>
              <a:rPr lang="en-US" sz="1800" b="1" baseline="-25000"/>
              <a:t>4</a:t>
            </a:r>
          </a:p>
        </p:txBody>
      </p:sp>
      <p:sp>
        <p:nvSpPr>
          <p:cNvPr id="50" name="AutoShape 46"/>
          <p:cNvSpPr>
            <a:spLocks noChangeArrowheads="1"/>
          </p:cNvSpPr>
          <p:nvPr/>
        </p:nvSpPr>
        <p:spPr bwMode="auto">
          <a:xfrm>
            <a:off x="6477000" y="5334000"/>
            <a:ext cx="762000" cy="4572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>
            <a:off x="72390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7315200" y="5181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Y</a:t>
            </a:r>
            <a:r>
              <a:rPr lang="en-US" sz="1800" b="1" baseline="-25000"/>
              <a:t>5</a:t>
            </a:r>
          </a:p>
        </p:txBody>
      </p:sp>
      <p:sp>
        <p:nvSpPr>
          <p:cNvPr id="54" name="AutoShape 50"/>
          <p:cNvSpPr>
            <a:spLocks noChangeArrowheads="1"/>
          </p:cNvSpPr>
          <p:nvPr/>
        </p:nvSpPr>
        <p:spPr bwMode="auto">
          <a:xfrm>
            <a:off x="6477000" y="5867400"/>
            <a:ext cx="762000" cy="4572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>
            <a:off x="72390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7315200" y="5715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Y</a:t>
            </a:r>
            <a:r>
              <a:rPr lang="en-US" sz="1800" b="1" baseline="-25000"/>
              <a:t>6</a:t>
            </a:r>
          </a:p>
        </p:txBody>
      </p:sp>
      <p:sp>
        <p:nvSpPr>
          <p:cNvPr id="58" name="AutoShape 54"/>
          <p:cNvSpPr>
            <a:spLocks noChangeArrowheads="1"/>
          </p:cNvSpPr>
          <p:nvPr/>
        </p:nvSpPr>
        <p:spPr bwMode="auto">
          <a:xfrm>
            <a:off x="6477000" y="6400800"/>
            <a:ext cx="762000" cy="4572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7239000" y="662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7315200" y="624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Y</a:t>
            </a:r>
            <a:r>
              <a:rPr lang="en-US" sz="1800" b="1" baseline="-25000"/>
              <a:t>7</a:t>
            </a:r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2590800" y="2722563"/>
            <a:ext cx="38862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" name="Line 58"/>
          <p:cNvSpPr>
            <a:spLocks noChangeShapeType="1"/>
          </p:cNvSpPr>
          <p:nvPr/>
        </p:nvSpPr>
        <p:spPr bwMode="auto">
          <a:xfrm>
            <a:off x="3886200" y="2833688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>
            <a:off x="4800600" y="2951163"/>
            <a:ext cx="16764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" name="Line 60"/>
          <p:cNvSpPr>
            <a:spLocks noChangeShapeType="1"/>
          </p:cNvSpPr>
          <p:nvPr/>
        </p:nvSpPr>
        <p:spPr bwMode="auto">
          <a:xfrm>
            <a:off x="5867400" y="3048000"/>
            <a:ext cx="60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5" name="Line 61"/>
          <p:cNvSpPr>
            <a:spLocks noChangeShapeType="1"/>
          </p:cNvSpPr>
          <p:nvPr/>
        </p:nvSpPr>
        <p:spPr bwMode="auto">
          <a:xfrm>
            <a:off x="5562600" y="3567113"/>
            <a:ext cx="9144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66" name="Line 62"/>
          <p:cNvSpPr>
            <a:spLocks noChangeShapeType="1"/>
          </p:cNvSpPr>
          <p:nvPr/>
        </p:nvSpPr>
        <p:spPr bwMode="auto">
          <a:xfrm>
            <a:off x="2590800" y="3276600"/>
            <a:ext cx="38862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" name="Line 63"/>
          <p:cNvSpPr>
            <a:spLocks noChangeShapeType="1"/>
          </p:cNvSpPr>
          <p:nvPr/>
        </p:nvSpPr>
        <p:spPr bwMode="auto">
          <a:xfrm>
            <a:off x="3886200" y="3387725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" name="Line 64"/>
          <p:cNvSpPr>
            <a:spLocks noChangeShapeType="1"/>
          </p:cNvSpPr>
          <p:nvPr/>
        </p:nvSpPr>
        <p:spPr bwMode="auto">
          <a:xfrm>
            <a:off x="4800600" y="3484563"/>
            <a:ext cx="16764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5715000" y="2227944"/>
            <a:ext cx="304800" cy="228600"/>
          </a:xfrm>
          <a:prstGeom prst="flowChartMerg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7848600" y="2677954"/>
            <a:ext cx="6858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1600" dirty="0"/>
              <a:t>0000</a:t>
            </a:r>
          </a:p>
          <a:p>
            <a:pPr>
              <a:spcBef>
                <a:spcPct val="100000"/>
              </a:spcBef>
            </a:pPr>
            <a:r>
              <a:rPr lang="en-US" sz="1600" dirty="0"/>
              <a:t>000</a:t>
            </a:r>
            <a:r>
              <a:rPr lang="en-US" sz="1600" b="1" dirty="0"/>
              <a:t>1</a:t>
            </a:r>
          </a:p>
          <a:p>
            <a:pPr>
              <a:spcBef>
                <a:spcPct val="100000"/>
              </a:spcBef>
            </a:pPr>
            <a:endParaRPr lang="en-US" sz="400" dirty="0" smtClean="0"/>
          </a:p>
          <a:p>
            <a:pPr>
              <a:spcBef>
                <a:spcPct val="100000"/>
              </a:spcBef>
            </a:pPr>
            <a:r>
              <a:rPr lang="en-US" sz="1600" dirty="0" smtClean="0"/>
              <a:t>0010</a:t>
            </a:r>
            <a:endParaRPr lang="en-US" sz="1600" dirty="0"/>
          </a:p>
          <a:p>
            <a:pPr>
              <a:spcBef>
                <a:spcPct val="100000"/>
              </a:spcBef>
            </a:pPr>
            <a:r>
              <a:rPr lang="en-US" sz="1600" dirty="0"/>
              <a:t>0011</a:t>
            </a:r>
          </a:p>
          <a:p>
            <a:pPr>
              <a:spcBef>
                <a:spcPct val="100000"/>
              </a:spcBef>
            </a:pPr>
            <a:endParaRPr lang="en-US" sz="300" dirty="0" smtClean="0"/>
          </a:p>
          <a:p>
            <a:pPr>
              <a:spcBef>
                <a:spcPct val="100000"/>
              </a:spcBef>
            </a:pPr>
            <a:r>
              <a:rPr lang="en-US" sz="1600" dirty="0" smtClean="0"/>
              <a:t>0100</a:t>
            </a:r>
            <a:endParaRPr lang="en-US" sz="1600" dirty="0"/>
          </a:p>
          <a:p>
            <a:pPr>
              <a:spcBef>
                <a:spcPct val="100000"/>
              </a:spcBef>
            </a:pPr>
            <a:r>
              <a:rPr lang="en-US" sz="1600" dirty="0"/>
              <a:t>0101</a:t>
            </a:r>
          </a:p>
          <a:p>
            <a:pPr>
              <a:spcBef>
                <a:spcPct val="100000"/>
              </a:spcBef>
            </a:pPr>
            <a:r>
              <a:rPr lang="en-US" sz="1600" dirty="0"/>
              <a:t>0110</a:t>
            </a:r>
          </a:p>
          <a:p>
            <a:pPr>
              <a:spcBef>
                <a:spcPct val="100000"/>
              </a:spcBef>
            </a:pPr>
            <a:r>
              <a:rPr lang="en-US" sz="1600" dirty="0"/>
              <a:t>0111</a:t>
            </a:r>
          </a:p>
          <a:p>
            <a:pPr>
              <a:spcBef>
                <a:spcPct val="100000"/>
              </a:spcBef>
            </a:pPr>
            <a:r>
              <a:rPr lang="en-US" sz="1600" dirty="0"/>
              <a:t>1000</a:t>
            </a:r>
          </a:p>
          <a:p>
            <a:pPr>
              <a:spcBef>
                <a:spcPct val="100000"/>
              </a:spcBef>
            </a:pPr>
            <a:r>
              <a:rPr lang="en-US" sz="1600" dirty="0"/>
              <a:t>1001</a:t>
            </a:r>
          </a:p>
        </p:txBody>
      </p:sp>
      <p:sp>
        <p:nvSpPr>
          <p:cNvPr id="70" name="Line 62"/>
          <p:cNvSpPr>
            <a:spLocks noChangeShapeType="1"/>
          </p:cNvSpPr>
          <p:nvPr/>
        </p:nvSpPr>
        <p:spPr bwMode="auto">
          <a:xfrm>
            <a:off x="2590800" y="3810000"/>
            <a:ext cx="38862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" name="Line 63"/>
          <p:cNvSpPr>
            <a:spLocks noChangeShapeType="1"/>
          </p:cNvSpPr>
          <p:nvPr/>
        </p:nvSpPr>
        <p:spPr bwMode="auto">
          <a:xfrm>
            <a:off x="3886200" y="3915228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4510314" y="4038600"/>
            <a:ext cx="19050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867400" y="4114800"/>
            <a:ext cx="609600" cy="15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Line 57"/>
          <p:cNvSpPr>
            <a:spLocks noChangeShapeType="1"/>
          </p:cNvSpPr>
          <p:nvPr/>
        </p:nvSpPr>
        <p:spPr bwMode="auto">
          <a:xfrm>
            <a:off x="2514600" y="5943600"/>
            <a:ext cx="38862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3581400" y="6048828"/>
            <a:ext cx="2819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95800" y="6157686"/>
            <a:ext cx="1981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00600" y="6252030"/>
            <a:ext cx="1752600" cy="15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65"/>
          <p:cNvSpPr>
            <a:spLocks noChangeArrowheads="1"/>
          </p:cNvSpPr>
          <p:nvPr/>
        </p:nvSpPr>
        <p:spPr bwMode="auto">
          <a:xfrm>
            <a:off x="381000" y="4724400"/>
            <a:ext cx="1828800" cy="1295400"/>
          </a:xfrm>
          <a:prstGeom prst="cloudCallout">
            <a:avLst>
              <a:gd name="adj1" fmla="val 52083"/>
              <a:gd name="adj2" fmla="val 94551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800" b="1" i="1" dirty="0">
                <a:latin typeface="Times New Roman" charset="0"/>
              </a:rPr>
              <a:t>Complete </a:t>
            </a:r>
            <a:r>
              <a:rPr lang="en-US" sz="1800" b="1" i="1" dirty="0" smtClean="0">
                <a:latin typeface="Times New Roman" charset="0"/>
              </a:rPr>
              <a:t>this…up to Y</a:t>
            </a:r>
            <a:r>
              <a:rPr lang="en-US" sz="1800" b="1" i="1" baseline="-25000" dirty="0" smtClean="0">
                <a:latin typeface="Times New Roman" charset="0"/>
              </a:rPr>
              <a:t>9</a:t>
            </a:r>
            <a:endParaRPr lang="en-US" sz="1800" b="1" i="1" baseline="-25000" dirty="0">
              <a:latin typeface="Times New Roman" charset="0"/>
            </a:endParaRPr>
          </a:p>
        </p:txBody>
      </p:sp>
      <p:sp>
        <p:nvSpPr>
          <p:cNvPr id="75" name="AutoShape 50"/>
          <p:cNvSpPr>
            <a:spLocks noChangeArrowheads="1"/>
          </p:cNvSpPr>
          <p:nvPr/>
        </p:nvSpPr>
        <p:spPr bwMode="auto">
          <a:xfrm>
            <a:off x="6477000" y="6934200"/>
            <a:ext cx="762000" cy="4572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8" name="Text Box 52"/>
          <p:cNvSpPr txBox="1">
            <a:spLocks noChangeArrowheads="1"/>
          </p:cNvSpPr>
          <p:nvPr/>
        </p:nvSpPr>
        <p:spPr bwMode="auto">
          <a:xfrm>
            <a:off x="7315200" y="6781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Y</a:t>
            </a:r>
            <a:r>
              <a:rPr lang="en-US" b="1" baseline="-25000" dirty="0"/>
              <a:t>8</a:t>
            </a:r>
            <a:endParaRPr lang="en-US" sz="1800" b="1" baseline="-25000" dirty="0"/>
          </a:p>
        </p:txBody>
      </p:sp>
      <p:sp>
        <p:nvSpPr>
          <p:cNvPr id="80" name="AutoShape 54"/>
          <p:cNvSpPr>
            <a:spLocks noChangeArrowheads="1"/>
          </p:cNvSpPr>
          <p:nvPr/>
        </p:nvSpPr>
        <p:spPr bwMode="auto">
          <a:xfrm>
            <a:off x="6477000" y="7467600"/>
            <a:ext cx="762000" cy="457200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2" name="Text Box 56"/>
          <p:cNvSpPr txBox="1">
            <a:spLocks noChangeArrowheads="1"/>
          </p:cNvSpPr>
          <p:nvPr/>
        </p:nvSpPr>
        <p:spPr bwMode="auto">
          <a:xfrm>
            <a:off x="7315200" y="7315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Y</a:t>
            </a:r>
            <a:r>
              <a:rPr lang="en-US" sz="1800" b="1" baseline="-25000" dirty="0" smtClean="0"/>
              <a:t>9</a:t>
            </a:r>
            <a:endParaRPr lang="en-US" sz="1800" b="1" baseline="-25000" dirty="0"/>
          </a:p>
        </p:txBody>
      </p:sp>
      <p:sp>
        <p:nvSpPr>
          <p:cNvPr id="85" name="Line 51"/>
          <p:cNvSpPr>
            <a:spLocks noChangeShapeType="1"/>
          </p:cNvSpPr>
          <p:nvPr/>
        </p:nvSpPr>
        <p:spPr bwMode="auto">
          <a:xfrm>
            <a:off x="7239000" y="716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" name="Line 51"/>
          <p:cNvSpPr>
            <a:spLocks noChangeShapeType="1"/>
          </p:cNvSpPr>
          <p:nvPr/>
        </p:nvSpPr>
        <p:spPr bwMode="auto">
          <a:xfrm>
            <a:off x="7245750" y="762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3  to 8 decoder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3" name="Picture 2" descr="http://www.edwardbosworth.com/My5155Textbook_HTM/MyText5155_Ch05_V06_files/image0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295400"/>
            <a:ext cx="4610100" cy="4962638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2133600" y="1219200"/>
            <a:ext cx="3657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                B                   C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2  to 4 decoder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49154" name="Picture 2" descr="http://www.edwardbosworth.com/My5155Textbook_HTM/MyText5155_Ch05_V06_files/image017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524000"/>
            <a:ext cx="5022004" cy="4648200"/>
          </a:xfrm>
          <a:prstGeom prst="rect">
            <a:avLst/>
          </a:prstGeom>
          <a:noFill/>
        </p:spPr>
      </p:pic>
      <p:pic>
        <p:nvPicPr>
          <p:cNvPr id="49156" name="Picture 4" descr="http://www.edwardbosworth.com/My5155Textbook_HTM/MyText5155_Ch05_V06_files/image016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895600"/>
            <a:ext cx="2247353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XOR Gate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1905000" y="1241425"/>
            <a:ext cx="5294312" cy="240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	B	A B   A B	A XOR B(A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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B) =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	0	0	0		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	1	1	0		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	0	0	1		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	1	0	0		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1066800" y="4276726"/>
            <a:ext cx="9842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1066800" y="4560888"/>
            <a:ext cx="9842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1295400" y="3967163"/>
            <a:ext cx="23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A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1371600" y="4618038"/>
            <a:ext cx="28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B</a:t>
            </a: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2723797" y="4412721"/>
            <a:ext cx="9842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2803525" y="4137026"/>
            <a:ext cx="1158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Times New Roman" charset="0"/>
              </a:rPr>
              <a:t>A </a:t>
            </a:r>
            <a:r>
              <a:rPr lang="en-US" sz="1600" b="1" dirty="0" smtClean="0">
                <a:latin typeface="Times New Roman" charset="0"/>
              </a:rPr>
              <a:t>XOR  </a:t>
            </a:r>
            <a:r>
              <a:rPr lang="en-US" sz="1600" b="1" dirty="0">
                <a:latin typeface="Times New Roman" charset="0"/>
              </a:rPr>
              <a:t>B</a:t>
            </a:r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1905000" y="416083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974850" y="4084285"/>
            <a:ext cx="762000" cy="685800"/>
          </a:xfrm>
          <a:custGeom>
            <a:avLst/>
            <a:gdLst>
              <a:gd name="connsiteX0" fmla="*/ 92193 w 1495778"/>
              <a:gd name="connsiteY0" fmla="*/ 26341 h 1301986"/>
              <a:gd name="connsiteX1" fmla="*/ 713082 w 1495778"/>
              <a:gd name="connsiteY1" fmla="*/ 48919 h 1301986"/>
              <a:gd name="connsiteX2" fmla="*/ 1085615 w 1495778"/>
              <a:gd name="connsiteY2" fmla="*/ 218252 h 1301986"/>
              <a:gd name="connsiteX3" fmla="*/ 1401704 w 1495778"/>
              <a:gd name="connsiteY3" fmla="*/ 545630 h 1301986"/>
              <a:gd name="connsiteX4" fmla="*/ 1469437 w 1495778"/>
              <a:gd name="connsiteY4" fmla="*/ 647230 h 1301986"/>
              <a:gd name="connsiteX5" fmla="*/ 1243659 w 1495778"/>
              <a:gd name="connsiteY5" fmla="*/ 952030 h 1301986"/>
              <a:gd name="connsiteX6" fmla="*/ 984015 w 1495778"/>
              <a:gd name="connsiteY6" fmla="*/ 1132652 h 1301986"/>
              <a:gd name="connsiteX7" fmla="*/ 690504 w 1495778"/>
              <a:gd name="connsiteY7" fmla="*/ 1234252 h 1301986"/>
              <a:gd name="connsiteX8" fmla="*/ 464726 w 1495778"/>
              <a:gd name="connsiteY8" fmla="*/ 1268119 h 1301986"/>
              <a:gd name="connsiteX9" fmla="*/ 80904 w 1495778"/>
              <a:gd name="connsiteY9" fmla="*/ 1268119 h 1301986"/>
              <a:gd name="connsiteX10" fmla="*/ 159926 w 1495778"/>
              <a:gd name="connsiteY10" fmla="*/ 1064919 h 1301986"/>
              <a:gd name="connsiteX11" fmla="*/ 238948 w 1495778"/>
              <a:gd name="connsiteY11" fmla="*/ 771408 h 1301986"/>
              <a:gd name="connsiteX12" fmla="*/ 250237 w 1495778"/>
              <a:gd name="connsiteY12" fmla="*/ 466608 h 1301986"/>
              <a:gd name="connsiteX13" fmla="*/ 159926 w 1495778"/>
              <a:gd name="connsiteY13" fmla="*/ 206964 h 1301986"/>
              <a:gd name="connsiteX14" fmla="*/ 92193 w 1495778"/>
              <a:gd name="connsiteY14" fmla="*/ 26341 h 130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95778" h="1301986">
                <a:moveTo>
                  <a:pt x="92193" y="26341"/>
                </a:moveTo>
                <a:cubicBezTo>
                  <a:pt x="184386" y="0"/>
                  <a:pt x="547512" y="16934"/>
                  <a:pt x="713082" y="48919"/>
                </a:cubicBezTo>
                <a:cubicBezTo>
                  <a:pt x="878652" y="80904"/>
                  <a:pt x="970845" y="135467"/>
                  <a:pt x="1085615" y="218252"/>
                </a:cubicBezTo>
                <a:cubicBezTo>
                  <a:pt x="1200385" y="301037"/>
                  <a:pt x="1337734" y="474134"/>
                  <a:pt x="1401704" y="545630"/>
                </a:cubicBezTo>
                <a:cubicBezTo>
                  <a:pt x="1465674" y="617126"/>
                  <a:pt x="1495778" y="579497"/>
                  <a:pt x="1469437" y="647230"/>
                </a:cubicBezTo>
                <a:cubicBezTo>
                  <a:pt x="1443096" y="714963"/>
                  <a:pt x="1324563" y="871126"/>
                  <a:pt x="1243659" y="952030"/>
                </a:cubicBezTo>
                <a:cubicBezTo>
                  <a:pt x="1162755" y="1032934"/>
                  <a:pt x="1076207" y="1085615"/>
                  <a:pt x="984015" y="1132652"/>
                </a:cubicBezTo>
                <a:cubicBezTo>
                  <a:pt x="891823" y="1179689"/>
                  <a:pt x="777052" y="1211674"/>
                  <a:pt x="690504" y="1234252"/>
                </a:cubicBezTo>
                <a:cubicBezTo>
                  <a:pt x="603956" y="1256830"/>
                  <a:pt x="566326" y="1262475"/>
                  <a:pt x="464726" y="1268119"/>
                </a:cubicBezTo>
                <a:cubicBezTo>
                  <a:pt x="363126" y="1273763"/>
                  <a:pt x="131704" y="1301986"/>
                  <a:pt x="80904" y="1268119"/>
                </a:cubicBezTo>
                <a:cubicBezTo>
                  <a:pt x="30104" y="1234252"/>
                  <a:pt x="133585" y="1147704"/>
                  <a:pt x="159926" y="1064919"/>
                </a:cubicBezTo>
                <a:cubicBezTo>
                  <a:pt x="186267" y="982134"/>
                  <a:pt x="223896" y="871126"/>
                  <a:pt x="238948" y="771408"/>
                </a:cubicBezTo>
                <a:cubicBezTo>
                  <a:pt x="254000" y="671690"/>
                  <a:pt x="263407" y="560682"/>
                  <a:pt x="250237" y="466608"/>
                </a:cubicBezTo>
                <a:cubicBezTo>
                  <a:pt x="237067" y="372534"/>
                  <a:pt x="190030" y="284105"/>
                  <a:pt x="159926" y="206964"/>
                </a:cubicBezTo>
                <a:cubicBezTo>
                  <a:pt x="129822" y="129823"/>
                  <a:pt x="0" y="52682"/>
                  <a:pt x="92193" y="26341"/>
                </a:cubicBez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2895600" y="1317625"/>
            <a:ext cx="228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33800" y="1317625"/>
            <a:ext cx="228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4800600" y="4618038"/>
            <a:ext cx="2219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Times New Roman" charset="0"/>
              </a:rPr>
              <a:t>A </a:t>
            </a:r>
            <a:r>
              <a:rPr lang="en-US" sz="1600" b="1" dirty="0" smtClean="0">
                <a:latin typeface="Times New Roman" charset="0"/>
              </a:rPr>
              <a:t>XNOR  </a:t>
            </a:r>
            <a:r>
              <a:rPr lang="en-US" sz="1600" b="1" dirty="0">
                <a:latin typeface="Times New Roman" charset="0"/>
              </a:rPr>
              <a:t>B</a:t>
            </a: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475038"/>
            <a:ext cx="447616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990600" y="4922838"/>
            <a:ext cx="2667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XOR Gate Symbol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743200" y="5638800"/>
            <a:ext cx="3965575" cy="1219200"/>
            <a:chOff x="3054350" y="5181600"/>
            <a:chExt cx="3965575" cy="1219200"/>
          </a:xfrm>
        </p:grpSpPr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3054350" y="5602288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3054350" y="5886450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3282950" y="5292725"/>
              <a:ext cx="2317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charset="0"/>
                </a:rPr>
                <a:t>A</a:t>
              </a: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3359150" y="5943600"/>
              <a:ext cx="2889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charset="0"/>
                </a:rPr>
                <a:t>B</a:t>
              </a: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4711347" y="5738283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4800600" y="5181600"/>
              <a:ext cx="22193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Times New Roman" charset="0"/>
                </a:rPr>
                <a:t>A </a:t>
              </a:r>
              <a:r>
                <a:rPr lang="en-US" sz="1600" b="1" dirty="0" smtClean="0">
                  <a:latin typeface="Times New Roman" charset="0"/>
                </a:rPr>
                <a:t>XNOR  </a:t>
              </a:r>
              <a:r>
                <a:rPr lang="en-US" sz="1600" b="1" dirty="0">
                  <a:latin typeface="Times New Roman" charset="0"/>
                </a:rPr>
                <a:t>B</a:t>
              </a:r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3892550" y="54864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962400" y="5409847"/>
              <a:ext cx="762000" cy="685800"/>
            </a:xfrm>
            <a:custGeom>
              <a:avLst/>
              <a:gdLst>
                <a:gd name="connsiteX0" fmla="*/ 92193 w 1495778"/>
                <a:gd name="connsiteY0" fmla="*/ 26341 h 1301986"/>
                <a:gd name="connsiteX1" fmla="*/ 713082 w 1495778"/>
                <a:gd name="connsiteY1" fmla="*/ 48919 h 1301986"/>
                <a:gd name="connsiteX2" fmla="*/ 1085615 w 1495778"/>
                <a:gd name="connsiteY2" fmla="*/ 218252 h 1301986"/>
                <a:gd name="connsiteX3" fmla="*/ 1401704 w 1495778"/>
                <a:gd name="connsiteY3" fmla="*/ 545630 h 1301986"/>
                <a:gd name="connsiteX4" fmla="*/ 1469437 w 1495778"/>
                <a:gd name="connsiteY4" fmla="*/ 647230 h 1301986"/>
                <a:gd name="connsiteX5" fmla="*/ 1243659 w 1495778"/>
                <a:gd name="connsiteY5" fmla="*/ 952030 h 1301986"/>
                <a:gd name="connsiteX6" fmla="*/ 984015 w 1495778"/>
                <a:gd name="connsiteY6" fmla="*/ 1132652 h 1301986"/>
                <a:gd name="connsiteX7" fmla="*/ 690504 w 1495778"/>
                <a:gd name="connsiteY7" fmla="*/ 1234252 h 1301986"/>
                <a:gd name="connsiteX8" fmla="*/ 464726 w 1495778"/>
                <a:gd name="connsiteY8" fmla="*/ 1268119 h 1301986"/>
                <a:gd name="connsiteX9" fmla="*/ 80904 w 1495778"/>
                <a:gd name="connsiteY9" fmla="*/ 1268119 h 1301986"/>
                <a:gd name="connsiteX10" fmla="*/ 159926 w 1495778"/>
                <a:gd name="connsiteY10" fmla="*/ 1064919 h 1301986"/>
                <a:gd name="connsiteX11" fmla="*/ 238948 w 1495778"/>
                <a:gd name="connsiteY11" fmla="*/ 771408 h 1301986"/>
                <a:gd name="connsiteX12" fmla="*/ 250237 w 1495778"/>
                <a:gd name="connsiteY12" fmla="*/ 466608 h 1301986"/>
                <a:gd name="connsiteX13" fmla="*/ 159926 w 1495778"/>
                <a:gd name="connsiteY13" fmla="*/ 206964 h 1301986"/>
                <a:gd name="connsiteX14" fmla="*/ 92193 w 1495778"/>
                <a:gd name="connsiteY14" fmla="*/ 26341 h 13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5778" h="1301986">
                  <a:moveTo>
                    <a:pt x="92193" y="26341"/>
                  </a:moveTo>
                  <a:cubicBezTo>
                    <a:pt x="184386" y="0"/>
                    <a:pt x="547512" y="16934"/>
                    <a:pt x="713082" y="48919"/>
                  </a:cubicBezTo>
                  <a:cubicBezTo>
                    <a:pt x="878652" y="80904"/>
                    <a:pt x="970845" y="135467"/>
                    <a:pt x="1085615" y="218252"/>
                  </a:cubicBezTo>
                  <a:cubicBezTo>
                    <a:pt x="1200385" y="301037"/>
                    <a:pt x="1337734" y="474134"/>
                    <a:pt x="1401704" y="545630"/>
                  </a:cubicBezTo>
                  <a:cubicBezTo>
                    <a:pt x="1465674" y="617126"/>
                    <a:pt x="1495778" y="579497"/>
                    <a:pt x="1469437" y="647230"/>
                  </a:cubicBezTo>
                  <a:cubicBezTo>
                    <a:pt x="1443096" y="714963"/>
                    <a:pt x="1324563" y="871126"/>
                    <a:pt x="1243659" y="952030"/>
                  </a:cubicBezTo>
                  <a:cubicBezTo>
                    <a:pt x="1162755" y="1032934"/>
                    <a:pt x="1076207" y="1085615"/>
                    <a:pt x="984015" y="1132652"/>
                  </a:cubicBezTo>
                  <a:cubicBezTo>
                    <a:pt x="891823" y="1179689"/>
                    <a:pt x="777052" y="1211674"/>
                    <a:pt x="690504" y="1234252"/>
                  </a:cubicBezTo>
                  <a:cubicBezTo>
                    <a:pt x="603956" y="1256830"/>
                    <a:pt x="566326" y="1262475"/>
                    <a:pt x="464726" y="1268119"/>
                  </a:cubicBezTo>
                  <a:cubicBezTo>
                    <a:pt x="363126" y="1273763"/>
                    <a:pt x="131704" y="1301986"/>
                    <a:pt x="80904" y="1268119"/>
                  </a:cubicBezTo>
                  <a:cubicBezTo>
                    <a:pt x="30104" y="1234252"/>
                    <a:pt x="133585" y="1147704"/>
                    <a:pt x="159926" y="1064919"/>
                  </a:cubicBezTo>
                  <a:cubicBezTo>
                    <a:pt x="186267" y="982134"/>
                    <a:pt x="223896" y="871126"/>
                    <a:pt x="238948" y="771408"/>
                  </a:cubicBezTo>
                  <a:cubicBezTo>
                    <a:pt x="254000" y="671690"/>
                    <a:pt x="263407" y="560682"/>
                    <a:pt x="250237" y="466608"/>
                  </a:cubicBezTo>
                  <a:cubicBezTo>
                    <a:pt x="237067" y="372534"/>
                    <a:pt x="190030" y="284105"/>
                    <a:pt x="159926" y="206964"/>
                  </a:cubicBezTo>
                  <a:cubicBezTo>
                    <a:pt x="129822" y="129823"/>
                    <a:pt x="0" y="52682"/>
                    <a:pt x="92193" y="26341"/>
                  </a:cubicBez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62714" y="5667475"/>
              <a:ext cx="152400" cy="1288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>
          <a:xfrm>
            <a:off x="7010400" y="4800600"/>
            <a:ext cx="2667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XOR Circuit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4419600" y="6248400"/>
            <a:ext cx="2667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XNOR Gate Symbol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34200" y="1295400"/>
            <a:ext cx="1258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 B  +  A B</a:t>
            </a:r>
            <a:endParaRPr lang="en-US" sz="20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64100" y="1360025"/>
            <a:ext cx="228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24800" y="1360025"/>
            <a:ext cx="228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XOR Gate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447800" y="2209800"/>
            <a:ext cx="69342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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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 =  A B C  + A B C  + A B C  + A B C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1" dirty="0">
              <a:latin typeface="Times New Roman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1" dirty="0">
              <a:latin typeface="Times New Roman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1" dirty="0">
              <a:latin typeface="Times New Roman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Draw logic circuit and truth table for the same.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If number of 1’s are odd what will be the output?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2590800" y="2743200"/>
            <a:ext cx="4038600" cy="1020207"/>
            <a:chOff x="2819400" y="5041900"/>
            <a:chExt cx="4038600" cy="1020207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3130550" y="5351463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>
              <a:off x="3124200" y="5486400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3359150" y="5041900"/>
              <a:ext cx="2317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charset="0"/>
                </a:rPr>
                <a:t>A</a:t>
              </a: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3435350" y="5692775"/>
              <a:ext cx="2889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>
                  <a:latin typeface="Times New Roman" charset="0"/>
                </a:rPr>
                <a:t>C</a:t>
              </a:r>
              <a:endParaRPr lang="en-US" b="1" dirty="0">
                <a:latin typeface="Times New Roman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>
              <a:off x="4787547" y="5487458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4867275" y="5211763"/>
              <a:ext cx="19907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Times New Roman" charset="0"/>
                </a:rPr>
                <a:t>A </a:t>
              </a:r>
              <a:r>
                <a:rPr lang="en-US" sz="1600" b="1" dirty="0" smtClean="0">
                  <a:latin typeface="Times New Roman" charset="0"/>
                </a:rPr>
                <a:t>XOR  B  XOR C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3968750" y="5235575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4038600" y="5159022"/>
              <a:ext cx="762000" cy="685800"/>
            </a:xfrm>
            <a:custGeom>
              <a:avLst/>
              <a:gdLst>
                <a:gd name="connsiteX0" fmla="*/ 92193 w 1495778"/>
                <a:gd name="connsiteY0" fmla="*/ 26341 h 1301986"/>
                <a:gd name="connsiteX1" fmla="*/ 713082 w 1495778"/>
                <a:gd name="connsiteY1" fmla="*/ 48919 h 1301986"/>
                <a:gd name="connsiteX2" fmla="*/ 1085615 w 1495778"/>
                <a:gd name="connsiteY2" fmla="*/ 218252 h 1301986"/>
                <a:gd name="connsiteX3" fmla="*/ 1401704 w 1495778"/>
                <a:gd name="connsiteY3" fmla="*/ 545630 h 1301986"/>
                <a:gd name="connsiteX4" fmla="*/ 1469437 w 1495778"/>
                <a:gd name="connsiteY4" fmla="*/ 647230 h 1301986"/>
                <a:gd name="connsiteX5" fmla="*/ 1243659 w 1495778"/>
                <a:gd name="connsiteY5" fmla="*/ 952030 h 1301986"/>
                <a:gd name="connsiteX6" fmla="*/ 984015 w 1495778"/>
                <a:gd name="connsiteY6" fmla="*/ 1132652 h 1301986"/>
                <a:gd name="connsiteX7" fmla="*/ 690504 w 1495778"/>
                <a:gd name="connsiteY7" fmla="*/ 1234252 h 1301986"/>
                <a:gd name="connsiteX8" fmla="*/ 464726 w 1495778"/>
                <a:gd name="connsiteY8" fmla="*/ 1268119 h 1301986"/>
                <a:gd name="connsiteX9" fmla="*/ 80904 w 1495778"/>
                <a:gd name="connsiteY9" fmla="*/ 1268119 h 1301986"/>
                <a:gd name="connsiteX10" fmla="*/ 159926 w 1495778"/>
                <a:gd name="connsiteY10" fmla="*/ 1064919 h 1301986"/>
                <a:gd name="connsiteX11" fmla="*/ 238948 w 1495778"/>
                <a:gd name="connsiteY11" fmla="*/ 771408 h 1301986"/>
                <a:gd name="connsiteX12" fmla="*/ 250237 w 1495778"/>
                <a:gd name="connsiteY12" fmla="*/ 466608 h 1301986"/>
                <a:gd name="connsiteX13" fmla="*/ 159926 w 1495778"/>
                <a:gd name="connsiteY13" fmla="*/ 206964 h 1301986"/>
                <a:gd name="connsiteX14" fmla="*/ 92193 w 1495778"/>
                <a:gd name="connsiteY14" fmla="*/ 26341 h 13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5778" h="1301986">
                  <a:moveTo>
                    <a:pt x="92193" y="26341"/>
                  </a:moveTo>
                  <a:cubicBezTo>
                    <a:pt x="184386" y="0"/>
                    <a:pt x="547512" y="16934"/>
                    <a:pt x="713082" y="48919"/>
                  </a:cubicBezTo>
                  <a:cubicBezTo>
                    <a:pt x="878652" y="80904"/>
                    <a:pt x="970845" y="135467"/>
                    <a:pt x="1085615" y="218252"/>
                  </a:cubicBezTo>
                  <a:cubicBezTo>
                    <a:pt x="1200385" y="301037"/>
                    <a:pt x="1337734" y="474134"/>
                    <a:pt x="1401704" y="545630"/>
                  </a:cubicBezTo>
                  <a:cubicBezTo>
                    <a:pt x="1465674" y="617126"/>
                    <a:pt x="1495778" y="579497"/>
                    <a:pt x="1469437" y="647230"/>
                  </a:cubicBezTo>
                  <a:cubicBezTo>
                    <a:pt x="1443096" y="714963"/>
                    <a:pt x="1324563" y="871126"/>
                    <a:pt x="1243659" y="952030"/>
                  </a:cubicBezTo>
                  <a:cubicBezTo>
                    <a:pt x="1162755" y="1032934"/>
                    <a:pt x="1076207" y="1085615"/>
                    <a:pt x="984015" y="1132652"/>
                  </a:cubicBezTo>
                  <a:cubicBezTo>
                    <a:pt x="891823" y="1179689"/>
                    <a:pt x="777052" y="1211674"/>
                    <a:pt x="690504" y="1234252"/>
                  </a:cubicBezTo>
                  <a:cubicBezTo>
                    <a:pt x="603956" y="1256830"/>
                    <a:pt x="566326" y="1262475"/>
                    <a:pt x="464726" y="1268119"/>
                  </a:cubicBezTo>
                  <a:cubicBezTo>
                    <a:pt x="363126" y="1273763"/>
                    <a:pt x="131704" y="1301986"/>
                    <a:pt x="80904" y="1268119"/>
                  </a:cubicBezTo>
                  <a:cubicBezTo>
                    <a:pt x="30104" y="1234252"/>
                    <a:pt x="133585" y="1147704"/>
                    <a:pt x="159926" y="1064919"/>
                  </a:cubicBezTo>
                  <a:cubicBezTo>
                    <a:pt x="186267" y="982134"/>
                    <a:pt x="223896" y="871126"/>
                    <a:pt x="238948" y="771408"/>
                  </a:cubicBezTo>
                  <a:cubicBezTo>
                    <a:pt x="254000" y="671690"/>
                    <a:pt x="263407" y="560682"/>
                    <a:pt x="250237" y="466608"/>
                  </a:cubicBezTo>
                  <a:cubicBezTo>
                    <a:pt x="237067" y="372534"/>
                    <a:pt x="190030" y="284105"/>
                    <a:pt x="159926" y="206964"/>
                  </a:cubicBezTo>
                  <a:cubicBezTo>
                    <a:pt x="129822" y="129823"/>
                    <a:pt x="0" y="52682"/>
                    <a:pt x="92193" y="26341"/>
                  </a:cubicBez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121377" y="5638800"/>
              <a:ext cx="984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2819400" y="5257800"/>
              <a:ext cx="2889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Times New Roman" charset="0"/>
                </a:rPr>
                <a:t>B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3429000" y="2286000"/>
            <a:ext cx="228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33800" y="2286000"/>
            <a:ext cx="228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91314" y="2284412"/>
            <a:ext cx="228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96114" y="2284412"/>
            <a:ext cx="228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91200" y="2286000"/>
            <a:ext cx="228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00800" y="2286000"/>
            <a:ext cx="228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8674" name="Picture 2" descr="The equation for the 3-input XOR gate is derived as follows The last four  product terms in the above derivation are the four 1-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7162800"/>
            <a:ext cx="4953000" cy="23326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XOR Gate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524000" y="1219200"/>
            <a:ext cx="69342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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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 =  A B C  + A B C  + A B C  + A B C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1" dirty="0">
              <a:latin typeface="Times New Roman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05200" y="1295400"/>
            <a:ext cx="3200400" cy="3176"/>
            <a:chOff x="3429000" y="3046412"/>
            <a:chExt cx="3200400" cy="317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429000" y="3048000"/>
              <a:ext cx="228600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048000"/>
              <a:ext cx="228600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891314" y="3046412"/>
              <a:ext cx="228600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196114" y="3046412"/>
              <a:ext cx="228600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91200" y="3048000"/>
              <a:ext cx="228600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400800" y="3048000"/>
              <a:ext cx="228600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057400" y="2133600"/>
          <a:ext cx="4876800" cy="380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ahoma" pitchFamily="34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ahoma" pitchFamily="34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6781800" cy="5638800"/>
          </a:xfr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Logic gates are the </a:t>
            </a:r>
            <a:r>
              <a:rPr lang="en-US" sz="3600" b="1" dirty="0" smtClean="0">
                <a:solidFill>
                  <a:schemeClr val="tx1"/>
                </a:solidFill>
                <a:latin typeface="Times New Roman" charset="0"/>
              </a:rPr>
              <a:t>fundamental building blocks</a:t>
            </a:r>
            <a:r>
              <a:rPr lang="en-US" b="1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of digital systems</a:t>
            </a:r>
            <a:r>
              <a:rPr lang="en-US" sz="2400" b="1" dirty="0" smtClean="0">
                <a:solidFill>
                  <a:schemeClr val="tx1"/>
                </a:solidFill>
                <a:latin typeface="Times New Roman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Gate is a logic circuit with </a:t>
            </a:r>
            <a:r>
              <a:rPr lang="en-US" sz="3600" b="1" dirty="0" smtClean="0">
                <a:solidFill>
                  <a:schemeClr val="tx1"/>
                </a:solidFill>
                <a:latin typeface="Times New Roman" charset="0"/>
              </a:rPr>
              <a:t>one or more inputs but only one output</a:t>
            </a:r>
            <a:r>
              <a:rPr lang="en-US" b="1" dirty="0" smtClean="0">
                <a:solidFill>
                  <a:schemeClr val="tx1"/>
                </a:solidFill>
                <a:latin typeface="Times New Roman" charset="0"/>
              </a:rPr>
              <a:t>. </a:t>
            </a:r>
            <a:endParaRPr lang="en-US" sz="2400" b="1" dirty="0" smtClean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Gate is a logic circuit in which voltage levels represent  logic 1 and logic 0.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A table which contains </a:t>
            </a:r>
            <a:r>
              <a:rPr lang="en-US" sz="3600" b="1" dirty="0" smtClean="0">
                <a:solidFill>
                  <a:schemeClr val="tx1"/>
                </a:solidFill>
                <a:latin typeface="Times New Roman" charset="0"/>
              </a:rPr>
              <a:t>all possible alternatives</a:t>
            </a:r>
            <a:r>
              <a:rPr lang="en-US" b="1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of input variables and corresponding output, is called a </a:t>
            </a:r>
            <a:r>
              <a:rPr lang="en-US" sz="3600" b="1" dirty="0" smtClean="0">
                <a:solidFill>
                  <a:schemeClr val="tx1"/>
                </a:solidFill>
                <a:latin typeface="Times New Roman" charset="0"/>
              </a:rPr>
              <a:t>truth table.</a:t>
            </a:r>
            <a:endParaRPr lang="en-US" sz="2800" b="1" dirty="0" smtClean="0">
              <a:solidFill>
                <a:schemeClr val="tx1"/>
              </a:solidFill>
              <a:latin typeface="Times New Roman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Logic Gates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2530" name="Picture 2" descr="http://t0.gstatic.com/images?q=tbn:ANd9GcS0QjohBDbVXzyjvL1e8zg-XrnkuKOvTLuANoKLbY_mUYFwIl5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4191000"/>
            <a:ext cx="1457325" cy="1457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XOR Gate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524000" y="1219200"/>
            <a:ext cx="69342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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sym typeface="Symbol" pitchFamily="18" charset="2"/>
              </a:rPr>
              <a:t>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 =  A B C  + A B C  + A B C  + A B C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b="1" dirty="0">
              <a:latin typeface="Times New Roman" charset="0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3505200" y="1295400"/>
            <a:ext cx="3200400" cy="3176"/>
            <a:chOff x="3429000" y="3046412"/>
            <a:chExt cx="3200400" cy="317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429000" y="3048000"/>
              <a:ext cx="228600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048000"/>
              <a:ext cx="228600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891314" y="3046412"/>
              <a:ext cx="228600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196114" y="3046412"/>
              <a:ext cx="228600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91200" y="3048000"/>
              <a:ext cx="228600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400800" y="3048000"/>
              <a:ext cx="228600" cy="15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4754" name="Picture 2" descr="Two-Level Logic - an overview | ScienceDirect Topic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043569"/>
            <a:ext cx="7391400" cy="5119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XOR Gate Applications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24000" y="1600200"/>
            <a:ext cx="6611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smtClean="0"/>
              <a:t>odd parity generator for a six bit word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0318" y="2895600"/>
            <a:ext cx="62826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/>
          <p:nvPr/>
        </p:nvSpPr>
        <p:spPr>
          <a:xfrm>
            <a:off x="1066800" y="6334780"/>
            <a:ext cx="7193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 smtClean="0"/>
              <a:t>Can you draw odd parity tester for six bit word?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SQvwooSiB710FU3183S3-QFdeLVg3NaxoWay81V_YwkHkvT-eAg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6615549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Boolean Algebra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914400" y="1266825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 Morgan’s Theorem 1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46150" y="26670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A+B= A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Prove with help of truth table and draw logic circuits fro LHS and RHS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can be extended for any number of variable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A+B+C+D =    A   B  C 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A+BC+DEF =  A   BC    DEF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2362200" y="26670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2743200" y="26670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1396320" y="2677659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1439862" y="5449887"/>
            <a:ext cx="18288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649662" y="5449887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4030662" y="5449887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4411662" y="5449887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4792662" y="5449887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439862" y="6059487"/>
            <a:ext cx="18288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3581400" y="60960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4038600" y="60960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876800" y="60960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Boolean Algebra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914400" y="914400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 Morgan’s Theorem 1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447800" y="22098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A+B= A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2819400" y="2275341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3200400" y="2275341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1853520" y="22860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524000" y="2971800"/>
          <a:ext cx="23622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55"/>
                <a:gridCol w="481780"/>
                <a:gridCol w="619432"/>
                <a:gridCol w="848033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A+B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3156858" y="3048000"/>
            <a:ext cx="609600" cy="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876800" y="2987040"/>
          <a:ext cx="2667001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76"/>
                <a:gridCol w="400253"/>
                <a:gridCol w="514612"/>
                <a:gridCol w="704530"/>
                <a:gridCol w="70453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  B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642430" y="3031600"/>
            <a:ext cx="1812400" cy="16400"/>
            <a:chOff x="5274200" y="4003875"/>
            <a:chExt cx="1812400" cy="16400"/>
          </a:xfrm>
        </p:grpSpPr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5274200" y="4020275"/>
              <a:ext cx="2286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5920450" y="4003875"/>
              <a:ext cx="2286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6531975" y="4008700"/>
              <a:ext cx="2286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6858000" y="4003875"/>
              <a:ext cx="2286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24400" y="5105400"/>
            <a:ext cx="3581400" cy="1371600"/>
            <a:chOff x="4495800" y="6175375"/>
            <a:chExt cx="3581400" cy="1371600"/>
          </a:xfrm>
        </p:grpSpPr>
        <p:sp>
          <p:nvSpPr>
            <p:cNvPr id="34" name="AutoShape 4"/>
            <p:cNvSpPr>
              <a:spLocks noChangeArrowheads="1"/>
            </p:cNvSpPr>
            <p:nvPr/>
          </p:nvSpPr>
          <p:spPr bwMode="auto">
            <a:xfrm>
              <a:off x="5867400" y="6553200"/>
              <a:ext cx="914400" cy="647700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4572000" y="6667500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>
              <a:off x="4572000" y="7048500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4495800" y="6175375"/>
              <a:ext cx="304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Times New Roman" charset="0"/>
                </a:rPr>
                <a:t>A</a:t>
              </a: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4495800" y="7089775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Times New Roman" charset="0"/>
                </a:rPr>
                <a:t>B</a:t>
              </a: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6781800" y="6834188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6781800" y="6521450"/>
              <a:ext cx="1219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Times New Roman" charset="0"/>
                </a:rPr>
                <a:t>A </a:t>
              </a:r>
              <a:r>
                <a:rPr lang="en-US" sz="1600" b="1" dirty="0" smtClean="0">
                  <a:latin typeface="Times New Roman" charset="0"/>
                </a:rPr>
                <a:t>   </a:t>
              </a:r>
              <a:r>
                <a:rPr lang="en-US" sz="1600" b="1" dirty="0">
                  <a:latin typeface="Times New Roman" charset="0"/>
                </a:rPr>
                <a:t>B</a:t>
              </a:r>
            </a:p>
          </p:txBody>
        </p:sp>
      </p:grpSp>
      <p:sp>
        <p:nvSpPr>
          <p:cNvPr id="42" name="AutoShape 12"/>
          <p:cNvSpPr>
            <a:spLocks noChangeArrowheads="1"/>
          </p:cNvSpPr>
          <p:nvPr/>
        </p:nvSpPr>
        <p:spPr bwMode="auto">
          <a:xfrm rot="2267788">
            <a:off x="5075950" y="5451855"/>
            <a:ext cx="398444" cy="308574"/>
          </a:xfrm>
          <a:prstGeom prst="flowChartMerg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 rot="959350">
            <a:off x="5496616" y="5541103"/>
            <a:ext cx="99611" cy="881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 rot="2267788">
            <a:off x="5228350" y="5882759"/>
            <a:ext cx="398444" cy="308574"/>
          </a:xfrm>
          <a:prstGeom prst="flowChartMerg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 rot="959350">
            <a:off x="5649016" y="5972007"/>
            <a:ext cx="99611" cy="881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7010400" y="54102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" name="Line 5"/>
          <p:cNvSpPr>
            <a:spLocks noChangeShapeType="1"/>
          </p:cNvSpPr>
          <p:nvPr/>
        </p:nvSpPr>
        <p:spPr bwMode="auto">
          <a:xfrm>
            <a:off x="7391400" y="54102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990600" y="5181600"/>
            <a:ext cx="2895600" cy="1330325"/>
            <a:chOff x="2971800" y="4953000"/>
            <a:chExt cx="2895600" cy="1330325"/>
          </a:xfrm>
        </p:grpSpPr>
        <p:grpSp>
          <p:nvGrpSpPr>
            <p:cNvPr id="49" name="Group 18"/>
            <p:cNvGrpSpPr/>
            <p:nvPr/>
          </p:nvGrpSpPr>
          <p:grpSpPr>
            <a:xfrm>
              <a:off x="2971800" y="4953000"/>
              <a:ext cx="2895600" cy="1330325"/>
              <a:chOff x="4876800" y="6251575"/>
              <a:chExt cx="2895600" cy="1330325"/>
            </a:xfrm>
          </p:grpSpPr>
          <p:sp>
            <p:nvSpPr>
              <p:cNvPr id="51" name="Line 5"/>
              <p:cNvSpPr>
                <a:spLocks noChangeShapeType="1"/>
              </p:cNvSpPr>
              <p:nvPr/>
            </p:nvSpPr>
            <p:spPr bwMode="auto">
              <a:xfrm>
                <a:off x="5105400" y="6708773"/>
                <a:ext cx="76200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52" name="Line 6"/>
              <p:cNvSpPr>
                <a:spLocks noChangeShapeType="1"/>
              </p:cNvSpPr>
              <p:nvPr/>
            </p:nvSpPr>
            <p:spPr bwMode="auto">
              <a:xfrm>
                <a:off x="4876800" y="7013576"/>
                <a:ext cx="990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53" name="Text Box 7"/>
              <p:cNvSpPr txBox="1">
                <a:spLocks noChangeArrowheads="1"/>
              </p:cNvSpPr>
              <p:nvPr/>
            </p:nvSpPr>
            <p:spPr bwMode="auto">
              <a:xfrm>
                <a:off x="5360988" y="6251575"/>
                <a:ext cx="304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dirty="0">
                    <a:latin typeface="Times New Roman" charset="0"/>
                  </a:rPr>
                  <a:t>A</a:t>
                </a:r>
              </a:p>
            </p:txBody>
          </p:sp>
          <p:sp>
            <p:nvSpPr>
              <p:cNvPr id="54" name="Text Box 8"/>
              <p:cNvSpPr txBox="1">
                <a:spLocks noChangeArrowheads="1"/>
              </p:cNvSpPr>
              <p:nvPr/>
            </p:nvSpPr>
            <p:spPr bwMode="auto">
              <a:xfrm>
                <a:off x="5334000" y="7124700"/>
                <a:ext cx="381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dirty="0">
                    <a:latin typeface="Times New Roman" charset="0"/>
                  </a:rPr>
                  <a:t>B</a:t>
                </a:r>
              </a:p>
            </p:txBody>
          </p:sp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>
                <a:off x="6477000" y="6861175"/>
                <a:ext cx="129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56" name="Text Box 10"/>
              <p:cNvSpPr txBox="1">
                <a:spLocks noChangeArrowheads="1"/>
              </p:cNvSpPr>
              <p:nvPr/>
            </p:nvSpPr>
            <p:spPr bwMode="auto">
              <a:xfrm>
                <a:off x="6324600" y="6327775"/>
                <a:ext cx="685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dirty="0">
                    <a:latin typeface="Times New Roman" charset="0"/>
                  </a:rPr>
                  <a:t>A </a:t>
                </a:r>
                <a:r>
                  <a:rPr lang="en-US" sz="1600" b="1" dirty="0" smtClean="0">
                    <a:latin typeface="Times New Roman" charset="0"/>
                  </a:rPr>
                  <a:t>+ </a:t>
                </a:r>
                <a:r>
                  <a:rPr lang="en-US" sz="1600" b="1" dirty="0">
                    <a:latin typeface="Times New Roman" charset="0"/>
                  </a:rPr>
                  <a:t>B</a:t>
                </a:r>
              </a:p>
            </p:txBody>
          </p:sp>
        </p:grpSp>
        <p:sp>
          <p:nvSpPr>
            <p:cNvPr id="50" name="Freeform 49"/>
            <p:cNvSpPr/>
            <p:nvPr/>
          </p:nvSpPr>
          <p:spPr>
            <a:xfrm>
              <a:off x="3886200" y="5257800"/>
              <a:ext cx="733778" cy="616186"/>
            </a:xfrm>
            <a:custGeom>
              <a:avLst/>
              <a:gdLst>
                <a:gd name="connsiteX0" fmla="*/ 92193 w 1495778"/>
                <a:gd name="connsiteY0" fmla="*/ 26341 h 1301986"/>
                <a:gd name="connsiteX1" fmla="*/ 713082 w 1495778"/>
                <a:gd name="connsiteY1" fmla="*/ 48919 h 1301986"/>
                <a:gd name="connsiteX2" fmla="*/ 1085615 w 1495778"/>
                <a:gd name="connsiteY2" fmla="*/ 218252 h 1301986"/>
                <a:gd name="connsiteX3" fmla="*/ 1401704 w 1495778"/>
                <a:gd name="connsiteY3" fmla="*/ 545630 h 1301986"/>
                <a:gd name="connsiteX4" fmla="*/ 1469437 w 1495778"/>
                <a:gd name="connsiteY4" fmla="*/ 647230 h 1301986"/>
                <a:gd name="connsiteX5" fmla="*/ 1243659 w 1495778"/>
                <a:gd name="connsiteY5" fmla="*/ 952030 h 1301986"/>
                <a:gd name="connsiteX6" fmla="*/ 984015 w 1495778"/>
                <a:gd name="connsiteY6" fmla="*/ 1132652 h 1301986"/>
                <a:gd name="connsiteX7" fmla="*/ 690504 w 1495778"/>
                <a:gd name="connsiteY7" fmla="*/ 1234252 h 1301986"/>
                <a:gd name="connsiteX8" fmla="*/ 464726 w 1495778"/>
                <a:gd name="connsiteY8" fmla="*/ 1268119 h 1301986"/>
                <a:gd name="connsiteX9" fmla="*/ 80904 w 1495778"/>
                <a:gd name="connsiteY9" fmla="*/ 1268119 h 1301986"/>
                <a:gd name="connsiteX10" fmla="*/ 159926 w 1495778"/>
                <a:gd name="connsiteY10" fmla="*/ 1064919 h 1301986"/>
                <a:gd name="connsiteX11" fmla="*/ 238948 w 1495778"/>
                <a:gd name="connsiteY11" fmla="*/ 771408 h 1301986"/>
                <a:gd name="connsiteX12" fmla="*/ 250237 w 1495778"/>
                <a:gd name="connsiteY12" fmla="*/ 466608 h 1301986"/>
                <a:gd name="connsiteX13" fmla="*/ 159926 w 1495778"/>
                <a:gd name="connsiteY13" fmla="*/ 206964 h 1301986"/>
                <a:gd name="connsiteX14" fmla="*/ 92193 w 1495778"/>
                <a:gd name="connsiteY14" fmla="*/ 26341 h 13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5778" h="1301986">
                  <a:moveTo>
                    <a:pt x="92193" y="26341"/>
                  </a:moveTo>
                  <a:cubicBezTo>
                    <a:pt x="184386" y="0"/>
                    <a:pt x="547512" y="16934"/>
                    <a:pt x="713082" y="48919"/>
                  </a:cubicBezTo>
                  <a:cubicBezTo>
                    <a:pt x="878652" y="80904"/>
                    <a:pt x="970845" y="135467"/>
                    <a:pt x="1085615" y="218252"/>
                  </a:cubicBezTo>
                  <a:cubicBezTo>
                    <a:pt x="1200385" y="301037"/>
                    <a:pt x="1337734" y="474134"/>
                    <a:pt x="1401704" y="545630"/>
                  </a:cubicBezTo>
                  <a:cubicBezTo>
                    <a:pt x="1465674" y="617126"/>
                    <a:pt x="1495778" y="579497"/>
                    <a:pt x="1469437" y="647230"/>
                  </a:cubicBezTo>
                  <a:cubicBezTo>
                    <a:pt x="1443096" y="714963"/>
                    <a:pt x="1324563" y="871126"/>
                    <a:pt x="1243659" y="952030"/>
                  </a:cubicBezTo>
                  <a:cubicBezTo>
                    <a:pt x="1162755" y="1032934"/>
                    <a:pt x="1076207" y="1085615"/>
                    <a:pt x="984015" y="1132652"/>
                  </a:cubicBezTo>
                  <a:cubicBezTo>
                    <a:pt x="891823" y="1179689"/>
                    <a:pt x="777052" y="1211674"/>
                    <a:pt x="690504" y="1234252"/>
                  </a:cubicBezTo>
                  <a:cubicBezTo>
                    <a:pt x="603956" y="1256830"/>
                    <a:pt x="566326" y="1262475"/>
                    <a:pt x="464726" y="1268119"/>
                  </a:cubicBezTo>
                  <a:cubicBezTo>
                    <a:pt x="363126" y="1273763"/>
                    <a:pt x="131704" y="1301986"/>
                    <a:pt x="80904" y="1268119"/>
                  </a:cubicBezTo>
                  <a:cubicBezTo>
                    <a:pt x="30104" y="1234252"/>
                    <a:pt x="133585" y="1147704"/>
                    <a:pt x="159926" y="1064919"/>
                  </a:cubicBezTo>
                  <a:cubicBezTo>
                    <a:pt x="186267" y="982134"/>
                    <a:pt x="223896" y="871126"/>
                    <a:pt x="238948" y="771408"/>
                  </a:cubicBezTo>
                  <a:cubicBezTo>
                    <a:pt x="254000" y="671690"/>
                    <a:pt x="263407" y="560682"/>
                    <a:pt x="250237" y="466608"/>
                  </a:cubicBezTo>
                  <a:cubicBezTo>
                    <a:pt x="237067" y="372534"/>
                    <a:pt x="190030" y="284105"/>
                    <a:pt x="159926" y="206964"/>
                  </a:cubicBezTo>
                  <a:cubicBezTo>
                    <a:pt x="129822" y="129823"/>
                    <a:pt x="0" y="52682"/>
                    <a:pt x="92193" y="26341"/>
                  </a:cubicBez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AutoShape 12"/>
          <p:cNvSpPr>
            <a:spLocks noChangeArrowheads="1"/>
          </p:cNvSpPr>
          <p:nvPr/>
        </p:nvSpPr>
        <p:spPr bwMode="auto">
          <a:xfrm rot="2267788">
            <a:off x="3087189" y="5679557"/>
            <a:ext cx="398444" cy="308574"/>
          </a:xfrm>
          <a:prstGeom prst="flowChartMerg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 rot="959350">
            <a:off x="3507855" y="5768805"/>
            <a:ext cx="99611" cy="88164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59" name="Text Box 10"/>
          <p:cNvSpPr txBox="1">
            <a:spLocks noChangeArrowheads="1"/>
          </p:cNvSpPr>
          <p:nvPr/>
        </p:nvSpPr>
        <p:spPr bwMode="auto">
          <a:xfrm>
            <a:off x="3429000" y="6019800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Times New Roman" charset="0"/>
              </a:rPr>
              <a:t>A </a:t>
            </a:r>
            <a:r>
              <a:rPr lang="en-US" sz="1600" b="1" dirty="0" smtClean="0">
                <a:latin typeface="Times New Roman" charset="0"/>
              </a:rPr>
              <a:t>+ </a:t>
            </a:r>
            <a:r>
              <a:rPr lang="en-US" sz="1600" b="1" dirty="0">
                <a:latin typeface="Times New Roman" charset="0"/>
              </a:rPr>
              <a:t>B</a:t>
            </a: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3505200" y="60198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4397826" y="2971800"/>
            <a:ext cx="21774" cy="35705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SQvwooSiB710FU3183S3-QFdeLVg3NaxoWay81V_YwkHkvT-eAg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6615549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Boolean Algebra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914400" y="1266825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 Morgan’s Theorem 2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1066800" y="2514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  =   A +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Homework: Prove with help of truth table and draw logic circuits fro LHS and RHS.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can be extended for any number of variable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B C D =   A +   B  +   C +  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(A) (BC) (DEF)     =   (A) +   (BC) +    (DEF)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2703512" y="2554287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3389312" y="2554287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 flipV="1">
            <a:off x="1560512" y="2554287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1408112" y="5297487"/>
            <a:ext cx="1524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3313112" y="5297487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4075112" y="5297487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4989512" y="5297487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5751512" y="5297487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1560512" y="5907087"/>
            <a:ext cx="2514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4760912" y="5907087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5751512" y="5907087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7123112" y="5907087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Expressions …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998538" y="914400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Boolean Relations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90600" y="20574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Commutative Law: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A+B=B+A 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 b="1" dirty="0" smtClean="0"/>
              <a:t>AB=BA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Associative Law: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 (B+C) = (A+B) +C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800" b="1" dirty="0" smtClean="0"/>
              <a:t>A (BC) = (AB)C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Distributive Law: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A(B+C)=AB+AC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Expressions …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38200" y="1066800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Boolean Relations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2688" y="2590800"/>
            <a:ext cx="381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A+0=A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A+A=A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A+1=1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A+A=1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5145088" y="2590800"/>
            <a:ext cx="38100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A0=0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AA=A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A1=A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AA=0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2100942" y="445452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867400" y="445452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634342" y="5943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634342" y="582612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828800" y="5181600"/>
            <a:ext cx="4724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3200" b="1" dirty="0" smtClean="0"/>
          </a:p>
          <a:p>
            <a:pPr>
              <a:spcBef>
                <a:spcPct val="50000"/>
              </a:spcBef>
            </a:pPr>
            <a:r>
              <a:rPr lang="en-US" sz="3200" b="1" dirty="0" smtClean="0"/>
              <a:t>        A = A 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SQvwooSiB710FU3183S3-QFdeLVg3NaxoWay81V_YwkHkvT-eAg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6615549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Expressions …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38200" y="1371600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Prove that A+BC=(A+B)(A+C)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69950" y="2771775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RHS=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A+B)(A+C)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AA +AC+BA+BC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+AC+AB  +  BC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A(1+C+B) + BC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(adding 1 into anything is 1)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A(1) + BC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A+BC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=LHS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1.gstatic.com/images?q=tbn:ANd9GcSQvwooSiB710FU3183S3-QFdeLVg3NaxoWay81V_YwkHkvT-eAg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6615549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Expressions …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38200" y="1371600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Prove that </a:t>
            </a:r>
            <a:r>
              <a:rPr lang="en-US" sz="4000" dirty="0" smtClean="0"/>
              <a:t>A(B+C)=AB+AC with help of truth table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1999" y="3048000"/>
          <a:ext cx="7772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/>
                <a:gridCol w="838200"/>
                <a:gridCol w="762000"/>
                <a:gridCol w="990600"/>
                <a:gridCol w="1371600"/>
                <a:gridCol w="1066800"/>
                <a:gridCol w="990600"/>
                <a:gridCol w="990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B+C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A(B+C)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AB+AC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Multiplexer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Means many into one , also called data selector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900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4 to 1 multiplexer circuit</a:t>
            </a:r>
          </a:p>
          <a:p>
            <a:pPr algn="r">
              <a:buNone/>
            </a:pPr>
            <a:r>
              <a:rPr lang="en-US" sz="1500" dirty="0" smtClean="0"/>
              <a:t>http://electrosofts.com/verilog/mux.html</a:t>
            </a:r>
            <a:endParaRPr lang="en-US" sz="1500" dirty="0"/>
          </a:p>
        </p:txBody>
      </p:sp>
      <p:pic>
        <p:nvPicPr>
          <p:cNvPr id="29698" name="Picture 2" descr="http://electrosofts.com/verilog/mux_circui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676401"/>
            <a:ext cx="56388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AND Gate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" y="1371600"/>
            <a:ext cx="7924800" cy="106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latin typeface="Times New Roman" charset="0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AND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gate has two or more input signals but only one output signal.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If all inputs are high then output is high.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048000" y="2362200"/>
            <a:ext cx="3048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7475" marR="0" lvl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     B       A AND B 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AB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  <a:p>
            <a:pPr marL="117475" marR="0" lvl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0      0             0</a:t>
            </a:r>
          </a:p>
          <a:p>
            <a:pPr marL="117475" marR="0" lvl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0      1             0</a:t>
            </a:r>
          </a:p>
          <a:p>
            <a:pPr marL="117475" marR="0" lvl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1      0             0</a:t>
            </a:r>
          </a:p>
          <a:p>
            <a:pPr marL="117475" marR="0" lvl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1      1             1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743200" y="4724400"/>
            <a:ext cx="3505200" cy="1330325"/>
            <a:chOff x="4572000" y="6251575"/>
            <a:chExt cx="3505200" cy="1330325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5867400" y="6553200"/>
              <a:ext cx="914400" cy="647700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4572000" y="6667500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4572000" y="7048500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5360988" y="6251575"/>
              <a:ext cx="304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Times New Roman" charset="0"/>
                </a:rPr>
                <a:t>A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5334000" y="71247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Times New Roman" charset="0"/>
                </a:rPr>
                <a:t>B</a:t>
              </a: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6781800" y="6834188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6781800" y="6521450"/>
              <a:ext cx="1219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Times New Roman" charset="0"/>
                </a:rPr>
                <a:t>A </a:t>
              </a:r>
              <a:r>
                <a:rPr lang="en-US" sz="1600" b="1" dirty="0" smtClean="0">
                  <a:latin typeface="Times New Roman" charset="0"/>
                </a:rPr>
                <a:t> AND  </a:t>
              </a:r>
              <a:r>
                <a:rPr lang="en-US" sz="1600" b="1" dirty="0">
                  <a:latin typeface="Times New Roman" charset="0"/>
                </a:rPr>
                <a:t>B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048000" y="2720050"/>
            <a:ext cx="2057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48000" y="3048000"/>
            <a:ext cx="2057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8000" y="3364375"/>
            <a:ext cx="2057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0" y="3692325"/>
            <a:ext cx="2057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Multiplexer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Means many into one , also called data selector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900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4 to 1 multiplexer circuit</a:t>
            </a:r>
          </a:p>
        </p:txBody>
      </p:sp>
      <p:pic>
        <p:nvPicPr>
          <p:cNvPr id="29698" name="Picture 2" descr="http://electrosofts.com/verilog/mux_circui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676401"/>
            <a:ext cx="5638800" cy="4191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24400" y="21336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Add two more select  here for 16 to 1 multiplexing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Multiplexer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900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16 to 1 multiplexer circuit</a:t>
            </a:r>
            <a:endParaRPr lang="en-US" dirty="0"/>
          </a:p>
        </p:txBody>
      </p:sp>
      <p:pic>
        <p:nvPicPr>
          <p:cNvPr id="48132" name="Picture 4" descr="http://www.nzdl.org/gsdl/collect/gtz/archives/HASH01bf.dir/p73b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914400"/>
            <a:ext cx="5705475" cy="4838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400" b="1" smtClean="0">
                <a:solidFill>
                  <a:srgbClr val="C00000"/>
                </a:solidFill>
              </a:rPr>
              <a:t>Word Comparator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					</a:t>
            </a:r>
            <a:r>
              <a:rPr lang="en-US" sz="3600" dirty="0" smtClean="0"/>
              <a:t>Word Comparator</a:t>
            </a:r>
          </a:p>
          <a:p>
            <a:pPr algn="r">
              <a:buNone/>
            </a:pPr>
            <a:r>
              <a:rPr lang="en-US" sz="2000" dirty="0" smtClean="0"/>
              <a:t>If  word size is 4 then it is also </a:t>
            </a:r>
          </a:p>
          <a:p>
            <a:pPr algn="r">
              <a:buNone/>
            </a:pPr>
            <a:r>
              <a:rPr lang="en-US" sz="2000" dirty="0" smtClean="0"/>
              <a:t>known as nibble comparator.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1676400"/>
            <a:ext cx="3429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Register having word A</a:t>
            </a:r>
          </a:p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1676400"/>
            <a:ext cx="32004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Register having word B</a:t>
            </a:r>
          </a:p>
          <a:p>
            <a:pPr algn="ctr"/>
            <a:endParaRPr lang="en-US" b="1" dirty="0"/>
          </a:p>
        </p:txBody>
      </p:sp>
      <p:grpSp>
        <p:nvGrpSpPr>
          <p:cNvPr id="3" name="Group 20"/>
          <p:cNvGrpSpPr/>
          <p:nvPr/>
        </p:nvGrpSpPr>
        <p:grpSpPr>
          <a:xfrm>
            <a:off x="990600" y="3352800"/>
            <a:ext cx="457200" cy="457200"/>
            <a:chOff x="1066800" y="3381375"/>
            <a:chExt cx="460493" cy="558682"/>
          </a:xfrm>
        </p:grpSpPr>
        <p:grpSp>
          <p:nvGrpSpPr>
            <p:cNvPr id="4" name="Group 17"/>
            <p:cNvGrpSpPr/>
            <p:nvPr/>
          </p:nvGrpSpPr>
          <p:grpSpPr>
            <a:xfrm>
              <a:off x="1066800" y="3429000"/>
              <a:ext cx="460493" cy="511057"/>
              <a:chOff x="3959107" y="3660893"/>
              <a:chExt cx="460493" cy="511057"/>
            </a:xfrm>
          </p:grpSpPr>
          <p:sp>
            <p:nvSpPr>
              <p:cNvPr id="16" name="Freeform 15"/>
              <p:cNvSpPr/>
              <p:nvPr/>
            </p:nvSpPr>
            <p:spPr>
              <a:xfrm rot="5400000">
                <a:off x="3962400" y="3657600"/>
                <a:ext cx="453907" cy="460493"/>
              </a:xfrm>
              <a:custGeom>
                <a:avLst/>
                <a:gdLst>
                  <a:gd name="connsiteX0" fmla="*/ 92193 w 1495778"/>
                  <a:gd name="connsiteY0" fmla="*/ 26341 h 1301986"/>
                  <a:gd name="connsiteX1" fmla="*/ 713082 w 1495778"/>
                  <a:gd name="connsiteY1" fmla="*/ 48919 h 1301986"/>
                  <a:gd name="connsiteX2" fmla="*/ 1085615 w 1495778"/>
                  <a:gd name="connsiteY2" fmla="*/ 218252 h 1301986"/>
                  <a:gd name="connsiteX3" fmla="*/ 1401704 w 1495778"/>
                  <a:gd name="connsiteY3" fmla="*/ 545630 h 1301986"/>
                  <a:gd name="connsiteX4" fmla="*/ 1469437 w 1495778"/>
                  <a:gd name="connsiteY4" fmla="*/ 647230 h 1301986"/>
                  <a:gd name="connsiteX5" fmla="*/ 1243659 w 1495778"/>
                  <a:gd name="connsiteY5" fmla="*/ 952030 h 1301986"/>
                  <a:gd name="connsiteX6" fmla="*/ 984015 w 1495778"/>
                  <a:gd name="connsiteY6" fmla="*/ 1132652 h 1301986"/>
                  <a:gd name="connsiteX7" fmla="*/ 690504 w 1495778"/>
                  <a:gd name="connsiteY7" fmla="*/ 1234252 h 1301986"/>
                  <a:gd name="connsiteX8" fmla="*/ 464726 w 1495778"/>
                  <a:gd name="connsiteY8" fmla="*/ 1268119 h 1301986"/>
                  <a:gd name="connsiteX9" fmla="*/ 80904 w 1495778"/>
                  <a:gd name="connsiteY9" fmla="*/ 1268119 h 1301986"/>
                  <a:gd name="connsiteX10" fmla="*/ 159926 w 1495778"/>
                  <a:gd name="connsiteY10" fmla="*/ 1064919 h 1301986"/>
                  <a:gd name="connsiteX11" fmla="*/ 238948 w 1495778"/>
                  <a:gd name="connsiteY11" fmla="*/ 771408 h 1301986"/>
                  <a:gd name="connsiteX12" fmla="*/ 250237 w 1495778"/>
                  <a:gd name="connsiteY12" fmla="*/ 466608 h 1301986"/>
                  <a:gd name="connsiteX13" fmla="*/ 159926 w 1495778"/>
                  <a:gd name="connsiteY13" fmla="*/ 206964 h 1301986"/>
                  <a:gd name="connsiteX14" fmla="*/ 92193 w 1495778"/>
                  <a:gd name="connsiteY14" fmla="*/ 26341 h 1301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95778" h="1301986">
                    <a:moveTo>
                      <a:pt x="92193" y="26341"/>
                    </a:moveTo>
                    <a:cubicBezTo>
                      <a:pt x="184386" y="0"/>
                      <a:pt x="547512" y="16934"/>
                      <a:pt x="713082" y="48919"/>
                    </a:cubicBezTo>
                    <a:cubicBezTo>
                      <a:pt x="878652" y="80904"/>
                      <a:pt x="970845" y="135467"/>
                      <a:pt x="1085615" y="218252"/>
                    </a:cubicBezTo>
                    <a:cubicBezTo>
                      <a:pt x="1200385" y="301037"/>
                      <a:pt x="1337734" y="474134"/>
                      <a:pt x="1401704" y="545630"/>
                    </a:cubicBezTo>
                    <a:cubicBezTo>
                      <a:pt x="1465674" y="617126"/>
                      <a:pt x="1495778" y="579497"/>
                      <a:pt x="1469437" y="647230"/>
                    </a:cubicBezTo>
                    <a:cubicBezTo>
                      <a:pt x="1443096" y="714963"/>
                      <a:pt x="1324563" y="871126"/>
                      <a:pt x="1243659" y="952030"/>
                    </a:cubicBezTo>
                    <a:cubicBezTo>
                      <a:pt x="1162755" y="1032934"/>
                      <a:pt x="1076207" y="1085615"/>
                      <a:pt x="984015" y="1132652"/>
                    </a:cubicBezTo>
                    <a:cubicBezTo>
                      <a:pt x="891823" y="1179689"/>
                      <a:pt x="777052" y="1211674"/>
                      <a:pt x="690504" y="1234252"/>
                    </a:cubicBezTo>
                    <a:cubicBezTo>
                      <a:pt x="603956" y="1256830"/>
                      <a:pt x="566326" y="1262475"/>
                      <a:pt x="464726" y="1268119"/>
                    </a:cubicBezTo>
                    <a:cubicBezTo>
                      <a:pt x="363126" y="1273763"/>
                      <a:pt x="131704" y="1301986"/>
                      <a:pt x="80904" y="1268119"/>
                    </a:cubicBezTo>
                    <a:cubicBezTo>
                      <a:pt x="30104" y="1234252"/>
                      <a:pt x="133585" y="1147704"/>
                      <a:pt x="159926" y="1064919"/>
                    </a:cubicBezTo>
                    <a:cubicBezTo>
                      <a:pt x="186267" y="982134"/>
                      <a:pt x="223896" y="871126"/>
                      <a:pt x="238948" y="771408"/>
                    </a:cubicBezTo>
                    <a:cubicBezTo>
                      <a:pt x="254000" y="671690"/>
                      <a:pt x="263407" y="560682"/>
                      <a:pt x="250237" y="466608"/>
                    </a:cubicBezTo>
                    <a:cubicBezTo>
                      <a:pt x="237067" y="372534"/>
                      <a:pt x="190030" y="284105"/>
                      <a:pt x="159926" y="206964"/>
                    </a:cubicBezTo>
                    <a:cubicBezTo>
                      <a:pt x="129822" y="129823"/>
                      <a:pt x="0" y="52682"/>
                      <a:pt x="92193" y="26341"/>
                    </a:cubicBezTo>
                    <a:close/>
                  </a:path>
                </a:pathLst>
              </a:cu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152900" y="409575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 19"/>
            <p:cNvSpPr/>
            <p:nvPr/>
          </p:nvSpPr>
          <p:spPr>
            <a:xfrm>
              <a:off x="1095375" y="3381375"/>
              <a:ext cx="419100" cy="68263"/>
            </a:xfrm>
            <a:custGeom>
              <a:avLst/>
              <a:gdLst>
                <a:gd name="connsiteX0" fmla="*/ 0 w 419100"/>
                <a:gd name="connsiteY0" fmla="*/ 0 h 68263"/>
                <a:gd name="connsiteX1" fmla="*/ 180975 w 419100"/>
                <a:gd name="connsiteY1" fmla="*/ 66675 h 68263"/>
                <a:gd name="connsiteX2" fmla="*/ 419100 w 419100"/>
                <a:gd name="connsiteY2" fmla="*/ 9525 h 6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100" h="68263">
                  <a:moveTo>
                    <a:pt x="0" y="0"/>
                  </a:moveTo>
                  <a:cubicBezTo>
                    <a:pt x="55562" y="32544"/>
                    <a:pt x="111125" y="65088"/>
                    <a:pt x="180975" y="66675"/>
                  </a:cubicBezTo>
                  <a:cubicBezTo>
                    <a:pt x="250825" y="68263"/>
                    <a:pt x="334962" y="38894"/>
                    <a:pt x="419100" y="9525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3962400" y="3352800"/>
            <a:ext cx="457200" cy="457200"/>
            <a:chOff x="1066800" y="3381375"/>
            <a:chExt cx="460493" cy="558682"/>
          </a:xfrm>
        </p:grpSpPr>
        <p:grpSp>
          <p:nvGrpSpPr>
            <p:cNvPr id="8" name="Group 17"/>
            <p:cNvGrpSpPr/>
            <p:nvPr/>
          </p:nvGrpSpPr>
          <p:grpSpPr>
            <a:xfrm>
              <a:off x="1066800" y="3429000"/>
              <a:ext cx="460493" cy="511057"/>
              <a:chOff x="3959107" y="3660893"/>
              <a:chExt cx="460493" cy="511057"/>
            </a:xfrm>
          </p:grpSpPr>
          <p:sp>
            <p:nvSpPr>
              <p:cNvPr id="25" name="Freeform 24"/>
              <p:cNvSpPr/>
              <p:nvPr/>
            </p:nvSpPr>
            <p:spPr>
              <a:xfrm rot="5400000">
                <a:off x="3962400" y="3657600"/>
                <a:ext cx="453907" cy="460493"/>
              </a:xfrm>
              <a:custGeom>
                <a:avLst/>
                <a:gdLst>
                  <a:gd name="connsiteX0" fmla="*/ 92193 w 1495778"/>
                  <a:gd name="connsiteY0" fmla="*/ 26341 h 1301986"/>
                  <a:gd name="connsiteX1" fmla="*/ 713082 w 1495778"/>
                  <a:gd name="connsiteY1" fmla="*/ 48919 h 1301986"/>
                  <a:gd name="connsiteX2" fmla="*/ 1085615 w 1495778"/>
                  <a:gd name="connsiteY2" fmla="*/ 218252 h 1301986"/>
                  <a:gd name="connsiteX3" fmla="*/ 1401704 w 1495778"/>
                  <a:gd name="connsiteY3" fmla="*/ 545630 h 1301986"/>
                  <a:gd name="connsiteX4" fmla="*/ 1469437 w 1495778"/>
                  <a:gd name="connsiteY4" fmla="*/ 647230 h 1301986"/>
                  <a:gd name="connsiteX5" fmla="*/ 1243659 w 1495778"/>
                  <a:gd name="connsiteY5" fmla="*/ 952030 h 1301986"/>
                  <a:gd name="connsiteX6" fmla="*/ 984015 w 1495778"/>
                  <a:gd name="connsiteY6" fmla="*/ 1132652 h 1301986"/>
                  <a:gd name="connsiteX7" fmla="*/ 690504 w 1495778"/>
                  <a:gd name="connsiteY7" fmla="*/ 1234252 h 1301986"/>
                  <a:gd name="connsiteX8" fmla="*/ 464726 w 1495778"/>
                  <a:gd name="connsiteY8" fmla="*/ 1268119 h 1301986"/>
                  <a:gd name="connsiteX9" fmla="*/ 80904 w 1495778"/>
                  <a:gd name="connsiteY9" fmla="*/ 1268119 h 1301986"/>
                  <a:gd name="connsiteX10" fmla="*/ 159926 w 1495778"/>
                  <a:gd name="connsiteY10" fmla="*/ 1064919 h 1301986"/>
                  <a:gd name="connsiteX11" fmla="*/ 238948 w 1495778"/>
                  <a:gd name="connsiteY11" fmla="*/ 771408 h 1301986"/>
                  <a:gd name="connsiteX12" fmla="*/ 250237 w 1495778"/>
                  <a:gd name="connsiteY12" fmla="*/ 466608 h 1301986"/>
                  <a:gd name="connsiteX13" fmla="*/ 159926 w 1495778"/>
                  <a:gd name="connsiteY13" fmla="*/ 206964 h 1301986"/>
                  <a:gd name="connsiteX14" fmla="*/ 92193 w 1495778"/>
                  <a:gd name="connsiteY14" fmla="*/ 26341 h 1301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95778" h="1301986">
                    <a:moveTo>
                      <a:pt x="92193" y="26341"/>
                    </a:moveTo>
                    <a:cubicBezTo>
                      <a:pt x="184386" y="0"/>
                      <a:pt x="547512" y="16934"/>
                      <a:pt x="713082" y="48919"/>
                    </a:cubicBezTo>
                    <a:cubicBezTo>
                      <a:pt x="878652" y="80904"/>
                      <a:pt x="970845" y="135467"/>
                      <a:pt x="1085615" y="218252"/>
                    </a:cubicBezTo>
                    <a:cubicBezTo>
                      <a:pt x="1200385" y="301037"/>
                      <a:pt x="1337734" y="474134"/>
                      <a:pt x="1401704" y="545630"/>
                    </a:cubicBezTo>
                    <a:cubicBezTo>
                      <a:pt x="1465674" y="617126"/>
                      <a:pt x="1495778" y="579497"/>
                      <a:pt x="1469437" y="647230"/>
                    </a:cubicBezTo>
                    <a:cubicBezTo>
                      <a:pt x="1443096" y="714963"/>
                      <a:pt x="1324563" y="871126"/>
                      <a:pt x="1243659" y="952030"/>
                    </a:cubicBezTo>
                    <a:cubicBezTo>
                      <a:pt x="1162755" y="1032934"/>
                      <a:pt x="1076207" y="1085615"/>
                      <a:pt x="984015" y="1132652"/>
                    </a:cubicBezTo>
                    <a:cubicBezTo>
                      <a:pt x="891823" y="1179689"/>
                      <a:pt x="777052" y="1211674"/>
                      <a:pt x="690504" y="1234252"/>
                    </a:cubicBezTo>
                    <a:cubicBezTo>
                      <a:pt x="603956" y="1256830"/>
                      <a:pt x="566326" y="1262475"/>
                      <a:pt x="464726" y="1268119"/>
                    </a:cubicBezTo>
                    <a:cubicBezTo>
                      <a:pt x="363126" y="1273763"/>
                      <a:pt x="131704" y="1301986"/>
                      <a:pt x="80904" y="1268119"/>
                    </a:cubicBezTo>
                    <a:cubicBezTo>
                      <a:pt x="30104" y="1234252"/>
                      <a:pt x="133585" y="1147704"/>
                      <a:pt x="159926" y="1064919"/>
                    </a:cubicBezTo>
                    <a:cubicBezTo>
                      <a:pt x="186267" y="982134"/>
                      <a:pt x="223896" y="871126"/>
                      <a:pt x="238948" y="771408"/>
                    </a:cubicBezTo>
                    <a:cubicBezTo>
                      <a:pt x="254000" y="671690"/>
                      <a:pt x="263407" y="560682"/>
                      <a:pt x="250237" y="466608"/>
                    </a:cubicBezTo>
                    <a:cubicBezTo>
                      <a:pt x="237067" y="372534"/>
                      <a:pt x="190030" y="284105"/>
                      <a:pt x="159926" y="206964"/>
                    </a:cubicBezTo>
                    <a:cubicBezTo>
                      <a:pt x="129822" y="129823"/>
                      <a:pt x="0" y="52682"/>
                      <a:pt x="92193" y="26341"/>
                    </a:cubicBezTo>
                    <a:close/>
                  </a:path>
                </a:pathLst>
              </a:cu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152900" y="409575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Freeform 23"/>
            <p:cNvSpPr/>
            <p:nvPr/>
          </p:nvSpPr>
          <p:spPr>
            <a:xfrm>
              <a:off x="1095375" y="3381375"/>
              <a:ext cx="419100" cy="68263"/>
            </a:xfrm>
            <a:custGeom>
              <a:avLst/>
              <a:gdLst>
                <a:gd name="connsiteX0" fmla="*/ 0 w 419100"/>
                <a:gd name="connsiteY0" fmla="*/ 0 h 68263"/>
                <a:gd name="connsiteX1" fmla="*/ 180975 w 419100"/>
                <a:gd name="connsiteY1" fmla="*/ 66675 h 68263"/>
                <a:gd name="connsiteX2" fmla="*/ 419100 w 419100"/>
                <a:gd name="connsiteY2" fmla="*/ 9525 h 6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100" h="68263">
                  <a:moveTo>
                    <a:pt x="0" y="0"/>
                  </a:moveTo>
                  <a:cubicBezTo>
                    <a:pt x="55562" y="32544"/>
                    <a:pt x="111125" y="65088"/>
                    <a:pt x="180975" y="66675"/>
                  </a:cubicBezTo>
                  <a:cubicBezTo>
                    <a:pt x="250825" y="68263"/>
                    <a:pt x="334962" y="38894"/>
                    <a:pt x="419100" y="9525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26"/>
          <p:cNvGrpSpPr/>
          <p:nvPr/>
        </p:nvGrpSpPr>
        <p:grpSpPr>
          <a:xfrm>
            <a:off x="3352800" y="3352800"/>
            <a:ext cx="457200" cy="457200"/>
            <a:chOff x="1066800" y="3381375"/>
            <a:chExt cx="460493" cy="558682"/>
          </a:xfrm>
        </p:grpSpPr>
        <p:grpSp>
          <p:nvGrpSpPr>
            <p:cNvPr id="13" name="Group 17"/>
            <p:cNvGrpSpPr/>
            <p:nvPr/>
          </p:nvGrpSpPr>
          <p:grpSpPr>
            <a:xfrm>
              <a:off x="1066800" y="3429000"/>
              <a:ext cx="460493" cy="511057"/>
              <a:chOff x="3959107" y="3660893"/>
              <a:chExt cx="460493" cy="511057"/>
            </a:xfrm>
          </p:grpSpPr>
          <p:sp>
            <p:nvSpPr>
              <p:cNvPr id="30" name="Freeform 29"/>
              <p:cNvSpPr/>
              <p:nvPr/>
            </p:nvSpPr>
            <p:spPr>
              <a:xfrm rot="5400000">
                <a:off x="3962400" y="3657600"/>
                <a:ext cx="453907" cy="460493"/>
              </a:xfrm>
              <a:custGeom>
                <a:avLst/>
                <a:gdLst>
                  <a:gd name="connsiteX0" fmla="*/ 92193 w 1495778"/>
                  <a:gd name="connsiteY0" fmla="*/ 26341 h 1301986"/>
                  <a:gd name="connsiteX1" fmla="*/ 713082 w 1495778"/>
                  <a:gd name="connsiteY1" fmla="*/ 48919 h 1301986"/>
                  <a:gd name="connsiteX2" fmla="*/ 1085615 w 1495778"/>
                  <a:gd name="connsiteY2" fmla="*/ 218252 h 1301986"/>
                  <a:gd name="connsiteX3" fmla="*/ 1401704 w 1495778"/>
                  <a:gd name="connsiteY3" fmla="*/ 545630 h 1301986"/>
                  <a:gd name="connsiteX4" fmla="*/ 1469437 w 1495778"/>
                  <a:gd name="connsiteY4" fmla="*/ 647230 h 1301986"/>
                  <a:gd name="connsiteX5" fmla="*/ 1243659 w 1495778"/>
                  <a:gd name="connsiteY5" fmla="*/ 952030 h 1301986"/>
                  <a:gd name="connsiteX6" fmla="*/ 984015 w 1495778"/>
                  <a:gd name="connsiteY6" fmla="*/ 1132652 h 1301986"/>
                  <a:gd name="connsiteX7" fmla="*/ 690504 w 1495778"/>
                  <a:gd name="connsiteY7" fmla="*/ 1234252 h 1301986"/>
                  <a:gd name="connsiteX8" fmla="*/ 464726 w 1495778"/>
                  <a:gd name="connsiteY8" fmla="*/ 1268119 h 1301986"/>
                  <a:gd name="connsiteX9" fmla="*/ 80904 w 1495778"/>
                  <a:gd name="connsiteY9" fmla="*/ 1268119 h 1301986"/>
                  <a:gd name="connsiteX10" fmla="*/ 159926 w 1495778"/>
                  <a:gd name="connsiteY10" fmla="*/ 1064919 h 1301986"/>
                  <a:gd name="connsiteX11" fmla="*/ 238948 w 1495778"/>
                  <a:gd name="connsiteY11" fmla="*/ 771408 h 1301986"/>
                  <a:gd name="connsiteX12" fmla="*/ 250237 w 1495778"/>
                  <a:gd name="connsiteY12" fmla="*/ 466608 h 1301986"/>
                  <a:gd name="connsiteX13" fmla="*/ 159926 w 1495778"/>
                  <a:gd name="connsiteY13" fmla="*/ 206964 h 1301986"/>
                  <a:gd name="connsiteX14" fmla="*/ 92193 w 1495778"/>
                  <a:gd name="connsiteY14" fmla="*/ 26341 h 1301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95778" h="1301986">
                    <a:moveTo>
                      <a:pt x="92193" y="26341"/>
                    </a:moveTo>
                    <a:cubicBezTo>
                      <a:pt x="184386" y="0"/>
                      <a:pt x="547512" y="16934"/>
                      <a:pt x="713082" y="48919"/>
                    </a:cubicBezTo>
                    <a:cubicBezTo>
                      <a:pt x="878652" y="80904"/>
                      <a:pt x="970845" y="135467"/>
                      <a:pt x="1085615" y="218252"/>
                    </a:cubicBezTo>
                    <a:cubicBezTo>
                      <a:pt x="1200385" y="301037"/>
                      <a:pt x="1337734" y="474134"/>
                      <a:pt x="1401704" y="545630"/>
                    </a:cubicBezTo>
                    <a:cubicBezTo>
                      <a:pt x="1465674" y="617126"/>
                      <a:pt x="1495778" y="579497"/>
                      <a:pt x="1469437" y="647230"/>
                    </a:cubicBezTo>
                    <a:cubicBezTo>
                      <a:pt x="1443096" y="714963"/>
                      <a:pt x="1324563" y="871126"/>
                      <a:pt x="1243659" y="952030"/>
                    </a:cubicBezTo>
                    <a:cubicBezTo>
                      <a:pt x="1162755" y="1032934"/>
                      <a:pt x="1076207" y="1085615"/>
                      <a:pt x="984015" y="1132652"/>
                    </a:cubicBezTo>
                    <a:cubicBezTo>
                      <a:pt x="891823" y="1179689"/>
                      <a:pt x="777052" y="1211674"/>
                      <a:pt x="690504" y="1234252"/>
                    </a:cubicBezTo>
                    <a:cubicBezTo>
                      <a:pt x="603956" y="1256830"/>
                      <a:pt x="566326" y="1262475"/>
                      <a:pt x="464726" y="1268119"/>
                    </a:cubicBezTo>
                    <a:cubicBezTo>
                      <a:pt x="363126" y="1273763"/>
                      <a:pt x="131704" y="1301986"/>
                      <a:pt x="80904" y="1268119"/>
                    </a:cubicBezTo>
                    <a:cubicBezTo>
                      <a:pt x="30104" y="1234252"/>
                      <a:pt x="133585" y="1147704"/>
                      <a:pt x="159926" y="1064919"/>
                    </a:cubicBezTo>
                    <a:cubicBezTo>
                      <a:pt x="186267" y="982134"/>
                      <a:pt x="223896" y="871126"/>
                      <a:pt x="238948" y="771408"/>
                    </a:cubicBezTo>
                    <a:cubicBezTo>
                      <a:pt x="254000" y="671690"/>
                      <a:pt x="263407" y="560682"/>
                      <a:pt x="250237" y="466608"/>
                    </a:cubicBezTo>
                    <a:cubicBezTo>
                      <a:pt x="237067" y="372534"/>
                      <a:pt x="190030" y="284105"/>
                      <a:pt x="159926" y="206964"/>
                    </a:cubicBezTo>
                    <a:cubicBezTo>
                      <a:pt x="129822" y="129823"/>
                      <a:pt x="0" y="52682"/>
                      <a:pt x="92193" y="26341"/>
                    </a:cubicBezTo>
                    <a:close/>
                  </a:path>
                </a:pathLst>
              </a:cu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52900" y="409575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Freeform 28"/>
            <p:cNvSpPr/>
            <p:nvPr/>
          </p:nvSpPr>
          <p:spPr>
            <a:xfrm>
              <a:off x="1095375" y="3381375"/>
              <a:ext cx="419100" cy="68263"/>
            </a:xfrm>
            <a:custGeom>
              <a:avLst/>
              <a:gdLst>
                <a:gd name="connsiteX0" fmla="*/ 0 w 419100"/>
                <a:gd name="connsiteY0" fmla="*/ 0 h 68263"/>
                <a:gd name="connsiteX1" fmla="*/ 180975 w 419100"/>
                <a:gd name="connsiteY1" fmla="*/ 66675 h 68263"/>
                <a:gd name="connsiteX2" fmla="*/ 419100 w 419100"/>
                <a:gd name="connsiteY2" fmla="*/ 9525 h 6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100" h="68263">
                  <a:moveTo>
                    <a:pt x="0" y="0"/>
                  </a:moveTo>
                  <a:cubicBezTo>
                    <a:pt x="55562" y="32544"/>
                    <a:pt x="111125" y="65088"/>
                    <a:pt x="180975" y="66675"/>
                  </a:cubicBezTo>
                  <a:cubicBezTo>
                    <a:pt x="250825" y="68263"/>
                    <a:pt x="334962" y="38894"/>
                    <a:pt x="419100" y="9525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2133600" y="3352800"/>
            <a:ext cx="457200" cy="457200"/>
            <a:chOff x="1066800" y="3381375"/>
            <a:chExt cx="460493" cy="558682"/>
          </a:xfrm>
        </p:grpSpPr>
        <p:grpSp>
          <p:nvGrpSpPr>
            <p:cNvPr id="15" name="Group 17"/>
            <p:cNvGrpSpPr/>
            <p:nvPr/>
          </p:nvGrpSpPr>
          <p:grpSpPr>
            <a:xfrm>
              <a:off x="1066800" y="3429000"/>
              <a:ext cx="460493" cy="511057"/>
              <a:chOff x="3959107" y="3660893"/>
              <a:chExt cx="460493" cy="511057"/>
            </a:xfrm>
          </p:grpSpPr>
          <p:sp>
            <p:nvSpPr>
              <p:cNvPr id="35" name="Freeform 34"/>
              <p:cNvSpPr/>
              <p:nvPr/>
            </p:nvSpPr>
            <p:spPr>
              <a:xfrm rot="5400000">
                <a:off x="3962400" y="3657600"/>
                <a:ext cx="453907" cy="460493"/>
              </a:xfrm>
              <a:custGeom>
                <a:avLst/>
                <a:gdLst>
                  <a:gd name="connsiteX0" fmla="*/ 92193 w 1495778"/>
                  <a:gd name="connsiteY0" fmla="*/ 26341 h 1301986"/>
                  <a:gd name="connsiteX1" fmla="*/ 713082 w 1495778"/>
                  <a:gd name="connsiteY1" fmla="*/ 48919 h 1301986"/>
                  <a:gd name="connsiteX2" fmla="*/ 1085615 w 1495778"/>
                  <a:gd name="connsiteY2" fmla="*/ 218252 h 1301986"/>
                  <a:gd name="connsiteX3" fmla="*/ 1401704 w 1495778"/>
                  <a:gd name="connsiteY3" fmla="*/ 545630 h 1301986"/>
                  <a:gd name="connsiteX4" fmla="*/ 1469437 w 1495778"/>
                  <a:gd name="connsiteY4" fmla="*/ 647230 h 1301986"/>
                  <a:gd name="connsiteX5" fmla="*/ 1243659 w 1495778"/>
                  <a:gd name="connsiteY5" fmla="*/ 952030 h 1301986"/>
                  <a:gd name="connsiteX6" fmla="*/ 984015 w 1495778"/>
                  <a:gd name="connsiteY6" fmla="*/ 1132652 h 1301986"/>
                  <a:gd name="connsiteX7" fmla="*/ 690504 w 1495778"/>
                  <a:gd name="connsiteY7" fmla="*/ 1234252 h 1301986"/>
                  <a:gd name="connsiteX8" fmla="*/ 464726 w 1495778"/>
                  <a:gd name="connsiteY8" fmla="*/ 1268119 h 1301986"/>
                  <a:gd name="connsiteX9" fmla="*/ 80904 w 1495778"/>
                  <a:gd name="connsiteY9" fmla="*/ 1268119 h 1301986"/>
                  <a:gd name="connsiteX10" fmla="*/ 159926 w 1495778"/>
                  <a:gd name="connsiteY10" fmla="*/ 1064919 h 1301986"/>
                  <a:gd name="connsiteX11" fmla="*/ 238948 w 1495778"/>
                  <a:gd name="connsiteY11" fmla="*/ 771408 h 1301986"/>
                  <a:gd name="connsiteX12" fmla="*/ 250237 w 1495778"/>
                  <a:gd name="connsiteY12" fmla="*/ 466608 h 1301986"/>
                  <a:gd name="connsiteX13" fmla="*/ 159926 w 1495778"/>
                  <a:gd name="connsiteY13" fmla="*/ 206964 h 1301986"/>
                  <a:gd name="connsiteX14" fmla="*/ 92193 w 1495778"/>
                  <a:gd name="connsiteY14" fmla="*/ 26341 h 1301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95778" h="1301986">
                    <a:moveTo>
                      <a:pt x="92193" y="26341"/>
                    </a:moveTo>
                    <a:cubicBezTo>
                      <a:pt x="184386" y="0"/>
                      <a:pt x="547512" y="16934"/>
                      <a:pt x="713082" y="48919"/>
                    </a:cubicBezTo>
                    <a:cubicBezTo>
                      <a:pt x="878652" y="80904"/>
                      <a:pt x="970845" y="135467"/>
                      <a:pt x="1085615" y="218252"/>
                    </a:cubicBezTo>
                    <a:cubicBezTo>
                      <a:pt x="1200385" y="301037"/>
                      <a:pt x="1337734" y="474134"/>
                      <a:pt x="1401704" y="545630"/>
                    </a:cubicBezTo>
                    <a:cubicBezTo>
                      <a:pt x="1465674" y="617126"/>
                      <a:pt x="1495778" y="579497"/>
                      <a:pt x="1469437" y="647230"/>
                    </a:cubicBezTo>
                    <a:cubicBezTo>
                      <a:pt x="1443096" y="714963"/>
                      <a:pt x="1324563" y="871126"/>
                      <a:pt x="1243659" y="952030"/>
                    </a:cubicBezTo>
                    <a:cubicBezTo>
                      <a:pt x="1162755" y="1032934"/>
                      <a:pt x="1076207" y="1085615"/>
                      <a:pt x="984015" y="1132652"/>
                    </a:cubicBezTo>
                    <a:cubicBezTo>
                      <a:pt x="891823" y="1179689"/>
                      <a:pt x="777052" y="1211674"/>
                      <a:pt x="690504" y="1234252"/>
                    </a:cubicBezTo>
                    <a:cubicBezTo>
                      <a:pt x="603956" y="1256830"/>
                      <a:pt x="566326" y="1262475"/>
                      <a:pt x="464726" y="1268119"/>
                    </a:cubicBezTo>
                    <a:cubicBezTo>
                      <a:pt x="363126" y="1273763"/>
                      <a:pt x="131704" y="1301986"/>
                      <a:pt x="80904" y="1268119"/>
                    </a:cubicBezTo>
                    <a:cubicBezTo>
                      <a:pt x="30104" y="1234252"/>
                      <a:pt x="133585" y="1147704"/>
                      <a:pt x="159926" y="1064919"/>
                    </a:cubicBezTo>
                    <a:cubicBezTo>
                      <a:pt x="186267" y="982134"/>
                      <a:pt x="223896" y="871126"/>
                      <a:pt x="238948" y="771408"/>
                    </a:cubicBezTo>
                    <a:cubicBezTo>
                      <a:pt x="254000" y="671690"/>
                      <a:pt x="263407" y="560682"/>
                      <a:pt x="250237" y="466608"/>
                    </a:cubicBezTo>
                    <a:cubicBezTo>
                      <a:pt x="237067" y="372534"/>
                      <a:pt x="190030" y="284105"/>
                      <a:pt x="159926" y="206964"/>
                    </a:cubicBezTo>
                    <a:cubicBezTo>
                      <a:pt x="129822" y="129823"/>
                      <a:pt x="0" y="52682"/>
                      <a:pt x="92193" y="26341"/>
                    </a:cubicBezTo>
                    <a:close/>
                  </a:path>
                </a:pathLst>
              </a:cu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152900" y="409575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Freeform 33"/>
            <p:cNvSpPr/>
            <p:nvPr/>
          </p:nvSpPr>
          <p:spPr>
            <a:xfrm>
              <a:off x="1095375" y="3381375"/>
              <a:ext cx="419100" cy="68263"/>
            </a:xfrm>
            <a:custGeom>
              <a:avLst/>
              <a:gdLst>
                <a:gd name="connsiteX0" fmla="*/ 0 w 419100"/>
                <a:gd name="connsiteY0" fmla="*/ 0 h 68263"/>
                <a:gd name="connsiteX1" fmla="*/ 180975 w 419100"/>
                <a:gd name="connsiteY1" fmla="*/ 66675 h 68263"/>
                <a:gd name="connsiteX2" fmla="*/ 419100 w 419100"/>
                <a:gd name="connsiteY2" fmla="*/ 9525 h 6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100" h="68263">
                  <a:moveTo>
                    <a:pt x="0" y="0"/>
                  </a:moveTo>
                  <a:cubicBezTo>
                    <a:pt x="55562" y="32544"/>
                    <a:pt x="111125" y="65088"/>
                    <a:pt x="180975" y="66675"/>
                  </a:cubicBezTo>
                  <a:cubicBezTo>
                    <a:pt x="250825" y="68263"/>
                    <a:pt x="334962" y="38894"/>
                    <a:pt x="419100" y="9525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36"/>
          <p:cNvGrpSpPr/>
          <p:nvPr/>
        </p:nvGrpSpPr>
        <p:grpSpPr>
          <a:xfrm>
            <a:off x="1524000" y="3352800"/>
            <a:ext cx="457200" cy="457200"/>
            <a:chOff x="1066800" y="3381375"/>
            <a:chExt cx="460493" cy="558682"/>
          </a:xfrm>
        </p:grpSpPr>
        <p:grpSp>
          <p:nvGrpSpPr>
            <p:cNvPr id="19" name="Group 17"/>
            <p:cNvGrpSpPr/>
            <p:nvPr/>
          </p:nvGrpSpPr>
          <p:grpSpPr>
            <a:xfrm>
              <a:off x="1066800" y="3429000"/>
              <a:ext cx="460493" cy="511057"/>
              <a:chOff x="3959107" y="3660893"/>
              <a:chExt cx="460493" cy="511057"/>
            </a:xfrm>
          </p:grpSpPr>
          <p:sp>
            <p:nvSpPr>
              <p:cNvPr id="40" name="Freeform 39"/>
              <p:cNvSpPr/>
              <p:nvPr/>
            </p:nvSpPr>
            <p:spPr>
              <a:xfrm rot="5400000">
                <a:off x="3962400" y="3657600"/>
                <a:ext cx="453907" cy="460493"/>
              </a:xfrm>
              <a:custGeom>
                <a:avLst/>
                <a:gdLst>
                  <a:gd name="connsiteX0" fmla="*/ 92193 w 1495778"/>
                  <a:gd name="connsiteY0" fmla="*/ 26341 h 1301986"/>
                  <a:gd name="connsiteX1" fmla="*/ 713082 w 1495778"/>
                  <a:gd name="connsiteY1" fmla="*/ 48919 h 1301986"/>
                  <a:gd name="connsiteX2" fmla="*/ 1085615 w 1495778"/>
                  <a:gd name="connsiteY2" fmla="*/ 218252 h 1301986"/>
                  <a:gd name="connsiteX3" fmla="*/ 1401704 w 1495778"/>
                  <a:gd name="connsiteY3" fmla="*/ 545630 h 1301986"/>
                  <a:gd name="connsiteX4" fmla="*/ 1469437 w 1495778"/>
                  <a:gd name="connsiteY4" fmla="*/ 647230 h 1301986"/>
                  <a:gd name="connsiteX5" fmla="*/ 1243659 w 1495778"/>
                  <a:gd name="connsiteY5" fmla="*/ 952030 h 1301986"/>
                  <a:gd name="connsiteX6" fmla="*/ 984015 w 1495778"/>
                  <a:gd name="connsiteY6" fmla="*/ 1132652 h 1301986"/>
                  <a:gd name="connsiteX7" fmla="*/ 690504 w 1495778"/>
                  <a:gd name="connsiteY7" fmla="*/ 1234252 h 1301986"/>
                  <a:gd name="connsiteX8" fmla="*/ 464726 w 1495778"/>
                  <a:gd name="connsiteY8" fmla="*/ 1268119 h 1301986"/>
                  <a:gd name="connsiteX9" fmla="*/ 80904 w 1495778"/>
                  <a:gd name="connsiteY9" fmla="*/ 1268119 h 1301986"/>
                  <a:gd name="connsiteX10" fmla="*/ 159926 w 1495778"/>
                  <a:gd name="connsiteY10" fmla="*/ 1064919 h 1301986"/>
                  <a:gd name="connsiteX11" fmla="*/ 238948 w 1495778"/>
                  <a:gd name="connsiteY11" fmla="*/ 771408 h 1301986"/>
                  <a:gd name="connsiteX12" fmla="*/ 250237 w 1495778"/>
                  <a:gd name="connsiteY12" fmla="*/ 466608 h 1301986"/>
                  <a:gd name="connsiteX13" fmla="*/ 159926 w 1495778"/>
                  <a:gd name="connsiteY13" fmla="*/ 206964 h 1301986"/>
                  <a:gd name="connsiteX14" fmla="*/ 92193 w 1495778"/>
                  <a:gd name="connsiteY14" fmla="*/ 26341 h 1301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95778" h="1301986">
                    <a:moveTo>
                      <a:pt x="92193" y="26341"/>
                    </a:moveTo>
                    <a:cubicBezTo>
                      <a:pt x="184386" y="0"/>
                      <a:pt x="547512" y="16934"/>
                      <a:pt x="713082" y="48919"/>
                    </a:cubicBezTo>
                    <a:cubicBezTo>
                      <a:pt x="878652" y="80904"/>
                      <a:pt x="970845" y="135467"/>
                      <a:pt x="1085615" y="218252"/>
                    </a:cubicBezTo>
                    <a:cubicBezTo>
                      <a:pt x="1200385" y="301037"/>
                      <a:pt x="1337734" y="474134"/>
                      <a:pt x="1401704" y="545630"/>
                    </a:cubicBezTo>
                    <a:cubicBezTo>
                      <a:pt x="1465674" y="617126"/>
                      <a:pt x="1495778" y="579497"/>
                      <a:pt x="1469437" y="647230"/>
                    </a:cubicBezTo>
                    <a:cubicBezTo>
                      <a:pt x="1443096" y="714963"/>
                      <a:pt x="1324563" y="871126"/>
                      <a:pt x="1243659" y="952030"/>
                    </a:cubicBezTo>
                    <a:cubicBezTo>
                      <a:pt x="1162755" y="1032934"/>
                      <a:pt x="1076207" y="1085615"/>
                      <a:pt x="984015" y="1132652"/>
                    </a:cubicBezTo>
                    <a:cubicBezTo>
                      <a:pt x="891823" y="1179689"/>
                      <a:pt x="777052" y="1211674"/>
                      <a:pt x="690504" y="1234252"/>
                    </a:cubicBezTo>
                    <a:cubicBezTo>
                      <a:pt x="603956" y="1256830"/>
                      <a:pt x="566326" y="1262475"/>
                      <a:pt x="464726" y="1268119"/>
                    </a:cubicBezTo>
                    <a:cubicBezTo>
                      <a:pt x="363126" y="1273763"/>
                      <a:pt x="131704" y="1301986"/>
                      <a:pt x="80904" y="1268119"/>
                    </a:cubicBezTo>
                    <a:cubicBezTo>
                      <a:pt x="30104" y="1234252"/>
                      <a:pt x="133585" y="1147704"/>
                      <a:pt x="159926" y="1064919"/>
                    </a:cubicBezTo>
                    <a:cubicBezTo>
                      <a:pt x="186267" y="982134"/>
                      <a:pt x="223896" y="871126"/>
                      <a:pt x="238948" y="771408"/>
                    </a:cubicBezTo>
                    <a:cubicBezTo>
                      <a:pt x="254000" y="671690"/>
                      <a:pt x="263407" y="560682"/>
                      <a:pt x="250237" y="466608"/>
                    </a:cubicBezTo>
                    <a:cubicBezTo>
                      <a:pt x="237067" y="372534"/>
                      <a:pt x="190030" y="284105"/>
                      <a:pt x="159926" y="206964"/>
                    </a:cubicBezTo>
                    <a:cubicBezTo>
                      <a:pt x="129822" y="129823"/>
                      <a:pt x="0" y="52682"/>
                      <a:pt x="92193" y="26341"/>
                    </a:cubicBezTo>
                    <a:close/>
                  </a:path>
                </a:pathLst>
              </a:cu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152900" y="409575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1095375" y="3381375"/>
              <a:ext cx="419100" cy="68263"/>
            </a:xfrm>
            <a:custGeom>
              <a:avLst/>
              <a:gdLst>
                <a:gd name="connsiteX0" fmla="*/ 0 w 419100"/>
                <a:gd name="connsiteY0" fmla="*/ 0 h 68263"/>
                <a:gd name="connsiteX1" fmla="*/ 180975 w 419100"/>
                <a:gd name="connsiteY1" fmla="*/ 66675 h 68263"/>
                <a:gd name="connsiteX2" fmla="*/ 419100 w 419100"/>
                <a:gd name="connsiteY2" fmla="*/ 9525 h 6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100" h="68263">
                  <a:moveTo>
                    <a:pt x="0" y="0"/>
                  </a:moveTo>
                  <a:cubicBezTo>
                    <a:pt x="55562" y="32544"/>
                    <a:pt x="111125" y="65088"/>
                    <a:pt x="180975" y="66675"/>
                  </a:cubicBezTo>
                  <a:cubicBezTo>
                    <a:pt x="250825" y="68263"/>
                    <a:pt x="334962" y="38894"/>
                    <a:pt x="419100" y="9525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41"/>
          <p:cNvGrpSpPr/>
          <p:nvPr/>
        </p:nvGrpSpPr>
        <p:grpSpPr>
          <a:xfrm>
            <a:off x="2743200" y="3352800"/>
            <a:ext cx="457200" cy="457200"/>
            <a:chOff x="1066800" y="3381375"/>
            <a:chExt cx="460493" cy="558682"/>
          </a:xfrm>
        </p:grpSpPr>
        <p:grpSp>
          <p:nvGrpSpPr>
            <p:cNvPr id="22" name="Group 17"/>
            <p:cNvGrpSpPr/>
            <p:nvPr/>
          </p:nvGrpSpPr>
          <p:grpSpPr>
            <a:xfrm>
              <a:off x="1066800" y="3429000"/>
              <a:ext cx="460493" cy="511057"/>
              <a:chOff x="3959107" y="3660893"/>
              <a:chExt cx="460493" cy="511057"/>
            </a:xfrm>
          </p:grpSpPr>
          <p:sp>
            <p:nvSpPr>
              <p:cNvPr id="45" name="Freeform 44"/>
              <p:cNvSpPr/>
              <p:nvPr/>
            </p:nvSpPr>
            <p:spPr>
              <a:xfrm rot="5400000">
                <a:off x="3962400" y="3657600"/>
                <a:ext cx="453907" cy="460493"/>
              </a:xfrm>
              <a:custGeom>
                <a:avLst/>
                <a:gdLst>
                  <a:gd name="connsiteX0" fmla="*/ 92193 w 1495778"/>
                  <a:gd name="connsiteY0" fmla="*/ 26341 h 1301986"/>
                  <a:gd name="connsiteX1" fmla="*/ 713082 w 1495778"/>
                  <a:gd name="connsiteY1" fmla="*/ 48919 h 1301986"/>
                  <a:gd name="connsiteX2" fmla="*/ 1085615 w 1495778"/>
                  <a:gd name="connsiteY2" fmla="*/ 218252 h 1301986"/>
                  <a:gd name="connsiteX3" fmla="*/ 1401704 w 1495778"/>
                  <a:gd name="connsiteY3" fmla="*/ 545630 h 1301986"/>
                  <a:gd name="connsiteX4" fmla="*/ 1469437 w 1495778"/>
                  <a:gd name="connsiteY4" fmla="*/ 647230 h 1301986"/>
                  <a:gd name="connsiteX5" fmla="*/ 1243659 w 1495778"/>
                  <a:gd name="connsiteY5" fmla="*/ 952030 h 1301986"/>
                  <a:gd name="connsiteX6" fmla="*/ 984015 w 1495778"/>
                  <a:gd name="connsiteY6" fmla="*/ 1132652 h 1301986"/>
                  <a:gd name="connsiteX7" fmla="*/ 690504 w 1495778"/>
                  <a:gd name="connsiteY7" fmla="*/ 1234252 h 1301986"/>
                  <a:gd name="connsiteX8" fmla="*/ 464726 w 1495778"/>
                  <a:gd name="connsiteY8" fmla="*/ 1268119 h 1301986"/>
                  <a:gd name="connsiteX9" fmla="*/ 80904 w 1495778"/>
                  <a:gd name="connsiteY9" fmla="*/ 1268119 h 1301986"/>
                  <a:gd name="connsiteX10" fmla="*/ 159926 w 1495778"/>
                  <a:gd name="connsiteY10" fmla="*/ 1064919 h 1301986"/>
                  <a:gd name="connsiteX11" fmla="*/ 238948 w 1495778"/>
                  <a:gd name="connsiteY11" fmla="*/ 771408 h 1301986"/>
                  <a:gd name="connsiteX12" fmla="*/ 250237 w 1495778"/>
                  <a:gd name="connsiteY12" fmla="*/ 466608 h 1301986"/>
                  <a:gd name="connsiteX13" fmla="*/ 159926 w 1495778"/>
                  <a:gd name="connsiteY13" fmla="*/ 206964 h 1301986"/>
                  <a:gd name="connsiteX14" fmla="*/ 92193 w 1495778"/>
                  <a:gd name="connsiteY14" fmla="*/ 26341 h 1301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95778" h="1301986">
                    <a:moveTo>
                      <a:pt x="92193" y="26341"/>
                    </a:moveTo>
                    <a:cubicBezTo>
                      <a:pt x="184386" y="0"/>
                      <a:pt x="547512" y="16934"/>
                      <a:pt x="713082" y="48919"/>
                    </a:cubicBezTo>
                    <a:cubicBezTo>
                      <a:pt x="878652" y="80904"/>
                      <a:pt x="970845" y="135467"/>
                      <a:pt x="1085615" y="218252"/>
                    </a:cubicBezTo>
                    <a:cubicBezTo>
                      <a:pt x="1200385" y="301037"/>
                      <a:pt x="1337734" y="474134"/>
                      <a:pt x="1401704" y="545630"/>
                    </a:cubicBezTo>
                    <a:cubicBezTo>
                      <a:pt x="1465674" y="617126"/>
                      <a:pt x="1495778" y="579497"/>
                      <a:pt x="1469437" y="647230"/>
                    </a:cubicBezTo>
                    <a:cubicBezTo>
                      <a:pt x="1443096" y="714963"/>
                      <a:pt x="1324563" y="871126"/>
                      <a:pt x="1243659" y="952030"/>
                    </a:cubicBezTo>
                    <a:cubicBezTo>
                      <a:pt x="1162755" y="1032934"/>
                      <a:pt x="1076207" y="1085615"/>
                      <a:pt x="984015" y="1132652"/>
                    </a:cubicBezTo>
                    <a:cubicBezTo>
                      <a:pt x="891823" y="1179689"/>
                      <a:pt x="777052" y="1211674"/>
                      <a:pt x="690504" y="1234252"/>
                    </a:cubicBezTo>
                    <a:cubicBezTo>
                      <a:pt x="603956" y="1256830"/>
                      <a:pt x="566326" y="1262475"/>
                      <a:pt x="464726" y="1268119"/>
                    </a:cubicBezTo>
                    <a:cubicBezTo>
                      <a:pt x="363126" y="1273763"/>
                      <a:pt x="131704" y="1301986"/>
                      <a:pt x="80904" y="1268119"/>
                    </a:cubicBezTo>
                    <a:cubicBezTo>
                      <a:pt x="30104" y="1234252"/>
                      <a:pt x="133585" y="1147704"/>
                      <a:pt x="159926" y="1064919"/>
                    </a:cubicBezTo>
                    <a:cubicBezTo>
                      <a:pt x="186267" y="982134"/>
                      <a:pt x="223896" y="871126"/>
                      <a:pt x="238948" y="771408"/>
                    </a:cubicBezTo>
                    <a:cubicBezTo>
                      <a:pt x="254000" y="671690"/>
                      <a:pt x="263407" y="560682"/>
                      <a:pt x="250237" y="466608"/>
                    </a:cubicBezTo>
                    <a:cubicBezTo>
                      <a:pt x="237067" y="372534"/>
                      <a:pt x="190030" y="284105"/>
                      <a:pt x="159926" y="206964"/>
                    </a:cubicBezTo>
                    <a:cubicBezTo>
                      <a:pt x="129822" y="129823"/>
                      <a:pt x="0" y="52682"/>
                      <a:pt x="92193" y="26341"/>
                    </a:cubicBezTo>
                    <a:close/>
                  </a:path>
                </a:pathLst>
              </a:cu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152900" y="409575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1095375" y="3381375"/>
              <a:ext cx="419100" cy="68263"/>
            </a:xfrm>
            <a:custGeom>
              <a:avLst/>
              <a:gdLst>
                <a:gd name="connsiteX0" fmla="*/ 0 w 419100"/>
                <a:gd name="connsiteY0" fmla="*/ 0 h 68263"/>
                <a:gd name="connsiteX1" fmla="*/ 180975 w 419100"/>
                <a:gd name="connsiteY1" fmla="*/ 66675 h 68263"/>
                <a:gd name="connsiteX2" fmla="*/ 419100 w 419100"/>
                <a:gd name="connsiteY2" fmla="*/ 9525 h 6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100" h="68263">
                  <a:moveTo>
                    <a:pt x="0" y="0"/>
                  </a:moveTo>
                  <a:cubicBezTo>
                    <a:pt x="55562" y="32544"/>
                    <a:pt x="111125" y="65088"/>
                    <a:pt x="180975" y="66675"/>
                  </a:cubicBezTo>
                  <a:cubicBezTo>
                    <a:pt x="250825" y="68263"/>
                    <a:pt x="334962" y="38894"/>
                    <a:pt x="419100" y="9525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rot="5400000">
            <a:off x="581025" y="28575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104106" y="28567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1723231" y="28567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2323306" y="28567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2932905" y="28567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3599655" y="28567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837406" y="2971800"/>
            <a:ext cx="9151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295400" y="2514600"/>
            <a:ext cx="3505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1447006" y="30472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2132806" y="31234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2851946" y="3213896"/>
            <a:ext cx="361948" cy="3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3542506" y="3313906"/>
            <a:ext cx="228600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4194969" y="3347243"/>
            <a:ext cx="142875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4724400" y="2438400"/>
            <a:ext cx="152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828800" y="2667000"/>
            <a:ext cx="3581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438400" y="2819400"/>
            <a:ext cx="38100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48000" y="3048000"/>
            <a:ext cx="3581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657600" y="3200400"/>
            <a:ext cx="33528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67200" y="3276600"/>
            <a:ext cx="3124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5257800" y="2514600"/>
            <a:ext cx="3048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 flipH="1" flipV="1">
            <a:off x="6000750" y="2590800"/>
            <a:ext cx="457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 flipH="1" flipV="1">
            <a:off x="6248400" y="2667000"/>
            <a:ext cx="7620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 flipH="1" flipV="1">
            <a:off x="6591300" y="2781300"/>
            <a:ext cx="838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 flipH="1" flipV="1">
            <a:off x="6934200" y="2819400"/>
            <a:ext cx="9144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6200000" flipH="1">
            <a:off x="1000919" y="3972719"/>
            <a:ext cx="1295400" cy="96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6200000" flipH="1">
            <a:off x="1300162" y="4195762"/>
            <a:ext cx="1296194" cy="523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1647825" y="4447381"/>
            <a:ext cx="1296194" cy="19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1985963" y="4185444"/>
            <a:ext cx="1296194" cy="543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>
            <a:off x="2366962" y="3956844"/>
            <a:ext cx="1296194" cy="1000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 flipV="1">
            <a:off x="2667000" y="3809206"/>
            <a:ext cx="1515268" cy="1296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AutoShape 4"/>
          <p:cNvSpPr>
            <a:spLocks noChangeArrowheads="1"/>
          </p:cNvSpPr>
          <p:nvPr/>
        </p:nvSpPr>
        <p:spPr bwMode="auto">
          <a:xfrm rot="5400000">
            <a:off x="2019300" y="5600700"/>
            <a:ext cx="682625" cy="606425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600200" y="51054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3" idx="1"/>
          </p:cNvCxnSpPr>
          <p:nvPr/>
        </p:nvCxnSpPr>
        <p:spPr>
          <a:xfrm rot="5400000">
            <a:off x="2096294" y="5293518"/>
            <a:ext cx="533400" cy="4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2" name="Picture 2" descr="http://t1.gstatic.com/images?q=tbn:ANd9GcRzH4Oix8FSfucXP3AvKJbGu4Wq-Dnc53U2eBl6mdQl-oTjcT5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4876800"/>
            <a:ext cx="571500" cy="5948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Nibble Multiplexer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 rot="5400000">
            <a:off x="1219200" y="3124200"/>
            <a:ext cx="762000" cy="533400"/>
          </a:xfrm>
          <a:prstGeom prst="flowChartDelay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10800000" vert="eaVert" wrap="none" anchor="ctr"/>
          <a:lstStyle/>
          <a:p>
            <a:pPr algn="ctr"/>
            <a:r>
              <a:rPr lang="en-US" sz="1600" b="1" dirty="0"/>
              <a:t>AND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 rot="5400000">
            <a:off x="1887538" y="3121025"/>
            <a:ext cx="762000" cy="533400"/>
          </a:xfrm>
          <a:prstGeom prst="flowChartDelay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10800000" vert="eaVert" wrap="none" anchor="ctr"/>
          <a:lstStyle/>
          <a:p>
            <a:pPr algn="ctr"/>
            <a:r>
              <a:rPr lang="en-US" sz="1600" b="1"/>
              <a:t>AND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 rot="5400000">
            <a:off x="2570163" y="3121025"/>
            <a:ext cx="762000" cy="533400"/>
          </a:xfrm>
          <a:prstGeom prst="flowChartDelay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10800000" vert="eaVert" wrap="none" anchor="ctr"/>
          <a:lstStyle/>
          <a:p>
            <a:pPr algn="ctr"/>
            <a:r>
              <a:rPr lang="en-US" sz="1600" b="1"/>
              <a:t>AND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 rot="5400000">
            <a:off x="3238500" y="3117850"/>
            <a:ext cx="762000" cy="533400"/>
          </a:xfrm>
          <a:prstGeom prst="flowChartDelay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10800000" vert="eaVert" wrap="none" anchor="ctr"/>
          <a:lstStyle/>
          <a:p>
            <a:pPr algn="ctr"/>
            <a:r>
              <a:rPr lang="en-US" sz="1600" b="1"/>
              <a:t>AND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 rot="5400000">
            <a:off x="5507038" y="3092450"/>
            <a:ext cx="762000" cy="533400"/>
          </a:xfrm>
          <a:prstGeom prst="flowChartDelay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10800000" vert="eaVert" wrap="none" anchor="ctr"/>
          <a:lstStyle/>
          <a:p>
            <a:pPr algn="ctr"/>
            <a:r>
              <a:rPr lang="en-US" sz="1600" b="1"/>
              <a:t>AND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rot="5400000">
            <a:off x="6175375" y="3089275"/>
            <a:ext cx="762000" cy="533400"/>
          </a:xfrm>
          <a:prstGeom prst="flowChartDelay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10800000" vert="eaVert" wrap="none" anchor="ctr"/>
          <a:lstStyle/>
          <a:p>
            <a:pPr algn="ctr"/>
            <a:r>
              <a:rPr lang="en-US" sz="1600" b="1"/>
              <a:t>AND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 rot="5400000">
            <a:off x="6858000" y="3089275"/>
            <a:ext cx="762000" cy="533400"/>
          </a:xfrm>
          <a:prstGeom prst="flowChartDelay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10800000" vert="eaVert" wrap="none" anchor="ctr"/>
          <a:lstStyle/>
          <a:p>
            <a:pPr algn="ctr"/>
            <a:r>
              <a:rPr lang="en-US" sz="1600" b="1"/>
              <a:t>AND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 rot="5400000">
            <a:off x="7526338" y="3086100"/>
            <a:ext cx="762000" cy="533400"/>
          </a:xfrm>
          <a:prstGeom prst="flowChartDelay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10800000" vert="eaVert" wrap="none" anchor="ctr"/>
          <a:lstStyle/>
          <a:p>
            <a:pPr algn="ctr"/>
            <a:r>
              <a:rPr lang="en-US" sz="1600" b="1"/>
              <a:t>AND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1524000" y="3733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2209800" y="3733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2840038" y="3733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5811838" y="3733800"/>
            <a:ext cx="152400" cy="152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6497638" y="3733800"/>
            <a:ext cx="152400" cy="152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7127875" y="3733800"/>
            <a:ext cx="152400" cy="152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7869238" y="3733800"/>
            <a:ext cx="152400" cy="152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1527175" y="4856163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2212975" y="4856163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2843213" y="4856163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3584575" y="4856163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1811338" y="4856163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497138" y="4856163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3127375" y="4856163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3868738" y="4856163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838200" y="2286000"/>
            <a:ext cx="381000" cy="304800"/>
            <a:chOff x="528" y="2736"/>
            <a:chExt cx="240" cy="192"/>
          </a:xfrm>
        </p:grpSpPr>
        <p:sp>
          <p:nvSpPr>
            <p:cNvPr id="34" name="AutoShape 31"/>
            <p:cNvSpPr>
              <a:spLocks noChangeArrowheads="1"/>
            </p:cNvSpPr>
            <p:nvPr/>
          </p:nvSpPr>
          <p:spPr bwMode="auto">
            <a:xfrm rot="-15661642">
              <a:off x="528" y="2736"/>
              <a:ext cx="192" cy="192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672" y="278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990600" y="1219200"/>
            <a:ext cx="289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   </a:t>
            </a:r>
            <a:r>
              <a:rPr lang="en-US" b="1" dirty="0" smtClean="0"/>
              <a:t>          L1     L2          L3       </a:t>
            </a:r>
            <a:r>
              <a:rPr lang="en-US" b="1" dirty="0"/>
              <a:t>L4</a:t>
            </a:r>
            <a:endParaRPr lang="en-US" b="1" i="1" dirty="0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5410200" y="1219200"/>
            <a:ext cx="289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  </a:t>
            </a:r>
            <a:r>
              <a:rPr lang="en-US" b="1" dirty="0" smtClean="0"/>
              <a:t>      </a:t>
            </a:r>
            <a:r>
              <a:rPr lang="en-US" b="1" dirty="0"/>
              <a:t>R1 </a:t>
            </a:r>
            <a:r>
              <a:rPr lang="en-US" b="1" dirty="0" smtClean="0"/>
              <a:t>    </a:t>
            </a:r>
            <a:r>
              <a:rPr lang="en-US" b="1" dirty="0"/>
              <a:t>R2  </a:t>
            </a:r>
            <a:r>
              <a:rPr lang="en-US" b="1" dirty="0" smtClean="0"/>
              <a:t>     </a:t>
            </a:r>
            <a:r>
              <a:rPr lang="en-US" b="1" dirty="0"/>
              <a:t>R3  </a:t>
            </a:r>
            <a:r>
              <a:rPr lang="en-US" b="1" dirty="0" smtClean="0"/>
              <a:t>        R4</a:t>
            </a:r>
            <a:endParaRPr lang="en-US" b="1" i="1" dirty="0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600200" y="3886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2286000" y="3886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2895600" y="3886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3657600" y="3886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2590800" y="419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V="1">
            <a:off x="32004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 flipV="1">
            <a:off x="39624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3962400" y="4495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3200400" y="43434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2590800" y="41910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V="1">
            <a:off x="1905000" y="4038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V="1">
            <a:off x="1905000" y="40386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V="1">
            <a:off x="66294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flipV="1">
            <a:off x="72390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V="1">
            <a:off x="79248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1752600" y="1676400"/>
            <a:ext cx="0" cy="12954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2362200" y="1620838"/>
            <a:ext cx="0" cy="12954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3048000" y="1676400"/>
            <a:ext cx="0" cy="12954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>
            <a:off x="3733800" y="1676400"/>
            <a:ext cx="0" cy="12954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>
            <a:off x="6019800" y="1676400"/>
            <a:ext cx="0" cy="12954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6705600" y="1676400"/>
            <a:ext cx="0" cy="12954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>
            <a:off x="7391400" y="1676400"/>
            <a:ext cx="0" cy="12954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>
            <a:off x="8077200" y="1676400"/>
            <a:ext cx="0" cy="12954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1219200" y="2438400"/>
            <a:ext cx="2362200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3581400" y="2438400"/>
            <a:ext cx="0" cy="5334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>
            <a:off x="2819400" y="2438400"/>
            <a:ext cx="0" cy="6096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2154238" y="2493963"/>
            <a:ext cx="0" cy="5334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1524000" y="2514600"/>
            <a:ext cx="0" cy="53340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 flipV="1">
            <a:off x="838200" y="2057400"/>
            <a:ext cx="69342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7772400" y="2057400"/>
            <a:ext cx="0" cy="914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7142163" y="2036763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>
            <a:off x="6400800" y="20574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5715000" y="2057400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auto">
          <a:xfrm>
            <a:off x="17526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>
            <a:off x="24384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>
            <a:off x="31242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>
            <a:off x="38100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6" name="Line 75"/>
          <p:cNvSpPr>
            <a:spLocks noChangeShapeType="1"/>
          </p:cNvSpPr>
          <p:nvPr/>
        </p:nvSpPr>
        <p:spPr bwMode="auto">
          <a:xfrm>
            <a:off x="838200" y="2057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7" name="Text Box 77"/>
          <p:cNvSpPr txBox="1">
            <a:spLocks noChangeArrowheads="1"/>
          </p:cNvSpPr>
          <p:nvPr/>
        </p:nvSpPr>
        <p:spPr bwMode="auto">
          <a:xfrm>
            <a:off x="457200" y="1905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</a:t>
            </a:r>
          </a:p>
        </p:txBody>
      </p:sp>
      <p:sp>
        <p:nvSpPr>
          <p:cNvPr id="78" name="Text Box 78"/>
          <p:cNvSpPr txBox="1">
            <a:spLocks noChangeArrowheads="1"/>
          </p:cNvSpPr>
          <p:nvPr/>
        </p:nvSpPr>
        <p:spPr bwMode="auto">
          <a:xfrm>
            <a:off x="2057400" y="6324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OUT</a:t>
            </a:r>
          </a:p>
        </p:txBody>
      </p:sp>
      <p:sp>
        <p:nvSpPr>
          <p:cNvPr id="79" name="AutoShape 85"/>
          <p:cNvSpPr>
            <a:spLocks noChangeArrowheads="1"/>
          </p:cNvSpPr>
          <p:nvPr/>
        </p:nvSpPr>
        <p:spPr bwMode="auto">
          <a:xfrm rot="5400000">
            <a:off x="1371600" y="5105400"/>
            <a:ext cx="762000" cy="609600"/>
          </a:xfrm>
          <a:prstGeom prst="homePlate">
            <a:avLst>
              <a:gd name="adj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Times New Roman" charset="0"/>
              </a:rPr>
              <a:t>OR</a:t>
            </a:r>
          </a:p>
        </p:txBody>
      </p:sp>
      <p:sp>
        <p:nvSpPr>
          <p:cNvPr id="80" name="AutoShape 86"/>
          <p:cNvSpPr>
            <a:spLocks noChangeArrowheads="1"/>
          </p:cNvSpPr>
          <p:nvPr/>
        </p:nvSpPr>
        <p:spPr bwMode="auto">
          <a:xfrm rot="5400000">
            <a:off x="2057400" y="5105400"/>
            <a:ext cx="762000" cy="609600"/>
          </a:xfrm>
          <a:prstGeom prst="homePlate">
            <a:avLst>
              <a:gd name="adj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Times New Roman" charset="0"/>
              </a:rPr>
              <a:t>OR</a:t>
            </a:r>
          </a:p>
        </p:txBody>
      </p:sp>
      <p:sp>
        <p:nvSpPr>
          <p:cNvPr id="81" name="AutoShape 87"/>
          <p:cNvSpPr>
            <a:spLocks noChangeArrowheads="1"/>
          </p:cNvSpPr>
          <p:nvPr/>
        </p:nvSpPr>
        <p:spPr bwMode="auto">
          <a:xfrm rot="5400000">
            <a:off x="2743200" y="5105400"/>
            <a:ext cx="762000" cy="609600"/>
          </a:xfrm>
          <a:prstGeom prst="homePlate">
            <a:avLst>
              <a:gd name="adj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Times New Roman" charset="0"/>
              </a:rPr>
              <a:t>OR</a:t>
            </a:r>
          </a:p>
        </p:txBody>
      </p:sp>
      <p:sp>
        <p:nvSpPr>
          <p:cNvPr id="82" name="AutoShape 88"/>
          <p:cNvSpPr>
            <a:spLocks noChangeArrowheads="1"/>
          </p:cNvSpPr>
          <p:nvPr/>
        </p:nvSpPr>
        <p:spPr bwMode="auto">
          <a:xfrm rot="5400000">
            <a:off x="3429000" y="5105400"/>
            <a:ext cx="762000" cy="609600"/>
          </a:xfrm>
          <a:prstGeom prst="homePlate">
            <a:avLst>
              <a:gd name="adj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latin typeface="Times New Roman" charset="0"/>
              </a:rPr>
              <a:t>OR</a:t>
            </a:r>
          </a:p>
        </p:txBody>
      </p:sp>
      <p:sp>
        <p:nvSpPr>
          <p:cNvPr id="83" name="Line 89"/>
          <p:cNvSpPr>
            <a:spLocks noChangeShapeType="1"/>
          </p:cNvSpPr>
          <p:nvPr/>
        </p:nvSpPr>
        <p:spPr bwMode="auto">
          <a:xfrm>
            <a:off x="5943600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4" name="Text Box 91"/>
          <p:cNvSpPr txBox="1">
            <a:spLocks noChangeArrowheads="1"/>
          </p:cNvSpPr>
          <p:nvPr/>
        </p:nvSpPr>
        <p:spPr bwMode="auto">
          <a:xfrm>
            <a:off x="935038" y="3636963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Control Inverter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4" name="Picture 2" descr="http://t0.gstatic.com/images?q=tbn:ANd9GcRitCQ7keivBQ8Y9c81UnxN3l-3iVybPwI6TMDyy61KO_i7x7yhJ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828800"/>
            <a:ext cx="8581717" cy="3800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Combinational and Arithmetic Circuits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4572000" cy="1828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As we see, the sum can be found using the XOR operation and the carry using the AND operation.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Picture 4" descr="C:\idraw20\23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7625" y="2286000"/>
            <a:ext cx="3482975" cy="2481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5" descr="C:\idraw20\24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505200"/>
            <a:ext cx="3482975" cy="223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Combinational and Arithmetic Circuits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7" descr="C:\idraw20\26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286000"/>
            <a:ext cx="4845050" cy="3740150"/>
          </a:xfrm>
          <a:prstGeom prst="rect">
            <a:avLst/>
          </a:prstGeom>
          <a:noFill/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57200" y="1600200"/>
            <a:ext cx="55626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completed full adder is as follows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" name="Picture 4" descr="C:\idraw20\25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2514600"/>
            <a:ext cx="3436938" cy="316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Binary Adder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457200" y="2057400"/>
            <a:ext cx="7924800" cy="2590800"/>
            <a:chOff x="288" y="1296"/>
            <a:chExt cx="4992" cy="1632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24" y="2064"/>
              <a:ext cx="67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pPr algn="ctr"/>
              <a:r>
                <a:rPr lang="en-US" b="1"/>
                <a:t>FA</a:t>
              </a:r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816" y="163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1152" y="163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288" y="216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960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88" y="2150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C</a:t>
              </a:r>
              <a:r>
                <a:rPr lang="en-US" b="1" baseline="-25000"/>
                <a:t>4</a:t>
              </a: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960" y="2678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S</a:t>
              </a:r>
              <a:r>
                <a:rPr lang="en-US" b="1" baseline="-25000"/>
                <a:t>3</a:t>
              </a: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H="1">
              <a:off x="1344" y="21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1488" y="211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C</a:t>
              </a:r>
              <a:r>
                <a:rPr lang="en-US" b="1" baseline="-25000"/>
                <a:t>3</a:t>
              </a: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72" y="1296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A</a:t>
              </a:r>
              <a:r>
                <a:rPr lang="en-US" b="1" baseline="-25000"/>
                <a:t>3</a:t>
              </a:r>
              <a:r>
                <a:rPr lang="en-US" b="1"/>
                <a:t>    B</a:t>
              </a:r>
              <a:r>
                <a:rPr lang="en-US" b="1" baseline="-25000"/>
                <a:t>3</a:t>
              </a:r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1824" y="1296"/>
              <a:ext cx="1488" cy="1632"/>
              <a:chOff x="2400" y="1200"/>
              <a:chExt cx="1488" cy="1632"/>
            </a:xfrm>
          </p:grpSpPr>
          <p:sp>
            <p:nvSpPr>
              <p:cNvPr id="39" name="Rectangle 16"/>
              <p:cNvSpPr>
                <a:spLocks noChangeArrowheads="1"/>
              </p:cNvSpPr>
              <p:nvPr/>
            </p:nvSpPr>
            <p:spPr bwMode="auto">
              <a:xfrm>
                <a:off x="2400" y="1968"/>
                <a:ext cx="672" cy="4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flatTx/>
              </a:bodyPr>
              <a:lstStyle/>
              <a:p>
                <a:pPr algn="ctr"/>
                <a:r>
                  <a:rPr lang="en-US" b="1"/>
                  <a:t>FA</a:t>
                </a:r>
              </a:p>
            </p:txBody>
          </p:sp>
          <p:sp>
            <p:nvSpPr>
              <p:cNvPr id="40" name="Line 17"/>
              <p:cNvSpPr>
                <a:spLocks noChangeShapeType="1"/>
              </p:cNvSpPr>
              <p:nvPr/>
            </p:nvSpPr>
            <p:spPr bwMode="auto">
              <a:xfrm>
                <a:off x="2592" y="153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" name="Line 18"/>
              <p:cNvSpPr>
                <a:spLocks noChangeShapeType="1"/>
              </p:cNvSpPr>
              <p:nvPr/>
            </p:nvSpPr>
            <p:spPr bwMode="auto">
              <a:xfrm>
                <a:off x="2928" y="153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" name="Line 20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Text Box 22"/>
              <p:cNvSpPr txBox="1">
                <a:spLocks noChangeArrowheads="1"/>
              </p:cNvSpPr>
              <p:nvPr/>
            </p:nvSpPr>
            <p:spPr bwMode="auto">
              <a:xfrm>
                <a:off x="2736" y="2582"/>
                <a:ext cx="6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/>
                  <a:t>S</a:t>
                </a:r>
                <a:r>
                  <a:rPr lang="en-US" b="1" baseline="-25000"/>
                  <a:t>2</a:t>
                </a:r>
              </a:p>
            </p:txBody>
          </p:sp>
          <p:sp>
            <p:nvSpPr>
              <p:cNvPr id="44" name="Line 23"/>
              <p:cNvSpPr>
                <a:spLocks noChangeShapeType="1"/>
              </p:cNvSpPr>
              <p:nvPr/>
            </p:nvSpPr>
            <p:spPr bwMode="auto">
              <a:xfrm flipH="1">
                <a:off x="3120" y="206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Text Box 24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C</a:t>
                </a:r>
                <a:r>
                  <a:rPr lang="en-US" b="1" baseline="-25000"/>
                  <a:t>2</a:t>
                </a:r>
              </a:p>
            </p:txBody>
          </p:sp>
          <p:sp>
            <p:nvSpPr>
              <p:cNvPr id="46" name="Text Box 25"/>
              <p:cNvSpPr txBox="1">
                <a:spLocks noChangeArrowheads="1"/>
              </p:cNvSpPr>
              <p:nvPr/>
            </p:nvSpPr>
            <p:spPr bwMode="auto">
              <a:xfrm>
                <a:off x="2448" y="1200"/>
                <a:ext cx="14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A</a:t>
                </a:r>
                <a:r>
                  <a:rPr lang="en-US" b="1" baseline="-25000"/>
                  <a:t>2</a:t>
                </a:r>
                <a:r>
                  <a:rPr lang="en-US" b="1"/>
                  <a:t>    B</a:t>
                </a:r>
                <a:r>
                  <a:rPr lang="en-US" b="1" baseline="-25000"/>
                  <a:t>2</a:t>
                </a:r>
              </a:p>
            </p:txBody>
          </p: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3072" y="1296"/>
              <a:ext cx="1488" cy="1632"/>
              <a:chOff x="2400" y="1200"/>
              <a:chExt cx="1488" cy="1632"/>
            </a:xfrm>
          </p:grpSpPr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2400" y="1968"/>
                <a:ext cx="672" cy="4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>
                <a:flatTx/>
              </a:bodyPr>
              <a:lstStyle/>
              <a:p>
                <a:pPr algn="ctr"/>
                <a:r>
                  <a:rPr lang="en-US" b="1"/>
                  <a:t>FA</a:t>
                </a:r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2592" y="153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2928" y="153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2736" y="2582"/>
                <a:ext cx="6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/>
                  <a:t>S</a:t>
                </a:r>
                <a:r>
                  <a:rPr lang="en-US" b="1" baseline="-25000"/>
                  <a:t>1</a:t>
                </a: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 flipH="1">
                <a:off x="3120" y="206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" name="Text Box 34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C</a:t>
                </a:r>
                <a:r>
                  <a:rPr lang="en-US" b="1" baseline="-25000"/>
                  <a:t>1</a:t>
                </a:r>
              </a:p>
            </p:txBody>
          </p:sp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2448" y="1200"/>
                <a:ext cx="14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A</a:t>
                </a:r>
                <a:r>
                  <a:rPr lang="en-US" b="1" baseline="-25000"/>
                  <a:t>1</a:t>
                </a:r>
                <a:r>
                  <a:rPr lang="en-US" b="1"/>
                  <a:t>    B</a:t>
                </a:r>
                <a:r>
                  <a:rPr lang="en-US" b="1" baseline="-25000"/>
                  <a:t>1</a:t>
                </a:r>
              </a:p>
            </p:txBody>
          </p:sp>
        </p:grpSp>
        <p:sp>
          <p:nvSpPr>
            <p:cNvPr id="26" name="Rectangle 37"/>
            <p:cNvSpPr>
              <a:spLocks noChangeArrowheads="1"/>
            </p:cNvSpPr>
            <p:nvPr/>
          </p:nvSpPr>
          <p:spPr bwMode="auto">
            <a:xfrm>
              <a:off x="4320" y="2064"/>
              <a:ext cx="672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>
              <a:flatTx/>
            </a:bodyPr>
            <a:lstStyle/>
            <a:p>
              <a:pPr algn="ctr"/>
              <a:r>
                <a:rPr lang="en-US" b="1"/>
                <a:t>HA</a:t>
              </a:r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512" y="163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4848" y="163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>
              <a:off x="4656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Text Box 41"/>
            <p:cNvSpPr txBox="1">
              <a:spLocks noChangeArrowheads="1"/>
            </p:cNvSpPr>
            <p:nvPr/>
          </p:nvSpPr>
          <p:spPr bwMode="auto">
            <a:xfrm>
              <a:off x="4656" y="2678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S</a:t>
              </a:r>
              <a:r>
                <a:rPr lang="en-US" b="1" baseline="-25000"/>
                <a:t>0</a:t>
              </a:r>
            </a:p>
          </p:txBody>
        </p:sp>
      </p:grp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6934200" y="2057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</a:t>
            </a:r>
            <a:r>
              <a:rPr lang="en-US" b="1" baseline="-25000"/>
              <a:t>0</a:t>
            </a:r>
            <a:r>
              <a:rPr lang="en-US" b="1"/>
              <a:t>    B</a:t>
            </a:r>
            <a:r>
              <a:rPr lang="en-US" b="1" baseline="-250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2’s complement adder </a:t>
            </a:r>
            <a:r>
              <a:rPr lang="en-US" sz="2000" b="1" dirty="0" err="1" smtClean="0">
                <a:solidFill>
                  <a:srgbClr val="C00000"/>
                </a:solidFill>
              </a:rPr>
              <a:t>subtractor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905000"/>
            <a:ext cx="7953762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47800" y="5715000"/>
            <a:ext cx="67056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Try with A=1001 and B=0010. 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Latches and Flip-flops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400" dirty="0" smtClean="0"/>
              <a:t>flip-flop is a device that with </a:t>
            </a:r>
            <a:r>
              <a:rPr lang="en-US" b="1" dirty="0" smtClean="0">
                <a:solidFill>
                  <a:srgbClr val="C00000"/>
                </a:solidFill>
              </a:rPr>
              <a:t>two stable states</a:t>
            </a:r>
            <a:r>
              <a:rPr lang="en-US" sz="2400" dirty="0" smtClean="0"/>
              <a:t>, it remains in one till it is triggered to the other. It is also known as SR latch </a:t>
            </a:r>
            <a:r>
              <a:rPr lang="en-US" sz="1800" dirty="0" smtClean="0"/>
              <a:t>(set-reset). </a:t>
            </a:r>
            <a:r>
              <a:rPr lang="en-US" sz="2400" dirty="0" smtClean="0"/>
              <a:t>It  remembers a bit. 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38600" y="3124200"/>
          <a:ext cx="3657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512885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5128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/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</a:t>
                      </a:r>
                      <a:endParaRPr lang="en-US" b="1" dirty="0"/>
                    </a:p>
                  </a:txBody>
                  <a:tcPr/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</a:tr>
              <a:tr h="29307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8" name="Picture 4" descr="http://upload.wikimedia.org/wikipedia/commons/thumb/c/c6/R-S_mk2.gif/220px-R-S_mk2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352800"/>
            <a:ext cx="2552700" cy="1868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AND Gate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90600" y="1371600"/>
            <a:ext cx="7543800" cy="106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latin typeface="Times New Roman" charset="0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AND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gate has two or more input signals but only one output signal.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If all inputs are high then output is high.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828800" y="2438400"/>
            <a:ext cx="5638800" cy="3276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     B       C	A AND B AND C(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ABC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	   0      0          	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	   0      1          	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	   1      0          	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	   1      1          	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	   0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	   0      1	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	   1	  0 	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	   1	  1          	1</a:t>
            </a:r>
          </a:p>
        </p:txBody>
      </p:sp>
      <p:grpSp>
        <p:nvGrpSpPr>
          <p:cNvPr id="4" name="Group 21"/>
          <p:cNvGrpSpPr/>
          <p:nvPr/>
        </p:nvGrpSpPr>
        <p:grpSpPr>
          <a:xfrm>
            <a:off x="4648200" y="3429000"/>
            <a:ext cx="4141788" cy="1112838"/>
            <a:chOff x="4765675" y="4460875"/>
            <a:chExt cx="4141788" cy="1112838"/>
          </a:xfrm>
        </p:grpSpPr>
        <p:sp>
          <p:nvSpPr>
            <p:cNvPr id="23" name="AutoShape 4"/>
            <p:cNvSpPr>
              <a:spLocks noChangeArrowheads="1"/>
            </p:cNvSpPr>
            <p:nvPr/>
          </p:nvSpPr>
          <p:spPr bwMode="auto">
            <a:xfrm>
              <a:off x="5943600" y="4724400"/>
              <a:ext cx="1371600" cy="685800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5257800" y="487680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5108579" y="5358608"/>
              <a:ext cx="838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4994275" y="4460875"/>
              <a:ext cx="304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solidFill>
                    <a:schemeClr val="hlink"/>
                  </a:solidFill>
                  <a:latin typeface="Times New Roman" charset="0"/>
                </a:rPr>
                <a:t>A</a:t>
              </a: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4765675" y="4876800"/>
              <a:ext cx="568325" cy="69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800" b="1" dirty="0">
                  <a:solidFill>
                    <a:schemeClr val="hlink"/>
                  </a:solidFill>
                  <a:latin typeface="Times New Roman" charset="0"/>
                </a:rPr>
                <a:t>   B</a:t>
              </a:r>
            </a:p>
            <a:p>
              <a:pPr>
                <a:spcBef>
                  <a:spcPct val="20000"/>
                </a:spcBef>
              </a:pPr>
              <a:r>
                <a:rPr lang="en-US" sz="1800" b="1" dirty="0">
                  <a:solidFill>
                    <a:schemeClr val="hlink"/>
                  </a:solidFill>
                  <a:latin typeface="Times New Roman" charset="0"/>
                </a:rPr>
                <a:t>C</a:t>
              </a: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7350125" y="5043488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7154863" y="4613275"/>
              <a:ext cx="1752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solidFill>
                    <a:schemeClr val="hlink"/>
                  </a:solidFill>
                  <a:latin typeface="Times New Roman" charset="0"/>
                </a:rPr>
                <a:t>A</a:t>
              </a:r>
              <a:r>
                <a:rPr lang="en-US" sz="1400" b="1" dirty="0">
                  <a:latin typeface="Times New Roman" charset="0"/>
                </a:rPr>
                <a:t> AND  </a:t>
              </a:r>
              <a:r>
                <a:rPr lang="en-US" sz="1400" b="1" dirty="0">
                  <a:solidFill>
                    <a:schemeClr val="hlink"/>
                  </a:solidFill>
                  <a:latin typeface="Times New Roman" charset="0"/>
                </a:rPr>
                <a:t>B </a:t>
              </a:r>
              <a:r>
                <a:rPr lang="en-US" sz="1400" b="1" dirty="0">
                  <a:latin typeface="Times New Roman" charset="0"/>
                </a:rPr>
                <a:t>AND </a:t>
              </a:r>
              <a:r>
                <a:rPr lang="en-US" sz="1400" b="1" dirty="0">
                  <a:solidFill>
                    <a:schemeClr val="hlink"/>
                  </a:solidFill>
                  <a:latin typeface="Times New Roman" charset="0"/>
                </a:rPr>
                <a:t>C</a:t>
              </a: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5224780" y="5105400"/>
              <a:ext cx="720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752600" y="2819400"/>
            <a:ext cx="23622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52600" y="3135775"/>
            <a:ext cx="23622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52600" y="3452150"/>
            <a:ext cx="23622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52600" y="3798425"/>
            <a:ext cx="23622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52600" y="4114800"/>
            <a:ext cx="23622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52600" y="4461075"/>
            <a:ext cx="23622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52600" y="4800600"/>
            <a:ext cx="23622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5140125"/>
            <a:ext cx="23622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76400" y="2362200"/>
            <a:ext cx="533400" cy="3276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62850" y="2362200"/>
            <a:ext cx="533400" cy="3276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43525" y="2362200"/>
            <a:ext cx="533400" cy="3276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Latches and Flip-flops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410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SR latch </a:t>
            </a:r>
          </a:p>
          <a:p>
            <a:r>
              <a:rPr lang="en-US" sz="3800" dirty="0" smtClean="0"/>
              <a:t>The most fundamental</a:t>
            </a:r>
          </a:p>
          <a:p>
            <a:pPr>
              <a:buNone/>
            </a:pPr>
            <a:r>
              <a:rPr lang="en-US" sz="3800" dirty="0" smtClean="0"/>
              <a:t>        latch where S and R stand for </a:t>
            </a:r>
            <a:r>
              <a:rPr lang="en-US" sz="3800" i="1" dirty="0" smtClean="0"/>
              <a:t>set</a:t>
            </a:r>
            <a:r>
              <a:rPr lang="en-US" sz="3800" dirty="0" smtClean="0"/>
              <a:t> and </a:t>
            </a:r>
            <a:r>
              <a:rPr lang="en-US" sz="3800" i="1" dirty="0" smtClean="0"/>
              <a:t>reset</a:t>
            </a:r>
            <a:r>
              <a:rPr lang="en-US" sz="3800" dirty="0" smtClean="0"/>
              <a:t>. </a:t>
            </a:r>
          </a:p>
          <a:p>
            <a:r>
              <a:rPr lang="en-US" sz="3800" dirty="0" smtClean="0"/>
              <a:t>It can be constructed from a pair of cross-coupled </a:t>
            </a:r>
            <a:r>
              <a:rPr lang="en-US" sz="3800" dirty="0" smtClean="0">
                <a:hlinkClick r:id="rId5" tooltip="NOR gate"/>
              </a:rPr>
              <a:t>NOR</a:t>
            </a:r>
            <a:r>
              <a:rPr lang="en-US" sz="3800" dirty="0" smtClean="0"/>
              <a:t> or </a:t>
            </a:r>
            <a:r>
              <a:rPr lang="en-US" sz="3800" u="sng" dirty="0" err="1" smtClean="0">
                <a:solidFill>
                  <a:srgbClr val="0000FF"/>
                </a:solidFill>
              </a:rPr>
              <a:t>Nand</a:t>
            </a:r>
            <a:r>
              <a:rPr lang="en-US" sz="3800" dirty="0" smtClean="0"/>
              <a:t> </a:t>
            </a:r>
            <a:r>
              <a:rPr lang="en-US" sz="3800" dirty="0" smtClean="0">
                <a:hlinkClick r:id="rId6" tooltip="Logic gate"/>
              </a:rPr>
              <a:t>logic gates</a:t>
            </a:r>
            <a:r>
              <a:rPr lang="en-US" sz="3800" dirty="0" smtClean="0"/>
              <a:t>. </a:t>
            </a:r>
          </a:p>
          <a:p>
            <a:r>
              <a:rPr lang="en-US" sz="3800" dirty="0" smtClean="0"/>
              <a:t>The latch has two useful states. When output </a:t>
            </a:r>
            <a:r>
              <a:rPr lang="en-US" sz="3800" i="1" dirty="0" smtClean="0"/>
              <a:t>Q = 1 and Q’ = 0, the latch is said to be in the set state.</a:t>
            </a:r>
          </a:p>
          <a:p>
            <a:r>
              <a:rPr lang="en-US" sz="3800" dirty="0" smtClean="0"/>
              <a:t>When </a:t>
            </a:r>
            <a:r>
              <a:rPr lang="en-US" sz="3800" i="1" dirty="0" smtClean="0"/>
              <a:t>Q = 0 and Q’ = 1, it is </a:t>
            </a:r>
            <a:r>
              <a:rPr lang="en-US" sz="3800" dirty="0" smtClean="0"/>
              <a:t>in the </a:t>
            </a:r>
            <a:r>
              <a:rPr lang="en-US" sz="3800" i="1" dirty="0" smtClean="0"/>
              <a:t>reset state .</a:t>
            </a:r>
          </a:p>
          <a:p>
            <a:r>
              <a:rPr lang="en-US" sz="3800" dirty="0" smtClean="0"/>
              <a:t>Outputs </a:t>
            </a:r>
            <a:r>
              <a:rPr lang="en-US" sz="3800" i="1" dirty="0" smtClean="0"/>
              <a:t>Q and Q are normally the complement of each other. </a:t>
            </a:r>
          </a:p>
          <a:p>
            <a:r>
              <a:rPr lang="en-US" sz="3800" i="1" dirty="0" smtClean="0"/>
              <a:t>However, </a:t>
            </a:r>
            <a:r>
              <a:rPr lang="en-US" sz="3800" dirty="0" smtClean="0"/>
              <a:t>when both inputs are equal to 1 at the same time, a condition in which both outputs are equal to 0 (rather than be mutually complementary) occurs.</a:t>
            </a:r>
            <a:endParaRPr lang="en-US" sz="3800" i="1" dirty="0" smtClean="0"/>
          </a:p>
          <a:p>
            <a:r>
              <a:rPr lang="en-US" sz="3800" dirty="0" smtClean="0"/>
              <a:t>If both inputs are switched to 0 simultaneously, the device will enter an unpredictable or undefined state or a </a:t>
            </a:r>
            <a:r>
              <a:rPr lang="en-US" sz="3800" dirty="0" err="1" smtClean="0"/>
              <a:t>metastable</a:t>
            </a:r>
            <a:r>
              <a:rPr lang="en-US" sz="3800" dirty="0" smtClean="0"/>
              <a:t> state. </a:t>
            </a:r>
          </a:p>
          <a:p>
            <a:r>
              <a:rPr lang="en-US" sz="3800" dirty="0" smtClean="0"/>
              <a:t>So in practical applications, setting both inputs to 1 is forbidden.</a:t>
            </a:r>
          </a:p>
          <a:p>
            <a:r>
              <a:rPr lang="en-US" sz="3800" dirty="0" smtClean="0"/>
              <a:t>The stored bit is present on the output marked Q.</a:t>
            </a:r>
          </a:p>
          <a:p>
            <a:r>
              <a:rPr lang="en-US" sz="3800" dirty="0" smtClean="0"/>
              <a:t>Under normal conditions, both inputs of the latch remain at 0 unless the state has to be changed.  </a:t>
            </a:r>
          </a:p>
        </p:txBody>
      </p:sp>
      <p:pic>
        <p:nvPicPr>
          <p:cNvPr id="8" name="Picture 4" descr="http://upload.wikimedia.org/wikipedia/commons/thumb/c/c6/R-S_mk2.gif/220px-R-S_mk2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0400" y="228600"/>
            <a:ext cx="1981200" cy="1449879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86200" y="0"/>
          <a:ext cx="2895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4772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</a:tr>
              <a:tr h="2807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NC</a:t>
                      </a:r>
                      <a:endParaRPr lang="en-US" sz="1400" dirty="0"/>
                    </a:p>
                  </a:txBody>
                  <a:tcPr/>
                </a:tc>
              </a:tr>
              <a:tr h="2807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Set</a:t>
                      </a:r>
                      <a:endParaRPr lang="en-US" sz="1400" b="1" dirty="0"/>
                    </a:p>
                  </a:txBody>
                  <a:tcPr/>
                </a:tc>
              </a:tr>
              <a:tr h="2807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Reset</a:t>
                      </a:r>
                      <a:endParaRPr lang="en-US" sz="1400" dirty="0"/>
                    </a:p>
                  </a:txBody>
                  <a:tcPr/>
                </a:tc>
              </a:tr>
              <a:tr h="2807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Race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Latches and Flip-flops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is an </a:t>
            </a:r>
            <a:r>
              <a:rPr lang="en-US" b="1" dirty="0" smtClean="0">
                <a:solidFill>
                  <a:srgbClr val="C00000"/>
                </a:solidFill>
              </a:rPr>
              <a:t>alternate model of the simple SR latch </a:t>
            </a:r>
            <a:r>
              <a:rPr lang="en-US" sz="2000" dirty="0" smtClean="0"/>
              <a:t>which is built with NAND (not AND) logic gates. </a:t>
            </a:r>
          </a:p>
        </p:txBody>
      </p:sp>
      <p:pic>
        <p:nvPicPr>
          <p:cNvPr id="2050" name="Picture 2" descr="http://upload.wikimedia.org/wikipedia/commons/thumb/9/92/SR_Flip-flop_Diagram.svg/220px-SR_Flip-flop_Diagram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352800"/>
            <a:ext cx="3158432" cy="198120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3048000"/>
            <a:ext cx="29241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3276600"/>
            <a:ext cx="19240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Registers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Register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819400"/>
            <a:ext cx="70485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Registers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275" y="1447800"/>
            <a:ext cx="84677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Registers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Left and Shift Right Registers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14800"/>
            <a:ext cx="70294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209800"/>
            <a:ext cx="62769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1143000"/>
            <a:ext cx="295328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467600" y="18288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Simple buffer register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Counters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counter</a:t>
            </a:r>
            <a:r>
              <a:rPr lang="en-US" sz="2400" dirty="0" smtClean="0"/>
              <a:t> is a sequential circuit that goes through a </a:t>
            </a:r>
            <a:r>
              <a:rPr lang="en-US" sz="2400" u="sng" dirty="0" smtClean="0"/>
              <a:t>predetermined sequence of states upon the application of clock pulses.</a:t>
            </a:r>
          </a:p>
          <a:p>
            <a:r>
              <a:rPr lang="en-US" sz="2400" dirty="0" smtClean="0"/>
              <a:t>Counters are categorized as: </a:t>
            </a:r>
          </a:p>
          <a:p>
            <a:pPr lvl="1"/>
            <a:r>
              <a:rPr lang="en-US" sz="2000" dirty="0" smtClean="0"/>
              <a:t>Synchronous Counter:</a:t>
            </a:r>
            <a:br>
              <a:rPr lang="en-US" sz="2000" dirty="0" smtClean="0"/>
            </a:br>
            <a:r>
              <a:rPr lang="en-US" sz="2000" dirty="0" smtClean="0"/>
              <a:t>All Flip-flops (FF) receive the common clock pulse, and the change of state is determined from the present state.</a:t>
            </a:r>
          </a:p>
          <a:p>
            <a:pPr lvl="1"/>
            <a:r>
              <a:rPr lang="en-US" sz="2000" dirty="0" smtClean="0"/>
              <a:t>Ripple Counters: </a:t>
            </a:r>
            <a:br>
              <a:rPr lang="en-US" sz="2000" dirty="0" smtClean="0"/>
            </a:br>
            <a:r>
              <a:rPr lang="en-US" sz="2000" dirty="0" smtClean="0"/>
              <a:t>The FF output transition serves as a source for triggering other FFs.  No common clock.</a:t>
            </a:r>
          </a:p>
          <a:p>
            <a:pPr>
              <a:buNone/>
            </a:pP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Counters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2532" name="AutoShape 4" descr="data:image/jpeg;base64,/9j/4AAQSkZJRgABAQAAAQABAAD/2wCEAAkGBhIGERISBxQQFBQWFxgTFRYUDRoTGBQdGBgWFxcXFRcXGyYeGBojHhgVHzsgJCc1LC0sFR8xNzA2NSYxLCkBCQoKBQUFDQUFDSkYEhgpKSkpKSkpKSkpKSkpKSkpKSkpKSkpKSkpKSkpKSkpKSkpKSkpKSkpKSkpKSkpKSkpKf/AABEIALYBFQMBIgACEQEDEQH/xAAbAAEBAAMBAQEAAAAAAAAAAAAABQMEBgcBAv/EAEkQAAEDAgIECAoJAgQGAwAAAAEAAgMEEQUSBiFUlBMUFRYxUtLTBxciNUFRdJKV8CMyU2GRk7Kz0XGBJTM0QmJjc3WhtAgkNv/EABQBAQAAAAAAAAAAAAAAAAAAAAD/xAAUEQEAAAAAAAAAAAAAAAAAAAAA/9oADAMBAAIRAxEAPwD3FERAREQEREBFhFYx0hiB8sNEhbY/VcXNB9XS134LMgIiICIiAiwV1azDYpJqt2WONrpHusTla0FzjYa9QB6F8w+vjxSKOaidmjkaHscARmDhcGxAKDYREQEREBERAREQEREBERAREQEREBERAREQEREBERB8P3Lzii0xxGrxifC89CBFEJeF4hKc12xOtk41q/zOm/8At+9ekLxyljll0trRh74438XbrfAZRbgqW4yiRmv77+joQdZh+m89DigwvSBkLnyMMsE1O1zGuaGvdlkje5xY76OTWHEahq13XbrlcJ0FFPWuxDGJnVNVYsjcYxHHAwgjJFGCbfWeLlxPlH0kk9Ugiw+cpfZYv3Z1aUWHzlL7LF+7OrSCfpBjcejlNNU1l8kTC8gdJt0NH3k2H91zuBPrtLqZtXLUOo+FjDoYYqaN4jvmyuldOxzpSRkPk5Bb+uZfPC9g0mOYTUspBdzQ2W3rEZD3AffYFami2lkjsLppcFpn1UcVPGx2WURvc+ONrZGxRuF35SCPRcg2vquFTRrS59fV1VBi7WNqKfK4OjuGTxu1tka0lxYdbbtLj9Yazrt1S8c0NrG6YaRz1+D5nU7adjS90bmWc6NjcmsfWuDqv0AkEhexoIOn3mvEPZaj9p6x+DrzVh/s0X6Asmn3mvEPZaj9p6x+DrzVh/s0X6Ag6JERBI0rMkVJNJRSyRPjjfKCxsbr5GOIa4SscMpNugA6ulcT4P63EdNsMNS6ukjnLpGMtS05iBaQG5m8DmI9dnLuNK/9DV+zzftvXmngd0ffjeD5eN1cLHvlYWQmFuokAkPdC6QE+sOQdf4LdOH6eUbpqyNkcjJDE/JfI45WvBaHEkanAWJOsFdip2A6PU+jMIgweNsUYJNgSSSekuc4kuP3k+gLkvCLWCoqsPpI6iYOfJwklJAxpdVMZ5VnudIwMZ5D263Wdd2olqDvkXj+iFbLh+klTSMvFC6EPdAKkzsa4NY4FrnfV1udqFrXsvxQ03DaUVlMySeOHgA/JHUvjFzHA42IOZl3OLrtIP32JBD2NaGPF7aaY0z3Rvaxz2va1pILRm6JGubY2trHQT0HWvMPBlXzYbXY1SMllkhpy90TZZDIQWuc0eUdesNAtf0KdoTCdKsOr8SxmqnZUh8tpOMFscQbGyzeBJ4IscHFmVwOrULHWg7XwO6T1GlmHmfGXh8nDPZcRtZqAYQLMAHpKs6c6Xt0MpuGLDLI57YoYgSDK93Q0ENPoDj0ei3SQFyX/wAevNTvaJP0xr54bcKc4YdWkjgqSpa6bVctZI+Ly/WQCwAgAnyx6ig6wYTiDmcIa1on1HgxRM4sNQ8jKfpyOnyuFB19HoX60J0s52wyOmj4GaGV8E8XCZ+Dew2IzAAOHRrGpatfp0cOhZVyU8honZHcO2QOc2N9sszobZhHrB6cwDhdoNwOZ8C9MaibF62LXBU1RMDi1zeEDZJ3FwDgDl+laP6hwIFkHqKIiAiIgIiICIiAtabEoac5Z5Imn1OlaD+BK2Vy2O+DHDNJJnVGLU4klcAHO4eVt8oDRqZIB0AehBcOMQHonh/OZ/K5Cn0QpKasfXx4hNxl7Qx7+HpbOaAwWycBlGpjRcAHUv34k8G2Qb1P3qeJPBtkG9T96g63lmn+2g/Ob/Kcs0/20H5zf5XJeJPBtkG9T96niTwbZBvU/eoKkWKwcoynhYbcWiF+Gba/Cz6ulWeWaf7aD85v8rz+PwQYQ6tkiNKMggjkA4zP9Z0krSb8Jfoa38FT8SeDbIN6n71B1vLFP9tB+c3+VIlw3D3EmGURXNyKfEpKZrj0ZiyGVrS6wAzEX1D1KT4k8G2Qb1P3qeJPBtkG9T96g53wcUtdopI6inkohQxyukZPxiEvlacwyZWuLruJY67gC3KRciwHp/LNP9tB+c3+VyXiTwbZBvU/ep4k8G2Qb1P3qCjp1isEuGYgI5YSTSzgATNJP0T9QF9ZWPwfYrDFhdAJJYQRTxAgzNBHkDURdc5pd4IsJwugrJqOlDZI6eaRjuMzHK5sbnNNjIQbEDpFl+NDPBJhOLYfRzVtKHSSQRve7jMwzOc0EmzZABr9QQejcs0/20H5zf5Tlmn+2g/Ob/K5LxJ4Nsg3qfvU8SeDbIN6n71B0OKvo8ajMVZM3IekMrnQ5gQWkOMT2ktIJ1E2/BaWj2E4doqMuDSNjZr8g4jJIwXIJIZJK5oOrpAv0+tS/Eng2yDep+9TxJ4Nsg3qfvUHW8s0/wBtB+c3+VBx/R/CtJ5I5cW4B8kYLWPbWOicASTbNFI0kXJ6ejMbdJWh4k8G2Qb1P3qeJPBtkG9T96g3KfRrCaSeOppOBjmY1sYfHXPYXNbawkDZAJb2Fy8EusL3SLRvC4Ko1kbwKh31pOVZruGryXfTWLfJaMpFrACy0/Eng2yDep+9TxJ4Nsg3qfvUG9hGj2F4HO+ow94bK8kyOOJyv4Qm+uQPmIf0k6wbHX0rC/RDBpJ31Dm03CPOd9qshjnWtmMQk4PN6b5b5vK6da1/Eng2yDep+9TxJ4Nsg3qfvUFXRzC8O0Sa5mCvjjY43LTXukbf1hskjg0n1jpsPUq0mKU0wLZJacg6iDKwg/1BK5TxJ4Nsg3qfvU8SeDbIN6n71B80l0WosUo56fDZ2wl0ZbGxuJSNhabeSOBEnBhtx0BvpJtdafgxra2ihji0mfRwxwRmFjW1ML3y648j3GNxa3I1rm6jd2ckjUCd3xJ4Nsg3qfvU8SeDbIN6n71B1vLNP9tB+c3+U5Zp/toPzm/yuS8SeDbIN6n71PEng2yDep+9QdbyzT/bQfnN/lOWaf7aD85v8rkvEng2yDep+9TxJ4Nsg3qfvUHZU9bHV34s+N9unK8Ot/WxWdQNGtBKHRBz3YFCIjIA154aR9wCSP8AMe63SehX0BERAREQfHDMDY2+/wBX3rz7F6HEMOqqGBmKVJFS+VjiaOmu3g4Xygj6L0loH916EuU0o844N/1qn/1JkFvBcPlw6Mtr6iSpcXFwfJFGwgWAygRNaLCxN7X8oqgiIIsPnKX2WL92dWlFh85S+yxfuzq0g1sRjlljcMPeyOQjyXviMjWm46Whzb6r+lcPx7F+UOI8bor8W41wnJrrf5vBZMvD/wB73/svQVxg/wD0R/7YP/bKDq8PjlijYMQeySQDynMj4Nrj6w0udb8VsIiCDp95rxD2Wo/aesfg681Yf7NF+gLJp95rxD2Wo/aesfg681Yf7NF+gIOiREQEREBERBiq4nTxvbC8xuc1zWva0EsJBAcA4EEg67EW1Lg6qgxCnrqelGKVWWWGaUu4nTXBidCAB9Fax4Q/gF6CuWxLzzQ+y1f66VBewulkoomsrJXzvF7yPYxjnXJIu2MBosCBqHoW2iICIiAiIgIiICIiAiIgIiIC+XX1TK3RmjxJ5krqalkebAukpY3uNhYXc5pPQgpX+bLWqcOiq5IpZ2gvhLnRu1+QXNLHEW9bSRr9an8ysP2Kh3GLsJzLw/YqHcYuwgs3+bJf5so3MrD9iodxi7CcysP2Kh3GLsIPkJ/xKX2WL0f82dWr/Nlx8WiNCcQkYaSjyimicG8SisCZZgTbL02A/AKvzKw/YqHcYuwgs3+bKfyHFxvjlncNwPF75jlyZ+Etl6L5vStbmVh+xUO4xdhOZWH7FQ7jF2EFm/zZL/NlG5lYfsVDuMXYTmVh+xUO4xdhBi09P+F4h7LUej/lPWPwdH/CsP8AZovR/wAAU7TbRGhpcNrn09JRtc2mnc1zaONpaRE4gtIbcEesLHoHonQ1eGUL6mko3vdTxFznUcbnOJYLkktuT95Qdvf5sl/myjcysP2Kh3GLsJzKw/YqHcYuwgs3+bJf5so3MrD9iodxi7CcysP2Kh3GLsILN/myX+bKNzKw/YqHcYuwnMrD9iodxi7CCzf5staTD45ZWTvbeRjXMY7XdrXlpcPVrLW/gp/MrD9iodxi7CcysP2Kh3GLsILN/myX+bKNzKw/YqHcYuwnMrD9iodxi7CCzf5sl/myjcysP2Kh3GLsJzKw/YqHcYuwgs3+bJf5so3MrD9iodxi7CcysP2Kh3GLsILN/myX+bKNzKw/YqHcYuwnMrD9iodxi7CCzf5sl/myjcysP2Kh3GLsJzKw/YqHcYuwgtXRaOHYFTYQXHDYIIS6wcYoGR5rdF8oF1vICIiAiIgLzjTPCajBjSupMRxL6etgp3AyxWa2Zzg7JaEWItqvf+69HXG+Enowz/udH+tyC9gWCuwcOE1TV1OaxvUPY4stfU3Ixuo39PqVRfG9C+oIsPnKX2WL92dWlFh85S+yxfuzq0gLgohiWkNTXDD69lPHBUcA1hw2ObVwUUl87ntPS8i33LvV51hGjLsaq8UfHWYhTgVhbkp52MYfoKc5iHRuObXa9+gBB0+j+E11A9xxmtbUsLbNaMPZT5TcHNma831XFvvV5TsDwc4LGWST1NRdxdnqJGveNQGUFrGjLqv0dJKooIOn3mvEPZaj9p6x+DrzVh/s0X6Asmn3mvEPZaj9p6x+DrzVh/s0X6Ag6JERAREQEREHwrzrR7AI9I5sTfic1ZdldNEwMxKaJrWBkTgA1jwOlzl6KV5xorofRaQTYrJi1PDM8YhMwOezMQ0RwkN/pdzj/dB2GB6NQ4GXOon1Lswynha2WcateoSPIB+8KwtDB8Cp9H2GPCIo4WFxeWsblBcQAT/WzWj+y30BERAREQEREBERAREQEREBTK3SGKgeWTNqiRbXHh1RM3WL6nxxOaf7FU18tdBG52w9Su+D1ncLWrMcpMRyccgq35HtlZmwWrOR7Pqvb9BqcLnWuiyrm8T8IWH4PNJT1krxLHlztbRzyZczQ9t3RxlusEHpQbXO2HqV3wes7hfedsPUrvg9Z3Cx4JppR6RSGLDHyOeGl5DqOaIWBAPlSRtHpGq91dyoOPi0niFfI/JWW4tE3zVV3uJZj9Xgbga+m1un1Kvzth6ld8HrO4XyEf4lL7LF+7OrWVBG52w9Su+D1ncLUosZpMOdM6lirgZn8LIeSa05nZWsvrh1amNFhq1K/V1DaJj5J9TWNL3EMLiA0EmzWgk6h0AXXKu8K+FtIa6aUE3sOTqm5t02HA67XH4oK3O2HqV3wes7hOdsPUrvg9Z3C3MIxaHHYhNh5LmEkAuhfGdRsfJka1w1/ct3Kg4vTbSeKpw2vYxlYC6mnAzYVVMbrif9ZzoQ1o+8kAelfjQPSaKlwyhZIysJbTxAluF1T2/UHQ5sJa4feDZWdPh/heIeyz/tPWPwdD/CsP8AZov0BBs87YepXfB6zuE52w9Su+D1ncKzlTKgjc7YepXfB6zuE52w9Su+D1ncKzlTKgjc7YepXfB6zuE52w9Su+D1ncKzlTKgjc7YepXfB6zuFji0mpoc3BRVjcxzOtgtWMxNrk2g1nUNf3K7lXNY9pxHgdQKZtNXVEnBNmIpqUTBrXOewZvKBGth9HqQbnO2HqV3wes7hOdsPUrvg9Z3C08H005XmZEaHFIc1/pJ6Dg422aXeU7ObXtYaukhdLlQRudsPUrvg9Z3Cc7YepXfB6zuFZyplQRudsPUrvg9Z3Cc7YepXfB6zuFZyplQRudsPUrvg9Z3Cc7YepXfB6zuFZyplQRudsPUrvg9Z3Cc7YepXfB6zuFZyplQaWHYyzFC4QNqBaxPC0U0HT6jNG0O/st5fLW6F9QEREBERAXmdNpIcAxfFwylrqnO6kN6WnEoZambqfd7bE3/APC9MXM4Bg0tFiGKT1DQI53UxiOYHNwcAY/UDcWdq1oN/R7HzjweX01ZTZSBaqgERde+ttnuuBb/AMqulrIgiw+cpfZYv3Z1aUWHzlL7LF+7OrSAuSx7zxhX/Srv00y61c9i2Ey1WJYfPC28cMdU2R2YDKZWwhmom5vkd0dFkHQoiIIOn3mvEPZaj9p6x+DrzVh/s0X6Asmn3mvEPZaj9p6x+DrzVh/s0X6Ag6JERAREQEREBefY3iVThuNvOE0jqtxoIg5oqo4Mg4xUa7ymx9WpegqHHgj24k+sJZwbqWOnAuc+Zs0shNrWy2ePTe99SBo9i1XiTnjF6F1IAAWuNZFPnN9YtEbi33q4iICIiAiIgIiICIiAiIgIiICmVuH1FQ8upakxt1WZxZj7atet2tU0QReSavbXbnGnJNXtrtzjVpcLx3EccxDEIMNqoaeOmMAaHYeJy7hYWyG7uEbbXf8AFB0HJNXtrtzjTkmr2125xr84LhtdSSF2L1kU7MpAYzDxAQbizswld6L6ren7lcQcdFhlVx+QccObi0RzcUj1jhZtVvx/FV+SavbXbnGkPnKX2WL92dWkEXkmr2125xpyTV7a7c41aXEU0uJY/UVwoKyGCOCo4BrHYaJiRwUUly7hW9e3R6EF3kmr2125xpyTV7a7c40wTDq6je44xVxVDC2waygEBBuNeYSuuLXFrelWkHFabYZVR4bXGarLmimnJbxSMZhwT7i41i/RdfjQPDKqXDKEw1ZY008RDeKRnKMg1XOs/wBVa0+814h7LUftPWPwdeasP9mi/QEGxyTV7a7c405Jq9tducatIgi8k1e2u3ONOSavbXbnGrSIIvJNXtrtzjTkmr2125xq0iCLyTV7a7c405Jq9tducatLlNJqyskraWlwWeOASQzyvc+kE9+DdCAAC9tv8w+n0IKPJNXtrtzjTkmr2125xrTo8HxSKRjqrEIHsDgXsGEhhe0EZmh3DnKSLi9jb1LpkEXkmr2125xpyTV7a7c41aRBF5Jq9tducack1e2u3ONWkQReSavbXbnGnJNXtrtzjVpEEXkmr2125xpyTV7a7c41aRBo4dRzUpdx2czA2sDA2PL7vSt5EQEREBEX4fK2P65A/qbIP2vN6DBJMXxfGDT1VVTZXUgIgMdn3pm63cJG7ot6PWvROMs6zfeC0KPDaegmqJ6cgSVBjMp4W4dwbMjLAmws31dKBgmDvwgPFRU1NTmIIM5j8i19TeDY3pv6fUqax8ZZ1m+8E4yzrN94IJMPnKX2WL92dWlBhqG8pS+U3/Sxf7h9rOrXGWdZvvBBkXnuC4BJi1ViroKyspwKwtyQGLKf/r05zHhI3G+u3T6Au+4wzrN94LToKKDDXTOpiAZpOGkvJe7srWXFzq1MbqHqQMFwt+EsLKioqKgl2bPOWZhqAyjg2NFtV+i+sqgsfGWdZvvBOMs6zfeCCLp95rxD2Wo/aesfg681Yf7NF+gJp7O12F4hZzf9LP8A7h9k9Y/B3O1uFYfdzf8ATRf7h1Ag6ZFj4yzrN94JxlnWb7wQZEWPjLOs33gnGWdZvvBBkRY+Ms6zfeCcZZ1m+8EGRcRpVhrsUxWhZBPPTni1Uc8JZm1PpvJ8trhY39XoC7PjLOs33gtOWjgmnjqHkcJGx8bDwmoNkLC4WvY62N/BBqYNo7LhUmeetragZS3JMYsuu3leRE03FvX6Srax8ZZ1m+8E4yzrN94IMiLHxlnWb7wTjLOs33ggyIsfGWdZvvBOMs6zfeCDIix8ZZ1m+8E4yzrN94IMiLHxlnWb7wTjLOs33ggyIvyyUSfUIP8AQ3X6QEREBaNdgdNibg6vgglcBlDpIGPIFybAuBNrk6vvW8iCTzSodko9zj7Kc0qHZKPc4+yqyIJPNKh2Sj3OPspzSodko9zj7KrIgk80qHZKPc4+ynNKh2Sj3OPsqsiCTzSodko9zj7Kc0qHZKPc4+yqyIJPNKh2Sj3OPspzSodko9zj7KrIgkjRKhHRSUe5x9lDolQnppKPc4+yqyIJPNKh2Sj3OPspzSodko9zj7KrIgk80qHZKPc4+ynNKh2Sj3OPsqsiCTzSodko9zj7Kc0qHZKPc4+yqyIJPNKh2Sj3OPspzSodko9zj7KrIgk80qHZKPc4+ynNKh2Sj3OPsqsiCTzSodko9zj7Kc0qHZKPc4+yqyIJPNKh2Sj3OPspzSodko9zj7KrIgk80qHZKPc4+ynNKh2Sj3OPsqsiCTzSodko9zj7Kc0qHZKPc4+yqyINOgwanwsk4fDDETqJjhbHe3RfKBdbiIgIiICIiAiIgIiICIiAiIgIiICIiAiIgIiICIiAiIgIiICIiAiIgIiICIiAiIgIiIP/2Q=="/>
          <p:cNvSpPr>
            <a:spLocks noChangeAspect="1" noChangeArrowheads="1"/>
          </p:cNvSpPr>
          <p:nvPr/>
        </p:nvSpPr>
        <p:spPr bwMode="auto">
          <a:xfrm>
            <a:off x="155575" y="-693738"/>
            <a:ext cx="2219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Ring Counter </a:t>
            </a:r>
            <a:endParaRPr lang="en-US" sz="40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133600"/>
            <a:ext cx="59817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85800" y="4038600"/>
            <a:ext cx="80772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Ring counter is build with D flip flops, where each word is having only one high bit.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resembles a shift left register.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CLR goes low then back to high, the initial output word is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Q=0001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first positive clock edge shifts the most significant bit(MSB) into the Last Significant position, and the output word becomes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Q=0010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second positive clock edge causes another rotate left and output is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Q=0100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third positive clock edge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Q=1000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forth positive clock edge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Q=0001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1" dirty="0" smtClean="0">
              <a:solidFill>
                <a:srgbClr val="CC33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Times New Roman" charset="0"/>
              </a:rPr>
              <a:t>To activate one of the several devices, or sequence of operation, ring counter is used.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Acknowledgement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flying bird animationgold dor com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3581400"/>
            <a:ext cx="1828800" cy="1306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1447800"/>
            <a:ext cx="6858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8138" indent="-338138">
              <a:buFont typeface="Arial" pitchFamily="34" charset="0"/>
              <a:buChar char="•"/>
              <a:tabLst>
                <a:tab pos="338138" algn="l"/>
              </a:tabLst>
            </a:pPr>
            <a:r>
              <a:rPr lang="en-US" sz="1600" i="1" dirty="0" smtClean="0"/>
              <a:t>“Intelligent technologies for web applications”,</a:t>
            </a:r>
            <a:r>
              <a:rPr lang="en-US" sz="1600" dirty="0" smtClean="0"/>
              <a:t> CRC Press (Taylor &amp; Francis Group), </a:t>
            </a:r>
            <a:r>
              <a:rPr lang="en-US" sz="1600" dirty="0" err="1" smtClean="0"/>
              <a:t>Boka</a:t>
            </a:r>
            <a:r>
              <a:rPr lang="en-US" sz="1600" dirty="0" smtClean="0"/>
              <a:t> Raton, FL, USA (2012) </a:t>
            </a:r>
          </a:p>
          <a:p>
            <a:pPr marL="338138" indent="-338138">
              <a:buFont typeface="Arial" pitchFamily="34" charset="0"/>
              <a:buChar char="•"/>
              <a:tabLst>
                <a:tab pos="338138" algn="l"/>
              </a:tabLst>
            </a:pPr>
            <a:r>
              <a:rPr lang="en-US" sz="1600" dirty="0" smtClean="0"/>
              <a:t> AP </a:t>
            </a:r>
            <a:r>
              <a:rPr lang="en-US" sz="1600" dirty="0" err="1" smtClean="0"/>
              <a:t>Godse</a:t>
            </a:r>
            <a:r>
              <a:rPr lang="en-US" sz="1600" dirty="0" smtClean="0"/>
              <a:t> and DA </a:t>
            </a:r>
            <a:r>
              <a:rPr lang="en-US" sz="1600" dirty="0" err="1" smtClean="0"/>
              <a:t>Godse</a:t>
            </a:r>
            <a:r>
              <a:rPr lang="en-US" sz="1600" dirty="0" smtClean="0"/>
              <a:t>, Digital principles and systems design, Technical publications, </a:t>
            </a:r>
            <a:r>
              <a:rPr lang="en-US" sz="1600" dirty="0" err="1" smtClean="0"/>
              <a:t>Pune</a:t>
            </a:r>
            <a:r>
              <a:rPr lang="en-US" sz="1600" dirty="0" smtClean="0"/>
              <a:t> </a:t>
            </a:r>
          </a:p>
          <a:p>
            <a:pPr marL="338138" indent="-338138">
              <a:buFont typeface="Arial" pitchFamily="34" charset="0"/>
              <a:buChar char="•"/>
              <a:tabLst>
                <a:tab pos="338138" algn="l"/>
              </a:tabLst>
            </a:pPr>
            <a:r>
              <a:rPr lang="en-US" sz="1600" dirty="0" smtClean="0"/>
              <a:t>clker.com</a:t>
            </a:r>
          </a:p>
          <a:p>
            <a:pPr marL="338138" indent="-338138">
              <a:buFont typeface="Arial" pitchFamily="34" charset="0"/>
              <a:buChar char="•"/>
              <a:tabLst>
                <a:tab pos="338138" algn="l"/>
              </a:tabLst>
            </a:pPr>
            <a:r>
              <a:rPr lang="en-US" sz="1600" dirty="0" smtClean="0"/>
              <a:t>http://electrosofts.com/verilog/mux.html </a:t>
            </a:r>
          </a:p>
          <a:p>
            <a:pPr marL="338138" indent="-338138">
              <a:buFont typeface="Arial" pitchFamily="34" charset="0"/>
              <a:buChar char="•"/>
              <a:tabLst>
                <a:tab pos="338138" algn="l"/>
              </a:tabLst>
            </a:pPr>
            <a:r>
              <a:rPr lang="en-US" sz="1600" dirty="0" smtClean="0"/>
              <a:t>http://www.briarcliff.edu/departments/cis/CSCI280/Index-2010c.htm </a:t>
            </a:r>
          </a:p>
          <a:p>
            <a:pPr marL="338138" indent="-338138">
              <a:buFont typeface="Arial" pitchFamily="34" charset="0"/>
              <a:buChar char="•"/>
              <a:tabLst>
                <a:tab pos="338138" algn="l"/>
              </a:tabLst>
            </a:pPr>
            <a:r>
              <a:rPr lang="en-US" sz="1600" dirty="0" err="1" smtClean="0"/>
              <a:t>Malvino</a:t>
            </a:r>
            <a:r>
              <a:rPr lang="en-US" sz="1600" dirty="0" smtClean="0"/>
              <a:t> A. P.: Digital Computer Electronics,2nd Edition, Tata McGraw, Hill Pub. Co. </a:t>
            </a:r>
            <a:r>
              <a:rPr lang="en-US" sz="1600" dirty="0" err="1" smtClean="0"/>
              <a:t>Ltd.,New</a:t>
            </a:r>
            <a:r>
              <a:rPr lang="en-US" sz="1600" dirty="0" smtClean="0"/>
              <a:t> Delhi, 1990.</a:t>
            </a:r>
          </a:p>
          <a:p>
            <a:pPr marL="338138" indent="-338138">
              <a:buFont typeface="Arial" pitchFamily="34" charset="0"/>
              <a:buChar char="•"/>
              <a:tabLst>
                <a:tab pos="338138" algn="l"/>
              </a:tabLst>
            </a:pPr>
            <a:r>
              <a:rPr lang="en-US" sz="1600" dirty="0" smtClean="0"/>
              <a:t>nzdl.org </a:t>
            </a:r>
          </a:p>
        </p:txBody>
      </p:sp>
      <p:pic>
        <p:nvPicPr>
          <p:cNvPr id="12" name="Picture 11" descr="thanks graphicsgrotto dot co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0" y="4572000"/>
            <a:ext cx="2686050" cy="169545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OR Gate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76400" y="1371600"/>
            <a:ext cx="5410200" cy="1066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Times New Roman" charset="0"/>
              </a:rPr>
              <a:t>	</a:t>
            </a:r>
            <a:r>
              <a:rPr lang="en-US" sz="2400" dirty="0" smtClean="0">
                <a:latin typeface="Times New Roman" charset="0"/>
              </a:rPr>
              <a:t>An </a:t>
            </a:r>
            <a:r>
              <a:rPr lang="en-US" sz="2400" b="1" dirty="0" smtClean="0">
                <a:latin typeface="Times New Roman" charset="0"/>
              </a:rPr>
              <a:t>OR </a:t>
            </a:r>
            <a:r>
              <a:rPr lang="en-US" sz="2400" dirty="0" smtClean="0">
                <a:latin typeface="Times New Roman" charset="0"/>
              </a:rPr>
              <a:t>gate has two or more input signals but only one output signal. </a:t>
            </a:r>
            <a:r>
              <a:rPr lang="en-US" sz="2800" b="1" u="sng" dirty="0" smtClean="0">
                <a:latin typeface="Times New Roman" charset="0"/>
              </a:rPr>
              <a:t>If any input is high then output is high.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048000" y="2895600"/>
            <a:ext cx="3048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7475" marR="0" lvl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     B       A OR B 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A+B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  <a:p>
            <a:pPr marL="117475" marR="0" lvl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0      0             0</a:t>
            </a:r>
          </a:p>
          <a:p>
            <a:pPr marL="117475" marR="0" lvl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0      1             1</a:t>
            </a:r>
          </a:p>
          <a:p>
            <a:pPr marL="117475" marR="0" lvl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1      0             1</a:t>
            </a:r>
          </a:p>
          <a:p>
            <a:pPr marL="117475" marR="0" lvl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1      1             1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667000" y="4953000"/>
            <a:ext cx="3200400" cy="1330325"/>
            <a:chOff x="2667000" y="4953000"/>
            <a:chExt cx="3200400" cy="1330325"/>
          </a:xfrm>
        </p:grpSpPr>
        <p:grpSp>
          <p:nvGrpSpPr>
            <p:cNvPr id="3" name="Group 18"/>
            <p:cNvGrpSpPr/>
            <p:nvPr/>
          </p:nvGrpSpPr>
          <p:grpSpPr>
            <a:xfrm>
              <a:off x="2667000" y="4953000"/>
              <a:ext cx="3200400" cy="1330325"/>
              <a:chOff x="4572000" y="6251575"/>
              <a:chExt cx="3200400" cy="1330325"/>
            </a:xfrm>
          </p:grpSpPr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>
                <a:off x="4572000" y="6667500"/>
                <a:ext cx="129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4572000" y="7048500"/>
                <a:ext cx="129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5360988" y="6251575"/>
                <a:ext cx="3048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dirty="0">
                    <a:latin typeface="Times New Roman" charset="0"/>
                  </a:rPr>
                  <a:t>A</a:t>
                </a:r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5334000" y="7124700"/>
                <a:ext cx="381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dirty="0">
                    <a:latin typeface="Times New Roman" charset="0"/>
                  </a:rPr>
                  <a:t>B</a:t>
                </a:r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6477000" y="6861175"/>
                <a:ext cx="129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6477000" y="6403975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dirty="0">
                    <a:latin typeface="Times New Roman" charset="0"/>
                  </a:rPr>
                  <a:t>A </a:t>
                </a:r>
                <a:r>
                  <a:rPr lang="en-US" sz="1600" b="1" dirty="0" smtClean="0">
                    <a:latin typeface="Times New Roman" charset="0"/>
                  </a:rPr>
                  <a:t>OR </a:t>
                </a:r>
                <a:r>
                  <a:rPr lang="en-US" sz="1600" b="1" dirty="0">
                    <a:latin typeface="Times New Roman" charset="0"/>
                  </a:rPr>
                  <a:t>B</a:t>
                </a:r>
              </a:p>
            </p:txBody>
          </p:sp>
        </p:grpSp>
        <p:sp>
          <p:nvSpPr>
            <p:cNvPr id="34" name="Freeform 33"/>
            <p:cNvSpPr/>
            <p:nvPr/>
          </p:nvSpPr>
          <p:spPr>
            <a:xfrm>
              <a:off x="3886200" y="5257800"/>
              <a:ext cx="733778" cy="616186"/>
            </a:xfrm>
            <a:custGeom>
              <a:avLst/>
              <a:gdLst>
                <a:gd name="connsiteX0" fmla="*/ 92193 w 1495778"/>
                <a:gd name="connsiteY0" fmla="*/ 26341 h 1301986"/>
                <a:gd name="connsiteX1" fmla="*/ 713082 w 1495778"/>
                <a:gd name="connsiteY1" fmla="*/ 48919 h 1301986"/>
                <a:gd name="connsiteX2" fmla="*/ 1085615 w 1495778"/>
                <a:gd name="connsiteY2" fmla="*/ 218252 h 1301986"/>
                <a:gd name="connsiteX3" fmla="*/ 1401704 w 1495778"/>
                <a:gd name="connsiteY3" fmla="*/ 545630 h 1301986"/>
                <a:gd name="connsiteX4" fmla="*/ 1469437 w 1495778"/>
                <a:gd name="connsiteY4" fmla="*/ 647230 h 1301986"/>
                <a:gd name="connsiteX5" fmla="*/ 1243659 w 1495778"/>
                <a:gd name="connsiteY5" fmla="*/ 952030 h 1301986"/>
                <a:gd name="connsiteX6" fmla="*/ 984015 w 1495778"/>
                <a:gd name="connsiteY6" fmla="*/ 1132652 h 1301986"/>
                <a:gd name="connsiteX7" fmla="*/ 690504 w 1495778"/>
                <a:gd name="connsiteY7" fmla="*/ 1234252 h 1301986"/>
                <a:gd name="connsiteX8" fmla="*/ 464726 w 1495778"/>
                <a:gd name="connsiteY8" fmla="*/ 1268119 h 1301986"/>
                <a:gd name="connsiteX9" fmla="*/ 80904 w 1495778"/>
                <a:gd name="connsiteY9" fmla="*/ 1268119 h 1301986"/>
                <a:gd name="connsiteX10" fmla="*/ 159926 w 1495778"/>
                <a:gd name="connsiteY10" fmla="*/ 1064919 h 1301986"/>
                <a:gd name="connsiteX11" fmla="*/ 238948 w 1495778"/>
                <a:gd name="connsiteY11" fmla="*/ 771408 h 1301986"/>
                <a:gd name="connsiteX12" fmla="*/ 250237 w 1495778"/>
                <a:gd name="connsiteY12" fmla="*/ 466608 h 1301986"/>
                <a:gd name="connsiteX13" fmla="*/ 159926 w 1495778"/>
                <a:gd name="connsiteY13" fmla="*/ 206964 h 1301986"/>
                <a:gd name="connsiteX14" fmla="*/ 92193 w 1495778"/>
                <a:gd name="connsiteY14" fmla="*/ 26341 h 13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5778" h="1301986">
                  <a:moveTo>
                    <a:pt x="92193" y="26341"/>
                  </a:moveTo>
                  <a:cubicBezTo>
                    <a:pt x="184386" y="0"/>
                    <a:pt x="547512" y="16934"/>
                    <a:pt x="713082" y="48919"/>
                  </a:cubicBezTo>
                  <a:cubicBezTo>
                    <a:pt x="878652" y="80904"/>
                    <a:pt x="970845" y="135467"/>
                    <a:pt x="1085615" y="218252"/>
                  </a:cubicBezTo>
                  <a:cubicBezTo>
                    <a:pt x="1200385" y="301037"/>
                    <a:pt x="1337734" y="474134"/>
                    <a:pt x="1401704" y="545630"/>
                  </a:cubicBezTo>
                  <a:cubicBezTo>
                    <a:pt x="1465674" y="617126"/>
                    <a:pt x="1495778" y="579497"/>
                    <a:pt x="1469437" y="647230"/>
                  </a:cubicBezTo>
                  <a:cubicBezTo>
                    <a:pt x="1443096" y="714963"/>
                    <a:pt x="1324563" y="871126"/>
                    <a:pt x="1243659" y="952030"/>
                  </a:cubicBezTo>
                  <a:cubicBezTo>
                    <a:pt x="1162755" y="1032934"/>
                    <a:pt x="1076207" y="1085615"/>
                    <a:pt x="984015" y="1132652"/>
                  </a:cubicBezTo>
                  <a:cubicBezTo>
                    <a:pt x="891823" y="1179689"/>
                    <a:pt x="777052" y="1211674"/>
                    <a:pt x="690504" y="1234252"/>
                  </a:cubicBezTo>
                  <a:cubicBezTo>
                    <a:pt x="603956" y="1256830"/>
                    <a:pt x="566326" y="1262475"/>
                    <a:pt x="464726" y="1268119"/>
                  </a:cubicBezTo>
                  <a:cubicBezTo>
                    <a:pt x="363126" y="1273763"/>
                    <a:pt x="131704" y="1301986"/>
                    <a:pt x="80904" y="1268119"/>
                  </a:cubicBezTo>
                  <a:cubicBezTo>
                    <a:pt x="30104" y="1234252"/>
                    <a:pt x="133585" y="1147704"/>
                    <a:pt x="159926" y="1064919"/>
                  </a:cubicBezTo>
                  <a:cubicBezTo>
                    <a:pt x="186267" y="982134"/>
                    <a:pt x="223896" y="871126"/>
                    <a:pt x="238948" y="771408"/>
                  </a:cubicBezTo>
                  <a:cubicBezTo>
                    <a:pt x="254000" y="671690"/>
                    <a:pt x="263407" y="560682"/>
                    <a:pt x="250237" y="466608"/>
                  </a:cubicBezTo>
                  <a:cubicBezTo>
                    <a:pt x="237067" y="372534"/>
                    <a:pt x="190030" y="284105"/>
                    <a:pt x="159926" y="206964"/>
                  </a:cubicBezTo>
                  <a:cubicBezTo>
                    <a:pt x="129822" y="129823"/>
                    <a:pt x="0" y="52682"/>
                    <a:pt x="92193" y="26341"/>
                  </a:cubicBez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048000" y="3276600"/>
            <a:ext cx="29718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OR Gate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76400" y="1371600"/>
            <a:ext cx="5410200" cy="1066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Times New Roman" charset="0"/>
              </a:rPr>
              <a:t>	</a:t>
            </a:r>
            <a:r>
              <a:rPr lang="en-US" sz="2400" dirty="0" smtClean="0">
                <a:latin typeface="Times New Roman" charset="0"/>
              </a:rPr>
              <a:t>An </a:t>
            </a:r>
            <a:r>
              <a:rPr lang="en-US" sz="2400" b="1" dirty="0" smtClean="0">
                <a:latin typeface="Times New Roman" charset="0"/>
              </a:rPr>
              <a:t>OR </a:t>
            </a:r>
            <a:r>
              <a:rPr lang="en-US" sz="2400" dirty="0" smtClean="0">
                <a:latin typeface="Times New Roman" charset="0"/>
              </a:rPr>
              <a:t>gate has two or more input signals but only one output signal. </a:t>
            </a:r>
            <a:r>
              <a:rPr lang="en-US" sz="2800" b="1" u="sng" dirty="0" smtClean="0">
                <a:latin typeface="Times New Roman" charset="0"/>
              </a:rPr>
              <a:t>If any input is high then output is high.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905000" y="2590800"/>
            <a:ext cx="4953000" cy="3200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     B       C	A OR B OR C(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A+B+C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	   0      0          	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	   0      1          	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	   1      0          	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	   1      1          	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	   0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	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	   0      1	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	   1	  0 	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	   1	  1          	1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4876800" y="3886200"/>
            <a:ext cx="3733800" cy="1112838"/>
            <a:chOff x="4495800" y="3886200"/>
            <a:chExt cx="3733800" cy="1112838"/>
          </a:xfrm>
        </p:grpSpPr>
        <p:grpSp>
          <p:nvGrpSpPr>
            <p:cNvPr id="8" name="Group 21"/>
            <p:cNvGrpSpPr/>
            <p:nvPr/>
          </p:nvGrpSpPr>
          <p:grpSpPr>
            <a:xfrm>
              <a:off x="4495800" y="3886200"/>
              <a:ext cx="3733800" cy="1112838"/>
              <a:chOff x="4765675" y="4460875"/>
              <a:chExt cx="3733800" cy="1112838"/>
            </a:xfrm>
          </p:grpSpPr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5257800" y="4876800"/>
                <a:ext cx="685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 flipV="1">
                <a:off x="5181600" y="5319713"/>
                <a:ext cx="762000" cy="142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5437188" y="4460875"/>
                <a:ext cx="3048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dirty="0">
                    <a:solidFill>
                      <a:schemeClr val="hlink"/>
                    </a:solidFill>
                    <a:latin typeface="Times New Roman" charset="0"/>
                  </a:rPr>
                  <a:t>A</a:t>
                </a:r>
              </a:p>
            </p:txBody>
          </p:sp>
          <p:sp>
            <p:nvSpPr>
              <p:cNvPr id="27" name="Text Box 8"/>
              <p:cNvSpPr txBox="1">
                <a:spLocks noChangeArrowheads="1"/>
              </p:cNvSpPr>
              <p:nvPr/>
            </p:nvSpPr>
            <p:spPr bwMode="auto">
              <a:xfrm>
                <a:off x="4765675" y="4876800"/>
                <a:ext cx="568325" cy="696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1800" b="1" dirty="0">
                    <a:solidFill>
                      <a:schemeClr val="hlink"/>
                    </a:solidFill>
                    <a:latin typeface="Times New Roman" charset="0"/>
                  </a:rPr>
                  <a:t>   B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sz="1800" b="1" dirty="0">
                    <a:solidFill>
                      <a:schemeClr val="hlink"/>
                    </a:solidFill>
                    <a:latin typeface="Times New Roman" charset="0"/>
                  </a:rPr>
                  <a:t>C</a:t>
                </a:r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>
                <a:off x="6823075" y="5115631"/>
                <a:ext cx="1295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6746875" y="4765675"/>
                <a:ext cx="17526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 dirty="0">
                    <a:solidFill>
                      <a:schemeClr val="hlink"/>
                    </a:solidFill>
                    <a:latin typeface="Times New Roman" charset="0"/>
                  </a:rPr>
                  <a:t>A</a:t>
                </a:r>
                <a:r>
                  <a:rPr lang="en-US" sz="1400" b="1" dirty="0">
                    <a:latin typeface="Times New Roman" charset="0"/>
                  </a:rPr>
                  <a:t> </a:t>
                </a:r>
                <a:r>
                  <a:rPr lang="en-US" sz="1400" b="1" dirty="0" smtClean="0">
                    <a:latin typeface="Times New Roman" charset="0"/>
                  </a:rPr>
                  <a:t> OR  </a:t>
                </a:r>
                <a:r>
                  <a:rPr lang="en-US" sz="1400" b="1" dirty="0">
                    <a:solidFill>
                      <a:schemeClr val="hlink"/>
                    </a:solidFill>
                    <a:latin typeface="Times New Roman" charset="0"/>
                  </a:rPr>
                  <a:t>B </a:t>
                </a:r>
                <a:r>
                  <a:rPr lang="en-US" sz="1400" b="1" dirty="0" smtClean="0">
                    <a:solidFill>
                      <a:schemeClr val="hlink"/>
                    </a:solidFill>
                    <a:latin typeface="Times New Roman" charset="0"/>
                  </a:rPr>
                  <a:t> </a:t>
                </a:r>
                <a:r>
                  <a:rPr lang="en-US" sz="1400" b="1" dirty="0" smtClean="0">
                    <a:latin typeface="Times New Roman" charset="0"/>
                  </a:rPr>
                  <a:t>OR </a:t>
                </a:r>
                <a:r>
                  <a:rPr lang="en-US" sz="1400" b="1" dirty="0">
                    <a:solidFill>
                      <a:schemeClr val="hlink"/>
                    </a:solidFill>
                    <a:latin typeface="Times New Roman" charset="0"/>
                  </a:rPr>
                  <a:t>C</a:t>
                </a:r>
              </a:p>
            </p:txBody>
          </p:sp>
          <p:sp>
            <p:nvSpPr>
              <p:cNvPr id="30" name="Line 11"/>
              <p:cNvSpPr>
                <a:spLocks noChangeShapeType="1"/>
              </p:cNvSpPr>
              <p:nvPr/>
            </p:nvSpPr>
            <p:spPr bwMode="auto">
              <a:xfrm>
                <a:off x="5257800" y="5105400"/>
                <a:ext cx="7207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5562600" y="4114800"/>
              <a:ext cx="990600" cy="844786"/>
            </a:xfrm>
            <a:custGeom>
              <a:avLst/>
              <a:gdLst>
                <a:gd name="connsiteX0" fmla="*/ 92193 w 1495778"/>
                <a:gd name="connsiteY0" fmla="*/ 26341 h 1301986"/>
                <a:gd name="connsiteX1" fmla="*/ 713082 w 1495778"/>
                <a:gd name="connsiteY1" fmla="*/ 48919 h 1301986"/>
                <a:gd name="connsiteX2" fmla="*/ 1085615 w 1495778"/>
                <a:gd name="connsiteY2" fmla="*/ 218252 h 1301986"/>
                <a:gd name="connsiteX3" fmla="*/ 1401704 w 1495778"/>
                <a:gd name="connsiteY3" fmla="*/ 545630 h 1301986"/>
                <a:gd name="connsiteX4" fmla="*/ 1469437 w 1495778"/>
                <a:gd name="connsiteY4" fmla="*/ 647230 h 1301986"/>
                <a:gd name="connsiteX5" fmla="*/ 1243659 w 1495778"/>
                <a:gd name="connsiteY5" fmla="*/ 952030 h 1301986"/>
                <a:gd name="connsiteX6" fmla="*/ 984015 w 1495778"/>
                <a:gd name="connsiteY6" fmla="*/ 1132652 h 1301986"/>
                <a:gd name="connsiteX7" fmla="*/ 690504 w 1495778"/>
                <a:gd name="connsiteY7" fmla="*/ 1234252 h 1301986"/>
                <a:gd name="connsiteX8" fmla="*/ 464726 w 1495778"/>
                <a:gd name="connsiteY8" fmla="*/ 1268119 h 1301986"/>
                <a:gd name="connsiteX9" fmla="*/ 80904 w 1495778"/>
                <a:gd name="connsiteY9" fmla="*/ 1268119 h 1301986"/>
                <a:gd name="connsiteX10" fmla="*/ 159926 w 1495778"/>
                <a:gd name="connsiteY10" fmla="*/ 1064919 h 1301986"/>
                <a:gd name="connsiteX11" fmla="*/ 238948 w 1495778"/>
                <a:gd name="connsiteY11" fmla="*/ 771408 h 1301986"/>
                <a:gd name="connsiteX12" fmla="*/ 250237 w 1495778"/>
                <a:gd name="connsiteY12" fmla="*/ 466608 h 1301986"/>
                <a:gd name="connsiteX13" fmla="*/ 159926 w 1495778"/>
                <a:gd name="connsiteY13" fmla="*/ 206964 h 1301986"/>
                <a:gd name="connsiteX14" fmla="*/ 92193 w 1495778"/>
                <a:gd name="connsiteY14" fmla="*/ 26341 h 130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5778" h="1301986">
                  <a:moveTo>
                    <a:pt x="92193" y="26341"/>
                  </a:moveTo>
                  <a:cubicBezTo>
                    <a:pt x="184386" y="0"/>
                    <a:pt x="547512" y="16934"/>
                    <a:pt x="713082" y="48919"/>
                  </a:cubicBezTo>
                  <a:cubicBezTo>
                    <a:pt x="878652" y="80904"/>
                    <a:pt x="970845" y="135467"/>
                    <a:pt x="1085615" y="218252"/>
                  </a:cubicBezTo>
                  <a:cubicBezTo>
                    <a:pt x="1200385" y="301037"/>
                    <a:pt x="1337734" y="474134"/>
                    <a:pt x="1401704" y="545630"/>
                  </a:cubicBezTo>
                  <a:cubicBezTo>
                    <a:pt x="1465674" y="617126"/>
                    <a:pt x="1495778" y="579497"/>
                    <a:pt x="1469437" y="647230"/>
                  </a:cubicBezTo>
                  <a:cubicBezTo>
                    <a:pt x="1443096" y="714963"/>
                    <a:pt x="1324563" y="871126"/>
                    <a:pt x="1243659" y="952030"/>
                  </a:cubicBezTo>
                  <a:cubicBezTo>
                    <a:pt x="1162755" y="1032934"/>
                    <a:pt x="1076207" y="1085615"/>
                    <a:pt x="984015" y="1132652"/>
                  </a:cubicBezTo>
                  <a:cubicBezTo>
                    <a:pt x="891823" y="1179689"/>
                    <a:pt x="777052" y="1211674"/>
                    <a:pt x="690504" y="1234252"/>
                  </a:cubicBezTo>
                  <a:cubicBezTo>
                    <a:pt x="603956" y="1256830"/>
                    <a:pt x="566326" y="1262475"/>
                    <a:pt x="464726" y="1268119"/>
                  </a:cubicBezTo>
                  <a:cubicBezTo>
                    <a:pt x="363126" y="1273763"/>
                    <a:pt x="131704" y="1301986"/>
                    <a:pt x="80904" y="1268119"/>
                  </a:cubicBezTo>
                  <a:cubicBezTo>
                    <a:pt x="30104" y="1234252"/>
                    <a:pt x="133585" y="1147704"/>
                    <a:pt x="159926" y="1064919"/>
                  </a:cubicBezTo>
                  <a:cubicBezTo>
                    <a:pt x="186267" y="982134"/>
                    <a:pt x="223896" y="871126"/>
                    <a:pt x="238948" y="771408"/>
                  </a:cubicBezTo>
                  <a:cubicBezTo>
                    <a:pt x="254000" y="671690"/>
                    <a:pt x="263407" y="560682"/>
                    <a:pt x="250237" y="466608"/>
                  </a:cubicBezTo>
                  <a:cubicBezTo>
                    <a:pt x="237067" y="372534"/>
                    <a:pt x="190030" y="284105"/>
                    <a:pt x="159926" y="206964"/>
                  </a:cubicBezTo>
                  <a:cubicBezTo>
                    <a:pt x="129822" y="129823"/>
                    <a:pt x="0" y="52682"/>
                    <a:pt x="92193" y="26341"/>
                  </a:cubicBez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828800" y="2971800"/>
            <a:ext cx="29718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NOT Gate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38200" y="1371600"/>
            <a:ext cx="7467600" cy="1066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Times New Roman" charset="0"/>
              </a:rPr>
              <a:t>	A </a:t>
            </a:r>
            <a:r>
              <a:rPr lang="en-US" sz="2400" b="1" dirty="0" smtClean="0">
                <a:latin typeface="Times New Roman" charset="0"/>
              </a:rPr>
              <a:t>NOT </a:t>
            </a:r>
            <a:r>
              <a:rPr lang="en-US" sz="2400" dirty="0" smtClean="0">
                <a:latin typeface="Times New Roman" charset="0"/>
              </a:rPr>
              <a:t>gate has one input signal and  output signal complement to the input signal. </a:t>
            </a:r>
            <a:r>
              <a:rPr lang="en-US" sz="2800" b="1" u="sng" dirty="0" smtClean="0">
                <a:latin typeface="Times New Roman" charset="0"/>
              </a:rPr>
              <a:t>If the input is high then output is low.</a:t>
            </a:r>
            <a:endParaRPr lang="en-US" sz="3300" b="1" u="sng" dirty="0" smtClean="0">
              <a:latin typeface="Times New Roman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90800" y="3048000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charset="0"/>
              </a:rPr>
              <a:t>A   	  Complement A (</a:t>
            </a:r>
            <a:r>
              <a:rPr lang="en-US" dirty="0" smtClean="0">
                <a:latin typeface="Times New Roman" charset="0"/>
              </a:rPr>
              <a:t>A</a:t>
            </a:r>
            <a:r>
              <a:rPr lang="en-US" b="1" dirty="0" smtClean="0">
                <a:latin typeface="Times New Roman" charset="0"/>
              </a:rPr>
              <a:t>)</a:t>
            </a:r>
          </a:p>
          <a:p>
            <a:r>
              <a:rPr lang="en-US" b="1" dirty="0" smtClean="0">
                <a:latin typeface="Times New Roman" charset="0"/>
              </a:rPr>
              <a:t>0     	 1</a:t>
            </a:r>
          </a:p>
          <a:p>
            <a:r>
              <a:rPr lang="en-US" b="1" dirty="0" smtClean="0">
                <a:latin typeface="Times New Roman" charset="0"/>
              </a:rPr>
              <a:t>1     	 0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2743200" y="4800600"/>
            <a:ext cx="3200400" cy="914400"/>
            <a:chOff x="2743200" y="4800600"/>
            <a:chExt cx="3200400" cy="914400"/>
          </a:xfrm>
        </p:grpSpPr>
        <p:grpSp>
          <p:nvGrpSpPr>
            <p:cNvPr id="32" name="Group 16"/>
            <p:cNvGrpSpPr>
              <a:grpSpLocks/>
            </p:cNvGrpSpPr>
            <p:nvPr/>
          </p:nvGrpSpPr>
          <p:grpSpPr bwMode="auto">
            <a:xfrm>
              <a:off x="2743200" y="4800600"/>
              <a:ext cx="3200400" cy="914400"/>
              <a:chOff x="2880" y="2880"/>
              <a:chExt cx="2016" cy="576"/>
            </a:xfrm>
          </p:grpSpPr>
          <p:sp>
            <p:nvSpPr>
              <p:cNvPr id="33" name="Line 4"/>
              <p:cNvSpPr>
                <a:spLocks noChangeShapeType="1"/>
              </p:cNvSpPr>
              <p:nvPr/>
            </p:nvSpPr>
            <p:spPr bwMode="auto">
              <a:xfrm>
                <a:off x="2880" y="3242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" name="Text Box 6"/>
              <p:cNvSpPr txBox="1">
                <a:spLocks noChangeArrowheads="1"/>
              </p:cNvSpPr>
              <p:nvPr/>
            </p:nvSpPr>
            <p:spPr bwMode="auto">
              <a:xfrm>
                <a:off x="3360" y="2880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dirty="0">
                    <a:latin typeface="Times New Roman" charset="0"/>
                  </a:rPr>
                  <a:t>A</a:t>
                </a:r>
              </a:p>
            </p:txBody>
          </p:sp>
          <p:sp>
            <p:nvSpPr>
              <p:cNvPr id="37" name="Line 8"/>
              <p:cNvSpPr>
                <a:spLocks noChangeShapeType="1"/>
              </p:cNvSpPr>
              <p:nvPr/>
            </p:nvSpPr>
            <p:spPr bwMode="auto">
              <a:xfrm>
                <a:off x="4080" y="3216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" name="AutoShape 12"/>
              <p:cNvSpPr>
                <a:spLocks noChangeArrowheads="1"/>
              </p:cNvSpPr>
              <p:nvPr/>
            </p:nvSpPr>
            <p:spPr bwMode="auto">
              <a:xfrm rot="1642039">
                <a:off x="3600" y="3120"/>
                <a:ext cx="384" cy="336"/>
              </a:xfrm>
              <a:prstGeom prst="flowChartMerg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9" name="Oval 13"/>
              <p:cNvSpPr>
                <a:spLocks noChangeArrowheads="1"/>
              </p:cNvSpPr>
              <p:nvPr/>
            </p:nvSpPr>
            <p:spPr bwMode="auto">
              <a:xfrm>
                <a:off x="4041" y="3181"/>
                <a:ext cx="96" cy="9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>
                <a:off x="4272" y="292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 flipH="1">
              <a:off x="4911525" y="4812175"/>
              <a:ext cx="762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Times New Roman" charset="0"/>
                </a:rPr>
                <a:t>A</a:t>
              </a:r>
            </a:p>
          </p:txBody>
        </p:sp>
      </p:grp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204750" y="30894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86267"/>
            <a:ext cx="3962400" cy="16340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400755"/>
            <a:ext cx="2667000" cy="4873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NAND Gate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209800" y="2209800"/>
            <a:ext cx="5562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     B       A AND B(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AB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  <a:r>
              <a:rPr lang="en-US" b="1" dirty="0" smtClean="0">
                <a:latin typeface="Times New Roman" charset="0"/>
              </a:rPr>
              <a:t>     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(AB)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      0        0		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      1        0		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      0        0		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      1        1		0</a:t>
            </a:r>
            <a:endParaRPr kumimoji="0" lang="en-US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52600" y="1524000"/>
            <a:ext cx="6097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400" dirty="0" smtClean="0">
                <a:latin typeface="Times New Roman" charset="0"/>
              </a:rPr>
              <a:t>A   </a:t>
            </a:r>
            <a:r>
              <a:rPr lang="en-US" sz="2400" b="1" dirty="0">
                <a:latin typeface="Times New Roman" charset="0"/>
              </a:rPr>
              <a:t>NAND </a:t>
            </a:r>
            <a:r>
              <a:rPr lang="en-US" sz="2400" dirty="0">
                <a:latin typeface="Times New Roman" charset="0"/>
              </a:rPr>
              <a:t>gate means </a:t>
            </a:r>
            <a:r>
              <a:rPr lang="en-US" sz="2400" b="1" dirty="0">
                <a:latin typeface="Times New Roman" charset="0"/>
              </a:rPr>
              <a:t>NOT followed by AND.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433712" y="4616794"/>
            <a:ext cx="1401097" cy="33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charset="0"/>
              </a:rPr>
              <a:t>AB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914400" y="4572000"/>
            <a:ext cx="4063180" cy="774619"/>
            <a:chOff x="1143000" y="4577379"/>
            <a:chExt cx="4063180" cy="774619"/>
          </a:xfrm>
        </p:grpSpPr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1773494" y="4964689"/>
              <a:ext cx="11909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1143000" y="4706482"/>
              <a:ext cx="420329" cy="645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000" b="1" dirty="0">
                  <a:latin typeface="Times New Roman" charset="0"/>
                </a:rPr>
                <a:t>A</a:t>
              </a:r>
            </a:p>
            <a:p>
              <a:pPr>
                <a:spcBef>
                  <a:spcPct val="20000"/>
                </a:spcBef>
              </a:pPr>
              <a:r>
                <a:rPr lang="en-US" sz="2000" b="1" dirty="0">
                  <a:latin typeface="Times New Roman" charset="0"/>
                </a:rPr>
                <a:t>B</a:t>
              </a: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4505632" y="4964689"/>
              <a:ext cx="700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" name="AutoShape 8"/>
            <p:cNvSpPr>
              <a:spLocks noChangeArrowheads="1"/>
            </p:cNvSpPr>
            <p:nvPr/>
          </p:nvSpPr>
          <p:spPr bwMode="auto">
            <a:xfrm rot="1642039">
              <a:off x="3805084" y="4835586"/>
              <a:ext cx="560439" cy="451861"/>
            </a:xfrm>
            <a:prstGeom prst="flowChartMerg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4448713" y="4917620"/>
              <a:ext cx="140110" cy="12910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785852" y="4577379"/>
              <a:ext cx="280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1773494" y="5187930"/>
              <a:ext cx="11909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9" name="AutoShape 13"/>
            <p:cNvSpPr>
              <a:spLocks noChangeArrowheads="1"/>
            </p:cNvSpPr>
            <p:nvPr/>
          </p:nvSpPr>
          <p:spPr bwMode="auto">
            <a:xfrm>
              <a:off x="2333932" y="4771034"/>
              <a:ext cx="1260987" cy="580964"/>
            </a:xfrm>
            <a:prstGeom prst="flowChartDelay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3594919" y="5029240"/>
              <a:ext cx="350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5711313" y="4918055"/>
            <a:ext cx="119093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5431094" y="4724400"/>
            <a:ext cx="420329" cy="64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latin typeface="Times New Roman" charset="0"/>
              </a:rPr>
              <a:t>A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Times New Roman" charset="0"/>
              </a:rPr>
              <a:t>B</a:t>
            </a: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7589659" y="4965124"/>
            <a:ext cx="70054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7742903" y="4595297"/>
            <a:ext cx="1401097" cy="33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charset="0"/>
              </a:rPr>
              <a:t>AB</a:t>
            </a:r>
          </a:p>
        </p:txBody>
      </p:sp>
      <p:sp>
        <p:nvSpPr>
          <p:cNvPr id="43" name="Oval 20"/>
          <p:cNvSpPr>
            <a:spLocks noChangeArrowheads="1"/>
          </p:cNvSpPr>
          <p:nvPr/>
        </p:nvSpPr>
        <p:spPr bwMode="auto">
          <a:xfrm>
            <a:off x="7532739" y="4918055"/>
            <a:ext cx="140110" cy="12910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7869878" y="4577815"/>
            <a:ext cx="280219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5711313" y="5141296"/>
            <a:ext cx="119093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6" name="AutoShape 23"/>
          <p:cNvSpPr>
            <a:spLocks noChangeArrowheads="1"/>
          </p:cNvSpPr>
          <p:nvPr/>
        </p:nvSpPr>
        <p:spPr bwMode="auto">
          <a:xfrm>
            <a:off x="6271752" y="4724400"/>
            <a:ext cx="1260987" cy="580964"/>
          </a:xfrm>
          <a:prstGeom prst="flowChartDelay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5128550" y="2239700"/>
            <a:ext cx="280219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1811</Words>
  <Application>Microsoft Office PowerPoint</Application>
  <PresentationFormat>On-screen Show (4:3)</PresentationFormat>
  <Paragraphs>691</Paragraphs>
  <Slides>57</Slides>
  <Notes>5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Slide 1</vt:lpstr>
      <vt:lpstr>Slide 2</vt:lpstr>
      <vt:lpstr>Logic Gates</vt:lpstr>
      <vt:lpstr>AND Gate</vt:lpstr>
      <vt:lpstr>AND Gate</vt:lpstr>
      <vt:lpstr>OR Gate</vt:lpstr>
      <vt:lpstr>OR Gate</vt:lpstr>
      <vt:lpstr>NOT Gate</vt:lpstr>
      <vt:lpstr>NAND Gate</vt:lpstr>
      <vt:lpstr>NAND Gate</vt:lpstr>
      <vt:lpstr>NOR  Gate</vt:lpstr>
      <vt:lpstr>Bubbled Gates</vt:lpstr>
      <vt:lpstr>Bubbled Gates</vt:lpstr>
      <vt:lpstr>NAND Gate</vt:lpstr>
      <vt:lpstr>NOR Gate</vt:lpstr>
      <vt:lpstr>Equivalent Gate/Circuits</vt:lpstr>
      <vt:lpstr>Equivalent Gate/Circuits</vt:lpstr>
      <vt:lpstr>Equivalent Gate/Circuits</vt:lpstr>
      <vt:lpstr>Equivalent Gate/Circuits</vt:lpstr>
      <vt:lpstr>Decimal  to Binary encoder</vt:lpstr>
      <vt:lpstr>Block/Transmit  6 bit word</vt:lpstr>
      <vt:lpstr>Block/Transmit  6 bit word</vt:lpstr>
      <vt:lpstr>Block/Transmit  6 bit word</vt:lpstr>
      <vt:lpstr>1 of 10 decoder</vt:lpstr>
      <vt:lpstr>3  to 8 decoder</vt:lpstr>
      <vt:lpstr>2  to 4 decoder</vt:lpstr>
      <vt:lpstr>XOR Gate</vt:lpstr>
      <vt:lpstr>XOR Gate</vt:lpstr>
      <vt:lpstr>XOR Gate</vt:lpstr>
      <vt:lpstr>XOR Gate</vt:lpstr>
      <vt:lpstr>XOR Gate Applications</vt:lpstr>
      <vt:lpstr>Boolean Algebra</vt:lpstr>
      <vt:lpstr>Boolean Algebra</vt:lpstr>
      <vt:lpstr>Boolean Algebra</vt:lpstr>
      <vt:lpstr>Expressions …</vt:lpstr>
      <vt:lpstr>Expressions …</vt:lpstr>
      <vt:lpstr>Expressions …</vt:lpstr>
      <vt:lpstr>Expressions …</vt:lpstr>
      <vt:lpstr>Multiplexer</vt:lpstr>
      <vt:lpstr>Multiplexer</vt:lpstr>
      <vt:lpstr>Multiplexer</vt:lpstr>
      <vt:lpstr>Word Comparator</vt:lpstr>
      <vt:lpstr>Nibble Multiplexer</vt:lpstr>
      <vt:lpstr>Control Inverter </vt:lpstr>
      <vt:lpstr>Combinational and Arithmetic Circuits</vt:lpstr>
      <vt:lpstr>Combinational and Arithmetic Circuits</vt:lpstr>
      <vt:lpstr>Binary Adder</vt:lpstr>
      <vt:lpstr>2’s complement adder subtractor </vt:lpstr>
      <vt:lpstr>Latches and Flip-flops</vt:lpstr>
      <vt:lpstr>Latches and Flip-flops</vt:lpstr>
      <vt:lpstr>Latches and Flip-flops</vt:lpstr>
      <vt:lpstr>Registers</vt:lpstr>
      <vt:lpstr>Registers</vt:lpstr>
      <vt:lpstr>Registers</vt:lpstr>
      <vt:lpstr>Counters</vt:lpstr>
      <vt:lpstr>Counters</vt:lpstr>
      <vt:lpstr>Acknowledgement </vt:lpstr>
    </vt:vector>
  </TitlesOfParts>
  <Company>spu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pss</dc:creator>
  <cp:lastModifiedBy>admin</cp:lastModifiedBy>
  <cp:revision>202</cp:revision>
  <dcterms:created xsi:type="dcterms:W3CDTF">2012-10-05T07:37:24Z</dcterms:created>
  <dcterms:modified xsi:type="dcterms:W3CDTF">2021-02-17T09:39:23Z</dcterms:modified>
</cp:coreProperties>
</file>