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1" r:id="rId2"/>
    <p:sldId id="388" r:id="rId3"/>
    <p:sldId id="385" r:id="rId4"/>
    <p:sldId id="333" r:id="rId5"/>
    <p:sldId id="336" r:id="rId6"/>
    <p:sldId id="386" r:id="rId7"/>
    <p:sldId id="380" r:id="rId8"/>
    <p:sldId id="381" r:id="rId9"/>
    <p:sldId id="339" r:id="rId10"/>
    <p:sldId id="372" r:id="rId11"/>
    <p:sldId id="357" r:id="rId12"/>
    <p:sldId id="367" r:id="rId13"/>
    <p:sldId id="382" r:id="rId14"/>
    <p:sldId id="368" r:id="rId15"/>
    <p:sldId id="369" r:id="rId16"/>
    <p:sldId id="370" r:id="rId17"/>
    <p:sldId id="373" r:id="rId18"/>
    <p:sldId id="374" r:id="rId19"/>
    <p:sldId id="383" r:id="rId20"/>
    <p:sldId id="384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6" r:id="rId29"/>
    <p:sldId id="365" r:id="rId30"/>
  </p:sldIdLst>
  <p:sldSz cx="9144000" cy="6858000" type="screen4x3"/>
  <p:notesSz cx="6858000" cy="9144000"/>
  <p:custDataLst>
    <p:tags r:id="rId32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66"/>
    <a:srgbClr val="003399"/>
    <a:srgbClr val="0000CC"/>
    <a:srgbClr val="6EBBD0"/>
    <a:srgbClr val="A7C46E"/>
    <a:srgbClr val="A18CBA"/>
    <a:srgbClr val="660033"/>
    <a:srgbClr val="07AECF"/>
    <a:srgbClr val="FFCE33"/>
    <a:srgbClr val="FFFF8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2" autoAdjust="0"/>
  </p:normalViewPr>
  <p:slideViewPr>
    <p:cSldViewPr>
      <p:cViewPr varScale="1">
        <p:scale>
          <a:sx n="70" d="100"/>
          <a:sy n="70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22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62AB-267D-4609-B23B-281D8B93D87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4E723-5A2A-4CE5-998A-9250AB76F8B6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9688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23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13" Type="http://schemas.openxmlformats.org/officeDocument/2006/relationships/slide" Target="../slides/slide21.xml"/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12" Type="http://schemas.openxmlformats.org/officeDocument/2006/relationships/slide" Target="../slides/slide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" Target="../slides/slide9.xml"/><Relationship Id="rId5" Type="http://schemas.openxmlformats.org/officeDocument/2006/relationships/tags" Target="../tags/tag6.xml"/><Relationship Id="rId10" Type="http://schemas.openxmlformats.org/officeDocument/2006/relationships/slide" Target="../slides/slide5.xml"/><Relationship Id="rId4" Type="http://schemas.openxmlformats.org/officeDocument/2006/relationships/tags" Target="../tags/tag5.xml"/><Relationship Id="rId9" Type="http://schemas.openxmlformats.org/officeDocument/2006/relationships/image" Target="../media/image1.png"/><Relationship Id="rId14" Type="http://schemas.openxmlformats.org/officeDocument/2006/relationships/slide" Target="../slides/slide2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13" Type="http://schemas.openxmlformats.org/officeDocument/2006/relationships/slide" Target="../slides/slide21.xml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12" Type="http://schemas.openxmlformats.org/officeDocument/2006/relationships/slide" Target="../slides/slide17.xml"/><Relationship Id="rId2" Type="http://schemas.openxmlformats.org/officeDocument/2006/relationships/tags" Target="../tags/tag9.xml"/><Relationship Id="rId16" Type="http://schemas.openxmlformats.org/officeDocument/2006/relationships/image" Target="../media/image3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" Target="../slides/slide9.xml"/><Relationship Id="rId5" Type="http://schemas.openxmlformats.org/officeDocument/2006/relationships/tags" Target="../tags/tag12.xml"/><Relationship Id="rId15" Type="http://schemas.openxmlformats.org/officeDocument/2006/relationships/image" Target="../media/image2.png"/><Relationship Id="rId10" Type="http://schemas.openxmlformats.org/officeDocument/2006/relationships/slide" Target="../slides/slide5.xml"/><Relationship Id="rId4" Type="http://schemas.openxmlformats.org/officeDocument/2006/relationships/tags" Target="../tags/tag11.xml"/><Relationship Id="rId9" Type="http://schemas.openxmlformats.org/officeDocument/2006/relationships/image" Target="../media/image1.png"/><Relationship Id="rId14" Type="http://schemas.openxmlformats.org/officeDocument/2006/relationships/slide" Target="../slides/slide2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676400" y="1752600"/>
            <a:ext cx="7010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0" y="1752600"/>
            <a:ext cx="7010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titolo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Fare clic per modificare lo stile del titolo</a:t>
            </a:r>
            <a:endParaRPr kumimoji="0" lang="it-IT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egnaposto testo 2"/>
          <p:cNvSpPr>
            <a:spLocks noGrp="1"/>
          </p:cNvSpPr>
          <p:nvPr>
            <p:ph idx="13"/>
          </p:nvPr>
        </p:nvSpPr>
        <p:spPr>
          <a:xfrm>
            <a:off x="1676400" y="1752600"/>
            <a:ext cx="701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9" name="Segnaposto data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5CA7C4-2036-431F-8ED1-DF88832C06AD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05/02/2021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egnaposto numero diapositiva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59EAA2-1EFC-4FE4-AC89-27DC2C7B67A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ttangolo 1"/>
          <p:cNvSpPr/>
          <p:nvPr userDrawn="1"/>
        </p:nvSpPr>
        <p:spPr>
          <a:xfrm>
            <a:off x="0" y="476882"/>
            <a:ext cx="9144000" cy="6381118"/>
          </a:xfrm>
          <a:prstGeom prst="rect">
            <a:avLst/>
          </a:prstGeom>
          <a:gradFill>
            <a:gsLst>
              <a:gs pos="0">
                <a:srgbClr val="07B8DB"/>
              </a:gs>
              <a:gs pos="100000">
                <a:srgbClr val="6BB7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3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1 4"/>
          <p:cNvCxnSpPr/>
          <p:nvPr userDrawn="1"/>
        </p:nvCxnSpPr>
        <p:spPr>
          <a:xfrm>
            <a:off x="228600" y="1219200"/>
            <a:ext cx="751517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49"/>
          <p:cNvSpPr/>
          <p:nvPr userDrawn="1"/>
        </p:nvSpPr>
        <p:spPr>
          <a:xfrm>
            <a:off x="5888469" y="95960"/>
            <a:ext cx="3096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000" b="1" i="1" dirty="0" smtClean="0">
                <a:solidFill>
                  <a:schemeClr val="bg1"/>
                </a:solidFill>
                <a:latin typeface="Albertus Extra Bold" pitchFamily="34" charset="0"/>
              </a:rPr>
              <a:t>Visit pritisajja.info for more such shows...</a:t>
            </a:r>
            <a:endParaRPr lang="it-IT" sz="1000" b="1" i="1" dirty="0">
              <a:solidFill>
                <a:schemeClr val="bg1"/>
              </a:solidFill>
              <a:latin typeface="Albertus Extra Bold" pitchFamily="34" charset="0"/>
            </a:endParaRPr>
          </a:p>
        </p:txBody>
      </p:sp>
      <p:sp>
        <p:nvSpPr>
          <p:cNvPr id="16" name="Rettangolo arrotondato 42"/>
          <p:cNvSpPr/>
          <p:nvPr userDrawn="1"/>
        </p:nvSpPr>
        <p:spPr>
          <a:xfrm rot="16200000">
            <a:off x="4649406" y="3336882"/>
            <a:ext cx="4742489" cy="1777425"/>
          </a:xfrm>
          <a:prstGeom prst="roundRect">
            <a:avLst/>
          </a:prstGeom>
          <a:solidFill>
            <a:schemeClr val="tx1"/>
          </a:solidFill>
          <a:ln w="98425">
            <a:noFill/>
          </a:ln>
          <a:effectLst>
            <a:outerShdw blurRad="393700" dist="152400" dir="5160000" algn="t" rotWithShape="0">
              <a:prstClr val="black">
                <a:alpha val="44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44"/>
          <p:cNvSpPr/>
          <p:nvPr userDrawn="1"/>
        </p:nvSpPr>
        <p:spPr>
          <a:xfrm rot="16200000">
            <a:off x="2590800" y="457200"/>
            <a:ext cx="5181600" cy="7315200"/>
          </a:xfrm>
          <a:prstGeom prst="roundRect">
            <a:avLst>
              <a:gd name="adj" fmla="val 9440"/>
            </a:avLst>
          </a:prstGeom>
          <a:solidFill>
            <a:schemeClr val="tx1"/>
          </a:solidFill>
          <a:ln w="98425">
            <a:solidFill>
              <a:schemeClr val="bg1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270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4"/>
          </p:nvPr>
        </p:nvSpPr>
        <p:spPr>
          <a:xfrm>
            <a:off x="228600" y="609600"/>
            <a:ext cx="5029200" cy="533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2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Rettangolo 72">
            <a:hlinkClick r:id="rId8" action="ppaction://hlinksldjump"/>
          </p:cNvPr>
          <p:cNvSpPr/>
          <p:nvPr userDrawn="1"/>
        </p:nvSpPr>
        <p:spPr>
          <a:xfrm>
            <a:off x="216877" y="1307123"/>
            <a:ext cx="1099170" cy="8463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300" b="1" i="0" dirty="0" smtClean="0">
                <a:solidFill>
                  <a:schemeClr val="bg1"/>
                </a:solidFill>
                <a:latin typeface="+mj-lt"/>
              </a:rPr>
              <a:t>Introduction</a:t>
            </a:r>
            <a:r>
              <a:rPr lang="it-IT" sz="1300" b="1" i="0" baseline="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here to  view</a:t>
            </a:r>
            <a:endParaRPr lang="it-IT" sz="900" b="1" dirty="0">
              <a:solidFill>
                <a:srgbClr val="FFE389"/>
              </a:solidFill>
              <a:latin typeface="Articulate Light" pitchFamily="2" charset="0"/>
            </a:endParaRPr>
          </a:p>
        </p:txBody>
      </p:sp>
      <p:pic>
        <p:nvPicPr>
          <p:cNvPr id="36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6884" y="1598442"/>
            <a:ext cx="116634" cy="151623"/>
          </a:xfrm>
          <a:prstGeom prst="rect">
            <a:avLst/>
          </a:prstGeom>
          <a:noFill/>
        </p:spPr>
      </p:pic>
      <p:sp>
        <p:nvSpPr>
          <p:cNvPr id="37" name="Rettangolo 74">
            <a:hlinkClick r:id="rId10" action="ppaction://hlinksldjump"/>
          </p:cNvPr>
          <p:cNvSpPr/>
          <p:nvPr userDrawn="1"/>
        </p:nvSpPr>
        <p:spPr>
          <a:xfrm>
            <a:off x="211941" y="2187791"/>
            <a:ext cx="1099170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  <a:latin typeface="+mj-lt"/>
              </a:rPr>
              <a:t>Block Diagram of Simple Computer</a:t>
            </a:r>
          </a:p>
          <a:p>
            <a:endParaRPr lang="it-IT" sz="900" dirty="0" smtClean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here to view</a:t>
            </a:r>
            <a:endParaRPr lang="it-IT" sz="900" b="1" dirty="0">
              <a:solidFill>
                <a:srgbClr val="FFE389"/>
              </a:solidFill>
              <a:latin typeface="+mj-lt"/>
            </a:endParaRPr>
          </a:p>
        </p:txBody>
      </p:sp>
      <p:pic>
        <p:nvPicPr>
          <p:cNvPr id="38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1948" y="2542610"/>
            <a:ext cx="116634" cy="151623"/>
          </a:xfrm>
          <a:prstGeom prst="rect">
            <a:avLst/>
          </a:prstGeom>
          <a:noFill/>
        </p:spPr>
      </p:pic>
      <p:sp>
        <p:nvSpPr>
          <p:cNvPr id="39" name="Rettangolo 76">
            <a:hlinkClick r:id="rId11" action="ppaction://hlinksldjump"/>
          </p:cNvPr>
          <p:cNvSpPr/>
          <p:nvPr userDrawn="1"/>
        </p:nvSpPr>
        <p:spPr>
          <a:xfrm>
            <a:off x="216877" y="3154826"/>
            <a:ext cx="1099170" cy="9079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100" b="1" dirty="0" smtClean="0">
                <a:solidFill>
                  <a:schemeClr val="bg1"/>
                </a:solidFill>
                <a:latin typeface="+mj-lt"/>
              </a:rPr>
              <a:t>Number System  and  Representation of Data</a:t>
            </a:r>
            <a:endParaRPr lang="it-IT" sz="1050" b="1" i="1" dirty="0" smtClean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</a:t>
            </a:r>
            <a:r>
              <a:rPr lang="it-IT" sz="900" b="1" dirty="0">
                <a:solidFill>
                  <a:srgbClr val="FFE389"/>
                </a:solidFill>
                <a:latin typeface="+mj-lt"/>
              </a:rPr>
              <a:t>here to view</a:t>
            </a:r>
          </a:p>
        </p:txBody>
      </p:sp>
      <p:pic>
        <p:nvPicPr>
          <p:cNvPr id="40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6884" y="3506714"/>
            <a:ext cx="116634" cy="151623"/>
          </a:xfrm>
          <a:prstGeom prst="rect">
            <a:avLst/>
          </a:prstGeom>
          <a:noFill/>
        </p:spPr>
      </p:pic>
      <p:cxnSp>
        <p:nvCxnSpPr>
          <p:cNvPr id="41" name="Connettore 1 79"/>
          <p:cNvCxnSpPr/>
          <p:nvPr userDrawn="1"/>
        </p:nvCxnSpPr>
        <p:spPr>
          <a:xfrm>
            <a:off x="293077" y="3101214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80"/>
          <p:cNvCxnSpPr/>
          <p:nvPr userDrawn="1"/>
        </p:nvCxnSpPr>
        <p:spPr>
          <a:xfrm>
            <a:off x="293077" y="2164619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72">
            <a:hlinkClick r:id="rId12" action="ppaction://hlinksldjump"/>
          </p:cNvPr>
          <p:cNvSpPr/>
          <p:nvPr userDrawn="1"/>
        </p:nvSpPr>
        <p:spPr>
          <a:xfrm>
            <a:off x="211941" y="4098652"/>
            <a:ext cx="1099170" cy="8463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100" b="1" dirty="0" smtClean="0">
                <a:solidFill>
                  <a:schemeClr val="bg1"/>
                </a:solidFill>
                <a:latin typeface="+mj-lt"/>
              </a:rPr>
              <a:t>IEEE FP Representation</a:t>
            </a:r>
            <a:endParaRPr lang="it-IT" sz="1050" b="1" dirty="0">
              <a:solidFill>
                <a:schemeClr val="bg1"/>
              </a:solidFill>
              <a:latin typeface="+mj-lt"/>
            </a:endParaRP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</a:t>
            </a:r>
            <a:r>
              <a:rPr lang="it-IT" sz="900" b="1" dirty="0">
                <a:solidFill>
                  <a:srgbClr val="FFE389"/>
                </a:solidFill>
                <a:latin typeface="+mj-lt"/>
              </a:rPr>
              <a:t>here to </a:t>
            </a:r>
            <a:r>
              <a:rPr lang="it-IT" sz="900" b="1" dirty="0">
                <a:solidFill>
                  <a:srgbClr val="FFE389"/>
                </a:solidFill>
                <a:latin typeface="Articulate Light" pitchFamily="2" charset="0"/>
              </a:rPr>
              <a:t>view</a:t>
            </a:r>
          </a:p>
        </p:txBody>
      </p:sp>
      <p:pic>
        <p:nvPicPr>
          <p:cNvPr id="44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1948" y="4377271"/>
            <a:ext cx="116634" cy="151623"/>
          </a:xfrm>
          <a:prstGeom prst="rect">
            <a:avLst/>
          </a:prstGeom>
          <a:noFill/>
        </p:spPr>
      </p:pic>
      <p:sp>
        <p:nvSpPr>
          <p:cNvPr id="45" name="Rettangolo 74">
            <a:hlinkClick r:id="rId13" action="ppaction://hlinksldjump"/>
          </p:cNvPr>
          <p:cNvSpPr/>
          <p:nvPr userDrawn="1"/>
        </p:nvSpPr>
        <p:spPr>
          <a:xfrm>
            <a:off x="207005" y="4992020"/>
            <a:ext cx="1099170" cy="8463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100" b="1" dirty="0" smtClean="0">
                <a:solidFill>
                  <a:schemeClr val="bg1"/>
                </a:solidFill>
                <a:latin typeface="+mj-lt"/>
              </a:rPr>
              <a:t>Character Representation </a:t>
            </a:r>
            <a:endParaRPr lang="it-IT" sz="1050" b="1" i="1" dirty="0" smtClean="0">
              <a:solidFill>
                <a:schemeClr val="bg1"/>
              </a:solidFill>
              <a:latin typeface="+mj-lt"/>
            </a:endParaRPr>
          </a:p>
          <a:p>
            <a:endParaRPr lang="it-IT" sz="900" dirty="0" smtClean="0">
              <a:solidFill>
                <a:schemeClr val="bg1"/>
              </a:solidFill>
              <a:latin typeface="+mj-lt"/>
            </a:endParaRP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here to view</a:t>
            </a:r>
            <a:endParaRPr lang="it-IT" sz="900" b="1" dirty="0">
              <a:solidFill>
                <a:srgbClr val="FFE389"/>
              </a:solidFill>
              <a:latin typeface="+mj-lt"/>
            </a:endParaRPr>
          </a:p>
        </p:txBody>
      </p:sp>
      <p:pic>
        <p:nvPicPr>
          <p:cNvPr id="46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297012" y="5321439"/>
            <a:ext cx="116634" cy="151623"/>
          </a:xfrm>
          <a:prstGeom prst="rect">
            <a:avLst/>
          </a:prstGeom>
          <a:noFill/>
        </p:spPr>
      </p:pic>
      <p:sp>
        <p:nvSpPr>
          <p:cNvPr id="47" name="Rettangolo 76">
            <a:hlinkClick r:id="rId14" action="ppaction://hlinksldjump"/>
          </p:cNvPr>
          <p:cNvSpPr/>
          <p:nvPr userDrawn="1"/>
        </p:nvSpPr>
        <p:spPr>
          <a:xfrm>
            <a:off x="211941" y="5968824"/>
            <a:ext cx="1099170" cy="7848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  <a:latin typeface="+mj-lt"/>
              </a:rPr>
              <a:t>Eoor Correction and Detection</a:t>
            </a:r>
            <a:endParaRPr lang="it-IT" sz="1100" b="1" dirty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>
                <a:solidFill>
                  <a:srgbClr val="FFE389"/>
                </a:solidFill>
                <a:latin typeface="+mj-lt"/>
              </a:rPr>
              <a:t>Click here to view</a:t>
            </a:r>
          </a:p>
        </p:txBody>
      </p:sp>
      <p:pic>
        <p:nvPicPr>
          <p:cNvPr id="48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1948" y="6285543"/>
            <a:ext cx="116634" cy="151623"/>
          </a:xfrm>
          <a:prstGeom prst="rect">
            <a:avLst/>
          </a:prstGeom>
          <a:noFill/>
        </p:spPr>
      </p:pic>
      <p:cxnSp>
        <p:nvCxnSpPr>
          <p:cNvPr id="49" name="Connettore 1 79"/>
          <p:cNvCxnSpPr/>
          <p:nvPr userDrawn="1"/>
        </p:nvCxnSpPr>
        <p:spPr>
          <a:xfrm>
            <a:off x="351021" y="5916274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80"/>
          <p:cNvCxnSpPr/>
          <p:nvPr userDrawn="1"/>
        </p:nvCxnSpPr>
        <p:spPr>
          <a:xfrm>
            <a:off x="355957" y="4943448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Fare clic per modificare lo stile del titolo</a:t>
            </a:r>
            <a:endParaRPr kumimoji="0" lang="it-IT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2"/>
          <p:cNvSpPr txBox="1">
            <a:spLocks/>
          </p:cNvSpPr>
          <p:nvPr userDrawn="1"/>
        </p:nvSpPr>
        <p:spPr>
          <a:xfrm>
            <a:off x="1676400" y="1752600"/>
            <a:ext cx="701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it-IT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it-IT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it-IT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egnaposto data 3"/>
          <p:cNvSpPr>
            <a:spLocks noGrp="1"/>
          </p:cNvSpPr>
          <p:nvPr userDrawn="1"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 userDrawn="1"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Rettangolo 1"/>
          <p:cNvSpPr/>
          <p:nvPr userDrawn="1"/>
        </p:nvSpPr>
        <p:spPr>
          <a:xfrm>
            <a:off x="0" y="476882"/>
            <a:ext cx="9144000" cy="6381118"/>
          </a:xfrm>
          <a:prstGeom prst="rect">
            <a:avLst/>
          </a:prstGeom>
          <a:gradFill>
            <a:gsLst>
              <a:gs pos="0">
                <a:srgbClr val="07B8DB"/>
              </a:gs>
              <a:gs pos="100000">
                <a:srgbClr val="6BB7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1 4"/>
          <p:cNvCxnSpPr/>
          <p:nvPr userDrawn="1"/>
        </p:nvCxnSpPr>
        <p:spPr>
          <a:xfrm>
            <a:off x="228600" y="1219200"/>
            <a:ext cx="751517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27"/>
          <p:cNvSpPr/>
          <p:nvPr userDrawn="1"/>
        </p:nvSpPr>
        <p:spPr>
          <a:xfrm>
            <a:off x="228600" y="609600"/>
            <a:ext cx="4499174" cy="533400"/>
          </a:xfrm>
          <a:prstGeom prst="roundRect">
            <a:avLst/>
          </a:prstGeom>
          <a:solidFill>
            <a:srgbClr val="83C5E5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12" name="Rettangolo 49"/>
          <p:cNvSpPr/>
          <p:nvPr userDrawn="1"/>
        </p:nvSpPr>
        <p:spPr>
          <a:xfrm>
            <a:off x="5888469" y="95960"/>
            <a:ext cx="3096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000" b="1" i="1" dirty="0" smtClean="0">
                <a:solidFill>
                  <a:schemeClr val="bg1"/>
                </a:solidFill>
                <a:latin typeface="Albertus Extra Bold" pitchFamily="34" charset="0"/>
              </a:rPr>
              <a:t>Visit pritisajja.info for more such shows...</a:t>
            </a:r>
            <a:endParaRPr lang="it-IT" sz="1000" b="1" i="1" dirty="0">
              <a:solidFill>
                <a:schemeClr val="bg1"/>
              </a:solidFill>
              <a:latin typeface="Albertus Extra Bold" pitchFamily="34" charset="0"/>
            </a:endParaRPr>
          </a:p>
        </p:txBody>
      </p:sp>
      <p:sp>
        <p:nvSpPr>
          <p:cNvPr id="13" name="Rettangolo arrotondato 44"/>
          <p:cNvSpPr/>
          <p:nvPr userDrawn="1"/>
        </p:nvSpPr>
        <p:spPr>
          <a:xfrm rot="16200000">
            <a:off x="2359269" y="284284"/>
            <a:ext cx="5715000" cy="731520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 w="98425">
            <a:solidFill>
              <a:schemeClr val="bg1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27000" dist="889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72">
            <a:hlinkClick r:id="rId8" action="ppaction://hlinksldjump"/>
          </p:cNvPr>
          <p:cNvSpPr/>
          <p:nvPr userDrawn="1"/>
        </p:nvSpPr>
        <p:spPr>
          <a:xfrm>
            <a:off x="216877" y="1307123"/>
            <a:ext cx="1099170" cy="8463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300" b="1" i="0" dirty="0" smtClean="0">
                <a:solidFill>
                  <a:schemeClr val="bg1"/>
                </a:solidFill>
                <a:latin typeface="+mj-lt"/>
              </a:rPr>
              <a:t>Introduction</a:t>
            </a:r>
            <a:r>
              <a:rPr lang="it-IT" sz="1300" b="1" i="0" baseline="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here to  view</a:t>
            </a:r>
            <a:endParaRPr lang="it-IT" sz="900" b="1" dirty="0">
              <a:solidFill>
                <a:srgbClr val="FFE389"/>
              </a:solidFill>
              <a:latin typeface="Articulate Light" pitchFamily="2" charset="0"/>
            </a:endParaRPr>
          </a:p>
        </p:txBody>
      </p:sp>
      <p:pic>
        <p:nvPicPr>
          <p:cNvPr id="15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6884" y="1598442"/>
            <a:ext cx="116634" cy="151623"/>
          </a:xfrm>
          <a:prstGeom prst="rect">
            <a:avLst/>
          </a:prstGeom>
          <a:noFill/>
        </p:spPr>
      </p:pic>
      <p:sp>
        <p:nvSpPr>
          <p:cNvPr id="16" name="Rettangolo 74">
            <a:hlinkClick r:id="rId10" action="ppaction://hlinksldjump"/>
          </p:cNvPr>
          <p:cNvSpPr/>
          <p:nvPr userDrawn="1"/>
        </p:nvSpPr>
        <p:spPr>
          <a:xfrm>
            <a:off x="211941" y="2187791"/>
            <a:ext cx="1099170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  <a:latin typeface="+mj-lt"/>
              </a:rPr>
              <a:t>Block Diagram of Simple Computer</a:t>
            </a:r>
          </a:p>
          <a:p>
            <a:endParaRPr lang="it-IT" sz="900" dirty="0" smtClean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here to view</a:t>
            </a:r>
            <a:endParaRPr lang="it-IT" sz="900" b="1" dirty="0">
              <a:solidFill>
                <a:srgbClr val="FFE389"/>
              </a:solidFill>
              <a:latin typeface="+mj-lt"/>
            </a:endParaRPr>
          </a:p>
        </p:txBody>
      </p:sp>
      <p:pic>
        <p:nvPicPr>
          <p:cNvPr id="17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1948" y="2542610"/>
            <a:ext cx="116634" cy="151623"/>
          </a:xfrm>
          <a:prstGeom prst="rect">
            <a:avLst/>
          </a:prstGeom>
          <a:noFill/>
        </p:spPr>
      </p:pic>
      <p:sp>
        <p:nvSpPr>
          <p:cNvPr id="18" name="Rettangolo 76">
            <a:hlinkClick r:id="rId11" action="ppaction://hlinksldjump"/>
          </p:cNvPr>
          <p:cNvSpPr/>
          <p:nvPr userDrawn="1"/>
        </p:nvSpPr>
        <p:spPr>
          <a:xfrm>
            <a:off x="216877" y="3154826"/>
            <a:ext cx="1099170" cy="9079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100" b="1" dirty="0" smtClean="0">
                <a:solidFill>
                  <a:schemeClr val="bg1"/>
                </a:solidFill>
                <a:latin typeface="+mj-lt"/>
              </a:rPr>
              <a:t>Number System  and  Representation of Data</a:t>
            </a:r>
            <a:endParaRPr lang="it-IT" sz="1050" b="1" i="1" dirty="0" smtClean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</a:t>
            </a:r>
            <a:r>
              <a:rPr lang="it-IT" sz="900" b="1" dirty="0">
                <a:solidFill>
                  <a:srgbClr val="FFE389"/>
                </a:solidFill>
                <a:latin typeface="+mj-lt"/>
              </a:rPr>
              <a:t>here to view</a:t>
            </a:r>
          </a:p>
        </p:txBody>
      </p:sp>
      <p:pic>
        <p:nvPicPr>
          <p:cNvPr id="19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6884" y="3506714"/>
            <a:ext cx="116634" cy="151623"/>
          </a:xfrm>
          <a:prstGeom prst="rect">
            <a:avLst/>
          </a:prstGeom>
          <a:noFill/>
        </p:spPr>
      </p:pic>
      <p:cxnSp>
        <p:nvCxnSpPr>
          <p:cNvPr id="20" name="Connettore 1 79"/>
          <p:cNvCxnSpPr/>
          <p:nvPr userDrawn="1"/>
        </p:nvCxnSpPr>
        <p:spPr>
          <a:xfrm>
            <a:off x="293077" y="3101214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80"/>
          <p:cNvCxnSpPr/>
          <p:nvPr userDrawn="1"/>
        </p:nvCxnSpPr>
        <p:spPr>
          <a:xfrm>
            <a:off x="293077" y="2164619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72">
            <a:hlinkClick r:id="rId12" action="ppaction://hlinksldjump"/>
          </p:cNvPr>
          <p:cNvSpPr/>
          <p:nvPr userDrawn="1"/>
        </p:nvSpPr>
        <p:spPr>
          <a:xfrm>
            <a:off x="211941" y="4098652"/>
            <a:ext cx="1099170" cy="8463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100" b="1" dirty="0" smtClean="0">
                <a:solidFill>
                  <a:schemeClr val="bg1"/>
                </a:solidFill>
                <a:latin typeface="+mj-lt"/>
              </a:rPr>
              <a:t>IEEE FP Representation</a:t>
            </a:r>
            <a:endParaRPr lang="it-IT" sz="1050" b="1" dirty="0">
              <a:solidFill>
                <a:schemeClr val="bg1"/>
              </a:solidFill>
              <a:latin typeface="+mj-lt"/>
            </a:endParaRP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</a:t>
            </a:r>
            <a:r>
              <a:rPr lang="it-IT" sz="900" b="1" dirty="0">
                <a:solidFill>
                  <a:srgbClr val="FFE389"/>
                </a:solidFill>
                <a:latin typeface="+mj-lt"/>
              </a:rPr>
              <a:t>here to </a:t>
            </a:r>
            <a:r>
              <a:rPr lang="it-IT" sz="900" b="1" dirty="0">
                <a:solidFill>
                  <a:srgbClr val="FFE389"/>
                </a:solidFill>
                <a:latin typeface="Articulate Light" pitchFamily="2" charset="0"/>
              </a:rPr>
              <a:t>view</a:t>
            </a:r>
          </a:p>
        </p:txBody>
      </p:sp>
      <p:pic>
        <p:nvPicPr>
          <p:cNvPr id="23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1948" y="4377271"/>
            <a:ext cx="116634" cy="151623"/>
          </a:xfrm>
          <a:prstGeom prst="rect">
            <a:avLst/>
          </a:prstGeom>
          <a:noFill/>
        </p:spPr>
      </p:pic>
      <p:sp>
        <p:nvSpPr>
          <p:cNvPr id="24" name="Rettangolo 74">
            <a:hlinkClick r:id="rId13" action="ppaction://hlinksldjump"/>
          </p:cNvPr>
          <p:cNvSpPr/>
          <p:nvPr userDrawn="1"/>
        </p:nvSpPr>
        <p:spPr>
          <a:xfrm>
            <a:off x="207005" y="4992020"/>
            <a:ext cx="1099170" cy="8463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100" b="1" dirty="0" smtClean="0">
                <a:solidFill>
                  <a:schemeClr val="bg1"/>
                </a:solidFill>
                <a:latin typeface="+mj-lt"/>
              </a:rPr>
              <a:t>Character Representation </a:t>
            </a:r>
            <a:endParaRPr lang="it-IT" sz="1050" b="1" i="1" dirty="0" smtClean="0">
              <a:solidFill>
                <a:schemeClr val="bg1"/>
              </a:solidFill>
              <a:latin typeface="+mj-lt"/>
            </a:endParaRPr>
          </a:p>
          <a:p>
            <a:endParaRPr lang="it-IT" sz="900" dirty="0" smtClean="0">
              <a:solidFill>
                <a:schemeClr val="bg1"/>
              </a:solidFill>
              <a:latin typeface="+mj-lt"/>
            </a:endParaRPr>
          </a:p>
          <a:p>
            <a:endParaRPr lang="it-IT" sz="900" b="1" dirty="0" smtClean="0">
              <a:solidFill>
                <a:srgbClr val="FFE389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here to view</a:t>
            </a:r>
            <a:endParaRPr lang="it-IT" sz="900" b="1" dirty="0">
              <a:solidFill>
                <a:srgbClr val="FFE389"/>
              </a:solidFill>
              <a:latin typeface="+mj-lt"/>
            </a:endParaRPr>
          </a:p>
        </p:txBody>
      </p:sp>
      <p:pic>
        <p:nvPicPr>
          <p:cNvPr id="25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297012" y="5321439"/>
            <a:ext cx="116634" cy="151623"/>
          </a:xfrm>
          <a:prstGeom prst="rect">
            <a:avLst/>
          </a:prstGeom>
          <a:noFill/>
        </p:spPr>
      </p:pic>
      <p:sp>
        <p:nvSpPr>
          <p:cNvPr id="26" name="Rettangolo 76">
            <a:hlinkClick r:id="rId14" action="ppaction://hlinksldjump"/>
          </p:cNvPr>
          <p:cNvSpPr/>
          <p:nvPr userDrawn="1"/>
        </p:nvSpPr>
        <p:spPr>
          <a:xfrm>
            <a:off x="211941" y="5968824"/>
            <a:ext cx="1099170" cy="7848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  <a:latin typeface="+mj-lt"/>
              </a:rPr>
              <a:t>Error Correction and Detection</a:t>
            </a:r>
            <a:endParaRPr lang="it-IT" sz="1100" b="1" dirty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>
                <a:solidFill>
                  <a:srgbClr val="FFE389"/>
                </a:solidFill>
                <a:latin typeface="+mj-lt"/>
              </a:rPr>
              <a:t>Click here to view</a:t>
            </a:r>
          </a:p>
        </p:txBody>
      </p:sp>
      <p:pic>
        <p:nvPicPr>
          <p:cNvPr id="27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1948" y="6285543"/>
            <a:ext cx="116634" cy="151623"/>
          </a:xfrm>
          <a:prstGeom prst="rect">
            <a:avLst/>
          </a:prstGeom>
          <a:noFill/>
        </p:spPr>
      </p:pic>
      <p:cxnSp>
        <p:nvCxnSpPr>
          <p:cNvPr id="28" name="Connettore 1 79"/>
          <p:cNvCxnSpPr/>
          <p:nvPr userDrawn="1"/>
        </p:nvCxnSpPr>
        <p:spPr>
          <a:xfrm>
            <a:off x="351021" y="5916274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80"/>
          <p:cNvCxnSpPr/>
          <p:nvPr userDrawn="1"/>
        </p:nvCxnSpPr>
        <p:spPr>
          <a:xfrm>
            <a:off x="355957" y="4943448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4419600" cy="533400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30" name="Picture 5" descr="peace_dov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 flipH="1">
            <a:off x="1447800" y="6062133"/>
            <a:ext cx="771379" cy="795867"/>
          </a:xfrm>
          <a:prstGeom prst="rect">
            <a:avLst/>
          </a:prstGeom>
          <a:noFill/>
        </p:spPr>
      </p:pic>
      <p:pic>
        <p:nvPicPr>
          <p:cNvPr id="33" name="Picture 5" descr="peace_dove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72401" y="304800"/>
            <a:ext cx="1371599" cy="131706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://pritisajja.info/" TargetMode="External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slide" Target="slide29.xml"/><Relationship Id="rId12" Type="http://schemas.openxmlformats.org/officeDocument/2006/relationships/hyperlink" Target="http://pritisajja.info/Tutorial%20LOC%202013.pdf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hyperlink" Target="pritisajja.info" TargetMode="External"/><Relationship Id="rId15" Type="http://schemas.openxmlformats.org/officeDocument/2006/relationships/slide" Target="slide4.xml"/><Relationship Id="rId10" Type="http://schemas.openxmlformats.org/officeDocument/2006/relationships/image" Target="../media/image8.png"/><Relationship Id="rId4" Type="http://schemas.openxmlformats.org/officeDocument/2006/relationships/slide" Target="slide3.xml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mailto:priti@pritisajja.info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476882"/>
            <a:ext cx="9144000" cy="4536294"/>
          </a:xfrm>
          <a:prstGeom prst="rect">
            <a:avLst/>
          </a:prstGeom>
          <a:gradFill>
            <a:gsLst>
              <a:gs pos="0">
                <a:srgbClr val="07B8DB"/>
              </a:gs>
              <a:gs pos="100000">
                <a:srgbClr val="6BB7DC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1 4"/>
          <p:cNvCxnSpPr/>
          <p:nvPr/>
        </p:nvCxnSpPr>
        <p:spPr>
          <a:xfrm>
            <a:off x="827584" y="1700808"/>
            <a:ext cx="751517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971600" y="1772816"/>
            <a:ext cx="3851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Arial Black" pitchFamily="34" charset="0"/>
              </a:rPr>
              <a:t>Units</a:t>
            </a:r>
            <a:endParaRPr lang="it-IT" sz="2400" b="1" dirty="0">
              <a:solidFill>
                <a:schemeClr val="bg1"/>
              </a:solidFill>
              <a:latin typeface="Articulate" pitchFamily="2" charset="0"/>
            </a:endParaRPr>
          </a:p>
        </p:txBody>
      </p:sp>
      <p:pic>
        <p:nvPicPr>
          <p:cNvPr id="1026" name="Picture 2" descr="K:\lavoro\algoritmi\gallery\immagini\scaricate\select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984911">
            <a:off x="1058330" y="2343236"/>
            <a:ext cx="259327" cy="25932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:\lavoro\algoritmi\gallery\immagini\scaricate\select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984911">
            <a:off x="1058331" y="2746501"/>
            <a:ext cx="259327" cy="25932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:\lavoro\algoritmi\gallery\immagini\scaricate\select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984911">
            <a:off x="1058330" y="3147493"/>
            <a:ext cx="259327" cy="25932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:\lavoro\algoritmi\gallery\immagini\scaricate\select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984911">
            <a:off x="1058331" y="3538589"/>
            <a:ext cx="259327" cy="25932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tangolo 14">
            <a:hlinkClick r:id="rId4" action="ppaction://hlinksldjump"/>
          </p:cNvPr>
          <p:cNvSpPr/>
          <p:nvPr/>
        </p:nvSpPr>
        <p:spPr>
          <a:xfrm>
            <a:off x="1376661" y="2350596"/>
            <a:ext cx="3060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it-IT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5084440" y="2038211"/>
            <a:ext cx="3159968" cy="1772433"/>
          </a:xfrm>
          <a:prstGeom prst="rect">
            <a:avLst/>
          </a:prstGeom>
          <a:solidFill>
            <a:srgbClr val="83C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arrotondato 17"/>
          <p:cNvSpPr/>
          <p:nvPr/>
        </p:nvSpPr>
        <p:spPr>
          <a:xfrm>
            <a:off x="4988820" y="3988114"/>
            <a:ext cx="3582540" cy="397181"/>
          </a:xfrm>
          <a:prstGeom prst="roundRect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5105400" y="4038600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Watch image here...!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1376661" y="2758545"/>
            <a:ext cx="3060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  <a:latin typeface="+mj-lt"/>
              </a:rPr>
              <a:t>Processors, Memory and I/O</a:t>
            </a:r>
            <a:endParaRPr lang="it-IT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1376661" y="3159537"/>
            <a:ext cx="3060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</a:rPr>
              <a:t>Instruction and Flow of Control</a:t>
            </a:r>
            <a:r>
              <a:rPr lang="it-IT" sz="1400" dirty="0" smtClean="0">
                <a:solidFill>
                  <a:schemeClr val="bg1"/>
                </a:solidFill>
                <a:latin typeface="Articulate Light" pitchFamily="2" charset="0"/>
              </a:rPr>
              <a:t> magna </a:t>
            </a:r>
            <a:endParaRPr lang="it-IT" sz="1400" dirty="0">
              <a:solidFill>
                <a:schemeClr val="bg1"/>
              </a:solidFill>
              <a:latin typeface="Articulate Light" pitchFamily="2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1376661" y="3546157"/>
            <a:ext cx="3060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</a:rPr>
              <a:t>Gates and Boolean Algebra</a:t>
            </a:r>
            <a:r>
              <a:rPr lang="it-IT" sz="1600" b="1" dirty="0" smtClean="0">
                <a:solidFill>
                  <a:schemeClr val="bg1"/>
                </a:solidFill>
                <a:latin typeface="Articulate Light" pitchFamily="2" charset="0"/>
              </a:rPr>
              <a:t> </a:t>
            </a:r>
            <a:r>
              <a:rPr lang="it-IT" sz="1400" b="1" dirty="0">
                <a:solidFill>
                  <a:schemeClr val="bg1"/>
                </a:solidFill>
                <a:latin typeface="Articulate Light" pitchFamily="2" charset="0"/>
              </a:rPr>
              <a:t>do eiusmod </a:t>
            </a:r>
            <a:r>
              <a:rPr lang="it-IT" sz="1400" b="1" dirty="0" smtClean="0">
                <a:solidFill>
                  <a:schemeClr val="bg1"/>
                </a:solidFill>
                <a:latin typeface="Articulate Light" pitchFamily="2" charset="0"/>
              </a:rPr>
              <a:t>tempor</a:t>
            </a:r>
            <a:endParaRPr lang="it-IT" sz="1400" b="1" dirty="0">
              <a:solidFill>
                <a:schemeClr val="bg1"/>
              </a:solidFill>
              <a:latin typeface="Articulate Light" pitchFamily="2" charset="0"/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457200" y="908720"/>
            <a:ext cx="4869558" cy="648072"/>
          </a:xfrm>
          <a:prstGeom prst="roundRect">
            <a:avLst/>
          </a:prstGeom>
          <a:solidFill>
            <a:srgbClr val="83C5E5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itchFamily="34" charset="0"/>
              </a:rPr>
              <a:t>Logical Organization of Computers</a:t>
            </a:r>
            <a:endParaRPr lang="it-IT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ttangolo arrotondato 33"/>
          <p:cNvSpPr/>
          <p:nvPr/>
        </p:nvSpPr>
        <p:spPr>
          <a:xfrm>
            <a:off x="5580112" y="1124744"/>
            <a:ext cx="2762648" cy="432048"/>
          </a:xfrm>
          <a:prstGeom prst="roundRect">
            <a:avLst/>
          </a:prstGeom>
          <a:solidFill>
            <a:srgbClr val="83C5E5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0" name="Connettore 1 29"/>
          <p:cNvCxnSpPr/>
          <p:nvPr/>
        </p:nvCxnSpPr>
        <p:spPr>
          <a:xfrm>
            <a:off x="6948264" y="1115219"/>
            <a:ext cx="0" cy="4320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5638800" y="1219200"/>
            <a:ext cx="1381472" cy="23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00" b="1" dirty="0" smtClean="0">
                <a:solidFill>
                  <a:schemeClr val="bg1"/>
                </a:solidFill>
                <a:latin typeface="Albertus Extra Bold" pitchFamily="34" charset="0"/>
              </a:rPr>
              <a:t>PS01CMCA 02</a:t>
            </a:r>
            <a:endParaRPr lang="it-IT" sz="900" b="1" dirty="0">
              <a:solidFill>
                <a:schemeClr val="bg1"/>
              </a:solidFill>
              <a:latin typeface="Albertus Extra Bold" pitchFamily="34" charset="0"/>
            </a:endParaRPr>
          </a:p>
        </p:txBody>
      </p:sp>
      <p:sp>
        <p:nvSpPr>
          <p:cNvPr id="47" name="Rettangolo 46"/>
          <p:cNvSpPr/>
          <p:nvPr/>
        </p:nvSpPr>
        <p:spPr>
          <a:xfrm>
            <a:off x="7245153" y="1223174"/>
            <a:ext cx="10488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00" b="1" dirty="0" smtClean="0">
                <a:solidFill>
                  <a:schemeClr val="bg1"/>
                </a:solidFill>
                <a:latin typeface="Albertus Extra Bold" pitchFamily="34" charset="0"/>
              </a:rPr>
              <a:t>MCA I</a:t>
            </a:r>
            <a:endParaRPr lang="it-IT" sz="1000" b="1" dirty="0">
              <a:solidFill>
                <a:schemeClr val="bg1"/>
              </a:solidFill>
              <a:latin typeface="Albertus Extra Bold" pitchFamily="34" charset="0"/>
            </a:endParaRPr>
          </a:p>
        </p:txBody>
      </p:sp>
      <p:sp>
        <p:nvSpPr>
          <p:cNvPr id="49" name="Rettangolo 48"/>
          <p:cNvSpPr/>
          <p:nvPr/>
        </p:nvSpPr>
        <p:spPr>
          <a:xfrm>
            <a:off x="899592" y="5085184"/>
            <a:ext cx="2867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smtClean="0">
                <a:solidFill>
                  <a:srgbClr val="07AECF"/>
                </a:solidFill>
                <a:latin typeface="+mj-lt"/>
              </a:rPr>
              <a:t>Jump to a specific course section</a:t>
            </a:r>
            <a:endParaRPr lang="it-IT" sz="1400" b="1" dirty="0">
              <a:solidFill>
                <a:srgbClr val="07AECF"/>
              </a:solidFill>
              <a:latin typeface="+mj-lt"/>
            </a:endParaRPr>
          </a:p>
        </p:txBody>
      </p:sp>
      <p:sp>
        <p:nvSpPr>
          <p:cNvPr id="50" name="Rettangolo 49">
            <a:hlinkClick r:id="rId5" action="ppaction://hlinkfile"/>
          </p:cNvPr>
          <p:cNvSpPr/>
          <p:nvPr/>
        </p:nvSpPr>
        <p:spPr>
          <a:xfrm>
            <a:off x="5580112" y="95960"/>
            <a:ext cx="3096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i="1" dirty="0" smtClean="0">
                <a:solidFill>
                  <a:schemeClr val="bg1"/>
                </a:solidFill>
                <a:latin typeface="+mj-lt"/>
              </a:rPr>
              <a:t>Visit pritisajja.info for more such slideshows..........</a:t>
            </a:r>
            <a:endParaRPr lang="it-IT" sz="11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9" name="Picture 5" descr="K:\lavoro\algoritmi\spot_elearning\source\immagini\Immagine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28560">
            <a:off x="2566388" y="5445225"/>
            <a:ext cx="997500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:\lavoro\algoritmi\spot_elearning\source\immagini\Immagine1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28560">
            <a:off x="7380312" y="5445224"/>
            <a:ext cx="987394" cy="711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K:\lavoro\algoritmi\spot_elearning\source\immagini\Immagine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28560">
            <a:off x="5796136" y="5445225"/>
            <a:ext cx="999017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:\lavoro\algoritmi\spot_elearning\source\immagini\Immagine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28560">
            <a:off x="4211960" y="5445225"/>
            <a:ext cx="995479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:\lavoro\algoritmi\spot_elearning\source\immagini\Immagine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28560">
            <a:off x="984233" y="5445225"/>
            <a:ext cx="995479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ttangolo 57">
            <a:hlinkClick r:id="rId4" action="ppaction://hlinksldjump"/>
          </p:cNvPr>
          <p:cNvSpPr/>
          <p:nvPr/>
        </p:nvSpPr>
        <p:spPr>
          <a:xfrm>
            <a:off x="880541" y="6258580"/>
            <a:ext cx="1254671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b="1" dirty="0" smtClean="0">
                <a:latin typeface="+mj-lt"/>
              </a:rPr>
              <a:t>PS01CMCA02</a:t>
            </a:r>
          </a:p>
          <a:p>
            <a:r>
              <a:rPr lang="it-IT" sz="1100" b="1" dirty="0" smtClean="0">
                <a:latin typeface="+mj-lt"/>
              </a:rPr>
              <a:t>Course Content Unit 1</a:t>
            </a:r>
            <a:endParaRPr lang="it-IT" sz="1050" b="1" dirty="0">
              <a:latin typeface="+mj-lt"/>
            </a:endParaRPr>
          </a:p>
        </p:txBody>
      </p:sp>
      <p:sp>
        <p:nvSpPr>
          <p:cNvPr id="59" name="Rettangolo 58">
            <a:hlinkClick r:id="rId12"/>
          </p:cNvPr>
          <p:cNvSpPr/>
          <p:nvPr/>
        </p:nvSpPr>
        <p:spPr>
          <a:xfrm>
            <a:off x="2464717" y="6258580"/>
            <a:ext cx="12546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 smtClean="0">
                <a:latin typeface="+mj-lt"/>
              </a:rPr>
              <a:t>Tutorial</a:t>
            </a:r>
            <a:r>
              <a:rPr lang="it-IT" sz="1100" dirty="0" smtClean="0">
                <a:latin typeface="+mj-lt"/>
              </a:rPr>
              <a:t/>
            </a:r>
            <a:br>
              <a:rPr lang="it-IT" sz="1100" dirty="0" smtClean="0">
                <a:latin typeface="+mj-lt"/>
              </a:rPr>
            </a:br>
            <a:r>
              <a:rPr lang="it-IT" sz="1100" b="1" dirty="0" smtClean="0">
                <a:latin typeface="+mj-lt"/>
              </a:rPr>
              <a:t>Practice Material</a:t>
            </a:r>
            <a:endParaRPr lang="it-IT" sz="800" b="1" dirty="0">
              <a:latin typeface="+mj-lt"/>
            </a:endParaRPr>
          </a:p>
        </p:txBody>
      </p:sp>
      <p:sp>
        <p:nvSpPr>
          <p:cNvPr id="60" name="Rettangolo 59"/>
          <p:cNvSpPr/>
          <p:nvPr/>
        </p:nvSpPr>
        <p:spPr>
          <a:xfrm>
            <a:off x="4111376" y="6285474"/>
            <a:ext cx="1451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 smtClean="0"/>
              <a:t>Sample Papers</a:t>
            </a:r>
          </a:p>
          <a:p>
            <a:r>
              <a:rPr lang="it-IT" sz="1100" b="1" dirty="0" smtClean="0"/>
              <a:t>Old papers</a:t>
            </a:r>
            <a:endParaRPr lang="it-IT" sz="1000" b="1" dirty="0"/>
          </a:p>
        </p:txBody>
      </p:sp>
      <p:sp>
        <p:nvSpPr>
          <p:cNvPr id="61" name="Rettangolo 60">
            <a:hlinkClick r:id="rId13"/>
          </p:cNvPr>
          <p:cNvSpPr/>
          <p:nvPr/>
        </p:nvSpPr>
        <p:spPr>
          <a:xfrm>
            <a:off x="5695552" y="6258580"/>
            <a:ext cx="125467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 smtClean="0"/>
              <a:t>Website </a:t>
            </a:r>
            <a:r>
              <a:rPr lang="it-IT" sz="1200" dirty="0" smtClean="0"/>
              <a:t/>
            </a:r>
            <a:br>
              <a:rPr lang="it-IT" sz="1200" dirty="0" smtClean="0"/>
            </a:br>
            <a:r>
              <a:rPr lang="it-IT" sz="1100" b="1" dirty="0" smtClean="0"/>
              <a:t>Pritisajja.info</a:t>
            </a:r>
            <a:endParaRPr lang="it-IT" sz="1050" b="1" dirty="0"/>
          </a:p>
        </p:txBody>
      </p:sp>
      <p:sp>
        <p:nvSpPr>
          <p:cNvPr id="62" name="Rettangolo 61">
            <a:hlinkClick r:id="rId7" action="ppaction://hlinksldjump"/>
          </p:cNvPr>
          <p:cNvSpPr/>
          <p:nvPr/>
        </p:nvSpPr>
        <p:spPr>
          <a:xfrm>
            <a:off x="7279728" y="6275294"/>
            <a:ext cx="14832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 smtClean="0"/>
              <a:t>Acknowldgement </a:t>
            </a:r>
            <a:r>
              <a:rPr lang="it-IT" sz="1100" dirty="0" smtClean="0"/>
              <a:t/>
            </a:r>
            <a:br>
              <a:rPr lang="it-IT" sz="1100" dirty="0" smtClean="0"/>
            </a:br>
            <a:r>
              <a:rPr lang="it-IT" sz="1100" b="1" dirty="0" smtClean="0"/>
              <a:t>References</a:t>
            </a:r>
            <a:endParaRPr lang="it-IT" sz="1000" b="1" dirty="0"/>
          </a:p>
        </p:txBody>
      </p:sp>
      <p:sp>
        <p:nvSpPr>
          <p:cNvPr id="65" name="Oval 64"/>
          <p:cNvSpPr/>
          <p:nvPr/>
        </p:nvSpPr>
        <p:spPr>
          <a:xfrm>
            <a:off x="942975" y="5591175"/>
            <a:ext cx="152400" cy="152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590800" y="5562600"/>
            <a:ext cx="152400" cy="1524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200525" y="5543550"/>
            <a:ext cx="152400" cy="15240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800725" y="5553075"/>
            <a:ext cx="152400" cy="1524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7372350" y="5543550"/>
            <a:ext cx="152400" cy="1524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2" descr="K:\lavoro\algoritmi\gallery\immagini\scaricate\select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984911">
            <a:off x="1040421" y="3918930"/>
            <a:ext cx="259327" cy="25932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K:\lavoro\algoritmi\gallery\immagini\scaricate\select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984911">
            <a:off x="1040422" y="4310026"/>
            <a:ext cx="259327" cy="25932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tangolo 23"/>
          <p:cNvSpPr/>
          <p:nvPr/>
        </p:nvSpPr>
        <p:spPr>
          <a:xfrm>
            <a:off x="1358752" y="3930974"/>
            <a:ext cx="3060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</a:rPr>
              <a:t>Digital Logic Circuits</a:t>
            </a:r>
            <a:endParaRPr lang="it-IT" sz="1400" dirty="0">
              <a:solidFill>
                <a:schemeClr val="bg1"/>
              </a:solidFill>
              <a:latin typeface="Articulate Light" pitchFamily="2" charset="0"/>
            </a:endParaRPr>
          </a:p>
        </p:txBody>
      </p:sp>
      <p:sp>
        <p:nvSpPr>
          <p:cNvPr id="54" name="Rettangolo 24"/>
          <p:cNvSpPr/>
          <p:nvPr/>
        </p:nvSpPr>
        <p:spPr>
          <a:xfrm>
            <a:off x="1358752" y="4317594"/>
            <a:ext cx="3060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</a:rPr>
              <a:t>Memory Elements and Counters</a:t>
            </a:r>
            <a:r>
              <a:rPr lang="it-IT" sz="1400" b="1" dirty="0" smtClean="0">
                <a:solidFill>
                  <a:schemeClr val="bg1"/>
                </a:solidFill>
                <a:latin typeface="Articulate Light" pitchFamily="2" charset="0"/>
              </a:rPr>
              <a:t> tempor</a:t>
            </a:r>
            <a:endParaRPr lang="it-IT" sz="1400" b="1" dirty="0">
              <a:solidFill>
                <a:schemeClr val="bg1"/>
              </a:solidFill>
              <a:latin typeface="Articulate Light" pitchFamily="2" charset="0"/>
            </a:endParaRPr>
          </a:p>
        </p:txBody>
      </p:sp>
      <p:pic>
        <p:nvPicPr>
          <p:cNvPr id="4098" name="Picture 2" descr="http://reviews.in.88db.com/images/RollTop-Foldable-Notebook-concept-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17123" y="2057400"/>
            <a:ext cx="3089275" cy="1752599"/>
          </a:xfrm>
          <a:prstGeom prst="rect">
            <a:avLst/>
          </a:prstGeom>
          <a:noFill/>
        </p:spPr>
      </p:pic>
      <p:sp>
        <p:nvSpPr>
          <p:cNvPr id="19" name="Rettangolo 18">
            <a:hlinkClick r:id="rId15" action="ppaction://hlinksldjump"/>
          </p:cNvPr>
          <p:cNvSpPr/>
          <p:nvPr/>
        </p:nvSpPr>
        <p:spPr>
          <a:xfrm>
            <a:off x="5029200" y="1981200"/>
            <a:ext cx="3314700" cy="1856895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solidFill>
                <a:schemeClr val="bg1"/>
              </a:solidFill>
              <a:latin typeface="Albertus Extra Bold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715000" y="2590800"/>
            <a:ext cx="2133599" cy="889035"/>
            <a:chOff x="9296400" y="3000142"/>
            <a:chExt cx="2133599" cy="889035"/>
          </a:xfrm>
        </p:grpSpPr>
        <p:sp>
          <p:nvSpPr>
            <p:cNvPr id="20" name="Rettangolo arrotondato 19"/>
            <p:cNvSpPr/>
            <p:nvPr/>
          </p:nvSpPr>
          <p:spPr>
            <a:xfrm>
              <a:off x="9880326" y="3000142"/>
              <a:ext cx="503410" cy="50405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>
                <a:solidFill>
                  <a:schemeClr val="bg1"/>
                </a:solidFill>
                <a:latin typeface="Albertus Extra Bold" pitchFamily="34" charset="0"/>
              </a:endParaRPr>
            </a:p>
          </p:txBody>
        </p:sp>
        <p:sp>
          <p:nvSpPr>
            <p:cNvPr id="21" name="Triangolo isoscele 20">
              <a:hlinkClick r:id="rId15" action="ppaction://hlinksldjump"/>
            </p:cNvPr>
            <p:cNvSpPr/>
            <p:nvPr/>
          </p:nvSpPr>
          <p:spPr>
            <a:xfrm rot="5400000">
              <a:off x="10074050" y="3170637"/>
              <a:ext cx="162272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>
                <a:solidFill>
                  <a:schemeClr val="bg1"/>
                </a:solidFill>
                <a:latin typeface="Albertus Extra Bold" pitchFamily="34" charset="0"/>
              </a:endParaRP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9296400" y="3581400"/>
              <a:ext cx="21335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400" b="1" dirty="0" smtClean="0">
                  <a:solidFill>
                    <a:schemeClr val="bg1"/>
                  </a:solidFill>
                  <a:latin typeface="Albertus Extra Bold" pitchFamily="34" charset="0"/>
                </a:rPr>
                <a:t>Click here to play</a:t>
              </a:r>
              <a:endParaRPr lang="it-IT" sz="1400" dirty="0">
                <a:solidFill>
                  <a:schemeClr val="bg1"/>
                </a:solidFill>
                <a:latin typeface="Albertus Extra Bold" pitchFamily="34" charset="0"/>
              </a:endParaRPr>
            </a:p>
          </p:txBody>
        </p:sp>
      </p:grpSp>
      <p:pic>
        <p:nvPicPr>
          <p:cNvPr id="51" name="Picture 5" descr="peace_dov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0"/>
            <a:ext cx="1981200" cy="1981200"/>
          </a:xfrm>
          <a:prstGeom prst="rect">
            <a:avLst/>
          </a:prstGeom>
          <a:noFill/>
        </p:spPr>
      </p:pic>
      <p:pic>
        <p:nvPicPr>
          <p:cNvPr id="55" name="Picture 5" descr="peace_dov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 flipH="1">
            <a:off x="0" y="0"/>
            <a:ext cx="1066800" cy="1100667"/>
          </a:xfrm>
          <a:prstGeom prst="rect">
            <a:avLst/>
          </a:prstGeom>
          <a:noFill/>
        </p:spPr>
      </p:pic>
      <p:pic>
        <p:nvPicPr>
          <p:cNvPr id="57" name="Picture 5" descr="peace_dov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 flipH="1">
            <a:off x="6934200" y="4495800"/>
            <a:ext cx="771379" cy="7958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360785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Bits, Bytes and Kilobytes, ….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1676400"/>
            <a:ext cx="6629400" cy="3962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most basic unit of information in a computer.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a state of “on” or “off” in a digital circuit.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Sometimes these states are “high” or “low” voltage instead of “on” or “off..”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group of eight bits.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byte is the smallest possible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addressable (can be found via its location)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unit of computer storage.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contiguous group of bytes.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Words can be any number of bits (16, 32, 64 bits are common).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group of four bits is called a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nibble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nybble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Bytes, therefore, consist of two nibbles: a “high-order nibble,” and a “low-order” nibble.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 of Data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1371600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3399"/>
                </a:solidFill>
              </a:rPr>
              <a:t>Representation of Integers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Unsigned  integer representation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Signed integer representation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Complement representation</a:t>
            </a:r>
          </a:p>
          <a:p>
            <a:pPr marL="457200" indent="-457200">
              <a:lnSpc>
                <a:spcPct val="15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3399"/>
                </a:solidFill>
              </a:rPr>
              <a:t>Representation of Real Numbers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IEEE floating point representation</a:t>
            </a:r>
          </a:p>
          <a:p>
            <a:pPr marL="457200" indent="-457200">
              <a:lnSpc>
                <a:spcPct val="15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3399"/>
                </a:solidFill>
              </a:rPr>
              <a:t>Representation of Characters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EBCDIC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ASCII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Unicode</a:t>
            </a:r>
          </a:p>
          <a:p>
            <a:pPr marL="457200" indent="-457200">
              <a:lnSpc>
                <a:spcPct val="150000"/>
              </a:lnSpc>
              <a:tabLst>
                <a:tab pos="457200" algn="l"/>
              </a:tabLst>
            </a:pPr>
            <a:endParaRPr lang="en-US" sz="2000" b="1" dirty="0" smtClean="0">
              <a:solidFill>
                <a:srgbClr val="003399"/>
              </a:solidFill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endParaRPr lang="en-US" sz="2000" b="1" dirty="0"/>
          </a:p>
        </p:txBody>
      </p:sp>
      <p:pic>
        <p:nvPicPr>
          <p:cNvPr id="47106" name="Picture 2" descr="PowerPoint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114800"/>
            <a:ext cx="2114550" cy="21145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Magnitude Method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048000" y="32766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3581400" y="32766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4038600" y="32766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4572000" y="32766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5105400" y="32766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5638800" y="32766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7162800" y="3276600"/>
            <a:ext cx="685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+41</a:t>
            </a: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705600" y="3276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048000" y="41148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581400" y="41148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4038600" y="41148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572000" y="41148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5105400" y="41148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5638800" y="41148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096000" y="41148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7162800" y="4114800"/>
            <a:ext cx="685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-41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6705600" y="4114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2057400" y="1981200"/>
            <a:ext cx="64008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 the +41 and -41 into signed magnitude system.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 Bit         Magnitude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limited numbers can be presented using this method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baseline="0" dirty="0" smtClean="0">
                <a:solidFill>
                  <a:srgbClr val="C00000"/>
                </a:solidFill>
              </a:rPr>
              <a:t>Positive and negative zeros are possible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 to handle addition of a positive and negative numbers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62200" y="1600200"/>
            <a:ext cx="5791201" cy="4727260"/>
            <a:chOff x="1886638" y="2047875"/>
            <a:chExt cx="5512107" cy="4574057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974554" y="5881860"/>
              <a:ext cx="3732560" cy="359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spcBef>
                  <a:spcPct val="10000"/>
                </a:spcBef>
                <a:buFontTx/>
                <a:buChar char="•"/>
              </a:pPr>
              <a:r>
                <a:rPr lang="en-US" sz="2000" dirty="0">
                  <a:latin typeface="Arial" pitchFamily="34" charset="0"/>
                </a:rPr>
                <a:t> </a:t>
              </a:r>
              <a:r>
                <a:rPr lang="en-US" sz="1600" b="1" dirty="0">
                  <a:solidFill>
                    <a:srgbClr val="008000"/>
                  </a:solidFill>
                  <a:latin typeface="Arial" pitchFamily="34" charset="0"/>
                </a:rPr>
                <a:t>Two different representations for 0!</a:t>
              </a: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179763" y="2371725"/>
              <a:ext cx="2657475" cy="266065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505325" y="2405063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0000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524375" y="4692650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0111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321300" y="3354388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0011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149600" y="3725863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1011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11600" y="2460625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1111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559175" y="2651125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1110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279775" y="2981325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1101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132138" y="3354388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1100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243263" y="4078288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1010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465513" y="4413250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1001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873500" y="4692650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1000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51413" y="4451350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0110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192713" y="4135438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0101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284788" y="3781425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0100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154613" y="2981325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0010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876800" y="2647950"/>
              <a:ext cx="57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dirty="0">
                  <a:solidFill>
                    <a:srgbClr val="000099"/>
                  </a:solidFill>
                  <a:latin typeface="Arial" pitchFamily="34" charset="0"/>
                </a:rPr>
                <a:t>0001</a:t>
              </a:r>
            </a:p>
          </p:txBody>
        </p:sp>
        <p:grpSp>
          <p:nvGrpSpPr>
            <p:cNvPr id="22" name="Group 49"/>
            <p:cNvGrpSpPr>
              <a:grpSpLocks/>
            </p:cNvGrpSpPr>
            <p:nvPr/>
          </p:nvGrpSpPr>
          <p:grpSpPr bwMode="auto">
            <a:xfrm>
              <a:off x="4710117" y="2051049"/>
              <a:ext cx="1511301" cy="3255964"/>
              <a:chOff x="3111" y="1122"/>
              <a:chExt cx="952" cy="2051"/>
            </a:xfrm>
          </p:grpSpPr>
          <p:sp>
            <p:nvSpPr>
              <p:cNvPr id="42" name="Rectangle 21"/>
              <p:cNvSpPr>
                <a:spLocks noChangeArrowheads="1"/>
              </p:cNvSpPr>
              <p:nvPr/>
            </p:nvSpPr>
            <p:spPr bwMode="auto">
              <a:xfrm>
                <a:off x="3146" y="1122"/>
                <a:ext cx="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A50021"/>
                    </a:solidFill>
                    <a:latin typeface="Arial" pitchFamily="34" charset="0"/>
                  </a:rPr>
                  <a:t>+0</a:t>
                </a:r>
              </a:p>
            </p:txBody>
          </p: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3485" y="1309"/>
                <a:ext cx="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A50021"/>
                    </a:solidFill>
                    <a:latin typeface="Arial" pitchFamily="34" charset="0"/>
                  </a:rPr>
                  <a:t>+1</a:t>
                </a:r>
              </a:p>
            </p:txBody>
          </p:sp>
          <p:sp>
            <p:nvSpPr>
              <p:cNvPr id="44" name="Rectangle 23"/>
              <p:cNvSpPr>
                <a:spLocks noChangeArrowheads="1"/>
              </p:cNvSpPr>
              <p:nvPr/>
            </p:nvSpPr>
            <p:spPr bwMode="auto">
              <a:xfrm>
                <a:off x="3707" y="1579"/>
                <a:ext cx="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A50021"/>
                    </a:solidFill>
                    <a:latin typeface="Arial" pitchFamily="34" charset="0"/>
                  </a:rPr>
                  <a:t>+2</a:t>
                </a:r>
              </a:p>
            </p:txBody>
          </p:sp>
          <p:sp>
            <p:nvSpPr>
              <p:cNvPr id="45" name="Rectangle 24"/>
              <p:cNvSpPr>
                <a:spLocks noChangeArrowheads="1"/>
              </p:cNvSpPr>
              <p:nvPr/>
            </p:nvSpPr>
            <p:spPr bwMode="auto">
              <a:xfrm>
                <a:off x="3789" y="1871"/>
                <a:ext cx="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A50021"/>
                    </a:solidFill>
                    <a:latin typeface="Arial" pitchFamily="34" charset="0"/>
                  </a:rPr>
                  <a:t>+3</a:t>
                </a:r>
              </a:p>
            </p:txBody>
          </p:sp>
          <p:sp>
            <p:nvSpPr>
              <p:cNvPr id="46" name="Rectangle 25"/>
              <p:cNvSpPr>
                <a:spLocks noChangeArrowheads="1"/>
              </p:cNvSpPr>
              <p:nvPr/>
            </p:nvSpPr>
            <p:spPr bwMode="auto">
              <a:xfrm>
                <a:off x="3801" y="2199"/>
                <a:ext cx="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A50021"/>
                    </a:solidFill>
                    <a:latin typeface="Arial" pitchFamily="34" charset="0"/>
                  </a:rPr>
                  <a:t>+4</a:t>
                </a:r>
              </a:p>
            </p:txBody>
          </p:sp>
          <p:sp>
            <p:nvSpPr>
              <p:cNvPr id="47" name="Rectangle 26"/>
              <p:cNvSpPr>
                <a:spLocks noChangeArrowheads="1"/>
              </p:cNvSpPr>
              <p:nvPr/>
            </p:nvSpPr>
            <p:spPr bwMode="auto">
              <a:xfrm>
                <a:off x="3707" y="2469"/>
                <a:ext cx="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A50021"/>
                    </a:solidFill>
                    <a:latin typeface="Arial" pitchFamily="34" charset="0"/>
                  </a:rPr>
                  <a:t>+5</a:t>
                </a:r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3508" y="2726"/>
                <a:ext cx="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A50021"/>
                    </a:solidFill>
                    <a:latin typeface="Arial" pitchFamily="34" charset="0"/>
                  </a:rPr>
                  <a:t>+6</a:t>
                </a:r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3111" y="2961"/>
                <a:ext cx="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A50021"/>
                    </a:solidFill>
                    <a:latin typeface="Arial" pitchFamily="34" charset="0"/>
                  </a:rPr>
                  <a:t>+7</a:t>
                </a:r>
              </a:p>
            </p:txBody>
          </p:sp>
        </p:grpSp>
        <p:grpSp>
          <p:nvGrpSpPr>
            <p:cNvPr id="23" name="Group 50"/>
            <p:cNvGrpSpPr>
              <a:grpSpLocks/>
            </p:cNvGrpSpPr>
            <p:nvPr/>
          </p:nvGrpSpPr>
          <p:grpSpPr bwMode="auto">
            <a:xfrm>
              <a:off x="2778125" y="2051053"/>
              <a:ext cx="1498600" cy="3273427"/>
              <a:chOff x="1894" y="1122"/>
              <a:chExt cx="944" cy="2062"/>
            </a:xfrm>
          </p:grpSpPr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2584" y="2972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990099"/>
                    </a:solidFill>
                    <a:latin typeface="Arial" pitchFamily="34" charset="0"/>
                  </a:rPr>
                  <a:t>-0</a:t>
                </a: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2210" y="2762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990099"/>
                    </a:solidFill>
                    <a:latin typeface="Arial" pitchFamily="34" charset="0"/>
                  </a:rPr>
                  <a:t>-1</a:t>
                </a: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1976" y="2445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990099"/>
                    </a:solidFill>
                    <a:latin typeface="Arial" pitchFamily="34" charset="0"/>
                  </a:rPr>
                  <a:t>-2</a:t>
                </a:r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1894" y="2164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990099"/>
                    </a:solidFill>
                    <a:latin typeface="Arial" pitchFamily="34" charset="0"/>
                  </a:rPr>
                  <a:t>-3</a:t>
                </a:r>
              </a:p>
            </p:txBody>
          </p:sp>
          <p:sp>
            <p:nvSpPr>
              <p:cNvPr id="38" name="Rectangle 33"/>
              <p:cNvSpPr>
                <a:spLocks noChangeArrowheads="1"/>
              </p:cNvSpPr>
              <p:nvPr/>
            </p:nvSpPr>
            <p:spPr bwMode="auto">
              <a:xfrm>
                <a:off x="1894" y="1860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990099"/>
                    </a:solidFill>
                    <a:latin typeface="Arial" pitchFamily="34" charset="0"/>
                  </a:rPr>
                  <a:t>-4</a:t>
                </a:r>
              </a:p>
            </p:txBody>
          </p:sp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2023" y="1555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990099"/>
                    </a:solidFill>
                    <a:latin typeface="Arial" pitchFamily="34" charset="0"/>
                  </a:rPr>
                  <a:t>-5</a:t>
                </a:r>
              </a:p>
            </p:txBody>
          </p:sp>
          <p:sp>
            <p:nvSpPr>
              <p:cNvPr id="40" name="Rectangle 35"/>
              <p:cNvSpPr>
                <a:spLocks noChangeArrowheads="1"/>
              </p:cNvSpPr>
              <p:nvPr/>
            </p:nvSpPr>
            <p:spPr bwMode="auto">
              <a:xfrm>
                <a:off x="2210" y="1333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990099"/>
                    </a:solidFill>
                    <a:latin typeface="Arial" pitchFamily="34" charset="0"/>
                  </a:rPr>
                  <a:t>-6</a:t>
                </a:r>
              </a:p>
            </p:txBody>
          </p:sp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2608" y="1122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10000"/>
                  </a:spcBef>
                </a:pPr>
                <a:r>
                  <a:rPr lang="en-US" sz="1600" b="1" dirty="0">
                    <a:solidFill>
                      <a:srgbClr val="990099"/>
                    </a:solidFill>
                    <a:latin typeface="Arial" pitchFamily="34" charset="0"/>
                  </a:rPr>
                  <a:t>-7</a:t>
                </a:r>
              </a:p>
            </p:txBody>
          </p:sp>
        </p:grp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3709988" y="3267075"/>
              <a:ext cx="1700212" cy="838200"/>
            </a:xfrm>
            <a:prstGeom prst="rect">
              <a:avLst/>
            </a:prstGeom>
            <a:noFill/>
            <a:ln w="127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1" dirty="0">
                  <a:latin typeface="Arial" pitchFamily="34" charset="0"/>
                </a:rPr>
                <a:t>Inner numbers:</a:t>
              </a:r>
              <a:br>
                <a:rPr lang="en-US" sz="1600" b="1" dirty="0">
                  <a:latin typeface="Arial" pitchFamily="34" charset="0"/>
                </a:rPr>
              </a:br>
              <a:r>
                <a:rPr lang="en-US" sz="1600" b="1" dirty="0">
                  <a:latin typeface="Arial" pitchFamily="34" charset="0"/>
                </a:rPr>
                <a:t>Binary representation</a:t>
              </a:r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6310829" y="2047875"/>
              <a:ext cx="1087916" cy="134010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1400" b="1" dirty="0">
                  <a:latin typeface="Arial" pitchFamily="34" charset="0"/>
                </a:rPr>
                <a:t>Seven Positive Numbers and “Positive” Zero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886638" y="4480981"/>
              <a:ext cx="1232971" cy="134010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1400" b="1" dirty="0">
                  <a:latin typeface="Arial" pitchFamily="34" charset="0"/>
                </a:rPr>
                <a:t>Seven Negative Numbers and “Negative” Zero</a:t>
              </a:r>
            </a:p>
          </p:txBody>
        </p:sp>
        <p:sp>
          <p:nvSpPr>
            <p:cNvPr id="27" name="Rectangle 41"/>
            <p:cNvSpPr>
              <a:spLocks noChangeArrowheads="1"/>
            </p:cNvSpPr>
            <p:nvPr/>
          </p:nvSpPr>
          <p:spPr bwMode="auto">
            <a:xfrm>
              <a:off x="3126954" y="6262859"/>
              <a:ext cx="2190471" cy="359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spcBef>
                  <a:spcPct val="10000"/>
                </a:spcBef>
                <a:buFontTx/>
                <a:buChar char="•"/>
              </a:pPr>
              <a:r>
                <a:rPr lang="en-US" sz="2000" dirty="0">
                  <a:latin typeface="Arial" pitchFamily="34" charset="0"/>
                </a:rPr>
                <a:t> </a:t>
              </a:r>
              <a:r>
                <a:rPr lang="en-US" sz="1600" b="1" dirty="0">
                  <a:solidFill>
                    <a:srgbClr val="FF9933"/>
                  </a:solidFill>
                  <a:latin typeface="Arial" pitchFamily="34" charset="0"/>
                </a:rPr>
                <a:t>Two discontinuities</a:t>
              </a:r>
            </a:p>
          </p:txBody>
        </p:sp>
        <p:grpSp>
          <p:nvGrpSpPr>
            <p:cNvPr id="28" name="Group 42"/>
            <p:cNvGrpSpPr>
              <a:grpSpLocks/>
            </p:cNvGrpSpPr>
            <p:nvPr/>
          </p:nvGrpSpPr>
          <p:grpSpPr bwMode="auto">
            <a:xfrm>
              <a:off x="3786188" y="2047875"/>
              <a:ext cx="1524000" cy="3352800"/>
              <a:chOff x="3984" y="624"/>
              <a:chExt cx="960" cy="2112"/>
            </a:xfrm>
          </p:grpSpPr>
          <p:sp>
            <p:nvSpPr>
              <p:cNvPr id="32" name="Oval 43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432" cy="288"/>
              </a:xfrm>
              <a:prstGeom prst="ellips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auto">
              <a:xfrm>
                <a:off x="4512" y="624"/>
                <a:ext cx="432" cy="288"/>
              </a:xfrm>
              <a:prstGeom prst="ellips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9" name="Group 45"/>
            <p:cNvGrpSpPr>
              <a:grpSpLocks/>
            </p:cNvGrpSpPr>
            <p:nvPr/>
          </p:nvGrpSpPr>
          <p:grpSpPr bwMode="auto">
            <a:xfrm>
              <a:off x="3786188" y="2047875"/>
              <a:ext cx="1524000" cy="3352800"/>
              <a:chOff x="4752" y="624"/>
              <a:chExt cx="960" cy="2112"/>
            </a:xfrm>
          </p:grpSpPr>
          <p:sp>
            <p:nvSpPr>
              <p:cNvPr id="30" name="Oval 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912" cy="288"/>
              </a:xfrm>
              <a:prstGeom prst="ellipse">
                <a:avLst/>
              </a:prstGeom>
              <a:noFill/>
              <a:ln w="19050">
                <a:solidFill>
                  <a:srgbClr val="FF99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" name="Oval 47"/>
              <p:cNvSpPr>
                <a:spLocks noChangeArrowheads="1"/>
              </p:cNvSpPr>
              <p:nvPr/>
            </p:nvSpPr>
            <p:spPr bwMode="auto">
              <a:xfrm>
                <a:off x="4800" y="624"/>
                <a:ext cx="912" cy="288"/>
              </a:xfrm>
              <a:prstGeom prst="ellipse">
                <a:avLst/>
              </a:prstGeom>
              <a:noFill/>
              <a:ln w="19050">
                <a:solidFill>
                  <a:srgbClr val="FF99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1’s Complement Method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1752600" y="1524000"/>
            <a:ext cx="6400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4025" indent="-454025">
              <a:spcBef>
                <a:spcPct val="50000"/>
              </a:spcBef>
              <a:tabLst>
                <a:tab pos="407988" algn="l"/>
              </a:tabLst>
            </a:pPr>
            <a:r>
              <a:rPr lang="en-US" sz="2800" b="1" dirty="0">
                <a:solidFill>
                  <a:srgbClr val="FF0000"/>
                </a:solidFill>
              </a:rPr>
              <a:t>-51 in </a:t>
            </a:r>
            <a:r>
              <a:rPr lang="en-US" sz="2800" b="1" dirty="0" smtClean="0">
                <a:solidFill>
                  <a:srgbClr val="FF0000"/>
                </a:solidFill>
              </a:rPr>
              <a:t>1’s </a:t>
            </a:r>
            <a:r>
              <a:rPr lang="en-US" sz="2800" b="1" dirty="0">
                <a:solidFill>
                  <a:srgbClr val="FF0000"/>
                </a:solidFill>
              </a:rPr>
              <a:t>complement form</a:t>
            </a:r>
          </a:p>
          <a:p>
            <a:pPr marL="454025" indent="-454025" algn="l">
              <a:spcBef>
                <a:spcPct val="50000"/>
              </a:spcBef>
              <a:buFontTx/>
              <a:buChar char="•"/>
              <a:tabLst>
                <a:tab pos="407988" algn="l"/>
              </a:tabLst>
            </a:pPr>
            <a:r>
              <a:rPr lang="en-US" sz="2000" b="1" dirty="0"/>
              <a:t>110011 true binary form of 51</a:t>
            </a:r>
          </a:p>
          <a:p>
            <a:pPr marL="454025" indent="-454025" algn="l">
              <a:spcBef>
                <a:spcPct val="50000"/>
              </a:spcBef>
              <a:buFontTx/>
              <a:buChar char="•"/>
              <a:tabLst>
                <a:tab pos="407988" algn="l"/>
              </a:tabLst>
            </a:pPr>
            <a:r>
              <a:rPr lang="en-US" sz="2000" b="1" dirty="0"/>
              <a:t>Converting 0</a:t>
            </a:r>
            <a:r>
              <a:rPr lang="en-US" sz="2000" b="1" dirty="0">
                <a:sym typeface="Wingdings" pitchFamily="2" charset="2"/>
              </a:rPr>
              <a:t>1 and 10, we get 1’s complement ie 001100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71800" y="4495800"/>
            <a:ext cx="4724400" cy="457200"/>
            <a:chOff x="1632" y="2640"/>
            <a:chExt cx="2976" cy="2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632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68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56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592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28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264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552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176" y="2640"/>
              <a:ext cx="43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-51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936" y="264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=</a:t>
              </a: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2’s Complement Method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1752600" y="1524000"/>
            <a:ext cx="64008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4025" indent="-454025">
              <a:spcBef>
                <a:spcPct val="50000"/>
              </a:spcBef>
              <a:tabLst>
                <a:tab pos="407988" algn="l"/>
              </a:tabLst>
            </a:pPr>
            <a:r>
              <a:rPr lang="en-US" sz="2800" b="1" dirty="0">
                <a:solidFill>
                  <a:srgbClr val="FF0000"/>
                </a:solidFill>
              </a:rPr>
              <a:t>-51 in 2’s complement form</a:t>
            </a:r>
          </a:p>
          <a:p>
            <a:pPr marL="454025" indent="-454025" algn="l">
              <a:spcBef>
                <a:spcPct val="50000"/>
              </a:spcBef>
              <a:buFontTx/>
              <a:buChar char="•"/>
              <a:tabLst>
                <a:tab pos="407988" algn="l"/>
              </a:tabLst>
            </a:pPr>
            <a:r>
              <a:rPr lang="en-US" sz="2000" b="1" dirty="0"/>
              <a:t>110011 true binary form of 51</a:t>
            </a:r>
          </a:p>
          <a:p>
            <a:pPr marL="454025" indent="-454025" algn="l">
              <a:spcBef>
                <a:spcPct val="50000"/>
              </a:spcBef>
              <a:buFontTx/>
              <a:buChar char="•"/>
              <a:tabLst>
                <a:tab pos="407988" algn="l"/>
              </a:tabLst>
            </a:pPr>
            <a:r>
              <a:rPr lang="en-US" sz="2000" b="1" dirty="0"/>
              <a:t>Converting 0</a:t>
            </a:r>
            <a:r>
              <a:rPr lang="en-US" sz="2000" b="1" dirty="0">
                <a:sym typeface="Wingdings" pitchFamily="2" charset="2"/>
              </a:rPr>
              <a:t>1 and 10, we get 1’s complement ie 001100 </a:t>
            </a:r>
          </a:p>
          <a:p>
            <a:pPr marL="454025" indent="-454025" algn="l">
              <a:spcBef>
                <a:spcPct val="50000"/>
              </a:spcBef>
              <a:buFontTx/>
              <a:buChar char="•"/>
              <a:tabLst>
                <a:tab pos="407988" algn="l"/>
              </a:tabLst>
            </a:pPr>
            <a:r>
              <a:rPr lang="en-US" sz="2000" b="1" dirty="0">
                <a:sym typeface="Wingdings" pitchFamily="2" charset="2"/>
              </a:rPr>
              <a:t>Add 1 in it to get 2’s complement </a:t>
            </a:r>
            <a:r>
              <a:rPr lang="en-US" sz="2000" b="1" dirty="0" smtClean="0">
                <a:sym typeface="Wingdings" pitchFamily="2" charset="2"/>
              </a:rPr>
              <a:t>i.e. </a:t>
            </a:r>
            <a:r>
              <a:rPr lang="en-US" sz="2000" b="1" dirty="0">
                <a:sym typeface="Wingdings" pitchFamily="2" charset="2"/>
              </a:rPr>
              <a:t>001101.</a:t>
            </a:r>
            <a:endParaRPr lang="en-US" sz="2000" b="1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71800" y="4495800"/>
            <a:ext cx="4724400" cy="457200"/>
            <a:chOff x="1632" y="2640"/>
            <a:chExt cx="2976" cy="2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632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68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56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592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28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264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552" y="2640"/>
              <a:ext cx="3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176" y="2640"/>
              <a:ext cx="43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-51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936" y="264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=</a:t>
              </a: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2’s Complement Method</a:t>
            </a:r>
          </a:p>
          <a:p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1676400"/>
            <a:ext cx="62484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unique zero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And the 2’s complement of 0 is 0.</a:t>
            </a:r>
          </a:p>
          <a:p>
            <a:pPr marL="342900" marR="0" lvl="0" indent="-34290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most bit is 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the number is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negative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0 then positive.</a:t>
            </a:r>
          </a:p>
          <a:p>
            <a:pPr marL="342900" marR="0" lvl="0" indent="-34290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n bit word with sign bit, there are 2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–1 positive integers, 2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negative integers and one 0, total 2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unique states.</a:t>
            </a:r>
          </a:p>
          <a:p>
            <a:pPr marL="342900" marR="0" lvl="0" indent="-34290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Significant information is contained in the 1s of the positive number and 0s of the negative number.</a:t>
            </a:r>
          </a:p>
          <a:p>
            <a:pPr marL="342900" marR="0" lvl="0" indent="-34290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negative number may be converted into a positive number by finding its 2’s complement.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</a:t>
            </a:r>
            <a:r>
              <a:rPr lang="en-US" sz="2000" dirty="0" smtClean="0"/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Representations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752600"/>
            <a:ext cx="6781800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Floating-point numbers allow an arbitrary number of decimal places to the right of the decimal point.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example: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0.5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0.20 = 0.125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are often expressed in scientific notation.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0.125 = 1.25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10</a:t>
            </a:r>
            <a:r>
              <a:rPr kumimoji="0" lang="en-US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   5,000,000 = 5.0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10</a:t>
            </a:r>
            <a:r>
              <a:rPr kumimoji="0" lang="en-US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   </a:t>
            </a:r>
            <a:endParaRPr lang="en-US" b="1" baseline="-25000" dirty="0" smtClean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Computers use a form of scientific notation for floating-point      representation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Numbers written in scientific notation have three components: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5" descr="1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1" y="4889938"/>
            <a:ext cx="3352800" cy="1271751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1981200"/>
            <a:ext cx="60198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Font typeface="Arial" pitchFamily="34" charset="0"/>
              <a:buChar char="•"/>
            </a:pPr>
            <a:r>
              <a:rPr lang="en-US" dirty="0" smtClean="0"/>
              <a:t>Computer representation of a floating-point number consists of three fixed-size fields:</a:t>
            </a:r>
            <a:endParaRPr lang="en-US" dirty="0"/>
          </a:p>
        </p:txBody>
      </p:sp>
      <p:pic>
        <p:nvPicPr>
          <p:cNvPr id="4" name="Picture 4" descr="17"/>
          <p:cNvPicPr>
            <a:picLocks noChangeAspect="1" noChangeArrowheads="1"/>
          </p:cNvPicPr>
          <p:nvPr/>
        </p:nvPicPr>
        <p:blipFill>
          <a:blip r:embed="rId2" cstate="print"/>
          <a:srcRect t="7423" b="10144"/>
          <a:stretch>
            <a:fillRect/>
          </a:stretch>
        </p:blipFill>
        <p:spPr bwMode="auto">
          <a:xfrm>
            <a:off x="2819400" y="2667000"/>
            <a:ext cx="4467225" cy="1212038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IEEE FP representation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1600200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None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Find the IEEE FP representation of 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40.15625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None/>
              <a:tabLst>
                <a:tab pos="457200" algn="l"/>
              </a:tabLst>
            </a:pPr>
            <a:endParaRPr lang="en-US" dirty="0" smtClean="0">
              <a:solidFill>
                <a:srgbClr val="000000"/>
              </a:solidFill>
              <a:latin typeface="Arial" pitchFamily="34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None/>
              <a:tabLst>
                <a:tab pos="4572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Step 1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  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Compute the binary equivalent of the whole part and the fractional part. (i.e. convert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</a:rPr>
              <a:t>40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and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</a:rPr>
              <a:t>.15625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to their binary equivalents)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endParaRPr lang="en-US" sz="11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b="1" dirty="0" smtClean="0">
                <a:solidFill>
                  <a:srgbClr val="0000FF"/>
                </a:solidFill>
              </a:rPr>
              <a:t>40.15625</a:t>
            </a:r>
            <a:r>
              <a:rPr lang="en-US" b="1" i="1" baseline="-30000" dirty="0" smtClean="0">
                <a:solidFill>
                  <a:srgbClr val="0000FF"/>
                </a:solidFill>
              </a:rPr>
              <a:t>10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= 101000.00101</a:t>
            </a:r>
            <a:r>
              <a:rPr lang="en-US" b="1" i="1" baseline="-30000" dirty="0" smtClean="0">
                <a:solidFill>
                  <a:srgbClr val="0000FF"/>
                </a:solidFill>
              </a:rPr>
              <a:t>2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endParaRPr lang="en-US" i="1" baseline="-30000" dirty="0" smtClean="0">
              <a:solidFill>
                <a:srgbClr val="0000FF"/>
              </a:solidFill>
              <a:latin typeface="Arial" pitchFamily="34" charset="0"/>
            </a:endParaRPr>
          </a:p>
          <a:p>
            <a:pPr marL="457200" indent="-457200">
              <a:tabLst>
                <a:tab pos="4572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Step 2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  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Normalize the number by moving the decimal point to the right of the leftmost one.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endParaRPr lang="en-US" sz="9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101000</a:t>
            </a: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00101  = 1</a:t>
            </a:r>
            <a:r>
              <a:rPr lang="en-US" sz="4000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</a:rPr>
              <a:t>0100000101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x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  <a:latin typeface="Arial" pitchFamily="34" charset="0"/>
              </a:rPr>
              <a:t>5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541494" y="5392271"/>
            <a:ext cx="941294" cy="454959"/>
          </a:xfrm>
          <a:custGeom>
            <a:avLst/>
            <a:gdLst>
              <a:gd name="connsiteX0" fmla="*/ 941294 w 941294"/>
              <a:gd name="connsiteY0" fmla="*/ 0 h 454959"/>
              <a:gd name="connsiteX1" fmla="*/ 605118 w 941294"/>
              <a:gd name="connsiteY1" fmla="*/ 443753 h 454959"/>
              <a:gd name="connsiteX2" fmla="*/ 0 w 941294"/>
              <a:gd name="connsiteY2" fmla="*/ 67235 h 45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294" h="454959">
                <a:moveTo>
                  <a:pt x="941294" y="0"/>
                </a:moveTo>
                <a:cubicBezTo>
                  <a:pt x="851647" y="216273"/>
                  <a:pt x="762000" y="432547"/>
                  <a:pt x="605118" y="443753"/>
                </a:cubicBezTo>
                <a:cubicBezTo>
                  <a:pt x="448236" y="454959"/>
                  <a:pt x="103094" y="127747"/>
                  <a:pt x="0" y="67235"/>
                </a:cubicBezTo>
              </a:path>
            </a:pathLst>
          </a:cu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81200" y="1600200"/>
            <a:ext cx="6336792" cy="4267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Name: </a:t>
            </a:r>
            <a:r>
              <a:rPr lang="en-US" sz="2800" b="1" dirty="0">
                <a:solidFill>
                  <a:srgbClr val="C00000"/>
                </a:solidFill>
              </a:rPr>
              <a:t>Dr. Priti Srinivas Sajja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Communication:	</a:t>
            </a:r>
          </a:p>
          <a:p>
            <a:pPr marL="742950" lvl="1" indent="-28575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</a:rPr>
              <a:t>Email : </a:t>
            </a:r>
            <a:r>
              <a:rPr lang="en-US" b="1" dirty="0" smtClean="0">
                <a:solidFill>
                  <a:schemeClr val="tx2"/>
                </a:solidFill>
                <a:hlinkClick r:id="rId2"/>
              </a:rPr>
              <a:t>priti@pritisajja.info</a:t>
            </a:r>
            <a:endParaRPr lang="en-US" b="1" dirty="0" smtClean="0">
              <a:solidFill>
                <a:schemeClr val="tx2"/>
              </a:solidFill>
            </a:endParaRPr>
          </a:p>
          <a:p>
            <a:pPr marL="742950" lvl="1" indent="-28575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1"/>
                </a:solidFill>
              </a:rPr>
              <a:t>Mobile 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2"/>
                </a:solidFill>
              </a:rPr>
              <a:t>+91 9824926020</a:t>
            </a:r>
          </a:p>
          <a:p>
            <a:pPr marL="742950" lvl="1" indent="-28575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2"/>
                </a:solidFill>
              </a:rPr>
              <a:t>URL :</a:t>
            </a:r>
            <a:r>
              <a:rPr lang="en-US" sz="2400" b="1" dirty="0">
                <a:solidFill>
                  <a:srgbClr val="C00000"/>
                </a:solidFill>
              </a:rPr>
              <a:t>http://pritisajja.info</a:t>
            </a:r>
          </a:p>
          <a:p>
            <a:pPr marL="742950" lvl="1" indent="-28575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900" i="1" dirty="0">
              <a:solidFill>
                <a:schemeClr val="hlink"/>
              </a:solidFill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Academic qualifications</a:t>
            </a:r>
            <a:r>
              <a:rPr lang="en-US" sz="2000" b="1" dirty="0">
                <a:solidFill>
                  <a:schemeClr val="tx1"/>
                </a:solidFill>
              </a:rPr>
              <a:t> : </a:t>
            </a:r>
            <a:r>
              <a:rPr lang="en-US" sz="2000" b="1" dirty="0">
                <a:solidFill>
                  <a:srgbClr val="C00000"/>
                </a:solidFill>
              </a:rPr>
              <a:t>Ph. D in Computer </a:t>
            </a:r>
            <a:r>
              <a:rPr lang="en-US" sz="2000" b="1" dirty="0" smtClean="0">
                <a:solidFill>
                  <a:srgbClr val="C00000"/>
                </a:solidFill>
              </a:rPr>
              <a:t>Science 			     (2000) </a:t>
            </a:r>
            <a:endParaRPr lang="en-US" sz="2000" b="1" dirty="0">
              <a:solidFill>
                <a:srgbClr val="C00000"/>
              </a:solidFill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i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Thesis title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b="1" dirty="0">
                <a:solidFill>
                  <a:schemeClr val="tx2"/>
                </a:solidFill>
              </a:rPr>
              <a:t>Knowledge-Based Systems for Socio- 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2"/>
                </a:solidFill>
              </a:rPr>
              <a:t>                      Economic Development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i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Subject area of specialization 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b="1" dirty="0">
                <a:solidFill>
                  <a:srgbClr val="C00000"/>
                </a:solidFill>
              </a:rPr>
              <a:t>Artificial Intelligence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i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Publications 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  <a:r>
              <a:rPr lang="en-US" sz="3200" b="1" dirty="0" smtClean="0">
                <a:solidFill>
                  <a:srgbClr val="C00000"/>
                </a:solidFill>
              </a:rPr>
              <a:t>216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chemeClr val="tx2"/>
                </a:solidFill>
              </a:rPr>
              <a:t>in International/ National Conferences,                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2"/>
                </a:solidFill>
              </a:rPr>
              <a:t>                                       Journals &amp; Books</a:t>
            </a:r>
          </a:p>
        </p:txBody>
      </p:sp>
      <p:grpSp>
        <p:nvGrpSpPr>
          <p:cNvPr id="6" name="Group 5"/>
          <p:cNvGrpSpPr/>
          <p:nvPr/>
        </p:nvGrpSpPr>
        <p:grpSpPr>
          <a:xfrm rot="21163029">
            <a:off x="6934200" y="1447800"/>
            <a:ext cx="990600" cy="1371645"/>
            <a:chOff x="7552944" y="973938"/>
            <a:chExt cx="990600" cy="1371645"/>
          </a:xfrm>
        </p:grpSpPr>
        <p:pic>
          <p:nvPicPr>
            <p:cNvPr id="4" name="Picture 2" descr="C:\Documents and Settings\Administrator\My Documents\My Pictures\images 12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846822">
              <a:off x="7552944" y="1097090"/>
              <a:ext cx="990600" cy="124849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" name="Oval 11"/>
            <p:cNvSpPr>
              <a:spLocks noChangeArrowheads="1"/>
            </p:cNvSpPr>
            <p:nvPr/>
          </p:nvSpPr>
          <p:spPr bwMode="auto">
            <a:xfrm rot="274763">
              <a:off x="7641579" y="973938"/>
              <a:ext cx="228600" cy="2286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IEEE FP representation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28800" y="1752600"/>
            <a:ext cx="67056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Step 3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Convert the exponent to a biased exponent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			127 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5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= 132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Also convert biased exponent to 8-bit unsigned binary: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			132</a:t>
            </a:r>
            <a:r>
              <a:rPr kumimoji="0" lang="en-US" sz="2000" b="0" i="1" u="none" strike="noStrike" kern="120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10000100</a:t>
            </a:r>
            <a:r>
              <a:rPr kumimoji="0" lang="en-US" sz="2000" b="0" i="1" u="none" strike="noStrike" kern="1200" cap="none" spc="0" normalizeH="0" baseline="-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algn="just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</a:rPr>
              <a:t>Step 4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.  </a:t>
            </a:r>
          </a:p>
          <a:p>
            <a:pPr marL="457200" indent="-457200" algn="just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Store the results from steps 1-3:</a:t>
            </a:r>
          </a:p>
          <a:p>
            <a:pPr algn="just">
              <a:buFont typeface="Wingdings" pitchFamily="2" charset="2"/>
              <a:buNone/>
            </a:pPr>
            <a:endParaRPr lang="en-US" sz="10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	Sign	Exponent 	 Mantissa</a:t>
            </a:r>
          </a:p>
          <a:p>
            <a:pPr algn="just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		(from step 3)	 (from step 2)</a:t>
            </a:r>
          </a:p>
          <a:p>
            <a:pPr algn="just"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	0	10000100        01000001010000000000000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 of Characters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81200" y="1600200"/>
            <a:ext cx="6172200" cy="43434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use a code to represent characters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EBCDIC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Extended BCD 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Coded Decimal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developed for the IBM 360 and used in all IBM mainframes since then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8-bit representation for 256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Still in use by IBM mainframes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used in just about every other computer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7-bit representation plus the high-order bit used for parity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Unicode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newer representation to include non-Latin based alphabetic characters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bits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 for 65000+ characters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downward compatible with ASCII, so the first 128 characters are the same as ASCII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Errors Detection and Correction Codes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0" y="1905000"/>
            <a:ext cx="609600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3B32AA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Even Parity :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4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An 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extra parity bit </a:t>
            </a:r>
            <a:r>
              <a:rPr kumimoji="0" lang="en-US" sz="24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is set 0 or 1 so, the </a:t>
            </a:r>
            <a:r>
              <a:rPr kumimoji="0" lang="en-US" sz="2400" b="1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number of 1’s are even </a:t>
            </a:r>
            <a:r>
              <a:rPr kumimoji="0" lang="en-US" sz="24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 the binary number/information. The 7 bits code became 8 bits code.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40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3B32AA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Odd Parity: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4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An 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extra parity bit </a:t>
            </a:r>
            <a:r>
              <a:rPr kumimoji="0" lang="en-US" sz="24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is set 0 or 1 so, the </a:t>
            </a:r>
            <a:r>
              <a:rPr kumimoji="0" lang="en-US" sz="2400" b="1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number of 1’s are odd </a:t>
            </a:r>
            <a:r>
              <a:rPr kumimoji="0" lang="en-US" sz="24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 the binary number/information. The 7 bits code became 8 bits code.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818" name="Picture 2" descr="PowerPoint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5334000"/>
            <a:ext cx="1047750" cy="10477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Parity Bit Example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62200" y="1981200"/>
            <a:ext cx="5486400" cy="42354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 Parity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1 0 0 1 1 1-------&gt;  1 1 0 0 1 1 1 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0 0 1 0 0 0 ------&gt;  1 0 0 1 0 0 0 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Odd Parity: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1 0 0 1 1 1-------&gt;  1 1 0 0 1 1 1 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0 0 1 0 0 0 ------&gt;  1 0 0 1 0 0 0 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28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Parity bit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7696200" y="2286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7391400" y="26670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0" y="3962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Parity bit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7772400" y="4343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467600" y="4724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0" y="2286000"/>
            <a:ext cx="5791200" cy="39306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number of bit position in which two code words differ is called </a:t>
            </a:r>
            <a:r>
              <a:rPr lang="en-US" sz="2800" b="1" dirty="0" smtClean="0"/>
              <a:t>H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amming Distance.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 1101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 and 1101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 are the two numbers having hamming distance as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Code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81200" y="1676400"/>
            <a:ext cx="6019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 is used to construct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error correcting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codes for m size memory word by adding r parity bits to it.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bits at power of 2 are parity bits inserted between the original number.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That is, bits 1,2,4,8 and 16 are total 5 parity bits added in 16 bit code.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length of the number is now 16+5=21 bits.</a:t>
            </a:r>
          </a:p>
        </p:txBody>
      </p:sp>
      <p:pic>
        <p:nvPicPr>
          <p:cNvPr id="5" name="Picture 2" descr="PowerPoint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5334000"/>
            <a:ext cx="1047750" cy="10477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Code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09800" y="1905000"/>
            <a:ext cx="6172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Bit 1 checks bits 1,3,5,7,9,11,13,15,17,19,21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Bit 2 checks bits 2,3,6,7,10,11,14,15,18,19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Bit 4 checks bits 4,5,6,7,12,13,14, 15,20,21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Bit 8 checks bits 8,9,10,11,12,13,14,15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Bit 16 checks bits 16,17,18,19,20,21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 general bit b is checked by those bits b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b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b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3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… b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such that b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+b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+b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3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+….b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=b.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For example bit 5 is checked by both 1 and 4 parity bits.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88576"/>
            <a:ext cx="4419600" cy="762000"/>
          </a:xfrm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Code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 of 1111000010101110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362200" y="1981200"/>
            <a:ext cx="5867400" cy="3679686"/>
            <a:chOff x="762000" y="2286000"/>
            <a:chExt cx="8382000" cy="5434158"/>
          </a:xfrm>
        </p:grpSpPr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762000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295401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752600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286000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2819399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3352800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3886200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4419599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5029200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5562600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6095999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6629400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7162801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6" name="Text Box 17"/>
            <p:cNvSpPr txBox="1">
              <a:spLocks noChangeArrowheads="1"/>
            </p:cNvSpPr>
            <p:nvPr/>
          </p:nvSpPr>
          <p:spPr bwMode="auto">
            <a:xfrm>
              <a:off x="7696200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8229600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8763001" y="2286000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9" name="Text Box 20"/>
            <p:cNvSpPr txBox="1">
              <a:spLocks noChangeArrowheads="1"/>
            </p:cNvSpPr>
            <p:nvPr/>
          </p:nvSpPr>
          <p:spPr bwMode="auto">
            <a:xfrm>
              <a:off x="1524000" y="3387725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2057401" y="3387725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2514600" y="3387725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3048000" y="3387725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3581399" y="3387725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AutoShape 26"/>
            <p:cNvSpPr>
              <a:spLocks/>
            </p:cNvSpPr>
            <p:nvPr/>
          </p:nvSpPr>
          <p:spPr bwMode="auto">
            <a:xfrm rot="16179763">
              <a:off x="2624137" y="2779713"/>
              <a:ext cx="307975" cy="2362200"/>
            </a:xfrm>
            <a:prstGeom prst="leftBrace">
              <a:avLst>
                <a:gd name="adj1" fmla="val 63918"/>
                <a:gd name="adj2" fmla="val 50000"/>
              </a:avLst>
            </a:prstGeom>
            <a:noFill/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AutoShape 27"/>
            <p:cNvSpPr>
              <a:spLocks/>
            </p:cNvSpPr>
            <p:nvPr/>
          </p:nvSpPr>
          <p:spPr bwMode="auto">
            <a:xfrm rot="16179763">
              <a:off x="4687094" y="-1024731"/>
              <a:ext cx="374650" cy="7923212"/>
            </a:xfrm>
            <a:prstGeom prst="leftBrace">
              <a:avLst>
                <a:gd name="adj1" fmla="val 176236"/>
                <a:gd name="adj2" fmla="val 61861"/>
              </a:avLst>
            </a:prstGeom>
            <a:noFill/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2133601" y="4038600"/>
              <a:ext cx="1905000" cy="1044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9A0A33"/>
                  </a:solidFill>
                  <a:effectLst/>
                  <a:uLnTx/>
                  <a:uFillTx/>
                </a:rPr>
                <a:t>5 parity bits</a:t>
              </a:r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5029200" y="3124200"/>
              <a:ext cx="3581400" cy="596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9A0A33"/>
                  </a:solidFill>
                  <a:effectLst/>
                  <a:uLnTx/>
                  <a:uFillTx/>
                </a:rPr>
                <a:t>16 bits number </a:t>
              </a:r>
            </a:p>
          </p:txBody>
        </p:sp>
        <p:sp>
          <p:nvSpPr>
            <p:cNvPr id="78" name="Text Box 51"/>
            <p:cNvSpPr txBox="1">
              <a:spLocks noChangeArrowheads="1"/>
            </p:cNvSpPr>
            <p:nvPr/>
          </p:nvSpPr>
          <p:spPr bwMode="auto">
            <a:xfrm>
              <a:off x="1904999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79" name="Text Box 52"/>
            <p:cNvSpPr txBox="1">
              <a:spLocks noChangeArrowheads="1"/>
            </p:cNvSpPr>
            <p:nvPr/>
          </p:nvSpPr>
          <p:spPr bwMode="auto">
            <a:xfrm>
              <a:off x="26670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80" name="Text Box 53"/>
            <p:cNvSpPr txBox="1">
              <a:spLocks noChangeArrowheads="1"/>
            </p:cNvSpPr>
            <p:nvPr/>
          </p:nvSpPr>
          <p:spPr bwMode="auto">
            <a:xfrm>
              <a:off x="30480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81" name="Text Box 54"/>
            <p:cNvSpPr txBox="1">
              <a:spLocks noChangeArrowheads="1"/>
            </p:cNvSpPr>
            <p:nvPr/>
          </p:nvSpPr>
          <p:spPr bwMode="auto">
            <a:xfrm>
              <a:off x="34290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41148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83" name="Text Box 56"/>
            <p:cNvSpPr txBox="1">
              <a:spLocks noChangeArrowheads="1"/>
            </p:cNvSpPr>
            <p:nvPr/>
          </p:nvSpPr>
          <p:spPr bwMode="auto">
            <a:xfrm>
              <a:off x="4495799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84" name="Text Box 57"/>
            <p:cNvSpPr txBox="1">
              <a:spLocks noChangeArrowheads="1"/>
            </p:cNvSpPr>
            <p:nvPr/>
          </p:nvSpPr>
          <p:spPr bwMode="auto">
            <a:xfrm>
              <a:off x="48768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5257799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86" name="Text Box 59"/>
            <p:cNvSpPr txBox="1">
              <a:spLocks noChangeArrowheads="1"/>
            </p:cNvSpPr>
            <p:nvPr/>
          </p:nvSpPr>
          <p:spPr bwMode="auto">
            <a:xfrm>
              <a:off x="56388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87" name="Text Box 60"/>
            <p:cNvSpPr txBox="1">
              <a:spLocks noChangeArrowheads="1"/>
            </p:cNvSpPr>
            <p:nvPr/>
          </p:nvSpPr>
          <p:spPr bwMode="auto">
            <a:xfrm>
              <a:off x="60198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88" name="Text Box 61"/>
            <p:cNvSpPr txBox="1">
              <a:spLocks noChangeArrowheads="1"/>
            </p:cNvSpPr>
            <p:nvPr/>
          </p:nvSpPr>
          <p:spPr bwMode="auto">
            <a:xfrm>
              <a:off x="64008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89" name="Text Box 62"/>
            <p:cNvSpPr txBox="1">
              <a:spLocks noChangeArrowheads="1"/>
            </p:cNvSpPr>
            <p:nvPr/>
          </p:nvSpPr>
          <p:spPr bwMode="auto">
            <a:xfrm>
              <a:off x="7086601" y="5216525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90" name="Text Box 63"/>
            <p:cNvSpPr txBox="1">
              <a:spLocks noChangeArrowheads="1"/>
            </p:cNvSpPr>
            <p:nvPr/>
          </p:nvSpPr>
          <p:spPr bwMode="auto">
            <a:xfrm>
              <a:off x="7467600" y="5216525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1" name="Text Box 64"/>
            <p:cNvSpPr txBox="1">
              <a:spLocks noChangeArrowheads="1"/>
            </p:cNvSpPr>
            <p:nvPr/>
          </p:nvSpPr>
          <p:spPr bwMode="auto">
            <a:xfrm>
              <a:off x="7848599" y="5216525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2" name="Text Box 65"/>
            <p:cNvSpPr txBox="1">
              <a:spLocks noChangeArrowheads="1"/>
            </p:cNvSpPr>
            <p:nvPr/>
          </p:nvSpPr>
          <p:spPr bwMode="auto">
            <a:xfrm>
              <a:off x="82296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3" name="Text Box 66"/>
            <p:cNvSpPr txBox="1">
              <a:spLocks noChangeArrowheads="1"/>
            </p:cNvSpPr>
            <p:nvPr/>
          </p:nvSpPr>
          <p:spPr bwMode="auto">
            <a:xfrm>
              <a:off x="85344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94" name="Text Box 67"/>
            <p:cNvSpPr txBox="1">
              <a:spLocks noChangeArrowheads="1"/>
            </p:cNvSpPr>
            <p:nvPr/>
          </p:nvSpPr>
          <p:spPr bwMode="auto">
            <a:xfrm>
              <a:off x="1142999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Text Box 68"/>
            <p:cNvSpPr txBox="1">
              <a:spLocks noChangeArrowheads="1"/>
            </p:cNvSpPr>
            <p:nvPr/>
          </p:nvSpPr>
          <p:spPr bwMode="auto">
            <a:xfrm>
              <a:off x="15240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Text Box 69"/>
            <p:cNvSpPr txBox="1">
              <a:spLocks noChangeArrowheads="1"/>
            </p:cNvSpPr>
            <p:nvPr/>
          </p:nvSpPr>
          <p:spPr bwMode="auto">
            <a:xfrm>
              <a:off x="3733801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Text Box 70"/>
            <p:cNvSpPr txBox="1">
              <a:spLocks noChangeArrowheads="1"/>
            </p:cNvSpPr>
            <p:nvPr/>
          </p:nvSpPr>
          <p:spPr bwMode="auto">
            <a:xfrm>
              <a:off x="67056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2286000" y="5213349"/>
              <a:ext cx="380999" cy="45452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AutoShape 72"/>
            <p:cNvSpPr>
              <a:spLocks/>
            </p:cNvSpPr>
            <p:nvPr/>
          </p:nvSpPr>
          <p:spPr bwMode="auto">
            <a:xfrm rot="16179763">
              <a:off x="4725988" y="2060575"/>
              <a:ext cx="374650" cy="7391400"/>
            </a:xfrm>
            <a:prstGeom prst="leftBrace">
              <a:avLst>
                <a:gd name="adj1" fmla="val 164407"/>
                <a:gd name="adj2" fmla="val 50000"/>
              </a:avLst>
            </a:prstGeom>
            <a:noFill/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Text Box 73"/>
            <p:cNvSpPr txBox="1">
              <a:spLocks noChangeArrowheads="1"/>
            </p:cNvSpPr>
            <p:nvPr/>
          </p:nvSpPr>
          <p:spPr bwMode="auto">
            <a:xfrm>
              <a:off x="2939143" y="6674752"/>
              <a:ext cx="4245429" cy="1045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9A0A33"/>
                  </a:solidFill>
                  <a:effectLst/>
                  <a:uLnTx/>
                  <a:uFillTx/>
                </a:rPr>
                <a:t>16 +5  bits number with added check digits</a:t>
              </a:r>
            </a:p>
          </p:txBody>
        </p:sp>
      </p:grpSp>
      <p:pic>
        <p:nvPicPr>
          <p:cNvPr id="29698" name="Picture 2" descr="PowerPoint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343400"/>
            <a:ext cx="438150" cy="438150"/>
          </a:xfrm>
          <a:prstGeom prst="rect">
            <a:avLst/>
          </a:prstGeom>
          <a:noFill/>
        </p:spPr>
      </p:pic>
      <p:pic>
        <p:nvPicPr>
          <p:cNvPr id="102" name="Picture 2" descr="PowerPoint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438150" cy="438150"/>
          </a:xfrm>
          <a:prstGeom prst="rect">
            <a:avLst/>
          </a:prstGeom>
          <a:noFill/>
        </p:spPr>
      </p:pic>
      <p:pic>
        <p:nvPicPr>
          <p:cNvPr id="103" name="Picture 2" descr="PowerPoint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362450"/>
            <a:ext cx="438150" cy="438150"/>
          </a:xfrm>
          <a:prstGeom prst="rect">
            <a:avLst/>
          </a:prstGeom>
          <a:noFill/>
        </p:spPr>
      </p:pic>
      <p:pic>
        <p:nvPicPr>
          <p:cNvPr id="104" name="Picture 2" descr="PowerPoint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343400"/>
            <a:ext cx="438150" cy="438150"/>
          </a:xfrm>
          <a:prstGeom prst="rect">
            <a:avLst/>
          </a:prstGeom>
          <a:noFill/>
        </p:spPr>
      </p:pic>
      <p:pic>
        <p:nvPicPr>
          <p:cNvPr id="105" name="Picture 2" descr="PowerPoint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343400"/>
            <a:ext cx="438150" cy="4381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Hamming Code</a:t>
            </a:r>
          </a:p>
          <a:p>
            <a:endParaRPr lang="en-US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209800" y="1981200"/>
            <a:ext cx="5867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Bit 1 checks bits 1,3,5,7,9,11,13,15,17,19,21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itchFamily="2" charset="2"/>
              </a:rPr>
              <a:t>0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Bit 2 checks bits 2,3,6,7,10,11,14,15,18,19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itchFamily="2" charset="2"/>
              </a:rPr>
              <a:t> 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Bit 4 checks bits 4,5,6,7,12,13,14, 15,20,21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itchFamily="2" charset="2"/>
              </a:rPr>
              <a:t>0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Bit 8 checks bits 8,9,10,11,12,13,14,15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itchFamily="2" charset="2"/>
              </a:rPr>
              <a:t>0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Bit 16 checks bits 16,17,18,19,20,21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itchFamily="2" charset="2"/>
              </a:rPr>
              <a:t>1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62200" y="4571999"/>
            <a:ext cx="6629400" cy="1830555"/>
            <a:chOff x="1143000" y="4495800"/>
            <a:chExt cx="8229600" cy="1835541"/>
          </a:xfrm>
        </p:grpSpPr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1905000" y="4876800"/>
              <a:ext cx="381000" cy="339476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667000" y="4876800"/>
              <a:ext cx="381000" cy="339476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3048000" y="4876800"/>
              <a:ext cx="381000" cy="276999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3429000" y="4876800"/>
              <a:ext cx="381000" cy="339476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4114800" y="4876800"/>
              <a:ext cx="381000" cy="339476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4495800" y="4876800"/>
              <a:ext cx="381000" cy="276999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4876800" y="4876800"/>
              <a:ext cx="381000" cy="339476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5257800" y="4876800"/>
              <a:ext cx="381000" cy="276999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5638800" y="4876800"/>
              <a:ext cx="381000" cy="339476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6019800" y="4876800"/>
              <a:ext cx="381000" cy="276999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6400800" y="4876800"/>
              <a:ext cx="381000" cy="339476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7086600" y="4879975"/>
              <a:ext cx="381000" cy="339476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7467600" y="4879975"/>
              <a:ext cx="381000" cy="276999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7848600" y="4879975"/>
              <a:ext cx="381000" cy="339476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8229600" y="4876800"/>
              <a:ext cx="381000" cy="276999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8534400" y="4876800"/>
              <a:ext cx="381000" cy="339476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9A0A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1143000" y="4876800"/>
              <a:ext cx="381000" cy="276999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381000" cy="276999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3733800" y="4876800"/>
              <a:ext cx="381000" cy="276999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6705600" y="4876800"/>
              <a:ext cx="381000" cy="276999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2286000" y="4876800"/>
              <a:ext cx="381000" cy="276999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9525">
              <a:solidFill>
                <a:srgbClr val="F79D0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2" name="AutoShape 49"/>
            <p:cNvSpPr>
              <a:spLocks/>
            </p:cNvSpPr>
            <p:nvPr/>
          </p:nvSpPr>
          <p:spPr bwMode="auto">
            <a:xfrm rot="16179763">
              <a:off x="4725988" y="1724025"/>
              <a:ext cx="374650" cy="7391400"/>
            </a:xfrm>
            <a:prstGeom prst="leftBrace">
              <a:avLst>
                <a:gd name="adj1" fmla="val 164407"/>
                <a:gd name="adj2" fmla="val 50000"/>
              </a:avLst>
            </a:prstGeom>
            <a:noFill/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3429000" y="5683250"/>
              <a:ext cx="3957145" cy="64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9A0A33"/>
                  </a:solidFill>
                  <a:effectLst/>
                  <a:uLnTx/>
                  <a:uFillTx/>
                </a:rPr>
                <a:t>16 +5  bits number with added check digits [even parity]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1219201" y="4495800"/>
              <a:ext cx="8153399" cy="308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1      2    </a:t>
              </a: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3      4      5     6       7   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8    </a:t>
              </a: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9     10    11    12    13   14  15   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16   </a:t>
              </a: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17    18    19   20  21</a:t>
              </a: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flying bird.gif (79516 bytes)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752600"/>
            <a:ext cx="2857500" cy="204107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14600" y="3733801"/>
            <a:ext cx="5410200" cy="230832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Thanks to:</a:t>
            </a:r>
          </a:p>
          <a:p>
            <a:r>
              <a:rPr lang="en-US" dirty="0" smtClean="0"/>
              <a:t>	Presentermedia.com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Main Reference book for the course:</a:t>
            </a:r>
          </a:p>
          <a:p>
            <a:pPr lvl="0"/>
            <a:r>
              <a:rPr lang="en-US" sz="1600" dirty="0" smtClean="0"/>
              <a:t>	Tanenbaum A. S. : Structured Computer 	Organization, 3rd Edition, Prentice-Hall of India 	Pvt. Ltd., 1993.</a:t>
            </a:r>
          </a:p>
          <a:p>
            <a:pPr lvl="0"/>
            <a:endParaRPr lang="en-US" sz="1600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Content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600200"/>
            <a:ext cx="6934200" cy="1597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3399"/>
                </a:solidFill>
              </a:rPr>
              <a:t>Unit 1.  Introduction</a:t>
            </a:r>
            <a:endParaRPr lang="en-US" sz="4000" dirty="0" smtClean="0">
              <a:solidFill>
                <a:srgbClr val="003399"/>
              </a:solidFill>
            </a:endParaRPr>
          </a:p>
          <a:p>
            <a:pPr lvl="0"/>
            <a:endParaRPr lang="en-US" sz="2400" b="1" dirty="0" smtClean="0"/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dirty="0" smtClean="0"/>
              <a:t>Block diagram of a simple computer and its different functional units</a:t>
            </a:r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dirty="0" smtClean="0"/>
              <a:t>Number systems, Conversion</a:t>
            </a:r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dirty="0" smtClean="0"/>
              <a:t>Representation of information: 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dirty="0" smtClean="0"/>
              <a:t>integer &amp; floating-point number representation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dirty="0" smtClean="0"/>
              <a:t>character codes</a:t>
            </a:r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dirty="0" smtClean="0"/>
              <a:t>Error detection and correction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2.  Processors, Memory and Input/Output</a:t>
            </a:r>
            <a:endParaRPr lang="en-US" dirty="0" smtClean="0"/>
          </a:p>
          <a:p>
            <a:pPr lvl="0"/>
            <a:r>
              <a:rPr lang="en-US" dirty="0" smtClean="0"/>
              <a:t>CPU organization</a:t>
            </a:r>
          </a:p>
          <a:p>
            <a:pPr lvl="0"/>
            <a:r>
              <a:rPr lang="en-US" dirty="0" smtClean="0"/>
              <a:t>Instruction execution</a:t>
            </a:r>
          </a:p>
          <a:p>
            <a:pPr lvl="0"/>
            <a:r>
              <a:rPr lang="en-US" dirty="0" smtClean="0"/>
              <a:t>RISC Vs. CISC</a:t>
            </a:r>
          </a:p>
          <a:p>
            <a:pPr lvl="0"/>
            <a:r>
              <a:rPr lang="en-US" dirty="0" smtClean="0"/>
              <a:t>Instruction-level parallelism: pipelining, superscalar architectures</a:t>
            </a:r>
          </a:p>
          <a:p>
            <a:pPr lvl="0"/>
            <a:r>
              <a:rPr lang="en-US" dirty="0" smtClean="0"/>
              <a:t>Processor-level parallelism: array computers, multiprocessors, multicomputers</a:t>
            </a:r>
          </a:p>
          <a:p>
            <a:pPr lvl="0"/>
            <a:r>
              <a:rPr lang="en-US" dirty="0" smtClean="0"/>
              <a:t>Microprocessor chips, Architecture of a typical microprocessor</a:t>
            </a:r>
          </a:p>
          <a:p>
            <a:pPr lvl="0"/>
            <a:r>
              <a:rPr lang="en-US" dirty="0" smtClean="0"/>
              <a:t>Memory: main memory, secondary memory, types &amp; organization</a:t>
            </a:r>
          </a:p>
          <a:p>
            <a:pPr lvl="0"/>
            <a:r>
              <a:rPr lang="en-US" dirty="0" smtClean="0"/>
              <a:t>Input/Output: common types of I/O devices, Controllers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3. Instructions and Flow of Control</a:t>
            </a:r>
            <a:endParaRPr lang="en-US" dirty="0" smtClean="0"/>
          </a:p>
          <a:p>
            <a:pPr lvl="0"/>
            <a:r>
              <a:rPr lang="en-US" dirty="0" smtClean="0"/>
              <a:t>Design criteria for instruction formats</a:t>
            </a:r>
          </a:p>
          <a:p>
            <a:pPr lvl="0"/>
            <a:r>
              <a:rPr lang="en-US" dirty="0" smtClean="0"/>
              <a:t>Addressing techniques, Instruction types</a:t>
            </a:r>
          </a:p>
          <a:p>
            <a:pPr lvl="0"/>
            <a:r>
              <a:rPr lang="en-US" dirty="0" smtClean="0"/>
              <a:t>Traps &amp; Interrupts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4.	Gates and Boolean Algebra</a:t>
            </a:r>
            <a:endParaRPr lang="en-US" dirty="0" smtClean="0"/>
          </a:p>
          <a:p>
            <a:pPr lvl="0"/>
            <a:r>
              <a:rPr lang="en-US" dirty="0" smtClean="0"/>
              <a:t>Gates, Boolean algebra, Truth tables</a:t>
            </a:r>
          </a:p>
          <a:p>
            <a:pPr lvl="0"/>
            <a:r>
              <a:rPr lang="en-US" dirty="0" smtClean="0"/>
              <a:t>Circuit equivalence, De Morgan's theorems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5. 	Basic Digital Logic Circuits</a:t>
            </a:r>
            <a:endParaRPr lang="en-US" dirty="0" smtClean="0"/>
          </a:p>
          <a:p>
            <a:pPr lvl="0"/>
            <a:r>
              <a:rPr lang="en-US" dirty="0" smtClean="0"/>
              <a:t>Integrated circuits</a:t>
            </a:r>
          </a:p>
          <a:p>
            <a:pPr lvl="0"/>
            <a:r>
              <a:rPr lang="en-US" dirty="0" smtClean="0"/>
              <a:t>Combinational circuits, Arithmetic circuits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6.	Memory Elements &amp; Counters</a:t>
            </a:r>
            <a:endParaRPr lang="en-US" dirty="0" smtClean="0"/>
          </a:p>
          <a:p>
            <a:pPr lvl="0"/>
            <a:r>
              <a:rPr lang="en-US" dirty="0" smtClean="0"/>
              <a:t>Latches, Flip flops</a:t>
            </a:r>
          </a:p>
          <a:p>
            <a:pPr lvl="0"/>
            <a:r>
              <a:rPr lang="en-US" dirty="0" smtClean="0"/>
              <a:t>Registers, Counters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MAIN REFERENCE BOOKS :</a:t>
            </a:r>
            <a:endParaRPr lang="en-US" dirty="0" smtClean="0"/>
          </a:p>
          <a:p>
            <a:pPr lvl="0"/>
            <a:r>
              <a:rPr lang="en-US" dirty="0" smtClean="0"/>
              <a:t>Tanenbaum A. S. : Structured Computer Organization, 3rd Edition, Prentice-Hall of India Pvt. Ltd., 1993.</a:t>
            </a:r>
          </a:p>
          <a:p>
            <a:pPr lvl="0"/>
            <a:r>
              <a:rPr lang="en-US" dirty="0" smtClean="0"/>
              <a:t>Malvino A. P.: Digital Computer Electronics,2nd Edition, Tata McGraw, Hill Pub. Co. Ltd.,New Delhi, 1990.</a:t>
            </a:r>
          </a:p>
          <a:p>
            <a:endParaRPr lang="en-US" dirty="0"/>
          </a:p>
        </p:txBody>
      </p:sp>
      <p:pic>
        <p:nvPicPr>
          <p:cNvPr id="71683" name="Picture 3" descr="PowerPoint Animation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038600"/>
            <a:ext cx="1809749" cy="21145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 of Simple Computer 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2" name="AutoShape 2" descr="data:image/jpeg;base64,/9j/4AAQSkZJRgABAQAAAQABAAD/2wCEAAkGBxQSEhQUExQWFhUXGCIbFxgXGCIZIBogHBwaGB4aHBwfHSggGBolGxcgITEhJSkrLi4uFyAzODMsNygtLisBCgoKDg0OGxAQGywlICQ4NCwsNDQsLiwsNzQ0NDYvNC0vNDQsMCw0LC80NCwsLCwsLCwsLCwsLCwsLCwsLCwsLP/AABEIAOEA4QMBEQACEQEDEQH/xAAcAAEAAgMBAQEAAAAAAAAAAAAABQYDBAcCAQj/xABMEAACAQMCAwUEBwIKCAUFAAABAgMABBESIQUGMQcTIkFRMmFxgRQjM0JSkaGxwRUWJENUYpKi0dMXNHKCo7Lh8CU1U3OzRFVkg5P/xAAbAQEAAgMBAQAAAAAAAAAAAAAAAwUBAgQGB//EAD0RAAIBAwIDAwkGBQMFAAAAAAABAgMEEQUhEjFBE1FhBhQicYGRobHRFTJSweHwIzNCYvEkgpIWJXKy0v/aAAwDAQACEQMRAD8A7jQCgFAKAUAoBQCgFAKAUAoBQCgFAKAUAoBQCgFAKAUAoBQCgFAKAUAoBQCgFAKAUAoBQCgFAc3vudb15pkigWNIpXjDMwfvdDsmoDC937Ocb+112qru9VpW8+Dm+vh8DvoafUqR4ntyx1zn2nyTnG+XLCFZPEPACF2xk+LfzGOnn7q5oa7ScsSWF6/0JnpUln0vh+pYOV+b/pLCOaH6PKc4j7zvM4yfaCAeyM1a0LqjWX8OWSvqUKlP76wWmugiPEsgUFmOABkmgKLxHne475khtQYlbwy96PrBgHOkrlNzjqelVt1qlGhLhzl9ef0OulZVKkVJL9+80TzXf5zpQD8OkH5Z1friuL7ep5+78f0OtaVLhzxfD9Sw8oc2NdNJFNEIZY8ba9etW1APsoC5KHw5OMVb21zC4pqcH/nuK6tRlSlwyLVXQRCgFAKAUAoBQCgFAKAUAoBQCgFAKAUAoBQCgFAc9Xhl3cXExWJY4xM4LSsQWGpgCgUNkbZ307EfLz89CVSrKpOfNt7c/bsXEdTjCnGMVukl4fMnY+U1x4pDn3Yx+ys/9P0fxP4Gv2tP8KPF1yqwCmGUhwynLHGwYFhsD1XI+dT2+jU6FRVIyeV6iOrqMqsHBrGe4tFXBWlf5x4LLdRosTqMOCyuSFcalO+FOSACR76irU+0g4ZxnqiSlNQkpNZMFtygoRQXIONwuMD4ZHSqeWgUW88cvgWK1WaWOFGtxblaULm3KM2DkSkr8MaVPv8A0rR+T9LG038DZatPO8URvKvDrr6Yxkj7oRhNRJ2kPjz3eN2UerBTv0rt02wlaKSbznl++85r26jX4cLGDoVWZwigFAKAUAoBQCgFAKAUAoBQCgFAKAUAoBQCgFAQvHeZrWyaNJn0vLq7tVjdyxXTq2RWx7Q6+vuNAVqe84zcOTHELWMDY5im1nbPVgVwc/lQGc8Q4hZlJLomW3H2zrGoKAqcEJHqd/rCq+EHbc7A0BauC8Yhu4lmt31xt0OCv6MAR8xQEc/MqyrMLNWnmjBAQq0asdxgSOoQ4II2J6UBVJbrj7oziERNk4hzBJsACDr1jqSRv6UBJcA5quYmWPi0P0d5WVLdhiUSszaSD3QZYcFkA1kZ1bdDgC7gDr+tAfaAUAoBQCgFAKAUAoBQCgFAKAUAoBQCgFAKAUAoDnXBbQX/ABW5nkKsLR9EQz7JzNG/T10L1P3fKgOi0B4miDKynowIPzGKA4/ccZ/gX6ZZ25wzEm2VsEgtCgGkdXbvc7AHOcUB1XgdqsUEaoukEaiP6zkyOd/V2J+dAb1AVTtMhzZNJjeFllB9O7PeZ9NtOd9tt6AleU7oy2VrITkvCjE/FQfLagJagFAKAUAoBQCgFAKAUAoBQCgFAKAUAoBQCgFAeXcDqQPjQHPey24U3XF0DAlbtyQB0DTXGN/POPlj30BaeaeZorGMPJksxwiKCWY4Y9ACQPDjVjGSPWsxi5NJdTEpKKyzkfMHM3E5WMyXPcxBgyQMsWeo216Qc48jn0qy+zJqHFKST7v1ycH2jBy4YpsqHMHN7T3cFxJnv4lB3VQdayB1+6F8h1GPWq5wkpcPU7lJNcXQscEscuczy9425xcSLu2+yiQDbPQDFegp2lnLbbPrf1KSrdXMZN7pepfQvvZTx5ibizmclonDRM53MbBVVQTu51q+5JO9U15SVKs4pbdC2tqva01Iy9tHFlis1gydc7gKACSVDIH2AJbaQbe+uYnNXlbtAt7e0t4XjuNUUaocW8u+lQM7R7dOlASsfafZeLvBOgGME28pz6/ze2KA3OHdonDpyAlwuT+MFP8AmAxQFktbuOQZjdHA80YN+w0BmoBQCgFAKAUAoBQCgFAKAUAoBQFd5q5ytrDAmkTWRqCF1VsbgNgnoSpGfdQFFbtMv7mXFlZhUHtNPGz9cafYkHUhv0oCZtuKcVmj8b2kWoYOmGQOvvBMxAPxBoD5PwqaT2r+8+CtEB8swk/maAp9603Arj6RbF5orli10ZvEQVOzEpoAy07H5UBvc7cdgu7i3miZXC20zYDBsFZYwM4P9WrDTYxdVuSzhZ+KK/UW1TSXV/U9cQ5bi/gtr66klzpDCNSqouZAqEBkLZ3XPi3PTHStLi9qVJNPkSUbOnTjtz7yp8t8ipfWMlxOzrM+p42XAGyYXVlSWXUN8EVyym5S4jqjFRWEdIHK3Dp7ETxRpE8aE95FpBDRkqckgjBaMg+eCehpTm4SUk9xOnGpHhlyIDs2iEt1NdO4EMKoglyNLMjNIwz02WQH51Lc1+2kpeGGRUKMaKlGPLP0MtjxleN3skjooisSPo4HVu99pnOSGw1uNOnTsTnPlzk5bPoMf4BQHibhcLjDRqR6GgIK+7P7CU57kJ/sAD9qmgNjgnLTWS4tru4AJyUkKMp899MYP69CaAz8P5zvU4lFaXK2/cyZAlRHTcRNIBlpCCcqB086A6PQCgFAKAUAoBQCgFAKAUAoCH5t4x9DtJZ8ZKgBRnGWYhV3wd9RHlQFK5ctTMv0u4GqabDDUMGNcDEW2AwDamzge302oCYu7qOFS0jIigEksQvTfzoCt33aDZodMbmZ8ZVYhrB92pc4O1ZSbNZSjHdvBoHnu5LYThc5HqxdP2wVIqM30ZE7mkv6l70e7/mi67pi/DCy43UTMW3xtgQZz/hWfN54bxyNPPKWUs8zlaD60yxuLTIwsORIy+ztpbB8RXV08xW0H2XpcW/LbcVZKe3DlErwXli+vGPeSyRwk51Oh3wSQQhwPaAOM+dSQtZVHxcskdW8p0o4W7XQuactXwRYxxMhF6D6Mm3X+v76l8w/u+H6nP8Aan9nx/QqvGeRLuAF4rl5RklwqEHBOSQgZtW5JxtUdSzlFZTz7CalqEJ7NYZ4vbh5baO3l4hOqxLtD9DwVOCMEhgx223qF0o4e728CZ16mccG3fxfoT/KdhxQx+O7aBABoU26kkEt1BClcbHz9qpKVnOay3girX8abwln2/oyeFlfqQfp5ceY7lFz88mpHYS/F8P1Ilqi/D8f0PiXPEkbOEkX0MoT9kRrR2U09iRajS65NO47RpoZCs/D5IkDFTLrYrscZB7kBgcZznpXLKEo80ddOvTn91ovHD75J41kjOpGzg/AlT+oNakpCc+ER263B6wSxsP96WNG38vCxHQ9aA6FwPia3MEcyjAcZG+fMjr59KA36AUAoBQCgFAKAUAoBQCgKD2yXGLSOLOO9mjH5Sxnp50Bk4NFpgjXOcLigKlz19fdWdurEqe879FP3cw+0PTSx/M1LRgpzSZz3VR06baNux5XtIsFII8joSoz+eOtW8LenHoUVS5qVFhsmKmSS2RACKNJ7MEY3L1oW1G2hLepjGdum+PdUfY0/wAK9xL29XGOJ+8kY0CgAAADoBUiWORG228s9UMAigNF+C25YsYIix6koMn54rTsob7Lcl7epjHE/eb9bkbbbyz5QwKArvaDbhrCc43Vcr8cgfvrluoJ02+p1Wc+GsjY7J7rXw2EZyVLg/OWRv2Gqc9EbHacmeGXIBx9nv8A/ujNAWLseudfCrbJyVUg/mTv796AulAKAUAoBQCgFAKAUAoBQFA7Xfs7XONP0mPVk+XexUBvxYwNONPligOdwx/+N3Bx0Xr6Zjj/AMP0rssk+0ycGov+FjxLhVsUQoBQCgFAKAUAoBQCgFAR3MS5tpQPw/vFR1fuMkovE1khuxWQGxI/C5B/Mn99UJ6gsPP0OuwuFzjZf0kQ/uoDZ7Cv/LF8WfEdvTYbfv8AnQHRKAUAoBQCgFAKAUAoBQCgOedsjHubYAZBuEyc9PrYvzoDd4f9mnwoCkWv/nF18B/8a13WL9JlbqX3EWmrQpRQCgFAKAUAoBQCgFAKAj+YJCtvKRjZfPfzFR1fuMlorM0QHYh/qcv/ALn7qoT05Zef5tHD7hsZ2Xbp1kQfvoCS7E7cLwqEjHiyx2x7vn0oC+UAoBQCgFAKAUAoBQCgFAc77ZQ3c2uDt9ITUPX62LH60BvcP+zT4UBUbwMnFVyRpkSQ488qsIH/ADV12X8w4NRjmlk98e481u4ARWBAPtYPn5Y6bVtqGoTtZJKKefE7/J3ycparTnKVRxce5Jkba83NhmdcgbADB3O4z0wK5qOsSlGU5x2Xcd+peSEKVanRt6mXLnnp7sm0eaD3WvQuTnAz1wcVL9rLse04e/ByPyUkr5WnH0WX603tt4dcHnhXNolfu2jKnIwc5XBwOux1ZbpjoDUlpqarRzJb5xhfMi1fyYnZVGoScopZy14Zxyx39TPxrmYW0pRo2ZQAfBu248gSAd/f0pW1LsrnsWtu/wBmTS18nPONLd9GT4s4Ucf3cPr5bnifmj+TJOkZ8TadL+EjYnfGfT9a3rahwUe1isrP5ZOey0OVa8drUbi1jp3tLr6zXuebyshURhgMb6vUAn8iSPlXJV1lwqKKjtt8cF1Y+RquLaVadRpriwsdza/I2OD8xvNKUMYVcgA5Od/UY2rpt9R7ao4JFZqPk5Kzto13Nb529XdsZuYOYDblQqaic5ycdMYxjr1ra+1DzaUVjOefw+pjQPJ77UhVk58PCljxb4ufu6HniHMJihhk0KTKMkZ6HAOP1rNfUI0qMauOayiOx0CdzfztHLHA8N+9bbeHXBqcH5tMzjVGFQqSDnfIIGN9vP1qOnqanJRSMXfk/UtqDqykm00ts9U33eBn4zfs9lcvgYBYDf8AC+nf5V0uu50pSSxhte54OOtaQoV6cIvLcYyfdlxyzU7ER/I5PfJt+VVJbk72msRwy4x1+r6++aMUBZ+yiDRwq0HnoOfjqagLdQCgFAKAUAoBQCgFAKAUBzztmwILdjnwzof+LF5edAbfC5A0MZG4K7UBU+eJxHfcNOw1tIucddTW4Aqe2aVRZOa8TdJ4NbnfhTSIZlcL3a5IxktjyHp1qbUrZVIub/pRN5MarO0rdjFfzGkYLrgsS2RaHYsA+pizZwGwN9xmtK1Cm7PiSxtkmtb26+2ox4m3xcPva7yKk4Yz/RolYZdNQOehZQ7efurgnbKSowjyay/aky7p6lOj59cVX/EjLhi8fhlJfJi64WbO4iLuGRmDbAjSFZc5828zS4t42VaEk9njPvN9M1C41qzq0Z7zSeOSzs0u5dUtzzx+7EtwXQ6l6Zxj18jvXNdVo1rl1Ke6x+WOpbaba1bDS6dvWXDJvls/6s81lfE8GdRZnUSPr9up/m8eXTesxnxWXDn+r8iOtQVPXXUktnBP3SX0M/CuDB7d5Gz5FDkj7zZ6HfpUtC1U7eVWW7xt7Mo4NT1adHUqVpRl6Klul/dh/mze5FjzJJnfAUj8zUmiRcpykR+XlRQpUaUfE9cRtBO96zHIiCtHuRjwEt8clR1qevCNeddyWeFbe1foVdjUrafCxdJ8PbSxPxSml8pP3kXbsLnuIj0B2z0Hh67fCuZR7eNKkuXX3FrUqOxrXl0ub3j35y8/Ncz1xvgklvBCe8VtDHUyDTks2QMZ91TXNs7aEZw3xlN+s49K1OOpVqtKukuPDSxt6Kx3Y6k5xrC8Kdj96JXb4sVJP5mrOO9on3pP3nlbnK1KcHvwylFepNpHrsY/1D/eP/M1Vhak32gx6rCRcZy8Ix65uIhigL1ypamK0hQpoKg+HIOPET5bUBLUAoBQCgFAKAUAoBQCgFAc/wC21ccPL49iSM58h9bH19KA8cpza7O3bbxRg7UBTO1eTTd8Ib0nY7+57c1JS+/H1ojrLNOS8GT3GW12cpBHijJyPhVlfP8A0034HBocM6pRin/URl3IRw1NtygHwyp3rirS4tPTe+xcW9PHlE4rbE/duiD5cnb6RahwSSXAOOihTp+WOhrns5OU6PEsfTGx26xThGndum+JZy2t8Ny3Txy32JDm9xLKECkMjBCx6eNQ+3u3H5VvqzVXEO6ST9qNPI+pK2lUqYzmnOa/2ySwyvT2zRBw5GpcYx03OPP3VUzt+ylUSfJL4nsI3zu6dtOrHHG38E2jWkn1KYh66v0xUMP5aXezsuqUXcyrfhg0/fkuHDphHwsZK+ENnf1kb9ua9FRmo6fn1r4tHzi7pOXlDy6xfujFmtyReRIHZ3RNWMa2C/tNc+iqMISlJ9foWPlt2lxWpRpJv0c4Sy92+4yidQt/uMMqr1/Ejj86Qkl5y0ui+TI5wVSGlR/uln/nAgQRCiFdnYeA+m3tDPXOf0qGKlCnFrm1lfvvOuvUpu4q0547NSalv09ZKRTl7NjIS+XXB2H4x5YFSQrOVlxTWd/qQXNhC31hUqG0cf8Azk3eaG08HI9YEH6J/hVmn/o4/wDivkeYuYf91rJdJz/9mb3Y+gHDoyOpLZ/tuKrCyJzmcBxBCWx3kyem/dus2P8Ah+VAdIoBQCgFAKAUAoBQCgFAKAUBT+1u0MvCrlR/Vbf+q6t+6gKr2XXGvh8X9Xw9c9FU/Lr0oCvdtqYW0kx9mznr6mH/AArKeHlAlLSXVwtG3JNuNhuclRtt1NWVdOpZtLdtFfplWFHVqdSe0VLJFXcj/QcaJAQyDBRs9G8sZxXBKnVVkotb7bHoIXFpPXJ1u0XA8vPuNWaxle1gljD6o9YbAKt91VAHtevQVE7WtUoQxtJZ/Ilp6vZ2upVYSxKlPHq24nvz6tEtyrwwSw5nR9pQ6ay6tlRpBO4bHXY7EY91dWn2spU5ecLfOd/VgrfKPVKDrwWnyxFRcXjlu8tEfJw2WU3aKjatQ0agVDASZ2Zhg4WuVWlWpKqsc9l7GWtTWre3o2b4lJwy5Y8Y4+bNObgco0YjIZvaxlsHpnPpgfCtJadW/h7fd5+/JPS8p7bN1xS/mZcNuXoqOOXes7mS24RP34iw4AZS2QdBGz+fhOx/P31mGn1u2Sl9z9s1r+UVj9n8aw6zTXLf8PPHd8DLxbgc7yyCJMrnAz4R0HTO1K2l3E60nDaPrJdP8p9Oo2VOFTeajvs89euDe4xwVvpEWhTpkYa8E4wugHVvjYEkZ9+K6rixqyrpx+6+fsx+pR6frdCnY1Y1PvpNQ/3cWWttv6TPzXwdjFE0a57oHVpGSQBgADqT8N6k1CylOkuz5xObye1mnbXUnc7xm9874578mQ9xayx2RSVcEyKVA36as9Pj51wVKFSlacD6vbb1l/barb3urqs8KMYvdvG/o+ruN7nGUDhK5+9EgH9lTVq8xtIJ9y+R5OtOM9Uryi8pzm1/yZO9lMWnhdvtgnXn5SyD5VXFgZW4oH45Y2x30M74287WX3UB1agFAKAUAoBQCgFAKAUAoBQEDzld262lws8kaAxsPGwG5Xw9fPJGPlQHNex2MLZzKra1FywDA5yO6hoDP2t2ivw+QlcshBB8xvk/LwjPwoCO7MbrvbBQ2DpYpj3AKBVtZNOngob5ONbJbJEDbEZrrcU+ZxRk48hHGFGAMCiSXIN5PVZMCgFAKAUAoBQGG5tEkGHUMB61iUVLmbRnKPJlL7VJAtrDGuBmVV0jyXS2P2CuK+kuFIsNOi3Ucn3F25Otu5s4kORp1+113kdt/wA6qy6Kr2aKbzjt1cPubdmVT7sSxD+7QHcqAUAoBQCgFAKAUAoBQEfx7i8dnbyXExwiAZPxIUD5swHzoDlM3afdXyutrbmBSComMmeoxqCtD4iC2cZ301xXN9SobPd9x222n1rjeK28SC4dwEIS8zmZycljkbkkk41Eef6VQXOpVK2y2X78D0lrplKik5JN9/7ZPchXWi4u7c7AsJlztnWBHgDz+y658+lXum1OO3Xhsee1OnwXMvHctPHrET208R+/G6g4zglSAceZBPSu8rzlXIFz9Cu57JySS4VCRpyRqydO/wC2u6yniTXeVmo0ZSXGunM6bVoUwoBQCgFAKAUAoBQCgObc1g3vE4bNTgBgxbqAUDkgjb0x1qpvZengu9PpcMOPvOg838XjsrRmbYNmNN/vMjsPX8JrjLEq3ZHzTDaYW5RommJ+tcFVJLM4yxAXoR5+dRxrU5PEZJv1kkqNSKy4vHqO4W1yki6o3V1PRlIYfmNqkIzLQCgFAKAUAoBQCgFAcV7T+YXvL0cOjP8AJ1+3IOQxGJQpHqHjx59a47247Gk5Ln0O6wte3rJNej19xpRpDaxgeFEHrt7/ANleUbq3E882evSp28MckjTknvblW/g+2My+UoIKnO2w1A7EMPitW1rpHElKrt4dSnutZUcxpL29CM4VPd2HEoFvBpadUL6/uLrkGBhj5qavKNGFGPDBbFBXrzrS4p8ztANSkJyznXh62vFba8OFib2ydhqGokk/7w8qloSUaibIbiDnScUWP+Ntl/Sov7VW/nFP8SKDzWt+FmxDx+2cZWdGHuPrWyrQfJmroVFzibcV4jYKsDnpj8q2U4t4zuYdKaWcGxitskYxTIGKZBgmu0TOpgMdc1rxx7zbglttzNObj9sntToPifTrWrrQSy2bqhUfKLNf+N1l/Sov7Va+cU/xI281rfhZ4m5xsgMi5iPuDUdxT70bRtKreHFoi+QuDmS9nvnGpGZ+4bGcAucEH3o3u2NU9WXFNsvqEOCmomr213mfoluxwjvrY+mnKfsc/lUE21FtczoppOSTEnDYp7dEyCAF0uOoK43B8uleQjcVKFZz5PuPZytadagoeC3Njlbmu74ZMkEp7y0eRV719u7DFdTZ1eyF1HpXo7S+hXWHtLuPM3mn1LeT6x7zuqOCARuCMg/Gu8rz1QCgFAKAUAoBQCgPz3xu3ey4zLCR4Lh2k1b43VpOpHXLDpVTq1BSpdp1X5tFxo9bhrKHf9GSl5bCRHRujKVPzBH7683Tm6clJdNz09WlGrBxl1JfkDnwxSCwuk06TiKUey2SX3yAFwrKOp3Br2VtcRrQUkeJubaVGbT5GTtz4OLi2S4R94gzbeIEKrH4eddBzEly7xZZ7eJ9S6nXpkZ6kdPlQG9e2SSjS4yPiR+ygKledl9g+SEZSfPW7fPdqAhZuxuEklbh1HkNAOPmWoDT/wBDf/5B/sigNZux2TO0y48v+8UA/wBDsv8A6y/9/KgC9jsmd5lx5/8AeKA3YexlPvXLD0wgP76Arl5wjh8EzRBZ7ll2cBCApIBGCjHOcn8q0nUhD7zSGCR4ZccIhIaW0uInU7H6w/E7sAPhWI1YS+60/aZUW3gkxz9bx6e6tnKagMs7AjJ9MHPn51ntI5wdLs6yp9pjbkdOsrsSxRyjo6K4+DAMP0NbnM1h4KxZ8t23GL24M6FooE7tMMRlnSFw/hI6AkYyQaGCqXHL0nC+IC3VtUEhIUkYI8DS4z546daqdWoRdF1Oq+qRb6PXlGuqfR/Rs3uPrm2n/wDaf/kavP2jxXh618z0d7FO3nnufyL92OcbNxw+JW9tA2rG387IBt8FFe2PCvYvdAKAUAoBQCgFAKAr3OfLEd9A6lE77H1cuMOhyrHS4GpMhcHB3G1YlFSWGso2jKUXmLwziBkueGOYL8SN5rJ7YIONydRIxv19Kpb3S+N8VFJfAvLDVuBcNbL8efv3yeuYuIRuqxpGs0z7IpUNgnG/i6bEb1X2dGcG5yk4xXPdr5HdqF3Q7NpJNvwyTfA+ELbWRPFbiZQwJWBZ5AgTSBoMYOg9G26VFc6tdV63ZWO8eTfj39/cec4I85EVHytc8QlElpGtjCm8ThREzZx17o5JDISM9NVTR1anp8eGrN1Jvnu2l6s+vp3GvA58tibtuUOM26OVvlmONlkaRzt5LqOFrMPKu3lJJwa9w7Bmja9os9q7R8QgfvPJYVQ4Ixno59RXoaF1SrQ46csr3fMhcWuZp3nO819J3VvL9F9BKCrNnxDBQnoF3z+KtLq77CHGouS64xsZjHJK8L55ktB3fE0ZZDuhAGCNsjOo5OW/St7a6pXEeKk8mHFrmb47T7L1f8v+tdBgf6T7L1f8v+tAD2n2Xq/5D/GgNeznueLXKtC80NlGRqKu0TSHJLYKNkjSy7mqLWNYhaR4IP037ceslp0+Iv8AZcAtos93bwqTuWEagkjOCSBknc7n1rwFa+uKzzUqSfrbOpRS5I+3vAbaYYlt4X/2o1b57jrWtO8uKX3JyXqbQcU+hyXnDs0uIij2YMkanLR689MEkhyAR128817DTNfoSyrjZ9+PoKlW44eBTlw93E8fM3ODre3MYjhvraPw47oK6mLGB3e3hBX2dtttqsLnXFQb4qUsdHth9z59eZyqlnqbvKPFJeAF4r1XljmYMJYwG3wq5YltQAAPl92uyw1WheJ8Dw10ZrKDiRN/xaXiXEfpSM4tEJ7tWbYkK8RZVDEDffOATUOq3UFTdHq8fky20e2m6yq9Fn5NGfmCUC3mGfE0bKo8ySpwB781R2cHKvDC6r5noL6SVvPPc/kdJ7KuXPodjEHTTMwJk3zkGSRk6f1XFe0PDFyoBQCgFAKAUAoBQCgI7jnBIbyMxzpqUgjGpl6gr90jyY0WzyjKeHleo/PfA0teFcTu+8EkhhIEKwkNnvFJI8TqWI1AefQ/Ok1uhXuKcaVNpJ8289PY/E3ptJ5ZZL23i4rI17dxzQ21vEMRuvdtIULuxzkeEq4AIfqD0qgpzqadBW1CUZTm+aeUs4S9uV1RK8T3fIk7bne9kheeKzTuUXUNTSBmUavZAjKk+A/e8xvXNPSbWFVUp1XxPbksJ+O6fXuNu0ljKRNcuczvxC0kaFRFcr4SkhwFf341MFzncrnbpXDeafGyuIxqPig98rqvgs+32m0Z8S2NXgXINkrmfUbiRsHvdeP0jITfA8vKpbrWLqUeyxwJdMfVZMRpx5kF2m8hxGNryIlZIlB05LBsMuM5z036etd+i6xUU1bVN1L4fI1qU1zR85c4fDx6yRroHvYmZdasRjUWPsqQvQjqPL31m8rVdHunGg/Rlh4x3ePPv6iKVSO5E8c5Hi4aYPE88ckmjS2xHhJyNGM7+p6VdaNrU76pKE4pYWdiOpT4Vk3v4q2mc91vjH2j9Ov469EQld4dy/BfX72scfdxrgySB2ZmwoYDBJA3BHUVV6vqDsqHHFZfQ3pw4mdlhEXD7RVLfVwR7ZIyQozgZIBOPfXziTqXtw2lvJ/M7Noopi9qK3VxHbWcThnOl5JdI0ZKqHQKXDkaicNgbD31dPyfdvRlXuJLC3SWd+bw84x7CPtcvCOi2qMqKHbUwADNgDJ8zgAAfIV5ybi5NxWESowvxBBMsH32Rn2xsFKg53yD4xjb1rdUZOk6vRNL35+gzvgrfHeziyuXaXQyTM2oyBmY5JJPhZinU+lWdrrl1QioZzFbYwvmln4mkqUXuQnMk78MSKGVjcwXD92zPpjaPXkEjQqgjTqO564+XbZwjfylUguCcFlYy08etvrjkjSXo7Mqc8clleCztQZkkCmFWG66x3hyUUsVAPXfYfOr21pfaNNVKnoyy08dcbfvkddvqE7X0UsroX7g/ZnJNJDcXswV4ZVeOOHdSEIYai0auCTkbeWKuLSzhbr0eZz3d9UuccXJHUQMV2HEfaAUAoBQCgFAKAUAoCE5x4/HZWsssjaTobu8Aks4RmCjA2J09TtQFP5T5KgiJuJFWWaXLl2yfaLMBhiQMKwXb8NfNtV1mtc1HGLaiun+DshTSREdq3GAI2s4o2ZzCWOkgBQ+tBnJGd1Owrt8ntPqVZect7J9fDD/ADNas0tiyck8Xtrm2CW5BEagOmkjTqLbEMBnOk1T6nbXFCu5VVht7PK6Y7n6iSEk1sUTtLsrmyulnsfqxMoDhTpBZSzZbcD7/nXoNDlRvaPYXG7jyz3PH0IauYvKN/sc48oD2craZo1XSh3yBscEeHqw2zneoPKWwnCarxXovOWbUZdC6c7XaRWU7ORgL+8eXn1qi0ynKpdQjHnkkm8ROB8oDiEcbG1LojHfA2J6Z69dsV9MubChctOrHLRxqTXI2Ypb8zrJJJNL3ZPhIZ1BwUOFOVB361JQtKND+XFL2LJhyb5llseJXU5YJlCJAp1RezkKcHb+tn4V0GDU5S4n9Av5bi5JWCTYyBDjKgqfCoLL4jjpvVJrtjVu6CjSWWv31JKUlF7k/wA9c3WnELcw2kjzSHICrHIuCykDJKAYz6mqPR9HvLevx1IYW3WL6+slqVItbEf2W2bniDq6JptU0jwBSDKAwz5sfBsfL51Y+VNbhtowzu38v8mlBelk65xTiEdvE8sp0og1McE4A67Dc/KvCUKM61RU4LLeyOpvCyzlfZFx2S8vJZJzqk7rAPTAGgHA95A/KvV+UFnC1towprEc/UgpS4nudYvLtIlLyMFUdSa8lTpyqS4YLLJ28HL+2vjdvJbQxLIrSGXWAATsI5FznGB4nXbOd69T5N2leFeU3HCxj25T+SZBWksYKxydxxm4pb3joxSGMIw1KD9i8GQucnxEdBnFevs7VW8HHxb97yQSlk7TH2kWGpEeVo5HYIFaGXGpjgDX3ej55xXWalqhmVxlWDD1BzQGSgFAKAUAoBQCgFAR/FeMw2+BLIis2dCF1VnxjIRSQWIyOnrQHH+1Li9zxCB0S1kjhhJk1SROGOImzjGVxhzv6igLrHzNax2neC4gOiIHaVeoXAX2upYYx618qlYXErjgcJLL/C/p7Tu4ljOTmnDuPLxD6RJoVJHkIWSTbQmhMKmDguH1N4gfaHwr6Rp1mrS3jS7uZxzlxPJqW/FzwaWV7YxzJNjWmdRTQNicdMmRj18q5tT0mF9GKnJpxzj2/wCDMKnCebntHfiMsMEiQRISQzSMVTBH3jq2G361z6foNOzqdopNm06rksEZzRCLa4W7t7q0MmosFgkEmkjGNjn086ua1GFaDpzWUyNPDyjx/Gq54m8UFxcxRR40s0mlAdskk42yUHTG7VwWmkW1rNzprf27G0qjlzL1wO9ih7yJeI2saIw06Zo8NqAckFs58TEVaGh94VxCNZpf/E4FjPT62LJOSSckYwW3+dAfeF8TQS3WeJQJmYbmWMa/qo/EMjcfd2/DQELGttczXdrccQUQJoKOJYgshcd42GI8WlvTp51lNrkDXh4dacPuIvovEVMczKjsssLtGQWOtjjSqYxuR1zWASt3zJDwy6a4ilF59K+2KOkjJ3QVV2QgLqDt166PjVNrGl+fwilLDjn8voSU58O5Fcz9oMl/iARNDAwId2GDgjzJJUDbr765NM0CFrJVJyy+ncbynKa2R5hu4eEcS721Ky27oIyVYMFLFCSWB0j2T5+Rrv1ex88t+DOGt/g9jSm2nnBLczc1R8TuEs1cJbasyyErjAVxgtkgAtp9KrND0d2/8arz9v6G9Sbl6KM8/JtjF9ZD9HlxuVkkzkDfwaCMybYGdtzXp8oiUJPdIyR2HDpV1RxdxNgHWrDvE6eTMwGRkbjoaZQUJPoyM5hjUJolzdQs3Vsd7HlSC66AqagM41DGSM0yg4SXNGxy5xG8sIgbOZbiJT/qmkPKqlifEsa6gTqLb+VZNTpXLfaFbTRZunSzmVtLRXLrC3QHUqu2rR4sZPmrelAW2CdXGpGVl9VII/MUBkoBQCgFAKAqnOPNQtysEJBuJQdJyAIwNizFgV2JA0nrn3GgK3wfhq6u+uJlnuMk6y2y5z4QgbQMA4yAM6c0BtczWv0i2liSRQzxuo3G5ZGUDr6mhh8tjjsvZ/ebrqiRfw/SFOfPJBbbff51pwR4uLBvxbLbcmeFcnXKoq/SIYtJycNG+roPxbdP0rbCMqclnxNmXkyYgj6bDjoPDGcA+0M6t8+p6eVMIz2kup9s+Qpl/wDqoWAO3gTb+9v86YHaNcjK3Id0xUi5i1AHpFGc5x5Z91Y4djPaZllo+p2e3oYt9JjycfzCeWcefvpwmVWw28Hodn12GZlnjGpgT9Sh6ALjc7dPKs8KNe1l3/BHj/R3d6y/0hN9vsU6fnWMGVU3zg9xdnt0urTOgDdAYkODgDOSd+lZ4TCqtI8p2fXYLMbiPJxv3KbY+eOlY4Q6rbyLjke4dWU3MWGXH2aDr55BzWeFZMdpLhw38jx/FK4yf5bBjyHdxbfrvWOFG3bS/eBJytPgg31uMjAykXX19r9KKKMSqyZgt+VJkTSOIW+M+axH19W99HHJmNVxWEY15TkWR3HELYMw09ItgDnGNeP0rOEaqpJb53NmfgbbauLQqD90Ro3u9oN5/vpwoy6sn1NdeX7NGLS36vq/DrHT/ZkphGvHLvNw2fCBu0xKjcjvJtwOo+09KzgxxMluDcZ4RasWgLqzYBOJnz1x7WfWhgycc4lw28TTNHM+MkEW843xjOUUah88UBC9mvGbmzvXgQXFzFKuVV1aPGknOBICfDrGcdcjPlQHf6AUAoBQCgOS9oXCk+nRqXdTLG8gZSAdnQad1Ox15/3aAiIuB6c6bidc+hT/AC6A+/wK/wDS7r+1H/lUBry8shiSbm5JPnqT4f8ApUB5/iqv9Iuf7Sf5VAP4qL/SLn+0n+VQGeHl8qMLdXQH+1H/AJVAe4bB0JK3tyCvteKPb4/VbUBmEcpGoX91j11R4/8AioD68Ewxm+uhk4GWj6+n2VAfGjlBIN/dZHXxR7Z6fzVAfHSUdb+6G+N2j69cfZelAYWmJ1D+ErjYeIa4tgR5/VbbUBg0xqoJvpcHoS8e/wDw6A02is1ILXp6+cse/wDcoDFcvw8suq4RgdvtEwvv6ef7qAwni3Dsgd3FuM51LgdNuvv/AEoDHJe8LyPqYTk7nK7dTk7/APeaA1puKcMViPo0Rx5grj9tAeP4X4Z/RY/7v+NAP4X4Z/RY/wC7/jQG9Bxvh/gPdRrnP3l8OOmd6AnbbmW02AmiUac7yDbcjHXr/jQEz2NcRF7dXczD7FY1i9wcyhyPc3dr/ZFAdboBQCgFAKAqHO/JJv5beZJ+5lgzpJj7wEHqCutfPB+VAVfmXlC+traWZLyKUoB4DbaMgsFPi75sYBJ6eWKApPALWa/t1f6UqbFWXuOmd/a70Z2PXFauWCenRU1nI4ZwmafiSWK3Q1KCS/c7Ad2r9O98Wxx18qxGTb5GlSnwMt1z2MTPqzxL2uuLYj8vr63IzUXsHf8A+5v/APwP+fQG1b9hwGdd87emI2XH/HOaA2/9CcGT/KZME9PF08x9pv8AGgDdicG+LiQA4x7W3r/Ob5oAexSDJP0mTGNh4tj657zf/rQBexODJzcSHIH4uvr9pvv5UB8HYlBje5kJx1w3X8X2vp5UB5XsPt8D+UPnfJw2/p/OeX60B5XsNgwAbhzg/hbp6fa7fGgJeHsa4YMZSQsPPvW/ZmgN2Lsr4cpDCOTI6fWNQGW07M7CP2Uf5yE9PjQG5JyNaMSSjZIwfEfI5oAeRrTUzaGywwfEemw/dQH1OR7QEkI24A9ryG1ARnMPJdvHZ3LRIe8W3kCZYnfQxHx8VDKeHk5ry01rdDBRklj2dS2QDll2OBnIXPTbNRcOFhHTBRlzXM1E4Al7xNII1IihZRKcnfJOcbDyI86zTjwrYiq8KeEju/LvL8NjH3cAIUnO51HzPU/GpCIlaAUAoBQCgFAeJ4g6lWAKkYINAUybsvsi7OnfQlhgiFxGCPgF91YcU+ZlPG6Jflzk60st4Yxr3zIwBc5JO7YBPtY+GKyYJ+gFAKAUAoBQCgFAKAUAoBQCgFAKAUAoCncc7NOH3TtJJFpZjklMLk4A/D7v1NATXLfLdvYRd3bxhR5nAy3QZYgDJ2oCXoBQCgFAKAUAoBQCgFAKAUAoBQCgFAKAUAoBQCgFAKAUAoBQCgFAKAUAoBQCgFAKAUAoBQCgFAKAUAoBQCgFAKAUAoBQCgFAKAUAoBQCgFAKAUAoB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324" name="AutoShape 4" descr="data:image/jpeg;base64,/9j/4AAQSkZJRgABAQAAAQABAAD/2wCEAAkGBxQSEhQUExQWFhUXGCIbFxgXGCIZIBogHBwaGB4aHBwfHSggGBolGxcgITEhJSkrLi4uFyAzODMsNygtLisBCgoKDg0OGxAQGywlICQ4NCwsNDQsLiwsNzQ0NDYvNC0vNDQsMCw0LC80NCwsLCwsLCwsLCwsLCwsLCwsLCwsLP/AABEIAOEA4QMBEQACEQEDEQH/xAAcAAEAAgMBAQEAAAAAAAAAAAAABQYDBAcCAQj/xABMEAACAQMCAwUEBwIKCAUFAAABAgMABBESIQUGMQcTIkFRMmFxgRQjM0JSkaGxwRUWJENUYpKi0dMXNHKCo7Lh8CU1U3OzRFVkg5P/xAAbAQEAAgMBAQAAAAAAAAAAAAAAAwUBAgQGB//EAD0RAAIBAwIDAwkGBQMFAAAAAAABAgMEEQUhEjFBE1FhBhQicYGRobHRFTJSweHwIzNCYvEkgpIWJXKy0v/aAAwDAQACEQMRAD8A7jQCgFAKAUAoBQCgFAKAUAoBQCgFAKAUAoBQCgFAKAUAoBQCgFAKAUAoBQCgFAKAUAoBQCgFAc3vudb15pkigWNIpXjDMwfvdDsmoDC937Ocb+112qru9VpW8+Dm+vh8DvoafUqR4ntyx1zn2nyTnG+XLCFZPEPACF2xk+LfzGOnn7q5oa7ScsSWF6/0JnpUln0vh+pYOV+b/pLCOaH6PKc4j7zvM4yfaCAeyM1a0LqjWX8OWSvqUKlP76wWmugiPEsgUFmOABkmgKLxHne475khtQYlbwy96PrBgHOkrlNzjqelVt1qlGhLhzl9ef0OulZVKkVJL9+80TzXf5zpQD8OkH5Z1friuL7ep5+78f0OtaVLhzxfD9Sw8oc2NdNJFNEIZY8ba9etW1APsoC5KHw5OMVb21zC4pqcH/nuK6tRlSlwyLVXQRCgFAKAUAoBQCgFAKAUAoBQCgFAKAUAoBQCgFAc9Xhl3cXExWJY4xM4LSsQWGpgCgUNkbZ307EfLz89CVSrKpOfNt7c/bsXEdTjCnGMVukl4fMnY+U1x4pDn3Yx+ys/9P0fxP4Gv2tP8KPF1yqwCmGUhwynLHGwYFhsD1XI+dT2+jU6FRVIyeV6iOrqMqsHBrGe4tFXBWlf5x4LLdRosTqMOCyuSFcalO+FOSACR76irU+0g4ZxnqiSlNQkpNZMFtygoRQXIONwuMD4ZHSqeWgUW88cvgWK1WaWOFGtxblaULm3KM2DkSkr8MaVPv8A0rR+T9LG038DZatPO8URvKvDrr6Yxkj7oRhNRJ2kPjz3eN2UerBTv0rt02wlaKSbznl++85r26jX4cLGDoVWZwigFAKAUAoBQCgFAKAUAoBQCgFAKAUAoBQCgFAQvHeZrWyaNJn0vLq7tVjdyxXTq2RWx7Q6+vuNAVqe84zcOTHELWMDY5im1nbPVgVwc/lQGc8Q4hZlJLomW3H2zrGoKAqcEJHqd/rCq+EHbc7A0BauC8Yhu4lmt31xt0OCv6MAR8xQEc/MqyrMLNWnmjBAQq0asdxgSOoQ4II2J6UBVJbrj7oziERNk4hzBJsACDr1jqSRv6UBJcA5quYmWPi0P0d5WVLdhiUSszaSD3QZYcFkA1kZ1bdDgC7gDr+tAfaAUAoBQCgFAKAUAoBQCgFAKAUAoBQCgFAKAUAoDnXBbQX/ABW5nkKsLR9EQz7JzNG/T10L1P3fKgOi0B4miDKynowIPzGKA4/ccZ/gX6ZZ25wzEm2VsEgtCgGkdXbvc7AHOcUB1XgdqsUEaoukEaiP6zkyOd/V2J+dAb1AVTtMhzZNJjeFllB9O7PeZ9NtOd9tt6AleU7oy2VrITkvCjE/FQfLagJagFAKAUAoBQCgFAKAUAoBQCgFAKAUAoBQCgFAeXcDqQPjQHPey24U3XF0DAlbtyQB0DTXGN/POPlj30BaeaeZorGMPJksxwiKCWY4Y9ACQPDjVjGSPWsxi5NJdTEpKKyzkfMHM3E5WMyXPcxBgyQMsWeo216Qc48jn0qy+zJqHFKST7v1ycH2jBy4YpsqHMHN7T3cFxJnv4lB3VQdayB1+6F8h1GPWq5wkpcPU7lJNcXQscEscuczy9425xcSLu2+yiQDbPQDFegp2lnLbbPrf1KSrdXMZN7pepfQvvZTx5ibizmclonDRM53MbBVVQTu51q+5JO9U15SVKs4pbdC2tqva01Iy9tHFlis1gydc7gKACSVDIH2AJbaQbe+uYnNXlbtAt7e0t4XjuNUUaocW8u+lQM7R7dOlASsfafZeLvBOgGME28pz6/ze2KA3OHdonDpyAlwuT+MFP8AmAxQFktbuOQZjdHA80YN+w0BmoBQCgFAKAUAoBQCgFAKAUAoBQFd5q5ytrDAmkTWRqCF1VsbgNgnoSpGfdQFFbtMv7mXFlZhUHtNPGz9cafYkHUhv0oCZtuKcVmj8b2kWoYOmGQOvvBMxAPxBoD5PwqaT2r+8+CtEB8swk/maAp9603Arj6RbF5orli10ZvEQVOzEpoAy07H5UBvc7cdgu7i3miZXC20zYDBsFZYwM4P9WrDTYxdVuSzhZ+KK/UW1TSXV/U9cQ5bi/gtr66klzpDCNSqouZAqEBkLZ3XPi3PTHStLi9qVJNPkSUbOnTjtz7yp8t8ipfWMlxOzrM+p42XAGyYXVlSWXUN8EVyym5S4jqjFRWEdIHK3Dp7ETxRpE8aE95FpBDRkqckgjBaMg+eCehpTm4SUk9xOnGpHhlyIDs2iEt1NdO4EMKoglyNLMjNIwz02WQH51Lc1+2kpeGGRUKMaKlGPLP0MtjxleN3skjooisSPo4HVu99pnOSGw1uNOnTsTnPlzk5bPoMf4BQHibhcLjDRqR6GgIK+7P7CU57kJ/sAD9qmgNjgnLTWS4tru4AJyUkKMp899MYP69CaAz8P5zvU4lFaXK2/cyZAlRHTcRNIBlpCCcqB086A6PQCgFAKAUAoBQCgFAKAUAoCH5t4x9DtJZ8ZKgBRnGWYhV3wd9RHlQFK5ctTMv0u4GqabDDUMGNcDEW2AwDamzge302oCYu7qOFS0jIigEksQvTfzoCt33aDZodMbmZ8ZVYhrB92pc4O1ZSbNZSjHdvBoHnu5LYThc5HqxdP2wVIqM30ZE7mkv6l70e7/mi67pi/DCy43UTMW3xtgQZz/hWfN54bxyNPPKWUs8zlaD60yxuLTIwsORIy+ztpbB8RXV08xW0H2XpcW/LbcVZKe3DlErwXli+vGPeSyRwk51Oh3wSQQhwPaAOM+dSQtZVHxcskdW8p0o4W7XQuactXwRYxxMhF6D6Mm3X+v76l8w/u+H6nP8Aan9nx/QqvGeRLuAF4rl5RklwqEHBOSQgZtW5JxtUdSzlFZTz7CalqEJ7NYZ4vbh5baO3l4hOqxLtD9DwVOCMEhgx223qF0o4e728CZ16mccG3fxfoT/KdhxQx+O7aBABoU26kkEt1BClcbHz9qpKVnOay3girX8abwln2/oyeFlfqQfp5ceY7lFz88mpHYS/F8P1Ilqi/D8f0PiXPEkbOEkX0MoT9kRrR2U09iRajS65NO47RpoZCs/D5IkDFTLrYrscZB7kBgcZznpXLKEo80ddOvTn91ovHD75J41kjOpGzg/AlT+oNakpCc+ER263B6wSxsP96WNG38vCxHQ9aA6FwPia3MEcyjAcZG+fMjr59KA36AUAoBQCgFAKAUAoBQCgKD2yXGLSOLOO9mjH5Sxnp50Bk4NFpgjXOcLigKlz19fdWdurEqe879FP3cw+0PTSx/M1LRgpzSZz3VR06baNux5XtIsFII8joSoz+eOtW8LenHoUVS5qVFhsmKmSS2RACKNJ7MEY3L1oW1G2hLepjGdum+PdUfY0/wAK9xL29XGOJ+8kY0CgAAADoBUiWORG228s9UMAigNF+C25YsYIix6koMn54rTsob7Lcl7epjHE/eb9bkbbbyz5QwKArvaDbhrCc43Vcr8cgfvrluoJ02+p1Wc+GsjY7J7rXw2EZyVLg/OWRv2Gqc9EbHacmeGXIBx9nv8A/ujNAWLseudfCrbJyVUg/mTv796AulAKAUAoBQCgFAKAUAoBQFA7Xfs7XONP0mPVk+XexUBvxYwNONPligOdwx/+N3Bx0Xr6Zjj/AMP0rssk+0ycGov+FjxLhVsUQoBQCgFAKAUAoBQCgFAR3MS5tpQPw/vFR1fuMkovE1khuxWQGxI/C5B/Mn99UJ6gsPP0OuwuFzjZf0kQ/uoDZ7Cv/LF8WfEdvTYbfv8AnQHRKAUAoBQCgFAKAUAoBQCgOedsjHubYAZBuEyc9PrYvzoDd4f9mnwoCkWv/nF18B/8a13WL9JlbqX3EWmrQpRQCgFAKAUAoBQCgFAKAj+YJCtvKRjZfPfzFR1fuMlorM0QHYh/qcv/ALn7qoT05Zef5tHD7hsZ2Xbp1kQfvoCS7E7cLwqEjHiyx2x7vn0oC+UAoBQCgFAKAUAoBQCgFAc77ZQ3c2uDt9ITUPX62LH60BvcP+zT4UBUbwMnFVyRpkSQ488qsIH/ADV12X8w4NRjmlk98e481u4ARWBAPtYPn5Y6bVtqGoTtZJKKefE7/J3ycparTnKVRxce5Jkba83NhmdcgbADB3O4z0wK5qOsSlGU5x2Xcd+peSEKVanRt6mXLnnp7sm0eaD3WvQuTnAz1wcVL9rLse04e/ByPyUkr5WnH0WX603tt4dcHnhXNolfu2jKnIwc5XBwOux1ZbpjoDUlpqarRzJb5xhfMi1fyYnZVGoScopZy14Zxyx39TPxrmYW0pRo2ZQAfBu248gSAd/f0pW1LsrnsWtu/wBmTS18nPONLd9GT4s4Ucf3cPr5bnifmj+TJOkZ8TadL+EjYnfGfT9a3rahwUe1isrP5ZOey0OVa8drUbi1jp3tLr6zXuebyshURhgMb6vUAn8iSPlXJV1lwqKKjtt8cF1Y+RquLaVadRpriwsdza/I2OD8xvNKUMYVcgA5Od/UY2rpt9R7ao4JFZqPk5Kzto13Nb529XdsZuYOYDblQqaic5ycdMYxjr1ra+1DzaUVjOefw+pjQPJ77UhVk58PCljxb4ufu6HniHMJihhk0KTKMkZ6HAOP1rNfUI0qMauOayiOx0CdzfztHLHA8N+9bbeHXBqcH5tMzjVGFQqSDnfIIGN9vP1qOnqanJRSMXfk/UtqDqykm00ts9U33eBn4zfs9lcvgYBYDf8AC+nf5V0uu50pSSxhte54OOtaQoV6cIvLcYyfdlxyzU7ER/I5PfJt+VVJbk72msRwy4x1+r6++aMUBZ+yiDRwq0HnoOfjqagLdQCgFAKAUAoBQCgFAKAUBzztmwILdjnwzof+LF5edAbfC5A0MZG4K7UBU+eJxHfcNOw1tIucddTW4Aqe2aVRZOa8TdJ4NbnfhTSIZlcL3a5IxktjyHp1qbUrZVIub/pRN5MarO0rdjFfzGkYLrgsS2RaHYsA+pizZwGwN9xmtK1Cm7PiSxtkmtb26+2ox4m3xcPva7yKk4Yz/RolYZdNQOehZQ7efurgnbKSowjyay/aky7p6lOj59cVX/EjLhi8fhlJfJi64WbO4iLuGRmDbAjSFZc5828zS4t42VaEk9njPvN9M1C41qzq0Z7zSeOSzs0u5dUtzzx+7EtwXQ6l6Zxj18jvXNdVo1rl1Ke6x+WOpbaba1bDS6dvWXDJvls/6s81lfE8GdRZnUSPr9up/m8eXTesxnxWXDn+r8iOtQVPXXUktnBP3SX0M/CuDB7d5Gz5FDkj7zZ6HfpUtC1U7eVWW7xt7Mo4NT1adHUqVpRl6Klul/dh/mze5FjzJJnfAUj8zUmiRcpykR+XlRQpUaUfE9cRtBO96zHIiCtHuRjwEt8clR1qevCNeddyWeFbe1foVdjUrafCxdJ8PbSxPxSml8pP3kXbsLnuIj0B2z0Hh67fCuZR7eNKkuXX3FrUqOxrXl0ub3j35y8/Ncz1xvgklvBCe8VtDHUyDTks2QMZ91TXNs7aEZw3xlN+s49K1OOpVqtKukuPDSxt6Kx3Y6k5xrC8Kdj96JXb4sVJP5mrOO9on3pP3nlbnK1KcHvwylFepNpHrsY/1D/eP/M1Vhak32gx6rCRcZy8Ix65uIhigL1ypamK0hQpoKg+HIOPET5bUBLUAoBQCgFAKAUAoBQCgFAc/wC21ccPL49iSM58h9bH19KA8cpza7O3bbxRg7UBTO1eTTd8Ib0nY7+57c1JS+/H1ojrLNOS8GT3GW12cpBHijJyPhVlfP8A0034HBocM6pRin/URl3IRw1NtygHwyp3rirS4tPTe+xcW9PHlE4rbE/duiD5cnb6RahwSSXAOOihTp+WOhrns5OU6PEsfTGx26xThGndum+JZy2t8Ny3Txy32JDm9xLKECkMjBCx6eNQ+3u3H5VvqzVXEO6ST9qNPI+pK2lUqYzmnOa/2ySwyvT2zRBw5GpcYx03OPP3VUzt+ylUSfJL4nsI3zu6dtOrHHG38E2jWkn1KYh66v0xUMP5aXezsuqUXcyrfhg0/fkuHDphHwsZK+ENnf1kb9ua9FRmo6fn1r4tHzi7pOXlDy6xfujFmtyReRIHZ3RNWMa2C/tNc+iqMISlJ9foWPlt2lxWpRpJv0c4Sy92+4yidQt/uMMqr1/Ejj86Qkl5y0ui+TI5wVSGlR/uln/nAgQRCiFdnYeA+m3tDPXOf0qGKlCnFrm1lfvvOuvUpu4q0547NSalv09ZKRTl7NjIS+XXB2H4x5YFSQrOVlxTWd/qQXNhC31hUqG0cf8Azk3eaG08HI9YEH6J/hVmn/o4/wDivkeYuYf91rJdJz/9mb3Y+gHDoyOpLZ/tuKrCyJzmcBxBCWx3kyem/dus2P8Ah+VAdIoBQCgFAKAUAoBQCgFAKAUBT+1u0MvCrlR/Vbf+q6t+6gKr2XXGvh8X9Xw9c9FU/Lr0oCvdtqYW0kx9mznr6mH/AArKeHlAlLSXVwtG3JNuNhuclRtt1NWVdOpZtLdtFfplWFHVqdSe0VLJFXcj/QcaJAQyDBRs9G8sZxXBKnVVkotb7bHoIXFpPXJ1u0XA8vPuNWaxle1gljD6o9YbAKt91VAHtevQVE7WtUoQxtJZ/Ilp6vZ2upVYSxKlPHq24nvz6tEtyrwwSw5nR9pQ6ay6tlRpBO4bHXY7EY91dWn2spU5ecLfOd/VgrfKPVKDrwWnyxFRcXjlu8tEfJw2WU3aKjatQ0agVDASZ2Zhg4WuVWlWpKqsc9l7GWtTWre3o2b4lJwy5Y8Y4+bNObgco0YjIZvaxlsHpnPpgfCtJadW/h7fd5+/JPS8p7bN1xS/mZcNuXoqOOXes7mS24RP34iw4AZS2QdBGz+fhOx/P31mGn1u2Sl9z9s1r+UVj9n8aw6zTXLf8PPHd8DLxbgc7yyCJMrnAz4R0HTO1K2l3E60nDaPrJdP8p9Oo2VOFTeajvs89euDe4xwVvpEWhTpkYa8E4wugHVvjYEkZ9+K6rixqyrpx+6+fsx+pR6frdCnY1Y1PvpNQ/3cWWttv6TPzXwdjFE0a57oHVpGSQBgADqT8N6k1CylOkuz5xObye1mnbXUnc7xm9874578mQ9xayx2RSVcEyKVA36as9Pj51wVKFSlacD6vbb1l/barb3urqs8KMYvdvG/o+ruN7nGUDhK5+9EgH9lTVq8xtIJ9y+R5OtOM9Uryi8pzm1/yZO9lMWnhdvtgnXn5SyD5VXFgZW4oH45Y2x30M74287WX3UB1agFAKAUAoBQCgFAKAUAoBQEDzld262lws8kaAxsPGwG5Xw9fPJGPlQHNex2MLZzKra1FywDA5yO6hoDP2t2ivw+QlcshBB8xvk/LwjPwoCO7MbrvbBQ2DpYpj3AKBVtZNOngob5ONbJbJEDbEZrrcU+ZxRk48hHGFGAMCiSXIN5PVZMCgFAKAUAoBQGG5tEkGHUMB61iUVLmbRnKPJlL7VJAtrDGuBmVV0jyXS2P2CuK+kuFIsNOi3Ucn3F25Otu5s4kORp1+113kdt/wA6qy6Kr2aKbzjt1cPubdmVT7sSxD+7QHcqAUAoBQCgFAKAUAoBQEfx7i8dnbyXExwiAZPxIUD5swHzoDlM3afdXyutrbmBSComMmeoxqCtD4iC2cZ301xXN9SobPd9x222n1rjeK28SC4dwEIS8zmZycljkbkkk41Eef6VQXOpVK2y2X78D0lrplKik5JN9/7ZPchXWi4u7c7AsJlztnWBHgDz+y658+lXum1OO3Xhsee1OnwXMvHctPHrET208R+/G6g4zglSAceZBPSu8rzlXIFz9Cu57JySS4VCRpyRqydO/wC2u6yniTXeVmo0ZSXGunM6bVoUwoBQCgFAKAUAoBQCgObc1g3vE4bNTgBgxbqAUDkgjb0x1qpvZengu9PpcMOPvOg838XjsrRmbYNmNN/vMjsPX8JrjLEq3ZHzTDaYW5RommJ+tcFVJLM4yxAXoR5+dRxrU5PEZJv1kkqNSKy4vHqO4W1yki6o3V1PRlIYfmNqkIzLQCgFAKAUAoBQCgFAcV7T+YXvL0cOjP8AJ1+3IOQxGJQpHqHjx59a47247Gk5Ln0O6wte3rJNej19xpRpDaxgeFEHrt7/ANleUbq3E882evSp28MckjTknvblW/g+2My+UoIKnO2w1A7EMPitW1rpHElKrt4dSnutZUcxpL29CM4VPd2HEoFvBpadUL6/uLrkGBhj5qavKNGFGPDBbFBXrzrS4p8ztANSkJyznXh62vFba8OFib2ydhqGokk/7w8qloSUaibIbiDnScUWP+Ntl/Sov7VW/nFP8SKDzWt+FmxDx+2cZWdGHuPrWyrQfJmroVFzibcV4jYKsDnpj8q2U4t4zuYdKaWcGxitskYxTIGKZBgmu0TOpgMdc1rxx7zbglttzNObj9sntToPifTrWrrQSy2bqhUfKLNf+N1l/Sov7Va+cU/xI281rfhZ4m5xsgMi5iPuDUdxT70bRtKreHFoi+QuDmS9nvnGpGZ+4bGcAucEH3o3u2NU9WXFNsvqEOCmomr213mfoluxwjvrY+mnKfsc/lUE21FtczoppOSTEnDYp7dEyCAF0uOoK43B8uleQjcVKFZz5PuPZytadagoeC3Njlbmu74ZMkEp7y0eRV719u7DFdTZ1eyF1HpXo7S+hXWHtLuPM3mn1LeT6x7zuqOCARuCMg/Gu8rz1QCgFAKAUAoBQCgPz3xu3ey4zLCR4Lh2k1b43VpOpHXLDpVTq1BSpdp1X5tFxo9bhrKHf9GSl5bCRHRujKVPzBH7683Tm6clJdNz09WlGrBxl1JfkDnwxSCwuk06TiKUey2SX3yAFwrKOp3Br2VtcRrQUkeJubaVGbT5GTtz4OLi2S4R94gzbeIEKrH4eddBzEly7xZZ7eJ9S6nXpkZ6kdPlQG9e2SSjS4yPiR+ygKledl9g+SEZSfPW7fPdqAhZuxuEklbh1HkNAOPmWoDT/wBDf/5B/sigNZux2TO0y48v+8UA/wBDsv8A6y/9/KgC9jsmd5lx5/8AeKA3YexlPvXLD0wgP76Arl5wjh8EzRBZ7ll2cBCApIBGCjHOcn8q0nUhD7zSGCR4ZccIhIaW0uInU7H6w/E7sAPhWI1YS+60/aZUW3gkxz9bx6e6tnKagMs7AjJ9MHPn51ntI5wdLs6yp9pjbkdOsrsSxRyjo6K4+DAMP0NbnM1h4KxZ8t23GL24M6FooE7tMMRlnSFw/hI6AkYyQaGCqXHL0nC+IC3VtUEhIUkYI8DS4z546daqdWoRdF1Oq+qRb6PXlGuqfR/Rs3uPrm2n/wDaf/kavP2jxXh618z0d7FO3nnufyL92OcbNxw+JW9tA2rG387IBt8FFe2PCvYvdAKAUAoBQCgFAKAr3OfLEd9A6lE77H1cuMOhyrHS4GpMhcHB3G1YlFSWGso2jKUXmLwziBkueGOYL8SN5rJ7YIONydRIxv19Kpb3S+N8VFJfAvLDVuBcNbL8efv3yeuYuIRuqxpGs0z7IpUNgnG/i6bEb1X2dGcG5yk4xXPdr5HdqF3Q7NpJNvwyTfA+ELbWRPFbiZQwJWBZ5AgTSBoMYOg9G26VFc6tdV63ZWO8eTfj39/cec4I85EVHytc8QlElpGtjCm8ThREzZx17o5JDISM9NVTR1anp8eGrN1Jvnu2l6s+vp3GvA58tibtuUOM26OVvlmONlkaRzt5LqOFrMPKu3lJJwa9w7Bmja9os9q7R8QgfvPJYVQ4Ixno59RXoaF1SrQ46csr3fMhcWuZp3nO819J3VvL9F9BKCrNnxDBQnoF3z+KtLq77CHGouS64xsZjHJK8L55ktB3fE0ZZDuhAGCNsjOo5OW/St7a6pXEeKk8mHFrmb47T7L1f8v+tdBgf6T7L1f8v+tAD2n2Xq/5D/GgNeznueLXKtC80NlGRqKu0TSHJLYKNkjSy7mqLWNYhaR4IP037ceslp0+Iv8AZcAtos93bwqTuWEagkjOCSBknc7n1rwFa+uKzzUqSfrbOpRS5I+3vAbaYYlt4X/2o1b57jrWtO8uKX3JyXqbQcU+hyXnDs0uIij2YMkanLR689MEkhyAR128817DTNfoSyrjZ9+PoKlW44eBTlw93E8fM3ODre3MYjhvraPw47oK6mLGB3e3hBX2dtttqsLnXFQb4qUsdHth9z59eZyqlnqbvKPFJeAF4r1XljmYMJYwG3wq5YltQAAPl92uyw1WheJ8Dw10ZrKDiRN/xaXiXEfpSM4tEJ7tWbYkK8RZVDEDffOATUOq3UFTdHq8fky20e2m6yq9Fn5NGfmCUC3mGfE0bKo8ySpwB781R2cHKvDC6r5noL6SVvPPc/kdJ7KuXPodjEHTTMwJk3zkGSRk6f1XFe0PDFyoBQCgFAKAUAoBQCgI7jnBIbyMxzpqUgjGpl6gr90jyY0WzyjKeHleo/PfA0teFcTu+8EkhhIEKwkNnvFJI8TqWI1AefQ/Ok1uhXuKcaVNpJ8289PY/E3ptJ5ZZL23i4rI17dxzQ21vEMRuvdtIULuxzkeEq4AIfqD0qgpzqadBW1CUZTm+aeUs4S9uV1RK8T3fIk7bne9kheeKzTuUXUNTSBmUavZAjKk+A/e8xvXNPSbWFVUp1XxPbksJ+O6fXuNu0ljKRNcuczvxC0kaFRFcr4SkhwFf341MFzncrnbpXDeafGyuIxqPig98rqvgs+32m0Z8S2NXgXINkrmfUbiRsHvdeP0jITfA8vKpbrWLqUeyxwJdMfVZMRpx5kF2m8hxGNryIlZIlB05LBsMuM5z036etd+i6xUU1bVN1L4fI1qU1zR85c4fDx6yRroHvYmZdasRjUWPsqQvQjqPL31m8rVdHunGg/Rlh4x3ePPv6iKVSO5E8c5Hi4aYPE88ckmjS2xHhJyNGM7+p6VdaNrU76pKE4pYWdiOpT4Vk3v4q2mc91vjH2j9Ov469EQld4dy/BfX72scfdxrgySB2ZmwoYDBJA3BHUVV6vqDsqHHFZfQ3pw4mdlhEXD7RVLfVwR7ZIyQozgZIBOPfXziTqXtw2lvJ/M7Noopi9qK3VxHbWcThnOl5JdI0ZKqHQKXDkaicNgbD31dPyfdvRlXuJLC3SWd+bw84x7CPtcvCOi2qMqKHbUwADNgDJ8zgAAfIV5ybi5NxWESowvxBBMsH32Rn2xsFKg53yD4xjb1rdUZOk6vRNL35+gzvgrfHeziyuXaXQyTM2oyBmY5JJPhZinU+lWdrrl1QioZzFbYwvmln4mkqUXuQnMk78MSKGVjcwXD92zPpjaPXkEjQqgjTqO564+XbZwjfylUguCcFlYy08etvrjkjSXo7Mqc8clleCztQZkkCmFWG66x3hyUUsVAPXfYfOr21pfaNNVKnoyy08dcbfvkddvqE7X0UsroX7g/ZnJNJDcXswV4ZVeOOHdSEIYai0auCTkbeWKuLSzhbr0eZz3d9UuccXJHUQMV2HEfaAUAoBQCgFAKAUAoCE5x4/HZWsssjaTobu8Aks4RmCjA2J09TtQFP5T5KgiJuJFWWaXLl2yfaLMBhiQMKwXb8NfNtV1mtc1HGLaiun+DshTSREdq3GAI2s4o2ZzCWOkgBQ+tBnJGd1Owrt8ntPqVZect7J9fDD/ADNas0tiyck8Xtrm2CW5BEagOmkjTqLbEMBnOk1T6nbXFCu5VVht7PK6Y7n6iSEk1sUTtLsrmyulnsfqxMoDhTpBZSzZbcD7/nXoNDlRvaPYXG7jyz3PH0IauYvKN/sc48oD2craZo1XSh3yBscEeHqw2zneoPKWwnCarxXovOWbUZdC6c7XaRWU7ORgL+8eXn1qi0ynKpdQjHnkkm8ROB8oDiEcbG1LojHfA2J6Z69dsV9MubChctOrHLRxqTXI2Ypb8zrJJJNL3ZPhIZ1BwUOFOVB361JQtKND+XFL2LJhyb5llseJXU5YJlCJAp1RezkKcHb+tn4V0GDU5S4n9Av5bi5JWCTYyBDjKgqfCoLL4jjpvVJrtjVu6CjSWWv31JKUlF7k/wA9c3WnELcw2kjzSHICrHIuCykDJKAYz6mqPR9HvLevx1IYW3WL6+slqVItbEf2W2bniDq6JptU0jwBSDKAwz5sfBsfL51Y+VNbhtowzu38v8mlBelk65xTiEdvE8sp0og1McE4A67Dc/KvCUKM61RU4LLeyOpvCyzlfZFx2S8vJZJzqk7rAPTAGgHA95A/KvV+UFnC1towprEc/UgpS4nudYvLtIlLyMFUdSa8lTpyqS4YLLJ28HL+2vjdvJbQxLIrSGXWAATsI5FznGB4nXbOd69T5N2leFeU3HCxj25T+SZBWksYKxydxxm4pb3joxSGMIw1KD9i8GQucnxEdBnFevs7VW8HHxb97yQSlk7TH2kWGpEeVo5HYIFaGXGpjgDX3ej55xXWalqhmVxlWDD1BzQGSgFAKAUAoBQCgFAR/FeMw2+BLIis2dCF1VnxjIRSQWIyOnrQHH+1Li9zxCB0S1kjhhJk1SROGOImzjGVxhzv6igLrHzNax2neC4gOiIHaVeoXAX2upYYx618qlYXErjgcJLL/C/p7Tu4ljOTmnDuPLxD6RJoVJHkIWSTbQmhMKmDguH1N4gfaHwr6Rp1mrS3jS7uZxzlxPJqW/FzwaWV7YxzJNjWmdRTQNicdMmRj18q5tT0mF9GKnJpxzj2/wCDMKnCebntHfiMsMEiQRISQzSMVTBH3jq2G361z6foNOzqdopNm06rksEZzRCLa4W7t7q0MmosFgkEmkjGNjn086ua1GFaDpzWUyNPDyjx/Gq54m8UFxcxRR40s0mlAdskk42yUHTG7VwWmkW1rNzprf27G0qjlzL1wO9ih7yJeI2saIw06Zo8NqAckFs58TEVaGh94VxCNZpf/E4FjPT62LJOSSckYwW3+dAfeF8TQS3WeJQJmYbmWMa/qo/EMjcfd2/DQELGttczXdrccQUQJoKOJYgshcd42GI8WlvTp51lNrkDXh4dacPuIvovEVMczKjsssLtGQWOtjjSqYxuR1zWASt3zJDwy6a4ilF59K+2KOkjJ3QVV2QgLqDt166PjVNrGl+fwilLDjn8voSU58O5Fcz9oMl/iARNDAwId2GDgjzJJUDbr765NM0CFrJVJyy+ncbynKa2R5hu4eEcS721Ky27oIyVYMFLFCSWB0j2T5+Rrv1ex88t+DOGt/g9jSm2nnBLczc1R8TuEs1cJbasyyErjAVxgtkgAtp9KrND0d2/8arz9v6G9Sbl6KM8/JtjF9ZD9HlxuVkkzkDfwaCMybYGdtzXp8oiUJPdIyR2HDpV1RxdxNgHWrDvE6eTMwGRkbjoaZQUJPoyM5hjUJolzdQs3Vsd7HlSC66AqagM41DGSM0yg4SXNGxy5xG8sIgbOZbiJT/qmkPKqlifEsa6gTqLb+VZNTpXLfaFbTRZunSzmVtLRXLrC3QHUqu2rR4sZPmrelAW2CdXGpGVl9VII/MUBkoBQCgFAKAqnOPNQtysEJBuJQdJyAIwNizFgV2JA0nrn3GgK3wfhq6u+uJlnuMk6y2y5z4QgbQMA4yAM6c0BtczWv0i2liSRQzxuo3G5ZGUDr6mhh8tjjsvZ/ebrqiRfw/SFOfPJBbbff51pwR4uLBvxbLbcmeFcnXKoq/SIYtJycNG+roPxbdP0rbCMqclnxNmXkyYgj6bDjoPDGcA+0M6t8+p6eVMIz2kup9s+Qpl/wDqoWAO3gTb+9v86YHaNcjK3Id0xUi5i1AHpFGc5x5Z91Y4djPaZllo+p2e3oYt9JjycfzCeWcefvpwmVWw28Hodn12GZlnjGpgT9Sh6ALjc7dPKs8KNe1l3/BHj/R3d6y/0hN9vsU6fnWMGVU3zg9xdnt0urTOgDdAYkODgDOSd+lZ4TCqtI8p2fXYLMbiPJxv3KbY+eOlY4Q6rbyLjke4dWU3MWGXH2aDr55BzWeFZMdpLhw38jx/FK4yf5bBjyHdxbfrvWOFG3bS/eBJytPgg31uMjAykXX19r9KKKMSqyZgt+VJkTSOIW+M+axH19W99HHJmNVxWEY15TkWR3HELYMw09ItgDnGNeP0rOEaqpJb53NmfgbbauLQqD90Ro3u9oN5/vpwoy6sn1NdeX7NGLS36vq/DrHT/ZkphGvHLvNw2fCBu0xKjcjvJtwOo+09KzgxxMluDcZ4RasWgLqzYBOJnz1x7WfWhgycc4lw28TTNHM+MkEW843xjOUUah88UBC9mvGbmzvXgQXFzFKuVV1aPGknOBICfDrGcdcjPlQHf6AUAoBQCgOS9oXCk+nRqXdTLG8gZSAdnQad1Ox15/3aAiIuB6c6bidc+hT/AC6A+/wK/wDS7r+1H/lUBry8shiSbm5JPnqT4f8ApUB5/iqv9Iuf7Sf5VAP4qL/SLn+0n+VQGeHl8qMLdXQH+1H/AJVAe4bB0JK3tyCvteKPb4/VbUBmEcpGoX91j11R4/8AioD68Ewxm+uhk4GWj6+n2VAfGjlBIN/dZHXxR7Z6fzVAfHSUdb+6G+N2j69cfZelAYWmJ1D+ErjYeIa4tgR5/VbbUBg0xqoJvpcHoS8e/wDw6A02is1ILXp6+cse/wDcoDFcvw8suq4RgdvtEwvv6ef7qAwni3Dsgd3FuM51LgdNuvv/AEoDHJe8LyPqYTk7nK7dTk7/APeaA1puKcMViPo0Rx5grj9tAeP4X4Z/RY/7v+NAP4X4Z/RY/wC7/jQG9Bxvh/gPdRrnP3l8OOmd6AnbbmW02AmiUac7yDbcjHXr/jQEz2NcRF7dXczD7FY1i9wcyhyPc3dr/ZFAdboBQCgFAKAqHO/JJv5beZJ+5lgzpJj7wEHqCutfPB+VAVfmXlC+traWZLyKUoB4DbaMgsFPi75sYBJ6eWKApPALWa/t1f6UqbFWXuOmd/a70Z2PXFauWCenRU1nI4ZwmafiSWK3Q1KCS/c7Ad2r9O98Wxx18qxGTb5GlSnwMt1z2MTPqzxL2uuLYj8vr63IzUXsHf8A+5v/APwP+fQG1b9hwGdd87emI2XH/HOaA2/9CcGT/KZME9PF08x9pv8AGgDdicG+LiQA4x7W3r/Ob5oAexSDJP0mTGNh4tj657zf/rQBexODJzcSHIH4uvr9pvv5UB8HYlBje5kJx1w3X8X2vp5UB5XsPt8D+UPnfJw2/p/OeX60B5XsNgwAbhzg/hbp6fa7fGgJeHsa4YMZSQsPPvW/ZmgN2Lsr4cpDCOTI6fWNQGW07M7CP2Uf5yE9PjQG5JyNaMSSjZIwfEfI5oAeRrTUzaGywwfEemw/dQH1OR7QEkI24A9ryG1ARnMPJdvHZ3LRIe8W3kCZYnfQxHx8VDKeHk5ry01rdDBRklj2dS2QDll2OBnIXPTbNRcOFhHTBRlzXM1E4Al7xNII1IihZRKcnfJOcbDyI86zTjwrYiq8KeEju/LvL8NjH3cAIUnO51HzPU/GpCIlaAUAoBQCgFAeJ4g6lWAKkYINAUybsvsi7OnfQlhgiFxGCPgF91YcU+ZlPG6Jflzk60st4Yxr3zIwBc5JO7YBPtY+GKyYJ+gFAKAUAoBQCgFAKAUAoBQCgFAKAUAoCncc7NOH3TtJJFpZjklMLk4A/D7v1NATXLfLdvYRd3bxhR5nAy3QZYgDJ2oCXoBQCgFAKAUAoBQCgFAKAUAoBQCgFAKAUAoBQCgFAKAUAoBQCgFAKAUAoBQCgFAKAUAoBQCgFAKAUAoBQCgFAKAUAoBQCgFAKAUAoBQCgFAKAUAoB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326" name="AutoShape 6" descr="data:image/jpeg;base64,/9j/4AAQSkZJRgABAQAAAQABAAD/2wCEAAkGBxQSEhQUExQWFhUXGCIbFxgXGCIZIBogHBwaGB4aHBwfHSggGBolGxcgITEhJSkrLi4uFyAzODMsNygtLisBCgoKDg0OGxAQGywlICQ4NCwsNDQsLiwsNzQ0NDYvNC0vNDQsMCw0LC80NCwsLCwsLCwsLCwsLCwsLCwsLCwsLP/AABEIAOEA4QMBEQACEQEDEQH/xAAcAAEAAgMBAQEAAAAAAAAAAAAABQYDBAcCAQj/xABMEAACAQMCAwUEBwIKCAUFAAABAgMABBESIQUGMQcTIkFRMmFxgRQjM0JSkaGxwRUWJENUYpKi0dMXNHKCo7Lh8CU1U3OzRFVkg5P/xAAbAQEAAgMBAQAAAAAAAAAAAAAAAwUBAgQGB//EAD0RAAIBAwIDAwkGBQMFAAAAAAABAgMEEQUhEjFBE1FhBhQicYGRobHRFTJSweHwIzNCYvEkgpIWJXKy0v/aAAwDAQACEQMRAD8A7jQCgFAKAUAoBQCgFAKAUAoBQCgFAKAUAoBQCgFAKAUAoBQCgFAKAUAoBQCgFAKAUAoBQCgFAc3vudb15pkigWNIpXjDMwfvdDsmoDC937Ocb+112qru9VpW8+Dm+vh8DvoafUqR4ntyx1zn2nyTnG+XLCFZPEPACF2xk+LfzGOnn7q5oa7ScsSWF6/0JnpUln0vh+pYOV+b/pLCOaH6PKc4j7zvM4yfaCAeyM1a0LqjWX8OWSvqUKlP76wWmugiPEsgUFmOABkmgKLxHne475khtQYlbwy96PrBgHOkrlNzjqelVt1qlGhLhzl9ef0OulZVKkVJL9+80TzXf5zpQD8OkH5Z1friuL7ep5+78f0OtaVLhzxfD9Sw8oc2NdNJFNEIZY8ba9etW1APsoC5KHw5OMVb21zC4pqcH/nuK6tRlSlwyLVXQRCgFAKAUAoBQCgFAKAUAoBQCgFAKAUAoBQCgFAc9Xhl3cXExWJY4xM4LSsQWGpgCgUNkbZ307EfLz89CVSrKpOfNt7c/bsXEdTjCnGMVukl4fMnY+U1x4pDn3Yx+ys/9P0fxP4Gv2tP8KPF1yqwCmGUhwynLHGwYFhsD1XI+dT2+jU6FRVIyeV6iOrqMqsHBrGe4tFXBWlf5x4LLdRosTqMOCyuSFcalO+FOSACR76irU+0g4ZxnqiSlNQkpNZMFtygoRQXIONwuMD4ZHSqeWgUW88cvgWK1WaWOFGtxblaULm3KM2DkSkr8MaVPv8A0rR+T9LG038DZatPO8URvKvDrr6Yxkj7oRhNRJ2kPjz3eN2UerBTv0rt02wlaKSbznl++85r26jX4cLGDoVWZwigFAKAUAoBQCgFAKAUAoBQCgFAKAUAoBQCgFAQvHeZrWyaNJn0vLq7tVjdyxXTq2RWx7Q6+vuNAVqe84zcOTHELWMDY5im1nbPVgVwc/lQGc8Q4hZlJLomW3H2zrGoKAqcEJHqd/rCq+EHbc7A0BauC8Yhu4lmt31xt0OCv6MAR8xQEc/MqyrMLNWnmjBAQq0asdxgSOoQ4II2J6UBVJbrj7oziERNk4hzBJsACDr1jqSRv6UBJcA5quYmWPi0P0d5WVLdhiUSszaSD3QZYcFkA1kZ1bdDgC7gDr+tAfaAUAoBQCgFAKAUAoBQCgFAKAUAoBQCgFAKAUAoDnXBbQX/ABW5nkKsLR9EQz7JzNG/T10L1P3fKgOi0B4miDKynowIPzGKA4/ccZ/gX6ZZ25wzEm2VsEgtCgGkdXbvc7AHOcUB1XgdqsUEaoukEaiP6zkyOd/V2J+dAb1AVTtMhzZNJjeFllB9O7PeZ9NtOd9tt6AleU7oy2VrITkvCjE/FQfLagJagFAKAUAoBQCgFAKAUAoBQCgFAKAUAoBQCgFAeXcDqQPjQHPey24U3XF0DAlbtyQB0DTXGN/POPlj30BaeaeZorGMPJksxwiKCWY4Y9ACQPDjVjGSPWsxi5NJdTEpKKyzkfMHM3E5WMyXPcxBgyQMsWeo216Qc48jn0qy+zJqHFKST7v1ycH2jBy4YpsqHMHN7T3cFxJnv4lB3VQdayB1+6F8h1GPWq5wkpcPU7lJNcXQscEscuczy9425xcSLu2+yiQDbPQDFegp2lnLbbPrf1KSrdXMZN7pepfQvvZTx5ibizmclonDRM53MbBVVQTu51q+5JO9U15SVKs4pbdC2tqva01Iy9tHFlis1gydc7gKACSVDIH2AJbaQbe+uYnNXlbtAt7e0t4XjuNUUaocW8u+lQM7R7dOlASsfafZeLvBOgGME28pz6/ze2KA3OHdonDpyAlwuT+MFP8AmAxQFktbuOQZjdHA80YN+w0BmoBQCgFAKAUAoBQCgFAKAUAoBQFd5q5ytrDAmkTWRqCF1VsbgNgnoSpGfdQFFbtMv7mXFlZhUHtNPGz9cafYkHUhv0oCZtuKcVmj8b2kWoYOmGQOvvBMxAPxBoD5PwqaT2r+8+CtEB8swk/maAp9603Arj6RbF5orli10ZvEQVOzEpoAy07H5UBvc7cdgu7i3miZXC20zYDBsFZYwM4P9WrDTYxdVuSzhZ+KK/UW1TSXV/U9cQ5bi/gtr66klzpDCNSqouZAqEBkLZ3XPi3PTHStLi9qVJNPkSUbOnTjtz7yp8t8ipfWMlxOzrM+p42XAGyYXVlSWXUN8EVyym5S4jqjFRWEdIHK3Dp7ETxRpE8aE95FpBDRkqckgjBaMg+eCehpTm4SUk9xOnGpHhlyIDs2iEt1NdO4EMKoglyNLMjNIwz02WQH51Lc1+2kpeGGRUKMaKlGPLP0MtjxleN3skjooisSPo4HVu99pnOSGw1uNOnTsTnPlzk5bPoMf4BQHibhcLjDRqR6GgIK+7P7CU57kJ/sAD9qmgNjgnLTWS4tru4AJyUkKMp899MYP69CaAz8P5zvU4lFaXK2/cyZAlRHTcRNIBlpCCcqB086A6PQCgFAKAUAoBQCgFAKAUAoCH5t4x9DtJZ8ZKgBRnGWYhV3wd9RHlQFK5ctTMv0u4GqabDDUMGNcDEW2AwDamzge302oCYu7qOFS0jIigEksQvTfzoCt33aDZodMbmZ8ZVYhrB92pc4O1ZSbNZSjHdvBoHnu5LYThc5HqxdP2wVIqM30ZE7mkv6l70e7/mi67pi/DCy43UTMW3xtgQZz/hWfN54bxyNPPKWUs8zlaD60yxuLTIwsORIy+ztpbB8RXV08xW0H2XpcW/LbcVZKe3DlErwXli+vGPeSyRwk51Oh3wSQQhwPaAOM+dSQtZVHxcskdW8p0o4W7XQuactXwRYxxMhF6D6Mm3X+v76l8w/u+H6nP8Aan9nx/QqvGeRLuAF4rl5RklwqEHBOSQgZtW5JxtUdSzlFZTz7CalqEJ7NYZ4vbh5baO3l4hOqxLtD9DwVOCMEhgx223qF0o4e728CZ16mccG3fxfoT/KdhxQx+O7aBABoU26kkEt1BClcbHz9qpKVnOay3girX8abwln2/oyeFlfqQfp5ceY7lFz88mpHYS/F8P1Ilqi/D8f0PiXPEkbOEkX0MoT9kRrR2U09iRajS65NO47RpoZCs/D5IkDFTLrYrscZB7kBgcZznpXLKEo80ddOvTn91ovHD75J41kjOpGzg/AlT+oNakpCc+ER263B6wSxsP96WNG38vCxHQ9aA6FwPia3MEcyjAcZG+fMjr59KA36AUAoBQCgFAKAUAoBQCgKD2yXGLSOLOO9mjH5Sxnp50Bk4NFpgjXOcLigKlz19fdWdurEqe879FP3cw+0PTSx/M1LRgpzSZz3VR06baNux5XtIsFII8joSoz+eOtW8LenHoUVS5qVFhsmKmSS2RACKNJ7MEY3L1oW1G2hLepjGdum+PdUfY0/wAK9xL29XGOJ+8kY0CgAAADoBUiWORG228s9UMAigNF+C25YsYIix6koMn54rTsob7Lcl7epjHE/eb9bkbbbyz5QwKArvaDbhrCc43Vcr8cgfvrluoJ02+p1Wc+GsjY7J7rXw2EZyVLg/OWRv2Gqc9EbHacmeGXIBx9nv8A/ujNAWLseudfCrbJyVUg/mTv796AulAKAUAoBQCgFAKAUAoBQFA7Xfs7XONP0mPVk+XexUBvxYwNONPligOdwx/+N3Bx0Xr6Zjj/AMP0rssk+0ycGov+FjxLhVsUQoBQCgFAKAUAoBQCgFAR3MS5tpQPw/vFR1fuMkovE1khuxWQGxI/C5B/Mn99UJ6gsPP0OuwuFzjZf0kQ/uoDZ7Cv/LF8WfEdvTYbfv8AnQHRKAUAoBQCgFAKAUAoBQCgOedsjHubYAZBuEyc9PrYvzoDd4f9mnwoCkWv/nF18B/8a13WL9JlbqX3EWmrQpRQCgFAKAUAoBQCgFAKAj+YJCtvKRjZfPfzFR1fuMlorM0QHYh/qcv/ALn7qoT05Zef5tHD7hsZ2Xbp1kQfvoCS7E7cLwqEjHiyx2x7vn0oC+UAoBQCgFAKAUAoBQCgFAc77ZQ3c2uDt9ITUPX62LH60BvcP+zT4UBUbwMnFVyRpkSQ488qsIH/ADV12X8w4NRjmlk98e481u4ARWBAPtYPn5Y6bVtqGoTtZJKKefE7/J3ycparTnKVRxce5Jkba83NhmdcgbADB3O4z0wK5qOsSlGU5x2Xcd+peSEKVanRt6mXLnnp7sm0eaD3WvQuTnAz1wcVL9rLse04e/ByPyUkr5WnH0WX603tt4dcHnhXNolfu2jKnIwc5XBwOux1ZbpjoDUlpqarRzJb5xhfMi1fyYnZVGoScopZy14Zxyx39TPxrmYW0pRo2ZQAfBu248gSAd/f0pW1LsrnsWtu/wBmTS18nPONLd9GT4s4Ucf3cPr5bnifmj+TJOkZ8TadL+EjYnfGfT9a3rahwUe1isrP5ZOey0OVa8drUbi1jp3tLr6zXuebyshURhgMb6vUAn8iSPlXJV1lwqKKjtt8cF1Y+RquLaVadRpriwsdza/I2OD8xvNKUMYVcgA5Od/UY2rpt9R7ao4JFZqPk5Kzto13Nb529XdsZuYOYDblQqaic5ycdMYxjr1ra+1DzaUVjOefw+pjQPJ77UhVk58PCljxb4ufu6HniHMJihhk0KTKMkZ6HAOP1rNfUI0qMauOayiOx0CdzfztHLHA8N+9bbeHXBqcH5tMzjVGFQqSDnfIIGN9vP1qOnqanJRSMXfk/UtqDqykm00ts9U33eBn4zfs9lcvgYBYDf8AC+nf5V0uu50pSSxhte54OOtaQoV6cIvLcYyfdlxyzU7ER/I5PfJt+VVJbk72msRwy4x1+r6++aMUBZ+yiDRwq0HnoOfjqagLdQCgFAKAUAoBQCgFAKAUBzztmwILdjnwzof+LF5edAbfC5A0MZG4K7UBU+eJxHfcNOw1tIucddTW4Aqe2aVRZOa8TdJ4NbnfhTSIZlcL3a5IxktjyHp1qbUrZVIub/pRN5MarO0rdjFfzGkYLrgsS2RaHYsA+pizZwGwN9xmtK1Cm7PiSxtkmtb26+2ox4m3xcPva7yKk4Yz/RolYZdNQOehZQ7efurgnbKSowjyay/aky7p6lOj59cVX/EjLhi8fhlJfJi64WbO4iLuGRmDbAjSFZc5828zS4t42VaEk9njPvN9M1C41qzq0Z7zSeOSzs0u5dUtzzx+7EtwXQ6l6Zxj18jvXNdVo1rl1Ke6x+WOpbaba1bDS6dvWXDJvls/6s81lfE8GdRZnUSPr9up/m8eXTesxnxWXDn+r8iOtQVPXXUktnBP3SX0M/CuDB7d5Gz5FDkj7zZ6HfpUtC1U7eVWW7xt7Mo4NT1adHUqVpRl6Klul/dh/mze5FjzJJnfAUj8zUmiRcpykR+XlRQpUaUfE9cRtBO96zHIiCtHuRjwEt8clR1qevCNeddyWeFbe1foVdjUrafCxdJ8PbSxPxSml8pP3kXbsLnuIj0B2z0Hh67fCuZR7eNKkuXX3FrUqOxrXl0ub3j35y8/Ncz1xvgklvBCe8VtDHUyDTks2QMZ91TXNs7aEZw3xlN+s49K1OOpVqtKukuPDSxt6Kx3Y6k5xrC8Kdj96JXb4sVJP5mrOO9on3pP3nlbnK1KcHvwylFepNpHrsY/1D/eP/M1Vhak32gx6rCRcZy8Ix65uIhigL1ypamK0hQpoKg+HIOPET5bUBLUAoBQCgFAKAUAoBQCgFAc/wC21ccPL49iSM58h9bH19KA8cpza7O3bbxRg7UBTO1eTTd8Ib0nY7+57c1JS+/H1ojrLNOS8GT3GW12cpBHijJyPhVlfP8A0034HBocM6pRin/URl3IRw1NtygHwyp3rirS4tPTe+xcW9PHlE4rbE/duiD5cnb6RahwSSXAOOihTp+WOhrns5OU6PEsfTGx26xThGndum+JZy2t8Ny3Txy32JDm9xLKECkMjBCx6eNQ+3u3H5VvqzVXEO6ST9qNPI+pK2lUqYzmnOa/2ySwyvT2zRBw5GpcYx03OPP3VUzt+ylUSfJL4nsI3zu6dtOrHHG38E2jWkn1KYh66v0xUMP5aXezsuqUXcyrfhg0/fkuHDphHwsZK+ENnf1kb9ua9FRmo6fn1r4tHzi7pOXlDy6xfujFmtyReRIHZ3RNWMa2C/tNc+iqMISlJ9foWPlt2lxWpRpJv0c4Sy92+4yidQt/uMMqr1/Ejj86Qkl5y0ui+TI5wVSGlR/uln/nAgQRCiFdnYeA+m3tDPXOf0qGKlCnFrm1lfvvOuvUpu4q0547NSalv09ZKRTl7NjIS+XXB2H4x5YFSQrOVlxTWd/qQXNhC31hUqG0cf8Azk3eaG08HI9YEH6J/hVmn/o4/wDivkeYuYf91rJdJz/9mb3Y+gHDoyOpLZ/tuKrCyJzmcBxBCWx3kyem/dus2P8Ah+VAdIoBQCgFAKAUAoBQCgFAKAUBT+1u0MvCrlR/Vbf+q6t+6gKr2XXGvh8X9Xw9c9FU/Lr0oCvdtqYW0kx9mznr6mH/AArKeHlAlLSXVwtG3JNuNhuclRtt1NWVdOpZtLdtFfplWFHVqdSe0VLJFXcj/QcaJAQyDBRs9G8sZxXBKnVVkotb7bHoIXFpPXJ1u0XA8vPuNWaxle1gljD6o9YbAKt91VAHtevQVE7WtUoQxtJZ/Ilp6vZ2upVYSxKlPHq24nvz6tEtyrwwSw5nR9pQ6ay6tlRpBO4bHXY7EY91dWn2spU5ecLfOd/VgrfKPVKDrwWnyxFRcXjlu8tEfJw2WU3aKjatQ0agVDASZ2Zhg4WuVWlWpKqsc9l7GWtTWre3o2b4lJwy5Y8Y4+bNObgco0YjIZvaxlsHpnPpgfCtJadW/h7fd5+/JPS8p7bN1xS/mZcNuXoqOOXes7mS24RP34iw4AZS2QdBGz+fhOx/P31mGn1u2Sl9z9s1r+UVj9n8aw6zTXLf8PPHd8DLxbgc7yyCJMrnAz4R0HTO1K2l3E60nDaPrJdP8p9Oo2VOFTeajvs89euDe4xwVvpEWhTpkYa8E4wugHVvjYEkZ9+K6rixqyrpx+6+fsx+pR6frdCnY1Y1PvpNQ/3cWWttv6TPzXwdjFE0a57oHVpGSQBgADqT8N6k1CylOkuz5xObye1mnbXUnc7xm9874578mQ9xayx2RSVcEyKVA36as9Pj51wVKFSlacD6vbb1l/barb3urqs8KMYvdvG/o+ruN7nGUDhK5+9EgH9lTVq8xtIJ9y+R5OtOM9Uryi8pzm1/yZO9lMWnhdvtgnXn5SyD5VXFgZW4oH45Y2x30M74287WX3UB1agFAKAUAoBQCgFAKAUAoBQEDzld262lws8kaAxsPGwG5Xw9fPJGPlQHNex2MLZzKra1FywDA5yO6hoDP2t2ivw+QlcshBB8xvk/LwjPwoCO7MbrvbBQ2DpYpj3AKBVtZNOngob5ONbJbJEDbEZrrcU+ZxRk48hHGFGAMCiSXIN5PVZMCgFAKAUAoBQGG5tEkGHUMB61iUVLmbRnKPJlL7VJAtrDGuBmVV0jyXS2P2CuK+kuFIsNOi3Ucn3F25Otu5s4kORp1+113kdt/wA6qy6Kr2aKbzjt1cPubdmVT7sSxD+7QHcqAUAoBQCgFAKAUAoBQEfx7i8dnbyXExwiAZPxIUD5swHzoDlM3afdXyutrbmBSComMmeoxqCtD4iC2cZ301xXN9SobPd9x222n1rjeK28SC4dwEIS8zmZycljkbkkk41Eef6VQXOpVK2y2X78D0lrplKik5JN9/7ZPchXWi4u7c7AsJlztnWBHgDz+y658+lXum1OO3Xhsee1OnwXMvHctPHrET208R+/G6g4zglSAceZBPSu8rzlXIFz9Cu57JySS4VCRpyRqydO/wC2u6yniTXeVmo0ZSXGunM6bVoUwoBQCgFAKAUAoBQCgObc1g3vE4bNTgBgxbqAUDkgjb0x1qpvZengu9PpcMOPvOg838XjsrRmbYNmNN/vMjsPX8JrjLEq3ZHzTDaYW5RommJ+tcFVJLM4yxAXoR5+dRxrU5PEZJv1kkqNSKy4vHqO4W1yki6o3V1PRlIYfmNqkIzLQCgFAKAUAoBQCgFAcV7T+YXvL0cOjP8AJ1+3IOQxGJQpHqHjx59a47247Gk5Ln0O6wte3rJNej19xpRpDaxgeFEHrt7/ANleUbq3E882evSp28MckjTknvblW/g+2My+UoIKnO2w1A7EMPitW1rpHElKrt4dSnutZUcxpL29CM4VPd2HEoFvBpadUL6/uLrkGBhj5qavKNGFGPDBbFBXrzrS4p8ztANSkJyznXh62vFba8OFib2ydhqGokk/7w8qloSUaibIbiDnScUWP+Ntl/Sov7VW/nFP8SKDzWt+FmxDx+2cZWdGHuPrWyrQfJmroVFzibcV4jYKsDnpj8q2U4t4zuYdKaWcGxitskYxTIGKZBgmu0TOpgMdc1rxx7zbglttzNObj9sntToPifTrWrrQSy2bqhUfKLNf+N1l/Sov7Va+cU/xI281rfhZ4m5xsgMi5iPuDUdxT70bRtKreHFoi+QuDmS9nvnGpGZ+4bGcAucEH3o3u2NU9WXFNsvqEOCmomr213mfoluxwjvrY+mnKfsc/lUE21FtczoppOSTEnDYp7dEyCAF0uOoK43B8uleQjcVKFZz5PuPZytadagoeC3Njlbmu74ZMkEp7y0eRV719u7DFdTZ1eyF1HpXo7S+hXWHtLuPM3mn1LeT6x7zuqOCARuCMg/Gu8rz1QCgFAKAUAoBQCgPz3xu3ey4zLCR4Lh2k1b43VpOpHXLDpVTq1BSpdp1X5tFxo9bhrKHf9GSl5bCRHRujKVPzBH7683Tm6clJdNz09WlGrBxl1JfkDnwxSCwuk06TiKUey2SX3yAFwrKOp3Br2VtcRrQUkeJubaVGbT5GTtz4OLi2S4R94gzbeIEKrH4eddBzEly7xZZ7eJ9S6nXpkZ6kdPlQG9e2SSjS4yPiR+ygKledl9g+SEZSfPW7fPdqAhZuxuEklbh1HkNAOPmWoDT/wBDf/5B/sigNZux2TO0y48v+8UA/wBDsv8A6y/9/KgC9jsmd5lx5/8AeKA3YexlPvXLD0wgP76Arl5wjh8EzRBZ7ll2cBCApIBGCjHOcn8q0nUhD7zSGCR4ZccIhIaW0uInU7H6w/E7sAPhWI1YS+60/aZUW3gkxz9bx6e6tnKagMs7AjJ9MHPn51ntI5wdLs6yp9pjbkdOsrsSxRyjo6K4+DAMP0NbnM1h4KxZ8t23GL24M6FooE7tMMRlnSFw/hI6AkYyQaGCqXHL0nC+IC3VtUEhIUkYI8DS4z546daqdWoRdF1Oq+qRb6PXlGuqfR/Rs3uPrm2n/wDaf/kavP2jxXh618z0d7FO3nnufyL92OcbNxw+JW9tA2rG387IBt8FFe2PCvYvdAKAUAoBQCgFAKAr3OfLEd9A6lE77H1cuMOhyrHS4GpMhcHB3G1YlFSWGso2jKUXmLwziBkueGOYL8SN5rJ7YIONydRIxv19Kpb3S+N8VFJfAvLDVuBcNbL8efv3yeuYuIRuqxpGs0z7IpUNgnG/i6bEb1X2dGcG5yk4xXPdr5HdqF3Q7NpJNvwyTfA+ELbWRPFbiZQwJWBZ5AgTSBoMYOg9G26VFc6tdV63ZWO8eTfj39/cec4I85EVHytc8QlElpGtjCm8ThREzZx17o5JDISM9NVTR1anp8eGrN1Jvnu2l6s+vp3GvA58tibtuUOM26OVvlmONlkaRzt5LqOFrMPKu3lJJwa9w7Bmja9os9q7R8QgfvPJYVQ4Ixno59RXoaF1SrQ46csr3fMhcWuZp3nO819J3VvL9F9BKCrNnxDBQnoF3z+KtLq77CHGouS64xsZjHJK8L55ktB3fE0ZZDuhAGCNsjOo5OW/St7a6pXEeKk8mHFrmb47T7L1f8v+tdBgf6T7L1f8v+tAD2n2Xq/5D/GgNeznueLXKtC80NlGRqKu0TSHJLYKNkjSy7mqLWNYhaR4IP037ceslp0+Iv8AZcAtos93bwqTuWEagkjOCSBknc7n1rwFa+uKzzUqSfrbOpRS5I+3vAbaYYlt4X/2o1b57jrWtO8uKX3JyXqbQcU+hyXnDs0uIij2YMkanLR689MEkhyAR128817DTNfoSyrjZ9+PoKlW44eBTlw93E8fM3ODre3MYjhvraPw47oK6mLGB3e3hBX2dtttqsLnXFQb4qUsdHth9z59eZyqlnqbvKPFJeAF4r1XljmYMJYwG3wq5YltQAAPl92uyw1WheJ8Dw10ZrKDiRN/xaXiXEfpSM4tEJ7tWbYkK8RZVDEDffOATUOq3UFTdHq8fky20e2m6yq9Fn5NGfmCUC3mGfE0bKo8ySpwB781R2cHKvDC6r5noL6SVvPPc/kdJ7KuXPodjEHTTMwJk3zkGSRk6f1XFe0PDFyoBQCgFAKAUAoBQCgI7jnBIbyMxzpqUgjGpl6gr90jyY0WzyjKeHleo/PfA0teFcTu+8EkhhIEKwkNnvFJI8TqWI1AefQ/Ok1uhXuKcaVNpJ8289PY/E3ptJ5ZZL23i4rI17dxzQ21vEMRuvdtIULuxzkeEq4AIfqD0qgpzqadBW1CUZTm+aeUs4S9uV1RK8T3fIk7bne9kheeKzTuUXUNTSBmUavZAjKk+A/e8xvXNPSbWFVUp1XxPbksJ+O6fXuNu0ljKRNcuczvxC0kaFRFcr4SkhwFf341MFzncrnbpXDeafGyuIxqPig98rqvgs+32m0Z8S2NXgXINkrmfUbiRsHvdeP0jITfA8vKpbrWLqUeyxwJdMfVZMRpx5kF2m8hxGNryIlZIlB05LBsMuM5z036etd+i6xUU1bVN1L4fI1qU1zR85c4fDx6yRroHvYmZdasRjUWPsqQvQjqPL31m8rVdHunGg/Rlh4x3ePPv6iKVSO5E8c5Hi4aYPE88ckmjS2xHhJyNGM7+p6VdaNrU76pKE4pYWdiOpT4Vk3v4q2mc91vjH2j9Ov469EQld4dy/BfX72scfdxrgySB2ZmwoYDBJA3BHUVV6vqDsqHHFZfQ3pw4mdlhEXD7RVLfVwR7ZIyQozgZIBOPfXziTqXtw2lvJ/M7Noopi9qK3VxHbWcThnOl5JdI0ZKqHQKXDkaicNgbD31dPyfdvRlXuJLC3SWd+bw84x7CPtcvCOi2qMqKHbUwADNgDJ8zgAAfIV5ybi5NxWESowvxBBMsH32Rn2xsFKg53yD4xjb1rdUZOk6vRNL35+gzvgrfHeziyuXaXQyTM2oyBmY5JJPhZinU+lWdrrl1QioZzFbYwvmln4mkqUXuQnMk78MSKGVjcwXD92zPpjaPXkEjQqgjTqO564+XbZwjfylUguCcFlYy08etvrjkjSXo7Mqc8clleCztQZkkCmFWG66x3hyUUsVAPXfYfOr21pfaNNVKnoyy08dcbfvkddvqE7X0UsroX7g/ZnJNJDcXswV4ZVeOOHdSEIYai0auCTkbeWKuLSzhbr0eZz3d9UuccXJHUQMV2HEfaAUAoBQCgFAKAUAoCE5x4/HZWsssjaTobu8Aks4RmCjA2J09TtQFP5T5KgiJuJFWWaXLl2yfaLMBhiQMKwXb8NfNtV1mtc1HGLaiun+DshTSREdq3GAI2s4o2ZzCWOkgBQ+tBnJGd1Owrt8ntPqVZect7J9fDD/ADNas0tiyck8Xtrm2CW5BEagOmkjTqLbEMBnOk1T6nbXFCu5VVht7PK6Y7n6iSEk1sUTtLsrmyulnsfqxMoDhTpBZSzZbcD7/nXoNDlRvaPYXG7jyz3PH0IauYvKN/sc48oD2craZo1XSh3yBscEeHqw2zneoPKWwnCarxXovOWbUZdC6c7XaRWU7ORgL+8eXn1qi0ynKpdQjHnkkm8ROB8oDiEcbG1LojHfA2J6Z69dsV9MubChctOrHLRxqTXI2Ypb8zrJJJNL3ZPhIZ1BwUOFOVB361JQtKND+XFL2LJhyb5llseJXU5YJlCJAp1RezkKcHb+tn4V0GDU5S4n9Av5bi5JWCTYyBDjKgqfCoLL4jjpvVJrtjVu6CjSWWv31JKUlF7k/wA9c3WnELcw2kjzSHICrHIuCykDJKAYz6mqPR9HvLevx1IYW3WL6+slqVItbEf2W2bniDq6JptU0jwBSDKAwz5sfBsfL51Y+VNbhtowzu38v8mlBelk65xTiEdvE8sp0og1McE4A67Dc/KvCUKM61RU4LLeyOpvCyzlfZFx2S8vJZJzqk7rAPTAGgHA95A/KvV+UFnC1towprEc/UgpS4nudYvLtIlLyMFUdSa8lTpyqS4YLLJ28HL+2vjdvJbQxLIrSGXWAATsI5FznGB4nXbOd69T5N2leFeU3HCxj25T+SZBWksYKxydxxm4pb3joxSGMIw1KD9i8GQucnxEdBnFevs7VW8HHxb97yQSlk7TH2kWGpEeVo5HYIFaGXGpjgDX3ej55xXWalqhmVxlWDD1BzQGSgFAKAUAoBQCgFAR/FeMw2+BLIis2dCF1VnxjIRSQWIyOnrQHH+1Li9zxCB0S1kjhhJk1SROGOImzjGVxhzv6igLrHzNax2neC4gOiIHaVeoXAX2upYYx618qlYXErjgcJLL/C/p7Tu4ljOTmnDuPLxD6RJoVJHkIWSTbQmhMKmDguH1N4gfaHwr6Rp1mrS3jS7uZxzlxPJqW/FzwaWV7YxzJNjWmdRTQNicdMmRj18q5tT0mF9GKnJpxzj2/wCDMKnCebntHfiMsMEiQRISQzSMVTBH3jq2G361z6foNOzqdopNm06rksEZzRCLa4W7t7q0MmosFgkEmkjGNjn086ua1GFaDpzWUyNPDyjx/Gq54m8UFxcxRR40s0mlAdskk42yUHTG7VwWmkW1rNzprf27G0qjlzL1wO9ih7yJeI2saIw06Zo8NqAckFs58TEVaGh94VxCNZpf/E4FjPT62LJOSSckYwW3+dAfeF8TQS3WeJQJmYbmWMa/qo/EMjcfd2/DQELGttczXdrccQUQJoKOJYgshcd42GI8WlvTp51lNrkDXh4dacPuIvovEVMczKjsssLtGQWOtjjSqYxuR1zWASt3zJDwy6a4ilF59K+2KOkjJ3QVV2QgLqDt166PjVNrGl+fwilLDjn8voSU58O5Fcz9oMl/iARNDAwId2GDgjzJJUDbr765NM0CFrJVJyy+ncbynKa2R5hu4eEcS721Ky27oIyVYMFLFCSWB0j2T5+Rrv1ex88t+DOGt/g9jSm2nnBLczc1R8TuEs1cJbasyyErjAVxgtkgAtp9KrND0d2/8arz9v6G9Sbl6KM8/JtjF9ZD9HlxuVkkzkDfwaCMybYGdtzXp8oiUJPdIyR2HDpV1RxdxNgHWrDvE6eTMwGRkbjoaZQUJPoyM5hjUJolzdQs3Vsd7HlSC66AqagM41DGSM0yg4SXNGxy5xG8sIgbOZbiJT/qmkPKqlifEsa6gTqLb+VZNTpXLfaFbTRZunSzmVtLRXLrC3QHUqu2rR4sZPmrelAW2CdXGpGVl9VII/MUBkoBQCgFAKAqnOPNQtysEJBuJQdJyAIwNizFgV2JA0nrn3GgK3wfhq6u+uJlnuMk6y2y5z4QgbQMA4yAM6c0BtczWv0i2liSRQzxuo3G5ZGUDr6mhh8tjjsvZ/ebrqiRfw/SFOfPJBbbff51pwR4uLBvxbLbcmeFcnXKoq/SIYtJycNG+roPxbdP0rbCMqclnxNmXkyYgj6bDjoPDGcA+0M6t8+p6eVMIz2kup9s+Qpl/wDqoWAO3gTb+9v86YHaNcjK3Id0xUi5i1AHpFGc5x5Z91Y4djPaZllo+p2e3oYt9JjycfzCeWcefvpwmVWw28Hodn12GZlnjGpgT9Sh6ALjc7dPKs8KNe1l3/BHj/R3d6y/0hN9vsU6fnWMGVU3zg9xdnt0urTOgDdAYkODgDOSd+lZ4TCqtI8p2fXYLMbiPJxv3KbY+eOlY4Q6rbyLjke4dWU3MWGXH2aDr55BzWeFZMdpLhw38jx/FK4yf5bBjyHdxbfrvWOFG3bS/eBJytPgg31uMjAykXX19r9KKKMSqyZgt+VJkTSOIW+M+axH19W99HHJmNVxWEY15TkWR3HELYMw09ItgDnGNeP0rOEaqpJb53NmfgbbauLQqD90Ro3u9oN5/vpwoy6sn1NdeX7NGLS36vq/DrHT/ZkphGvHLvNw2fCBu0xKjcjvJtwOo+09KzgxxMluDcZ4RasWgLqzYBOJnz1x7WfWhgycc4lw28TTNHM+MkEW843xjOUUah88UBC9mvGbmzvXgQXFzFKuVV1aPGknOBICfDrGcdcjPlQHf6AUAoBQCgOS9oXCk+nRqXdTLG8gZSAdnQad1Ox15/3aAiIuB6c6bidc+hT/AC6A+/wK/wDS7r+1H/lUBry8shiSbm5JPnqT4f8ApUB5/iqv9Iuf7Sf5VAP4qL/SLn+0n+VQGeHl8qMLdXQH+1H/AJVAe4bB0JK3tyCvteKPb4/VbUBmEcpGoX91j11R4/8AioD68Ewxm+uhk4GWj6+n2VAfGjlBIN/dZHXxR7Z6fzVAfHSUdb+6G+N2j69cfZelAYWmJ1D+ErjYeIa4tgR5/VbbUBg0xqoJvpcHoS8e/wDw6A02is1ILXp6+cse/wDcoDFcvw8suq4RgdvtEwvv6ef7qAwni3Dsgd3FuM51LgdNuvv/AEoDHJe8LyPqYTk7nK7dTk7/APeaA1puKcMViPo0Rx5grj9tAeP4X4Z/RY/7v+NAP4X4Z/RY/wC7/jQG9Bxvh/gPdRrnP3l8OOmd6AnbbmW02AmiUac7yDbcjHXr/jQEz2NcRF7dXczD7FY1i9wcyhyPc3dr/ZFAdboBQCgFAKAqHO/JJv5beZJ+5lgzpJj7wEHqCutfPB+VAVfmXlC+traWZLyKUoB4DbaMgsFPi75sYBJ6eWKApPALWa/t1f6UqbFWXuOmd/a70Z2PXFauWCenRU1nI4ZwmafiSWK3Q1KCS/c7Ad2r9O98Wxx18qxGTb5GlSnwMt1z2MTPqzxL2uuLYj8vr63IzUXsHf8A+5v/APwP+fQG1b9hwGdd87emI2XH/HOaA2/9CcGT/KZME9PF08x9pv8AGgDdicG+LiQA4x7W3r/Ob5oAexSDJP0mTGNh4tj657zf/rQBexODJzcSHIH4uvr9pvv5UB8HYlBje5kJx1w3X8X2vp5UB5XsPt8D+UPnfJw2/p/OeX60B5XsNgwAbhzg/hbp6fa7fGgJeHsa4YMZSQsPPvW/ZmgN2Lsr4cpDCOTI6fWNQGW07M7CP2Uf5yE9PjQG5JyNaMSSjZIwfEfI5oAeRrTUzaGywwfEemw/dQH1OR7QEkI24A9ryG1ARnMPJdvHZ3LRIe8W3kCZYnfQxHx8VDKeHk5ry01rdDBRklj2dS2QDll2OBnIXPTbNRcOFhHTBRlzXM1E4Al7xNII1IihZRKcnfJOcbDyI86zTjwrYiq8KeEju/LvL8NjH3cAIUnO51HzPU/GpCIlaAUAoBQCgFAeJ4g6lWAKkYINAUybsvsi7OnfQlhgiFxGCPgF91YcU+ZlPG6Jflzk60st4Yxr3zIwBc5JO7YBPtY+GKyYJ+gFAKAUAoBQCgFAKAUAoBQCgFAKAUAoCncc7NOH3TtJJFpZjklMLk4A/D7v1NATXLfLdvYRd3bxhR5nAy3QZYgDJ2oCXoBQCgFAKAUAoBQCgFAKAUAoBQCgFAKAUAoBQCgFAKAUAoBQCgFAKAUAoBQCgFAKAUAoBQCgFAKAUAoBQCgFAKAUAoBQCgFAKAUAoBQCgFAKAUAoB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330" name="AutoShape 10" descr="data:image/jpeg;base64,/9j/4AAQSkZJRgABAQAAAQABAAD/2wCEAAkGBhQSERUUEhQUFRQWFhcYGRcYFxgcFxwcFxwYGBgYHhscHSYfGhwlGhcXIC8gIycqLCwsGB8xNzAqNSYrLCkBCQoKDgwOFw8PGikkHyQsLCwsLC0sNCkpKiwsLCwsKSwsLCosLCwpLCwsLCwpLCwsKiksKSwpKSwsKSwpKSksLP/AABEIAMUBAAMBIgACEQEDEQH/xAAcAAABBQEBAQAAAAAAAAAAAAAFAAIDBAYHAQj/xABAEAACAQIEAwYDBAgGAgMBAAABAhEAAwQSITEFQVEGEyJhcYEykaEHQrHBI1JicpLR4fAUFTOCovEkQ7LC0lP/xAAYAQEBAQEBAAAAAAAAAAAAAAAAAQIDBP/EACgRAQEAAgEEAAUEAwAAAAAAAAABAhEhAxIxQRNRYZHwMnGxwQQiof/aAAwDAQACEQMRAD8A7LSr2K9rLLyK9pV4TG9B7Squ+OUbSfT+dVnxznRQB9T/AC+lUESaq3eIIOc+mv12qi9lj8Z+Zn6cq8KqOppoPu8VY6KAPqf5fjUFy1cf4zp+0fy/pTmxBAMQoG8fn/Whljitq6zC3dS4UgOFfNlmYmDEmD8qC93SDclvTQUv8THwKF8wNfmdayWO7VXWfu8OiC5LD9ITpkBJmIAMAkb1Di7FsycXiblwanIGCJA/YTcbbxvTel0O4vj1oPka6rXCYCA5mk6bDb3ihfG+0LWrZe3bViOrEx5kL/8AqhOJ7WYa0oXD4dCVnRlVTEFSQTNwaNEkbGs9ieO37oIzJbSD4VWTEbZmmP8AbFRdBvFu1eJYEB+6UkkraUWwZ3JKwT7msneckySSZ3NHsYk7V7wjs93pl1uZMsrCnxE6DxZTCicxMHaBvS5TGbrWM3dN72A4ytuEYgC5lBB6yVRh7wh9VP3a2uNxYynLlLcs4OX3A1riOM4b3ebusPiWJAHeOVGxmQi67gGGPXbaujdmuNnFYcO2l1fDdXYhtYaOWYa+oapjlv0lx0N3cWxHichRuF/RrsBqQZjTm1U7PGFuaW3DhQBKksvSM+xPuTQ/ieHRT3jrYj/+mIuMVU8gttvD8mWmW77sQwa/eI2CqLNj5tBYe71WdCrE1FdthgQwBB0IOxFTAdaRFFB7lsocoLgbi3h7IXTlNxvCPZkq3w8OpnJlXclrrXLhOgEkyBoP1m9qtXAYOUAnkCSBPmQCR8jQw4okkG9JBgphrckHobjZgp97ZqjfcJ4mt0d22rQdI3HP8ah4nw3L40XKqwIG0AQGA8gII5j0oDwbHG0yhgbc6IHuBrjDcnc6+jN61uTik7s3CRlClifICT+FEZG4o1P3T8X7JGzj236r5qKjAZG0MMpkEfQ+Y/EetZXs1x7EX8RnYzagjIoAQCZjQbjqelbFrGy/wH693+OX3XpVRoeHY8XVnZhow6H+R5f0qzWUwuJNtgy+46jp/exrT4e+HUMux/sg+YNZDyK8Ip1KKonJqJ8WBtJ9P51E9sEnXY+v/X0pQB5/3/fM1dDxsSx2Eemp/v2qJrW5dttyTMfkPeKke9AkwFG/ID8q4lx20Ltxv8fxRr6hjFrDAvpJjU5bKadM3Og6pZ7U4Nr4sW79u5eMnKrZvhEnVfCCACYnkaI3cRAJJAUbkwAPXkK4lgOILYObA4W3YYAgX77G9f10JA0tpIMaLzoD2gxWJxLDvb929PInwjloggD5UXTr3G/tNwOHkG93rj7toZ/+XwD+KsFxr7cLrSMLYW2P1rhzt/CIUe81lMP2XYwW09dIj1ojh+xxujLaUu+nwqxg9Dp0zeUxrRdRn+L9qMXij+nv3HH6swnsohfpR/7KuMHD45VYxbvjum6Akg2z5eOB6Oa0vCvsgdoN4qg6HU/wqY+be1bHhv2fYS0IKG5+8YGn7KwPnNF8A3a/DCzdFyFHeA6lgqggayYnURoNdDWU7tXLGbl2TJKIFQQTAFy5pAk6xXTO1vDmfDEPkDSMjFkGvJirgecxmiSYrkV5Fu/G+deZ71iF6eA2lHlEVyzuq3hOLytXsfbQBO9W2B9zvXu+oyqMoMcxSPGLW622I/W7of8AyuNB9hQRMbYRjBSRsAsqPqAT5SB67Uy7cznMxe+ddJW2g6Abn20rPEqyWjd/jZynVlHQ3bdv6KooFw/jKgFXViJJEXSvsN6gTFoGIuWVtk6SJKx7k/OTPM0sSiKJUCPLy2IPXzrpJwzvkZsXsNdGoxFqdmY3Cn8SmP8Ai1Eez+LbBYpCe8a1e8LMCLisvJlZd2U6wROh86x6h3CkMxbceJp9tal4bxC5ZLI6s9pj4rbAwfMHcMOo1pouneCnodiCNR1BHlBkHzqniMVdAYi2qKN7l64FT1hcxI9WT2oZ2K4kHtC1mLZATaY/EbcwyN+3bYwf2WB2ijWI4erOr93adxoDcEwNTp5z0j1qs6UsBjg7f6hvZudu0RZWJ2cyG6fGx20GtECtRXuGNcJ7y7cII+BD3a/NP0hHkzkVJaxKMzKjozLGYKwJEzExtsd6Fe5ar4jCM5H6S6qj7qELP+4DOP8Aawq6EpNZBBBEgiCDsQdIqoE23w9liFy95zCA3Lx/ey5n/io7hOIM1qDnRWDAowXUHTWCYPPf2mquH7PX/htd1YtcslsZz7N4B7I1Xk7PrYlnN24xGpZz8vFsPIIKaEGB7qwPFoGZUEKT4nMLsN5ohibUMUcadZ67EHpI35EeVB8Vj2N22lvwakkLvlUcyZOrFelHcLhmdIbU7qT57qfI/Q69aqaUrqEzPxL8XmNg8euhHI+RFScOx/dtr8B+Ly/a/n5elSZSYjR1nKTzGzK3XTQjpruKqXrf3lBCmdDupHxKfMdeYIPOiNWDXtAeB8TEFSZQCQ4BKr+yWGnORrpryij1QQcUvi2ubYkxoAdY33HIfhXOftC+0bEYQILFu2A4P6RpYgjll0XaDrO9dG4xZzWm01Go9t/pNcz7f8CbE4dRbUs6uICgkmd9Bryorl3Ee0WLxrfpr1y5GuUmEHLRRCjlyorwThDLGYCD1B/v6cq1XZ37Jb85rpW0CpBzatr+yPODqRtW8wHYmxbgvmvMObk5fOFBjroSd6q7c2wfCrlxsqh3IMZUXbpJ6fMVoeH/AGcXTBcpaEk6jNc+QOWPcV0K4yWUlilpOrFUX8prN8T+0LC2tEL32/Z8KfxNr8lNE2mwXYvDW4zBrpBmXMiesDT5zRd1SyniNuynnCL7DSfYVzbiv2m32ByFMOnVfi/jb8orEcQ7aZmJzPdfmZM/xNr+NTY7DxPt1hrXw57reXgT+JtfktZPin2mX20RksKf1Pi/jaT8ormj8auXRMhfTU/M/wBKp4Sxce8IBYgZsxkgAbknpoaLpqMbxi5ccwS9zTV2JmZ1kmTBj502xwgsuXRUALKwAKOSSNV1OomNoGsGZptlFZlIhrYA1n4/lsv1Pzori8eWgncgaCeWnM+VTS+GUxmBFs/6LjTXLDIfMA5o9DPqKo2OGJcJguPRFO/lnEVprt+qd0TsFJ6ldfmIPzrN36a4BcXwtre50/bCg+3iJqIYhEtkCWZvPRQd/IGOQ9+lHBgmEnMh56qEP8QYD50PNu1cBlSrEToVY+piDHsaS74q3GoLPEh4cpykA7/7Y/Oj1jta2XJdRXXzAJ+o/Osxi8JlgxoeY1U+YP5cq8s6HqOlb0y3nZXj1pcSgVWUFiYHWCIG+rIWSOcr0musIAQCCCCAQRsQdQR5EEH3rgGCxKhhEo4II6yNiDtvXcPs3zYi26keBCrIZiBczFrex+C4rxt4SOgqeEqvxHhwLQ9vE4otqELAWB5HxInzDnyojw7guIOUZbNi2P8A121JnyzELp+5b962tjhiJ6+Wn82+tWkWPhAH0rSAOG7Nn7xP4fzP0FE8Pwq2nIT5b/PVvrVtmA3P5VXucRVdqCwiRsAP7+tVeJYZWU5j7bf1qne4weVVv8WSdTQT8M7PoPERJosbQAIA5HaJ+ulQYbLcTK2oIgirdtSAMxBPMgQPlJoMvxdwuIFsgqSgdH5Myzmj9pQASOakn7pr1MMjmXRTsGDaqGEwcux30J1j0ozxvhIxFvLOV1IZHG6uvwsPzHMVncDiyZzLluWzku2/Ma6eRHiU9NORolErqSCrTERG3tpU/DyQuUmSunt90/L8DTEggc9ND1H8x/e1eQQZG4/sg+VEEXEgg7EVmFGVwdJVtd50Ov0n+99MwkEHUEQQdiDuKA46xluEAADSANoj+lQUuJ9vcLakJnvMOSjKv8TfkDWV4p9o+IYHJksL1Gre7tt7AUO4vws95dVTBBYA7x0MfI1guIYYynfFnPiBDajMGg6SANx7UUR4x2uUsWZ2vOdZnN/yJj5TWdxHae43wgIPLU/M6fSouJ4kAsvdgMIUGZiCSYgRzoYfwqtaWLzM8MWLHnJ1FQ23ymDpTVYzpv5efKjljBLZt95dMvJCjcCN/Ug89unUS3SocFwckG4xyWRzI8THooP47Cli+NEWzbteFTEkbkdJ6fjVPiXGXukCYRdh+JPmaqrfncT51JN+RqOzd/NbI6N+Ov8AOjdy0So8iR+BH51nOyWIl+7H6pIEazpz9K6N2e4bmeHWQRpPUaj6TVrLL2+HFjoCavW+EsOUVt34dGwj2qtcwdRdskeFdaq4ngVs6hQrcmAH9mtf/l5bYT+Hzpn+WLElgf3dfadqWLLpzbG4fKGBlTIJzLKE8ysEkT5zPXaB5wBMZRBJ2g/h/wBeldSXg4as5xy0Fud2hy5TBI+LNlmB56ge56U5XcZk4QJCP435gAELHKTz/CK6J9knaoYbEf4e5pbvkAa/C/3BPQzHqRWAxDFDlUZmjUqN457R7+5r1MHcMFXBadFUNoZ6kanzp48l58Pqd+IKu1Ub/GTyrP8ADMU7WwLpHfIFW6AZhyobXzIOvmG6VaitMJsRxE7sdDoPOmd7PmPKmFetVsdxK3Z/1XVWOyky59EEsfYUEtpWg5mmY2ERz05xyjp71KrVTxF66cvcohzCS1xmULOwKBc5PlKxQtO0QtuyTfxd/Y2rVlbdu2RyJhm9yT60Gx4fispoxcs5srLAZdiQSIJGYQCNSBE8jrrtWJ4LexTu74hLVpCFyW1Ys6kTJJ1BkHXX7o21rW8OxPI0QRisv2z4DcdGvYVmTEKsHL/7EBnIfPod9xzrUU13AEkgAbk7UVzfsfdu2wuZSLF7xoSZ7t21I1M5SZ320/anYxOu3UdD/L/rlVe/whLPeEuBauOuVDoA1wwwB/acqQOs9aWEvEHKdSB/EvX1H5A9aJROqHE7Wqn1H5j86v1Fi7cqfLWpRiOM4L/yD+2it7jwH/6fOsD244IMuYcyT08WUg/PKn8JrpfapcqJcH3WKn0cf/pVrFcRxSXle28dCCRM6kECcxGm4H4ikRzvEYayFygAsRI3ZpI360LPDYnvGFueR1b+ESfnFXcZjbgJRYtgSCqCPmfiPuaHrZqt+V/Ok96uYsumZgoHICFUeEyRzO/KhnEcU91gsGFAVVH9Ou9FcFgzdzWwVXY5nZUXwZp8TECZI03NWP8ALXtwQEk6Z0ZHPpKkgekCszztQfD9nbhEtFsdWP5f9URscKsJvmun+Ff7+dWHsHMAdXMHWTofP8qs2uAYm7cK2Ed8sSEQswETm0GmpitM+XuD4sbLoVW2lsMJUACRtqfetj2YxV574uMLhQXCNAMgUrG8jaY0kzWPv8CuGVuowZd1uAgjT7wMHaTy58pNX+F9oLzOiX77vbXKpCuQsLERG4EbH113qUbfiXFdM9y+LMiVRQrNB1E6EkkeUVm7vay4rjKxZYmbtu2BB2Ph1j3B02qhxprWYi3quRMoB8IYSDI+IkgKZHn5xEOI2baYjNaNwRltkgZ0zeJGM9DmVo1MDflJrzpNX20K9pHxFt0W33j92x8L5Uy5C2dQ0T4dY3lTE8seO2V0Wnt3VY3Llw/pwzI4ChQBCwCNB9dCadY483eoUfJlTuldRELqqEacswXURl5VPh8Ol63czsBdtAeCAWYAqrEeY8R0MbHXeluvLUg/wztD+hF0yR8MftzEGNhqD6E0Hxai21y4SGdWYtOrHNAgRsVII/eL9BQ9+Im34VTL481vmoJy+JTzbNAnkF0gitv2L4Ejsj3ACtuGA3BePD7KCW8y/lXPvsykv59XonTxvTuXyB8D2au2s93EJkZ8qqCQTEEnYkDWBB102q5w3ABGfEQCMNau3wG+EsinICOYLlRXROIYAXbbKeex6Hkfn9JrF8dTuuHXUHx4hivU5bQJYadbmnyrrXnjKdju11y1xC5cvuWW+5W6fUyHAGgg6wOQIrteWuIcK7Ofo7mIuAqwe3kXcAMwV584Ya8q6p2R4jnsZH+K1Cydiv3deojLHQL502aGitV8Dwu1ZnuraoTuQPEfVvib3NWwRHrtoaqYnF3c+Szh2uNAl2ZUtCerasT1AWm4aq0Er0JVHB4sqzLevWHu793ZUnIq/ESczE8jrB6DWimWqiIzIgAidZJBAg6jQyZy6GNJ15VbsvBqm18kwsGZ8R+ER/8AI+Q6amoHRPFJOvMKvqSPDM0NVq8MwOuswAemnlUt62GUggMCCCDsQeVZHDY17IJRi6nWHXY+RWBHUadQN5uX+0jhCxNkbR8X4NDefw8qLqsR9pvaebi4dMwy/pLikzDsohOnhU7DSWNGuy3HP8VaAJi/bAYGZzDQZtd9fC3nB+9WA41hbQe5iL/egu7MCsFSxlshkSs6kGdIOule9leJurBrcKU8YGsRsynmwK7z7RSmnc6H4rAu19HV4QCGUnlzgZSJO0yCI86IUqyzsF4vgu9w9xRuUJHqPEv1Arg2Gxzq+a4A5S7lYbSlzwkiI1BAI86+hMAPCAB8BZI6d2xQf8Qp964n2m4T3OMxFofeJK/iv4fWrCGX+AYa65uF32M2wAD4QTrcbQEwYhTOm01RxN5bakWLVu2IIJjPcg6fG85f9gWryYVWuwh8LotxR1Bi5lM89GTTmkaU/iXF7IXLkkbQoABorH4QHxBQZZfEQdACwaD5SF58qtXuHBctsiGuXO7ZgQQoEEkHYEyPl61RN1rJIV82Zcp6EDQTI3g/1qz2fth7F239+0e+TrA+MfwyfYVrxvbF51Z8xRuFuhGchiPhujcjpcXn+8Peuk9kr62LlsgwrHKx5kNAknycBhPKa5fde66aaDqTA9fOnNxd7FoZnZ2gBBqN/hY9Br8o2kxYuXqOk/a13fdYZLsi+xYaEFii6+IT41zgQDqYJGtc2GG0+Bf2SHGscxp/1QvimLv3rwbEv3knVmLEk7CSdR0HITtVniKNYSFHhYSAY000byYeVS3bUmomedJ+Wk/Ly6mokcFzPwuCj8tG0J9Jyt7GpUwr3XAQS7LMEgbCTJJGwGpJ5UVxHBXXwsoJyG4QkkZVzd5uBsFb39qgyLWyjZW+6Sp8+u3Ua0WGIyHvCjOxV7TZSoPeADK5JUypGViI166U3iuGhlYw3/rciDJUeFpHVY1+pp+HOaB+tCHT76CbTdfEvhPUnY1LzFEeMY//ABVi1fLg3R4XDXFN3Oiw5CKoCIVXT0HWtJ2U45rliJVWA9QJHsCvz8qw+Fs2kuC463jqCAmSFIkeLN+3kHoHnlWn4BhFyMApU5y6vqZAHjtlv1VXLEajaCWrt0v8a9Xee+J/bnn/AJHw5On5237cUOU5dW2Ub+I7em80H4jgxcuhGIFtEyKZGYmNDE/rQdYkAxVAdoCilLZEFvInbVdRB9YHvV3hTsYDGcykkfdmRsNhvyrhZy6Q2FUpaKgD4pcSJWJMH4o1iFO8zpNVbHFHS4GuPIVs2S2oIM/EuclSJ8pH4Uzi+YXxpqLYWeZEkAnzygDzyzVC/eVNGOsTAE/Pp71Zr5Ft8OiWgGAYZSrKCPCxkESNc+unpTcRgczBld06hdjG0dOeup210oF9nnaRbpfDNuktbO4gyXSeo1f+OtwLQ6VpAuxhApDgvmAK5p1IJmCYmJg9NBXowsgaMY5yRv8AuxNXMZiHWFtWHus07FVQfvMTI9lNUb/Ezh8z4u9YWFOXD2hmYncSzeKdI1CrrUF6zgI1P5k/WrD4fwnLlzRpmBInlIBB+tPwmIW4iuhlXAZT1B1FTgUNo0sAchSv4cFSIHyqYLT8tGWJ4rwRbiPauDwsI8x0I8wdRXP+GYZ8LiTbfdTHkwOxHkR8vauz4/BSJrHdqOA96gdB+lt6jqy7lfXmPPTnRZXRopRTqVZRCFAYxufEfos/8RXLPthwndXrV8DRlE+qH+UD3rqtwCVJ31X+Ll81FZH7WeEd7w52AlrZzD+/ULRWA4JjcPlFq8XVrV6VdSABav6+Kd1S62eBrqRzqpjOELDHEvbtszsxiZ1LHwqNSpBBBFZr/PSyBcqhAw5AtoMoBaMzDQaTGm061tuy/B+/e611l7q4ioSUJdYALld8h1BBII0OoyQa0wvaDBWF7l7OJW672s122AR3TDLpJ3mW08vSh3CcS1q9mV8mWG209CDWt7cdlsMMZbThrG8Tb8S22N05lJDGVEGVI0XQQdBWRtSjqYkglY05+u2oFIDPEeMWsqsqsFJE29CgPk0/DP3SPKaiS4L7oSCQP0jGJlhoAY5DX5edJOH3CWYgAyPCDO+muw16RyqusD4YynfKY566Dak4mk+q9j3tmRBPXwmOmpMD60y9xEXEVS0hYGY/ePLXcwANeZE8ySKv2Sx8J1nc+IjpBMheVEbPZi/dWW0t/rMwW3/E0A78pNVdG8Lxh70OCWK65QD8IBJ9soaT0nlWv7S8M7/CK0HwHMCJkocskHzARtOjUK4bg7Vlie8e7cZSn6PTRlKR3jgsdDuF05GtFwDi9tbYS8qi1OSM5JCtOYERIGXMMwJHIhZU1naWMqcLnt5TpmAWTGjDW22vmGXloB6ULw5nQyM0KequvwnXmG0/3VqsZgBYbu3uJ8TpAYG4FtuArso2BOUgyZAPvn8bhpukoDluAk6AZWBgzGgMweWvXetEem7s5WQ+6g5RmUgXEnWNQYPIGY5UUucU8PdWfBlXMSfjykykMeWuw/XHU0N/wwcFXYAOULECcpPhdhG4Ijrtzq1iFsWiGYPcdVAzaCAgQRrrEd4uw+6eoG+n1OzKb8b8fNjPHvlk8iC2EzJcBADzKjdWEZvCPu6yOoPlFbHhqjMhGxUx6EAj8qwGJmwZZ8kgrIOrqZ1EHMQyweXxRrFQYHiF5rwFkuzQVXMxGkbbyBHoNKvWznUz75NJ0sLhh227bLtFxJe+hCpbu4LaNElgQOWYee2mh5Z5bb3iVsiB964dh77s319KJ4bstmH/AJDl4BKqnhUZROpIk9NhRzD4YGz4DlCQMgAACn4SPeQfUda8mXUyl1jjv/n59neYz3Qrh2Eax3YshQbZDZmMarqW21J6c5jWupYDFrdtrcXZhMdDsR7GRXO3woPX50c7JcR7u53LfDcPh8n5D/cBHqF61cL1Lf8AaSJe300fFOGteTKt25aOviQkSDuCJE8vl51U4b2Ow1rXJ3j/AK1zxGesfCPlRsCo8Zi1tIXbMQIEKrMxJ0ACqCTXZjaUCnhaGWsbecZ+7XD2gRLXyMxX90NCH941fweNS6C1tgwBIkeX5cwaFTAUrKtrmyzJjKDET4dydYiakC1Iq0Qw25FU04QGfXaiQFTJRVYUqVKsoVR8Swfe2blv9dCB6kafWKkqa0dKqvlTG8O7m44YgAEjUxtqB8orR9n8M2KQWS4VAULbnMAWCEDYMMzDWRB9KL9vezaDH3Q1slT4gVkMM0EAakHfmpOkCh3CcB3Um25hQkwSCMjAieW4A1j4joJrjl1O3i/n2dscLlNuhWOyNuxg7xwWYYnumKXtC+ZQWGwyidRAGunMCOK8S7KOtnC3heS/cxIJ7tGzXEJIjMN5JYD97SurYHt3czoiogXN42Gd8oAO2gVTIG8/OsFi+AYVBnsvfa8zwEACKhJBViCNQACPCZBy7VrDOWbhenlPQZw/hF3vCb/erGjIJBIKzOhEawf6Va4H2atX2Np3uByr9wAqvmYaquVdFJiSSYAB1E1peI4pTYt95bxBxKvFxktL3OQExDAHMQCvi2gRsBQezg7l0ZbVzI1t2ui4syMq5GIKDMRBXYxIOm9W5z0zMadh1FlBkspaZCyM1zx3AyQG+KQDP6q6dapXb9y68nO5/WeY+uvt/ZvcDxlvDWnW+xLkqynQnMRlYSTMEZNetsdavYs3GUMO6tgkf6jgvBiDk+LY81HnG9S/RJYHWUKjmSenhXWR6kVWLhrgQauWMKmZic3RRtuRR9OCqCAXa5cKx4zlTNJ0hYIU+EfESJ3r1Rasye7xGY6EL3VjDnpOaWuD973pJYW2qeN4JfvOXNkNcRe7hWVnOTTYMQSfyqljOEX0RmvMLBQFghVzcJUZtScoA0BJUmN4o3ie2BdhNs+EQF71goA5BECqPan4DEm9eKZbNtxBk98zRoQZ71RMQflWt1ntjB4O5fuv3a2rj+HMqwee76j4SFidvDRDs/2Pv4051UJb01ykTqZjNAJAHIncda6K/C1PiuPZd4gM1lmKjfRu+zATrvT+D8buW2Zbrd6BBR1+oJYnbTmx3ptrQHxL7OCLKOLhd0KDxarlEADWBEwdtp3q63dWMozW0DKCVBC5WEBgV0I12kczRHE9pC5dECqhBny8ix06j4djXM8QVaGA3XVTqJGjCT1kQf2qDacU7SWrJIBLtDAhYjxKVgtsN+U0M4D2quG6GdEFkkWnUE5/0gOViTpErE6QxU0B7OYq2bxt3o28LGecZW9Y+tWHVBdhoCsMrxqATIJ0nUHXTX51rTO+dNvfQyRMjkRsQdQfcEH3qjjLuWCXKAHcCTI1AHQyN/wqPsxxU37bW3/1LQBn9ZHnX1Dzp+30FX7+HB31H7s/jFc7ZKum87N8YGKsLc+98Ljow39iIYfveVX8Wjm2wtNluR4WIBEjUSCDodj61iOy3EO5vAa93c8DEwADrkaZgGZEdGPQV0ACt43bN4ZS32MuXmD43EPcIM5EMKPLMRt5KBWmwfD0tCLahRzjn6nc+9WBQ+/xxFnIty6QYy2lDEmY3mAAdydBVBICnTUWCZ2RWdO7YjVMwYjykaHSrS26ppAc+cQBl5kzNWVWqmJ4rbt6TJ6Lr/QVhu0X2gXixt4cKmXR7h1Cz1J0mNYHzFTepysjd0qVKoyU1LhzvUNPsnWrFjH/AGhcP8du7lzSrKRtJWWAnzkj2rPY7h1m9g7eINtETN3YMKBDzB0J1BygFoJPLUV0DtfhM+FY80Ice2h/4k1i8Jbe5Zu4VQz95NwkqCAVgoC0gLogA5nQ1nLXtuW+grh+KuYfItpDe7wMQMy2wjI2S6rE8lbLECSGXSqvGeI3rgJvXrNlgDCWUz3PIM7a7/sgVHheC37uqW2JKM0u2UNIBAGU6kwBE6x7VnOEY9713u/0htZCXGHtyVJGgM+Ea82MedZ7ccvKd1ngQ4xxy0ylUGW0hIFx7ad/cGkF7nw7kwUAOgqnw/hOIxROUXFtgS1y5CiJ0ktBPQHWY0nai/ZPs0C//kOovh5XI2bJbykz4ZRWzCJ8WrKBrROzZOHVg/6S4CWyZvCu3jut91j01eIACams44Y43iLbllNZVBh+C2bFsuH7mNDdVI16B3m9cYj7qZR6VDY4dba0L1oZLSuFYk577zJVnPw20MHwrJ89apYzD3MYBc7wMFDLAEAMNcir9xSCvmeZJmqOD7UrhLF22Rne6oASdFgyGPnIrpMfmn7NBib6kSo9G108ukz6nbShPGeJWzIu3VWR8J+IdfCPP8azv+aPfRs90pvlS2NeXTUj3AoVjuFQuYg6AE6j32/GtAvheKJbdTnnlsRI2136H5VpsDjx/rJ3ZgASgZ2O4AIIWDy1EQK56xkSD7AaTpAmPQUd7I3ChN1yQGWInfUan0/OmlaTF4y45/SM3WSDlHtsD7CqtzHhZHjMiR5+/wD3QnG9qreYS/iGyoJA9/zoXd7UXrk5P0Y/WkltPM6fSpoae9i3Nm4HUKCmVd97ng1P+76H1rP23yzqpjWFMiRuvSCs/Ia15gMM7SLj3GQuM4LEBfF8epj7ulGrXZxsgI1UEkMiORyg5gMoGnWs3y3MLZvX9MrilLZSoXMG5QAVYzGmkAn2BrSYXg2gJfKBDXGgZUUfEQDuSYAHMsIirSdnQgUmGYnTM9pQSdNAGY7naKv8QwpGGtgOiG68OCzQZJVATA00aQYEnfSKznle3hqYczejcFjzbxS92Ctm2Ja2Doc8q2c/ecpOp20iBTsX2rLD9EqgHUMdTl5abTvrqPKvLvDxbwYFlWZ70BVy+Ilh4gFX9UBtOoor2W+zTEPriQLVuJCk+MmRuq6gQNiynWt4Y9s0553dAF4g9xgLrswiNTsORUbLBjYDauydk+JPewyG4DnXwkxo0AQ4PMEQfWZqDhXYPB2GzraDPp4n12mPD8M6nUgnzo7fxqJ8RAPTc/LetuaUW53puFwlqwmVFS2g5KAq0Lv8eJ0RY8zqflt+NDrl1nMsST5/3pRRzE8eUaIMx67D+ZoVieI3HnM0DoNB/X3qFVqRLdBAokabUF7RdnVupq+RSZYZZDfUazHrWgu3lSQzAEAkgnWBuYoVYv8A+IOaItjbz/v++dZG4pUqVGXleg0qVVVm7aDqVOzAg+hEVheDYsYd3DCWHh57qxBH57a/Kt1ZMisb2gsi1is8eElbnKdNGidjIPzqZKH4nFYu0zWbBS2gcZTkz3ovBrgVQxFtQNRmMmRsaj4N2GC21S4GFoM9wrnOZnfKCWKhR9wQFUASetSdrOMsEXE2gAwAkMCcwtMHBBXQEE67+Ek7A15i/tHQgdyuhGhbU66fCsiR5k7VmRoy2wfE3cNhwuHsWAO9uKAG1Gynk5gjOfgVSd2FP4tx/CWrXc20DJBXKg0g7+LmTzYFiTvrrWH4vxfM7O5hmIJ0E6bHKNoHOBQ/DYkXNfHH6x5+Q5dedXQj45xF1w7EDKikZUUmCTABaN9CTyrC3LhJ11JroWNuWrlnu7igAkHVgscs066xPrWdxWFw4I7l7l393KANeZJkeynStyIF4XiBtJAUTzOs/wDVOD3bp1WV3jWBzkkVbt4adlAOnV2G2mvhHMbchUyXe7k52E6GDJ05fqjX1rrOjlebw5XrYzicoOHd2D4gSBEkKSoMwNSR1PP51LjsA1zLFxiDPLIIgmFU7wFPXca1bayVtpdkFWkaZiVOsKTGVCcpIA1gTTOGcMN1/AoYwZa42gkRLHlG484q5fDxmpzUx78ru8QCPCSjZTHUayR8tBpBo9w3habnxaEySYAAknKNTpOnPTWiGK4MojOVcwAzCcu+pkxqNJPly2p3EMKMtvue9bS2CFVQS5icoUElcwGsE+VcHb91rA3ApB7spOyoFLjc+K6dLZ0+5BNRY/ib5iYVQs/tOY6u8t7gjb56js/9n10r4h3SmGGac8nxE5ZmZjRo51r8D2HwqNnZO9fTV9Rpscnw9N5rn2b/AFc/w6Xq2fo4/n7uWcH7H3sRe73Du15bboys4KqT8Q+M+LKRBkzEabV1EdjLdye+PhbdBtqSxGYjqTsKPvcVAJIA2A/ID+VVLnFP1R7n+Vb7ZXLuu9rPD+G2rCBbSBFUQInbzJMn3NK9xRF28R8tvnt8poZdus3xEny5fLam5KqaS3uKO2xyj9nf57/KKrrbqVLVPCaxRUSprtpUi26lC16QeQmggxF5UUsxhQJJ9Kx3Ge1rho8VlIkBY75h1M6Wx9fNTWsv4C5c0LZV6D+e9RYXsdYDl3U3GJnxmV8vDtp5zWbu+FmozPCcC+Nupdt2FtWhGZzmLPG5znVp8p9a3mG4WigCNukgfKatIIp4pJpLdrVKlSqslSpV5QT4Y7ignbHDSiP0bKfRv6gfOilu+quoJALaAEiT6dadxjCd5YuJzKmPUaj6gVWnP+LqrYFlEC5bYXQABykPpsZRmmdxXOcLiTbc2iSttzAM7E6DXz0E9QOprqXCFQ3PH8LKQddIYQZH971yXtBw51uXbTQSpdD/ALSQPmAPn8oRNcvYe1mzktOg2aT7Qo/GqOL4m1xXayAuWY3Y6CeYjpyMTVTDYJVKsAtwaE2yrZRrOUGdup51Yx1jlaPgDSSEKE/CcpkkFFkAeRM9aq7V7S58oZg5eIBbUkwIAB3mByolc7P3VuNZyrnW33gUsBmE5YRR8bE8vI9K0eCwVi5hcM16IVQw8QtDMsgzlm4zBgfhgHf0lxnaxLYPdqXnQn/Stk7eJpzttHiceldfj2cYxy+D3c5XYFguxOIuEC8Vsjfu9XuEcotW9vcitC+AwdhUF8rcNpQid7lcrrMd1bhBMz42JmPOguO4zevu1rCl7yxISzbNsN6r4iefxAzvpyKcG+zLGXWDX2t4dP1RL3SPY+H0Le1csrll+qukxmPhR7Tdqbd2ybRXKkqQXPiXLtktplVNCRsZBOtUOz3BsRiCv+Gw7lDP6Z4VBBMeW46k10/g32c4LDHMLQuPM57vig+SxlHynzrRXcQqfEwHTr7Dc+1STRtiuEfZoIzYu5naPhQmB/vYT8lHrWv4fwq1YEWraoIiR8RHmx8R9zUF3i0/Avu38hr8yKqXHZ/iJI6cvkNKAnd4ii7GT0H89qqNxF228I8t/n/IVWFqp7dqKGjVTr/WpFSnBKdQeBKcFr1FJ2FWLeE6n5UEC1OuHJ8qspbA2FPAqiBMOBUmSnxSioI8lehafFehaIaBTq9ivQKInryva8oFSrw0iaAZjODl76XVbLGXNGbMQpBCiCAAdjM6cta0COCJFUatYVtPSrGtuf8AFsK1u66rlGVzGYwuV9Vk6aDQfOsr9oXDAmIS4v8Ap37NtwfMAK3poFPvXQO22D8StGjqVPquo94P0rL47hN/GYUd0hc22UWsxjwkw4BnQQFPijbYc5eBz/DDXJl8UErC7hjI8yZgD2pcQuW1BDsMwaCqyXmWMEDT70SxHpXQ8P8AZTcvkNjL2UBQpS1zA2loCiNoAbatbwbsbhMJBsWEDfrkZn9mbUegipyVx/g/YrGYkDurHdW5+O/IkGSSFjX2UjzracK+yGwsNi7j4hxykpb9IBzED1A8q3WKx6J8TCem7fIa/Ohd/jpPwLHm2p+Q0+prSLuC4fasJltW0tIOSqFGnU8/U1BiOLoPhlj+zt8zp8poTdus58ZLeu3y2HypC3Q0mu8SuNt4R5b/ADP5RUC2/mefP51KtunhKimqlSBK9ValRf7FB4iU6p0wp56VYt2QNqCrbsE+XrVi3hAN9amr0UCAr0Cva9AoEBTgKQFegUHkV7Fe17FENilFOivaIbFexXte1Q40qVKoPDXlKlQKpcM2vtSpVYsOxWFW5AdQwBkAiROon6mvYjQUqVKUN45xT/D2s+XNrETH5GubYr7Rr9y8EICoTEKSNCeu/wBa8pU9LGlt2xUgSlSqB4SnKtKlQOAp1eUq0LlrDDnrVhUA2pUqyHivaVKgVOFKlQOFOApUqBwFeivKVGTq9pUq0FSpUqD0ClFKl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332" name="AutoShape 12" descr="data:image/jpeg;base64,/9j/4AAQSkZJRgABAQAAAQABAAD/2wCEAAkGBhQSERUUEhQUFRQWFhcYGRcYFxgcFxwcFxwYGBgYHhscHSYfGhwlGhcXIC8gIycqLCwsGB8xNzAqNSYrLCkBCQoKDgwOFw8PGikkHyQsLCwsLC0sNCkpKiwsLCwsKSwsLCosLCwpLCwsLCwpLCwsKiksKSwpKSwsKSwpKSksLP/AABEIAMUBAAMBIgACEQEDEQH/xAAcAAABBQEBAQAAAAAAAAAAAAAFAAIDBAYHAQj/xABAEAACAQIEAwYDBAgGAgMBAAABAhEAAwQSITEFQVEGEyJhcYEykaEHQrHBI1JicpLR4fAUFTOCovEkQ7LC0lP/xAAYAQEBAQEBAAAAAAAAAAAAAAAAAQIDBP/EACgRAQEAAgEEAAUEAwAAAAAAAAABAhEhAxIxQRNRYZHwMnGxwQQiof/aAAwDAQACEQMRAD8A7LSr2K9rLLyK9pV4TG9B7Squ+OUbSfT+dVnxznRQB9T/AC+lUESaq3eIIOc+mv12qi9lj8Z+Zn6cq8KqOppoPu8VY6KAPqf5fjUFy1cf4zp+0fy/pTmxBAMQoG8fn/Whljitq6zC3dS4UgOFfNlmYmDEmD8qC93SDclvTQUv8THwKF8wNfmdayWO7VXWfu8OiC5LD9ITpkBJmIAMAkb1Di7FsycXiblwanIGCJA/YTcbbxvTel0O4vj1oPka6rXCYCA5mk6bDb3ihfG+0LWrZe3bViOrEx5kL/8AqhOJ7WYa0oXD4dCVnRlVTEFSQTNwaNEkbGs9ieO37oIzJbSD4VWTEbZmmP8AbFRdBvFu1eJYEB+6UkkraUWwZ3JKwT7msneckySSZ3NHsYk7V7wjs93pl1uZMsrCnxE6DxZTCicxMHaBvS5TGbrWM3dN72A4ytuEYgC5lBB6yVRh7wh9VP3a2uNxYynLlLcs4OX3A1riOM4b3ebusPiWJAHeOVGxmQi67gGGPXbaujdmuNnFYcO2l1fDdXYhtYaOWYa+oapjlv0lx0N3cWxHichRuF/RrsBqQZjTm1U7PGFuaW3DhQBKksvSM+xPuTQ/ieHRT3jrYj/+mIuMVU8gttvD8mWmW77sQwa/eI2CqLNj5tBYe71WdCrE1FdthgQwBB0IOxFTAdaRFFB7lsocoLgbi3h7IXTlNxvCPZkq3w8OpnJlXclrrXLhOgEkyBoP1m9qtXAYOUAnkCSBPmQCR8jQw4okkG9JBgphrckHobjZgp97ZqjfcJ4mt0d22rQdI3HP8ah4nw3L40XKqwIG0AQGA8gII5j0oDwbHG0yhgbc6IHuBrjDcnc6+jN61uTik7s3CRlClifICT+FEZG4o1P3T8X7JGzj236r5qKjAZG0MMpkEfQ+Y/EetZXs1x7EX8RnYzagjIoAQCZjQbjqelbFrGy/wH693+OX3XpVRoeHY8XVnZhow6H+R5f0qzWUwuJNtgy+46jp/exrT4e+HUMux/sg+YNZDyK8Ip1KKonJqJ8WBtJ9P51E9sEnXY+v/X0pQB5/3/fM1dDxsSx2Eemp/v2qJrW5dttyTMfkPeKke9AkwFG/ID8q4lx20Ltxv8fxRr6hjFrDAvpJjU5bKadM3Og6pZ7U4Nr4sW79u5eMnKrZvhEnVfCCACYnkaI3cRAJJAUbkwAPXkK4lgOILYObA4W3YYAgX77G9f10JA0tpIMaLzoD2gxWJxLDvb929PInwjloggD5UXTr3G/tNwOHkG93rj7toZ/+XwD+KsFxr7cLrSMLYW2P1rhzt/CIUe81lMP2XYwW09dIj1ojh+xxujLaUu+nwqxg9Dp0zeUxrRdRn+L9qMXij+nv3HH6swnsohfpR/7KuMHD45VYxbvjum6Akg2z5eOB6Oa0vCvsgdoN4qg6HU/wqY+be1bHhv2fYS0IKG5+8YGn7KwPnNF8A3a/DCzdFyFHeA6lgqggayYnURoNdDWU7tXLGbl2TJKIFQQTAFy5pAk6xXTO1vDmfDEPkDSMjFkGvJirgecxmiSYrkV5Fu/G+deZ71iF6eA2lHlEVyzuq3hOLytXsfbQBO9W2B9zvXu+oyqMoMcxSPGLW622I/W7of8AyuNB9hQRMbYRjBSRsAsqPqAT5SB67Uy7cznMxe+ddJW2g6Abn20rPEqyWjd/jZynVlHQ3bdv6KooFw/jKgFXViJJEXSvsN6gTFoGIuWVtk6SJKx7k/OTPM0sSiKJUCPLy2IPXzrpJwzvkZsXsNdGoxFqdmY3Cn8SmP8Ai1Eez+LbBYpCe8a1e8LMCLisvJlZd2U6wROh86x6h3CkMxbceJp9tal4bxC5ZLI6s9pj4rbAwfMHcMOo1pouneCnodiCNR1BHlBkHzqniMVdAYi2qKN7l64FT1hcxI9WT2oZ2K4kHtC1mLZATaY/EbcwyN+3bYwf2WB2ijWI4erOr93adxoDcEwNTp5z0j1qs6UsBjg7f6hvZudu0RZWJ2cyG6fGx20GtECtRXuGNcJ7y7cII+BD3a/NP0hHkzkVJaxKMzKjozLGYKwJEzExtsd6Fe5ar4jCM5H6S6qj7qELP+4DOP8Aawq6EpNZBBBEgiCDsQdIqoE23w9liFy95zCA3Lx/ey5n/io7hOIM1qDnRWDAowXUHTWCYPPf2mquH7PX/htd1YtcslsZz7N4B7I1Xk7PrYlnN24xGpZz8vFsPIIKaEGB7qwPFoGZUEKT4nMLsN5ohibUMUcadZ67EHpI35EeVB8Vj2N22lvwakkLvlUcyZOrFelHcLhmdIbU7qT57qfI/Q69aqaUrqEzPxL8XmNg8euhHI+RFScOx/dtr8B+Ly/a/n5elSZSYjR1nKTzGzK3XTQjpruKqXrf3lBCmdDupHxKfMdeYIPOiNWDXtAeB8TEFSZQCQ4BKr+yWGnORrpryij1QQcUvi2ubYkxoAdY33HIfhXOftC+0bEYQILFu2A4P6RpYgjll0XaDrO9dG4xZzWm01Go9t/pNcz7f8CbE4dRbUs6uICgkmd9Bryorl3Ee0WLxrfpr1y5GuUmEHLRRCjlyorwThDLGYCD1B/v6cq1XZ37Jb85rpW0CpBzatr+yPODqRtW8wHYmxbgvmvMObk5fOFBjroSd6q7c2wfCrlxsqh3IMZUXbpJ6fMVoeH/AGcXTBcpaEk6jNc+QOWPcV0K4yWUlilpOrFUX8prN8T+0LC2tEL32/Z8KfxNr8lNE2mwXYvDW4zBrpBmXMiesDT5zRd1SyniNuynnCL7DSfYVzbiv2m32ByFMOnVfi/jb8orEcQ7aZmJzPdfmZM/xNr+NTY7DxPt1hrXw57reXgT+JtfktZPin2mX20RksKf1Pi/jaT8ormj8auXRMhfTU/M/wBKp4Sxce8IBYgZsxkgAbknpoaLpqMbxi5ccwS9zTV2JmZ1kmTBj502xwgsuXRUALKwAKOSSNV1OomNoGsGZptlFZlIhrYA1n4/lsv1Pzori8eWgncgaCeWnM+VTS+GUxmBFs/6LjTXLDIfMA5o9DPqKo2OGJcJguPRFO/lnEVprt+qd0TsFJ6ldfmIPzrN36a4BcXwtre50/bCg+3iJqIYhEtkCWZvPRQd/IGOQ9+lHBgmEnMh56qEP8QYD50PNu1cBlSrEToVY+piDHsaS74q3GoLPEh4cpykA7/7Y/Oj1jta2XJdRXXzAJ+o/Osxi8JlgxoeY1U+YP5cq8s6HqOlb0y3nZXj1pcSgVWUFiYHWCIG+rIWSOcr0musIAQCCCCAQRsQdQR5EEH3rgGCxKhhEo4II6yNiDtvXcPs3zYi26keBCrIZiBczFrex+C4rxt4SOgqeEqvxHhwLQ9vE4otqELAWB5HxInzDnyojw7guIOUZbNi2P8A121JnyzELp+5b962tjhiJ6+Wn82+tWkWPhAH0rSAOG7Nn7xP4fzP0FE8Pwq2nIT5b/PVvrVtmA3P5VXucRVdqCwiRsAP7+tVeJYZWU5j7bf1qne4weVVv8WSdTQT8M7PoPERJosbQAIA5HaJ+ulQYbLcTK2oIgirdtSAMxBPMgQPlJoMvxdwuIFsgqSgdH5Myzmj9pQASOakn7pr1MMjmXRTsGDaqGEwcux30J1j0ozxvhIxFvLOV1IZHG6uvwsPzHMVncDiyZzLluWzku2/Ma6eRHiU9NORolErqSCrTERG3tpU/DyQuUmSunt90/L8DTEggc9ND1H8x/e1eQQZG4/sg+VEEXEgg7EVmFGVwdJVtd50Ov0n+99MwkEHUEQQdiDuKA46xluEAADSANoj+lQUuJ9vcLakJnvMOSjKv8TfkDWV4p9o+IYHJksL1Gre7tt7AUO4vws95dVTBBYA7x0MfI1guIYYynfFnPiBDajMGg6SANx7UUR4x2uUsWZ2vOdZnN/yJj5TWdxHae43wgIPLU/M6fSouJ4kAsvdgMIUGZiCSYgRzoYfwqtaWLzM8MWLHnJ1FQ23ymDpTVYzpv5efKjljBLZt95dMvJCjcCN/Ug89unUS3SocFwckG4xyWRzI8THooP47Cli+NEWzbteFTEkbkdJ6fjVPiXGXukCYRdh+JPmaqrfncT51JN+RqOzd/NbI6N+Ov8AOjdy0So8iR+BH51nOyWIl+7H6pIEazpz9K6N2e4bmeHWQRpPUaj6TVrLL2+HFjoCavW+EsOUVt34dGwj2qtcwdRdskeFdaq4ngVs6hQrcmAH9mtf/l5bYT+Hzpn+WLElgf3dfadqWLLpzbG4fKGBlTIJzLKE8ysEkT5zPXaB5wBMZRBJ2g/h/wBeldSXg4as5xy0Fud2hy5TBI+LNlmB56ge56U5XcZk4QJCP435gAELHKTz/CK6J9knaoYbEf4e5pbvkAa/C/3BPQzHqRWAxDFDlUZmjUqN457R7+5r1MHcMFXBadFUNoZ6kanzp48l58Pqd+IKu1Ub/GTyrP8ADMU7WwLpHfIFW6AZhyobXzIOvmG6VaitMJsRxE7sdDoPOmd7PmPKmFetVsdxK3Z/1XVWOyky59EEsfYUEtpWg5mmY2ERz05xyjp71KrVTxF66cvcohzCS1xmULOwKBc5PlKxQtO0QtuyTfxd/Y2rVlbdu2RyJhm9yT60Gx4fispoxcs5srLAZdiQSIJGYQCNSBE8jrrtWJ4LexTu74hLVpCFyW1Ys6kTJJ1BkHXX7o21rW8OxPI0QRisv2z4DcdGvYVmTEKsHL/7EBnIfPod9xzrUU13AEkgAbk7UVzfsfdu2wuZSLF7xoSZ7t21I1M5SZ320/anYxOu3UdD/L/rlVe/whLPeEuBauOuVDoA1wwwB/acqQOs9aWEvEHKdSB/EvX1H5A9aJROqHE7Wqn1H5j86v1Fi7cqfLWpRiOM4L/yD+2it7jwH/6fOsD244IMuYcyT08WUg/PKn8JrpfapcqJcH3WKn0cf/pVrFcRxSXle28dCCRM6kECcxGm4H4ikRzvEYayFygAsRI3ZpI360LPDYnvGFueR1b+ESfnFXcZjbgJRYtgSCqCPmfiPuaHrZqt+V/Ok96uYsumZgoHICFUeEyRzO/KhnEcU91gsGFAVVH9Ou9FcFgzdzWwVXY5nZUXwZp8TECZI03NWP8ALXtwQEk6Z0ZHPpKkgekCszztQfD9nbhEtFsdWP5f9URscKsJvmun+Ff7+dWHsHMAdXMHWTofP8qs2uAYm7cK2Ed8sSEQswETm0GmpitM+XuD4sbLoVW2lsMJUACRtqfetj2YxV574uMLhQXCNAMgUrG8jaY0kzWPv8CuGVuowZd1uAgjT7wMHaTy58pNX+F9oLzOiX77vbXKpCuQsLERG4EbH113qUbfiXFdM9y+LMiVRQrNB1E6EkkeUVm7vay4rjKxZYmbtu2BB2Ph1j3B02qhxprWYi3quRMoB8IYSDI+IkgKZHn5xEOI2baYjNaNwRltkgZ0zeJGM9DmVo1MDflJrzpNX20K9pHxFt0W33j92x8L5Uy5C2dQ0T4dY3lTE8seO2V0Wnt3VY3Llw/pwzI4ChQBCwCNB9dCadY483eoUfJlTuldRELqqEacswXURl5VPh8Ol63czsBdtAeCAWYAqrEeY8R0MbHXeluvLUg/wztD+hF0yR8MftzEGNhqD6E0Hxai21y4SGdWYtOrHNAgRsVII/eL9BQ9+Im34VTL481vmoJy+JTzbNAnkF0gitv2L4Ejsj3ACtuGA3BePD7KCW8y/lXPvsykv59XonTxvTuXyB8D2au2s93EJkZ8qqCQTEEnYkDWBB102q5w3ABGfEQCMNau3wG+EsinICOYLlRXROIYAXbbKeex6Hkfn9JrF8dTuuHXUHx4hivU5bQJYadbmnyrrXnjKdju11y1xC5cvuWW+5W6fUyHAGgg6wOQIrteWuIcK7Ofo7mIuAqwe3kXcAMwV584Ya8q6p2R4jnsZH+K1Cydiv3deojLHQL502aGitV8Dwu1ZnuraoTuQPEfVvib3NWwRHrtoaqYnF3c+Szh2uNAl2ZUtCerasT1AWm4aq0Er0JVHB4sqzLevWHu793ZUnIq/ESczE8jrB6DWimWqiIzIgAidZJBAg6jQyZy6GNJ15VbsvBqm18kwsGZ8R+ER/8AI+Q6amoHRPFJOvMKvqSPDM0NVq8MwOuswAemnlUt62GUggMCCCDsQeVZHDY17IJRi6nWHXY+RWBHUadQN5uX+0jhCxNkbR8X4NDefw8qLqsR9pvaebi4dMwy/pLikzDsohOnhU7DSWNGuy3HP8VaAJi/bAYGZzDQZtd9fC3nB+9WA41hbQe5iL/egu7MCsFSxlshkSs6kGdIOule9leJurBrcKU8YGsRsynmwK7z7RSmnc6H4rAu19HV4QCGUnlzgZSJO0yCI86IUqyzsF4vgu9w9xRuUJHqPEv1Arg2Gxzq+a4A5S7lYbSlzwkiI1BAI86+hMAPCAB8BZI6d2xQf8Qp964n2m4T3OMxFofeJK/iv4fWrCGX+AYa65uF32M2wAD4QTrcbQEwYhTOm01RxN5bakWLVu2IIJjPcg6fG85f9gWryYVWuwh8LotxR1Bi5lM89GTTmkaU/iXF7IXLkkbQoABorH4QHxBQZZfEQdACwaD5SF58qtXuHBctsiGuXO7ZgQQoEEkHYEyPl61RN1rJIV82Zcp6EDQTI3g/1qz2fth7F239+0e+TrA+MfwyfYVrxvbF51Z8xRuFuhGchiPhujcjpcXn+8Peuk9kr62LlsgwrHKx5kNAknycBhPKa5fde66aaDqTA9fOnNxd7FoZnZ2gBBqN/hY9Br8o2kxYuXqOk/a13fdYZLsi+xYaEFii6+IT41zgQDqYJGtc2GG0+Bf2SHGscxp/1QvimLv3rwbEv3knVmLEk7CSdR0HITtVniKNYSFHhYSAY000byYeVS3bUmomedJ+Wk/Ly6mokcFzPwuCj8tG0J9Jyt7GpUwr3XAQS7LMEgbCTJJGwGpJ5UVxHBXXwsoJyG4QkkZVzd5uBsFb39qgyLWyjZW+6Sp8+u3Ua0WGIyHvCjOxV7TZSoPeADK5JUypGViI166U3iuGhlYw3/rciDJUeFpHVY1+pp+HOaB+tCHT76CbTdfEvhPUnY1LzFEeMY//ABVi1fLg3R4XDXFN3Oiw5CKoCIVXT0HWtJ2U45rliJVWA9QJHsCvz8qw+Fs2kuC463jqCAmSFIkeLN+3kHoHnlWn4BhFyMApU5y6vqZAHjtlv1VXLEajaCWrt0v8a9Xee+J/bnn/AJHw5On5237cUOU5dW2Ub+I7em80H4jgxcuhGIFtEyKZGYmNDE/rQdYkAxVAdoCilLZEFvInbVdRB9YHvV3hTsYDGcykkfdmRsNhvyrhZy6Q2FUpaKgD4pcSJWJMH4o1iFO8zpNVbHFHS4GuPIVs2S2oIM/EuclSJ8pH4Uzi+YXxpqLYWeZEkAnzygDzyzVC/eVNGOsTAE/Pp71Zr5Ft8OiWgGAYZSrKCPCxkESNc+unpTcRgczBld06hdjG0dOeup210oF9nnaRbpfDNuktbO4gyXSeo1f+OtwLQ6VpAuxhApDgvmAK5p1IJmCYmJg9NBXowsgaMY5yRv8AuxNXMZiHWFtWHus07FVQfvMTI9lNUb/Ezh8z4u9YWFOXD2hmYncSzeKdI1CrrUF6zgI1P5k/WrD4fwnLlzRpmBInlIBB+tPwmIW4iuhlXAZT1B1FTgUNo0sAchSv4cFSIHyqYLT8tGWJ4rwRbiPauDwsI8x0I8wdRXP+GYZ8LiTbfdTHkwOxHkR8vauz4/BSJrHdqOA96gdB+lt6jqy7lfXmPPTnRZXRopRTqVZRCFAYxufEfos/8RXLPthwndXrV8DRlE+qH+UD3rqtwCVJ31X+Ll81FZH7WeEd7w52AlrZzD+/ULRWA4JjcPlFq8XVrV6VdSABav6+Kd1S62eBrqRzqpjOELDHEvbtszsxiZ1LHwqNSpBBBFZr/PSyBcqhAw5AtoMoBaMzDQaTGm061tuy/B+/e611l7q4ioSUJdYALld8h1BBII0OoyQa0wvaDBWF7l7OJW672s122AR3TDLpJ3mW08vSh3CcS1q9mV8mWG209CDWt7cdlsMMZbThrG8Tb8S22N05lJDGVEGVI0XQQdBWRtSjqYkglY05+u2oFIDPEeMWsqsqsFJE29CgPk0/DP3SPKaiS4L7oSCQP0jGJlhoAY5DX5edJOH3CWYgAyPCDO+muw16RyqusD4YynfKY566Dak4mk+q9j3tmRBPXwmOmpMD60y9xEXEVS0hYGY/ePLXcwANeZE8ySKv2Sx8J1nc+IjpBMheVEbPZi/dWW0t/rMwW3/E0A78pNVdG8Lxh70OCWK65QD8IBJ9soaT0nlWv7S8M7/CK0HwHMCJkocskHzARtOjUK4bg7Vlie8e7cZSn6PTRlKR3jgsdDuF05GtFwDi9tbYS8qi1OSM5JCtOYERIGXMMwJHIhZU1naWMqcLnt5TpmAWTGjDW22vmGXloB6ULw5nQyM0KequvwnXmG0/3VqsZgBYbu3uJ8TpAYG4FtuArso2BOUgyZAPvn8bhpukoDluAk6AZWBgzGgMweWvXetEem7s5WQ+6g5RmUgXEnWNQYPIGY5UUucU8PdWfBlXMSfjykykMeWuw/XHU0N/wwcFXYAOULECcpPhdhG4Ijrtzq1iFsWiGYPcdVAzaCAgQRrrEd4uw+6eoG+n1OzKb8b8fNjPHvlk8iC2EzJcBADzKjdWEZvCPu6yOoPlFbHhqjMhGxUx6EAj8qwGJmwZZ8kgrIOrqZ1EHMQyweXxRrFQYHiF5rwFkuzQVXMxGkbbyBHoNKvWznUz75NJ0sLhh227bLtFxJe+hCpbu4LaNElgQOWYee2mh5Z5bb3iVsiB964dh77s319KJ4bstmH/AJDl4BKqnhUZROpIk9NhRzD4YGz4DlCQMgAACn4SPeQfUda8mXUyl1jjv/n59neYz3Qrh2Eax3YshQbZDZmMarqW21J6c5jWupYDFrdtrcXZhMdDsR7GRXO3woPX50c7JcR7u53LfDcPh8n5D/cBHqF61cL1Lf8AaSJe300fFOGteTKt25aOviQkSDuCJE8vl51U4b2Ow1rXJ3j/AK1zxGesfCPlRsCo8Zi1tIXbMQIEKrMxJ0ACqCTXZjaUCnhaGWsbecZ+7XD2gRLXyMxX90NCH941fweNS6C1tgwBIkeX5cwaFTAUrKtrmyzJjKDET4dydYiakC1Iq0Qw25FU04QGfXaiQFTJRVYUqVKsoVR8Swfe2blv9dCB6kafWKkqa0dKqvlTG8O7m44YgAEjUxtqB8orR9n8M2KQWS4VAULbnMAWCEDYMMzDWRB9KL9vezaDH3Q1slT4gVkMM0EAakHfmpOkCh3CcB3Um25hQkwSCMjAieW4A1j4joJrjl1O3i/n2dscLlNuhWOyNuxg7xwWYYnumKXtC+ZQWGwyidRAGunMCOK8S7KOtnC3heS/cxIJ7tGzXEJIjMN5JYD97SurYHt3czoiogXN42Gd8oAO2gVTIG8/OsFi+AYVBnsvfa8zwEACKhJBViCNQACPCZBy7VrDOWbhenlPQZw/hF3vCb/erGjIJBIKzOhEawf6Va4H2atX2Np3uByr9wAqvmYaquVdFJiSSYAB1E1peI4pTYt95bxBxKvFxktL3OQExDAHMQCvi2gRsBQezg7l0ZbVzI1t2ui4syMq5GIKDMRBXYxIOm9W5z0zMadh1FlBkspaZCyM1zx3AyQG+KQDP6q6dapXb9y68nO5/WeY+uvt/ZvcDxlvDWnW+xLkqynQnMRlYSTMEZNetsdavYs3GUMO6tgkf6jgvBiDk+LY81HnG9S/RJYHWUKjmSenhXWR6kVWLhrgQauWMKmZic3RRtuRR9OCqCAXa5cKx4zlTNJ0hYIU+EfESJ3r1Rasye7xGY6EL3VjDnpOaWuD973pJYW2qeN4JfvOXNkNcRe7hWVnOTTYMQSfyqljOEX0RmvMLBQFghVzcJUZtScoA0BJUmN4o3ie2BdhNs+EQF71goA5BECqPan4DEm9eKZbNtxBk98zRoQZ71RMQflWt1ntjB4O5fuv3a2rj+HMqwee76j4SFidvDRDs/2Pv4051UJb01ykTqZjNAJAHIncda6K/C1PiuPZd4gM1lmKjfRu+zATrvT+D8buW2Zbrd6BBR1+oJYnbTmx3ptrQHxL7OCLKOLhd0KDxarlEADWBEwdtp3q63dWMozW0DKCVBC5WEBgV0I12kczRHE9pC5dECqhBny8ix06j4djXM8QVaGA3XVTqJGjCT1kQf2qDacU7SWrJIBLtDAhYjxKVgtsN+U0M4D2quG6GdEFkkWnUE5/0gOViTpErE6QxU0B7OYq2bxt3o28LGecZW9Y+tWHVBdhoCsMrxqATIJ0nUHXTX51rTO+dNvfQyRMjkRsQdQfcEH3qjjLuWCXKAHcCTI1AHQyN/wqPsxxU37bW3/1LQBn9ZHnX1Dzp+30FX7+HB31H7s/jFc7ZKum87N8YGKsLc+98Ljow39iIYfveVX8Wjm2wtNluR4WIBEjUSCDodj61iOy3EO5vAa93c8DEwADrkaZgGZEdGPQV0ACt43bN4ZS32MuXmD43EPcIM5EMKPLMRt5KBWmwfD0tCLahRzjn6nc+9WBQ+/xxFnIty6QYy2lDEmY3mAAdydBVBICnTUWCZ2RWdO7YjVMwYjykaHSrS26ppAc+cQBl5kzNWVWqmJ4rbt6TJ6Lr/QVhu0X2gXixt4cKmXR7h1Cz1J0mNYHzFTepysjd0qVKoyU1LhzvUNPsnWrFjH/AGhcP8du7lzSrKRtJWWAnzkj2rPY7h1m9g7eINtETN3YMKBDzB0J1BygFoJPLUV0DtfhM+FY80Ice2h/4k1i8Jbe5Zu4VQz95NwkqCAVgoC0gLogA5nQ1nLXtuW+grh+KuYfItpDe7wMQMy2wjI2S6rE8lbLECSGXSqvGeI3rgJvXrNlgDCWUz3PIM7a7/sgVHheC37uqW2JKM0u2UNIBAGU6kwBE6x7VnOEY9713u/0htZCXGHtyVJGgM+Ea82MedZ7ccvKd1ngQ4xxy0ylUGW0hIFx7ad/cGkF7nw7kwUAOgqnw/hOIxROUXFtgS1y5CiJ0ktBPQHWY0nai/ZPs0C//kOovh5XI2bJbykz4ZRWzCJ8WrKBrROzZOHVg/6S4CWyZvCu3jut91j01eIACams44Y43iLbllNZVBh+C2bFsuH7mNDdVI16B3m9cYj7qZR6VDY4dba0L1oZLSuFYk577zJVnPw20MHwrJ89apYzD3MYBc7wMFDLAEAMNcir9xSCvmeZJmqOD7UrhLF22Rne6oASdFgyGPnIrpMfmn7NBib6kSo9G108ukz6nbShPGeJWzIu3VWR8J+IdfCPP8azv+aPfRs90pvlS2NeXTUj3AoVjuFQuYg6AE6j32/GtAvheKJbdTnnlsRI2136H5VpsDjx/rJ3ZgASgZ2O4AIIWDy1EQK56xkSD7AaTpAmPQUd7I3ChN1yQGWInfUan0/OmlaTF4y45/SM3WSDlHtsD7CqtzHhZHjMiR5+/wD3QnG9qreYS/iGyoJA9/zoXd7UXrk5P0Y/WkltPM6fSpoae9i3Nm4HUKCmVd97ng1P+76H1rP23yzqpjWFMiRuvSCs/Ia15gMM7SLj3GQuM4LEBfF8epj7ulGrXZxsgI1UEkMiORyg5gMoGnWs3y3MLZvX9MrilLZSoXMG5QAVYzGmkAn2BrSYXg2gJfKBDXGgZUUfEQDuSYAHMsIirSdnQgUmGYnTM9pQSdNAGY7naKv8QwpGGtgOiG68OCzQZJVATA00aQYEnfSKznle3hqYczejcFjzbxS92Ctm2Ja2Doc8q2c/ecpOp20iBTsX2rLD9EqgHUMdTl5abTvrqPKvLvDxbwYFlWZ70BVy+Ilh4gFX9UBtOoor2W+zTEPriQLVuJCk+MmRuq6gQNiynWt4Y9s0553dAF4g9xgLrswiNTsORUbLBjYDauydk+JPewyG4DnXwkxo0AQ4PMEQfWZqDhXYPB2GzraDPp4n12mPD8M6nUgnzo7fxqJ8RAPTc/LetuaUW53puFwlqwmVFS2g5KAq0Lv8eJ0RY8zqflt+NDrl1nMsST5/3pRRzE8eUaIMx67D+ZoVieI3HnM0DoNB/X3qFVqRLdBAokabUF7RdnVupq+RSZYZZDfUazHrWgu3lSQzAEAkgnWBuYoVYv8A+IOaItjbz/v++dZG4pUqVGXleg0qVVVm7aDqVOzAg+hEVheDYsYd3DCWHh57qxBH57a/Kt1ZMisb2gsi1is8eElbnKdNGidjIPzqZKH4nFYu0zWbBS2gcZTkz3ovBrgVQxFtQNRmMmRsaj4N2GC21S4GFoM9wrnOZnfKCWKhR9wQFUASetSdrOMsEXE2gAwAkMCcwtMHBBXQEE67+Ek7A15i/tHQgdyuhGhbU66fCsiR5k7VmRoy2wfE3cNhwuHsWAO9uKAG1Gynk5gjOfgVSd2FP4tx/CWrXc20DJBXKg0g7+LmTzYFiTvrrWH4vxfM7O5hmIJ0E6bHKNoHOBQ/DYkXNfHH6x5+Q5dedXQj45xF1w7EDKikZUUmCTABaN9CTyrC3LhJ11JroWNuWrlnu7igAkHVgscs066xPrWdxWFw4I7l7l393KANeZJkeynStyIF4XiBtJAUTzOs/wDVOD3bp1WV3jWBzkkVbt4adlAOnV2G2mvhHMbchUyXe7k52E6GDJ05fqjX1rrOjlebw5XrYzicoOHd2D4gSBEkKSoMwNSR1PP51LjsA1zLFxiDPLIIgmFU7wFPXca1bayVtpdkFWkaZiVOsKTGVCcpIA1gTTOGcMN1/AoYwZa42gkRLHlG484q5fDxmpzUx78ru8QCPCSjZTHUayR8tBpBo9w3habnxaEySYAAknKNTpOnPTWiGK4MojOVcwAzCcu+pkxqNJPly2p3EMKMtvue9bS2CFVQS5icoUElcwGsE+VcHb91rA3ApB7spOyoFLjc+K6dLZ0+5BNRY/ib5iYVQs/tOY6u8t7gjb56js/9n10r4h3SmGGac8nxE5ZmZjRo51r8D2HwqNnZO9fTV9Rpscnw9N5rn2b/AFc/w6Xq2fo4/n7uWcH7H3sRe73Du15bboys4KqT8Q+M+LKRBkzEabV1EdjLdye+PhbdBtqSxGYjqTsKPvcVAJIA2A/ID+VVLnFP1R7n+Vb7ZXLuu9rPD+G2rCBbSBFUQInbzJMn3NK9xRF28R8tvnt8poZdus3xEny5fLam5KqaS3uKO2xyj9nf57/KKrrbqVLVPCaxRUSprtpUi26lC16QeQmggxF5UUsxhQJJ9Kx3Ge1rho8VlIkBY75h1M6Wx9fNTWsv4C5c0LZV6D+e9RYXsdYDl3U3GJnxmV8vDtp5zWbu+FmozPCcC+Nupdt2FtWhGZzmLPG5znVp8p9a3mG4WigCNukgfKatIIp4pJpLdrVKlSqslSpV5QT4Y7ignbHDSiP0bKfRv6gfOilu+quoJALaAEiT6dadxjCd5YuJzKmPUaj6gVWnP+LqrYFlEC5bYXQABykPpsZRmmdxXOcLiTbc2iSttzAM7E6DXz0E9QOprqXCFQ3PH8LKQddIYQZH971yXtBw51uXbTQSpdD/ALSQPmAPn8oRNcvYe1mzktOg2aT7Qo/GqOL4m1xXayAuWY3Y6CeYjpyMTVTDYJVKsAtwaE2yrZRrOUGdup51Yx1jlaPgDSSEKE/CcpkkFFkAeRM9aq7V7S58oZg5eIBbUkwIAB3mByolc7P3VuNZyrnW33gUsBmE5YRR8bE8vI9K0eCwVi5hcM16IVQw8QtDMsgzlm4zBgfhgHf0lxnaxLYPdqXnQn/Stk7eJpzttHiceldfj2cYxy+D3c5XYFguxOIuEC8Vsjfu9XuEcotW9vcitC+AwdhUF8rcNpQid7lcrrMd1bhBMz42JmPOguO4zevu1rCl7yxISzbNsN6r4iefxAzvpyKcG+zLGXWDX2t4dP1RL3SPY+H0Le1csrll+qukxmPhR7Tdqbd2ybRXKkqQXPiXLtktplVNCRsZBOtUOz3BsRiCv+Gw7lDP6Z4VBBMeW46k10/g32c4LDHMLQuPM57vig+SxlHynzrRXcQqfEwHTr7Dc+1STRtiuEfZoIzYu5naPhQmB/vYT8lHrWv4fwq1YEWraoIiR8RHmx8R9zUF3i0/Avu38hr8yKqXHZ/iJI6cvkNKAnd4ii7GT0H89qqNxF228I8t/n/IVWFqp7dqKGjVTr/WpFSnBKdQeBKcFr1FJ2FWLeE6n5UEC1OuHJ8qspbA2FPAqiBMOBUmSnxSioI8lehafFehaIaBTq9ivQKInryva8oFSrw0iaAZjODl76XVbLGXNGbMQpBCiCAAdjM6cta0COCJFUatYVtPSrGtuf8AFsK1u66rlGVzGYwuV9Vk6aDQfOsr9oXDAmIS4v8Ap37NtwfMAK3poFPvXQO22D8StGjqVPquo94P0rL47hN/GYUd0hc22UWsxjwkw4BnQQFPijbYc5eBz/DDXJl8UErC7hjI8yZgD2pcQuW1BDsMwaCqyXmWMEDT70SxHpXQ8P8AZTcvkNjL2UBQpS1zA2loCiNoAbatbwbsbhMJBsWEDfrkZn9mbUegipyVx/g/YrGYkDurHdW5+O/IkGSSFjX2UjzracK+yGwsNi7j4hxykpb9IBzED1A8q3WKx6J8TCem7fIa/Ohd/jpPwLHm2p+Q0+prSLuC4fasJltW0tIOSqFGnU8/U1BiOLoPhlj+zt8zp8poTdus58ZLeu3y2HypC3Q0mu8SuNt4R5b/ADP5RUC2/mefP51KtunhKimqlSBK9ValRf7FB4iU6p0wp56VYt2QNqCrbsE+XrVi3hAN9amr0UCAr0Cva9AoEBTgKQFegUHkV7Fe17FENilFOivaIbFexXte1Q40qVKoPDXlKlQKpcM2vtSpVYsOxWFW5AdQwBkAiROon6mvYjQUqVKUN45xT/D2s+XNrETH5GubYr7Rr9y8EICoTEKSNCeu/wBa8pU9LGlt2xUgSlSqB4SnKtKlQOAp1eUq0LlrDDnrVhUA2pUqyHivaVKgVOFKlQOFOApUqBwFeivKVGTq9pUq0FSpUqD0ClFKl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6334" name="Picture 14" descr="http://t0.gstatic.com/images?q=tbn:ANd9GcQkCfau_KKZCZ5Fcv_K4Hr-JwsZNwy2ZK-3SWVj2PPBZnqvR4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788160"/>
            <a:ext cx="5867400" cy="4498341"/>
          </a:xfrm>
          <a:prstGeom prst="ellipse">
            <a:avLst/>
          </a:prstGeom>
          <a:ln w="63500" cap="rnd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FFC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81000" y="609600"/>
            <a:ext cx="4343400" cy="5635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 of Simple Computer 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14600" y="2667000"/>
            <a:ext cx="5791200" cy="3125788"/>
            <a:chOff x="2514600" y="2667000"/>
            <a:chExt cx="5791200" cy="3125788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514600" y="2667000"/>
              <a:ext cx="1032095" cy="584775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Control unit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514600" y="3506607"/>
              <a:ext cx="1032095" cy="338554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514600" y="4104132"/>
              <a:ext cx="1089434" cy="1077218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Registers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721785" y="4424290"/>
              <a:ext cx="229354" cy="249936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123155" y="4424290"/>
              <a:ext cx="229354" cy="249936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721785" y="4861678"/>
              <a:ext cx="229354" cy="249936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123155" y="4861678"/>
              <a:ext cx="229354" cy="249936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234758" y="4604004"/>
              <a:ext cx="1032095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Main Memory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5610885" y="4846130"/>
              <a:ext cx="917418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Disk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6814996" y="4853940"/>
              <a:ext cx="917418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Printer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996755" y="3893234"/>
              <a:ext cx="0" cy="187452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6241610" y="4229100"/>
              <a:ext cx="17774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I/O Devices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7789752" y="5416296"/>
              <a:ext cx="516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Bus</a:t>
              </a: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995246" y="3276600"/>
              <a:ext cx="0" cy="187452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2669604" y="5483548"/>
              <a:ext cx="609851" cy="54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498403" y="5483797"/>
              <a:ext cx="609851" cy="54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7013003" y="5483797"/>
              <a:ext cx="609851" cy="54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717603" y="5483797"/>
              <a:ext cx="609851" cy="54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71800" y="5791200"/>
              <a:ext cx="52578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and Characteristics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286000" y="4572000"/>
            <a:ext cx="6188075" cy="1828800"/>
            <a:chOff x="1596" y="11195"/>
            <a:chExt cx="8904" cy="2281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1596" y="11195"/>
              <a:ext cx="8904" cy="1638"/>
              <a:chOff x="1596" y="11195"/>
              <a:chExt cx="8904" cy="1638"/>
            </a:xfrm>
          </p:grpSpPr>
          <p:sp>
            <p:nvSpPr>
              <p:cNvPr id="1028" name="Text Box 4"/>
              <p:cNvSpPr txBox="1">
                <a:spLocks noChangeArrowheads="1"/>
              </p:cNvSpPr>
              <p:nvPr/>
            </p:nvSpPr>
            <p:spPr bwMode="auto">
              <a:xfrm>
                <a:off x="1673" y="11195"/>
                <a:ext cx="79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Calibri" pitchFamily="34" charset="0"/>
                  </a:rPr>
                  <a:t>Users</a:t>
                </a:r>
                <a:endPara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29" name="AutoShape 5"/>
              <p:cNvSpPr>
                <a:spLocks noChangeArrowheads="1"/>
              </p:cNvSpPr>
              <p:nvPr/>
            </p:nvSpPr>
            <p:spPr bwMode="auto">
              <a:xfrm>
                <a:off x="2568" y="11219"/>
                <a:ext cx="2436" cy="1206"/>
              </a:xfrm>
              <a:prstGeom prst="rightArrowCallout">
                <a:avLst>
                  <a:gd name="adj1" fmla="val 25000"/>
                  <a:gd name="adj2" fmla="val 25000"/>
                  <a:gd name="adj3" fmla="val 33665"/>
                  <a:gd name="adj4" fmla="val 77843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D6E3BC"/>
                  </a:gs>
                </a:gsLst>
                <a:lin ang="5400000" scaled="1"/>
              </a:gradFill>
              <a:ln w="12700">
                <a:solidFill>
                  <a:srgbClr val="A7C46E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libri" pitchFamily="34" charset="0"/>
                  </a:rPr>
                  <a:t>Input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Takes data and instructions from users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0" name="AutoShape 6"/>
              <p:cNvSpPr>
                <a:spLocks noChangeArrowheads="1"/>
              </p:cNvSpPr>
              <p:nvPr/>
            </p:nvSpPr>
            <p:spPr bwMode="auto">
              <a:xfrm>
                <a:off x="5136" y="11219"/>
                <a:ext cx="2436" cy="1206"/>
              </a:xfrm>
              <a:prstGeom prst="rightArrowCallout">
                <a:avLst>
                  <a:gd name="adj1" fmla="val 25000"/>
                  <a:gd name="adj2" fmla="val 25000"/>
                  <a:gd name="adj3" fmla="val 33665"/>
                  <a:gd name="adj4" fmla="val 77843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C0D9"/>
                  </a:gs>
                </a:gsLst>
                <a:lin ang="5400000" scaled="1"/>
              </a:gradFill>
              <a:ln w="12700">
                <a:solidFill>
                  <a:srgbClr val="A18CBA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3F3151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libri" pitchFamily="34" charset="0"/>
                  </a:rPr>
                  <a:t>Process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Remembers data and executes instructions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7680" y="11195"/>
                <a:ext cx="2436" cy="1206"/>
              </a:xfrm>
              <a:prstGeom prst="rightArrowCallout">
                <a:avLst>
                  <a:gd name="adj1" fmla="val 25000"/>
                  <a:gd name="adj2" fmla="val 25000"/>
                  <a:gd name="adj3" fmla="val 33665"/>
                  <a:gd name="adj4" fmla="val 77843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6DDE8"/>
                  </a:gs>
                </a:gsLst>
                <a:lin ang="5400000" scaled="1"/>
              </a:gradFill>
              <a:ln w="12700">
                <a:solidFill>
                  <a:srgbClr val="6EBBD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libri" pitchFamily="34" charset="0"/>
                  </a:rPr>
                  <a:t>Output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Presents results to the users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032" name="AutoShape 8"/>
              <p:cNvCxnSpPr>
                <a:cxnSpLocks noChangeShapeType="1"/>
              </p:cNvCxnSpPr>
              <p:nvPr/>
            </p:nvCxnSpPr>
            <p:spPr bwMode="auto">
              <a:xfrm>
                <a:off x="2184" y="11981"/>
                <a:ext cx="384" cy="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>
                <a:off x="10116" y="11789"/>
                <a:ext cx="384" cy="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10500" y="11790"/>
                <a:ext cx="0" cy="1043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5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52" y="12833"/>
                <a:ext cx="8448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6" name="AutoShape 12"/>
              <p:cNvCxnSpPr>
                <a:cxnSpLocks noChangeShapeType="1"/>
              </p:cNvCxnSpPr>
              <p:nvPr/>
            </p:nvCxnSpPr>
            <p:spPr bwMode="auto">
              <a:xfrm flipV="1">
                <a:off x="2052" y="12317"/>
                <a:ext cx="0" cy="516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37" name="AutoShape 13"/>
              <p:cNvSpPr>
                <a:spLocks noChangeArrowheads="1"/>
              </p:cNvSpPr>
              <p:nvPr/>
            </p:nvSpPr>
            <p:spPr bwMode="auto">
              <a:xfrm>
                <a:off x="1596" y="11705"/>
                <a:ext cx="348" cy="372"/>
              </a:xfrm>
              <a:prstGeom prst="smileyFace">
                <a:avLst>
                  <a:gd name="adj" fmla="val 4653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 dirty="0"/>
              </a:p>
            </p:txBody>
          </p:sp>
          <p:sp>
            <p:nvSpPr>
              <p:cNvPr id="1038" name="AutoShape 14"/>
              <p:cNvSpPr>
                <a:spLocks noChangeArrowheads="1"/>
              </p:cNvSpPr>
              <p:nvPr/>
            </p:nvSpPr>
            <p:spPr bwMode="auto">
              <a:xfrm>
                <a:off x="1836" y="11945"/>
                <a:ext cx="348" cy="372"/>
              </a:xfrm>
              <a:prstGeom prst="smileyFace">
                <a:avLst>
                  <a:gd name="adj" fmla="val 4653"/>
                </a:avLst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 dirty="0"/>
              </a:p>
            </p:txBody>
          </p:sp>
          <p:sp>
            <p:nvSpPr>
              <p:cNvPr id="1039" name="AutoShape 15"/>
              <p:cNvSpPr>
                <a:spLocks noChangeArrowheads="1"/>
              </p:cNvSpPr>
              <p:nvPr/>
            </p:nvSpPr>
            <p:spPr bwMode="auto">
              <a:xfrm>
                <a:off x="1944" y="11573"/>
                <a:ext cx="348" cy="372"/>
              </a:xfrm>
              <a:prstGeom prst="smileyFace">
                <a:avLst>
                  <a:gd name="adj" fmla="val 4653"/>
                </a:avLst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 dirty="0"/>
              </a:p>
            </p:txBody>
          </p:sp>
        </p:grp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3312" y="12888"/>
              <a:ext cx="5844" cy="5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Calibri" pitchFamily="34" charset="0"/>
                </a:rPr>
                <a:t>Working of a typical computer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57400" y="1905000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History </a:t>
            </a:r>
          </a:p>
          <a:p>
            <a:pPr marL="914400" lvl="1" indent="-457200">
              <a:tabLst>
                <a:tab pos="457200" algn="l"/>
              </a:tabLst>
            </a:pPr>
            <a:r>
              <a:rPr lang="en-US" dirty="0" smtClean="0"/>
              <a:t>Software and hardware generations</a:t>
            </a:r>
          </a:p>
          <a:p>
            <a:pPr marL="228600" indent="-228600">
              <a:buFont typeface="Arial" pitchFamily="34" charset="0"/>
              <a:buChar char="•"/>
              <a:tabLst>
                <a:tab pos="228600" algn="l"/>
              </a:tabLst>
            </a:pP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How it works? 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Characteristics, Applications and Advantages</a:t>
            </a:r>
            <a:endParaRPr lang="en-US" sz="2000" b="1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 descr="Et-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6263918" cy="41370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52800" y="62484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Source: Computer Architecture, </a:t>
            </a:r>
            <a:r>
              <a:rPr lang="en-US" sz="1400" i="1" dirty="0" smtClean="0">
                <a:cs typeface="Times New Roman" pitchFamily="18" charset="0"/>
              </a:rPr>
              <a:t>JC Harambearachchi</a:t>
            </a:r>
            <a:endParaRPr lang="en-US" sz="1400" i="1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2484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Source: Computer Architecture, </a:t>
            </a:r>
            <a:r>
              <a:rPr lang="en-US" sz="1400" i="1" dirty="0" smtClean="0">
                <a:cs typeface="Times New Roman" pitchFamily="18" charset="0"/>
              </a:rPr>
              <a:t>JC Harambearachchi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828800"/>
            <a:ext cx="625503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Systems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1371600"/>
            <a:ext cx="6553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3399"/>
                </a:solidFill>
              </a:rPr>
              <a:t>Positional and non-positional number systems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3399"/>
                </a:solidFill>
              </a:rPr>
              <a:t>Various number systems</a:t>
            </a:r>
          </a:p>
          <a:p>
            <a:pPr marL="914400" lvl="1" indent="-457200">
              <a:lnSpc>
                <a:spcPct val="150000"/>
              </a:lnSpc>
              <a:tabLst>
                <a:tab pos="457200" algn="l"/>
              </a:tabLst>
            </a:pPr>
            <a:r>
              <a:rPr lang="en-US" sz="2000" b="1" i="1" dirty="0" smtClean="0">
                <a:solidFill>
                  <a:srgbClr val="660033"/>
                </a:solidFill>
              </a:rPr>
              <a:t>	</a:t>
            </a:r>
            <a:r>
              <a:rPr lang="en-US" sz="2000" b="1" i="1" dirty="0" smtClean="0"/>
              <a:t>Binary number system</a:t>
            </a:r>
          </a:p>
          <a:p>
            <a:pPr marL="914400" lvl="1" indent="-457200">
              <a:lnSpc>
                <a:spcPct val="150000"/>
              </a:lnSpc>
              <a:tabLst>
                <a:tab pos="457200" algn="l"/>
              </a:tabLst>
            </a:pPr>
            <a:r>
              <a:rPr lang="en-US" sz="2000" b="1" i="1" dirty="0" smtClean="0"/>
              <a:t>	Octal number system</a:t>
            </a:r>
          </a:p>
          <a:p>
            <a:pPr marL="914400" lvl="1" indent="-457200">
              <a:lnSpc>
                <a:spcPct val="150000"/>
              </a:lnSpc>
              <a:tabLst>
                <a:tab pos="457200" algn="l"/>
              </a:tabLst>
            </a:pPr>
            <a:r>
              <a:rPr lang="en-US" sz="2000" b="1" i="1" dirty="0" smtClean="0"/>
              <a:t>	Decimal number system</a:t>
            </a:r>
          </a:p>
          <a:p>
            <a:pPr marL="457200" indent="-457200">
              <a:lnSpc>
                <a:spcPct val="150000"/>
              </a:lnSpc>
              <a:tabLst>
                <a:tab pos="457200" algn="l"/>
              </a:tabLst>
            </a:pPr>
            <a:r>
              <a:rPr lang="en-US" sz="2000" b="1" i="1" dirty="0" smtClean="0"/>
              <a:t>		Hexadecimal number system</a:t>
            </a:r>
          </a:p>
          <a:p>
            <a:pPr marL="457200" indent="-457200">
              <a:lnSpc>
                <a:spcPct val="150000"/>
              </a:lnSpc>
              <a:tabLst>
                <a:tab pos="457200" algn="l"/>
              </a:tabLst>
            </a:pPr>
            <a:r>
              <a:rPr lang="en-US" sz="2000" b="1" i="1" dirty="0" smtClean="0"/>
              <a:t>		Any base number system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Conversion of a numbers from one system to another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Shortcut methods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1’s and 2’s complement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b="1" dirty="0" smtClean="0"/>
              <a:t>Arithmetic </a:t>
            </a:r>
            <a:endParaRPr lang="en-US" sz="2000" b="1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CHECK" val="0"/>
  <p:tag name="PLAYERLOGOHEIGHT" val="167"/>
  <p:tag name="PLAYERLOGOWIDTH" val="387"/>
  <p:tag name="LAUNCHINNEWWINDOW" val="0"/>
  <p:tag name="LASTPUBLISHED" val="C:\Documents and Settings\gdovis\Desktop\scuola_guida\player.html"/>
  <p:tag name="ARTICULATE_PRESENTER_VERSION" val="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</TotalTime>
  <Words>1406</Words>
  <Application>Microsoft Office PowerPoint</Application>
  <PresentationFormat>On-screen Show (4:3)</PresentationFormat>
  <Paragraphs>398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Tema di Office</vt:lpstr>
      <vt:lpstr>Slide 1</vt:lpstr>
      <vt:lpstr>Slide 2</vt:lpstr>
      <vt:lpstr>Slide 3</vt:lpstr>
      <vt:lpstr>Slide 4</vt:lpstr>
      <vt:lpstr>Block Diagram of Simple Computer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ALGORITMI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gdovis</dc:creator>
  <cp:lastModifiedBy>admin</cp:lastModifiedBy>
  <cp:revision>823</cp:revision>
  <dcterms:created xsi:type="dcterms:W3CDTF">2010-04-23T10:21:36Z</dcterms:created>
  <dcterms:modified xsi:type="dcterms:W3CDTF">2021-02-05T08:20:33Z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elements</vt:lpwstr>
  </property>
  <property fmtid="{D5CDD505-2E9C-101B-9397-08002B2CF9AE}" pid="4" name="ArticulateGUID">
    <vt:lpwstr>1B03B9BF-A2A0-445D-9AEB-C3C19F9C083B</vt:lpwstr>
  </property>
  <property fmtid="{D5CDD505-2E9C-101B-9397-08002B2CF9AE}" pid="5" name="ArticulateProjectFull">
    <vt:lpwstr>K:\lavoro\algoritmi\documenti_utilità\e-learning\screenr_template.ppta</vt:lpwstr>
  </property>
  <property fmtid="{D5CDD505-2E9C-101B-9397-08002B2CF9AE}" pid="6" name="_MarkAsFinal">
    <vt:bool>true</vt:bool>
  </property>
</Properties>
</file>