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18" r:id="rId2"/>
    <p:sldId id="329" r:id="rId3"/>
    <p:sldId id="340" r:id="rId4"/>
    <p:sldId id="341" r:id="rId5"/>
    <p:sldId id="342" r:id="rId6"/>
    <p:sldId id="343" r:id="rId7"/>
    <p:sldId id="344" r:id="rId8"/>
    <p:sldId id="345" r:id="rId9"/>
    <p:sldId id="346" r:id="rId10"/>
    <p:sldId id="347" r:id="rId11"/>
    <p:sldId id="349" r:id="rId12"/>
    <p:sldId id="350" r:id="rId13"/>
    <p:sldId id="351" r:id="rId14"/>
    <p:sldId id="352" r:id="rId15"/>
    <p:sldId id="353" r:id="rId16"/>
    <p:sldId id="355" r:id="rId17"/>
    <p:sldId id="356" r:id="rId18"/>
    <p:sldId id="358" r:id="rId19"/>
    <p:sldId id="359"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9" autoAdjust="0"/>
  </p:normalViewPr>
  <p:slideViewPr>
    <p:cSldViewPr showGuides="1">
      <p:cViewPr>
        <p:scale>
          <a:sx n="75" d="100"/>
          <a:sy n="75" d="100"/>
        </p:scale>
        <p:origin x="974" y="120"/>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10/23/2024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10/23/2024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10/23/2024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10/23/2024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10/23/2024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10/23/2024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10/23/2024</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Algerian" panose="04020705040A02060702" pitchFamily="82" charset="0"/>
              </a:rPr>
              <a:t>Project Title: Currency Converter</a:t>
            </a:r>
            <a:endParaRPr lang="en-US" dirty="0">
              <a:latin typeface="Algerian" panose="04020705040A02060702" pitchFamily="82" charset="0"/>
            </a:endParaRPr>
          </a:p>
        </p:txBody>
      </p:sp>
      <p:sp>
        <p:nvSpPr>
          <p:cNvPr id="3" name="Subtitle 2"/>
          <p:cNvSpPr>
            <a:spLocks noGrp="1"/>
          </p:cNvSpPr>
          <p:nvPr>
            <p:ph type="subTitle" idx="1"/>
          </p:nvPr>
        </p:nvSpPr>
        <p:spPr/>
        <p:txBody>
          <a:bodyPr/>
          <a:lstStyle/>
          <a:p>
            <a:r>
              <a:rPr lang="en-US" sz="2000" b="1" dirty="0"/>
              <a:t>Objective</a:t>
            </a:r>
          </a:p>
          <a:p>
            <a:r>
              <a:rPr lang="en-US" sz="2000" dirty="0"/>
              <a:t>The goal of this project is to create a simple currency converter program in C that allows users to convert one currency to another based on current exchange rates. This project will reinforce concepts of arithmetic operations and user input handling in C.</a:t>
            </a:r>
          </a:p>
          <a:p>
            <a:endParaRPr lang="en-US"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EED6-80D1-6D85-9F59-F30B22065EEF}"/>
              </a:ext>
            </a:extLst>
          </p:cNvPr>
          <p:cNvSpPr>
            <a:spLocks noGrp="1"/>
          </p:cNvSpPr>
          <p:nvPr>
            <p:ph type="title"/>
          </p:nvPr>
        </p:nvSpPr>
        <p:spPr/>
        <p:txBody>
          <a:bodyPr/>
          <a:lstStyle/>
          <a:p>
            <a:r>
              <a:rPr lang="en-IN" dirty="0"/>
              <a:t>VISUAL REPRESENTATION OF THE FLOW</a:t>
            </a:r>
          </a:p>
        </p:txBody>
      </p:sp>
      <p:sp>
        <p:nvSpPr>
          <p:cNvPr id="3" name="Content Placeholder 2">
            <a:extLst>
              <a:ext uri="{FF2B5EF4-FFF2-40B4-BE49-F238E27FC236}">
                <a16:creationId xmlns:a16="http://schemas.microsoft.com/office/drawing/2014/main" id="{81DE5B5E-527C-71E2-FC48-31EF86210B60}"/>
              </a:ext>
            </a:extLst>
          </p:cNvPr>
          <p:cNvSpPr>
            <a:spLocks noGrp="1"/>
          </p:cNvSpPr>
          <p:nvPr>
            <p:ph idx="1"/>
          </p:nvPr>
        </p:nvSpPr>
        <p:spPr/>
        <p:txBody>
          <a:bodyPr/>
          <a:lstStyle/>
          <a:p>
            <a:endParaRPr lang="en-IN" dirty="0"/>
          </a:p>
        </p:txBody>
      </p:sp>
      <p:sp>
        <p:nvSpPr>
          <p:cNvPr id="5" name="Arrow: Down 4">
            <a:extLst>
              <a:ext uri="{FF2B5EF4-FFF2-40B4-BE49-F238E27FC236}">
                <a16:creationId xmlns:a16="http://schemas.microsoft.com/office/drawing/2014/main" id="{5454CDA9-8296-EC8C-2E08-6D96C8AA9E25}"/>
              </a:ext>
            </a:extLst>
          </p:cNvPr>
          <p:cNvSpPr/>
          <p:nvPr/>
        </p:nvSpPr>
        <p:spPr>
          <a:xfrm>
            <a:off x="5878388" y="3068960"/>
            <a:ext cx="216024"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A2F8B0A-B7DE-1B43-2E40-F6BBBA9F28F8}"/>
              </a:ext>
            </a:extLst>
          </p:cNvPr>
          <p:cNvSpPr/>
          <p:nvPr/>
        </p:nvSpPr>
        <p:spPr>
          <a:xfrm>
            <a:off x="5374332" y="2276872"/>
            <a:ext cx="136815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sp>
        <p:nvSpPr>
          <p:cNvPr id="8" name="Rectangle 7">
            <a:extLst>
              <a:ext uri="{FF2B5EF4-FFF2-40B4-BE49-F238E27FC236}">
                <a16:creationId xmlns:a16="http://schemas.microsoft.com/office/drawing/2014/main" id="{C684E74A-7C3D-25F5-A7B1-62E5D9F2F3CB}"/>
              </a:ext>
            </a:extLst>
          </p:cNvPr>
          <p:cNvSpPr/>
          <p:nvPr/>
        </p:nvSpPr>
        <p:spPr>
          <a:xfrm>
            <a:off x="4690256" y="3573016"/>
            <a:ext cx="2808312"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Initialize Currencies</a:t>
            </a:r>
            <a:endParaRPr lang="en-IN" dirty="0"/>
          </a:p>
        </p:txBody>
      </p:sp>
      <p:sp>
        <p:nvSpPr>
          <p:cNvPr id="9" name="Arrow: Down 8">
            <a:extLst>
              <a:ext uri="{FF2B5EF4-FFF2-40B4-BE49-F238E27FC236}">
                <a16:creationId xmlns:a16="http://schemas.microsoft.com/office/drawing/2014/main" id="{45286FDB-5C65-1794-D976-BD8196AB01AD}"/>
              </a:ext>
            </a:extLst>
          </p:cNvPr>
          <p:cNvSpPr/>
          <p:nvPr/>
        </p:nvSpPr>
        <p:spPr>
          <a:xfrm>
            <a:off x="5986400" y="4438972"/>
            <a:ext cx="396044" cy="5742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ata 9">
            <a:extLst>
              <a:ext uri="{FF2B5EF4-FFF2-40B4-BE49-F238E27FC236}">
                <a16:creationId xmlns:a16="http://schemas.microsoft.com/office/drawing/2014/main" id="{4B97C21C-2660-5063-D374-FA920F9C4249}"/>
              </a:ext>
            </a:extLst>
          </p:cNvPr>
          <p:cNvSpPr/>
          <p:nvPr/>
        </p:nvSpPr>
        <p:spPr>
          <a:xfrm>
            <a:off x="4798268" y="5157192"/>
            <a:ext cx="2808312" cy="936104"/>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Display Welcome Msg </a:t>
            </a:r>
          </a:p>
        </p:txBody>
      </p:sp>
    </p:spTree>
    <p:extLst>
      <p:ext uri="{BB962C8B-B14F-4D97-AF65-F5344CB8AC3E}">
        <p14:creationId xmlns:p14="http://schemas.microsoft.com/office/powerpoint/2010/main" val="367042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71D234E0-B9BC-034B-BAEF-9E00FA92B586}"/>
              </a:ext>
            </a:extLst>
          </p:cNvPr>
          <p:cNvSpPr/>
          <p:nvPr/>
        </p:nvSpPr>
        <p:spPr>
          <a:xfrm>
            <a:off x="5518348" y="116632"/>
            <a:ext cx="2304256" cy="1224136"/>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Get User Input  (Amount, Source, Target Currency</a:t>
            </a:r>
            <a:endParaRPr lang="en-IN" sz="1200" dirty="0"/>
          </a:p>
        </p:txBody>
      </p:sp>
      <p:sp>
        <p:nvSpPr>
          <p:cNvPr id="3" name="Arrow: Down 2">
            <a:extLst>
              <a:ext uri="{FF2B5EF4-FFF2-40B4-BE49-F238E27FC236}">
                <a16:creationId xmlns:a16="http://schemas.microsoft.com/office/drawing/2014/main" id="{BD877C56-482A-5169-853F-9FB10E3F0667}"/>
              </a:ext>
            </a:extLst>
          </p:cNvPr>
          <p:cNvSpPr/>
          <p:nvPr/>
        </p:nvSpPr>
        <p:spPr>
          <a:xfrm>
            <a:off x="6382444" y="1484784"/>
            <a:ext cx="504056"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7CECC5C4-9BAF-FDF5-D8EA-304F9C5C7D52}"/>
              </a:ext>
            </a:extLst>
          </p:cNvPr>
          <p:cNvSpPr/>
          <p:nvPr/>
        </p:nvSpPr>
        <p:spPr>
          <a:xfrm>
            <a:off x="5518348" y="2060848"/>
            <a:ext cx="2232248"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Source Currency Rate </a:t>
            </a:r>
            <a:endParaRPr lang="en-IN" dirty="0"/>
          </a:p>
        </p:txBody>
      </p:sp>
      <p:sp>
        <p:nvSpPr>
          <p:cNvPr id="5" name="Arrow: Down 4">
            <a:extLst>
              <a:ext uri="{FF2B5EF4-FFF2-40B4-BE49-F238E27FC236}">
                <a16:creationId xmlns:a16="http://schemas.microsoft.com/office/drawing/2014/main" id="{A3DA2CE5-60A0-63C3-3717-FDB10FDB294F}"/>
              </a:ext>
            </a:extLst>
          </p:cNvPr>
          <p:cNvSpPr/>
          <p:nvPr/>
        </p:nvSpPr>
        <p:spPr>
          <a:xfrm>
            <a:off x="6418448" y="3055487"/>
            <a:ext cx="504056"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7B30D58-5515-9BE0-4831-02F8766CD05B}"/>
              </a:ext>
            </a:extLst>
          </p:cNvPr>
          <p:cNvSpPr/>
          <p:nvPr/>
        </p:nvSpPr>
        <p:spPr>
          <a:xfrm>
            <a:off x="5518348" y="3557483"/>
            <a:ext cx="2304256"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target Currency Rate </a:t>
            </a:r>
            <a:endParaRPr lang="en-IN" dirty="0"/>
          </a:p>
        </p:txBody>
      </p:sp>
      <p:sp>
        <p:nvSpPr>
          <p:cNvPr id="7" name="Arrow: Down 6">
            <a:extLst>
              <a:ext uri="{FF2B5EF4-FFF2-40B4-BE49-F238E27FC236}">
                <a16:creationId xmlns:a16="http://schemas.microsoft.com/office/drawing/2014/main" id="{F1DD4A07-3DFE-0CB2-5DB1-BBD7FE893783}"/>
              </a:ext>
            </a:extLst>
          </p:cNvPr>
          <p:cNvSpPr/>
          <p:nvPr/>
        </p:nvSpPr>
        <p:spPr>
          <a:xfrm>
            <a:off x="6429017" y="4687979"/>
            <a:ext cx="504056"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4A7C403E-A5B3-D5C8-7D4D-59DB576BD64F}"/>
              </a:ext>
            </a:extLst>
          </p:cNvPr>
          <p:cNvSpPr/>
          <p:nvPr/>
        </p:nvSpPr>
        <p:spPr>
          <a:xfrm>
            <a:off x="5486406" y="5207375"/>
            <a:ext cx="2520280" cy="159970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for Invalid</a:t>
            </a:r>
          </a:p>
          <a:p>
            <a:pPr algn="ctr"/>
            <a:r>
              <a:rPr lang="en-US" dirty="0"/>
              <a:t>Currency Code?</a:t>
            </a:r>
            <a:endParaRPr lang="en-IN" dirty="0"/>
          </a:p>
        </p:txBody>
      </p:sp>
      <p:cxnSp>
        <p:nvCxnSpPr>
          <p:cNvPr id="10" name="Straight Arrow Connector 9">
            <a:extLst>
              <a:ext uri="{FF2B5EF4-FFF2-40B4-BE49-F238E27FC236}">
                <a16:creationId xmlns:a16="http://schemas.microsoft.com/office/drawing/2014/main" id="{4E3010D4-E770-42E8-2637-19AB00812E9C}"/>
              </a:ext>
            </a:extLst>
          </p:cNvPr>
          <p:cNvCxnSpPr/>
          <p:nvPr/>
        </p:nvCxnSpPr>
        <p:spPr>
          <a:xfrm>
            <a:off x="8254652" y="6021288"/>
            <a:ext cx="122413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BDD2F5-A4E4-68F3-CCA8-6AB4268D9FD1}"/>
              </a:ext>
            </a:extLst>
          </p:cNvPr>
          <p:cNvSpPr txBox="1"/>
          <p:nvPr/>
        </p:nvSpPr>
        <p:spPr>
          <a:xfrm>
            <a:off x="9694812" y="6309320"/>
            <a:ext cx="508794" cy="369332"/>
          </a:xfrm>
          <a:prstGeom prst="rect">
            <a:avLst/>
          </a:prstGeom>
          <a:noFill/>
        </p:spPr>
        <p:txBody>
          <a:bodyPr wrap="none" rtlCol="0">
            <a:spAutoFit/>
          </a:bodyPr>
          <a:lstStyle/>
          <a:p>
            <a:r>
              <a:rPr lang="en-IN" dirty="0"/>
              <a:t>yes</a:t>
            </a:r>
          </a:p>
        </p:txBody>
      </p:sp>
      <p:cxnSp>
        <p:nvCxnSpPr>
          <p:cNvPr id="13" name="Straight Arrow Connector 12">
            <a:extLst>
              <a:ext uri="{FF2B5EF4-FFF2-40B4-BE49-F238E27FC236}">
                <a16:creationId xmlns:a16="http://schemas.microsoft.com/office/drawing/2014/main" id="{7C2F2104-E224-579D-B7E6-1468A1978FE9}"/>
              </a:ext>
            </a:extLst>
          </p:cNvPr>
          <p:cNvCxnSpPr/>
          <p:nvPr/>
        </p:nvCxnSpPr>
        <p:spPr>
          <a:xfrm flipH="1">
            <a:off x="4078188" y="6021288"/>
            <a:ext cx="122413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A17A518-601E-F4AD-AEBF-45BF9E282F66}"/>
              </a:ext>
            </a:extLst>
          </p:cNvPr>
          <p:cNvSpPr txBox="1"/>
          <p:nvPr/>
        </p:nvSpPr>
        <p:spPr>
          <a:xfrm>
            <a:off x="3934172" y="6453336"/>
            <a:ext cx="434734" cy="369332"/>
          </a:xfrm>
          <a:prstGeom prst="rect">
            <a:avLst/>
          </a:prstGeom>
          <a:noFill/>
        </p:spPr>
        <p:txBody>
          <a:bodyPr wrap="none" rtlCol="0">
            <a:spAutoFit/>
          </a:bodyPr>
          <a:lstStyle/>
          <a:p>
            <a:r>
              <a:rPr lang="en-IN" dirty="0"/>
              <a:t>no</a:t>
            </a:r>
          </a:p>
        </p:txBody>
      </p:sp>
    </p:spTree>
    <p:extLst>
      <p:ext uri="{BB962C8B-B14F-4D97-AF65-F5344CB8AC3E}">
        <p14:creationId xmlns:p14="http://schemas.microsoft.com/office/powerpoint/2010/main" val="337470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ata 3">
            <a:extLst>
              <a:ext uri="{FF2B5EF4-FFF2-40B4-BE49-F238E27FC236}">
                <a16:creationId xmlns:a16="http://schemas.microsoft.com/office/drawing/2014/main" id="{5CFE52F0-6629-CDAE-52A2-0C0B5BF12E1D}"/>
              </a:ext>
            </a:extLst>
          </p:cNvPr>
          <p:cNvSpPr/>
          <p:nvPr/>
        </p:nvSpPr>
        <p:spPr>
          <a:xfrm>
            <a:off x="5230316" y="332656"/>
            <a:ext cx="2520280" cy="100811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Display Error Msg  (end program)</a:t>
            </a:r>
            <a:endParaRPr lang="en-IN" sz="1600" dirty="0"/>
          </a:p>
        </p:txBody>
      </p:sp>
      <p:sp>
        <p:nvSpPr>
          <p:cNvPr id="5" name="Arrow: Down 4">
            <a:extLst>
              <a:ext uri="{FF2B5EF4-FFF2-40B4-BE49-F238E27FC236}">
                <a16:creationId xmlns:a16="http://schemas.microsoft.com/office/drawing/2014/main" id="{3406134A-4F9F-42FD-829F-158A69B1BD5F}"/>
              </a:ext>
            </a:extLst>
          </p:cNvPr>
          <p:cNvSpPr/>
          <p:nvPr/>
        </p:nvSpPr>
        <p:spPr>
          <a:xfrm>
            <a:off x="6239504" y="1564020"/>
            <a:ext cx="288032"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a:extLst>
              <a:ext uri="{FF2B5EF4-FFF2-40B4-BE49-F238E27FC236}">
                <a16:creationId xmlns:a16="http://schemas.microsoft.com/office/drawing/2014/main" id="{F5FBCD38-DEFE-9173-AB25-90CCA789F741}"/>
              </a:ext>
            </a:extLst>
          </p:cNvPr>
          <p:cNvSpPr/>
          <p:nvPr/>
        </p:nvSpPr>
        <p:spPr>
          <a:xfrm>
            <a:off x="5230316" y="1988840"/>
            <a:ext cx="2304256" cy="10081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Amount to USD (amount /  </a:t>
            </a:r>
            <a:r>
              <a:rPr lang="en-US" dirty="0" err="1"/>
              <a:t>sourceRate</a:t>
            </a:r>
            <a:r>
              <a:rPr lang="en-US" dirty="0"/>
              <a:t>) </a:t>
            </a:r>
            <a:endParaRPr lang="en-IN" dirty="0"/>
          </a:p>
        </p:txBody>
      </p:sp>
      <p:sp>
        <p:nvSpPr>
          <p:cNvPr id="7" name="Arrow: Down 6">
            <a:extLst>
              <a:ext uri="{FF2B5EF4-FFF2-40B4-BE49-F238E27FC236}">
                <a16:creationId xmlns:a16="http://schemas.microsoft.com/office/drawing/2014/main" id="{DBE81B54-4110-6EED-5E1D-611D9C7F3446}"/>
              </a:ext>
            </a:extLst>
          </p:cNvPr>
          <p:cNvSpPr/>
          <p:nvPr/>
        </p:nvSpPr>
        <p:spPr>
          <a:xfrm>
            <a:off x="6238428" y="3126512"/>
            <a:ext cx="288032"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19005A92-9BAF-6D07-4488-58230BACC703}"/>
              </a:ext>
            </a:extLst>
          </p:cNvPr>
          <p:cNvSpPr/>
          <p:nvPr/>
        </p:nvSpPr>
        <p:spPr>
          <a:xfrm>
            <a:off x="5230316" y="3645024"/>
            <a:ext cx="2304256" cy="10081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to Target  Currency (USD *  </a:t>
            </a:r>
            <a:r>
              <a:rPr lang="en-US" dirty="0" err="1"/>
              <a:t>targetRate</a:t>
            </a:r>
            <a:r>
              <a:rPr lang="en-US" dirty="0"/>
              <a:t>)</a:t>
            </a:r>
            <a:endParaRPr lang="en-IN" dirty="0"/>
          </a:p>
        </p:txBody>
      </p:sp>
      <p:sp>
        <p:nvSpPr>
          <p:cNvPr id="10" name="Arrow: Down 9">
            <a:extLst>
              <a:ext uri="{FF2B5EF4-FFF2-40B4-BE49-F238E27FC236}">
                <a16:creationId xmlns:a16="http://schemas.microsoft.com/office/drawing/2014/main" id="{2A1201A7-C6B2-9A51-D3DA-EF808334C73D}"/>
              </a:ext>
            </a:extLst>
          </p:cNvPr>
          <p:cNvSpPr/>
          <p:nvPr/>
        </p:nvSpPr>
        <p:spPr>
          <a:xfrm>
            <a:off x="6238428" y="4653136"/>
            <a:ext cx="288032" cy="3600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ata 10">
            <a:extLst>
              <a:ext uri="{FF2B5EF4-FFF2-40B4-BE49-F238E27FC236}">
                <a16:creationId xmlns:a16="http://schemas.microsoft.com/office/drawing/2014/main" id="{13548F18-654E-E6E4-0D7F-EB8C2A41441F}"/>
              </a:ext>
            </a:extLst>
          </p:cNvPr>
          <p:cNvSpPr/>
          <p:nvPr/>
        </p:nvSpPr>
        <p:spPr>
          <a:xfrm>
            <a:off x="5230316" y="5013176"/>
            <a:ext cx="2304256" cy="64807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Display result(converted amount)</a:t>
            </a:r>
          </a:p>
        </p:txBody>
      </p:sp>
      <p:sp>
        <p:nvSpPr>
          <p:cNvPr id="12" name="Arrow: Down 11">
            <a:extLst>
              <a:ext uri="{FF2B5EF4-FFF2-40B4-BE49-F238E27FC236}">
                <a16:creationId xmlns:a16="http://schemas.microsoft.com/office/drawing/2014/main" id="{152F567E-A0EC-DF0F-C3A3-44CDEA59E901}"/>
              </a:ext>
            </a:extLst>
          </p:cNvPr>
          <p:cNvSpPr/>
          <p:nvPr/>
        </p:nvSpPr>
        <p:spPr>
          <a:xfrm>
            <a:off x="6238428" y="5706680"/>
            <a:ext cx="288032"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90CB9C9-E2F5-F1FD-413A-1E0A5CCCD066}"/>
              </a:ext>
            </a:extLst>
          </p:cNvPr>
          <p:cNvSpPr/>
          <p:nvPr/>
        </p:nvSpPr>
        <p:spPr>
          <a:xfrm>
            <a:off x="5230316" y="6061312"/>
            <a:ext cx="2232248" cy="5040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spTree>
    <p:extLst>
      <p:ext uri="{BB962C8B-B14F-4D97-AF65-F5344CB8AC3E}">
        <p14:creationId xmlns:p14="http://schemas.microsoft.com/office/powerpoint/2010/main" val="155511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6B728-8931-D723-3969-B104301C8FEB}"/>
              </a:ext>
            </a:extLst>
          </p:cNvPr>
          <p:cNvSpPr>
            <a:spLocks noGrp="1"/>
          </p:cNvSpPr>
          <p:nvPr>
            <p:ph type="title"/>
          </p:nvPr>
        </p:nvSpPr>
        <p:spPr/>
        <p:txBody>
          <a:bodyPr/>
          <a:lstStyle/>
          <a:p>
            <a:r>
              <a:rPr lang="en-US" b="1" dirty="0"/>
              <a:t>Description of the Flowchart Steps</a:t>
            </a:r>
            <a:br>
              <a:rPr lang="en-US" b="1" dirty="0"/>
            </a:br>
            <a:endParaRPr lang="en-IN" dirty="0"/>
          </a:p>
        </p:txBody>
      </p:sp>
      <p:sp>
        <p:nvSpPr>
          <p:cNvPr id="4" name="Rectangle 1">
            <a:extLst>
              <a:ext uri="{FF2B5EF4-FFF2-40B4-BE49-F238E27FC236}">
                <a16:creationId xmlns:a16="http://schemas.microsoft.com/office/drawing/2014/main" id="{87CD1CD0-6F8C-FDFD-830B-3FCECFF0DA31}"/>
              </a:ext>
            </a:extLst>
          </p:cNvPr>
          <p:cNvSpPr>
            <a:spLocks noGrp="1" noChangeArrowheads="1"/>
          </p:cNvSpPr>
          <p:nvPr>
            <p:ph idx="1"/>
          </p:nvPr>
        </p:nvSpPr>
        <p:spPr bwMode="auto">
          <a:xfrm>
            <a:off x="1197869" y="2139134"/>
            <a:ext cx="83529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 Program</a:t>
            </a:r>
            <a:r>
              <a:rPr kumimoji="0" lang="en-US" altLang="en-US" sz="2000" b="0" i="0" u="none" strike="noStrike" cap="none" normalizeH="0" baseline="0" dirty="0">
                <a:ln>
                  <a:noFill/>
                </a:ln>
                <a:solidFill>
                  <a:schemeClr val="tx1"/>
                </a:solidFill>
                <a:effectLst/>
                <a:latin typeface="Arial" panose="020B0604020202020204" pitchFamily="34" charset="0"/>
              </a:rPr>
              <a:t>: The program begins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Initialize Currencies</a:t>
            </a:r>
            <a:r>
              <a:rPr kumimoji="0" lang="en-US" altLang="en-US" sz="2000" b="0" i="0" u="none" strike="noStrike" cap="none" normalizeH="0" baseline="0" dirty="0">
                <a:ln>
                  <a:noFill/>
                </a:ln>
                <a:solidFill>
                  <a:schemeClr val="tx1"/>
                </a:solidFill>
                <a:effectLst/>
                <a:latin typeface="Arial" panose="020B0604020202020204" pitchFamily="34" charset="0"/>
              </a:rPr>
              <a:t>: The array of currencies with their respective exchange rates is set 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Display Welcome Message</a:t>
            </a:r>
            <a:r>
              <a:rPr kumimoji="0" lang="en-US" altLang="en-US" sz="2000" b="0" i="0" u="none" strike="noStrike" cap="none" normalizeH="0" baseline="0" dirty="0">
                <a:ln>
                  <a:noFill/>
                </a:ln>
                <a:solidFill>
                  <a:schemeClr val="tx1"/>
                </a:solidFill>
                <a:effectLst/>
                <a:latin typeface="Arial" panose="020B0604020202020204" pitchFamily="34" charset="0"/>
              </a:rPr>
              <a:t>: A friendly message is displayed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Get User Input</a:t>
            </a:r>
            <a:r>
              <a:rPr kumimoji="0" lang="en-US" altLang="en-US" sz="2000" b="0" i="0" u="none" strike="noStrike" cap="none" normalizeH="0" baseline="0" dirty="0">
                <a:ln>
                  <a:noFill/>
                </a:ln>
                <a:solidFill>
                  <a:schemeClr val="tx1"/>
                </a:solidFill>
                <a:effectLst/>
                <a:latin typeface="Arial" panose="020B0604020202020204" pitchFamily="34" charset="0"/>
              </a:rPr>
              <a:t>: The program prompts the user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Amount to convert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Source currency (e.g., USD)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Target currency (e.g., INR)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93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0A5483-E2C4-1C39-D573-76961DEE1BF9}"/>
              </a:ext>
            </a:extLst>
          </p:cNvPr>
          <p:cNvSpPr>
            <a:spLocks noGrp="1" noChangeArrowheads="1"/>
          </p:cNvSpPr>
          <p:nvPr>
            <p:ph idx="1"/>
          </p:nvPr>
        </p:nvSpPr>
        <p:spPr bwMode="auto">
          <a:xfrm>
            <a:off x="1522413" y="2028398"/>
            <a:ext cx="932452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Get Source Currency Rate</a:t>
            </a:r>
            <a:r>
              <a:rPr kumimoji="0" lang="en-US" altLang="en-US" sz="2000" b="0" i="0" u="none" strike="noStrike" cap="none" normalizeH="0" baseline="0" dirty="0">
                <a:ln>
                  <a:noFill/>
                </a:ln>
                <a:solidFill>
                  <a:schemeClr val="tx1"/>
                </a:solidFill>
                <a:effectLst/>
                <a:latin typeface="Arial" panose="020B0604020202020204" pitchFamily="34" charset="0"/>
              </a:rPr>
              <a:t>: The program retrieves the exchange rate for the source currency and checks if it’s valid.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Get Target Currency Rate</a:t>
            </a:r>
            <a:r>
              <a:rPr kumimoji="0" lang="en-US" altLang="en-US" sz="2000" b="0" i="0" u="none" strike="noStrike" cap="none" normalizeH="0" baseline="0" dirty="0">
                <a:ln>
                  <a:noFill/>
                </a:ln>
                <a:solidFill>
                  <a:schemeClr val="tx1"/>
                </a:solidFill>
                <a:effectLst/>
                <a:latin typeface="Arial" panose="020B0604020202020204" pitchFamily="34" charset="0"/>
              </a:rPr>
              <a:t>: Similarly, it retrieves the exchange rate for the target currency.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Check for Invalid Code</a:t>
            </a:r>
            <a:r>
              <a:rPr kumimoji="0" lang="en-US" altLang="en-US" sz="2000" b="0" i="0" u="none" strike="noStrike" cap="none" normalizeH="0" baseline="0" dirty="0">
                <a:ln>
                  <a:noFill/>
                </a:ln>
                <a:solidFill>
                  <a:schemeClr val="tx1"/>
                </a:solidFill>
                <a:effectLst/>
                <a:latin typeface="Arial" panose="020B0604020202020204" pitchFamily="34" charset="0"/>
              </a:rPr>
              <a:t>: The program checks if either currency code is invalid.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If invalid, it displays an error message and ends the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If valid, it continues to the next step.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Convert Amount to USD</a:t>
            </a:r>
            <a:r>
              <a:rPr kumimoji="0" lang="en-US" altLang="en-US" sz="2000" b="0" i="0" u="none" strike="noStrike" cap="none" normalizeH="0" baseline="0" dirty="0">
                <a:ln>
                  <a:noFill/>
                </a:ln>
                <a:solidFill>
                  <a:schemeClr val="tx1"/>
                </a:solidFill>
                <a:effectLst/>
                <a:latin typeface="Arial" panose="020B0604020202020204" pitchFamily="34" charset="0"/>
              </a:rPr>
              <a:t>: The amount is converted to USD using the source currency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Convert to Target Currency</a:t>
            </a:r>
            <a:r>
              <a:rPr kumimoji="0" lang="en-US" altLang="en-US" sz="2000" b="0" i="0" u="none" strike="noStrike" cap="none" normalizeH="0" baseline="0" dirty="0">
                <a:ln>
                  <a:noFill/>
                </a:ln>
                <a:solidFill>
                  <a:schemeClr val="tx1"/>
                </a:solidFill>
                <a:effectLst/>
                <a:latin typeface="Arial" panose="020B0604020202020204" pitchFamily="34" charset="0"/>
              </a:rPr>
              <a:t>: The program calculates the equivalent amount in the target currency.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Display Result</a:t>
            </a:r>
            <a:r>
              <a:rPr kumimoji="0" lang="en-US" altLang="en-US" sz="2000" b="0" i="0" u="none" strike="noStrike" cap="none" normalizeH="0" baseline="0" dirty="0">
                <a:ln>
                  <a:noFill/>
                </a:ln>
                <a:solidFill>
                  <a:schemeClr val="tx1"/>
                </a:solidFill>
                <a:effectLst/>
                <a:latin typeface="Arial" panose="020B0604020202020204" pitchFamily="34" charset="0"/>
              </a:rPr>
              <a:t>: The converted amount is displayed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End Program</a:t>
            </a:r>
            <a:r>
              <a:rPr kumimoji="0" lang="en-US" altLang="en-US" sz="2000" b="0" i="0" u="none" strike="noStrike" cap="none" normalizeH="0" baseline="0" dirty="0">
                <a:ln>
                  <a:noFill/>
                </a:ln>
                <a:solidFill>
                  <a:schemeClr val="tx1"/>
                </a:solidFill>
                <a:effectLst/>
                <a:latin typeface="Arial" panose="020B0604020202020204" pitchFamily="34" charset="0"/>
              </a:rPr>
              <a:t>: The program concludes its execution.</a:t>
            </a:r>
          </a:p>
        </p:txBody>
      </p:sp>
    </p:spTree>
    <p:extLst>
      <p:ext uri="{BB962C8B-B14F-4D97-AF65-F5344CB8AC3E}">
        <p14:creationId xmlns:p14="http://schemas.microsoft.com/office/powerpoint/2010/main" val="312899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3DA7-F982-DB3C-E2C5-D1E7016516D5}"/>
              </a:ext>
            </a:extLst>
          </p:cNvPr>
          <p:cNvSpPr>
            <a:spLocks noGrp="1"/>
          </p:cNvSpPr>
          <p:nvPr>
            <p:ph type="title"/>
          </p:nvPr>
        </p:nvSpPr>
        <p:spPr/>
        <p:txBody>
          <a:bodyPr/>
          <a:lstStyle/>
          <a:p>
            <a:r>
              <a:rPr lang="en-IN" b="1" dirty="0"/>
              <a:t>Testing the Program</a:t>
            </a:r>
            <a:br>
              <a:rPr lang="en-IN" b="1" dirty="0"/>
            </a:br>
            <a:endParaRPr lang="en-IN" dirty="0"/>
          </a:p>
        </p:txBody>
      </p:sp>
      <p:sp>
        <p:nvSpPr>
          <p:cNvPr id="4" name="Rectangle 1">
            <a:extLst>
              <a:ext uri="{FF2B5EF4-FFF2-40B4-BE49-F238E27FC236}">
                <a16:creationId xmlns:a16="http://schemas.microsoft.com/office/drawing/2014/main" id="{02F8370B-7721-347F-4E2F-4C87CF044ACF}"/>
              </a:ext>
            </a:extLst>
          </p:cNvPr>
          <p:cNvSpPr>
            <a:spLocks noGrp="1" noChangeArrowheads="1"/>
          </p:cNvSpPr>
          <p:nvPr>
            <p:ph idx="1"/>
          </p:nvPr>
        </p:nvSpPr>
        <p:spPr bwMode="auto">
          <a:xfrm>
            <a:off x="1522413" y="3975084"/>
            <a:ext cx="203902"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A7B738D-52B8-5BAB-1A6B-D1E66CE1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2507784"/>
            <a:ext cx="10990957" cy="4320480"/>
          </a:xfrm>
          <a:prstGeom prst="rect">
            <a:avLst/>
          </a:prstGeom>
        </p:spPr>
      </p:pic>
      <p:sp>
        <p:nvSpPr>
          <p:cNvPr id="7" name="Flowchart: Process 6">
            <a:extLst>
              <a:ext uri="{FF2B5EF4-FFF2-40B4-BE49-F238E27FC236}">
                <a16:creationId xmlns:a16="http://schemas.microsoft.com/office/drawing/2014/main" id="{517210EA-23FE-A902-1AF5-527A4825AADB}"/>
              </a:ext>
            </a:extLst>
          </p:cNvPr>
          <p:cNvSpPr/>
          <p:nvPr/>
        </p:nvSpPr>
        <p:spPr>
          <a:xfrm>
            <a:off x="1624364" y="1759104"/>
            <a:ext cx="5910208" cy="58977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Valid </a:t>
            </a:r>
            <a:r>
              <a:rPr lang="en-IN" dirty="0" err="1"/>
              <a:t>Inputs:Test</a:t>
            </a:r>
            <a:r>
              <a:rPr lang="en-IN" dirty="0"/>
              <a:t> with various valid amounts and currency code</a:t>
            </a:r>
          </a:p>
        </p:txBody>
      </p:sp>
      <p:sp>
        <p:nvSpPr>
          <p:cNvPr id="10" name="Rectangle 2">
            <a:extLst>
              <a:ext uri="{FF2B5EF4-FFF2-40B4-BE49-F238E27FC236}">
                <a16:creationId xmlns:a16="http://schemas.microsoft.com/office/drawing/2014/main" id="{CCED5846-C24B-8426-BF37-66E554DB24C0}"/>
              </a:ext>
            </a:extLst>
          </p:cNvPr>
          <p:cNvSpPr>
            <a:spLocks noChangeArrowheads="1"/>
          </p:cNvSpPr>
          <p:nvPr/>
        </p:nvSpPr>
        <p:spPr bwMode="auto">
          <a:xfrm>
            <a:off x="0" y="128572"/>
            <a:ext cx="203902"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2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28D332-629D-1CEB-C8F7-D29ACCA70256}"/>
              </a:ext>
            </a:extLst>
          </p:cNvPr>
          <p:cNvSpPr>
            <a:spLocks noGrp="1"/>
          </p:cNvSpPr>
          <p:nvPr>
            <p:ph type="body" idx="1"/>
          </p:nvPr>
        </p:nvSpPr>
        <p:spPr>
          <a:xfrm>
            <a:off x="1522412" y="692696"/>
            <a:ext cx="8229601" cy="936103"/>
          </a:xfrm>
        </p:spPr>
        <p:txBody>
          <a:bodyPr>
            <a:normAutofit/>
          </a:bodyPr>
          <a:lstStyle/>
          <a:p>
            <a:r>
              <a:rPr lang="en-US" b="1" dirty="0"/>
              <a:t>Invalid Inputs</a:t>
            </a:r>
            <a:r>
              <a:rPr lang="en-US" dirty="0"/>
              <a:t>: Enter invalid currency codes to ensure the error handling works.</a:t>
            </a:r>
            <a:endParaRPr lang="en-IN" dirty="0"/>
          </a:p>
        </p:txBody>
      </p:sp>
      <p:pic>
        <p:nvPicPr>
          <p:cNvPr id="5" name="Picture 4">
            <a:extLst>
              <a:ext uri="{FF2B5EF4-FFF2-40B4-BE49-F238E27FC236}">
                <a16:creationId xmlns:a16="http://schemas.microsoft.com/office/drawing/2014/main" id="{FDAE1CCA-5DB5-64E1-104A-5A1D1D15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991" y="2348880"/>
            <a:ext cx="8532442" cy="3528392"/>
          </a:xfrm>
          <a:prstGeom prst="rect">
            <a:avLst/>
          </a:prstGeom>
        </p:spPr>
      </p:pic>
    </p:spTree>
    <p:extLst>
      <p:ext uri="{BB962C8B-B14F-4D97-AF65-F5344CB8AC3E}">
        <p14:creationId xmlns:p14="http://schemas.microsoft.com/office/powerpoint/2010/main" val="17211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DD161C-D6C8-50BC-1343-61A32FEA0C50}"/>
              </a:ext>
            </a:extLst>
          </p:cNvPr>
          <p:cNvSpPr>
            <a:spLocks noGrp="1"/>
          </p:cNvSpPr>
          <p:nvPr>
            <p:ph type="body" idx="1"/>
          </p:nvPr>
        </p:nvSpPr>
        <p:spPr>
          <a:xfrm>
            <a:off x="1341884" y="404664"/>
            <a:ext cx="8229601" cy="1292225"/>
          </a:xfrm>
        </p:spPr>
        <p:txBody>
          <a:bodyPr/>
          <a:lstStyle/>
          <a:p>
            <a:r>
              <a:rPr lang="en-US" b="1" dirty="0"/>
              <a:t>Edge Cases</a:t>
            </a:r>
            <a:r>
              <a:rPr lang="en-US" dirty="0"/>
              <a:t>: Test with zero or negative amounts and observe the output.</a:t>
            </a:r>
          </a:p>
          <a:p>
            <a:endParaRPr lang="en-IN" dirty="0"/>
          </a:p>
        </p:txBody>
      </p:sp>
      <p:pic>
        <p:nvPicPr>
          <p:cNvPr id="5" name="Picture 4">
            <a:extLst>
              <a:ext uri="{FF2B5EF4-FFF2-40B4-BE49-F238E27FC236}">
                <a16:creationId xmlns:a16="http://schemas.microsoft.com/office/drawing/2014/main" id="{50F1216A-E716-E143-04EB-B34B67C03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484784"/>
            <a:ext cx="6552728" cy="2592288"/>
          </a:xfrm>
          <a:prstGeom prst="rect">
            <a:avLst/>
          </a:prstGeom>
        </p:spPr>
      </p:pic>
      <p:pic>
        <p:nvPicPr>
          <p:cNvPr id="7" name="Picture 6">
            <a:extLst>
              <a:ext uri="{FF2B5EF4-FFF2-40B4-BE49-F238E27FC236}">
                <a16:creationId xmlns:a16="http://schemas.microsoft.com/office/drawing/2014/main" id="{BE7D8571-6800-118C-9D44-0D7B348C2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345" y="3959583"/>
            <a:ext cx="7992888" cy="2827265"/>
          </a:xfrm>
          <a:prstGeom prst="rect">
            <a:avLst/>
          </a:prstGeom>
        </p:spPr>
      </p:pic>
    </p:spTree>
    <p:extLst>
      <p:ext uri="{BB962C8B-B14F-4D97-AF65-F5344CB8AC3E}">
        <p14:creationId xmlns:p14="http://schemas.microsoft.com/office/powerpoint/2010/main" val="109732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2E4A-959B-7755-A6D0-EC106CBFF89A}"/>
              </a:ext>
            </a:extLst>
          </p:cNvPr>
          <p:cNvSpPr>
            <a:spLocks noGrp="1"/>
          </p:cNvSpPr>
          <p:nvPr>
            <p:ph type="title"/>
          </p:nvPr>
        </p:nvSpPr>
        <p:spPr/>
        <p:txBody>
          <a:bodyPr>
            <a:normAutofit/>
          </a:bodyPr>
          <a:lstStyle/>
          <a:p>
            <a:r>
              <a:rPr lang="en-IN" sz="4800" dirty="0"/>
              <a:t>Conclusion</a:t>
            </a:r>
          </a:p>
        </p:txBody>
      </p:sp>
      <p:sp>
        <p:nvSpPr>
          <p:cNvPr id="3" name="Content Placeholder 2">
            <a:extLst>
              <a:ext uri="{FF2B5EF4-FFF2-40B4-BE49-F238E27FC236}">
                <a16:creationId xmlns:a16="http://schemas.microsoft.com/office/drawing/2014/main" id="{ACC7FAF1-06E3-25D9-13DC-11AAB240AF6D}"/>
              </a:ext>
            </a:extLst>
          </p:cNvPr>
          <p:cNvSpPr>
            <a:spLocks noGrp="1"/>
          </p:cNvSpPr>
          <p:nvPr>
            <p:ph idx="1"/>
          </p:nvPr>
        </p:nvSpPr>
        <p:spPr/>
        <p:txBody>
          <a:bodyPr>
            <a:normAutofit fontScale="85000" lnSpcReduction="10000"/>
          </a:bodyPr>
          <a:lstStyle/>
          <a:p>
            <a:r>
              <a:rPr lang="en-US" dirty="0"/>
              <a:t>The Currency Converter project exemplifies the application of core programming concepts in C, including data structures, user input handling, and arithmetic operations. It effectively demonstrates:</a:t>
            </a:r>
          </a:p>
          <a:p>
            <a:pPr>
              <a:buFont typeface="+mj-lt"/>
              <a:buAutoNum type="arabicPeriod"/>
            </a:pPr>
            <a:r>
              <a:rPr lang="en-US" b="1" dirty="0"/>
              <a:t>Data Management</a:t>
            </a:r>
            <a:r>
              <a:rPr lang="en-US" dirty="0"/>
              <a:t>: Utilizing structures to organize currency data.</a:t>
            </a:r>
          </a:p>
          <a:p>
            <a:pPr>
              <a:buFont typeface="+mj-lt"/>
              <a:buAutoNum type="arabicPeriod"/>
            </a:pPr>
            <a:r>
              <a:rPr lang="en-US" b="1" dirty="0"/>
              <a:t>User Interaction</a:t>
            </a:r>
            <a:r>
              <a:rPr lang="en-US" dirty="0"/>
              <a:t>: Gathering and validating input to enhance user experience.</a:t>
            </a:r>
          </a:p>
          <a:p>
            <a:pPr>
              <a:buFont typeface="+mj-lt"/>
              <a:buAutoNum type="arabicPeriod"/>
            </a:pPr>
            <a:r>
              <a:rPr lang="en-US" b="1" dirty="0"/>
              <a:t>Mathematical Computation</a:t>
            </a:r>
            <a:r>
              <a:rPr lang="en-US" dirty="0"/>
              <a:t>: Applying arithmetic for real-world currency conversion.</a:t>
            </a:r>
          </a:p>
          <a:p>
            <a:pPr>
              <a:buFont typeface="+mj-lt"/>
              <a:buAutoNum type="arabicPeriod"/>
            </a:pPr>
            <a:r>
              <a:rPr lang="en-US" b="1" dirty="0"/>
              <a:t>Flexibility</a:t>
            </a:r>
            <a:r>
              <a:rPr lang="en-US" dirty="0"/>
              <a:t>: Allowing easy additions of new currencies and rates.</a:t>
            </a:r>
          </a:p>
          <a:p>
            <a:pPr>
              <a:buFont typeface="+mj-lt"/>
              <a:buAutoNum type="arabicPeriod"/>
            </a:pPr>
            <a:r>
              <a:rPr lang="en-US" b="1" dirty="0"/>
              <a:t>Practical Application</a:t>
            </a:r>
            <a:r>
              <a:rPr lang="en-US" dirty="0"/>
              <a:t>: Bridging theory and practice to solve everyday problems.</a:t>
            </a:r>
          </a:p>
          <a:p>
            <a:r>
              <a:rPr lang="en-US" dirty="0"/>
              <a:t>Overall, this project not only reinforces coding skills but also illustrates the real-world utility of programming, laying a strong foundation for future challenges.</a:t>
            </a:r>
          </a:p>
          <a:p>
            <a:pPr marL="0" indent="0">
              <a:buNone/>
            </a:pPr>
            <a:endParaRPr lang="en-IN" dirty="0">
              <a:latin typeface="Arial Rounded MT Bold" panose="020F0704030504030204" pitchFamily="34" charset="0"/>
            </a:endParaRPr>
          </a:p>
        </p:txBody>
      </p:sp>
    </p:spTree>
    <p:extLst>
      <p:ext uri="{BB962C8B-B14F-4D97-AF65-F5344CB8AC3E}">
        <p14:creationId xmlns:p14="http://schemas.microsoft.com/office/powerpoint/2010/main" val="18528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B3BE-4DDD-807F-0B8E-18E6BC58C2A5}"/>
              </a:ext>
            </a:extLst>
          </p:cNvPr>
          <p:cNvSpPr>
            <a:spLocks noGrp="1"/>
          </p:cNvSpPr>
          <p:nvPr>
            <p:ph type="title"/>
          </p:nvPr>
        </p:nvSpPr>
        <p:spPr>
          <a:xfrm>
            <a:off x="3646140" y="908721"/>
            <a:ext cx="4680519" cy="1728192"/>
          </a:xfrm>
        </p:spPr>
        <p:txBody>
          <a:bodyPr/>
          <a:lstStyle/>
          <a:p>
            <a:r>
              <a:rPr lang="en-IN" dirty="0">
                <a:latin typeface="Arial Rounded MT Bold" panose="020F0704030504030204" pitchFamily="34" charset="0"/>
              </a:rPr>
              <a:t>THANK YOU!</a:t>
            </a:r>
          </a:p>
        </p:txBody>
      </p:sp>
      <p:sp>
        <p:nvSpPr>
          <p:cNvPr id="3" name="Text Placeholder 2">
            <a:extLst>
              <a:ext uri="{FF2B5EF4-FFF2-40B4-BE49-F238E27FC236}">
                <a16:creationId xmlns:a16="http://schemas.microsoft.com/office/drawing/2014/main" id="{E9562BC1-385F-6345-85DD-68D45151EB0A}"/>
              </a:ext>
            </a:extLst>
          </p:cNvPr>
          <p:cNvSpPr>
            <a:spLocks noGrp="1"/>
          </p:cNvSpPr>
          <p:nvPr>
            <p:ph type="body" idx="1"/>
          </p:nvPr>
        </p:nvSpPr>
        <p:spPr>
          <a:xfrm>
            <a:off x="3646141" y="2924944"/>
            <a:ext cx="5832648" cy="3244081"/>
          </a:xfrm>
        </p:spPr>
        <p:txBody>
          <a:bodyPr>
            <a:normAutofit/>
          </a:bodyPr>
          <a:lstStyle/>
          <a:p>
            <a:r>
              <a:rPr lang="en-IN" dirty="0"/>
              <a:t>BEST REGARDS</a:t>
            </a:r>
          </a:p>
          <a:p>
            <a:r>
              <a:rPr lang="en-IN" dirty="0"/>
              <a:t>VYAS KANDARP(24AIML075)</a:t>
            </a:r>
          </a:p>
          <a:p>
            <a:r>
              <a:rPr lang="en-IN" dirty="0"/>
              <a:t>HIMAY THUMMAR(24AIML069)</a:t>
            </a:r>
          </a:p>
          <a:p>
            <a:r>
              <a:rPr lang="en-IN" dirty="0"/>
              <a:t>SHARANAM KATWALA(24AIML063)</a:t>
            </a:r>
          </a:p>
        </p:txBody>
      </p:sp>
    </p:spTree>
    <p:extLst>
      <p:ext uri="{BB962C8B-B14F-4D97-AF65-F5344CB8AC3E}">
        <p14:creationId xmlns:p14="http://schemas.microsoft.com/office/powerpoint/2010/main" val="171977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Key Components of the Project</a:t>
            </a:r>
            <a:br>
              <a:rPr lang="en-US" b="1" dirty="0"/>
            </a:br>
            <a:endParaRPr lang="en-US" dirty="0"/>
          </a:p>
        </p:txBody>
      </p:sp>
      <p:sp>
        <p:nvSpPr>
          <p:cNvPr id="14" name="Content Placeholder 13"/>
          <p:cNvSpPr>
            <a:spLocks noGrp="1"/>
          </p:cNvSpPr>
          <p:nvPr>
            <p:ph idx="1"/>
          </p:nvPr>
        </p:nvSpPr>
        <p:spPr/>
        <p:txBody>
          <a:bodyPr/>
          <a:lstStyle/>
          <a:p>
            <a:pPr>
              <a:buFont typeface="+mj-lt"/>
              <a:buAutoNum type="arabicPeriod"/>
            </a:pPr>
            <a:r>
              <a:rPr lang="en-US" b="1" dirty="0"/>
              <a:t>Data Structure for Currency Rates</a:t>
            </a:r>
            <a:r>
              <a:rPr lang="en-US" dirty="0"/>
              <a:t>: We will create a structure to store currency codes and their corresponding exchange rates.</a:t>
            </a:r>
          </a:p>
          <a:p>
            <a:pPr>
              <a:buFont typeface="+mj-lt"/>
              <a:buAutoNum type="arabicPeriod"/>
            </a:pPr>
            <a:r>
              <a:rPr lang="en-US" b="1" dirty="0"/>
              <a:t>User Interaction</a:t>
            </a:r>
            <a:r>
              <a:rPr lang="en-US" dirty="0"/>
              <a:t>: The program will prompt the user for inputs and handle their responses.</a:t>
            </a:r>
          </a:p>
          <a:p>
            <a:pPr>
              <a:buFont typeface="+mj-lt"/>
              <a:buAutoNum type="arabicPeriod"/>
            </a:pPr>
            <a:r>
              <a:rPr lang="en-US" b="1" dirty="0"/>
              <a:t>Conversion Logic</a:t>
            </a:r>
            <a:r>
              <a:rPr lang="en-US" dirty="0"/>
              <a:t>: We will implement the mathematical logic to convert currencies based on rates.</a:t>
            </a:r>
          </a:p>
          <a:p>
            <a:pPr>
              <a:buFont typeface="+mj-lt"/>
              <a:buAutoNum type="arabicPeriod"/>
            </a:pPr>
            <a:r>
              <a:rPr lang="en-US" b="1" dirty="0"/>
              <a:t>Output Display</a:t>
            </a:r>
            <a:r>
              <a:rPr lang="en-US" dirty="0"/>
              <a:t>: Finally, the program will present the results to the user in a clear format.</a:t>
            </a:r>
          </a:p>
          <a:p>
            <a:pPr marL="0" indent="0">
              <a:buNone/>
            </a:pPr>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28C7-0DDC-0D9E-DB7E-9A9C9D98B43D}"/>
              </a:ext>
            </a:extLst>
          </p:cNvPr>
          <p:cNvSpPr>
            <a:spLocks noGrp="1"/>
          </p:cNvSpPr>
          <p:nvPr>
            <p:ph type="title"/>
          </p:nvPr>
        </p:nvSpPr>
        <p:spPr/>
        <p:txBody>
          <a:bodyPr/>
          <a:lstStyle/>
          <a:p>
            <a:r>
              <a:rPr lang="en-IN" b="1" dirty="0"/>
              <a:t>Step-by-Step Implementation</a:t>
            </a:r>
            <a:br>
              <a:rPr lang="en-IN" b="1" dirty="0"/>
            </a:br>
            <a:endParaRPr lang="en-IN" dirty="0"/>
          </a:p>
        </p:txBody>
      </p:sp>
      <p:sp>
        <p:nvSpPr>
          <p:cNvPr id="4" name="Rectangle 1">
            <a:extLst>
              <a:ext uri="{FF2B5EF4-FFF2-40B4-BE49-F238E27FC236}">
                <a16:creationId xmlns:a16="http://schemas.microsoft.com/office/drawing/2014/main" id="{20A820E2-7EC0-DA16-A35E-1536BA01BB5E}"/>
              </a:ext>
            </a:extLst>
          </p:cNvPr>
          <p:cNvSpPr>
            <a:spLocks noGrp="1" noChangeArrowheads="1"/>
          </p:cNvSpPr>
          <p:nvPr>
            <p:ph sz="half"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801892DA-9BD6-F3D5-2F4A-EF863F93796D}"/>
              </a:ext>
            </a:extLst>
          </p:cNvPr>
          <p:cNvSpPr>
            <a:spLocks noGrp="1" noChangeArrowheads="1"/>
          </p:cNvSpPr>
          <p:nvPr>
            <p:ph sz="half" idx="2"/>
          </p:nvPr>
        </p:nvSpPr>
        <p:spPr bwMode="auto">
          <a:xfrm>
            <a:off x="8039780" y="5814184"/>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8B5DC43A-F472-C71A-426A-5C4C549A9F7E}"/>
              </a:ext>
            </a:extLst>
          </p:cNvPr>
          <p:cNvSpPr>
            <a:spLocks noChangeArrowheads="1"/>
          </p:cNvSpPr>
          <p:nvPr/>
        </p:nvSpPr>
        <p:spPr bwMode="auto">
          <a:xfrm>
            <a:off x="1488168" y="1718339"/>
            <a:ext cx="1083373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Define the Currency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will define a </a:t>
            </a:r>
            <a:r>
              <a:rPr kumimoji="0" lang="en-US" altLang="en-US" sz="1600" b="0" i="0" u="none" strike="noStrike" cap="none" normalizeH="0" baseline="0" dirty="0">
                <a:ln>
                  <a:noFill/>
                </a:ln>
                <a:solidFill>
                  <a:schemeClr val="tx1"/>
                </a:solidFill>
                <a:effectLst/>
                <a:latin typeface="Arial Unicode MS"/>
              </a:rPr>
              <a:t>Currency</a:t>
            </a:r>
            <a:r>
              <a:rPr kumimoji="0" lang="en-US" altLang="en-US" sz="1600" b="0" i="0" u="none" strike="noStrike" cap="none" normalizeH="0" baseline="0" dirty="0">
                <a:ln>
                  <a:noFill/>
                </a:ln>
                <a:solidFill>
                  <a:schemeClr val="tx1"/>
                </a:solidFill>
                <a:effectLst/>
              </a:rPr>
              <a:t> structure to hold the currency code and its exchange rate relative to a base currency (e.g., USD).</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0518FD5-2722-C815-21ED-47CB14812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826335"/>
            <a:ext cx="9793088" cy="3816424"/>
          </a:xfrm>
          <a:prstGeom prst="rect">
            <a:avLst/>
          </a:prstGeom>
        </p:spPr>
      </p:pic>
    </p:spTree>
    <p:extLst>
      <p:ext uri="{BB962C8B-B14F-4D97-AF65-F5344CB8AC3E}">
        <p14:creationId xmlns:p14="http://schemas.microsoft.com/office/powerpoint/2010/main" val="37077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902C660-F354-7F83-8CAC-A39CDE0785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3892" y="1700808"/>
            <a:ext cx="5040560" cy="4248471"/>
          </a:xfrm>
        </p:spPr>
      </p:pic>
      <p:sp>
        <p:nvSpPr>
          <p:cNvPr id="6" name="Rectangle 1">
            <a:extLst>
              <a:ext uri="{FF2B5EF4-FFF2-40B4-BE49-F238E27FC236}">
                <a16:creationId xmlns:a16="http://schemas.microsoft.com/office/drawing/2014/main" id="{A88DF993-35FF-1930-69C0-E68F21EEE87C}"/>
              </a:ext>
            </a:extLst>
          </p:cNvPr>
          <p:cNvSpPr>
            <a:spLocks noGrp="1" noChangeArrowheads="1"/>
          </p:cNvSpPr>
          <p:nvPr>
            <p:ph sz="half" idx="2"/>
          </p:nvPr>
        </p:nvSpPr>
        <p:spPr bwMode="auto">
          <a:xfrm>
            <a:off x="6551613" y="2842458"/>
            <a:ext cx="537544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2. Initialize Currency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will create an array of </a:t>
            </a:r>
            <a:r>
              <a:rPr kumimoji="0" lang="en-US" altLang="en-US" sz="1600" b="0" i="0" u="none" strike="noStrike" cap="none" normalizeH="0" baseline="0" dirty="0">
                <a:ln>
                  <a:noFill/>
                </a:ln>
                <a:solidFill>
                  <a:schemeClr val="tx1"/>
                </a:solidFill>
                <a:effectLst/>
                <a:latin typeface="Arial Unicode MS"/>
              </a:rPr>
              <a:t>Currency</a:t>
            </a:r>
            <a:r>
              <a:rPr kumimoji="0" lang="en-US" altLang="en-US" sz="1600" b="0" i="0" u="none" strike="noStrike" cap="none" normalizeH="0" baseline="0" dirty="0">
                <a:ln>
                  <a:noFill/>
                </a:ln>
                <a:solidFill>
                  <a:schemeClr val="tx1"/>
                </a:solidFill>
                <a:effectLst/>
              </a:rPr>
              <a:t> to hold some common currencies and their exchange rates.</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62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96597A1-7E44-E38B-BF62-CCC651C26BC8}"/>
              </a:ext>
            </a:extLst>
          </p:cNvPr>
          <p:cNvSpPr>
            <a:spLocks noGrp="1" noChangeArrowheads="1"/>
          </p:cNvSpPr>
          <p:nvPr>
            <p:ph type="title"/>
          </p:nvPr>
        </p:nvSpPr>
        <p:spPr bwMode="auto">
          <a:xfrm>
            <a:off x="1522413" y="436602"/>
            <a:ext cx="79563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 Function to Get Currency 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need a function to retrieve the exchange rate for a given currency code. If the currency code is invalid, the function will return an error.</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A028A62-6965-7A0F-EE58-13707EE13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844824"/>
            <a:ext cx="8856984" cy="4688602"/>
          </a:xfrm>
          <a:prstGeom prst="rect">
            <a:avLst/>
          </a:prstGeom>
        </p:spPr>
      </p:pic>
    </p:spTree>
    <p:extLst>
      <p:ext uri="{BB962C8B-B14F-4D97-AF65-F5344CB8AC3E}">
        <p14:creationId xmlns:p14="http://schemas.microsoft.com/office/powerpoint/2010/main" val="183984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3F6BB3E-E2FE-B51D-FBFD-CFEBE51197E1}"/>
              </a:ext>
            </a:extLst>
          </p:cNvPr>
          <p:cNvSpPr>
            <a:spLocks noGrp="1" noChangeArrowheads="1"/>
          </p:cNvSpPr>
          <p:nvPr>
            <p:ph type="title"/>
          </p:nvPr>
        </p:nvSpPr>
        <p:spPr bwMode="auto">
          <a:xfrm>
            <a:off x="1522413" y="436602"/>
            <a:ext cx="846043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4. Currency Conversion Logic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convert an amount, we need to convert it to USD first (if it’s not already in USD) and then to the target currency. Here’s the conversion function:</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81BE543-2B55-94E8-98A8-992B0C9D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72" y="2348880"/>
            <a:ext cx="8280920" cy="2664295"/>
          </a:xfrm>
          <a:prstGeom prst="rect">
            <a:avLst/>
          </a:prstGeom>
        </p:spPr>
      </p:pic>
    </p:spTree>
    <p:extLst>
      <p:ext uri="{BB962C8B-B14F-4D97-AF65-F5344CB8AC3E}">
        <p14:creationId xmlns:p14="http://schemas.microsoft.com/office/powerpoint/2010/main" val="297496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19718F6-66C9-32EB-F3EC-9BE3B227F3E5}"/>
              </a:ext>
            </a:extLst>
          </p:cNvPr>
          <p:cNvSpPr>
            <a:spLocks noGrp="1" noChangeArrowheads="1"/>
          </p:cNvSpPr>
          <p:nvPr>
            <p:ph type="title"/>
          </p:nvPr>
        </p:nvSpPr>
        <p:spPr bwMode="auto">
          <a:xfrm>
            <a:off x="1522412" y="328880"/>
            <a:ext cx="860444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Arial" panose="020B0604020202020204" pitchFamily="34" charset="0"/>
              </a:rPr>
              <a:t>Main Program Logic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Now, let’s combine all of these components in the </a:t>
            </a:r>
            <a:r>
              <a:rPr kumimoji="0" lang="en-US" altLang="en-US" sz="2000" b="0" i="0" u="none" strike="noStrike" cap="none" normalizeH="0" baseline="0" dirty="0">
                <a:ln>
                  <a:noFill/>
                </a:ln>
                <a:solidFill>
                  <a:schemeClr val="tx1"/>
                </a:solidFill>
                <a:effectLst/>
                <a:latin typeface="Arial Unicode MS"/>
              </a:rPr>
              <a:t>main</a:t>
            </a:r>
            <a:r>
              <a:rPr kumimoji="0" lang="en-US" altLang="en-US" sz="2000" b="0" i="0" u="none" strike="noStrike" cap="none" normalizeH="0" baseline="0" dirty="0">
                <a:ln>
                  <a:noFill/>
                </a:ln>
                <a:solidFill>
                  <a:schemeClr val="tx1"/>
                </a:solidFill>
                <a:effectLst/>
              </a:rPr>
              <a:t> function, where we will handle user input and output.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24DC72F-182F-9BCB-7FFC-CCC351430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561641"/>
            <a:ext cx="5776461" cy="5296359"/>
          </a:xfrm>
          <a:prstGeom prst="rect">
            <a:avLst/>
          </a:prstGeom>
        </p:spPr>
      </p:pic>
    </p:spTree>
    <p:extLst>
      <p:ext uri="{BB962C8B-B14F-4D97-AF65-F5344CB8AC3E}">
        <p14:creationId xmlns:p14="http://schemas.microsoft.com/office/powerpoint/2010/main" val="164480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6CB21-AB3F-3659-7408-AA88DE1F9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980" y="116632"/>
            <a:ext cx="10051072" cy="6105340"/>
          </a:xfrm>
          <a:prstGeom prst="rect">
            <a:avLst/>
          </a:prstGeom>
        </p:spPr>
      </p:pic>
    </p:spTree>
    <p:extLst>
      <p:ext uri="{BB962C8B-B14F-4D97-AF65-F5344CB8AC3E}">
        <p14:creationId xmlns:p14="http://schemas.microsoft.com/office/powerpoint/2010/main" val="39157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87DD-8B08-6037-F02A-960E1A542910}"/>
              </a:ext>
            </a:extLst>
          </p:cNvPr>
          <p:cNvSpPr>
            <a:spLocks noGrp="1"/>
          </p:cNvSpPr>
          <p:nvPr>
            <p:ph type="title"/>
          </p:nvPr>
        </p:nvSpPr>
        <p:spPr/>
        <p:txBody>
          <a:bodyPr/>
          <a:lstStyle/>
          <a:p>
            <a:r>
              <a:rPr lang="en-IN" b="1" dirty="0"/>
              <a:t>Code Explanation</a:t>
            </a:r>
            <a:br>
              <a:rPr lang="en-IN" b="1" dirty="0"/>
            </a:br>
            <a:endParaRPr lang="en-IN" dirty="0"/>
          </a:p>
        </p:txBody>
      </p:sp>
      <p:sp>
        <p:nvSpPr>
          <p:cNvPr id="4" name="Rectangle 1">
            <a:extLst>
              <a:ext uri="{FF2B5EF4-FFF2-40B4-BE49-F238E27FC236}">
                <a16:creationId xmlns:a16="http://schemas.microsoft.com/office/drawing/2014/main" id="{6E8B4193-3E62-35D4-C714-F2AEA8766631}"/>
              </a:ext>
            </a:extLst>
          </p:cNvPr>
          <p:cNvSpPr>
            <a:spLocks noGrp="1" noChangeArrowheads="1"/>
          </p:cNvSpPr>
          <p:nvPr>
            <p:ph idx="1"/>
          </p:nvPr>
        </p:nvSpPr>
        <p:spPr bwMode="auto">
          <a:xfrm>
            <a:off x="1269877" y="2285328"/>
            <a:ext cx="1051316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Structures</a:t>
            </a:r>
            <a:r>
              <a:rPr kumimoji="0" lang="en-US" altLang="en-US" sz="2000" b="0" i="0" u="none" strike="noStrike" cap="none" normalizeH="0" baseline="0" dirty="0">
                <a:ln>
                  <a:noFill/>
                </a:ln>
                <a:solidFill>
                  <a:schemeClr val="tx1"/>
                </a:solidFill>
                <a:effectLst/>
                <a:latin typeface="Arial" panose="020B0604020202020204" pitchFamily="34" charset="0"/>
              </a:rPr>
              <a:t>: We define a structure to store currency codes and rates, and an array to hold the predefined currencies.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Input Handling</a:t>
            </a:r>
            <a:r>
              <a:rPr kumimoji="0" lang="en-US" altLang="en-US" sz="2000" b="0" i="0" u="none" strike="noStrike" cap="none" normalizeH="0" baseline="0" dirty="0">
                <a:ln>
                  <a:noFill/>
                </a:ln>
                <a:solidFill>
                  <a:schemeClr val="tx1"/>
                </a:solidFill>
                <a:effectLst/>
                <a:latin typeface="Arial" panose="020B0604020202020204" pitchFamily="34" charset="0"/>
              </a:rPr>
              <a:t>: The program asks the user to enter an amount and the currency codes for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Error Checking</a:t>
            </a:r>
            <a:r>
              <a:rPr kumimoji="0" lang="en-US" altLang="en-US" sz="2000" b="0" i="0" u="none" strike="noStrike" cap="none" normalizeH="0" baseline="0" dirty="0">
                <a:ln>
                  <a:noFill/>
                </a:ln>
                <a:solidFill>
                  <a:schemeClr val="tx1"/>
                </a:solidFill>
                <a:effectLst/>
                <a:latin typeface="Arial" panose="020B0604020202020204" pitchFamily="34" charset="0"/>
              </a:rPr>
              <a:t>: We validate the currency codes and provide feedback if invalid.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Conversion Logic</a:t>
            </a:r>
            <a:r>
              <a:rPr kumimoji="0" lang="en-US" altLang="en-US" sz="2000" b="0" i="0" u="none" strike="noStrike" cap="none" normalizeH="0" baseline="0" dirty="0">
                <a:ln>
                  <a:noFill/>
                </a:ln>
                <a:solidFill>
                  <a:schemeClr val="tx1"/>
                </a:solidFill>
                <a:effectLst/>
                <a:latin typeface="Arial" panose="020B0604020202020204" pitchFamily="34" charset="0"/>
              </a:rPr>
              <a:t>: The program converts the amount to USD first, then to the target currency.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Output</a:t>
            </a:r>
            <a:r>
              <a:rPr kumimoji="0" lang="en-US" altLang="en-US" sz="2000" b="0" i="0" u="none" strike="noStrike" cap="none" normalizeH="0" baseline="0" dirty="0">
                <a:ln>
                  <a:noFill/>
                </a:ln>
                <a:solidFill>
                  <a:schemeClr val="tx1"/>
                </a:solidFill>
                <a:effectLst/>
                <a:latin typeface="Arial" panose="020B0604020202020204" pitchFamily="34" charset="0"/>
              </a:rPr>
              <a:t>: The result is formatted and printed, showing the converted amount clearly.</a:t>
            </a:r>
          </a:p>
        </p:txBody>
      </p:sp>
    </p:spTree>
    <p:extLst>
      <p:ext uri="{BB962C8B-B14F-4D97-AF65-F5344CB8AC3E}">
        <p14:creationId xmlns:p14="http://schemas.microsoft.com/office/powerpoint/2010/main" val="290021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79</TotalTime>
  <Words>831</Words>
  <Application>Microsoft Office PowerPoint</Application>
  <PresentationFormat>Custom</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Arial Rounded MT Bold</vt:lpstr>
      <vt:lpstr>Arial Unicode MS</vt:lpstr>
      <vt:lpstr>Cambria</vt:lpstr>
      <vt:lpstr>Currency Symbols 16x9</vt:lpstr>
      <vt:lpstr>Project Title: Currency Converter</vt:lpstr>
      <vt:lpstr>Key Components of the Project </vt:lpstr>
      <vt:lpstr>Step-by-Step Implementation </vt:lpstr>
      <vt:lpstr>PowerPoint Presentation</vt:lpstr>
      <vt:lpstr>3. Function to Get Currency Rate We need a function to retrieve the exchange rate for a given currency code. If the currency code is invalid, the function will return an error. </vt:lpstr>
      <vt:lpstr>4. Currency Conversion Logic To convert an amount, we need to convert it to USD first (if it’s not already in USD) and then to the target currency. Here’s the conversion function: </vt:lpstr>
      <vt:lpstr>. Main Program Logic Now, let’s combine all of these components in the main function, where we will handle user input and output.</vt:lpstr>
      <vt:lpstr>PowerPoint Presentation</vt:lpstr>
      <vt:lpstr>Code Explanation </vt:lpstr>
      <vt:lpstr>VISUAL REPRESENTATION OF THE FLOW</vt:lpstr>
      <vt:lpstr>PowerPoint Presentation</vt:lpstr>
      <vt:lpstr>PowerPoint Presentation</vt:lpstr>
      <vt:lpstr>Description of the Flowchart Steps </vt:lpstr>
      <vt:lpstr>PowerPoint Presentation</vt:lpstr>
      <vt:lpstr>Testing the Program </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vyas kandarp pratikkumar</dc:creator>
  <cp:lastModifiedBy>vyas kandarp pratikkumar</cp:lastModifiedBy>
  <cp:revision>1</cp:revision>
  <dcterms:created xsi:type="dcterms:W3CDTF">2024-10-23T05:57:46Z</dcterms:created>
  <dcterms:modified xsi:type="dcterms:W3CDTF">2024-10-23T07:17:35Z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