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9" r:id="rId2"/>
    <p:sldId id="260" r:id="rId3"/>
    <p:sldId id="263" r:id="rId4"/>
    <p:sldId id="265" r:id="rId5"/>
    <p:sldId id="266" r:id="rId6"/>
    <p:sldId id="261" r:id="rId7"/>
    <p:sldId id="262" r:id="rId8"/>
    <p:sldId id="258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08" y="806164"/>
            <a:ext cx="9037983" cy="1465589"/>
          </a:xfrm>
        </p:spPr>
        <p:txBody>
          <a:bodyPr>
            <a:noAutofit/>
          </a:bodyPr>
          <a:lstStyle/>
          <a:p>
            <a:r>
              <a:rPr lang="en-US" sz="4400" dirty="0"/>
              <a:t>Fatigue and Dwell Fatigue studies on Ti-6242 and Ti-6246 Alloys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6350" y="2674185"/>
            <a:ext cx="5911298" cy="2038745"/>
          </a:xfrm>
        </p:spPr>
        <p:txBody>
          <a:bodyPr>
            <a:normAutofit fontScale="47500" lnSpcReduction="20000"/>
          </a:bodyPr>
          <a:lstStyle/>
          <a:p>
            <a:r>
              <a:rPr lang="en-US" sz="4300" dirty="0"/>
              <a:t>Presented by </a:t>
            </a:r>
          </a:p>
          <a:p>
            <a:r>
              <a:rPr lang="en-US" sz="4300" dirty="0"/>
              <a:t>Sharan Chandran</a:t>
            </a:r>
          </a:p>
          <a:p>
            <a:endParaRPr lang="en-US" sz="4300" dirty="0"/>
          </a:p>
          <a:p>
            <a:r>
              <a:rPr lang="en-US" sz="4300" dirty="0"/>
              <a:t>Under the guidance of </a:t>
            </a:r>
          </a:p>
          <a:p>
            <a:r>
              <a:rPr lang="en-US" sz="4300" dirty="0"/>
              <a:t>Prof. </a:t>
            </a:r>
            <a:r>
              <a:rPr lang="en-US" sz="4300" dirty="0" err="1"/>
              <a:t>Dipankar</a:t>
            </a:r>
            <a:r>
              <a:rPr lang="en-US" sz="4300" dirty="0"/>
              <a:t> Banerjee and Prof. Satyam </a:t>
            </a:r>
            <a:r>
              <a:rPr lang="en-US" sz="4300" dirty="0" err="1"/>
              <a:t>Suwas</a:t>
            </a:r>
            <a:endParaRPr lang="en-US" sz="4300" dirty="0"/>
          </a:p>
          <a:p>
            <a:r>
              <a:rPr lang="en-US" sz="4300" dirty="0"/>
              <a:t>Department of Materials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69" y="5115362"/>
            <a:ext cx="1728499" cy="1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92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titanium alloys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Dwell Fatigue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Dwell Fatigue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objective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818215"/>
          </a:xfrm>
        </p:spPr>
        <p:txBody>
          <a:bodyPr/>
          <a:lstStyle/>
          <a:p>
            <a:r>
              <a:rPr lang="en-US" dirty="0"/>
              <a:t>Introduction to Titanium Alloys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95B8A9-81ED-4E8F-86C0-A8111346D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679"/>
            <a:ext cx="4836831" cy="37640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C7037F-7849-465C-9B02-0CC5737E4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05" y="1086679"/>
            <a:ext cx="3952172" cy="212337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56C074-7139-4571-A1CC-F6C987782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94062"/>
              </p:ext>
            </p:extLst>
          </p:nvPr>
        </p:nvGraphicFramePr>
        <p:xfrm>
          <a:off x="1376082" y="534614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364497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1636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041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 + 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55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264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3FC4-044B-43E3-BC82-A1F613EF78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6564"/>
            <a:ext cx="8746435" cy="1156829"/>
          </a:xfrm>
        </p:spPr>
        <p:txBody>
          <a:bodyPr/>
          <a:lstStyle/>
          <a:p>
            <a:r>
              <a:rPr lang="en-US" dirty="0"/>
              <a:t>Microstructures in alpha beta </a:t>
            </a:r>
            <a:r>
              <a:rPr lang="en-US" dirty="0" err="1"/>
              <a:t>Ti</a:t>
            </a:r>
            <a:r>
              <a:rPr lang="en-US" dirty="0"/>
              <a:t> Alloys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D1F1C-1384-446A-AF27-DCC51B040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08" y="4088362"/>
            <a:ext cx="3082401" cy="2255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3F248D-EC35-4862-A810-A9E20B87C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60"/>
          <a:stretch/>
        </p:blipFill>
        <p:spPr>
          <a:xfrm>
            <a:off x="2436101" y="4088362"/>
            <a:ext cx="3014497" cy="2546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784A6A-7073-4738-B3B5-A2B543197D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110"/>
          <a:stretch/>
        </p:blipFill>
        <p:spPr>
          <a:xfrm>
            <a:off x="184525" y="4088362"/>
            <a:ext cx="2063371" cy="25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BBE360-61C9-4F0A-8FCD-9722B60D02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41" y="1521954"/>
            <a:ext cx="5784537" cy="21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A5CB03-E8A7-4928-B9A4-4F93EE1A2779}"/>
              </a:ext>
            </a:extLst>
          </p:cNvPr>
          <p:cNvSpPr/>
          <p:nvPr/>
        </p:nvSpPr>
        <p:spPr>
          <a:xfrm>
            <a:off x="144838" y="381864"/>
            <a:ext cx="8747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Applications of Ti-6242 and Ti-6246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43FAA-F83F-4021-B702-7D2593C3D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8" y="1420500"/>
            <a:ext cx="5223165" cy="4291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F41927-8958-4175-8610-25D055906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710" y="2507179"/>
            <a:ext cx="2961447" cy="247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8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7" y="302046"/>
            <a:ext cx="6796391" cy="452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Dwell Fatigue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7017" y="1273724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4"/>
          <a:srcRect l="-10" t="-173" r="50538" b="9156"/>
          <a:stretch/>
        </p:blipFill>
        <p:spPr>
          <a:xfrm>
            <a:off x="4774936" y="778883"/>
            <a:ext cx="3514245" cy="236573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64051" y="6159539"/>
            <a:ext cx="3068848" cy="69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sp>
        <p:nvSpPr>
          <p:cNvPr id="10" name="TextBox 9"/>
          <p:cNvSpPr txBox="1"/>
          <p:nvPr/>
        </p:nvSpPr>
        <p:spPr>
          <a:xfrm>
            <a:off x="1181977" y="3183674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33119" y="3183674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06D102-97BC-49E7-959F-0FD2F919686F}"/>
              </a:ext>
            </a:extLst>
          </p:cNvPr>
          <p:cNvGrpSpPr/>
          <p:nvPr/>
        </p:nvGrpSpPr>
        <p:grpSpPr>
          <a:xfrm>
            <a:off x="4567185" y="3436907"/>
            <a:ext cx="3781530" cy="2964662"/>
            <a:chOff x="94567" y="857251"/>
            <a:chExt cx="3104726" cy="237004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AFA11D8-EA18-4210-93EE-030601600EB5}"/>
                </a:ext>
              </a:extLst>
            </p:cNvPr>
            <p:cNvGrpSpPr/>
            <p:nvPr/>
          </p:nvGrpSpPr>
          <p:grpSpPr>
            <a:xfrm>
              <a:off x="94567" y="857251"/>
              <a:ext cx="3104726" cy="2370044"/>
              <a:chOff x="94567" y="857251"/>
              <a:chExt cx="3104726" cy="2370044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B0A37EE-407E-435F-B38C-A45040604A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104"/>
              <a:stretch/>
            </p:blipFill>
            <p:spPr>
              <a:xfrm>
                <a:off x="94567" y="857251"/>
                <a:ext cx="3104726" cy="2370044"/>
              </a:xfrm>
              <a:prstGeom prst="rect">
                <a:avLst/>
              </a:prstGeom>
            </p:spPr>
          </p:pic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34EF4DB-48A8-49B9-98E2-C0BD41ECA5C6}"/>
                  </a:ext>
                </a:extLst>
              </p:cNvPr>
              <p:cNvCxnSpPr/>
              <p:nvPr/>
            </p:nvCxnSpPr>
            <p:spPr>
              <a:xfrm>
                <a:off x="1243852" y="1855694"/>
                <a:ext cx="92784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89EB8B2-DFBB-4BF6-B84B-789E1636521B}"/>
                  </a:ext>
                </a:extLst>
              </p:cNvPr>
              <p:cNvCxnSpPr/>
              <p:nvPr/>
            </p:nvCxnSpPr>
            <p:spPr>
              <a:xfrm flipV="1">
                <a:off x="806094" y="1550474"/>
                <a:ext cx="1277234" cy="672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034C69-EEE2-409D-9D12-7D52534809E4}"/>
                </a:ext>
              </a:extLst>
            </p:cNvPr>
            <p:cNvSpPr txBox="1"/>
            <p:nvPr/>
          </p:nvSpPr>
          <p:spPr>
            <a:xfrm>
              <a:off x="628650" y="988423"/>
              <a:ext cx="1524836" cy="3131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685,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51D60E6-6B1B-49CA-BEBA-6EA3D660F252}"/>
              </a:ext>
            </a:extLst>
          </p:cNvPr>
          <p:cNvSpPr txBox="1"/>
          <p:nvPr/>
        </p:nvSpPr>
        <p:spPr>
          <a:xfrm>
            <a:off x="5835758" y="6396412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1998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109D59-6DF7-4A6D-8A3F-C613BC6000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0" y="4028828"/>
            <a:ext cx="3668573" cy="19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DFD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continuous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cycling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Dwell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loading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blipFill>
                <a:blip r:embed="rId6"/>
                <a:stretch>
                  <a:fillRect l="-1367"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12152" y="6067810"/>
            <a:ext cx="1332416" cy="577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=1   Dwell Insensitive</a:t>
            </a:r>
          </a:p>
          <a:p>
            <a:endParaRPr lang="en-US" sz="1050" dirty="0"/>
          </a:p>
          <a:p>
            <a:r>
              <a:rPr lang="en-US" sz="1050" dirty="0"/>
              <a:t>&gt;10 Highly Sensitive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7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416761" y="786642"/>
            <a:ext cx="4210404" cy="3401618"/>
            <a:chOff x="3308414" y="857251"/>
            <a:chExt cx="3368051" cy="249271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31"/>
            <a:stretch/>
          </p:blipFill>
          <p:spPr>
            <a:xfrm>
              <a:off x="3308414" y="857251"/>
              <a:ext cx="3368051" cy="2492715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3918446" y="1596838"/>
              <a:ext cx="73991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99274" y="2355804"/>
              <a:ext cx="1577602" cy="30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834,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025050" y="4076133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2001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1F48A-647B-4279-8EF2-F723EC1594CE}"/>
              </a:ext>
            </a:extLst>
          </p:cNvPr>
          <p:cNvSpPr/>
          <p:nvPr/>
        </p:nvSpPr>
        <p:spPr>
          <a:xfrm>
            <a:off x="-9452" y="119826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Dwell Fatigue Debit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9387" y="3136612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Perspectives on Titanium Science and Technology, D.</a:t>
            </a:r>
            <a:r>
              <a:rPr lang="en-US" sz="1600" i="1" dirty="0"/>
              <a:t> Banerjee, et.al., 2014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07" y="166941"/>
            <a:ext cx="4251206" cy="2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89375" cy="712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Dwell Fatigue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3809" y="166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822408" y="1652788"/>
            <a:ext cx="290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Surface is not very critical</a:t>
            </a:r>
          </a:p>
          <a:p>
            <a:r>
              <a:rPr lang="en-US" dirty="0"/>
              <a:t> in the case of dwell fatigue </a:t>
            </a:r>
          </a:p>
          <a:p>
            <a:r>
              <a:rPr lang="en-US" dirty="0"/>
              <a:t>as it is close to low cycle</a:t>
            </a:r>
          </a:p>
          <a:p>
            <a:r>
              <a:rPr lang="en-US" dirty="0"/>
              <a:t> fatigue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" b="2953"/>
          <a:stretch/>
        </p:blipFill>
        <p:spPr>
          <a:xfrm>
            <a:off x="6160852" y="50780"/>
            <a:ext cx="2651596" cy="3228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6546" y="3279273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Instron fatigue testing machine</a:t>
            </a:r>
          </a:p>
          <a:p>
            <a:pPr algn="ctr"/>
            <a:r>
              <a:rPr lang="en-US" dirty="0"/>
              <a:t>100kN, Servo-hydraulic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07979" y="2145285"/>
            <a:ext cx="2010709" cy="1060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Vacuum Sealed and Heat treated to the desired condition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r="41176"/>
          <a:stretch/>
        </p:blipFill>
        <p:spPr>
          <a:xfrm>
            <a:off x="1973836" y="875025"/>
            <a:ext cx="725287" cy="397738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129549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7237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1661" y="995538"/>
            <a:ext cx="304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Controlled Dwell Fatigue </a:t>
            </a:r>
          </a:p>
          <a:p>
            <a:pPr algn="ctr"/>
            <a:r>
              <a:rPr lang="en-US" dirty="0"/>
              <a:t>test at RT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13333" y="1547740"/>
            <a:ext cx="8942" cy="61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038218" y="3497509"/>
            <a:ext cx="5160939" cy="3025589"/>
            <a:chOff x="3873050" y="3566895"/>
            <a:chExt cx="5160939" cy="3025589"/>
          </a:xfrm>
        </p:grpSpPr>
        <p:grpSp>
          <p:nvGrpSpPr>
            <p:cNvPr id="51" name="Group 50"/>
            <p:cNvGrpSpPr/>
            <p:nvPr/>
          </p:nvGrpSpPr>
          <p:grpSpPr>
            <a:xfrm>
              <a:off x="3873050" y="3566895"/>
              <a:ext cx="5160939" cy="3025589"/>
              <a:chOff x="3738584" y="3697932"/>
              <a:chExt cx="5160939" cy="30255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38584" y="3697932"/>
                <a:ext cx="5160939" cy="3025589"/>
                <a:chOff x="3109002" y="3628184"/>
                <a:chExt cx="5160939" cy="302558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2643" y="3628184"/>
                  <a:ext cx="4957298" cy="3025589"/>
                  <a:chOff x="3205067" y="3632298"/>
                  <a:chExt cx="4957298" cy="302558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205067" y="3632298"/>
                    <a:ext cx="4957298" cy="3025589"/>
                    <a:chOff x="3205067" y="3632298"/>
                    <a:chExt cx="4957298" cy="3025589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3418728" y="3632298"/>
                      <a:ext cx="0" cy="30255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3205067" y="6654811"/>
                      <a:ext cx="4957298" cy="10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3418728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457950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5936546" y="4852405"/>
                    <a:ext cx="521404" cy="18034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889375" y="4852405"/>
                    <a:ext cx="204717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6964295" y="4852405"/>
                    <a:ext cx="574062" cy="159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3913861" y="4094432"/>
                  <a:ext cx="1984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 for 0.95 proof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975311" y="4997927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433434" y="4331421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120 sec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00734" y="5666000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11817" y="5592845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138208" y="635111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760999" y="4787002"/>
              <a:ext cx="477550" cy="180240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1669" y="4813164"/>
              <a:ext cx="428370" cy="1743358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39233" y="554158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281" y="875025"/>
            <a:ext cx="1466145" cy="3979363"/>
            <a:chOff x="81281" y="875025"/>
            <a:chExt cx="1466145" cy="397936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81" y="875025"/>
              <a:ext cx="1466145" cy="3979363"/>
              <a:chOff x="81281" y="875025"/>
              <a:chExt cx="1466145" cy="397936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1281" y="875025"/>
                <a:ext cx="1466145" cy="3979363"/>
                <a:chOff x="113547" y="1533882"/>
                <a:chExt cx="2351862" cy="377682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3547" y="1533882"/>
                  <a:ext cx="2351862" cy="3776826"/>
                  <a:chOff x="1680881" y="2111176"/>
                  <a:chExt cx="2312895" cy="3861241"/>
                </a:xfrm>
              </p:grpSpPr>
              <p:sp>
                <p:nvSpPr>
                  <p:cNvPr id="13" name="Can 12"/>
                  <p:cNvSpPr/>
                  <p:nvPr/>
                </p:nvSpPr>
                <p:spPr>
                  <a:xfrm>
                    <a:off x="1680881" y="2111176"/>
                    <a:ext cx="2312895" cy="3859317"/>
                  </a:xfrm>
                  <a:prstGeom prst="can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rgbClr val="FF0000"/>
                        </a:solidFill>
                      </a:ln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680882" y="5407640"/>
                    <a:ext cx="2312894" cy="56477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Can 2"/>
                <p:cNvSpPr/>
                <p:nvPr/>
              </p:nvSpPr>
              <p:spPr>
                <a:xfrm>
                  <a:off x="176281" y="1638852"/>
                  <a:ext cx="1069525" cy="3569389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an 18"/>
                <p:cNvSpPr/>
                <p:nvPr/>
              </p:nvSpPr>
              <p:spPr>
                <a:xfrm>
                  <a:off x="1332069" y="1638852"/>
                  <a:ext cx="1132403" cy="3569388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 rot="16200000">
                <a:off x="-310143" y="3188138"/>
                <a:ext cx="158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 fatigue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505845" y="3253600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Dwell fatigue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2411" y="15149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6mm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1193873" y="1312952"/>
                <a:ext cx="0" cy="1013389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>
              <a:off x="782475" y="1856453"/>
              <a:ext cx="4571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280</Words>
  <Application>Microsoft Office PowerPoint</Application>
  <PresentationFormat>On-screen Show (4:3)</PresentationFormat>
  <Paragraphs>73</Paragraphs>
  <Slides>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Fatigue and Dwell Fatigue studies on Ti-6242 and Ti-6246 Alloys</vt:lpstr>
      <vt:lpstr>Outline</vt:lpstr>
      <vt:lpstr>Introduction to Titanium Alloys</vt:lpstr>
      <vt:lpstr>Microstructures in alpha beta Ti Alloys</vt:lpstr>
      <vt:lpstr>PowerPoint Presentation</vt:lpstr>
      <vt:lpstr>What is Dwell Fatigue ?</vt:lpstr>
      <vt:lpstr>PowerPoint Presentation</vt:lpstr>
      <vt:lpstr>PowerPoint Presentation</vt:lpstr>
      <vt:lpstr>Dwell Fatigue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Sharan Chandran</cp:lastModifiedBy>
  <cp:revision>24</cp:revision>
  <dcterms:created xsi:type="dcterms:W3CDTF">2018-01-15T08:45:15Z</dcterms:created>
  <dcterms:modified xsi:type="dcterms:W3CDTF">2018-01-15T14:57:46Z</dcterms:modified>
</cp:coreProperties>
</file>