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F8B1-BC45-447B-A0EA-152A8D8D065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DB08-19CA-459C-BDC7-76134CE4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F8B1-BC45-447B-A0EA-152A8D8D065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DB08-19CA-459C-BDC7-76134CE4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8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F8B1-BC45-447B-A0EA-152A8D8D065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DB08-19CA-459C-BDC7-76134CE4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9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F8B1-BC45-447B-A0EA-152A8D8D065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DB08-19CA-459C-BDC7-76134CE4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F8B1-BC45-447B-A0EA-152A8D8D065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DB08-19CA-459C-BDC7-76134CE4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F8B1-BC45-447B-A0EA-152A8D8D065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DB08-19CA-459C-BDC7-76134CE4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F8B1-BC45-447B-A0EA-152A8D8D065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DB08-19CA-459C-BDC7-76134CE4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0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F8B1-BC45-447B-A0EA-152A8D8D065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DB08-19CA-459C-BDC7-76134CE4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7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F8B1-BC45-447B-A0EA-152A8D8D065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DB08-19CA-459C-BDC7-76134CE4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9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F8B1-BC45-447B-A0EA-152A8D8D065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DB08-19CA-459C-BDC7-76134CE4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9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F8B1-BC45-447B-A0EA-152A8D8D065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DB08-19CA-459C-BDC7-76134CE4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AF8B1-BC45-447B-A0EA-152A8D8D065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DB08-19CA-459C-BDC7-76134CE4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727" y="2604653"/>
            <a:ext cx="9144000" cy="877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Basics of Fatigue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8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64625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S-N Curve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6948" y="803564"/>
                <a:ext cx="11995052" cy="5791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Basic method of presenting the fatigue data is by S-N curve</a:t>
                </a:r>
              </a:p>
              <a:p>
                <a:r>
                  <a:rPr lang="en-US" dirty="0" smtClean="0"/>
                  <a:t>“</a:t>
                </a:r>
                <a:r>
                  <a:rPr lang="en-US" b="1" i="1" dirty="0" smtClean="0"/>
                  <a:t>S</a:t>
                </a:r>
                <a:r>
                  <a:rPr lang="en-US" dirty="0" smtClean="0"/>
                  <a:t>” stands for stress and “</a:t>
                </a:r>
                <a:r>
                  <a:rPr lang="en-US" b="1" i="1" dirty="0" smtClean="0"/>
                  <a:t>N</a:t>
                </a:r>
                <a:r>
                  <a:rPr lang="en-US" dirty="0" smtClean="0"/>
                  <a:t>” stands for number of cycles to failure</a:t>
                </a:r>
              </a:p>
              <a:p>
                <a:r>
                  <a:rPr lang="en-US" dirty="0" smtClean="0"/>
                  <a:t>Value of stress that is plotted can be </a:t>
                </a:r>
                <a:r>
                  <a:rPr lang="el-GR" dirty="0" smtClean="0"/>
                  <a:t>σ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, </a:t>
                </a:r>
                <a:r>
                  <a:rPr lang="el-GR" dirty="0" smtClean="0"/>
                  <a:t>σ</a:t>
                </a:r>
                <a:r>
                  <a:rPr lang="en-US" baseline="-25000" dirty="0" smtClean="0"/>
                  <a:t>max</a:t>
                </a:r>
                <a:r>
                  <a:rPr lang="en-US" dirty="0" smtClean="0"/>
                  <a:t> or </a:t>
                </a:r>
                <a:r>
                  <a:rPr lang="el-GR" dirty="0" smtClean="0"/>
                  <a:t>σ</a:t>
                </a:r>
                <a:r>
                  <a:rPr lang="en-US" baseline="-25000" dirty="0" smtClean="0"/>
                  <a:t>min</a:t>
                </a:r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Stress values are usually nominal stresses – load applied in the gauge length divided by the original cross sectional area</a:t>
                </a:r>
              </a:p>
              <a:p>
                <a:r>
                  <a:rPr lang="en-US" dirty="0" smtClean="0"/>
                  <a:t>S-N relationships are determined for a given </a:t>
                </a:r>
                <a:r>
                  <a:rPr lang="el-GR" dirty="0" smtClean="0"/>
                  <a:t>σ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, </a:t>
                </a:r>
                <a:r>
                  <a:rPr lang="en-US" dirty="0"/>
                  <a:t>R</a:t>
                </a:r>
                <a:r>
                  <a:rPr lang="en-US" dirty="0" smtClean="0"/>
                  <a:t> or A</a:t>
                </a:r>
              </a:p>
              <a:p>
                <a:r>
                  <a:rPr lang="en-US" dirty="0" smtClean="0"/>
                  <a:t>Procedure for constructing S-N curve: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S-N curve is usually determined with 8 to 12 specimens – Statistically significant results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Test first specimen at high stress (well above proof stress or yield stress), where the failure is expected to occur in a fairly short number of cycles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Test stress is then decreased for each succeeding specimen, until one or two specimens do not fail in specified number of cycles, generally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𝑐𝑦𝑐𝑙𝑒𝑠</m:t>
                    </m:r>
                  </m:oMath>
                </a14:m>
                <a:endParaRPr lang="en-US" b="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Among the test stress levels, highest stress at which non-failure is observed is fatigue limit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For materials without fatigue limit, test will be terminated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5 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𝑐𝑦𝑐𝑙𝑒𝑠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948" y="803564"/>
                <a:ext cx="11995052" cy="5791200"/>
              </a:xfrm>
              <a:blipFill>
                <a:blip r:embed="rId2"/>
                <a:stretch>
                  <a:fillRect l="-915" t="-2421" r="-864" b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5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11908"/>
            <a:ext cx="10515600" cy="5211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Stress controlled fatigue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745589"/>
            <a:ext cx="11788726" cy="58943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Here the stress amplitude is held constant during cycling</a:t>
            </a:r>
          </a:p>
          <a:p>
            <a:r>
              <a:rPr lang="en-US" dirty="0" smtClean="0"/>
              <a:t>Stress ratio, “R” is maintained constant</a:t>
            </a:r>
          </a:p>
          <a:p>
            <a:r>
              <a:rPr lang="en-US" dirty="0"/>
              <a:t>It is done in 2 ways; (</a:t>
            </a:r>
            <a:r>
              <a:rPr lang="en-US" dirty="0" err="1"/>
              <a:t>i</a:t>
            </a:r>
            <a:r>
              <a:rPr lang="en-US" dirty="0"/>
              <a:t>) decreasing </a:t>
            </a:r>
            <a:r>
              <a:rPr lang="el-GR" dirty="0"/>
              <a:t>σ</a:t>
            </a:r>
            <a:r>
              <a:rPr lang="en-US" baseline="-25000" dirty="0"/>
              <a:t>max </a:t>
            </a:r>
            <a:r>
              <a:rPr lang="en-US" dirty="0"/>
              <a:t>and maintain stress ratio constant </a:t>
            </a:r>
            <a:r>
              <a:rPr lang="en-US" dirty="0" smtClean="0"/>
              <a:t>(or by) </a:t>
            </a:r>
            <a:r>
              <a:rPr lang="en-US" dirty="0"/>
              <a:t>(ii) decreasing alternate stress (</a:t>
            </a:r>
            <a:r>
              <a:rPr lang="el-GR" dirty="0"/>
              <a:t>σ</a:t>
            </a:r>
            <a:r>
              <a:rPr lang="en-US" baseline="-25000" dirty="0"/>
              <a:t>a</a:t>
            </a:r>
            <a:r>
              <a:rPr lang="en-US" dirty="0"/>
              <a:t>) and maintain the mean stress (</a:t>
            </a:r>
            <a:r>
              <a:rPr lang="el-GR" dirty="0"/>
              <a:t>σ</a:t>
            </a:r>
            <a:r>
              <a:rPr lang="en-US" baseline="-25000" dirty="0"/>
              <a:t>m</a:t>
            </a:r>
            <a:r>
              <a:rPr lang="en-US" dirty="0"/>
              <a:t>) constant</a:t>
            </a:r>
            <a:endParaRPr lang="en-US" dirty="0" smtClean="0"/>
          </a:p>
          <a:p>
            <a:r>
              <a:rPr lang="en-US" dirty="0" smtClean="0"/>
              <a:t>R is maintained constant by applying series of stress cycles with decreasing </a:t>
            </a:r>
            <a:r>
              <a:rPr lang="el-GR" dirty="0" smtClean="0"/>
              <a:t>σ</a:t>
            </a:r>
            <a:r>
              <a:rPr lang="en-US" baseline="-25000" dirty="0" smtClean="0"/>
              <a:t>max</a:t>
            </a:r>
            <a:r>
              <a:rPr lang="en-US" dirty="0" smtClean="0"/>
              <a:t> and by adjusting the </a:t>
            </a:r>
            <a:r>
              <a:rPr lang="el-GR" dirty="0"/>
              <a:t>σ</a:t>
            </a:r>
            <a:r>
              <a:rPr lang="en-US" baseline="-25000" dirty="0" smtClean="0"/>
              <a:t>min</a:t>
            </a:r>
            <a:r>
              <a:rPr lang="en-US" dirty="0" smtClean="0"/>
              <a:t> the “R” value is maintained constant</a:t>
            </a:r>
          </a:p>
          <a:p>
            <a:r>
              <a:rPr lang="en-US" dirty="0" smtClean="0"/>
              <a:t>When R is maintained constant, we will plot between </a:t>
            </a:r>
            <a:r>
              <a:rPr lang="el-GR" dirty="0"/>
              <a:t>σ</a:t>
            </a:r>
            <a:r>
              <a:rPr lang="en-US" baseline="-25000" dirty="0"/>
              <a:t>max</a:t>
            </a:r>
            <a:r>
              <a:rPr lang="en-US" dirty="0"/>
              <a:t> </a:t>
            </a:r>
            <a:r>
              <a:rPr lang="en-US" dirty="0" smtClean="0"/>
              <a:t>vs N</a:t>
            </a:r>
          </a:p>
          <a:p>
            <a:r>
              <a:rPr lang="en-US" dirty="0" smtClean="0"/>
              <a:t>Mean stress </a:t>
            </a:r>
            <a:r>
              <a:rPr lang="el-GR" dirty="0" smtClean="0"/>
              <a:t>σ</a:t>
            </a:r>
            <a:r>
              <a:rPr lang="en-US" baseline="-25000" dirty="0" smtClean="0"/>
              <a:t>m</a:t>
            </a:r>
            <a:r>
              <a:rPr lang="en-US" dirty="0" smtClean="0"/>
              <a:t> is kept constant by varying alternating stress, </a:t>
            </a:r>
            <a:r>
              <a:rPr lang="el-GR" dirty="0" smtClean="0"/>
              <a:t>σ</a:t>
            </a:r>
            <a:r>
              <a:rPr lang="en-US" baseline="-25000" dirty="0"/>
              <a:t>a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</a:t>
            </a:r>
            <a:r>
              <a:rPr lang="el-GR" dirty="0"/>
              <a:t>σ</a:t>
            </a:r>
            <a:r>
              <a:rPr lang="en-US" baseline="-25000" dirty="0" smtClean="0"/>
              <a:t>m </a:t>
            </a:r>
            <a:r>
              <a:rPr lang="en-US" dirty="0" smtClean="0"/>
              <a:t>is maintained constant, we will plot between </a:t>
            </a:r>
            <a:r>
              <a:rPr lang="el-GR" dirty="0"/>
              <a:t>σ</a:t>
            </a:r>
            <a:r>
              <a:rPr lang="en-US" baseline="-25000" dirty="0" smtClean="0"/>
              <a:t>a </a:t>
            </a:r>
            <a:r>
              <a:rPr lang="en-US" dirty="0" smtClean="0"/>
              <a:t>vs N</a:t>
            </a:r>
          </a:p>
          <a:p>
            <a:r>
              <a:rPr lang="en-US" dirty="0" smtClean="0"/>
              <a:t>For different mean stress values </a:t>
            </a:r>
            <a:r>
              <a:rPr lang="en-US" dirty="0"/>
              <a:t>(</a:t>
            </a:r>
            <a:r>
              <a:rPr lang="el-GR" dirty="0"/>
              <a:t>σ</a:t>
            </a:r>
            <a:r>
              <a:rPr lang="en-US" baseline="-25000" dirty="0"/>
              <a:t>m</a:t>
            </a:r>
            <a:r>
              <a:rPr lang="en-US" dirty="0"/>
              <a:t>)</a:t>
            </a:r>
            <a:r>
              <a:rPr lang="en-US" dirty="0" smtClean="0"/>
              <a:t>, different values of limiting range of stress </a:t>
            </a:r>
            <a:r>
              <a:rPr lang="en-US" dirty="0"/>
              <a:t>(</a:t>
            </a:r>
            <a:r>
              <a:rPr lang="el-GR" dirty="0"/>
              <a:t>σ</a:t>
            </a:r>
            <a:r>
              <a:rPr lang="en-US" baseline="-25000" dirty="0"/>
              <a:t>r</a:t>
            </a:r>
            <a:r>
              <a:rPr lang="en-US" dirty="0"/>
              <a:t>) </a:t>
            </a:r>
            <a:r>
              <a:rPr lang="en-US" dirty="0" smtClean="0"/>
              <a:t>is obtained: Goodman plots</a:t>
            </a:r>
          </a:p>
          <a:p>
            <a:r>
              <a:rPr lang="en-US" dirty="0" smtClean="0"/>
              <a:t>Goodman diagram: Relationship between </a:t>
            </a:r>
            <a:r>
              <a:rPr lang="el-GR" dirty="0" smtClean="0"/>
              <a:t>σ</a:t>
            </a:r>
            <a:r>
              <a:rPr lang="en-US" baseline="-25000" dirty="0" smtClean="0"/>
              <a:t>r </a:t>
            </a:r>
            <a:r>
              <a:rPr lang="en-US" dirty="0" smtClean="0"/>
              <a:t>and </a:t>
            </a:r>
            <a:r>
              <a:rPr lang="el-GR" dirty="0"/>
              <a:t>σ</a:t>
            </a:r>
            <a:r>
              <a:rPr lang="en-US" baseline="-25000" dirty="0" smtClean="0"/>
              <a:t>m </a:t>
            </a:r>
            <a:r>
              <a:rPr lang="en-US" dirty="0" smtClean="0"/>
              <a:t>during cyclic loading is given by GD</a:t>
            </a:r>
          </a:p>
          <a:p>
            <a:r>
              <a:rPr lang="en-US" dirty="0" smtClean="0"/>
              <a:t>Variation in the range of stress (</a:t>
            </a:r>
            <a:r>
              <a:rPr lang="el-GR" dirty="0" smtClean="0"/>
              <a:t>σ</a:t>
            </a:r>
            <a:r>
              <a:rPr lang="en-US" baseline="-25000" dirty="0" smtClean="0"/>
              <a:t>r</a:t>
            </a:r>
            <a:r>
              <a:rPr lang="en-US" dirty="0" smtClean="0"/>
              <a:t>) as a function of mean stress (</a:t>
            </a:r>
            <a:r>
              <a:rPr lang="el-GR" dirty="0" smtClean="0"/>
              <a:t>σ</a:t>
            </a:r>
            <a:r>
              <a:rPr lang="en-US" baseline="-25000" dirty="0" smtClean="0"/>
              <a:t>m</a:t>
            </a:r>
            <a:r>
              <a:rPr lang="en-US" dirty="0" smtClean="0"/>
              <a:t>)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7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11907"/>
            <a:ext cx="10515600" cy="5211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Strain controlled fatigue tests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" y="745589"/>
                <a:ext cx="11788726" cy="58943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Here the strain amplitude is held constant during cycling – Width of the hysteresis depends on the amplitude of the cyclic strain</a:t>
                </a:r>
              </a:p>
              <a:p>
                <a:r>
                  <a:rPr lang="en-US" dirty="0" smtClean="0"/>
                  <a:t>Ex: Thermal cycling, where a component expands and contracts as a function of fluctuation in the temperature</a:t>
                </a:r>
              </a:p>
              <a:p>
                <a:r>
                  <a:rPr lang="en-US" dirty="0" smtClean="0"/>
                  <a:t>Cyclic stress-strain curves and the hysteresis loops – because plastic deformation in not completely reversible during cyclic straining and hence the hysteresis loop kind of a stress-strain curve</a:t>
                </a:r>
              </a:p>
              <a:p>
                <a:r>
                  <a:rPr lang="en-US" dirty="0" smtClean="0"/>
                  <a:t>Dimensions of hysteresis loop: width = strain range, </a:t>
                </a:r>
                <a:r>
                  <a:rPr lang="en-US" dirty="0" smtClean="0">
                    <a:sym typeface="Symbol" panose="05050102010706020507" pitchFamily="18" charset="2"/>
                  </a:rPr>
                  <a:t></a:t>
                </a:r>
                <a:r>
                  <a:rPr lang="el-GR" dirty="0" smtClean="0">
                    <a:sym typeface="Symbol" panose="05050102010706020507" pitchFamily="18" charset="2"/>
                  </a:rPr>
                  <a:t>ε</a:t>
                </a:r>
                <a:r>
                  <a:rPr lang="en-US" dirty="0" smtClean="0">
                    <a:sym typeface="Symbol" panose="05050102010706020507" pitchFamily="18" charset="2"/>
                  </a:rPr>
                  <a:t>; height = stress range, </a:t>
                </a:r>
                <a:r>
                  <a:rPr lang="el-GR" dirty="0" smtClean="0">
                    <a:sym typeface="Symbol" panose="05050102010706020507" pitchFamily="18" charset="2"/>
                  </a:rPr>
                  <a:t>σ</a:t>
                </a:r>
                <a:endParaRPr lang="en-US" dirty="0" smtClean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Strain </a:t>
                </a:r>
                <a:r>
                  <a:rPr lang="en-US" dirty="0" smtClean="0">
                    <a:sym typeface="Symbol" panose="05050102010706020507" pitchFamily="18" charset="2"/>
                  </a:rPr>
                  <a:t>range, </a:t>
                </a:r>
                <a:r>
                  <a:rPr lang="en-US" dirty="0">
                    <a:sym typeface="Symbol" panose="05050102010706020507" pitchFamily="18" charset="2"/>
                  </a:rPr>
                  <a:t></a:t>
                </a:r>
                <a:r>
                  <a:rPr lang="el-GR" dirty="0" smtClean="0">
                    <a:sym typeface="Symbol" panose="05050102010706020507" pitchFamily="18" charset="2"/>
                  </a:rPr>
                  <a:t>ε</a:t>
                </a:r>
                <a:r>
                  <a:rPr lang="en-US" dirty="0" smtClean="0">
                    <a:sym typeface="Symbol" panose="05050102010706020507" pitchFamily="18" charset="2"/>
                  </a:rPr>
                  <a:t> = 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𝑝𝑙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:r>
                  <a:rPr lang="en-US" dirty="0">
                    <a:sym typeface="Symbol" panose="05050102010706020507" pitchFamily="18" charset="2"/>
                  </a:rPr>
                  <a:t>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𝑒𝑙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= K’(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𝑝𝑙</m:t>
                        </m:r>
                      </m:sub>
                    </m:sSub>
                  </m:oMath>
                </a14:m>
                <a:r>
                  <a:rPr lang="en-US" dirty="0" smtClean="0"/>
                  <a:t>)^n’</a:t>
                </a:r>
              </a:p>
              <a:p>
                <a:r>
                  <a:rPr lang="en-US" dirty="0" smtClean="0"/>
                  <a:t>Cyclic hardening: Increase in peak stress and continually decreasing peak strain – usually delayed fracture - (n’&gt;0.15)</a:t>
                </a:r>
              </a:p>
              <a:p>
                <a:r>
                  <a:rPr lang="en-US" dirty="0" smtClean="0"/>
                  <a:t>Cyclic softening: Decrease in peak stress and continually increasing peak strain – usually </a:t>
                </a:r>
                <a:r>
                  <a:rPr lang="en-US" dirty="0"/>
                  <a:t>early fracture - (</a:t>
                </a:r>
                <a:r>
                  <a:rPr lang="en-US" dirty="0" smtClean="0"/>
                  <a:t>n’&lt;0.15</a:t>
                </a:r>
                <a:r>
                  <a:rPr lang="en-US" dirty="0"/>
                  <a:t>)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745589"/>
                <a:ext cx="11788726" cy="5894362"/>
              </a:xfrm>
              <a:blipFill>
                <a:blip r:embed="rId2"/>
                <a:stretch>
                  <a:fillRect l="-931" t="-2275" r="-1655" b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50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Cyclic </a:t>
            </a:r>
            <a:r>
              <a:rPr lang="en-US" dirty="0" smtClean="0"/>
              <a:t>stress-strain </a:t>
            </a:r>
            <a:r>
              <a:rPr lang="en-US" dirty="0" smtClean="0"/>
              <a:t>loop, cyclic </a:t>
            </a:r>
            <a:r>
              <a:rPr lang="en-US" dirty="0" smtClean="0"/>
              <a:t>hardening and softening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47" y="1766671"/>
            <a:ext cx="4524375" cy="38385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53" y="1938771"/>
            <a:ext cx="37242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11907"/>
            <a:ext cx="10515600" cy="5211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Low cycle fatigue (N &lt; 10^4 to 10^5 cycles)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" y="745589"/>
                <a:ext cx="11788726" cy="589436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Failures that occurs at high stress and low number of cycles to failure</a:t>
                </a:r>
              </a:p>
              <a:p>
                <a:r>
                  <a:rPr lang="en-US" dirty="0" smtClean="0"/>
                  <a:t>LCF occurs when the repeated stresses are of thermal origin</a:t>
                </a:r>
              </a:p>
              <a:p>
                <a:r>
                  <a:rPr lang="en-US" dirty="0" smtClean="0"/>
                  <a:t>Ex: Nuclear pressure vessels, steam turbines, power machinery, etc.,</a:t>
                </a:r>
              </a:p>
              <a:p>
                <a:r>
                  <a:rPr lang="en-US" dirty="0" smtClean="0"/>
                  <a:t>How to present LCF data? Coffin-Manson plots</a:t>
                </a:r>
              </a:p>
              <a:p>
                <a:r>
                  <a:rPr lang="en-US" dirty="0" smtClean="0"/>
                  <a:t>Coffin-Manson plots -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𝑝𝑙</m:t>
                        </m:r>
                      </m:sub>
                    </m:sSub>
                  </m:oMath>
                </a14:m>
                <a:r>
                  <a:rPr lang="en-US" dirty="0" smtClean="0"/>
                  <a:t> vs Number of cycles to failure (log-log plot)</a:t>
                </a:r>
              </a:p>
              <a:p>
                <a:r>
                  <a:rPr lang="en-US" dirty="0"/>
                  <a:t>Coffin-Manson </a:t>
                </a:r>
                <a:r>
                  <a:rPr lang="en-US" dirty="0" smtClean="0"/>
                  <a:t>relation,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is plastic strain amplitude;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is fatigue ductility coefficient;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number of strain reversals to failure; c is the fatigue ductility exponent (varies between -0.5 to -0.7 for metals)</a:t>
                </a:r>
              </a:p>
              <a:p>
                <a:r>
                  <a:rPr lang="en-US" dirty="0" smtClean="0"/>
                  <a:t>Value of “c” must be sufficiently small for larger fatigue life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745589"/>
                <a:ext cx="11788726" cy="5894362"/>
              </a:xfrm>
              <a:blipFill>
                <a:blip r:embed="rId2"/>
                <a:stretch>
                  <a:fillRect l="-931" t="-1655" r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93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Structural changes during fatigue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17418"/>
            <a:ext cx="11118273" cy="5846618"/>
          </a:xfrm>
        </p:spPr>
        <p:txBody>
          <a:bodyPr/>
          <a:lstStyle/>
          <a:p>
            <a:r>
              <a:rPr lang="en-US" dirty="0" smtClean="0"/>
              <a:t>Crack initiation – Early development of fatigue failure</a:t>
            </a:r>
          </a:p>
          <a:p>
            <a:r>
              <a:rPr lang="en-US" dirty="0" smtClean="0"/>
              <a:t>Slip-band crack growth – Stage I crack growth - Deepening of initial crack on planes of high shear stress</a:t>
            </a:r>
          </a:p>
          <a:p>
            <a:r>
              <a:rPr lang="en-US" dirty="0" smtClean="0"/>
              <a:t>Crack growth on planes of high tensile stress – Stage II crack growth - Growth of well defined crack in the direction normal to maximum tensile stress</a:t>
            </a:r>
          </a:p>
          <a:p>
            <a:r>
              <a:rPr lang="en-US" dirty="0" smtClean="0"/>
              <a:t>Ultimate ductile fracture – Crack length increases beyond which cross section cannot support the applied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7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Stage – I Fatigue crack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17418"/>
            <a:ext cx="11118273" cy="58466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Generally fatigue crack growth starts at the surface </a:t>
            </a:r>
          </a:p>
          <a:p>
            <a:r>
              <a:rPr lang="en-US" dirty="0" smtClean="0"/>
              <a:t>Formation of surface ridges and grooves – Slip-band extrusions and slip-band intrusions</a:t>
            </a:r>
          </a:p>
          <a:p>
            <a:r>
              <a:rPr lang="en-US" dirty="0" smtClean="0"/>
              <a:t>Fatigue crack initiates at intrusions and extrusions</a:t>
            </a:r>
          </a:p>
          <a:p>
            <a:r>
              <a:rPr lang="en-US" dirty="0" smtClean="0"/>
              <a:t>Slip bands are the result of systematic buildup of fine slip movements in the order of ~1 nm </a:t>
            </a:r>
          </a:p>
          <a:p>
            <a:r>
              <a:rPr lang="en-US" dirty="0" smtClean="0"/>
              <a:t>Initially, slip band evolution acts as a sink for accommodating large total strain without appreciable cyclic strain hardening</a:t>
            </a:r>
          </a:p>
          <a:p>
            <a:r>
              <a:rPr lang="en-US" dirty="0" smtClean="0"/>
              <a:t>Later, the slip band movement are prone to develop a slanting profile</a:t>
            </a:r>
          </a:p>
          <a:p>
            <a:r>
              <a:rPr lang="en-US" dirty="0" smtClean="0"/>
              <a:t>Back and forth fine slip movements could form notches and ridges alternatively, at the surface</a:t>
            </a:r>
          </a:p>
          <a:p>
            <a:r>
              <a:rPr lang="en-US" dirty="0" smtClean="0"/>
              <a:t>Every time a notch forms, it acts as a localized stress riser (of atomic dimensions) and paving the way for the start of fatigue crack growth</a:t>
            </a:r>
          </a:p>
          <a:p>
            <a:r>
              <a:rPr lang="en-US" dirty="0" smtClean="0"/>
              <a:t>Generally the rate of crack growth in Stage-I is very low – nm per 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5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Stage – II Fatigue crack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17418"/>
            <a:ext cx="11118273" cy="5846618"/>
          </a:xfrm>
        </p:spPr>
        <p:txBody>
          <a:bodyPr>
            <a:normAutofit/>
          </a:bodyPr>
          <a:lstStyle/>
          <a:p>
            <a:r>
              <a:rPr lang="en-US" dirty="0" smtClean="0"/>
              <a:t>Stage –II crack propagation rate is microns per cycle</a:t>
            </a:r>
          </a:p>
          <a:p>
            <a:r>
              <a:rPr lang="en-US" dirty="0" smtClean="0"/>
              <a:t>Stage-II crack propagation frequency shows a ripples or fatigue striations</a:t>
            </a:r>
          </a:p>
          <a:p>
            <a:r>
              <a:rPr lang="en-US" dirty="0"/>
              <a:t>Stage-II crack propagation </a:t>
            </a:r>
            <a:r>
              <a:rPr lang="en-US" dirty="0" smtClean="0"/>
              <a:t>occurs by Plastic blunting process</a:t>
            </a:r>
          </a:p>
          <a:p>
            <a:r>
              <a:rPr lang="en-US" dirty="0" smtClean="0"/>
              <a:t>At the start of loading cycle, crack tip will be sharp</a:t>
            </a:r>
          </a:p>
          <a:p>
            <a:r>
              <a:rPr lang="en-US" dirty="0" smtClean="0"/>
              <a:t>Once the tensile load is applied, small double notch at crack tip concentrates the slip along the planes at 45</a:t>
            </a:r>
            <a:r>
              <a:rPr lang="en-US" dirty="0" smtClean="0">
                <a:sym typeface="Symbol" panose="05050102010706020507" pitchFamily="18" charset="2"/>
              </a:rPr>
              <a:t> to the crack plane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As the crack widens to its maximum extension, crack propagates or deepens by PLASTIC SHEARING process and the crack tip becomes blunt</a:t>
            </a:r>
          </a:p>
          <a:p>
            <a:r>
              <a:rPr lang="en-US" dirty="0" smtClean="0">
                <a:sym typeface="Symbol" panose="05050102010706020507" pitchFamily="18" charset="2"/>
              </a:rPr>
              <a:t>When the tensile load is changed to compression, slip direction in the end are reversed, crack faces will be crushed together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New crack surface is created again when the load becomes tensile and be crushed or blunted during the compression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2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9372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 W.A Woods concept of </a:t>
            </a:r>
            <a:r>
              <a:rPr lang="en-US" dirty="0" smtClean="0"/>
              <a:t>micro-deformation </a:t>
            </a:r>
            <a:r>
              <a:rPr lang="en-US" dirty="0" smtClean="0"/>
              <a:t>and plastic blunting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8" t="5950" r="5760" b="4966"/>
          <a:stretch/>
        </p:blipFill>
        <p:spPr>
          <a:xfrm>
            <a:off x="3283527" y="1371600"/>
            <a:ext cx="5860473" cy="4973782"/>
          </a:xfrm>
        </p:spPr>
      </p:pic>
    </p:spTree>
    <p:extLst>
      <p:ext uri="{BB962C8B-B14F-4D97-AF65-F5344CB8AC3E}">
        <p14:creationId xmlns:p14="http://schemas.microsoft.com/office/powerpoint/2010/main" val="367430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Fatigue Testing and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110"/>
            <a:ext cx="10515600" cy="5694217"/>
          </a:xfrm>
        </p:spPr>
        <p:txBody>
          <a:bodyPr/>
          <a:lstStyle/>
          <a:p>
            <a:r>
              <a:rPr lang="en-US" dirty="0" smtClean="0"/>
              <a:t>ASTM STANDARD </a:t>
            </a:r>
            <a:r>
              <a:rPr lang="en-US" dirty="0" smtClean="0"/>
              <a:t>E2714-13 – Specimen preparation, test procedure, etc.,</a:t>
            </a:r>
            <a:endParaRPr lang="en-US" dirty="0" smtClean="0"/>
          </a:p>
          <a:p>
            <a:r>
              <a:rPr lang="en-US" dirty="0" smtClean="0"/>
              <a:t>Whether it is a stress controlled or strain controlled fatigue test</a:t>
            </a:r>
          </a:p>
          <a:p>
            <a:r>
              <a:rPr lang="en-US" dirty="0" smtClean="0"/>
              <a:t>Whether it is a triangular or trapezoidal waveform</a:t>
            </a:r>
            <a:endParaRPr lang="en-US" dirty="0" smtClean="0"/>
          </a:p>
          <a:p>
            <a:r>
              <a:rPr lang="en-US" dirty="0" smtClean="0"/>
              <a:t>If it is a stress controlled test, decide the nominal stress, hold time (if it is a dwell fatigue), rise time, fall time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0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6" y="1825625"/>
            <a:ext cx="10480964" cy="4852266"/>
          </a:xfrm>
        </p:spPr>
        <p:txBody>
          <a:bodyPr/>
          <a:lstStyle/>
          <a:p>
            <a:r>
              <a:rPr lang="en-US" dirty="0" smtClean="0"/>
              <a:t>Introduction to Fatigue</a:t>
            </a:r>
          </a:p>
          <a:p>
            <a:r>
              <a:rPr lang="en-US" dirty="0" smtClean="0"/>
              <a:t>Fatigue testing parameters</a:t>
            </a:r>
          </a:p>
          <a:p>
            <a:r>
              <a:rPr lang="en-US" dirty="0" smtClean="0"/>
              <a:t>Fatigue testing </a:t>
            </a:r>
          </a:p>
          <a:p>
            <a:r>
              <a:rPr lang="en-US" dirty="0" smtClean="0"/>
              <a:t>Stress controlled fatigue testing</a:t>
            </a:r>
          </a:p>
          <a:p>
            <a:r>
              <a:rPr lang="en-US" dirty="0" smtClean="0"/>
              <a:t>Strain controlled fatigue testing</a:t>
            </a:r>
          </a:p>
          <a:p>
            <a:r>
              <a:rPr lang="en-US" dirty="0" smtClean="0"/>
              <a:t>S-N curves</a:t>
            </a:r>
          </a:p>
          <a:p>
            <a:r>
              <a:rPr lang="en-US" dirty="0" smtClean="0"/>
              <a:t>Coffin-Manson plots</a:t>
            </a:r>
          </a:p>
          <a:p>
            <a:r>
              <a:rPr lang="en-US" dirty="0" smtClean="0"/>
              <a:t>Fatigue crack growth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3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71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Fatigue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31273"/>
            <a:ext cx="11132127" cy="5749636"/>
          </a:xfrm>
        </p:spPr>
        <p:txBody>
          <a:bodyPr/>
          <a:lstStyle/>
          <a:p>
            <a:r>
              <a:rPr lang="en-US" dirty="0" smtClean="0"/>
              <a:t>Metal subjected to </a:t>
            </a:r>
            <a:r>
              <a:rPr lang="en-US" dirty="0" smtClean="0">
                <a:solidFill>
                  <a:srgbClr val="FF0000"/>
                </a:solidFill>
              </a:rPr>
              <a:t>repetitive loading</a:t>
            </a:r>
            <a:r>
              <a:rPr lang="en-US" dirty="0" smtClean="0"/>
              <a:t> conditions accompanied with vibrations or fluctuating stress</a:t>
            </a:r>
          </a:p>
          <a:p>
            <a:r>
              <a:rPr lang="en-US" dirty="0" smtClean="0"/>
              <a:t>Failures occur under </a:t>
            </a:r>
            <a:r>
              <a:rPr lang="en-US" dirty="0" smtClean="0">
                <a:solidFill>
                  <a:srgbClr val="FF0000"/>
                </a:solidFill>
              </a:rPr>
              <a:t>dynamic loading conditions</a:t>
            </a:r>
            <a:r>
              <a:rPr lang="en-US" dirty="0" smtClean="0"/>
              <a:t> – because these failures occur only after a considerable period of service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r>
              <a:rPr lang="en-US" dirty="0" smtClean="0"/>
              <a:t> of frequent fatigue failures </a:t>
            </a:r>
            <a:r>
              <a:rPr lang="en-US" dirty="0" smtClean="0"/>
              <a:t>are; </a:t>
            </a:r>
            <a:r>
              <a:rPr lang="en-US" dirty="0" smtClean="0"/>
              <a:t>automobiles, aircraft, compressors, pumps, turbines, etc.,</a:t>
            </a:r>
          </a:p>
          <a:p>
            <a:r>
              <a:rPr lang="en-US" dirty="0" smtClean="0"/>
              <a:t>Fatigue failures happen </a:t>
            </a:r>
            <a:r>
              <a:rPr lang="en-US" dirty="0" smtClean="0">
                <a:solidFill>
                  <a:srgbClr val="FF0000"/>
                </a:solidFill>
              </a:rPr>
              <a:t>without any warning</a:t>
            </a:r>
          </a:p>
          <a:p>
            <a:r>
              <a:rPr lang="en-US" dirty="0" smtClean="0"/>
              <a:t>Fatigue failures are in general </a:t>
            </a:r>
            <a:r>
              <a:rPr lang="en-US" dirty="0" smtClean="0">
                <a:solidFill>
                  <a:srgbClr val="FF0000"/>
                </a:solidFill>
              </a:rPr>
              <a:t>brittle in nature </a:t>
            </a:r>
            <a:r>
              <a:rPr lang="en-US" dirty="0" smtClean="0"/>
              <a:t>– no gross deformation is observed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Fracture surface </a:t>
            </a:r>
            <a:r>
              <a:rPr lang="en-US" dirty="0" smtClean="0"/>
              <a:t>will be in general </a:t>
            </a:r>
            <a:r>
              <a:rPr lang="en-US" dirty="0" smtClean="0">
                <a:solidFill>
                  <a:srgbClr val="FF0000"/>
                </a:solidFill>
              </a:rPr>
              <a:t>normal to the loading axis</a:t>
            </a:r>
          </a:p>
          <a:p>
            <a:r>
              <a:rPr lang="en-US" dirty="0" smtClean="0"/>
              <a:t>Fatigue fracture surface has a </a:t>
            </a:r>
            <a:r>
              <a:rPr lang="en-US" dirty="0" smtClean="0">
                <a:solidFill>
                  <a:srgbClr val="FF0000"/>
                </a:solidFill>
              </a:rPr>
              <a:t>trademark artifact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0000"/>
                </a:solidFill>
              </a:rPr>
              <a:t>rough</a:t>
            </a:r>
            <a:r>
              <a:rPr lang="en-US" dirty="0" smtClean="0"/>
              <a:t> region and </a:t>
            </a:r>
            <a:r>
              <a:rPr lang="en-US" dirty="0" smtClean="0">
                <a:solidFill>
                  <a:srgbClr val="FF0000"/>
                </a:solidFill>
              </a:rPr>
              <a:t>smooth</a:t>
            </a:r>
            <a:r>
              <a:rPr lang="en-US" dirty="0" smtClean="0"/>
              <a:t>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2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1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Fatigue                                   Contd.,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5854"/>
                <a:ext cx="10515600" cy="581891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Smooth region </a:t>
                </a:r>
                <a:r>
                  <a:rPr lang="en-US" sz="2000" dirty="0" smtClean="0"/>
                  <a:t>– due to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rubbing action </a:t>
                </a:r>
                <a:r>
                  <a:rPr lang="en-US" sz="2000" dirty="0" smtClean="0"/>
                  <a:t>as the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crack tries to propagate through the cross section</a:t>
                </a:r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Rough region </a:t>
                </a:r>
                <a:r>
                  <a:rPr lang="en-US" sz="2000" dirty="0" smtClean="0"/>
                  <a:t>–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member tries to fail in a ductile manner </a:t>
                </a:r>
                <a:r>
                  <a:rPr lang="en-US" sz="2000" dirty="0" smtClean="0"/>
                  <a:t>since the cross section is no longer able to take up the load</a:t>
                </a:r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Series of rings or beach marks </a:t>
                </a:r>
                <a:r>
                  <a:rPr lang="en-US" sz="2000" dirty="0" smtClean="0"/>
                  <a:t>– Indicates the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progress of fracture inward from the point of initiation </a:t>
                </a:r>
                <a:r>
                  <a:rPr lang="en-US" sz="2000" dirty="0" smtClean="0"/>
                  <a:t>of failure</a:t>
                </a:r>
              </a:p>
              <a:p>
                <a:r>
                  <a:rPr lang="en-US" sz="2000" dirty="0" smtClean="0"/>
                  <a:t>3 basic factors necessary to cause fatigue failure are; (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)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maximum tensile stress </a:t>
                </a:r>
                <a:r>
                  <a:rPr lang="en-US" sz="2000" dirty="0" smtClean="0"/>
                  <a:t>of sufficiently high value, (ii)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large enough variation </a:t>
                </a:r>
                <a:r>
                  <a:rPr lang="en-US" sz="2000" dirty="0" smtClean="0"/>
                  <a:t>in applied stress and (iii)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large number of cycles </a:t>
                </a:r>
                <a:r>
                  <a:rPr lang="en-US" sz="2000" dirty="0" smtClean="0"/>
                  <a:t>of applied stress</a:t>
                </a:r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Why not a maximum compressive stress</a:t>
                </a:r>
                <a:r>
                  <a:rPr lang="en-US" sz="2000" dirty="0" smtClean="0"/>
                  <a:t> of high value? Because in case of compressive stress, the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stress state of maximum principal stress is always algebraically negative</a:t>
                </a:r>
                <a:r>
                  <a:rPr lang="en-US" sz="2000" dirty="0" smtClean="0"/>
                  <a:t>, hence it will </a:t>
                </a:r>
                <a:r>
                  <a:rPr lang="en-US" sz="2000" dirty="0" smtClean="0"/>
                  <a:t>not lead to </a:t>
                </a:r>
                <a:r>
                  <a:rPr lang="en-US" sz="2000" dirty="0" smtClean="0"/>
                  <a:t>fatigue fracture </a:t>
                </a:r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Low Cycle Fatigue </a:t>
                </a:r>
                <a:r>
                  <a:rPr lang="en-US" sz="2000" dirty="0" smtClean="0"/>
                  <a:t>(N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𝑜𝑟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000" dirty="0" smtClean="0"/>
                  <a:t>cycles) : Usually strain controlled fatigue tests rather than stress controlled fatigue tests</a:t>
                </a:r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High Cycle Fatigue </a:t>
                </a:r>
                <a:r>
                  <a:rPr lang="en-US" sz="2000" dirty="0" smtClean="0"/>
                  <a:t>(N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000" dirty="0" smtClean="0"/>
                  <a:t>cycles)</a:t>
                </a:r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Fatigue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limit or endurance limit</a:t>
                </a:r>
                <a:r>
                  <a:rPr lang="en-US" sz="2000" dirty="0" smtClean="0"/>
                  <a:t>: Below this limiting stress, the material presumably can endure an infinite number of cycles, without failure – S-N curve becomes horizontal</a:t>
                </a:r>
              </a:p>
              <a:p>
                <a:r>
                  <a:rPr lang="en-US" sz="2000" dirty="0" smtClean="0"/>
                  <a:t>If a material doesn’t show a fatigue limit, it is common to represent the fatigue property by means of fatigue stren</a:t>
                </a:r>
                <a:r>
                  <a:rPr lang="en-US" sz="1800" dirty="0" smtClean="0"/>
                  <a:t>gth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5854"/>
                <a:ext cx="10515600" cy="5818910"/>
              </a:xfrm>
              <a:blipFill>
                <a:blip r:embed="rId2"/>
                <a:stretch>
                  <a:fillRect l="-522" t="-1047" r="-1159" b="-5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84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364"/>
            <a:ext cx="10515600" cy="845561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ariables </a:t>
            </a:r>
            <a:r>
              <a:rPr lang="en-US" dirty="0" smtClean="0"/>
              <a:t>that decide fatigue failure are..,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>
            <a:normAutofit/>
          </a:bodyPr>
          <a:lstStyle/>
          <a:p>
            <a:r>
              <a:rPr lang="en-US" dirty="0" smtClean="0"/>
              <a:t>Stress concentration</a:t>
            </a:r>
          </a:p>
          <a:p>
            <a:r>
              <a:rPr lang="en-US" dirty="0" smtClean="0"/>
              <a:t>Corrosion</a:t>
            </a:r>
          </a:p>
          <a:p>
            <a:r>
              <a:rPr lang="en-US" dirty="0" smtClean="0"/>
              <a:t>Temperature</a:t>
            </a:r>
          </a:p>
          <a:p>
            <a:r>
              <a:rPr lang="en-US" dirty="0" smtClean="0"/>
              <a:t>Overload</a:t>
            </a:r>
          </a:p>
          <a:p>
            <a:r>
              <a:rPr lang="en-US" dirty="0" smtClean="0"/>
              <a:t>Metallurgical structure – example: inclusions</a:t>
            </a:r>
          </a:p>
          <a:p>
            <a:r>
              <a:rPr lang="en-US" dirty="0" smtClean="0"/>
              <a:t>Microstructure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Residual stress</a:t>
            </a:r>
          </a:p>
          <a:p>
            <a:r>
              <a:rPr lang="en-US" dirty="0" smtClean="0"/>
              <a:t>And the combinations of the above..,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9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Fatigue testing 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45133"/>
                <a:ext cx="10515600" cy="58743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 </a:t>
                </a:r>
                <a:r>
                  <a:rPr lang="en-US" smtClean="0"/>
                  <a:t>fatigue </a:t>
                </a:r>
                <a:r>
                  <a:rPr lang="en-US" smtClean="0"/>
                  <a:t>testing, </a:t>
                </a:r>
                <a:r>
                  <a:rPr lang="en-US" dirty="0" smtClean="0"/>
                  <a:t>tensile stress is positive and compressive stress is </a:t>
                </a:r>
                <a:r>
                  <a:rPr lang="en-US" dirty="0" smtClean="0"/>
                  <a:t>negative – A </a:t>
                </a:r>
                <a:r>
                  <a:rPr lang="en-US" smtClean="0"/>
                  <a:t>general convention</a:t>
                </a:r>
                <a:endParaRPr lang="en-US" dirty="0" smtClean="0"/>
              </a:p>
              <a:p>
                <a:r>
                  <a:rPr lang="en-US" dirty="0"/>
                  <a:t>Stress cycles: (a) Completely reversed stress cycles, (b) repeated stress cycles and (c) irregular or random stress </a:t>
                </a:r>
                <a:r>
                  <a:rPr lang="en-US" dirty="0" smtClean="0"/>
                  <a:t>cycles</a:t>
                </a:r>
              </a:p>
              <a:p>
                <a:r>
                  <a:rPr lang="en-US" dirty="0" smtClean="0"/>
                  <a:t>Maximum stress </a:t>
                </a:r>
                <a:r>
                  <a:rPr lang="el-GR" dirty="0"/>
                  <a:t>σ</a:t>
                </a:r>
                <a:r>
                  <a:rPr lang="en-US" baseline="-25000" dirty="0" smtClean="0"/>
                  <a:t>max </a:t>
                </a:r>
                <a:r>
                  <a:rPr lang="en-US" dirty="0" smtClean="0"/>
                  <a:t>: Highest algebraic stress in the cycle</a:t>
                </a:r>
              </a:p>
              <a:p>
                <a:r>
                  <a:rPr lang="en-US" dirty="0" smtClean="0"/>
                  <a:t>Minimum stress </a:t>
                </a:r>
                <a:r>
                  <a:rPr lang="el-GR" dirty="0"/>
                  <a:t>σ</a:t>
                </a:r>
                <a:r>
                  <a:rPr lang="en-US" baseline="-25000" dirty="0" smtClean="0"/>
                  <a:t>min </a:t>
                </a:r>
                <a:r>
                  <a:rPr lang="en-US" dirty="0" smtClean="0"/>
                  <a:t>: Lowest </a:t>
                </a:r>
                <a:r>
                  <a:rPr lang="en-US" dirty="0"/>
                  <a:t>algebraic stress in the </a:t>
                </a:r>
                <a:r>
                  <a:rPr lang="en-US" dirty="0" smtClean="0"/>
                  <a:t>cycle</a:t>
                </a:r>
              </a:p>
              <a:p>
                <a:r>
                  <a:rPr lang="en-US" dirty="0" smtClean="0"/>
                  <a:t>Mean stress </a:t>
                </a:r>
                <a:r>
                  <a:rPr lang="el-GR" dirty="0"/>
                  <a:t>σ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 : Algebraic mean of maximum and minimum stress in a cycle;    </a:t>
                </a:r>
                <a:r>
                  <a:rPr lang="el-GR" dirty="0" smtClean="0"/>
                  <a:t>σ</a:t>
                </a:r>
                <a:r>
                  <a:rPr lang="en-US" baseline="-25000" dirty="0"/>
                  <a:t>m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e>
                            </m:func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Range of stress </a:t>
                </a:r>
                <a:r>
                  <a:rPr lang="el-GR" dirty="0" smtClean="0"/>
                  <a:t>σ</a:t>
                </a:r>
                <a:r>
                  <a:rPr lang="en-US" baseline="-25000" dirty="0" smtClean="0"/>
                  <a:t>r </a:t>
                </a:r>
                <a:r>
                  <a:rPr lang="en-US" dirty="0" smtClean="0"/>
                  <a:t>= </a:t>
                </a:r>
                <a:r>
                  <a:rPr lang="el-GR" dirty="0"/>
                  <a:t>σ</a:t>
                </a:r>
                <a:r>
                  <a:rPr lang="en-US" baseline="-25000" dirty="0" smtClean="0"/>
                  <a:t>max</a:t>
                </a:r>
                <a:r>
                  <a:rPr lang="en-US" dirty="0" smtClean="0"/>
                  <a:t> - </a:t>
                </a:r>
                <a:r>
                  <a:rPr lang="el-GR" dirty="0"/>
                  <a:t>σ</a:t>
                </a:r>
                <a:r>
                  <a:rPr lang="en-US" baseline="-25000" dirty="0"/>
                  <a:t>min</a:t>
                </a:r>
                <a:r>
                  <a:rPr lang="en-US" baseline="-25000" dirty="0" smtClean="0"/>
                  <a:t> </a:t>
                </a:r>
              </a:p>
              <a:p>
                <a:r>
                  <a:rPr lang="en-US" dirty="0"/>
                  <a:t>Amplitude stress </a:t>
                </a:r>
                <a:r>
                  <a:rPr lang="el-GR" dirty="0"/>
                  <a:t>σ</a:t>
                </a:r>
                <a:r>
                  <a:rPr lang="en-US" baseline="-25000" dirty="0"/>
                  <a:t>a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e>
                            </m:func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Stress ratio, 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Amplitude ratio,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/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/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45133"/>
                <a:ext cx="10515600" cy="5874326"/>
              </a:xfrm>
              <a:blipFill>
                <a:blip r:embed="rId2"/>
                <a:stretch>
                  <a:fillRect l="-1043" t="-2388" r="-464" b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67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889"/>
            <a:ext cx="10515600" cy="4938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Completely reversed stress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0436"/>
            <a:ext cx="11159836" cy="5818909"/>
          </a:xfrm>
        </p:spPr>
        <p:txBody>
          <a:bodyPr/>
          <a:lstStyle/>
          <a:p>
            <a:r>
              <a:rPr lang="en-US" dirty="0" smtClean="0"/>
              <a:t>R.R </a:t>
            </a:r>
            <a:r>
              <a:rPr lang="en-US" dirty="0"/>
              <a:t>Moore rotating beam fatigue machine – here a shaft rotates at constant speed without any peak overloads </a:t>
            </a:r>
            <a:endParaRPr lang="en-US" dirty="0" smtClean="0"/>
          </a:p>
          <a:p>
            <a:r>
              <a:rPr lang="en-US" dirty="0" smtClean="0"/>
              <a:t>Maximum (</a:t>
            </a:r>
            <a:r>
              <a:rPr lang="el-GR" dirty="0" smtClean="0"/>
              <a:t>σ</a:t>
            </a:r>
            <a:r>
              <a:rPr lang="en-US" baseline="-25000" dirty="0" smtClean="0"/>
              <a:t>max</a:t>
            </a:r>
            <a:r>
              <a:rPr lang="en-US" dirty="0" smtClean="0"/>
              <a:t>) and </a:t>
            </a:r>
            <a:r>
              <a:rPr lang="en-US" dirty="0"/>
              <a:t>minimum stresses (</a:t>
            </a:r>
            <a:r>
              <a:rPr lang="el-GR" dirty="0"/>
              <a:t>σ</a:t>
            </a:r>
            <a:r>
              <a:rPr lang="en-US" baseline="-25000" dirty="0" smtClean="0"/>
              <a:t>min</a:t>
            </a:r>
            <a:r>
              <a:rPr lang="en-US" dirty="0" smtClean="0"/>
              <a:t>) are </a:t>
            </a:r>
            <a:r>
              <a:rPr lang="en-US" dirty="0"/>
              <a:t>equal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4" t="14727" r="8869" b="11381"/>
          <a:stretch/>
        </p:blipFill>
        <p:spPr>
          <a:xfrm>
            <a:off x="1413164" y="2249343"/>
            <a:ext cx="9088581" cy="41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6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99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Repeated Stress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6583"/>
            <a:ext cx="11145982" cy="5915890"/>
          </a:xfrm>
        </p:spPr>
        <p:txBody>
          <a:bodyPr/>
          <a:lstStyle/>
          <a:p>
            <a:r>
              <a:rPr lang="en-US" dirty="0" smtClean="0"/>
              <a:t>Here maximum and minimum stress are not equal</a:t>
            </a:r>
          </a:p>
          <a:p>
            <a:r>
              <a:rPr lang="en-US" dirty="0" smtClean="0"/>
              <a:t>Repeated stress cycles can be in tension, compression and combination of both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79" y="2247467"/>
            <a:ext cx="7483302" cy="35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6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4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Irregular stress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179436"/>
          </a:xfrm>
        </p:spPr>
        <p:txBody>
          <a:bodyPr/>
          <a:lstStyle/>
          <a:p>
            <a:r>
              <a:rPr lang="en-US" dirty="0" smtClean="0"/>
              <a:t>When a structural member is subjected to periodic unpredictable overloads due to gusts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4" t="16162" r="19432" b="17980"/>
          <a:stretch/>
        </p:blipFill>
        <p:spPr>
          <a:xfrm>
            <a:off x="2078181" y="2403433"/>
            <a:ext cx="7176655" cy="37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1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1415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Symbol</vt:lpstr>
      <vt:lpstr>Office Theme</vt:lpstr>
      <vt:lpstr>Basics of Fatigue Testing</vt:lpstr>
      <vt:lpstr>Agenda</vt:lpstr>
      <vt:lpstr>Introduction to Fatigue</vt:lpstr>
      <vt:lpstr>Introduction to Fatigue                                   Contd.,</vt:lpstr>
      <vt:lpstr>Variables that decide fatigue failure are..,</vt:lpstr>
      <vt:lpstr>Fatigue testing parameters</vt:lpstr>
      <vt:lpstr>Completely reversed stress cycle</vt:lpstr>
      <vt:lpstr>Repeated Stress Cycles</vt:lpstr>
      <vt:lpstr>Irregular stress cycle</vt:lpstr>
      <vt:lpstr>S-N Curve</vt:lpstr>
      <vt:lpstr>Stress controlled fatigue tests</vt:lpstr>
      <vt:lpstr>Strain controlled fatigue tests</vt:lpstr>
      <vt:lpstr>Cyclic stress-strain loop, cyclic hardening and softening</vt:lpstr>
      <vt:lpstr>Low cycle fatigue (N &lt; 10^4 to 10^5 cycles) </vt:lpstr>
      <vt:lpstr>Structural changes during fatigue failure</vt:lpstr>
      <vt:lpstr>Stage – I Fatigue crack growth</vt:lpstr>
      <vt:lpstr>Stage – II Fatigue crack growth</vt:lpstr>
      <vt:lpstr>Insert W.A Woods concept of micro-deformation and plastic blunting process</vt:lpstr>
      <vt:lpstr>Fatigue Testing and Standards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Fatigue</dc:title>
  <dc:creator>Vinoadh Kumar Krishnan</dc:creator>
  <cp:lastModifiedBy>Vinoadh Kumar Krishnan</cp:lastModifiedBy>
  <cp:revision>43</cp:revision>
  <dcterms:created xsi:type="dcterms:W3CDTF">2017-08-23T12:05:13Z</dcterms:created>
  <dcterms:modified xsi:type="dcterms:W3CDTF">2017-08-25T14:21:16Z</dcterms:modified>
</cp:coreProperties>
</file>