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9" r:id="rId3"/>
    <p:sldId id="260" r:id="rId4"/>
    <p:sldId id="261" r:id="rId5"/>
    <p:sldId id="262" r:id="rId6"/>
    <p:sldId id="258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135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34D8D4-04FE-4AE5-B182-271D54AEBA39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B5CA05-3F73-4CB3-A2EF-96FB4220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1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E7D1E-A864-4403-99D2-8811A0B1A1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390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E7D1E-A864-4403-99D2-8811A0B1A1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5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E7D1E-A864-4403-99D2-8811A0B1A1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24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5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99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1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05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71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42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30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39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5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95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92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21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png"/><Relationship Id="rId5" Type="http://schemas.openxmlformats.org/officeDocument/2006/relationships/image" Target="../media/image9.wmf"/><Relationship Id="rId10" Type="http://schemas.openxmlformats.org/officeDocument/2006/relationships/image" Target="../media/image14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91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69744" y="1118696"/>
            <a:ext cx="5274007" cy="1465589"/>
          </a:xfrm>
        </p:spPr>
        <p:txBody>
          <a:bodyPr>
            <a:normAutofit fontScale="90000"/>
          </a:bodyPr>
          <a:lstStyle/>
          <a:p>
            <a:r>
              <a:rPr lang="en-US" dirty="0"/>
              <a:t>The role of microstructure and microtexture on the Dwell Fatigue in Titanium Alloys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000250" y="3129603"/>
            <a:ext cx="5143500" cy="1333216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Presented by </a:t>
            </a:r>
          </a:p>
          <a:p>
            <a:r>
              <a:rPr lang="en-US" dirty="0"/>
              <a:t>Yazar. K. Udayan</a:t>
            </a:r>
          </a:p>
          <a:p>
            <a:endParaRPr lang="en-US" dirty="0"/>
          </a:p>
          <a:p>
            <a:r>
              <a:rPr lang="en-US" dirty="0"/>
              <a:t>Under the guidance of Prof. Satyam </a:t>
            </a:r>
            <a:r>
              <a:rPr lang="en-US" dirty="0" err="1"/>
              <a:t>Suwas</a:t>
            </a:r>
            <a:endParaRPr lang="en-US" dirty="0"/>
          </a:p>
          <a:p>
            <a:r>
              <a:rPr lang="en-US" dirty="0"/>
              <a:t>PhD, Laboratory for Texture and Related studies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935" y="4712930"/>
            <a:ext cx="1135586" cy="106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855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7929" y="877722"/>
            <a:ext cx="5951585" cy="54345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4536" y="1419446"/>
            <a:ext cx="6676464" cy="4478914"/>
          </a:xfrm>
        </p:spPr>
        <p:txBody>
          <a:bodyPr>
            <a:normAutofit fontScale="92500" lnSpcReduction="20000"/>
          </a:bodyPr>
          <a:lstStyle/>
          <a:p>
            <a:pPr marL="385763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Literature review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Introduction and background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Phenomenological aspects of Dwell Fatigue 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Damage initiation in Dwell fatigue</a:t>
            </a:r>
          </a:p>
          <a:p>
            <a:pPr marL="385763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Motivation and objective </a:t>
            </a:r>
          </a:p>
          <a:p>
            <a:pPr marL="385763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Current work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Modelling 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Experiments </a:t>
            </a:r>
          </a:p>
          <a:p>
            <a:pPr marL="385763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Summary and future work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4DA3-A20A-4F1E-9416-A0F769FF6B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06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018" y="302046"/>
            <a:ext cx="3229816" cy="4521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is Dwell Fatigue 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4DA3-A20A-4F1E-9416-A0F769FF6BF0}" type="slidenum">
              <a:rPr lang="en-US" smtClean="0"/>
              <a:t>4</a:t>
            </a:fld>
            <a:endParaRPr lang="en-US" dirty="0"/>
          </a:p>
        </p:txBody>
      </p:sp>
      <p:pic>
        <p:nvPicPr>
          <p:cNvPr id="18" name="Content Placeholder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591" y="754171"/>
            <a:ext cx="2728094" cy="2021554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267617" y="1264096"/>
            <a:ext cx="3010239" cy="1749517"/>
            <a:chOff x="128043" y="578230"/>
            <a:chExt cx="4013652" cy="2332689"/>
          </a:xfrm>
        </p:grpSpPr>
        <p:pic>
          <p:nvPicPr>
            <p:cNvPr id="19" name="Content Placeholder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8043" y="578230"/>
              <a:ext cx="4013652" cy="2332689"/>
            </a:xfrm>
            <a:prstGeom prst="rect">
              <a:avLst/>
            </a:prstGeom>
          </p:spPr>
        </p:pic>
        <p:sp>
          <p:nvSpPr>
            <p:cNvPr id="7" name="Oval 6"/>
            <p:cNvSpPr/>
            <p:nvPr/>
          </p:nvSpPr>
          <p:spPr>
            <a:xfrm>
              <a:off x="985235" y="1018504"/>
              <a:ext cx="1167976" cy="61856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  <p:pic>
        <p:nvPicPr>
          <p:cNvPr id="25" name="Content Placeholder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854505"/>
            <a:ext cx="3174011" cy="2177539"/>
          </a:xfrm>
          <a:prstGeom prst="rect">
            <a:avLst/>
          </a:prstGeom>
        </p:spPr>
      </p:pic>
      <p:pic>
        <p:nvPicPr>
          <p:cNvPr id="29" name="Content Placeholder 3"/>
          <p:cNvPicPr>
            <a:picLocks noChangeAspect="1"/>
          </p:cNvPicPr>
          <p:nvPr/>
        </p:nvPicPr>
        <p:blipFill rotWithShape="1">
          <a:blip r:embed="rId6"/>
          <a:srcRect l="-10" t="-173" r="50538" b="9156"/>
          <a:stretch/>
        </p:blipFill>
        <p:spPr>
          <a:xfrm>
            <a:off x="5180271" y="3786137"/>
            <a:ext cx="2439990" cy="16425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368510" y="4140049"/>
                <a:ext cx="85953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510" y="4140049"/>
                <a:ext cx="859531" cy="92333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610953" y="6032044"/>
            <a:ext cx="2541946" cy="836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Fig 1. Schematic of a typical flight cycle</a:t>
            </a:r>
          </a:p>
          <a:p>
            <a:r>
              <a:rPr lang="en-US" sz="900" dirty="0"/>
              <a:t>M.R. Bache,</a:t>
            </a:r>
            <a:r>
              <a:rPr lang="en-US" sz="900" i="1" dirty="0"/>
              <a:t> International Journal of Fatigue, </a:t>
            </a:r>
            <a:r>
              <a:rPr lang="en-US" sz="900" dirty="0"/>
              <a:t>2003 </a:t>
            </a:r>
            <a:r>
              <a:rPr lang="en-US" sz="1013" dirty="0"/>
              <a:t>	</a:t>
            </a:r>
          </a:p>
          <a:p>
            <a:r>
              <a:rPr lang="en-US" sz="1013" dirty="0"/>
              <a:t> 	</a:t>
            </a:r>
          </a:p>
          <a:p>
            <a:endParaRPr lang="en-US" sz="1013" dirty="0"/>
          </a:p>
        </p:txBody>
      </p:sp>
      <p:grpSp>
        <p:nvGrpSpPr>
          <p:cNvPr id="5" name="Group 4"/>
          <p:cNvGrpSpPr/>
          <p:nvPr/>
        </p:nvGrpSpPr>
        <p:grpSpPr>
          <a:xfrm>
            <a:off x="4224162" y="3632004"/>
            <a:ext cx="3780200" cy="1796696"/>
            <a:chOff x="3723571" y="4721077"/>
            <a:chExt cx="5040266" cy="2395595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3571" y="5206451"/>
              <a:ext cx="1722042" cy="1651549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0082" y="4721077"/>
              <a:ext cx="3573755" cy="2395595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1248238" y="3024842"/>
            <a:ext cx="9733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Ref: Wikipedia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35554" y="3024591"/>
            <a:ext cx="10342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Ref: Wikipedia  </a:t>
            </a:r>
          </a:p>
        </p:txBody>
      </p:sp>
    </p:spTree>
    <p:extLst>
      <p:ext uri="{BB962C8B-B14F-4D97-AF65-F5344CB8AC3E}">
        <p14:creationId xmlns:p14="http://schemas.microsoft.com/office/powerpoint/2010/main" val="40023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4562548" y="3972506"/>
          <a:ext cx="64294" cy="121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62548" y="3972506"/>
                        <a:ext cx="64294" cy="1214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245481" y="3545685"/>
            <a:ext cx="4252853" cy="2810666"/>
            <a:chOff x="269456" y="3303893"/>
            <a:chExt cx="3969913" cy="13226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269456" y="3303893"/>
                  <a:ext cx="3969913" cy="4867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13" dirty="0"/>
                    <a:t>DFD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013" dirty="0"/>
                            <m:t>No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of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cycles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to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failure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in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continuous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cycling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013" dirty="0"/>
                            <m:t>No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of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cycles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to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failure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in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Dwell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loading</m:t>
                          </m:r>
                        </m:den>
                      </m:f>
                    </m:oMath>
                  </a14:m>
                  <a:endParaRPr lang="en-US" sz="1013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456" y="3303893"/>
                  <a:ext cx="3969913" cy="48671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/>
            <p:cNvSpPr txBox="1"/>
            <p:nvPr/>
          </p:nvSpPr>
          <p:spPr>
            <a:xfrm>
              <a:off x="609191" y="3857058"/>
              <a:ext cx="1776555" cy="769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=1   Dwell Insensitive</a:t>
              </a:r>
            </a:p>
            <a:p>
              <a:endParaRPr lang="en-US" sz="1050" dirty="0"/>
            </a:p>
            <a:p>
              <a:r>
                <a:rPr lang="en-US" sz="1050" dirty="0"/>
                <a:t>&gt;10 Highly Sensitive 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4DA3-A20A-4F1E-9416-A0F769FF6BF0}" type="slidenum">
              <a:rPr lang="en-US" smtClean="0"/>
              <a:t>5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-2666399" y="995653"/>
            <a:ext cx="25961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Accelerated tests are not possible</a:t>
            </a:r>
          </a:p>
          <a:p>
            <a:r>
              <a:rPr lang="en-US" sz="1350" dirty="0"/>
              <a:t>even though there is no corrosion </a:t>
            </a:r>
          </a:p>
          <a:p>
            <a:r>
              <a:rPr lang="en-US" sz="1350" dirty="0"/>
              <a:t>or heat generation issue. </a:t>
            </a:r>
          </a:p>
          <a:p>
            <a:r>
              <a:rPr lang="en-US" sz="1350" dirty="0"/>
              <a:t>But there is creep issue 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45481" y="253234"/>
            <a:ext cx="8719294" cy="2949123"/>
            <a:chOff x="22507" y="3201842"/>
            <a:chExt cx="9121493" cy="308515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0032" y="3336725"/>
              <a:ext cx="2773968" cy="2369279"/>
            </a:xfrm>
            <a:prstGeom prst="rect">
              <a:avLst/>
            </a:prstGeom>
          </p:spPr>
        </p:pic>
        <p:grpSp>
          <p:nvGrpSpPr>
            <p:cNvPr id="18" name="Group 17"/>
            <p:cNvGrpSpPr/>
            <p:nvPr/>
          </p:nvGrpSpPr>
          <p:grpSpPr>
            <a:xfrm>
              <a:off x="22507" y="3243294"/>
              <a:ext cx="3195122" cy="2504927"/>
              <a:chOff x="94567" y="857251"/>
              <a:chExt cx="3104726" cy="2370044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94567" y="857251"/>
                <a:ext cx="3104726" cy="2370044"/>
                <a:chOff x="94567" y="857251"/>
                <a:chExt cx="3104726" cy="2370044"/>
              </a:xfrm>
            </p:grpSpPr>
            <p:pic>
              <p:nvPicPr>
                <p:cNvPr id="28" name="Picture 27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11104"/>
                <a:stretch/>
              </p:blipFill>
              <p:spPr>
                <a:xfrm>
                  <a:off x="94567" y="857251"/>
                  <a:ext cx="3104726" cy="2370044"/>
                </a:xfrm>
                <a:prstGeom prst="rect">
                  <a:avLst/>
                </a:prstGeom>
              </p:spPr>
            </p:pic>
            <p:cxnSp>
              <p:nvCxnSpPr>
                <p:cNvPr id="29" name="Straight Arrow Connector 28"/>
                <p:cNvCxnSpPr/>
                <p:nvPr/>
              </p:nvCxnSpPr>
              <p:spPr>
                <a:xfrm>
                  <a:off x="1243852" y="1855694"/>
                  <a:ext cx="927848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/>
                <p:cNvCxnSpPr/>
                <p:nvPr/>
              </p:nvCxnSpPr>
              <p:spPr>
                <a:xfrm flipV="1">
                  <a:off x="806094" y="1550474"/>
                  <a:ext cx="1277234" cy="6723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TextBox 26"/>
              <p:cNvSpPr txBox="1"/>
              <p:nvPr/>
            </p:nvSpPr>
            <p:spPr>
              <a:xfrm>
                <a:off x="628650" y="988423"/>
                <a:ext cx="1524836" cy="3131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13" dirty="0"/>
                  <a:t>TIMETAL 685, 20</a:t>
                </a:r>
                <a:r>
                  <a:rPr lang="el-GR" sz="1013" dirty="0"/>
                  <a:t>°</a:t>
                </a:r>
                <a:r>
                  <a:rPr lang="en-US" sz="1013" dirty="0"/>
                  <a:t>C</a:t>
                </a: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3217629" y="3201842"/>
              <a:ext cx="3350184" cy="2706640"/>
              <a:chOff x="3308414" y="857251"/>
              <a:chExt cx="3368051" cy="2492715"/>
            </a:xfrm>
          </p:grpSpPr>
          <p:pic>
            <p:nvPicPr>
              <p:cNvPr id="23" name="Picture 22"/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7831"/>
              <a:stretch/>
            </p:blipFill>
            <p:spPr>
              <a:xfrm>
                <a:off x="3308414" y="857251"/>
                <a:ext cx="3368051" cy="2492715"/>
              </a:xfrm>
              <a:prstGeom prst="rect">
                <a:avLst/>
              </a:prstGeom>
            </p:spPr>
          </p:pic>
          <p:cxnSp>
            <p:nvCxnSpPr>
              <p:cNvPr id="24" name="Straight Arrow Connector 23"/>
              <p:cNvCxnSpPr/>
              <p:nvPr/>
            </p:nvCxnSpPr>
            <p:spPr>
              <a:xfrm>
                <a:off x="3918446" y="1596838"/>
                <a:ext cx="739914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3799274" y="2355804"/>
                <a:ext cx="1577602" cy="304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13" dirty="0"/>
                  <a:t>TIMETAL 834, 20</a:t>
                </a:r>
                <a:r>
                  <a:rPr lang="el-GR" sz="1013" dirty="0"/>
                  <a:t>°</a:t>
                </a:r>
                <a:r>
                  <a:rPr lang="en-US" sz="1013" dirty="0"/>
                  <a:t>C</a:t>
                </a: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18586" y="5748221"/>
              <a:ext cx="1913344" cy="53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Fig: DFD in two Ti alloys</a:t>
              </a:r>
            </a:p>
            <a:p>
              <a:r>
                <a:rPr lang="en-US" sz="1013" i="1" dirty="0" err="1"/>
                <a:t>W.J.Evans</a:t>
              </a:r>
              <a:r>
                <a:rPr lang="en-US" sz="1013" i="1" dirty="0"/>
                <a:t>, 1998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860292" y="5748221"/>
              <a:ext cx="2024485" cy="53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Fig: DFD in some Ti alloys</a:t>
              </a:r>
            </a:p>
            <a:p>
              <a:r>
                <a:rPr lang="en-US" sz="1013" i="1" dirty="0" err="1"/>
                <a:t>F.P.E.Dunne</a:t>
              </a:r>
              <a:r>
                <a:rPr lang="en-US" sz="1013" i="1" dirty="0"/>
                <a:t>, 2016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77483" y="5748221"/>
              <a:ext cx="1913344" cy="53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Fig: DFD in two Ti alloys</a:t>
              </a:r>
            </a:p>
            <a:p>
              <a:r>
                <a:rPr lang="en-US" sz="1013" i="1" dirty="0" err="1"/>
                <a:t>W.J.Evans</a:t>
              </a:r>
              <a:r>
                <a:rPr lang="en-US" sz="1013" i="1" dirty="0"/>
                <a:t>, 2001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-2805800" y="2957438"/>
            <a:ext cx="27687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Why near alpha ?? In these </a:t>
            </a:r>
            <a:r>
              <a:rPr lang="en-US" sz="1350" dirty="0" err="1"/>
              <a:t>applctins</a:t>
            </a:r>
            <a:endParaRPr lang="en-US" sz="1350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7AF2589-3DE3-4ABE-8FBE-EE38449AAD3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517" y="3329762"/>
            <a:ext cx="4251206" cy="289918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74A814C-658B-4BBD-A255-4FCB63A955AF}"/>
              </a:ext>
            </a:extLst>
          </p:cNvPr>
          <p:cNvSpPr txBox="1"/>
          <p:nvPr/>
        </p:nvSpPr>
        <p:spPr>
          <a:xfrm>
            <a:off x="5436349" y="6208249"/>
            <a:ext cx="3528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Fig: Perspectives on Titanium Science and Technology, D.</a:t>
            </a:r>
            <a:r>
              <a:rPr lang="en-US" sz="1600" i="1" dirty="0"/>
              <a:t> Banerjee, et.al., 2014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87723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7C955C-6657-4D55-940A-23A4D8E3103E}"/>
              </a:ext>
            </a:extLst>
          </p:cNvPr>
          <p:cNvSpPr txBox="1"/>
          <p:nvPr/>
        </p:nvSpPr>
        <p:spPr>
          <a:xfrm>
            <a:off x="424070" y="397566"/>
            <a:ext cx="602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2558216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32" y="96185"/>
            <a:ext cx="7886700" cy="1325563"/>
          </a:xfrm>
        </p:spPr>
        <p:txBody>
          <a:bodyPr/>
          <a:lstStyle/>
          <a:p>
            <a:r>
              <a:rPr lang="en-US" dirty="0"/>
              <a:t>Experimental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053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218</Words>
  <Application>Microsoft Office PowerPoint</Application>
  <PresentationFormat>On-screen Show (4:3)</PresentationFormat>
  <Paragraphs>49</Paragraphs>
  <Slides>7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Wingdings</vt:lpstr>
      <vt:lpstr>Office Theme</vt:lpstr>
      <vt:lpstr>Equation</vt:lpstr>
      <vt:lpstr>PowerPoint Presentation</vt:lpstr>
      <vt:lpstr>The role of microstructure and microtexture on the Dwell Fatigue in Titanium Alloys</vt:lpstr>
      <vt:lpstr>Outline</vt:lpstr>
      <vt:lpstr>What is Dwell Fatigue ?</vt:lpstr>
      <vt:lpstr>PowerPoint Presentation</vt:lpstr>
      <vt:lpstr>PowerPoint Presentation</vt:lpstr>
      <vt:lpstr>Experimental Studies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Yazar udayan</dc:creator>
  <cp:lastModifiedBy>Sharan Chandran</cp:lastModifiedBy>
  <cp:revision>2</cp:revision>
  <dcterms:created xsi:type="dcterms:W3CDTF">2018-01-15T08:45:15Z</dcterms:created>
  <dcterms:modified xsi:type="dcterms:W3CDTF">2018-01-15T08:59:32Z</dcterms:modified>
</cp:coreProperties>
</file>