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9" r:id="rId2"/>
    <p:sldId id="260" r:id="rId3"/>
    <p:sldId id="261" r:id="rId4"/>
    <p:sldId id="262" r:id="rId5"/>
    <p:sldId id="258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4D8D4-04FE-4AE5-B182-271D54AEBA39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5CA05-3F73-4CB3-A2EF-96FB4220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90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2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5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1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7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4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3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3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9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008" y="806164"/>
            <a:ext cx="9037983" cy="1465589"/>
          </a:xfrm>
        </p:spPr>
        <p:txBody>
          <a:bodyPr>
            <a:noAutofit/>
          </a:bodyPr>
          <a:lstStyle/>
          <a:p>
            <a:r>
              <a:rPr lang="en-US" sz="4400" dirty="0"/>
              <a:t>Fatigue and Dwell Fatigue studies on Ti-6242 and Ti-6246 Alloys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16350" y="2674185"/>
            <a:ext cx="5911298" cy="2038745"/>
          </a:xfrm>
        </p:spPr>
        <p:txBody>
          <a:bodyPr>
            <a:normAutofit fontScale="47500" lnSpcReduction="20000"/>
          </a:bodyPr>
          <a:lstStyle/>
          <a:p>
            <a:r>
              <a:rPr lang="en-US" sz="4300" dirty="0"/>
              <a:t>Presented by </a:t>
            </a:r>
          </a:p>
          <a:p>
            <a:r>
              <a:rPr lang="en-US" sz="4300" dirty="0"/>
              <a:t>Sharan Chandran</a:t>
            </a:r>
          </a:p>
          <a:p>
            <a:endParaRPr lang="en-US" sz="4300" dirty="0"/>
          </a:p>
          <a:p>
            <a:r>
              <a:rPr lang="en-US" sz="4300" dirty="0"/>
              <a:t>Under the guidance of </a:t>
            </a:r>
          </a:p>
          <a:p>
            <a:r>
              <a:rPr lang="en-US" sz="4300" dirty="0"/>
              <a:t>Prof. </a:t>
            </a:r>
            <a:r>
              <a:rPr lang="en-US" sz="4300" dirty="0" err="1"/>
              <a:t>Dipankar</a:t>
            </a:r>
            <a:r>
              <a:rPr lang="en-US" sz="4300" dirty="0"/>
              <a:t> Banerjee and Prof. Satyam </a:t>
            </a:r>
            <a:r>
              <a:rPr lang="en-US" sz="4300" dirty="0" err="1"/>
              <a:t>Suwas</a:t>
            </a:r>
            <a:endParaRPr lang="en-US" sz="4300" dirty="0"/>
          </a:p>
          <a:p>
            <a:r>
              <a:rPr lang="en-US" sz="4300" dirty="0"/>
              <a:t>Department of Materials Engineering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369" y="5115362"/>
            <a:ext cx="1728499" cy="161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5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929" y="877722"/>
            <a:ext cx="5951585" cy="54345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4536" y="1419446"/>
            <a:ext cx="6676464" cy="4478914"/>
          </a:xfrm>
        </p:spPr>
        <p:txBody>
          <a:bodyPr>
            <a:normAutofit fontScale="77500" lnSpcReduction="20000"/>
          </a:bodyPr>
          <a:lstStyle/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Literature review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Introduction to </a:t>
            </a:r>
            <a:r>
              <a:rPr lang="en-US" sz="2100"/>
              <a:t>titanium alloys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100" dirty="0"/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Phenomenological aspects of Dwell Fatigue 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Damage initiation in Dwell fatigue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Motivation and objective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Current work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Modelling 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Experiments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Summary and future work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0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018" y="302046"/>
            <a:ext cx="3229816" cy="4521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Dwell Fatigue 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3</a:t>
            </a:fld>
            <a:endParaRPr lang="en-US" dirty="0"/>
          </a:p>
        </p:txBody>
      </p:sp>
      <p:pic>
        <p:nvPicPr>
          <p:cNvPr id="18" name="Content Placeholder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591" y="754171"/>
            <a:ext cx="2728094" cy="2021554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67617" y="1264096"/>
            <a:ext cx="3010239" cy="1749517"/>
            <a:chOff x="128043" y="578230"/>
            <a:chExt cx="4013652" cy="2332689"/>
          </a:xfrm>
        </p:grpSpPr>
        <p:pic>
          <p:nvPicPr>
            <p:cNvPr id="19" name="Content Placeholder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043" y="578230"/>
              <a:ext cx="4013652" cy="2332689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985235" y="1018504"/>
              <a:ext cx="1167976" cy="6185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pic>
        <p:nvPicPr>
          <p:cNvPr id="25" name="Content Placeholder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54505"/>
            <a:ext cx="3174011" cy="2177539"/>
          </a:xfrm>
          <a:prstGeom prst="rect">
            <a:avLst/>
          </a:prstGeom>
        </p:spPr>
      </p:pic>
      <p:pic>
        <p:nvPicPr>
          <p:cNvPr id="29" name="Content Placeholder 3"/>
          <p:cNvPicPr>
            <a:picLocks noChangeAspect="1"/>
          </p:cNvPicPr>
          <p:nvPr/>
        </p:nvPicPr>
        <p:blipFill rotWithShape="1">
          <a:blip r:embed="rId6"/>
          <a:srcRect l="-10" t="-173" r="50538" b="9156"/>
          <a:stretch/>
        </p:blipFill>
        <p:spPr>
          <a:xfrm>
            <a:off x="5237955" y="4024025"/>
            <a:ext cx="2439990" cy="16425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368510" y="4140049"/>
                <a:ext cx="85953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510" y="4140049"/>
                <a:ext cx="859531" cy="92333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610953" y="6032044"/>
            <a:ext cx="2541946" cy="836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Fig 1. Schematic of a typical flight cycle</a:t>
            </a:r>
          </a:p>
          <a:p>
            <a:r>
              <a:rPr lang="en-US" sz="900" dirty="0"/>
              <a:t>M.R. Bache,</a:t>
            </a:r>
            <a:r>
              <a:rPr lang="en-US" sz="900" i="1" dirty="0"/>
              <a:t> International Journal of Fatigue, </a:t>
            </a:r>
            <a:r>
              <a:rPr lang="en-US" sz="900" dirty="0"/>
              <a:t>2003 </a:t>
            </a:r>
            <a:r>
              <a:rPr lang="en-US" sz="1013" dirty="0"/>
              <a:t>	</a:t>
            </a:r>
          </a:p>
          <a:p>
            <a:r>
              <a:rPr lang="en-US" sz="1013" dirty="0"/>
              <a:t> 	</a:t>
            </a:r>
          </a:p>
          <a:p>
            <a:endParaRPr lang="en-US" sz="1013" dirty="0"/>
          </a:p>
        </p:txBody>
      </p:sp>
      <p:grpSp>
        <p:nvGrpSpPr>
          <p:cNvPr id="5" name="Group 4"/>
          <p:cNvGrpSpPr/>
          <p:nvPr/>
        </p:nvGrpSpPr>
        <p:grpSpPr>
          <a:xfrm>
            <a:off x="1734909" y="2227329"/>
            <a:ext cx="3780200" cy="1796696"/>
            <a:chOff x="3723571" y="4721077"/>
            <a:chExt cx="5040266" cy="239559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3571" y="5206451"/>
              <a:ext cx="1722042" cy="1651549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082" y="4721077"/>
              <a:ext cx="3573755" cy="239559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248238" y="3024842"/>
            <a:ext cx="9733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35554" y="3024591"/>
            <a:ext cx="10342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  </a:t>
            </a:r>
          </a:p>
        </p:txBody>
      </p:sp>
    </p:spTree>
    <p:extLst>
      <p:ext uri="{BB962C8B-B14F-4D97-AF65-F5344CB8AC3E}">
        <p14:creationId xmlns:p14="http://schemas.microsoft.com/office/powerpoint/2010/main" val="40023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562548" y="3972506"/>
          <a:ext cx="64294" cy="121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62548" y="3972506"/>
                        <a:ext cx="64294" cy="121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825794" y="5174163"/>
            <a:ext cx="6591730" cy="1359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350" dirty="0">
                <a:solidFill>
                  <a:schemeClr val="tx1"/>
                </a:solidFill>
              </a:rPr>
              <a:t>It is often called “COLD DWELL” in Titanium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l-GR" sz="1350" dirty="0">
                <a:solidFill>
                  <a:schemeClr val="tx1"/>
                </a:solidFill>
              </a:rPr>
              <a:t>α</a:t>
            </a:r>
            <a:r>
              <a:rPr lang="en-US" sz="1350" dirty="0">
                <a:solidFill>
                  <a:schemeClr val="tx1"/>
                </a:solidFill>
              </a:rPr>
              <a:t>/near </a:t>
            </a:r>
            <a:r>
              <a:rPr lang="el-GR" sz="1350" dirty="0">
                <a:solidFill>
                  <a:schemeClr val="tx1"/>
                </a:solidFill>
              </a:rPr>
              <a:t>α</a:t>
            </a:r>
            <a:r>
              <a:rPr lang="en-US" sz="1350" dirty="0">
                <a:solidFill>
                  <a:schemeClr val="tx1"/>
                </a:solidFill>
              </a:rPr>
              <a:t> Ti alloys such as Ti-6242, IMI 685, and IMI 834 are most susceptible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350" dirty="0">
                <a:solidFill>
                  <a:srgbClr val="FF0000"/>
                </a:solidFill>
              </a:rPr>
              <a:t>Increased DFD with peak load and dwell time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520899" y="3545685"/>
            <a:ext cx="2977435" cy="991955"/>
            <a:chOff x="269456" y="3303893"/>
            <a:chExt cx="3969913" cy="13226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69456" y="3303893"/>
                  <a:ext cx="3969913" cy="4867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13" dirty="0"/>
                    <a:t>DFD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013" dirty="0"/>
                            <m:t>No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cycles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to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failure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in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continuous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cycling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013" dirty="0"/>
                            <m:t>No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cycles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to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failure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in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Dwell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loading</m:t>
                          </m:r>
                        </m:den>
                      </m:f>
                    </m:oMath>
                  </a14:m>
                  <a:endParaRPr lang="en-US" sz="1013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456" y="3303893"/>
                  <a:ext cx="3969913" cy="48671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609191" y="3857058"/>
              <a:ext cx="1776555" cy="769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=1   Dwell Insensitive</a:t>
              </a:r>
            </a:p>
            <a:p>
              <a:endParaRPr lang="en-US" sz="1050" dirty="0"/>
            </a:p>
            <a:p>
              <a:r>
                <a:rPr lang="en-US" sz="1050" dirty="0"/>
                <a:t>&gt;10 Highly Sensitive 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4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2666399" y="995653"/>
            <a:ext cx="2596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Accelerated tests are not possible</a:t>
            </a:r>
          </a:p>
          <a:p>
            <a:r>
              <a:rPr lang="en-US" sz="1350" dirty="0"/>
              <a:t>even though there is no corrosion </a:t>
            </a:r>
          </a:p>
          <a:p>
            <a:r>
              <a:rPr lang="en-US" sz="1350" dirty="0"/>
              <a:t>or heat generation issue. </a:t>
            </a:r>
          </a:p>
          <a:p>
            <a:r>
              <a:rPr lang="en-US" sz="1350" dirty="0"/>
              <a:t>But there is creep issue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45481" y="253234"/>
            <a:ext cx="8719294" cy="2949123"/>
            <a:chOff x="22507" y="3201842"/>
            <a:chExt cx="9121493" cy="308515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0032" y="3336725"/>
              <a:ext cx="2773968" cy="2369279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22507" y="3243294"/>
              <a:ext cx="3195122" cy="2504927"/>
              <a:chOff x="94567" y="857251"/>
              <a:chExt cx="3104726" cy="2370044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94567" y="857251"/>
                <a:ext cx="3104726" cy="2370044"/>
                <a:chOff x="94567" y="857251"/>
                <a:chExt cx="3104726" cy="2370044"/>
              </a:xfrm>
            </p:grpSpPr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1104"/>
                <a:stretch/>
              </p:blipFill>
              <p:spPr>
                <a:xfrm>
                  <a:off x="94567" y="857251"/>
                  <a:ext cx="3104726" cy="2370044"/>
                </a:xfrm>
                <a:prstGeom prst="rect">
                  <a:avLst/>
                </a:prstGeom>
              </p:spPr>
            </p:pic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1243852" y="1855694"/>
                  <a:ext cx="927848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806094" y="1550474"/>
                  <a:ext cx="1277234" cy="672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/>
              <p:cNvSpPr txBox="1"/>
              <p:nvPr/>
            </p:nvSpPr>
            <p:spPr>
              <a:xfrm>
                <a:off x="628650" y="988423"/>
                <a:ext cx="1524836" cy="313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13" dirty="0"/>
                  <a:t>TIMETAL 685, 20</a:t>
                </a:r>
                <a:r>
                  <a:rPr lang="el-GR" sz="1013" dirty="0"/>
                  <a:t>°</a:t>
                </a:r>
                <a:r>
                  <a:rPr lang="en-US" sz="1013" dirty="0"/>
                  <a:t>C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217629" y="3201842"/>
              <a:ext cx="3350184" cy="2706640"/>
              <a:chOff x="3308414" y="857251"/>
              <a:chExt cx="3368051" cy="2492715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831"/>
              <a:stretch/>
            </p:blipFill>
            <p:spPr>
              <a:xfrm>
                <a:off x="3308414" y="857251"/>
                <a:ext cx="3368051" cy="2492715"/>
              </a:xfrm>
              <a:prstGeom prst="rect">
                <a:avLst/>
              </a:prstGeom>
            </p:spPr>
          </p:pic>
          <p:cxnSp>
            <p:nvCxnSpPr>
              <p:cNvPr id="24" name="Straight Arrow Connector 23"/>
              <p:cNvCxnSpPr/>
              <p:nvPr/>
            </p:nvCxnSpPr>
            <p:spPr>
              <a:xfrm>
                <a:off x="3918446" y="1596838"/>
                <a:ext cx="73991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3799274" y="2355804"/>
                <a:ext cx="1577602" cy="30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13" dirty="0"/>
                  <a:t>TIMETAL 834, 20</a:t>
                </a:r>
                <a:r>
                  <a:rPr lang="el-GR" sz="1013" dirty="0"/>
                  <a:t>°</a:t>
                </a:r>
                <a:r>
                  <a:rPr lang="en-US" sz="1013" dirty="0"/>
                  <a:t>C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18586" y="5748221"/>
              <a:ext cx="1913344" cy="53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Fig: DFD in two Ti alloys</a:t>
              </a:r>
            </a:p>
            <a:p>
              <a:r>
                <a:rPr lang="en-US" sz="1013" i="1" dirty="0" err="1"/>
                <a:t>W.J.Evans</a:t>
              </a:r>
              <a:r>
                <a:rPr lang="en-US" sz="1013" i="1" dirty="0"/>
                <a:t>, 1998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60292" y="5748221"/>
              <a:ext cx="2024485" cy="53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Fig: DFD in some Ti alloys</a:t>
              </a:r>
            </a:p>
            <a:p>
              <a:r>
                <a:rPr lang="en-US" sz="1013" i="1" dirty="0" err="1"/>
                <a:t>F.P.E.Dunne</a:t>
              </a:r>
              <a:r>
                <a:rPr lang="en-US" sz="1013" i="1" dirty="0"/>
                <a:t>, 2016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77483" y="5748221"/>
              <a:ext cx="1913344" cy="53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Fig: DFD in two Ti alloys</a:t>
              </a:r>
            </a:p>
            <a:p>
              <a:r>
                <a:rPr lang="en-US" sz="1013" i="1" dirty="0" err="1"/>
                <a:t>W.J.Evans</a:t>
              </a:r>
              <a:r>
                <a:rPr lang="en-US" sz="1013" i="1" dirty="0"/>
                <a:t>, 2001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-2805800" y="2957438"/>
            <a:ext cx="27687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Why near alpha ?? In these </a:t>
            </a:r>
            <a:r>
              <a:rPr lang="en-US" sz="1350" dirty="0" err="1"/>
              <a:t>applctins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18772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9387" y="3136612"/>
            <a:ext cx="3528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Fig: Perspectives on Titanium Science and Technology, D.</a:t>
            </a:r>
            <a:r>
              <a:rPr lang="en-US" sz="1600" i="1" dirty="0"/>
              <a:t> Banerjee, et.al., 2014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607" y="180193"/>
            <a:ext cx="4251206" cy="289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1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32" y="96185"/>
            <a:ext cx="7886700" cy="1325563"/>
          </a:xfrm>
        </p:spPr>
        <p:txBody>
          <a:bodyPr/>
          <a:lstStyle/>
          <a:p>
            <a:r>
              <a:rPr lang="en-US" dirty="0"/>
              <a:t>Experimental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53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3889375" cy="7127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Dwell Fatigue 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03809" y="16650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2822408" y="1652788"/>
            <a:ext cx="2907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Surface is not very critical</a:t>
            </a:r>
          </a:p>
          <a:p>
            <a:r>
              <a:rPr lang="en-US" dirty="0"/>
              <a:t> in the case of dwell fatigue </a:t>
            </a:r>
          </a:p>
          <a:p>
            <a:r>
              <a:rPr lang="en-US" dirty="0"/>
              <a:t>as it is close to low cycle</a:t>
            </a:r>
          </a:p>
          <a:p>
            <a:r>
              <a:rPr lang="en-US" dirty="0"/>
              <a:t> fatigue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1" b="2953"/>
          <a:stretch/>
        </p:blipFill>
        <p:spPr>
          <a:xfrm>
            <a:off x="6160852" y="50780"/>
            <a:ext cx="2651596" cy="32284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36546" y="3279273"/>
            <a:ext cx="310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Instron fatigue testing machine</a:t>
            </a:r>
          </a:p>
          <a:p>
            <a:pPr algn="ctr"/>
            <a:r>
              <a:rPr lang="en-US" dirty="0"/>
              <a:t>100kN, Servo-hydraulic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07979" y="2145285"/>
            <a:ext cx="2010709" cy="10606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Vacuum Sealed and Heat treated to the desired condition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48" r="41176"/>
          <a:stretch/>
        </p:blipFill>
        <p:spPr>
          <a:xfrm>
            <a:off x="1973836" y="875025"/>
            <a:ext cx="725287" cy="3977380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1129549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17237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11661" y="995538"/>
            <a:ext cx="3042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Load Controlled Dwell Fatigue </a:t>
            </a:r>
          </a:p>
          <a:p>
            <a:pPr algn="ctr"/>
            <a:r>
              <a:rPr lang="en-US" dirty="0"/>
              <a:t>test at RT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613333" y="1547740"/>
            <a:ext cx="8942" cy="613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038218" y="3497509"/>
            <a:ext cx="5160939" cy="3025589"/>
            <a:chOff x="3873050" y="3566895"/>
            <a:chExt cx="5160939" cy="3025589"/>
          </a:xfrm>
        </p:grpSpPr>
        <p:grpSp>
          <p:nvGrpSpPr>
            <p:cNvPr id="51" name="Group 50"/>
            <p:cNvGrpSpPr/>
            <p:nvPr/>
          </p:nvGrpSpPr>
          <p:grpSpPr>
            <a:xfrm>
              <a:off x="3873050" y="3566895"/>
              <a:ext cx="5160939" cy="3025589"/>
              <a:chOff x="3738584" y="3697932"/>
              <a:chExt cx="5160939" cy="3025589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738584" y="3697932"/>
                <a:ext cx="5160939" cy="3025589"/>
                <a:chOff x="3109002" y="3628184"/>
                <a:chExt cx="5160939" cy="3025589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3312643" y="3628184"/>
                  <a:ext cx="4957298" cy="3025589"/>
                  <a:chOff x="3205067" y="3632298"/>
                  <a:chExt cx="4957298" cy="3025589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3205067" y="3632298"/>
                    <a:ext cx="4957298" cy="3025589"/>
                    <a:chOff x="3205067" y="3632298"/>
                    <a:chExt cx="4957298" cy="3025589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3418728" y="3632298"/>
                      <a:ext cx="0" cy="302558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/>
                    <p:cNvCxnSpPr/>
                    <p:nvPr/>
                  </p:nvCxnSpPr>
                  <p:spPr>
                    <a:xfrm flipV="1">
                      <a:off x="3205067" y="6654811"/>
                      <a:ext cx="4957298" cy="102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Connector 24"/>
                  <p:cNvCxnSpPr/>
                  <p:nvPr/>
                </p:nvCxnSpPr>
                <p:spPr>
                  <a:xfrm flipV="1">
                    <a:off x="3418728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 flipV="1">
                    <a:off x="6457950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 flipH="1" flipV="1">
                    <a:off x="5936546" y="4852405"/>
                    <a:ext cx="521404" cy="180343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3889375" y="4852405"/>
                    <a:ext cx="204717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 flipV="1">
                    <a:off x="6964295" y="4852405"/>
                    <a:ext cx="574062" cy="1594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TextBox 37"/>
                <p:cNvSpPr txBox="1"/>
                <p:nvPr/>
              </p:nvSpPr>
              <p:spPr>
                <a:xfrm>
                  <a:off x="3913861" y="4094432"/>
                  <a:ext cx="19842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 for 0.95 proof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 rot="16200000">
                  <a:off x="2975311" y="4997927"/>
                  <a:ext cx="6367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433434" y="4331421"/>
                  <a:ext cx="891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120 sec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800734" y="5666000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711817" y="5592845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8138208" y="6351113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760999" y="4787002"/>
              <a:ext cx="477550" cy="1802406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241669" y="4813164"/>
              <a:ext cx="428370" cy="1743358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939233" y="5541585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1281" y="875025"/>
            <a:ext cx="1466145" cy="3979363"/>
            <a:chOff x="81281" y="875025"/>
            <a:chExt cx="1466145" cy="3979363"/>
          </a:xfrm>
        </p:grpSpPr>
        <p:grpSp>
          <p:nvGrpSpPr>
            <p:cNvPr id="36" name="Group 35"/>
            <p:cNvGrpSpPr/>
            <p:nvPr/>
          </p:nvGrpSpPr>
          <p:grpSpPr>
            <a:xfrm>
              <a:off x="81281" y="875025"/>
              <a:ext cx="1466145" cy="3979363"/>
              <a:chOff x="81281" y="875025"/>
              <a:chExt cx="1466145" cy="397936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81281" y="875025"/>
                <a:ext cx="1466145" cy="3979363"/>
                <a:chOff x="113547" y="1533882"/>
                <a:chExt cx="2351862" cy="3776826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113547" y="1533882"/>
                  <a:ext cx="2351862" cy="3776826"/>
                  <a:chOff x="1680881" y="2111176"/>
                  <a:chExt cx="2312895" cy="3861241"/>
                </a:xfrm>
              </p:grpSpPr>
              <p:sp>
                <p:nvSpPr>
                  <p:cNvPr id="13" name="Can 12"/>
                  <p:cNvSpPr/>
                  <p:nvPr/>
                </p:nvSpPr>
                <p:spPr>
                  <a:xfrm>
                    <a:off x="1680881" y="2111176"/>
                    <a:ext cx="2312895" cy="3859317"/>
                  </a:xfrm>
                  <a:prstGeom prst="can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>
                        <a:solidFill>
                          <a:srgbClr val="FF0000"/>
                        </a:solidFill>
                      </a:ln>
                    </a:endParaRPr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1680882" y="5407640"/>
                    <a:ext cx="2312894" cy="564777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" name="Can 2"/>
                <p:cNvSpPr/>
                <p:nvPr/>
              </p:nvSpPr>
              <p:spPr>
                <a:xfrm>
                  <a:off x="176281" y="1638852"/>
                  <a:ext cx="1069525" cy="3569389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an 18"/>
                <p:cNvSpPr/>
                <p:nvPr/>
              </p:nvSpPr>
              <p:spPr>
                <a:xfrm>
                  <a:off x="1332069" y="1638852"/>
                  <a:ext cx="1132403" cy="3569388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" name="TextBox 4"/>
              <p:cNvSpPr txBox="1"/>
              <p:nvPr/>
            </p:nvSpPr>
            <p:spPr>
              <a:xfrm rot="16200000">
                <a:off x="-310143" y="3188138"/>
                <a:ext cx="1587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Normal fatigue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16200000">
                <a:off x="505845" y="3253600"/>
                <a:ext cx="1415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Dwell fatigue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42411" y="1514986"/>
                <a:ext cx="670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6mm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flipV="1">
                <a:off x="1193873" y="1312952"/>
                <a:ext cx="0" cy="1013389"/>
              </a:xfrm>
              <a:prstGeom prst="line">
                <a:avLst/>
              </a:prstGeom>
              <a:ln w="95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/>
            <p:nvPr/>
          </p:nvCxnSpPr>
          <p:spPr>
            <a:xfrm>
              <a:off x="782475" y="1856453"/>
              <a:ext cx="45715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4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314</Words>
  <Application>Microsoft Office PowerPoint</Application>
  <PresentationFormat>On-screen Show (4:3)</PresentationFormat>
  <Paragraphs>74</Paragraphs>
  <Slides>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</vt:lpstr>
      <vt:lpstr>Office Theme</vt:lpstr>
      <vt:lpstr>Equation</vt:lpstr>
      <vt:lpstr>Fatigue and Dwell Fatigue studies on Ti-6242 and Ti-6246 Alloys</vt:lpstr>
      <vt:lpstr>Outline</vt:lpstr>
      <vt:lpstr>What is Dwell Fatigue ?</vt:lpstr>
      <vt:lpstr>PowerPoint Presentation</vt:lpstr>
      <vt:lpstr>PowerPoint Presentation</vt:lpstr>
      <vt:lpstr>Experimental Studies</vt:lpstr>
      <vt:lpstr>Dwell Fatigue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Yazar udayan</dc:creator>
  <cp:lastModifiedBy>Sharan Chandran</cp:lastModifiedBy>
  <cp:revision>10</cp:revision>
  <dcterms:created xsi:type="dcterms:W3CDTF">2018-01-15T08:45:15Z</dcterms:created>
  <dcterms:modified xsi:type="dcterms:W3CDTF">2018-01-15T14:31:17Z</dcterms:modified>
</cp:coreProperties>
</file>