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57" r:id="rId5"/>
    <p:sldId id="258" r:id="rId6"/>
    <p:sldId id="262" r:id="rId7"/>
    <p:sldId id="259" r:id="rId8"/>
    <p:sldId id="263" r:id="rId9"/>
    <p:sldId id="260" r:id="rId10"/>
    <p:sldId id="261" r:id="rId11"/>
    <p:sldId id="268" r:id="rId12"/>
    <p:sldId id="274" r:id="rId13"/>
    <p:sldId id="275" r:id="rId14"/>
    <p:sldId id="273" r:id="rId15"/>
    <p:sldId id="265" r:id="rId16"/>
    <p:sldId id="264" r:id="rId17"/>
    <p:sldId id="267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CB07-AE19-4E5B-AC59-028136BD9AFA}" type="datetimeFigureOut">
              <a:rPr lang="en-US" smtClean="0"/>
              <a:t>02-Sep-17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585-EDCC-4A5E-9660-3E6FE1C42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1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CB07-AE19-4E5B-AC59-028136BD9AFA}" type="datetimeFigureOut">
              <a:rPr lang="en-US" smtClean="0"/>
              <a:t>02-Sep-17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585-EDCC-4A5E-9660-3E6FE1C42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CB07-AE19-4E5B-AC59-028136BD9AFA}" type="datetimeFigureOut">
              <a:rPr lang="en-US" smtClean="0"/>
              <a:t>02-Sep-17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585-EDCC-4A5E-9660-3E6FE1C42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CB07-AE19-4E5B-AC59-028136BD9AFA}" type="datetimeFigureOut">
              <a:rPr lang="en-US" smtClean="0"/>
              <a:t>02-Sep-17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585-EDCC-4A5E-9660-3E6FE1C42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7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CB07-AE19-4E5B-AC59-028136BD9AFA}" type="datetimeFigureOut">
              <a:rPr lang="en-US" smtClean="0"/>
              <a:t>02-Sep-17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585-EDCC-4A5E-9660-3E6FE1C42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9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CB07-AE19-4E5B-AC59-028136BD9AFA}" type="datetimeFigureOut">
              <a:rPr lang="en-US" smtClean="0"/>
              <a:t>02-Sep-17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585-EDCC-4A5E-9660-3E6FE1C42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CB07-AE19-4E5B-AC59-028136BD9AFA}" type="datetimeFigureOut">
              <a:rPr lang="en-US" smtClean="0"/>
              <a:t>02-Sep-17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585-EDCC-4A5E-9660-3E6FE1C42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2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CB07-AE19-4E5B-AC59-028136BD9AFA}" type="datetimeFigureOut">
              <a:rPr lang="en-US" smtClean="0"/>
              <a:t>02-Sep-17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585-EDCC-4A5E-9660-3E6FE1C42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3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CB07-AE19-4E5B-AC59-028136BD9AFA}" type="datetimeFigureOut">
              <a:rPr lang="en-US" smtClean="0"/>
              <a:t>02-Sep-17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585-EDCC-4A5E-9660-3E6FE1C42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1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CB07-AE19-4E5B-AC59-028136BD9AFA}" type="datetimeFigureOut">
              <a:rPr lang="en-US" smtClean="0"/>
              <a:t>02-Sep-17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585-EDCC-4A5E-9660-3E6FE1C42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CB07-AE19-4E5B-AC59-028136BD9AFA}" type="datetimeFigureOut">
              <a:rPr lang="en-US" smtClean="0"/>
              <a:t>02-Sep-17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0585-EDCC-4A5E-9660-3E6FE1C42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CCB07-AE19-4E5B-AC59-028136BD9AFA}" type="datetimeFigureOut">
              <a:rPr lang="en-US" smtClean="0"/>
              <a:t>02-Sep-17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F0585-EDCC-4A5E-9660-3E6FE1C42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2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11" Type="http://schemas.openxmlformats.org/officeDocument/2006/relationships/image" Target="../media/image19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8.png"/><Relationship Id="rId4" Type="http://schemas.openxmlformats.org/officeDocument/2006/relationships/image" Target="../media/image14.wmf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0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Coarsening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How do we measure coarsening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size</a:t>
            </a:r>
          </a:p>
          <a:p>
            <a:r>
              <a:rPr lang="en-US" dirty="0" smtClean="0"/>
              <a:t>Size distribution</a:t>
            </a:r>
          </a:p>
          <a:p>
            <a:r>
              <a:rPr lang="en-US" dirty="0" smtClean="0"/>
              <a:t>Volume fraction.</a:t>
            </a:r>
          </a:p>
        </p:txBody>
      </p:sp>
    </p:spTree>
    <p:extLst>
      <p:ext uri="{BB962C8B-B14F-4D97-AF65-F5344CB8AC3E}">
        <p14:creationId xmlns:p14="http://schemas.microsoft.com/office/powerpoint/2010/main" val="4046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LSW theory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19800"/>
          </a:xfrm>
        </p:spPr>
        <p:txBody>
          <a:bodyPr>
            <a:noAutofit/>
          </a:bodyPr>
          <a:lstStyle/>
          <a:p>
            <a:r>
              <a:rPr lang="en-US" sz="1800" dirty="0" smtClean="0"/>
              <a:t>The mechanisms </a:t>
            </a:r>
            <a:r>
              <a:rPr lang="en-US" sz="1800" dirty="0"/>
              <a:t>associated </a:t>
            </a:r>
            <a:r>
              <a:rPr lang="en-US" sz="1800" dirty="0" smtClean="0"/>
              <a:t>with</a:t>
            </a:r>
            <a:r>
              <a:rPr lang="en-US" sz="1800" dirty="0"/>
              <a:t> </a:t>
            </a:r>
            <a:r>
              <a:rPr lang="en-US" sz="1800" dirty="0" smtClean="0"/>
              <a:t>particle coarsening </a:t>
            </a:r>
            <a:r>
              <a:rPr lang="en-US" sz="1800" dirty="0"/>
              <a:t>was first described by </a:t>
            </a:r>
            <a:r>
              <a:rPr lang="en-US" sz="1800" dirty="0" err="1"/>
              <a:t>Lifshitz</a:t>
            </a:r>
            <a:r>
              <a:rPr lang="en-US" sz="1800" dirty="0"/>
              <a:t> </a:t>
            </a:r>
            <a:r>
              <a:rPr lang="en-US" sz="1800" dirty="0" smtClean="0"/>
              <a:t>and </a:t>
            </a:r>
            <a:r>
              <a:rPr lang="en-US" sz="1800" dirty="0" err="1" smtClean="0"/>
              <a:t>Slyozov</a:t>
            </a:r>
            <a:r>
              <a:rPr lang="en-US" sz="1800" dirty="0"/>
              <a:t>, and Wagner </a:t>
            </a:r>
            <a:endParaRPr lang="en-US" sz="1800" dirty="0" smtClean="0"/>
          </a:p>
          <a:p>
            <a:r>
              <a:rPr lang="en-US" sz="1800" dirty="0"/>
              <a:t>LSW theory, predict the coarsening of dispersed particles in a matrix to follow the </a:t>
            </a:r>
            <a:r>
              <a:rPr lang="en-US" sz="1800" dirty="0" smtClean="0"/>
              <a:t>general relationship </a:t>
            </a:r>
            <a:r>
              <a:rPr lang="en-US" sz="1800" dirty="0"/>
              <a:t>r</a:t>
            </a:r>
            <a:r>
              <a:rPr lang="en-US" sz="1800" baseline="30000" dirty="0"/>
              <a:t>3</a:t>
            </a:r>
            <a:r>
              <a:rPr lang="en-US" sz="1800" dirty="0"/>
              <a:t> =</a:t>
            </a:r>
            <a:r>
              <a:rPr lang="en-US" sz="1800" dirty="0" smtClean="0"/>
              <a:t>kt.</a:t>
            </a:r>
          </a:p>
          <a:p>
            <a:r>
              <a:rPr lang="en-US" sz="1800" b="1" dirty="0" smtClean="0"/>
              <a:t>Assumptions:</a:t>
            </a:r>
          </a:p>
          <a:p>
            <a:pPr marL="400050" lvl="1" indent="0">
              <a:buNone/>
            </a:pPr>
            <a:r>
              <a:rPr lang="en-US" sz="1800" dirty="0" smtClean="0"/>
              <a:t>(</a:t>
            </a:r>
            <a:r>
              <a:rPr lang="en-US" sz="1800" dirty="0"/>
              <a:t>a) the coarsening second phase is spherical with </a:t>
            </a:r>
            <a:r>
              <a:rPr lang="en-US" sz="1800" dirty="0" smtClean="0"/>
              <a:t>radius </a:t>
            </a:r>
            <a:r>
              <a:rPr lang="en-US" sz="1800" dirty="0"/>
              <a:t>R</a:t>
            </a:r>
            <a:r>
              <a:rPr lang="en-US" sz="1800" dirty="0" smtClean="0"/>
              <a:t>,</a:t>
            </a:r>
          </a:p>
          <a:p>
            <a:pPr marL="400050" lvl="1" indent="0">
              <a:buNone/>
            </a:pPr>
            <a:r>
              <a:rPr lang="en-US" sz="1800" dirty="0" smtClean="0"/>
              <a:t>(</a:t>
            </a:r>
            <a:r>
              <a:rPr lang="en-US" sz="1800" dirty="0"/>
              <a:t>b) the particles are fixed in space, </a:t>
            </a:r>
            <a:endParaRPr lang="en-US" sz="1800" dirty="0" smtClean="0"/>
          </a:p>
          <a:p>
            <a:pPr marL="400050" lvl="1" indent="0">
              <a:buNone/>
            </a:pPr>
            <a:r>
              <a:rPr lang="en-US" sz="1800" dirty="0" smtClean="0"/>
              <a:t>(</a:t>
            </a:r>
            <a:r>
              <a:rPr lang="en-US" sz="1800" dirty="0"/>
              <a:t>c) the inter-particle distances between the particles are infinitely large compared with the particle radius, which means that there is no interaction among the particles, and the volume </a:t>
            </a:r>
            <a:r>
              <a:rPr lang="en-US" sz="1800" dirty="0" smtClean="0"/>
              <a:t>fraction </a:t>
            </a:r>
            <a:r>
              <a:rPr lang="en-US" sz="1800" dirty="0"/>
              <a:t>of the dispersed phase is infinitesimally small (i.e. infinitely dilute system), </a:t>
            </a:r>
            <a:endParaRPr lang="en-US" sz="1800" dirty="0" smtClean="0"/>
          </a:p>
          <a:p>
            <a:pPr marL="400050" lvl="1" indent="0">
              <a:buNone/>
            </a:pPr>
            <a:r>
              <a:rPr lang="en-US" sz="1800" dirty="0" smtClean="0"/>
              <a:t>(</a:t>
            </a:r>
            <a:r>
              <a:rPr lang="en-US" sz="1800" dirty="0"/>
              <a:t>d) both the particles and matrix are fluids, and </a:t>
            </a:r>
            <a:endParaRPr lang="en-US" sz="1800" dirty="0" smtClean="0"/>
          </a:p>
          <a:p>
            <a:pPr marL="400050" lvl="1" indent="0">
              <a:buNone/>
            </a:pPr>
            <a:r>
              <a:rPr lang="en-US" sz="1800" dirty="0" smtClean="0"/>
              <a:t>(</a:t>
            </a:r>
            <a:r>
              <a:rPr lang="en-US" sz="1800" dirty="0"/>
              <a:t>e) the solute atoms diffuse to the spherical particles under steady-state condition</a:t>
            </a:r>
            <a:r>
              <a:rPr lang="en-US" sz="1800" dirty="0" smtClean="0"/>
              <a:t>. </a:t>
            </a:r>
          </a:p>
          <a:p>
            <a:r>
              <a:rPr lang="en-US" sz="1800" b="1" dirty="0"/>
              <a:t>Limitations:</a:t>
            </a:r>
          </a:p>
          <a:p>
            <a:pPr lvl="1"/>
            <a:r>
              <a:rPr lang="en-US" sz="1800" dirty="0"/>
              <a:t>The classical </a:t>
            </a:r>
            <a:r>
              <a:rPr lang="en-US" sz="1800" dirty="0" smtClean="0"/>
              <a:t>LSW model  </a:t>
            </a:r>
            <a:r>
              <a:rPr lang="en-US" sz="1800" dirty="0"/>
              <a:t>is applicable in regime of small volume fraction of coarsening </a:t>
            </a:r>
            <a:r>
              <a:rPr lang="en-US" sz="1800" dirty="0" smtClean="0"/>
              <a:t>phase. As </a:t>
            </a:r>
            <a:r>
              <a:rPr lang="en-US" sz="1800" dirty="0"/>
              <a:t>volume fraction increases, the diffusion fields are overlapped. The far-field boundary conditions cannot hold any more. Thus, the deviation of LSW theory of coarsening is expected, so-called volume fraction effect.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03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oarsening.egs.Doherty5.23.tiff                                000412E4iMac HD     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46"/>
          <a:stretch>
            <a:fillRect/>
          </a:stretch>
        </p:blipFill>
        <p:spPr bwMode="auto">
          <a:xfrm>
            <a:off x="1638300" y="574675"/>
            <a:ext cx="5867400" cy="570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75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Evolution of particle size distribution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74" y="1143000"/>
            <a:ext cx="831532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352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908" y="685800"/>
            <a:ext cx="3805237" cy="4564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20436"/>
            <a:ext cx="4781725" cy="408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4750609"/>
            <a:ext cx="4505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Indicates that particle size distributions </a:t>
            </a:r>
            <a:r>
              <a:rPr lang="en-US" sz="1200" dirty="0" smtClean="0"/>
              <a:t>from different alloys are </a:t>
            </a:r>
            <a:r>
              <a:rPr lang="en-US" sz="1200" dirty="0"/>
              <a:t>broader than predicted by the mean-field theory </a:t>
            </a:r>
            <a:r>
              <a:rPr lang="en-US" sz="1200" dirty="0" smtClean="0"/>
              <a:t>of the </a:t>
            </a:r>
            <a:r>
              <a:rPr lang="en-US" sz="1200" dirty="0"/>
              <a:t>LSW model.</a:t>
            </a:r>
          </a:p>
        </p:txBody>
      </p:sp>
    </p:spTree>
    <p:extLst>
      <p:ext uri="{BB962C8B-B14F-4D97-AF65-F5344CB8AC3E}">
        <p14:creationId xmlns:p14="http://schemas.microsoft.com/office/powerpoint/2010/main" val="306657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anaswini\Desktop\Precipitate size analysis\144hrs\gb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872" y="3567752"/>
            <a:ext cx="3475301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anaswini\Desktop\Precipitate size analysis\4.5hrs(1-8-17)\all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8600"/>
            <a:ext cx="3475301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Manaswini\Desktop\Precipitate size analysis\12-min\gb.t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17" y="228600"/>
            <a:ext cx="3475301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77000" y="42672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SEM micrographs  of Ti-5553 alloy aged at 765˚C for (a) 12 min (b) 4.5hrs and (c) 144 </a:t>
            </a:r>
            <a:r>
              <a:rPr lang="en-US" dirty="0" err="1" smtClean="0"/>
              <a:t>hrs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62818" y="228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16636" y="214745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85850" y="3581607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416127"/>
              </p:ext>
            </p:extLst>
          </p:nvPr>
        </p:nvGraphicFramePr>
        <p:xfrm>
          <a:off x="2667000" y="3200400"/>
          <a:ext cx="4022725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7000" y="3200400"/>
                        <a:ext cx="4022725" cy="310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239156"/>
              </p:ext>
            </p:extLst>
          </p:nvPr>
        </p:nvGraphicFramePr>
        <p:xfrm>
          <a:off x="4724400" y="381000"/>
          <a:ext cx="4022725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Graph" r:id="rId5" imgW="4023360" imgH="3108960" progId="Origin50.Graph">
                  <p:embed/>
                </p:oleObj>
              </mc:Choice>
              <mc:Fallback>
                <p:oleObj name="Graph" r:id="rId5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24400" y="381000"/>
                        <a:ext cx="4022725" cy="310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392350"/>
              </p:ext>
            </p:extLst>
          </p:nvPr>
        </p:nvGraphicFramePr>
        <p:xfrm>
          <a:off x="381000" y="381000"/>
          <a:ext cx="4022725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Graph" r:id="rId7" imgW="4023360" imgH="3108960" progId="Origin50.Graph">
                  <p:embed/>
                </p:oleObj>
              </mc:Choice>
              <mc:Fallback>
                <p:oleObj name="Graph" r:id="rId7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1000" y="381000"/>
                        <a:ext cx="4022725" cy="310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9600" y="6324600"/>
            <a:ext cx="807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Particle size distribution in Ti-5553 alloy aged at 765˚C for (a) 12 min (b) 4.5 </a:t>
            </a:r>
            <a:r>
              <a:rPr lang="en-US" sz="1400" dirty="0" err="1" smtClean="0"/>
              <a:t>hrs</a:t>
            </a:r>
            <a:r>
              <a:rPr lang="en-US" sz="1400" dirty="0" smtClean="0"/>
              <a:t> and (c) 144 </a:t>
            </a:r>
            <a:r>
              <a:rPr lang="en-US" sz="1400" dirty="0" err="1" smtClean="0"/>
              <a:t>hrs</a:t>
            </a:r>
            <a:r>
              <a:rPr lang="en-US" sz="1400" dirty="0" smtClean="0"/>
              <a:t> 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057400" y="1066800"/>
                <a:ext cx="2590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Mean  particle size= 2.361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US" sz="1400" dirty="0" smtClean="0"/>
                  <a:t>m</a:t>
                </a:r>
                <a:endParaRPr lang="en-US" sz="1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066800"/>
                <a:ext cx="2590800" cy="307777"/>
              </a:xfrm>
              <a:prstGeom prst="rect">
                <a:avLst/>
              </a:prstGeom>
              <a:blipFill rotWithShape="1">
                <a:blip r:embed="rId9"/>
                <a:stretch>
                  <a:fillRect l="-706" t="-2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248400" y="835223"/>
                <a:ext cx="2590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Mean  particle size= 4.069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US" sz="1400" dirty="0" smtClean="0"/>
                  <a:t>m</a:t>
                </a:r>
                <a:endParaRPr lang="en-US" sz="1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835223"/>
                <a:ext cx="2590800" cy="307777"/>
              </a:xfrm>
              <a:prstGeom prst="rect">
                <a:avLst/>
              </a:prstGeom>
              <a:blipFill rotWithShape="1">
                <a:blip r:embed="rId10"/>
                <a:stretch>
                  <a:fillRect l="-471" t="-196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419600" y="3810000"/>
                <a:ext cx="2590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Mean  particle size= 9.798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US" sz="1400" dirty="0" smtClean="0"/>
                  <a:t>m</a:t>
                </a:r>
                <a:endParaRPr lang="en-US" sz="1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810000"/>
                <a:ext cx="2590800" cy="307777"/>
              </a:xfrm>
              <a:prstGeom prst="rect">
                <a:avLst/>
              </a:prstGeom>
              <a:blipFill rotWithShape="1">
                <a:blip r:embed="rId11"/>
                <a:stretch>
                  <a:fillRect l="-471" t="-2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743200" y="379512"/>
            <a:ext cx="304800" cy="382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86600" y="379512"/>
            <a:ext cx="304800" cy="382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81600" y="3200400"/>
            <a:ext cx="304800" cy="382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0005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611256"/>
              </p:ext>
            </p:extLst>
          </p:nvPr>
        </p:nvGraphicFramePr>
        <p:xfrm>
          <a:off x="4419600" y="685800"/>
          <a:ext cx="4536352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9600" y="685800"/>
                        <a:ext cx="4536352" cy="350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434742"/>
              </p:ext>
            </p:extLst>
          </p:nvPr>
        </p:nvGraphicFramePr>
        <p:xfrm>
          <a:off x="168275" y="762000"/>
          <a:ext cx="4403725" cy="3402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Graph" r:id="rId5" imgW="4023360" imgH="3108960" progId="Origin50.Graph">
                  <p:embed/>
                </p:oleObj>
              </mc:Choice>
              <mc:Fallback>
                <p:oleObj name="Graph" r:id="rId5" imgW="402336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275" y="762000"/>
                        <a:ext cx="4403725" cy="34027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0" y="4253345"/>
                <a:ext cx="4572000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	</a:t>
                </a:r>
                <a:r>
                  <a:rPr lang="en-US" sz="1400" dirty="0" smtClean="0"/>
                  <a:t>Average volume fraction= 33.702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/>
                        <a:ea typeface="Cambria Math"/>
                      </a:rPr>
                      <m:t>±</m:t>
                    </m:r>
                  </m:oMath>
                </a14:m>
                <a:r>
                  <a:rPr lang="en-US" sz="1400" dirty="0" smtClean="0"/>
                  <a:t> 0.767</a:t>
                </a:r>
                <a:endParaRPr lang="en-US" sz="14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53345"/>
                <a:ext cx="45720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987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905000"/>
            <a:ext cx="510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57101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Nucleation, growth and Coarsening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Precipitation reactions involve </a:t>
            </a:r>
            <a:r>
              <a:rPr lang="en-US" sz="2000" dirty="0"/>
              <a:t>nucleation, growth and </a:t>
            </a:r>
            <a:r>
              <a:rPr lang="en-US" sz="2000" dirty="0" smtClean="0"/>
              <a:t>coarsening.</a:t>
            </a:r>
          </a:p>
          <a:p>
            <a:r>
              <a:rPr lang="en-US" sz="2000" dirty="0" smtClean="0"/>
              <a:t>In nucleation tiny volumes of product phase called nuclei form on the matrix because of thermodynamic fluctuation.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667001"/>
            <a:ext cx="5181600" cy="389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93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8818" y="3886200"/>
            <a:ext cx="8077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Once </a:t>
            </a:r>
            <a:r>
              <a:rPr lang="en-US" sz="2000" dirty="0" smtClean="0"/>
              <a:t>the nuclei with size &gt; </a:t>
            </a:r>
            <a:r>
              <a:rPr lang="en-US" sz="2000" dirty="0"/>
              <a:t>critical </a:t>
            </a:r>
            <a:r>
              <a:rPr lang="en-US" sz="2000" dirty="0" smtClean="0"/>
              <a:t>radius </a:t>
            </a:r>
            <a:r>
              <a:rPr lang="en-US" sz="2000" i="1" dirty="0" err="1"/>
              <a:t>Rc</a:t>
            </a:r>
            <a:r>
              <a:rPr lang="en-US" sz="2000" i="1" dirty="0"/>
              <a:t> </a:t>
            </a:r>
            <a:r>
              <a:rPr lang="en-US" sz="2000" i="1" dirty="0" smtClean="0"/>
              <a:t> is formed  they grow in size to reduce the free energy.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i="1" dirty="0" smtClean="0"/>
              <a:t>During growth the volume fraction of  the precipitate phase increases  till equilibrium is reached.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During coarsening the larger precipitates grow at the expense of smaller precipitates </a:t>
            </a:r>
            <a:r>
              <a:rPr lang="en-US" sz="2000" dirty="0"/>
              <a:t>while maintaining local equilibrium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A metastable state evolves towards the stable equilibrium state via localized fluctuations.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</p:txBody>
      </p:sp>
      <p:pic>
        <p:nvPicPr>
          <p:cNvPr id="9219" name="Picture 3" descr="C:\Users\Manaswini\Desktop\F1.lar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77982"/>
            <a:ext cx="5036303" cy="300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05800" cy="46783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Structural change in which the average size of the precipitate particles in a system increases with time usually after the precipitation is complete.</a:t>
            </a:r>
          </a:p>
          <a:p>
            <a:r>
              <a:rPr lang="en-US" dirty="0" smtClean="0"/>
              <a:t>Oswald ripening, coalescence and over aging are commonly used to refer to coarsening</a:t>
            </a:r>
          </a:p>
          <a:p>
            <a:r>
              <a:rPr lang="en-US" dirty="0"/>
              <a:t>During coarsening, the overall volume of </a:t>
            </a:r>
            <a:r>
              <a:rPr lang="en-US" dirty="0" smtClean="0"/>
              <a:t>the precipitates </a:t>
            </a:r>
            <a:r>
              <a:rPr lang="en-US" dirty="0"/>
              <a:t>remain the </a:t>
            </a:r>
            <a:r>
              <a:rPr lang="en-US" dirty="0" smtClean="0"/>
              <a:t>same.</a:t>
            </a:r>
          </a:p>
          <a:p>
            <a:r>
              <a:rPr lang="en-US" dirty="0"/>
              <a:t>T</a:t>
            </a:r>
            <a:r>
              <a:rPr lang="en-US" dirty="0" smtClean="0"/>
              <a:t>he average particle size and distance of separation between neighborhood </a:t>
            </a:r>
            <a:r>
              <a:rPr lang="en-US" dirty="0"/>
              <a:t>particles i</a:t>
            </a:r>
            <a:r>
              <a:rPr lang="en-US" dirty="0" smtClean="0"/>
              <a:t>ncrease.</a:t>
            </a:r>
          </a:p>
          <a:p>
            <a:r>
              <a:rPr lang="en-US" dirty="0" smtClean="0"/>
              <a:t>Decreases the number of particles</a:t>
            </a:r>
          </a:p>
          <a:p>
            <a:r>
              <a:rPr lang="en-US" dirty="0" smtClean="0"/>
              <a:t>The stress required to move a dislocation through matrix in which precipitates are embedded  decreases which results in </a:t>
            </a:r>
            <a:r>
              <a:rPr lang="en-US" dirty="0" smtClean="0"/>
              <a:t>loss of strength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Coarsening increases with increase in temperature.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Driving </a:t>
            </a:r>
            <a:r>
              <a:rPr lang="en-US" b="1" dirty="0" smtClean="0"/>
              <a:t>force:</a:t>
            </a:r>
          </a:p>
          <a:p>
            <a:pPr lvl="1"/>
            <a:r>
              <a:rPr lang="en-US" dirty="0" smtClean="0"/>
              <a:t>Microstructure of a two phase alloy is unstable if the total interfacial free energy is not minimum.</a:t>
            </a:r>
          </a:p>
          <a:p>
            <a:pPr lvl="1"/>
            <a:r>
              <a:rPr lang="en-US" dirty="0"/>
              <a:t>Reduction in total interfacial energy </a:t>
            </a:r>
          </a:p>
          <a:p>
            <a:pPr lvl="1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67000" y="22860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Coarsening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2495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600" b="1" dirty="0" smtClean="0"/>
              <a:t>Gibbs Thomson effect</a:t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36" y="4572000"/>
            <a:ext cx="9067800" cy="23622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There will be range of particle sizes due to differences in the time of nucleation and growth.</a:t>
            </a:r>
          </a:p>
          <a:p>
            <a:r>
              <a:rPr lang="en-US" sz="2000" dirty="0" smtClean="0"/>
              <a:t>Due </a:t>
            </a:r>
            <a:r>
              <a:rPr lang="en-US" sz="2000" dirty="0" smtClean="0"/>
              <a:t>to Gibbs Thomson effect , the solute concentration in the adjacent to matrix increases as radius of curvature decreases.</a:t>
            </a:r>
          </a:p>
          <a:p>
            <a:r>
              <a:rPr lang="en-US" sz="2000" dirty="0" smtClean="0"/>
              <a:t>This results in development of concentration gradient in the matrix.</a:t>
            </a:r>
          </a:p>
          <a:p>
            <a:r>
              <a:rPr lang="en-US" sz="2000" dirty="0" smtClean="0"/>
              <a:t>This results in solute </a:t>
            </a:r>
            <a:r>
              <a:rPr lang="en-US" sz="2000" dirty="0"/>
              <a:t>atoms transport from smaller </a:t>
            </a:r>
            <a:r>
              <a:rPr lang="en-US" sz="2000" dirty="0" smtClean="0"/>
              <a:t>particles</a:t>
            </a:r>
            <a:r>
              <a:rPr lang="en-US" sz="2000" dirty="0"/>
              <a:t> </a:t>
            </a:r>
            <a:r>
              <a:rPr lang="en-US" sz="2000" dirty="0" smtClean="0"/>
              <a:t>to </a:t>
            </a:r>
            <a:r>
              <a:rPr lang="en-US" sz="2000" dirty="0"/>
              <a:t>larger </a:t>
            </a:r>
            <a:r>
              <a:rPr lang="en-US" sz="2000" dirty="0" smtClean="0"/>
              <a:t>particles.</a:t>
            </a:r>
          </a:p>
          <a:p>
            <a:r>
              <a:rPr lang="en-US" sz="2000" dirty="0"/>
              <a:t>The smaller </a:t>
            </a:r>
            <a:r>
              <a:rPr lang="en-US" sz="2000" dirty="0" smtClean="0"/>
              <a:t>precipitates </a:t>
            </a:r>
            <a:r>
              <a:rPr lang="en-US" sz="2000" dirty="0"/>
              <a:t>shrink and </a:t>
            </a:r>
            <a:r>
              <a:rPr lang="en-US" sz="2000" dirty="0" smtClean="0"/>
              <a:t>the larger precipitates </a:t>
            </a:r>
            <a:r>
              <a:rPr lang="en-US" sz="2000" dirty="0"/>
              <a:t>grow</a:t>
            </a:r>
          </a:p>
        </p:txBody>
      </p:sp>
      <p:pic>
        <p:nvPicPr>
          <p:cNvPr id="1026" name="Picture 2" descr="C:\Users\Manaswini\Desktop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470262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anaswini\Desktop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609600"/>
            <a:ext cx="300736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73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𝐶</m:t>
                    </m:r>
                    <m:r>
                      <a:rPr lang="en-US" sz="2000" b="0" i="1" baseline="-25000" smtClean="0">
                        <a:latin typeface="Cambria Math"/>
                        <a:ea typeface="Cambria Math"/>
                      </a:rPr>
                      <m:t>𝛼𝛽</m:t>
                    </m:r>
                    <m:r>
                      <a:rPr lang="en-US" sz="2000" b="0" i="1" baseline="30000" smtClean="0">
                        <a:latin typeface="Cambria Math"/>
                        <a:ea typeface="Cambria Math"/>
                      </a:rPr>
                      <m:t>𝑟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𝐶</m:t>
                    </m:r>
                    <m:r>
                      <a:rPr lang="en-US" sz="2000" b="0" i="1" baseline="-25000" smtClean="0">
                        <a:latin typeface="Cambria Math"/>
                        <a:ea typeface="Cambria Math"/>
                      </a:rPr>
                      <m:t>𝛼𝛽</m:t>
                    </m:r>
                    <m:r>
                      <a:rPr lang="en-US" sz="2000" b="0" i="1" baseline="30000" smtClean="0">
                        <a:latin typeface="Cambria Math"/>
                        <a:ea typeface="Cambria Math"/>
                      </a:rPr>
                      <m:t>∞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𝑅𝑇𝑟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 smtClean="0"/>
                  <a:t> (from Gibbs Thomson equation)</a:t>
                </a:r>
              </a:p>
              <a:p>
                <a:r>
                  <a:rPr lang="en-US" sz="20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𝐶</m:t>
                    </m:r>
                    <m:r>
                      <a:rPr lang="en-US" sz="2000" b="0" i="1" baseline="-25000" smtClean="0">
                        <a:latin typeface="Cambria Math"/>
                        <a:ea typeface="Cambria Math"/>
                      </a:rPr>
                      <m:t>𝛼𝛽</m:t>
                    </m:r>
                    <m:r>
                      <a:rPr lang="en-US" sz="2000" b="0" i="1" baseline="30000" smtClean="0">
                        <a:latin typeface="Cambria Math"/>
                        <a:ea typeface="Cambria Math"/>
                      </a:rPr>
                      <m:t>𝑟</m:t>
                    </m:r>
                  </m:oMath>
                </a14:m>
                <a:r>
                  <a:rPr lang="en-US" sz="2000" b="0" dirty="0" smtClean="0">
                    <a:ea typeface="Cambria Math"/>
                  </a:rPr>
                  <a:t> </a:t>
                </a:r>
                <a:r>
                  <a:rPr lang="en-US" b="0" dirty="0" smtClean="0">
                    <a:ea typeface="Cambria Math"/>
                  </a:rPr>
                  <a:t>= </a:t>
                </a:r>
                <a:r>
                  <a:rPr lang="en-US" sz="2000" b="0" dirty="0" smtClean="0">
                    <a:ea typeface="Cambria Math"/>
                  </a:rPr>
                  <a:t>Composition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000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b="0" dirty="0" smtClean="0">
                    <a:ea typeface="Cambria Math"/>
                  </a:rPr>
                  <a:t>matrix in equilibrium with spherical particle </a:t>
                </a:r>
                <a:r>
                  <a:rPr lang="el-GR" sz="2000" b="0" dirty="0" smtClean="0">
                    <a:ea typeface="Cambria Math"/>
                  </a:rPr>
                  <a:t>β</a:t>
                </a:r>
                <a:r>
                  <a:rPr lang="en-US" sz="2000" b="0" dirty="0" smtClean="0">
                    <a:ea typeface="Cambria Math"/>
                  </a:rPr>
                  <a:t> </a:t>
                </a:r>
                <a:r>
                  <a:rPr lang="en-US" sz="2000" b="0" dirty="0" smtClean="0">
                    <a:ea typeface="Cambria Math"/>
                  </a:rPr>
                  <a:t>of radius r or a particle with local radius of curvature r.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𝐶</m:t>
                    </m:r>
                    <m:r>
                      <a:rPr lang="en-US" sz="2000" i="1" baseline="-25000">
                        <a:latin typeface="Cambria Math"/>
                        <a:ea typeface="Cambria Math"/>
                      </a:rPr>
                      <m:t>𝛼𝛽</m:t>
                    </m:r>
                    <m:r>
                      <a:rPr lang="en-US" sz="2000" i="1" baseline="3000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2000" b="0" dirty="0" smtClean="0">
                    <a:ea typeface="Cambria Math"/>
                  </a:rPr>
                  <a:t> = Matrix composition in equilibrium with a particle of very large radius.</a:t>
                </a:r>
              </a:p>
              <a:p>
                <a:r>
                  <a:rPr lang="en-US" sz="2000" dirty="0" smtClean="0">
                    <a:ea typeface="Cambria Math"/>
                  </a:rPr>
                  <a:t>V = Molar volume of precipitates</a:t>
                </a:r>
              </a:p>
              <a:p>
                <a:r>
                  <a:rPr lang="en-US" sz="2000" b="0" dirty="0" smtClean="0">
                    <a:ea typeface="Cambria Math"/>
                  </a:rPr>
                  <a:t>Υ= Specific interfacial energy.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𝛾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𝑅𝑇𝑟</m:t>
                        </m:r>
                      </m:den>
                    </m:f>
                  </m:oMath>
                </a14:m>
                <a:r>
                  <a:rPr lang="en-US" sz="2000" b="0" dirty="0" smtClean="0">
                    <a:ea typeface="Cambria Math"/>
                  </a:rPr>
                  <a:t> is smaller compared to 1</a:t>
                </a:r>
              </a:p>
              <a:p>
                <a:r>
                  <a:rPr lang="en-US" sz="2000" dirty="0" smtClean="0">
                    <a:ea typeface="Cambria Math"/>
                  </a:rPr>
                  <a:t>So,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𝐶</m:t>
                    </m:r>
                    <m:r>
                      <a:rPr lang="en-US" sz="2000" i="1" baseline="-25000">
                        <a:latin typeface="Cambria Math"/>
                        <a:ea typeface="Cambria Math"/>
                      </a:rPr>
                      <m:t>𝛼𝛽</m:t>
                    </m:r>
                    <m:r>
                      <a:rPr lang="en-US" sz="2000" i="1" baseline="30000">
                        <a:latin typeface="Cambria Math"/>
                        <a:ea typeface="Cambria Math"/>
                      </a:rPr>
                      <m:t>𝑟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𝐶</m:t>
                    </m:r>
                    <m:r>
                      <a:rPr lang="en-US" sz="2000" i="1" baseline="-25000">
                        <a:latin typeface="Cambria Math"/>
                        <a:ea typeface="Cambria Math"/>
                      </a:rPr>
                      <m:t>𝛼𝛽</m:t>
                    </m:r>
                    <m:r>
                      <a:rPr lang="en-US" sz="2000" i="1" baseline="30000">
                        <a:latin typeface="Cambria Math"/>
                        <a:ea typeface="Cambria Math"/>
                      </a:rPr>
                      <m:t>∞</m:t>
                    </m:r>
                    <m:r>
                      <a:rPr lang="en-US" sz="2000" b="0" i="1" baseline="3000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(1+</m:t>
                    </m:r>
                    <m:f>
                      <m:f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𝑉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𝛾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𝑅𝑇𝑟</m:t>
                        </m:r>
                      </m:den>
                    </m:f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  <a:p>
                <a:endParaRPr lang="en-US" b="0" dirty="0" smtClean="0">
                  <a:ea typeface="Cambria Math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4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Diffusion limited and Interface limited coarsening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648200" cy="452596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3000" b="1" dirty="0" smtClean="0"/>
                  <a:t>Diffusion limited Coarsening:</a:t>
                </a:r>
              </a:p>
              <a:p>
                <a:r>
                  <a:rPr lang="en-US" sz="2600" dirty="0" smtClean="0"/>
                  <a:t>Rate determining step: Diffusion of solute atoms in parent phase.</a:t>
                </a:r>
              </a:p>
              <a:p>
                <a:r>
                  <a:rPr lang="en-US" sz="2600" dirty="0" smtClean="0"/>
                  <a:t>The following relationship is obeyed:</a:t>
                </a:r>
              </a:p>
              <a:p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𝑟</m:t>
                    </m:r>
                    <m:r>
                      <a:rPr lang="en-US" sz="2600" b="0" i="1" baseline="30000" smtClean="0">
                        <a:latin typeface="Cambria Math"/>
                      </a:rPr>
                      <m:t>3</m:t>
                    </m:r>
                    <m:r>
                      <a:rPr lang="en-US" sz="2600" b="0" i="1" smtClean="0">
                        <a:latin typeface="Cambria Math"/>
                      </a:rPr>
                      <m:t>−</m:t>
                    </m:r>
                    <m:r>
                      <a:rPr lang="en-US" sz="2600" b="0" i="1" smtClean="0">
                        <a:latin typeface="Cambria Math"/>
                      </a:rPr>
                      <m:t>𝑟</m:t>
                    </m:r>
                    <m:r>
                      <a:rPr lang="en-US" sz="2600" b="0" i="1" baseline="-25000" smtClean="0">
                        <a:latin typeface="Cambria Math"/>
                      </a:rPr>
                      <m:t>0</m:t>
                    </m:r>
                    <m:r>
                      <a:rPr lang="en-US" sz="2600" b="0" i="1" baseline="30000" smtClean="0">
                        <a:latin typeface="Cambria Math"/>
                      </a:rPr>
                      <m:t>3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</a:rPr>
                      <m:t>𝑘𝑡</m:t>
                    </m:r>
                  </m:oMath>
                </a14:m>
                <a:endParaRPr lang="en-US" sz="2600" dirty="0" smtClean="0"/>
              </a:p>
              <a:p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𝑘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∝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𝐷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𝛾</m:t>
                    </m:r>
                    <m:r>
                      <m:rPr>
                        <m:sty m:val="p"/>
                      </m:rPr>
                      <a:rPr lang="en-US" sz="2600" b="0" i="1" smtClean="0">
                        <a:latin typeface="Cambria Math"/>
                        <a:ea typeface="Cambria Math"/>
                      </a:rPr>
                      <m:t>X</m:t>
                    </m:r>
                  </m:oMath>
                </a14:m>
                <a:r>
                  <a:rPr lang="en-US" sz="2600" baseline="-25000" dirty="0" smtClean="0"/>
                  <a:t>e</a:t>
                </a:r>
              </a:p>
              <a:p>
                <a:r>
                  <a:rPr lang="en-US" sz="26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𝑟</m:t>
                    </m:r>
                    <m:r>
                      <a:rPr lang="en-US" sz="2600" b="0" i="1" baseline="-25000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sz="2600" baseline="-25000" dirty="0" smtClean="0"/>
                  <a:t> </a:t>
                </a:r>
                <a:r>
                  <a:rPr lang="en-US" sz="2600" dirty="0" smtClean="0"/>
                  <a:t>= mean radius at time t=0</a:t>
                </a:r>
              </a:p>
              <a:p>
                <a:r>
                  <a:rPr lang="en-US" sz="2600" dirty="0" smtClean="0"/>
                  <a:t>D= Diffusion coefficient</a:t>
                </a:r>
              </a:p>
              <a:p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  <a:ea typeface="Cambria Math"/>
                      </a:rPr>
                      <m:t>𝛾</m:t>
                    </m:r>
                    <m:r>
                      <a:rPr lang="en-US" sz="2600" b="0" i="0" smtClean="0">
                        <a:latin typeface="Cambria Math"/>
                        <a:ea typeface="Cambria Math"/>
                      </a:rPr>
                      <m:t>  </m:t>
                    </m:r>
                  </m:oMath>
                </a14:m>
                <a:r>
                  <a:rPr lang="en-US" sz="2600" b="0" dirty="0" smtClean="0">
                    <a:ea typeface="Cambria Math"/>
                  </a:rPr>
                  <a:t>= Interfacial energy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1">
                        <a:latin typeface="Cambria Math"/>
                        <a:ea typeface="Cambria Math"/>
                      </a:rPr>
                      <m:t>X</m:t>
                    </m:r>
                  </m:oMath>
                </a14:m>
                <a:r>
                  <a:rPr lang="en-US" sz="2600" baseline="-25000" dirty="0"/>
                  <a:t>e</a:t>
                </a:r>
                <a:r>
                  <a:rPr lang="en-US" sz="2600" dirty="0" smtClean="0"/>
                  <a:t> = Equilibrium solubility of very large particle</a:t>
                </a:r>
                <a:endParaRPr lang="en-US" sz="2600" dirty="0"/>
              </a:p>
              <a:p>
                <a:r>
                  <a:rPr lang="en-US" sz="2600" dirty="0" smtClean="0">
                    <a:ea typeface="Cambria Math"/>
                  </a:rPr>
                  <a:t>Rate of Coarsening is given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𝑑𝑟</m:t>
                        </m:r>
                      </m:num>
                      <m:den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600" b="0" baseline="-25000" dirty="0" smtClean="0">
                    <a:ea typeface="Cambria Math"/>
                  </a:rPr>
                  <a:t>  </a:t>
                </a:r>
                <a:r>
                  <a:rPr lang="en-US" sz="2600" b="0" dirty="0" smtClean="0">
                    <a:ea typeface="Cambria Math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num>
                      <m:den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  <m:r>
                          <a:rPr lang="en-US" sz="2600" b="0" i="1" baseline="30000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600" b="0" baseline="-25000" dirty="0" smtClean="0">
                  <a:ea typeface="Cambria Math"/>
                </a:endParaRPr>
              </a:p>
              <a:p>
                <a:endParaRPr lang="en-US" sz="26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648200" cy="4525963"/>
              </a:xfrm>
              <a:blipFill rotWithShape="1">
                <a:blip r:embed="rId2"/>
                <a:stretch>
                  <a:fillRect l="-1835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52600"/>
            <a:ext cx="4055769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41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1430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 smtClean="0"/>
                  <a:t>Interface limited coarsening</a:t>
                </a:r>
              </a:p>
              <a:p>
                <a:r>
                  <a:rPr lang="en-US" sz="2400" dirty="0" smtClean="0"/>
                  <a:t>Jump across the interface is the rate determining step.</a:t>
                </a:r>
              </a:p>
              <a:p>
                <a:r>
                  <a:rPr lang="en-US" sz="2400" dirty="0"/>
                  <a:t>Average </a:t>
                </a:r>
                <a:r>
                  <a:rPr lang="en-US" sz="2400" dirty="0" smtClean="0"/>
                  <a:t>the </a:t>
                </a:r>
                <a:r>
                  <a:rPr lang="en-US" sz="2400" dirty="0"/>
                  <a:t>particle size </a:t>
                </a:r>
                <a:r>
                  <a:rPr lang="en-US" sz="2400" dirty="0" smtClean="0"/>
                  <a:t>distribution is given by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𝑟</m:t>
                    </m:r>
                    <m:r>
                      <a:rPr lang="en-US" sz="2400" b="0" i="1" baseline="30000" smtClean="0">
                        <a:latin typeface="Cambria Math"/>
                      </a:rPr>
                      <m:t>2</m:t>
                    </m:r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</a:rPr>
                      <m:t>𝑟</m:t>
                    </m:r>
                    <m:r>
                      <a:rPr lang="en-US" sz="2400" b="0" i="1" baseline="-25000" smtClean="0">
                        <a:latin typeface="Cambria Math"/>
                      </a:rPr>
                      <m:t>0</m:t>
                    </m:r>
                    <m:r>
                      <a:rPr lang="en-US" sz="2400" b="0" i="1" baseline="30000" smtClean="0">
                        <a:latin typeface="Cambria Math"/>
                      </a:rPr>
                      <m:t>2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𝐾𝑡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𝑟</m:t>
                    </m:r>
                    <m:r>
                      <a:rPr lang="en-US" sz="2400" b="0" i="1" smtClean="0">
                        <a:latin typeface="Cambria Math"/>
                      </a:rPr>
                      <m:t> ∝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2400" b="0" i="1" baseline="30000" smtClean="0">
                        <a:latin typeface="Cambria Math"/>
                        <a:ea typeface="Cambria Math"/>
                      </a:rPr>
                      <m:t>1/2</m:t>
                    </m:r>
                  </m:oMath>
                </a14:m>
                <a:endParaRPr lang="en-US" sz="2400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143000"/>
                <a:ext cx="8229600" cy="4525963"/>
              </a:xfrm>
              <a:blipFill rotWithShape="1">
                <a:blip r:embed="rId2"/>
                <a:stretch>
                  <a:fillRect l="-1556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12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Factors affecting coarsening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674427" y="1371599"/>
            <a:ext cx="7772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Y :</a:t>
            </a:r>
            <a:endParaRPr lang="en-US" dirty="0"/>
          </a:p>
          <a:p>
            <a:r>
              <a:rPr lang="en-US" dirty="0" smtClean="0"/>
              <a:t>Increase in </a:t>
            </a:r>
            <a:r>
              <a:rPr lang="el-GR" dirty="0" smtClean="0"/>
              <a:t>ϒ</a:t>
            </a:r>
            <a:r>
              <a:rPr lang="en-US" dirty="0" smtClean="0"/>
              <a:t> increases the rate  of coarsening. The </a:t>
            </a:r>
            <a:r>
              <a:rPr lang="en-US" dirty="0"/>
              <a:t>heat-resistant </a:t>
            </a:r>
            <a:r>
              <a:rPr lang="en-US" i="1" dirty="0" err="1"/>
              <a:t>Nimonic</a:t>
            </a:r>
            <a:r>
              <a:rPr lang="en-US" i="1" dirty="0"/>
              <a:t> </a:t>
            </a:r>
            <a:r>
              <a:rPr lang="en-US" dirty="0"/>
              <a:t>alloys based on Ni-Cr with additions of </a:t>
            </a:r>
            <a:r>
              <a:rPr lang="en-US" dirty="0" smtClean="0"/>
              <a:t>Al </a:t>
            </a:r>
            <a:r>
              <a:rPr lang="en-US" dirty="0"/>
              <a:t>and </a:t>
            </a:r>
            <a:r>
              <a:rPr lang="en-US" dirty="0" smtClean="0"/>
              <a:t>Ti obtain </a:t>
            </a:r>
            <a:r>
              <a:rPr lang="en-US" dirty="0"/>
              <a:t>their high strength from a fine dispersion of the ordered </a:t>
            </a:r>
            <a:r>
              <a:rPr lang="en-US" dirty="0" err="1"/>
              <a:t>fcc</a:t>
            </a:r>
            <a:r>
              <a:rPr lang="en-US" dirty="0"/>
              <a:t> phase </a:t>
            </a:r>
            <a:r>
              <a:rPr lang="en-US" dirty="0" smtClean="0"/>
              <a:t>Ni</a:t>
            </a:r>
            <a:r>
              <a:rPr lang="en-US" baseline="-25000" dirty="0" smtClean="0"/>
              <a:t>3</a:t>
            </a:r>
            <a:r>
              <a:rPr lang="en-US" dirty="0" smtClean="0"/>
              <a:t> (</a:t>
            </a:r>
            <a:r>
              <a:rPr lang="en-US" dirty="0" err="1" smtClean="0"/>
              <a:t>TiAl</a:t>
            </a:r>
            <a:r>
              <a:rPr lang="en-US" dirty="0"/>
              <a:t>) (Y') which precipitates in the </a:t>
            </a:r>
            <a:r>
              <a:rPr lang="en-US" dirty="0" err="1"/>
              <a:t>fcc</a:t>
            </a:r>
            <a:r>
              <a:rPr lang="en-US" dirty="0"/>
              <a:t> Ni-rich matrix. </a:t>
            </a:r>
            <a:r>
              <a:rPr lang="en-US" dirty="0" smtClean="0"/>
              <a:t>The Ni/</a:t>
            </a:r>
            <a:r>
              <a:rPr lang="el-GR" dirty="0" smtClean="0"/>
              <a:t>ϒʹ</a:t>
            </a:r>
            <a:r>
              <a:rPr lang="en-US" dirty="0" smtClean="0"/>
              <a:t> interfacial energy is very low thus enabling it to retain fine structure at high temperature.</a:t>
            </a:r>
          </a:p>
          <a:p>
            <a:r>
              <a:rPr lang="en-US" i="1" dirty="0" smtClean="0"/>
              <a:t>X</a:t>
            </a:r>
            <a:r>
              <a:rPr lang="en-US" i="1" baseline="-25000" dirty="0" smtClean="0"/>
              <a:t>e</a:t>
            </a:r>
            <a:r>
              <a:rPr lang="en-US" i="1" dirty="0" smtClean="0"/>
              <a:t>:</a:t>
            </a:r>
            <a:endParaRPr lang="en-US" i="1" dirty="0"/>
          </a:p>
          <a:p>
            <a:r>
              <a:rPr lang="en-US" dirty="0"/>
              <a:t>High strength at high temperatures can </a:t>
            </a:r>
            <a:r>
              <a:rPr lang="en-US" dirty="0" smtClean="0"/>
              <a:t>also be obtained </a:t>
            </a:r>
            <a:r>
              <a:rPr lang="en-US" dirty="0"/>
              <a:t>with fine oxide</a:t>
            </a:r>
          </a:p>
          <a:p>
            <a:r>
              <a:rPr lang="en-US" dirty="0"/>
              <a:t>dispersions in a metal matrix. For example W and Ni can be strengthened </a:t>
            </a:r>
            <a:r>
              <a:rPr lang="en-US" dirty="0" smtClean="0"/>
              <a:t>for </a:t>
            </a:r>
            <a:r>
              <a:rPr lang="en-US" dirty="0"/>
              <a:t>high temperature use by fine dispersions of </a:t>
            </a:r>
            <a:r>
              <a:rPr lang="en-US" dirty="0" err="1"/>
              <a:t>thoria</a:t>
            </a:r>
            <a:r>
              <a:rPr lang="en-US" dirty="0"/>
              <a:t> </a:t>
            </a:r>
            <a:r>
              <a:rPr lang="en-US" dirty="0" smtClean="0"/>
              <a:t>ThO</a:t>
            </a:r>
            <a:r>
              <a:rPr lang="en-US" baseline="-25000" dirty="0" smtClean="0"/>
              <a:t>2</a:t>
            </a:r>
            <a:r>
              <a:rPr lang="en-US" dirty="0" smtClean="0"/>
              <a:t>. </a:t>
            </a:r>
            <a:r>
              <a:rPr lang="en-US" dirty="0"/>
              <a:t>In </a:t>
            </a:r>
            <a:r>
              <a:rPr lang="en-US" dirty="0" smtClean="0"/>
              <a:t>general oxides</a:t>
            </a:r>
            <a:endParaRPr lang="en-US" dirty="0"/>
          </a:p>
          <a:p>
            <a:r>
              <a:rPr lang="en-US" dirty="0"/>
              <a:t>are very insoluble in metals and the stability of these microstructures at high</a:t>
            </a:r>
          </a:p>
          <a:p>
            <a:r>
              <a:rPr lang="en-US" dirty="0"/>
              <a:t>temperatures can be attributed to a low value of </a:t>
            </a:r>
            <a:r>
              <a:rPr lang="en-US" i="1" dirty="0" smtClean="0"/>
              <a:t>Xe.</a:t>
            </a:r>
          </a:p>
          <a:p>
            <a:r>
              <a:rPr lang="en-US" dirty="0" smtClean="0"/>
              <a:t>D :</a:t>
            </a:r>
            <a:endParaRPr lang="en-US" dirty="0"/>
          </a:p>
          <a:p>
            <a:r>
              <a:rPr lang="en-US" dirty="0"/>
              <a:t>Cementite dispersions in tempered steels coarsen very quickly due to the high</a:t>
            </a:r>
          </a:p>
          <a:p>
            <a:r>
              <a:rPr lang="en-US" dirty="0"/>
              <a:t>diffusivity of interstitial carbon. However, if the steel contains a </a:t>
            </a:r>
            <a:r>
              <a:rPr lang="en-US" dirty="0" err="1"/>
              <a:t>substitutional</a:t>
            </a:r>
            <a:endParaRPr lang="en-US" dirty="0"/>
          </a:p>
          <a:p>
            <a:r>
              <a:rPr lang="en-US" dirty="0"/>
              <a:t>alloying element that segregates to the </a:t>
            </a:r>
            <a:r>
              <a:rPr lang="en-US" dirty="0" smtClean="0"/>
              <a:t>carbide, the </a:t>
            </a:r>
            <a:r>
              <a:rPr lang="en-US" dirty="0"/>
              <a:t>rate of coarsening becomes</a:t>
            </a:r>
          </a:p>
          <a:p>
            <a:r>
              <a:rPr lang="en-US" dirty="0"/>
              <a:t>limited by the much slower rate at which </a:t>
            </a:r>
            <a:r>
              <a:rPr lang="en-US" dirty="0" err="1"/>
              <a:t>substitutional</a:t>
            </a:r>
            <a:r>
              <a:rPr lang="en-US" dirty="0"/>
              <a:t> diffusion can occur.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0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1014</Words>
  <Application>Microsoft Office PowerPoint</Application>
  <PresentationFormat>On-screen Show (4:3)</PresentationFormat>
  <Paragraphs>92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Graph</vt:lpstr>
      <vt:lpstr>Coarsening</vt:lpstr>
      <vt:lpstr>Nucleation, growth and Coarsening</vt:lpstr>
      <vt:lpstr>PowerPoint Presentation</vt:lpstr>
      <vt:lpstr>PowerPoint Presentation</vt:lpstr>
      <vt:lpstr> Gibbs Thomson effect </vt:lpstr>
      <vt:lpstr>PowerPoint Presentation</vt:lpstr>
      <vt:lpstr>Diffusion limited and Interface limited coarsening</vt:lpstr>
      <vt:lpstr>PowerPoint Presentation</vt:lpstr>
      <vt:lpstr>Factors affecting coarsening</vt:lpstr>
      <vt:lpstr>How do we measure coarsening</vt:lpstr>
      <vt:lpstr>LSW theory</vt:lpstr>
      <vt:lpstr>PowerPoint Presentation</vt:lpstr>
      <vt:lpstr>Evolution of particle size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Coarsening</dc:title>
  <dc:creator>Manaswini</dc:creator>
  <cp:lastModifiedBy>Manaswini</cp:lastModifiedBy>
  <cp:revision>62</cp:revision>
  <dcterms:created xsi:type="dcterms:W3CDTF">2017-08-28T06:43:47Z</dcterms:created>
  <dcterms:modified xsi:type="dcterms:W3CDTF">2017-09-02T03:41:53Z</dcterms:modified>
</cp:coreProperties>
</file>