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9" r:id="rId2"/>
    <p:sldId id="260" r:id="rId3"/>
    <p:sldId id="261" r:id="rId4"/>
    <p:sldId id="262" r:id="rId5"/>
    <p:sldId id="258" r:id="rId6"/>
    <p:sldId id="263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1350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34D8D4-04FE-4AE5-B182-271D54AEBA39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B5CA05-3F73-4CB3-A2EF-96FB42206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719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E7D1E-A864-4403-99D2-8811A0B1A19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390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E7D1E-A864-4403-99D2-8811A0B1A19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5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E7D1E-A864-4403-99D2-8811A0B1A19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124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054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899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011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005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771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442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130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039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35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595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92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721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png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3008" y="806164"/>
            <a:ext cx="9037983" cy="1465589"/>
          </a:xfrm>
        </p:spPr>
        <p:txBody>
          <a:bodyPr>
            <a:noAutofit/>
          </a:bodyPr>
          <a:lstStyle/>
          <a:p>
            <a:r>
              <a:rPr lang="en-US" sz="4400" dirty="0"/>
              <a:t>Fatigue and Dwell Fatigue studies on Ti-6242 and Ti-6246 Alloys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616350" y="2674185"/>
            <a:ext cx="5911298" cy="2038745"/>
          </a:xfrm>
        </p:spPr>
        <p:txBody>
          <a:bodyPr>
            <a:normAutofit fontScale="47500" lnSpcReduction="20000"/>
          </a:bodyPr>
          <a:lstStyle/>
          <a:p>
            <a:r>
              <a:rPr lang="en-US" sz="4300" dirty="0"/>
              <a:t>Presented by </a:t>
            </a:r>
          </a:p>
          <a:p>
            <a:r>
              <a:rPr lang="en-US" sz="4300" dirty="0"/>
              <a:t>Sharan Chandran</a:t>
            </a:r>
          </a:p>
          <a:p>
            <a:endParaRPr lang="en-US" sz="4300" dirty="0"/>
          </a:p>
          <a:p>
            <a:r>
              <a:rPr lang="en-US" sz="4300" dirty="0"/>
              <a:t>Under the guidance of </a:t>
            </a:r>
          </a:p>
          <a:p>
            <a:r>
              <a:rPr lang="en-US" sz="4300" dirty="0"/>
              <a:t>Prof. </a:t>
            </a:r>
            <a:r>
              <a:rPr lang="en-US" sz="4300" dirty="0" err="1"/>
              <a:t>Dipankar</a:t>
            </a:r>
            <a:r>
              <a:rPr lang="en-US" sz="4300" dirty="0"/>
              <a:t> Banerjee and Prof. Satyam </a:t>
            </a:r>
            <a:r>
              <a:rPr lang="en-US" sz="4300" dirty="0" err="1"/>
              <a:t>Suwas</a:t>
            </a:r>
            <a:endParaRPr lang="en-US" sz="4300" dirty="0"/>
          </a:p>
          <a:p>
            <a:r>
              <a:rPr lang="en-US" sz="4300" dirty="0"/>
              <a:t>Department of Materials Engineering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369" y="5115362"/>
            <a:ext cx="1728499" cy="161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855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7929" y="877722"/>
            <a:ext cx="5951585" cy="543450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4536" y="1419446"/>
            <a:ext cx="6676464" cy="4478914"/>
          </a:xfrm>
        </p:spPr>
        <p:txBody>
          <a:bodyPr>
            <a:normAutofit fontScale="92500" lnSpcReduction="20000"/>
          </a:bodyPr>
          <a:lstStyle/>
          <a:p>
            <a:pPr marL="385763" indent="-385763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Literature review</a:t>
            </a:r>
          </a:p>
          <a:p>
            <a:pPr lvl="3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100" dirty="0"/>
              <a:t>Introduction to titanium alloys</a:t>
            </a:r>
          </a:p>
          <a:p>
            <a:pPr lvl="3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100" dirty="0"/>
              <a:t>Introduction to Dwell Fatigue</a:t>
            </a:r>
          </a:p>
          <a:p>
            <a:pPr lvl="3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100" dirty="0"/>
              <a:t>Phenomenological aspects of Dwell Fatigue </a:t>
            </a:r>
          </a:p>
          <a:p>
            <a:pPr marL="385763" indent="-385763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Motivation and objective </a:t>
            </a:r>
          </a:p>
          <a:p>
            <a:pPr marL="385763" indent="-385763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Current work</a:t>
            </a:r>
          </a:p>
          <a:p>
            <a:pPr lvl="3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100" dirty="0"/>
              <a:t>Modelling </a:t>
            </a:r>
          </a:p>
          <a:p>
            <a:pPr lvl="3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100" dirty="0"/>
              <a:t>Experiments </a:t>
            </a:r>
          </a:p>
          <a:p>
            <a:pPr marL="385763" indent="-385763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Summary and future work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F4DA3-A20A-4F1E-9416-A0F769FF6B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106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018" y="302046"/>
            <a:ext cx="3229816" cy="45212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What is Dwell Fatigue 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F4DA3-A20A-4F1E-9416-A0F769FF6BF0}" type="slidenum">
              <a:rPr lang="en-US" smtClean="0"/>
              <a:t>3</a:t>
            </a:fld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67617" y="1264096"/>
            <a:ext cx="3010239" cy="1749517"/>
            <a:chOff x="128043" y="578230"/>
            <a:chExt cx="4013652" cy="2332689"/>
          </a:xfrm>
        </p:grpSpPr>
        <p:pic>
          <p:nvPicPr>
            <p:cNvPr id="19" name="Content Placeholder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043" y="578230"/>
              <a:ext cx="4013652" cy="2332689"/>
            </a:xfrm>
            <a:prstGeom prst="rect">
              <a:avLst/>
            </a:prstGeom>
          </p:spPr>
        </p:pic>
        <p:sp>
          <p:nvSpPr>
            <p:cNvPr id="7" name="Oval 6"/>
            <p:cNvSpPr/>
            <p:nvPr/>
          </p:nvSpPr>
          <p:spPr>
            <a:xfrm>
              <a:off x="985235" y="1018504"/>
              <a:ext cx="1167976" cy="618565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</p:grpSp>
      <p:pic>
        <p:nvPicPr>
          <p:cNvPr id="25" name="Content Placeholder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6090" y="3857353"/>
            <a:ext cx="3174011" cy="2177539"/>
          </a:xfrm>
          <a:prstGeom prst="rect">
            <a:avLst/>
          </a:prstGeom>
        </p:spPr>
      </p:pic>
      <p:pic>
        <p:nvPicPr>
          <p:cNvPr id="29" name="Content Placeholder 3"/>
          <p:cNvPicPr>
            <a:picLocks noChangeAspect="1"/>
          </p:cNvPicPr>
          <p:nvPr/>
        </p:nvPicPr>
        <p:blipFill rotWithShape="1">
          <a:blip r:embed="rId5"/>
          <a:srcRect l="-10" t="-173" r="50538" b="9156"/>
          <a:stretch/>
        </p:blipFill>
        <p:spPr>
          <a:xfrm>
            <a:off x="4700827" y="1071172"/>
            <a:ext cx="3514245" cy="2365735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610953" y="6032044"/>
            <a:ext cx="2541946" cy="836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Fig 1. Schematic of a typical flight cycle</a:t>
            </a:r>
          </a:p>
          <a:p>
            <a:r>
              <a:rPr lang="en-US" sz="900" dirty="0"/>
              <a:t>M.R. Bache,</a:t>
            </a:r>
            <a:r>
              <a:rPr lang="en-US" sz="900" i="1" dirty="0"/>
              <a:t> International Journal of Fatigue, </a:t>
            </a:r>
            <a:r>
              <a:rPr lang="en-US" sz="900" dirty="0"/>
              <a:t>2003 </a:t>
            </a:r>
            <a:r>
              <a:rPr lang="en-US" sz="1013" dirty="0"/>
              <a:t>	</a:t>
            </a:r>
          </a:p>
          <a:p>
            <a:r>
              <a:rPr lang="en-US" sz="1013" dirty="0"/>
              <a:t> 	</a:t>
            </a:r>
          </a:p>
          <a:p>
            <a:endParaRPr lang="en-US" sz="1013" dirty="0"/>
          </a:p>
        </p:txBody>
      </p:sp>
      <p:sp>
        <p:nvSpPr>
          <p:cNvPr id="10" name="TextBox 9"/>
          <p:cNvSpPr txBox="1"/>
          <p:nvPr/>
        </p:nvSpPr>
        <p:spPr>
          <a:xfrm>
            <a:off x="1248238" y="3024842"/>
            <a:ext cx="97334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dirty="0"/>
              <a:t>Ref: Wikipedia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233119" y="3183674"/>
            <a:ext cx="10342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dirty="0"/>
              <a:t>Ref: Wikipedia  </a:t>
            </a:r>
          </a:p>
        </p:txBody>
      </p:sp>
    </p:spTree>
    <p:extLst>
      <p:ext uri="{BB962C8B-B14F-4D97-AF65-F5344CB8AC3E}">
        <p14:creationId xmlns:p14="http://schemas.microsoft.com/office/powerpoint/2010/main" val="400235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4562548" y="3972506"/>
          <a:ext cx="64294" cy="1214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Equation" r:id="rId4" imgW="114120" imgH="215640" progId="Equation.3">
                  <p:embed/>
                </p:oleObj>
              </mc:Choice>
              <mc:Fallback>
                <p:oleObj name="Equation" r:id="rId4" imgW="11412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62548" y="3972506"/>
                        <a:ext cx="64294" cy="1214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/>
          <p:nvPr/>
        </p:nvSpPr>
        <p:spPr>
          <a:xfrm>
            <a:off x="825794" y="5174163"/>
            <a:ext cx="6591730" cy="13591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14313" indent="-214313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350" dirty="0">
                <a:solidFill>
                  <a:schemeClr val="tx1"/>
                </a:solidFill>
              </a:rPr>
              <a:t>It is often called “COLD DWELL” in Titanium</a:t>
            </a:r>
          </a:p>
          <a:p>
            <a:pPr marL="214313" indent="-214313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l-GR" sz="1350" dirty="0">
                <a:solidFill>
                  <a:schemeClr val="tx1"/>
                </a:solidFill>
              </a:rPr>
              <a:t>α</a:t>
            </a:r>
            <a:r>
              <a:rPr lang="en-US" sz="1350" dirty="0">
                <a:solidFill>
                  <a:schemeClr val="tx1"/>
                </a:solidFill>
              </a:rPr>
              <a:t>/near </a:t>
            </a:r>
            <a:r>
              <a:rPr lang="el-GR" sz="1350" dirty="0">
                <a:solidFill>
                  <a:schemeClr val="tx1"/>
                </a:solidFill>
              </a:rPr>
              <a:t>α</a:t>
            </a:r>
            <a:r>
              <a:rPr lang="en-US" sz="1350" dirty="0">
                <a:solidFill>
                  <a:schemeClr val="tx1"/>
                </a:solidFill>
              </a:rPr>
              <a:t> Ti alloys such as Ti-6242, IMI 685, and IMI 834 are most susceptible</a:t>
            </a:r>
          </a:p>
          <a:p>
            <a:pPr marL="214313" indent="-214313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350" dirty="0">
                <a:solidFill>
                  <a:srgbClr val="FF0000"/>
                </a:solidFill>
              </a:rPr>
              <a:t>Increased DFD with peak load and dwell time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520899" y="3545685"/>
            <a:ext cx="2977435" cy="991955"/>
            <a:chOff x="269456" y="3303893"/>
            <a:chExt cx="3969913" cy="132260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269456" y="3303893"/>
                  <a:ext cx="3969913" cy="4867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13" dirty="0"/>
                    <a:t>DFD 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1013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1013" dirty="0"/>
                            <m:t>No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of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cycles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to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failure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in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continuous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cycling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 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1013" dirty="0"/>
                            <m:t>No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of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cycles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to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failure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in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Dwell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loading</m:t>
                          </m:r>
                        </m:den>
                      </m:f>
                    </m:oMath>
                  </a14:m>
                  <a:endParaRPr lang="en-US" sz="1013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456" y="3303893"/>
                  <a:ext cx="3969913" cy="48671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TextBox 11"/>
            <p:cNvSpPr txBox="1"/>
            <p:nvPr/>
          </p:nvSpPr>
          <p:spPr>
            <a:xfrm>
              <a:off x="609191" y="3857058"/>
              <a:ext cx="1776555" cy="769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=1   Dwell Insensitive</a:t>
              </a:r>
            </a:p>
            <a:p>
              <a:endParaRPr lang="en-US" sz="1050" dirty="0"/>
            </a:p>
            <a:p>
              <a:r>
                <a:rPr lang="en-US" sz="1050" dirty="0"/>
                <a:t>&gt;10 Highly Sensitive 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F4DA3-A20A-4F1E-9416-A0F769FF6BF0}" type="slidenum">
              <a:rPr lang="en-US" smtClean="0"/>
              <a:t>4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-2666399" y="995653"/>
            <a:ext cx="25961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Accelerated tests are not possible</a:t>
            </a:r>
          </a:p>
          <a:p>
            <a:r>
              <a:rPr lang="en-US" sz="1350" dirty="0"/>
              <a:t>even though there is no corrosion </a:t>
            </a:r>
          </a:p>
          <a:p>
            <a:r>
              <a:rPr lang="en-US" sz="1350" dirty="0"/>
              <a:t>or heat generation issue. </a:t>
            </a:r>
          </a:p>
          <a:p>
            <a:r>
              <a:rPr lang="en-US" sz="1350" dirty="0"/>
              <a:t>But there is creep issue 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245481" y="253234"/>
            <a:ext cx="8719294" cy="2949123"/>
            <a:chOff x="22507" y="3201842"/>
            <a:chExt cx="9121493" cy="3085159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70032" y="3336725"/>
              <a:ext cx="2773968" cy="2369279"/>
            </a:xfrm>
            <a:prstGeom prst="rect">
              <a:avLst/>
            </a:prstGeom>
          </p:spPr>
        </p:pic>
        <p:grpSp>
          <p:nvGrpSpPr>
            <p:cNvPr id="18" name="Group 17"/>
            <p:cNvGrpSpPr/>
            <p:nvPr/>
          </p:nvGrpSpPr>
          <p:grpSpPr>
            <a:xfrm>
              <a:off x="22507" y="3243294"/>
              <a:ext cx="3195122" cy="2504927"/>
              <a:chOff x="94567" y="857251"/>
              <a:chExt cx="3104726" cy="2370044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94567" y="857251"/>
                <a:ext cx="3104726" cy="2370044"/>
                <a:chOff x="94567" y="857251"/>
                <a:chExt cx="3104726" cy="2370044"/>
              </a:xfrm>
            </p:grpSpPr>
            <p:pic>
              <p:nvPicPr>
                <p:cNvPr id="28" name="Picture 27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11104"/>
                <a:stretch/>
              </p:blipFill>
              <p:spPr>
                <a:xfrm>
                  <a:off x="94567" y="857251"/>
                  <a:ext cx="3104726" cy="2370044"/>
                </a:xfrm>
                <a:prstGeom prst="rect">
                  <a:avLst/>
                </a:prstGeom>
              </p:spPr>
            </p:pic>
            <p:cxnSp>
              <p:nvCxnSpPr>
                <p:cNvPr id="29" name="Straight Arrow Connector 28"/>
                <p:cNvCxnSpPr/>
                <p:nvPr/>
              </p:nvCxnSpPr>
              <p:spPr>
                <a:xfrm>
                  <a:off x="1243852" y="1855694"/>
                  <a:ext cx="927848" cy="0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Arrow Connector 29"/>
                <p:cNvCxnSpPr/>
                <p:nvPr/>
              </p:nvCxnSpPr>
              <p:spPr>
                <a:xfrm flipV="1">
                  <a:off x="806094" y="1550474"/>
                  <a:ext cx="1277234" cy="6723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" name="TextBox 26"/>
              <p:cNvSpPr txBox="1"/>
              <p:nvPr/>
            </p:nvSpPr>
            <p:spPr>
              <a:xfrm>
                <a:off x="628650" y="988423"/>
                <a:ext cx="1524836" cy="3131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13" dirty="0"/>
                  <a:t>TIMETAL 685, 20</a:t>
                </a:r>
                <a:r>
                  <a:rPr lang="el-GR" sz="1013" dirty="0"/>
                  <a:t>°</a:t>
                </a:r>
                <a:r>
                  <a:rPr lang="en-US" sz="1013" dirty="0"/>
                  <a:t>C</a:t>
                </a: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3217629" y="3201842"/>
              <a:ext cx="3350184" cy="2706640"/>
              <a:chOff x="3308414" y="857251"/>
              <a:chExt cx="3368051" cy="2492715"/>
            </a:xfrm>
          </p:grpSpPr>
          <p:pic>
            <p:nvPicPr>
              <p:cNvPr id="23" name="Picture 22"/>
              <p:cNvPicPr>
                <a:picLocks noChangeAspect="1"/>
              </p:cNvPicPr>
              <p:nvPr/>
            </p:nvPicPr>
            <p:blipFill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7831"/>
              <a:stretch/>
            </p:blipFill>
            <p:spPr>
              <a:xfrm>
                <a:off x="3308414" y="857251"/>
                <a:ext cx="3368051" cy="2492715"/>
              </a:xfrm>
              <a:prstGeom prst="rect">
                <a:avLst/>
              </a:prstGeom>
            </p:spPr>
          </p:pic>
          <p:cxnSp>
            <p:nvCxnSpPr>
              <p:cNvPr id="24" name="Straight Arrow Connector 23"/>
              <p:cNvCxnSpPr/>
              <p:nvPr/>
            </p:nvCxnSpPr>
            <p:spPr>
              <a:xfrm>
                <a:off x="3918446" y="1596838"/>
                <a:ext cx="739914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>
                <a:off x="3799274" y="2355804"/>
                <a:ext cx="1577602" cy="304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13" dirty="0"/>
                  <a:t>TIMETAL 834, 20</a:t>
                </a:r>
                <a:r>
                  <a:rPr lang="el-GR" sz="1013" dirty="0"/>
                  <a:t>°</a:t>
                </a:r>
                <a:r>
                  <a:rPr lang="en-US" sz="1013" dirty="0"/>
                  <a:t>C</a:t>
                </a: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18586" y="5748221"/>
              <a:ext cx="1913344" cy="538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13" dirty="0"/>
                <a:t>Fig: DFD in two Ti alloys</a:t>
              </a:r>
            </a:p>
            <a:p>
              <a:r>
                <a:rPr lang="en-US" sz="1013" i="1" dirty="0" err="1"/>
                <a:t>W.J.Evans</a:t>
              </a:r>
              <a:r>
                <a:rPr lang="en-US" sz="1013" i="1" dirty="0"/>
                <a:t>, 1998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860292" y="5748221"/>
              <a:ext cx="2024485" cy="538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13" dirty="0"/>
                <a:t>Fig: DFD in some Ti alloys</a:t>
              </a:r>
            </a:p>
            <a:p>
              <a:r>
                <a:rPr lang="en-US" sz="1013" i="1" dirty="0" err="1"/>
                <a:t>F.P.E.Dunne</a:t>
              </a:r>
              <a:r>
                <a:rPr lang="en-US" sz="1013" i="1" dirty="0"/>
                <a:t>, 2016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077483" y="5748221"/>
              <a:ext cx="1913344" cy="538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13" dirty="0"/>
                <a:t>Fig: DFD in two Ti alloys</a:t>
              </a:r>
            </a:p>
            <a:p>
              <a:r>
                <a:rPr lang="en-US" sz="1013" i="1" dirty="0" err="1"/>
                <a:t>W.J.Evans</a:t>
              </a:r>
              <a:r>
                <a:rPr lang="en-US" sz="1013" i="1" dirty="0"/>
                <a:t>, 2001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-2805800" y="2957438"/>
            <a:ext cx="276870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Why near alpha ?? In these </a:t>
            </a:r>
            <a:r>
              <a:rPr lang="en-US" sz="1350" dirty="0" err="1"/>
              <a:t>applctins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2187723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29387" y="3136612"/>
            <a:ext cx="35284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Fig: Perspectives on Titanium Science and Technology, D.</a:t>
            </a:r>
            <a:r>
              <a:rPr lang="en-US" sz="1600" i="1" dirty="0"/>
              <a:t> Banerjee, et.al., 2014</a:t>
            </a:r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607" y="180193"/>
            <a:ext cx="4251206" cy="289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216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32" y="96185"/>
            <a:ext cx="7886700" cy="1325563"/>
          </a:xfrm>
        </p:spPr>
        <p:txBody>
          <a:bodyPr/>
          <a:lstStyle/>
          <a:p>
            <a:r>
              <a:rPr lang="en-US" dirty="0"/>
              <a:t>Experimental Studies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053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3889375" cy="71278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Dwell Fatigue Testing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003809" y="166502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-2822408" y="1652788"/>
            <a:ext cx="29079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Surface is not very critical</a:t>
            </a:r>
          </a:p>
          <a:p>
            <a:r>
              <a:rPr lang="en-US" dirty="0"/>
              <a:t> in the case of dwell fatigue </a:t>
            </a:r>
          </a:p>
          <a:p>
            <a:r>
              <a:rPr lang="en-US" dirty="0"/>
              <a:t>as it is close to low cycle</a:t>
            </a:r>
          </a:p>
          <a:p>
            <a:r>
              <a:rPr lang="en-US" dirty="0"/>
              <a:t> fatigue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31" b="2953"/>
          <a:stretch/>
        </p:blipFill>
        <p:spPr>
          <a:xfrm>
            <a:off x="6160852" y="50780"/>
            <a:ext cx="2651596" cy="322849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936546" y="3279273"/>
            <a:ext cx="3100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Instron fatigue testing machine</a:t>
            </a:r>
          </a:p>
          <a:p>
            <a:pPr algn="ctr"/>
            <a:r>
              <a:rPr lang="en-US" dirty="0"/>
              <a:t>100kN, Servo-hydraulic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607979" y="2145285"/>
            <a:ext cx="2010709" cy="106060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Vacuum Sealed and Heat treated to the desired condition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48" r="41176"/>
          <a:stretch/>
        </p:blipFill>
        <p:spPr>
          <a:xfrm>
            <a:off x="1973836" y="875025"/>
            <a:ext cx="725287" cy="3977380"/>
          </a:xfrm>
          <a:prstGeom prst="rect">
            <a:avLst/>
          </a:prstGeom>
        </p:spPr>
      </p:pic>
      <p:cxnSp>
        <p:nvCxnSpPr>
          <p:cNvPr id="27" name="Straight Arrow Connector 26"/>
          <p:cNvCxnSpPr/>
          <p:nvPr/>
        </p:nvCxnSpPr>
        <p:spPr>
          <a:xfrm>
            <a:off x="1129549" y="2634228"/>
            <a:ext cx="83458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717237" y="2634228"/>
            <a:ext cx="83458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111661" y="995538"/>
            <a:ext cx="30426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Load Controlled Dwell Fatigue </a:t>
            </a:r>
          </a:p>
          <a:p>
            <a:pPr algn="ctr"/>
            <a:r>
              <a:rPr lang="en-US" dirty="0"/>
              <a:t>test at RT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 flipH="1" flipV="1">
            <a:off x="4613333" y="1547740"/>
            <a:ext cx="8942" cy="6134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3038218" y="3497509"/>
            <a:ext cx="5160939" cy="3025589"/>
            <a:chOff x="3873050" y="3566895"/>
            <a:chExt cx="5160939" cy="3025589"/>
          </a:xfrm>
        </p:grpSpPr>
        <p:grpSp>
          <p:nvGrpSpPr>
            <p:cNvPr id="51" name="Group 50"/>
            <p:cNvGrpSpPr/>
            <p:nvPr/>
          </p:nvGrpSpPr>
          <p:grpSpPr>
            <a:xfrm>
              <a:off x="3873050" y="3566895"/>
              <a:ext cx="5160939" cy="3025589"/>
              <a:chOff x="3738584" y="3697932"/>
              <a:chExt cx="5160939" cy="3025589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3738584" y="3697932"/>
                <a:ext cx="5160939" cy="3025589"/>
                <a:chOff x="3109002" y="3628184"/>
                <a:chExt cx="5160939" cy="3025589"/>
              </a:xfrm>
            </p:grpSpPr>
            <p:grpSp>
              <p:nvGrpSpPr>
                <p:cNvPr id="37" name="Group 36"/>
                <p:cNvGrpSpPr/>
                <p:nvPr/>
              </p:nvGrpSpPr>
              <p:grpSpPr>
                <a:xfrm>
                  <a:off x="3312643" y="3628184"/>
                  <a:ext cx="4957298" cy="3025589"/>
                  <a:chOff x="3205067" y="3632298"/>
                  <a:chExt cx="4957298" cy="3025589"/>
                </a:xfrm>
              </p:grpSpPr>
              <p:grpSp>
                <p:nvGrpSpPr>
                  <p:cNvPr id="23" name="Group 22"/>
                  <p:cNvGrpSpPr/>
                  <p:nvPr/>
                </p:nvGrpSpPr>
                <p:grpSpPr>
                  <a:xfrm>
                    <a:off x="3205067" y="3632298"/>
                    <a:ext cx="4957298" cy="3025589"/>
                    <a:chOff x="3205067" y="3632298"/>
                    <a:chExt cx="4957298" cy="3025589"/>
                  </a:xfrm>
                </p:grpSpPr>
                <p:cxnSp>
                  <p:nvCxnSpPr>
                    <p:cNvPr id="16" name="Straight Arrow Connector 15"/>
                    <p:cNvCxnSpPr/>
                    <p:nvPr/>
                  </p:nvCxnSpPr>
                  <p:spPr>
                    <a:xfrm flipV="1">
                      <a:off x="3418728" y="3632298"/>
                      <a:ext cx="0" cy="3025589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" name="Straight Arrow Connector 20"/>
                    <p:cNvCxnSpPr/>
                    <p:nvPr/>
                  </p:nvCxnSpPr>
                  <p:spPr>
                    <a:xfrm flipV="1">
                      <a:off x="3205067" y="6654811"/>
                      <a:ext cx="4957298" cy="1025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25" name="Straight Connector 24"/>
                  <p:cNvCxnSpPr/>
                  <p:nvPr/>
                </p:nvCxnSpPr>
                <p:spPr>
                  <a:xfrm flipV="1">
                    <a:off x="3418728" y="4852405"/>
                    <a:ext cx="470647" cy="1803431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Connector 28"/>
                  <p:cNvCxnSpPr/>
                  <p:nvPr/>
                </p:nvCxnSpPr>
                <p:spPr>
                  <a:xfrm flipV="1">
                    <a:off x="6457950" y="4852405"/>
                    <a:ext cx="470647" cy="1803431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Straight Connector 29"/>
                  <p:cNvCxnSpPr/>
                  <p:nvPr/>
                </p:nvCxnSpPr>
                <p:spPr>
                  <a:xfrm flipH="1" flipV="1">
                    <a:off x="5936546" y="4852405"/>
                    <a:ext cx="521404" cy="1803432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Connector 32"/>
                  <p:cNvCxnSpPr/>
                  <p:nvPr/>
                </p:nvCxnSpPr>
                <p:spPr>
                  <a:xfrm>
                    <a:off x="3889375" y="4852405"/>
                    <a:ext cx="2047171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Connector 33"/>
                  <p:cNvCxnSpPr/>
                  <p:nvPr/>
                </p:nvCxnSpPr>
                <p:spPr>
                  <a:xfrm flipV="1">
                    <a:off x="6964295" y="4852405"/>
                    <a:ext cx="574062" cy="15946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8" name="TextBox 37"/>
                <p:cNvSpPr txBox="1"/>
                <p:nvPr/>
              </p:nvSpPr>
              <p:spPr>
                <a:xfrm>
                  <a:off x="3913861" y="4094432"/>
                  <a:ext cx="198426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Load for 0.95 proof</a:t>
                  </a:r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 rot="16200000">
                  <a:off x="2975311" y="4997927"/>
                  <a:ext cx="6367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Load</a:t>
                  </a: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4433434" y="4331421"/>
                  <a:ext cx="89159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120 sec</a:t>
                  </a:r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5800734" y="5666000"/>
                  <a:ext cx="3914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1s</a:t>
                  </a:r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3711817" y="5592845"/>
                  <a:ext cx="3914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1s</a:t>
                  </a:r>
                </a:p>
              </p:txBody>
            </p:sp>
          </p:grpSp>
          <p:sp>
            <p:nvSpPr>
              <p:cNvPr id="50" name="TextBox 49"/>
              <p:cNvSpPr txBox="1"/>
              <p:nvPr/>
            </p:nvSpPr>
            <p:spPr>
              <a:xfrm>
                <a:off x="8138208" y="6351113"/>
                <a:ext cx="6495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Time</a:t>
                </a:r>
              </a:p>
            </p:txBody>
          </p:sp>
        </p:grpSp>
        <p:cxnSp>
          <p:nvCxnSpPr>
            <p:cNvPr id="24" name="Straight Connector 23"/>
            <p:cNvCxnSpPr/>
            <p:nvPr/>
          </p:nvCxnSpPr>
          <p:spPr>
            <a:xfrm>
              <a:off x="4760999" y="4787002"/>
              <a:ext cx="477550" cy="1802406"/>
            </a:xfrm>
            <a:prstGeom prst="line">
              <a:avLst/>
            </a:prstGeom>
            <a:ln>
              <a:solidFill>
                <a:srgbClr val="FF00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5241669" y="4813164"/>
              <a:ext cx="428370" cy="1743358"/>
            </a:xfrm>
            <a:prstGeom prst="line">
              <a:avLst/>
            </a:prstGeom>
            <a:ln>
              <a:solidFill>
                <a:srgbClr val="FF00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4939233" y="5541585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1s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81281" y="875025"/>
            <a:ext cx="1466145" cy="3979363"/>
            <a:chOff x="81281" y="875025"/>
            <a:chExt cx="1466145" cy="3979363"/>
          </a:xfrm>
        </p:grpSpPr>
        <p:grpSp>
          <p:nvGrpSpPr>
            <p:cNvPr id="36" name="Group 35"/>
            <p:cNvGrpSpPr/>
            <p:nvPr/>
          </p:nvGrpSpPr>
          <p:grpSpPr>
            <a:xfrm>
              <a:off x="81281" y="875025"/>
              <a:ext cx="1466145" cy="3979363"/>
              <a:chOff x="81281" y="875025"/>
              <a:chExt cx="1466145" cy="3979363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81281" y="875025"/>
                <a:ext cx="1466145" cy="3979363"/>
                <a:chOff x="113547" y="1533882"/>
                <a:chExt cx="2351862" cy="3776826"/>
              </a:xfrm>
            </p:grpSpPr>
            <p:grpSp>
              <p:nvGrpSpPr>
                <p:cNvPr id="10" name="Group 9"/>
                <p:cNvGrpSpPr/>
                <p:nvPr/>
              </p:nvGrpSpPr>
              <p:grpSpPr>
                <a:xfrm>
                  <a:off x="113547" y="1533882"/>
                  <a:ext cx="2351862" cy="3776826"/>
                  <a:chOff x="1680881" y="2111176"/>
                  <a:chExt cx="2312895" cy="3861241"/>
                </a:xfrm>
              </p:grpSpPr>
              <p:sp>
                <p:nvSpPr>
                  <p:cNvPr id="13" name="Can 12"/>
                  <p:cNvSpPr/>
                  <p:nvPr/>
                </p:nvSpPr>
                <p:spPr>
                  <a:xfrm>
                    <a:off x="1680881" y="2111176"/>
                    <a:ext cx="2312895" cy="3859317"/>
                  </a:xfrm>
                  <a:prstGeom prst="can">
                    <a:avLst/>
                  </a:prstGeom>
                  <a:solidFill>
                    <a:srgbClr val="92D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n>
                        <a:solidFill>
                          <a:srgbClr val="FF0000"/>
                        </a:solidFill>
                      </a:ln>
                    </a:endParaRPr>
                  </a:p>
                </p:txBody>
              </p:sp>
              <p:sp>
                <p:nvSpPr>
                  <p:cNvPr id="15" name="Oval 14"/>
                  <p:cNvSpPr/>
                  <p:nvPr/>
                </p:nvSpPr>
                <p:spPr>
                  <a:xfrm>
                    <a:off x="1680882" y="5407640"/>
                    <a:ext cx="2312894" cy="564777"/>
                  </a:xfrm>
                  <a:prstGeom prst="ellipse">
                    <a:avLst/>
                  </a:prstGeom>
                  <a:solidFill>
                    <a:srgbClr val="92D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" name="Can 2"/>
                <p:cNvSpPr/>
                <p:nvPr/>
              </p:nvSpPr>
              <p:spPr>
                <a:xfrm>
                  <a:off x="176281" y="1638852"/>
                  <a:ext cx="1069525" cy="3569389"/>
                </a:xfrm>
                <a:prstGeom prst="can">
                  <a:avLst/>
                </a:prstGeom>
                <a:noFill/>
                <a:ln w="28575"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Can 18"/>
                <p:cNvSpPr/>
                <p:nvPr/>
              </p:nvSpPr>
              <p:spPr>
                <a:xfrm>
                  <a:off x="1332069" y="1638852"/>
                  <a:ext cx="1132403" cy="3569388"/>
                </a:xfrm>
                <a:prstGeom prst="can">
                  <a:avLst/>
                </a:prstGeom>
                <a:noFill/>
                <a:ln w="28575"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" name="TextBox 4"/>
              <p:cNvSpPr txBox="1"/>
              <p:nvPr/>
            </p:nvSpPr>
            <p:spPr>
              <a:xfrm rot="16200000">
                <a:off x="-310143" y="3188138"/>
                <a:ext cx="15871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Normal fatigue</a:t>
                </a: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 rot="16200000">
                <a:off x="505845" y="3253600"/>
                <a:ext cx="14151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Dwell fatigue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542411" y="1514986"/>
                <a:ext cx="6703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6mm</a:t>
                </a:r>
              </a:p>
            </p:txBody>
          </p:sp>
          <p:cxnSp>
            <p:nvCxnSpPr>
              <p:cNvPr id="32" name="Straight Connector 31"/>
              <p:cNvCxnSpPr/>
              <p:nvPr/>
            </p:nvCxnSpPr>
            <p:spPr>
              <a:xfrm flipV="1">
                <a:off x="1193873" y="1312952"/>
                <a:ext cx="0" cy="1013389"/>
              </a:xfrm>
              <a:prstGeom prst="line">
                <a:avLst/>
              </a:prstGeom>
              <a:ln w="9525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Arrow Connector 13"/>
            <p:cNvCxnSpPr/>
            <p:nvPr/>
          </p:nvCxnSpPr>
          <p:spPr>
            <a:xfrm>
              <a:off x="782475" y="1856453"/>
              <a:ext cx="457152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F4DA3-A20A-4F1E-9416-A0F769FF6BF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146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</TotalTime>
  <Words>312</Words>
  <Application>Microsoft Office PowerPoint</Application>
  <PresentationFormat>On-screen Show (4:3)</PresentationFormat>
  <Paragraphs>72</Paragraphs>
  <Slides>7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Wingdings</vt:lpstr>
      <vt:lpstr>Office Theme</vt:lpstr>
      <vt:lpstr>Equation</vt:lpstr>
      <vt:lpstr>Fatigue and Dwell Fatigue studies on Ti-6242 and Ti-6246 Alloys</vt:lpstr>
      <vt:lpstr>Outline</vt:lpstr>
      <vt:lpstr>What is Dwell Fatigue ?</vt:lpstr>
      <vt:lpstr>PowerPoint Presentation</vt:lpstr>
      <vt:lpstr>PowerPoint Presentation</vt:lpstr>
      <vt:lpstr>Experimental Studies</vt:lpstr>
      <vt:lpstr>Dwell Fatigue Testing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Yazar udayan</dc:creator>
  <cp:lastModifiedBy>Sharan Chandran</cp:lastModifiedBy>
  <cp:revision>14</cp:revision>
  <dcterms:created xsi:type="dcterms:W3CDTF">2018-01-15T08:45:15Z</dcterms:created>
  <dcterms:modified xsi:type="dcterms:W3CDTF">2018-01-15T14:32:41Z</dcterms:modified>
</cp:coreProperties>
</file>