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2"/>
  </p:notesMasterIdLst>
  <p:sldIdLst>
    <p:sldId id="256" r:id="rId3"/>
    <p:sldId id="257" r:id="rId4"/>
    <p:sldId id="258" r:id="rId5"/>
    <p:sldId id="292" r:id="rId6"/>
    <p:sldId id="260" r:id="rId7"/>
    <p:sldId id="293" r:id="rId8"/>
    <p:sldId id="294" r:id="rId9"/>
    <p:sldId id="259" r:id="rId10"/>
    <p:sldId id="290" r:id="rId11"/>
  </p:sldIdLst>
  <p:sldSz cx="9144000" cy="5143500" type="screen16x9"/>
  <p:notesSz cx="6858000" cy="9144000"/>
  <p:embeddedFontLst>
    <p:embeddedFont>
      <p:font typeface="Convergence" panose="020B0604020202020204" charset="0"/>
      <p:regular r:id="rId13"/>
    </p:embeddedFont>
    <p:embeddedFont>
      <p:font typeface="Fredoka One" panose="02000000000000000000" pitchFamily="2" charset="0"/>
      <p:regular r:id="rId14"/>
    </p:embeddedFont>
    <p:embeddedFont>
      <p:font typeface="Lato" panose="020F0502020204030203" pitchFamily="34" charset="0"/>
      <p:regular r:id="rId15"/>
      <p:bold r:id="rId16"/>
      <p:italic r:id="rId17"/>
      <p:boldItalic r:id="rId18"/>
    </p:embeddedFont>
    <p:embeddedFont>
      <p:font typeface="Lato Black" panose="020F0502020204030203" pitchFamily="34" charset="0"/>
      <p:bold r:id="rId19"/>
      <p:boldItalic r:id="rId20"/>
    </p:embeddedFont>
    <p:embeddedFont>
      <p:font typeface="Palanquin Dark" panose="020B0604020202020204" charset="0"/>
      <p:regular r:id="rId21"/>
      <p:bold r:id="rId22"/>
    </p:embeddedFont>
    <p:embeddedFont>
      <p:font typeface="Proxima Nova" panose="020B0604020202020204" charset="0"/>
      <p:regular r:id="rId23"/>
      <p:bold r:id="rId24"/>
      <p:italic r:id="rId25"/>
      <p:boldItalic r:id="rId26"/>
    </p:embeddedFont>
    <p:embeddedFont>
      <p:font typeface="Proxima Nova Semibold" panose="020B0604020202020204" charset="0"/>
      <p:regular r:id="rId27"/>
      <p:bold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6A4FDE-D98B-4A15-A2B2-69F4F2B43534}">
  <a:tblStyle styleId="{5D6A4FDE-D98B-4A15-A2B2-69F4F2B435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660200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66020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7d051413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BECF71E6-4B9B-A352-9BD3-C41C53D8506B}"/>
            </a:ext>
          </a:extLst>
        </p:cNvPr>
        <p:cNvGrpSpPr/>
        <p:nvPr/>
      </p:nvGrpSpPr>
      <p:grpSpPr>
        <a:xfrm>
          <a:off x="0" y="0"/>
          <a:ext cx="0" cy="0"/>
          <a:chOff x="0" y="0"/>
          <a:chExt cx="0" cy="0"/>
        </a:xfrm>
      </p:grpSpPr>
      <p:sp>
        <p:nvSpPr>
          <p:cNvPr id="163" name="Google Shape;163;g227d051413b_0_22:notes">
            <a:extLst>
              <a:ext uri="{FF2B5EF4-FFF2-40B4-BE49-F238E27FC236}">
                <a16:creationId xmlns:a16="http://schemas.microsoft.com/office/drawing/2014/main" id="{F326DD62-79DA-29A9-90CF-BA6FBF11B1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a:extLst>
              <a:ext uri="{FF2B5EF4-FFF2-40B4-BE49-F238E27FC236}">
                <a16:creationId xmlns:a16="http://schemas.microsoft.com/office/drawing/2014/main" id="{D3CA0B48-7876-BFB3-2A9F-AC849A0DD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3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7d05141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48312506-0FCB-4FB4-EFE4-C598E0A5A6C6}"/>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6115AF9A-D042-E481-E38D-2B56B5F4D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2DE02B2F-F6FB-2D55-421D-F76F41944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51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A1CB3F90-6EC1-E3A8-D4C4-650D4024E29F}"/>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95070F97-EF4D-D9EB-CB6C-424123BFA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68AF74E0-9FB7-F13D-58ED-D5A7E75F4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12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7d051413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7d05141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e0e007c3f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e0e007c3f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47228" y="0"/>
            <a:ext cx="10170430" cy="5524500"/>
            <a:chOff x="-978630" y="0"/>
            <a:chExt cx="10170430" cy="5524500"/>
          </a:xfrm>
        </p:grpSpPr>
        <p:sp>
          <p:nvSpPr>
            <p:cNvPr id="10" name="Google Shape;10;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7378425" y="3544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2889" y="784500"/>
            <a:ext cx="5787300" cy="22071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2876" y="3053948"/>
            <a:ext cx="5787300" cy="45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1468050" y="1627415"/>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8" name="Google Shape;58;p11"/>
          <p:cNvSpPr txBox="1">
            <a:spLocks noGrp="1"/>
          </p:cNvSpPr>
          <p:nvPr>
            <p:ph type="subTitle" idx="1"/>
          </p:nvPr>
        </p:nvSpPr>
        <p:spPr>
          <a:xfrm flipH="1">
            <a:off x="1468050" y="2982191"/>
            <a:ext cx="62079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59" name="Google Shape;59;p11"/>
          <p:cNvSpPr/>
          <p:nvPr/>
        </p:nvSpPr>
        <p:spPr>
          <a:xfrm>
            <a:off x="0" y="2571750"/>
            <a:ext cx="4254844" cy="257174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flipH="1">
            <a:off x="4177483" y="0"/>
            <a:ext cx="4966517" cy="2771836"/>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28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64"/>
        <p:cNvGrpSpPr/>
        <p:nvPr/>
      </p:nvGrpSpPr>
      <p:grpSpPr>
        <a:xfrm>
          <a:off x="0" y="0"/>
          <a:ext cx="0" cy="0"/>
          <a:chOff x="0" y="0"/>
          <a:chExt cx="0" cy="0"/>
        </a:xfrm>
      </p:grpSpPr>
      <p:grpSp>
        <p:nvGrpSpPr>
          <p:cNvPr id="65" name="Google Shape;65;p14"/>
          <p:cNvGrpSpPr/>
          <p:nvPr/>
        </p:nvGrpSpPr>
        <p:grpSpPr>
          <a:xfrm>
            <a:off x="0" y="0"/>
            <a:ext cx="9144041" cy="5158191"/>
            <a:chOff x="0" y="0"/>
            <a:chExt cx="9144041" cy="5158191"/>
          </a:xfrm>
        </p:grpSpPr>
        <p:sp>
          <p:nvSpPr>
            <p:cNvPr id="66" name="Google Shape;66;p14"/>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68"/>
        <p:cNvGrpSpPr/>
        <p:nvPr/>
      </p:nvGrpSpPr>
      <p:grpSpPr>
        <a:xfrm>
          <a:off x="0" y="0"/>
          <a:ext cx="0" cy="0"/>
          <a:chOff x="0" y="0"/>
          <a:chExt cx="0" cy="0"/>
        </a:xfrm>
      </p:grpSpPr>
      <p:sp>
        <p:nvSpPr>
          <p:cNvPr id="69" name="Google Shape;69;p15"/>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720000" y="1251925"/>
            <a:ext cx="7704000" cy="248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Lato Black"/>
              <a:buChar char="●"/>
              <a:defRPr/>
            </a:lvl1pPr>
            <a:lvl2pPr marL="914400" lvl="1" indent="-304800">
              <a:lnSpc>
                <a:spcPct val="100000"/>
              </a:lnSpc>
              <a:spcBef>
                <a:spcPts val="0"/>
              </a:spcBef>
              <a:spcAft>
                <a:spcPts val="0"/>
              </a:spcAft>
              <a:buClr>
                <a:srgbClr val="434343"/>
              </a:buClr>
              <a:buSzPts val="1200"/>
              <a:buFont typeface="Roboto Condensed Light"/>
              <a:buChar char="○"/>
              <a:defRPr/>
            </a:lvl2pPr>
            <a:lvl3pPr marL="1371600" lvl="2" indent="-304800">
              <a:lnSpc>
                <a:spcPct val="100000"/>
              </a:lnSpc>
              <a:spcBef>
                <a:spcPts val="0"/>
              </a:spcBef>
              <a:spcAft>
                <a:spcPts val="0"/>
              </a:spcAft>
              <a:buClr>
                <a:srgbClr val="434343"/>
              </a:buClr>
              <a:buSzPts val="1200"/>
              <a:buFont typeface="Roboto Condensed Light"/>
              <a:buChar char="■"/>
              <a:defRPr sz="1200"/>
            </a:lvl3pPr>
            <a:lvl4pPr marL="1828800" lvl="3" indent="-304800">
              <a:lnSpc>
                <a:spcPct val="100000"/>
              </a:lnSpc>
              <a:spcBef>
                <a:spcPts val="0"/>
              </a:spcBef>
              <a:spcAft>
                <a:spcPts val="0"/>
              </a:spcAft>
              <a:buClr>
                <a:srgbClr val="434343"/>
              </a:buClr>
              <a:buSzPts val="1200"/>
              <a:buFont typeface="Roboto Condensed Light"/>
              <a:buChar char="●"/>
              <a:defRPr sz="1200"/>
            </a:lvl4pPr>
            <a:lvl5pPr marL="2286000" lvl="4" indent="-304800">
              <a:lnSpc>
                <a:spcPct val="100000"/>
              </a:lnSpc>
              <a:spcBef>
                <a:spcPts val="0"/>
              </a:spcBef>
              <a:spcAft>
                <a:spcPts val="0"/>
              </a:spcAft>
              <a:buClr>
                <a:srgbClr val="434343"/>
              </a:buClr>
              <a:buSzPts val="1200"/>
              <a:buFont typeface="Roboto Condensed Light"/>
              <a:buChar char="○"/>
              <a:defRPr sz="1200"/>
            </a:lvl5pPr>
            <a:lvl6pPr marL="2743200" lvl="5" indent="-304800">
              <a:lnSpc>
                <a:spcPct val="100000"/>
              </a:lnSpc>
              <a:spcBef>
                <a:spcPts val="0"/>
              </a:spcBef>
              <a:spcAft>
                <a:spcPts val="0"/>
              </a:spcAft>
              <a:buClr>
                <a:srgbClr val="434343"/>
              </a:buClr>
              <a:buSzPts val="1200"/>
              <a:buFont typeface="Roboto Condensed Light"/>
              <a:buChar char="■"/>
              <a:defRPr sz="1200"/>
            </a:lvl6pPr>
            <a:lvl7pPr marL="3200400" lvl="6" indent="-304800">
              <a:lnSpc>
                <a:spcPct val="100000"/>
              </a:lnSpc>
              <a:spcBef>
                <a:spcPts val="0"/>
              </a:spcBef>
              <a:spcAft>
                <a:spcPts val="0"/>
              </a:spcAft>
              <a:buClr>
                <a:srgbClr val="434343"/>
              </a:buClr>
              <a:buSzPts val="1200"/>
              <a:buFont typeface="Roboto Condensed Light"/>
              <a:buChar char="●"/>
              <a:defRPr sz="1200"/>
            </a:lvl7pPr>
            <a:lvl8pPr marL="3657600" lvl="7" indent="-304800">
              <a:lnSpc>
                <a:spcPct val="100000"/>
              </a:lnSpc>
              <a:spcBef>
                <a:spcPts val="0"/>
              </a:spcBef>
              <a:spcAft>
                <a:spcPts val="0"/>
              </a:spcAft>
              <a:buClr>
                <a:srgbClr val="434343"/>
              </a:buClr>
              <a:buSzPts val="1200"/>
              <a:buFont typeface="Roboto Condensed Light"/>
              <a:buChar char="○"/>
              <a:defRPr sz="1200"/>
            </a:lvl8pPr>
            <a:lvl9pPr marL="4114800" lvl="8" indent="-304800">
              <a:lnSpc>
                <a:spcPct val="100000"/>
              </a:lnSpc>
              <a:spcBef>
                <a:spcPts val="0"/>
              </a:spcBef>
              <a:spcAft>
                <a:spcPts val="0"/>
              </a:spcAft>
              <a:buClr>
                <a:srgbClr val="434343"/>
              </a:buClr>
              <a:buSzPts val="1200"/>
              <a:buFont typeface="Roboto Condensed Light"/>
              <a:buChar char="■"/>
              <a:defRPr sz="1200"/>
            </a:lvl9pPr>
          </a:lstStyle>
          <a:p>
            <a:endParaRPr/>
          </a:p>
        </p:txBody>
      </p:sp>
      <p:sp>
        <p:nvSpPr>
          <p:cNvPr id="21" name="Google Shape;2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22" name="Google Shape;22;p4"/>
          <p:cNvGrpSpPr/>
          <p:nvPr/>
        </p:nvGrpSpPr>
        <p:grpSpPr>
          <a:xfrm>
            <a:off x="-30046" y="25447"/>
            <a:ext cx="9254446" cy="5197634"/>
            <a:chOff x="-30046" y="25447"/>
            <a:chExt cx="9254446" cy="5197634"/>
          </a:xfrm>
        </p:grpSpPr>
        <p:sp>
          <p:nvSpPr>
            <p:cNvPr id="23" name="Google Shape;23;p4"/>
            <p:cNvSpPr/>
            <p:nvPr/>
          </p:nvSpPr>
          <p:spPr>
            <a:xfrm rot="-5400000">
              <a:off x="-1619926" y="1615327"/>
              <a:ext cx="5172714" cy="199295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3666525" y="1809778"/>
              <a:ext cx="5557875" cy="3413303"/>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flipH="1">
            <a:off x="2531240" y="0"/>
            <a:ext cx="6612760" cy="3690611"/>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794" y="2571750"/>
            <a:ext cx="4881596" cy="258633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1193225" y="1296225"/>
            <a:ext cx="3101700" cy="1431300"/>
          </a:xfrm>
          <a:prstGeom prst="rect">
            <a:avLst/>
          </a:prstGeom>
        </p:spPr>
        <p:txBody>
          <a:bodyPr spcFirstLastPara="1" wrap="square" lIns="91425" tIns="91425" rIns="91425" bIns="91425" anchor="ctr" anchorCtr="0">
            <a:noAutofit/>
          </a:bodyPr>
          <a:lstStyle>
            <a:lvl1pPr lvl="0" algn="l"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2" name="Google Shape;42;p7"/>
          <p:cNvSpPr txBox="1">
            <a:spLocks noGrp="1"/>
          </p:cNvSpPr>
          <p:nvPr>
            <p:ph type="subTitle" idx="1"/>
          </p:nvPr>
        </p:nvSpPr>
        <p:spPr>
          <a:xfrm>
            <a:off x="1193225" y="2747462"/>
            <a:ext cx="31017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124550" y="1527000"/>
            <a:ext cx="68949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grpSp>
        <p:nvGrpSpPr>
          <p:cNvPr id="45" name="Google Shape;45;p8"/>
          <p:cNvGrpSpPr/>
          <p:nvPr/>
        </p:nvGrpSpPr>
        <p:grpSpPr>
          <a:xfrm>
            <a:off x="-1142222" y="0"/>
            <a:ext cx="11428444" cy="5143508"/>
            <a:chOff x="-1142222" y="0"/>
            <a:chExt cx="11428444" cy="5143508"/>
          </a:xfrm>
        </p:grpSpPr>
        <p:sp>
          <p:nvSpPr>
            <p:cNvPr id="46" name="Google Shape;46;p8"/>
            <p:cNvSpPr/>
            <p:nvPr/>
          </p:nvSpPr>
          <p:spPr>
            <a:xfrm>
              <a:off x="-1142222" y="315360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0800000">
              <a:off x="5601828" y="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2625" y="387600"/>
            <a:ext cx="5778900" cy="116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5" name="Google Shape;55;p10"/>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3" name="Google Shape;73;p1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johnsmith88/heart-disease-datase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8"/>
          <p:cNvGrpSpPr/>
          <p:nvPr/>
        </p:nvGrpSpPr>
        <p:grpSpPr>
          <a:xfrm>
            <a:off x="6071736" y="1228070"/>
            <a:ext cx="2889822" cy="5442412"/>
            <a:chOff x="4564845" y="557975"/>
            <a:chExt cx="4310594" cy="8625692"/>
          </a:xfrm>
        </p:grpSpPr>
        <p:sp>
          <p:nvSpPr>
            <p:cNvPr id="80" name="Google Shape;80;p18"/>
            <p:cNvSpPr/>
            <p:nvPr/>
          </p:nvSpPr>
          <p:spPr>
            <a:xfrm>
              <a:off x="4564845" y="557975"/>
              <a:ext cx="4310594" cy="8625692"/>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6589650" y="2932137"/>
              <a:ext cx="653264" cy="2227770"/>
            </a:xfrm>
            <a:custGeom>
              <a:avLst/>
              <a:gdLst/>
              <a:ahLst/>
              <a:cxnLst/>
              <a:rect l="l" t="t" r="r" b="b"/>
              <a:pathLst>
                <a:path w="10343" h="35297" fill="none" extrusionOk="0">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a:off x="6668420" y="654416"/>
              <a:ext cx="364336" cy="2019956"/>
            </a:xfrm>
            <a:custGeom>
              <a:avLst/>
              <a:gdLst/>
              <a:ahLst/>
              <a:cxnLst/>
              <a:rect l="l" t="t" r="r" b="b"/>
              <a:pathLst>
                <a:path w="7354" h="40801" fill="none" extrusionOk="0">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6536785" y="764817"/>
              <a:ext cx="550021" cy="1920148"/>
            </a:xfrm>
            <a:custGeom>
              <a:avLst/>
              <a:gdLst/>
              <a:ahLst/>
              <a:cxnLst/>
              <a:rect l="l" t="t" r="r" b="b"/>
              <a:pathLst>
                <a:path w="11102" h="38785" fill="none" extrusionOk="0">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a:off x="6997481" y="837643"/>
              <a:ext cx="50" cy="50"/>
            </a:xfrm>
            <a:custGeom>
              <a:avLst/>
              <a:gdLst/>
              <a:ahLst/>
              <a:cxnLst/>
              <a:rect l="l" t="t" r="r" b="b"/>
              <a:pathLst>
                <a:path w="1" h="1" extrusionOk="0">
                  <a:moveTo>
                    <a:pt x="0" y="0"/>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6512113" y="748381"/>
              <a:ext cx="50" cy="50"/>
            </a:xfrm>
            <a:custGeom>
              <a:avLst/>
              <a:gdLst/>
              <a:ahLst/>
              <a:cxnLst/>
              <a:rect l="l" t="t" r="r" b="b"/>
              <a:pathLst>
                <a:path w="1" h="1" extrusionOk="0">
                  <a:moveTo>
                    <a:pt x="0" y="1"/>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8"/>
            <p:cNvGrpSpPr/>
            <p:nvPr/>
          </p:nvGrpSpPr>
          <p:grpSpPr>
            <a:xfrm>
              <a:off x="6443943" y="623473"/>
              <a:ext cx="558245" cy="2050898"/>
              <a:chOff x="6443943" y="623473"/>
              <a:chExt cx="558245" cy="2050898"/>
            </a:xfrm>
          </p:grpSpPr>
          <p:sp>
            <p:nvSpPr>
              <p:cNvPr id="87" name="Google Shape;87;p18"/>
              <p:cNvSpPr/>
              <p:nvPr/>
            </p:nvSpPr>
            <p:spPr>
              <a:xfrm>
                <a:off x="6710977" y="677338"/>
                <a:ext cx="111421" cy="36239"/>
              </a:xfrm>
              <a:custGeom>
                <a:avLst/>
                <a:gdLst/>
                <a:ahLst/>
                <a:cxnLst/>
                <a:rect l="l" t="t" r="r" b="b"/>
                <a:pathLst>
                  <a:path w="2249" h="732" extrusionOk="0">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8"/>
              <p:cNvGrpSpPr/>
              <p:nvPr/>
            </p:nvGrpSpPr>
            <p:grpSpPr>
              <a:xfrm>
                <a:off x="6443943" y="623473"/>
                <a:ext cx="558245" cy="2050898"/>
                <a:chOff x="6443943" y="623473"/>
                <a:chExt cx="558245" cy="2050898"/>
              </a:xfrm>
            </p:grpSpPr>
            <p:sp>
              <p:nvSpPr>
                <p:cNvPr id="89" name="Google Shape;89;p18"/>
                <p:cNvSpPr/>
                <p:nvPr/>
              </p:nvSpPr>
              <p:spPr>
                <a:xfrm>
                  <a:off x="6678972" y="794175"/>
                  <a:ext cx="318558" cy="1880196"/>
                </a:xfrm>
                <a:custGeom>
                  <a:avLst/>
                  <a:gdLst/>
                  <a:ahLst/>
                  <a:cxnLst/>
                  <a:rect l="l" t="t" r="r" b="b"/>
                  <a:pathLst>
                    <a:path w="6430" h="37978" fill="none" extrusionOk="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778850" y="836455"/>
                  <a:ext cx="162252" cy="72875"/>
                </a:xfrm>
                <a:custGeom>
                  <a:avLst/>
                  <a:gdLst/>
                  <a:ahLst/>
                  <a:cxnLst/>
                  <a:rect l="l" t="t" r="r" b="b"/>
                  <a:pathLst>
                    <a:path w="3275" h="1472" extrusionOk="0">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6915191" y="774224"/>
                  <a:ext cx="86997" cy="76638"/>
                </a:xfrm>
                <a:custGeom>
                  <a:avLst/>
                  <a:gdLst/>
                  <a:ahLst/>
                  <a:cxnLst/>
                  <a:rect l="l" t="t" r="r" b="b"/>
                  <a:pathLst>
                    <a:path w="1756" h="1548" extrusionOk="0">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511271" y="784769"/>
                  <a:ext cx="113700" cy="75103"/>
                </a:xfrm>
                <a:custGeom>
                  <a:avLst/>
                  <a:gdLst/>
                  <a:ahLst/>
                  <a:cxnLst/>
                  <a:rect l="l" t="t" r="r" b="b"/>
                  <a:pathLst>
                    <a:path w="2295" h="1517" extrusionOk="0">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6443943" y="730459"/>
                  <a:ext cx="99927" cy="60696"/>
                </a:xfrm>
                <a:custGeom>
                  <a:avLst/>
                  <a:gdLst/>
                  <a:ahLst/>
                  <a:cxnLst/>
                  <a:rect l="l" t="t" r="r" b="b"/>
                  <a:pathLst>
                    <a:path w="2017" h="1226" extrusionOk="0">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639041" y="623473"/>
                  <a:ext cx="172804" cy="45992"/>
                </a:xfrm>
                <a:custGeom>
                  <a:avLst/>
                  <a:gdLst/>
                  <a:ahLst/>
                  <a:cxnLst/>
                  <a:rect l="l" t="t" r="r" b="b"/>
                  <a:pathLst>
                    <a:path w="3488" h="929" extrusionOk="0">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95;p18"/>
            <p:cNvSpPr/>
            <p:nvPr/>
          </p:nvSpPr>
          <p:spPr>
            <a:xfrm>
              <a:off x="6862329" y="2144690"/>
              <a:ext cx="1473691" cy="2534338"/>
            </a:xfrm>
            <a:custGeom>
              <a:avLst/>
              <a:gdLst/>
              <a:ahLst/>
              <a:cxnLst/>
              <a:rect l="l" t="t" r="r" b="b"/>
              <a:pathLst>
                <a:path w="29746" h="51191" fill="none" extrusionOk="0">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8"/>
            <p:cNvGrpSpPr/>
            <p:nvPr/>
          </p:nvGrpSpPr>
          <p:grpSpPr>
            <a:xfrm>
              <a:off x="6881106" y="2141175"/>
              <a:ext cx="1813355" cy="3098625"/>
              <a:chOff x="6881106" y="2141175"/>
              <a:chExt cx="1813355" cy="3098625"/>
            </a:xfrm>
          </p:grpSpPr>
          <p:sp>
            <p:nvSpPr>
              <p:cNvPr id="97" name="Google Shape;97;p18"/>
              <p:cNvSpPr/>
              <p:nvPr/>
            </p:nvSpPr>
            <p:spPr>
              <a:xfrm>
                <a:off x="6881106" y="2141175"/>
                <a:ext cx="1612410" cy="2937131"/>
              </a:xfrm>
              <a:custGeom>
                <a:avLst/>
                <a:gdLst/>
                <a:ahLst/>
                <a:cxnLst/>
                <a:rect l="l" t="t" r="r" b="b"/>
                <a:pathLst>
                  <a:path w="32546" h="59327" fill="none" extrusionOk="0">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8486431" y="5053603"/>
                <a:ext cx="208029" cy="62231"/>
              </a:xfrm>
              <a:custGeom>
                <a:avLst/>
                <a:gdLst/>
                <a:ahLst/>
                <a:cxnLst/>
                <a:rect l="l" t="t" r="r" b="b"/>
                <a:pathLst>
                  <a:path w="4199" h="1257" extrusionOk="0">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8327003" y="5063653"/>
                <a:ext cx="164184" cy="176148"/>
              </a:xfrm>
              <a:custGeom>
                <a:avLst/>
                <a:gdLst/>
                <a:ahLst/>
                <a:cxnLst/>
                <a:rect l="l" t="t" r="r" b="b"/>
                <a:pathLst>
                  <a:path w="3314" h="3558" extrusionOk="0">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8486431" y="5140488"/>
                <a:ext cx="88037" cy="49607"/>
              </a:xfrm>
              <a:custGeom>
                <a:avLst/>
                <a:gdLst/>
                <a:ahLst/>
                <a:cxnLst/>
                <a:rect l="l" t="t" r="r" b="b"/>
                <a:pathLst>
                  <a:path w="1777" h="1002" extrusionOk="0">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8"/>
            <p:cNvGrpSpPr/>
            <p:nvPr/>
          </p:nvGrpSpPr>
          <p:grpSpPr>
            <a:xfrm>
              <a:off x="4726998" y="2174048"/>
              <a:ext cx="2123590" cy="3012185"/>
              <a:chOff x="4726998" y="2174048"/>
              <a:chExt cx="2123590" cy="3012185"/>
            </a:xfrm>
          </p:grpSpPr>
          <p:sp>
            <p:nvSpPr>
              <p:cNvPr id="102" name="Google Shape;102;p18"/>
              <p:cNvSpPr/>
              <p:nvPr/>
            </p:nvSpPr>
            <p:spPr>
              <a:xfrm>
                <a:off x="4898563" y="2174048"/>
                <a:ext cx="1952024" cy="2970004"/>
              </a:xfrm>
              <a:custGeom>
                <a:avLst/>
                <a:gdLst/>
                <a:ahLst/>
                <a:cxnLst/>
                <a:rect l="l" t="t" r="r" b="b"/>
                <a:pathLst>
                  <a:path w="39401" h="59991" fill="none" extrusionOk="0">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726998" y="4950379"/>
                <a:ext cx="359679" cy="167632"/>
              </a:xfrm>
              <a:custGeom>
                <a:avLst/>
                <a:gdLst/>
                <a:ahLst/>
                <a:cxnLst/>
                <a:rect l="l" t="t" r="r" b="b"/>
                <a:pathLst>
                  <a:path w="7260" h="3386" extrusionOk="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822169" y="5069049"/>
                <a:ext cx="18876" cy="65795"/>
              </a:xfrm>
              <a:custGeom>
                <a:avLst/>
                <a:gdLst/>
                <a:ahLst/>
                <a:cxnLst/>
                <a:rect l="l" t="t" r="r" b="b"/>
                <a:pathLst>
                  <a:path w="381" h="1329" extrusionOk="0">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4956181" y="5048058"/>
                <a:ext cx="27050" cy="138175"/>
              </a:xfrm>
              <a:custGeom>
                <a:avLst/>
                <a:gdLst/>
                <a:ahLst/>
                <a:cxnLst/>
                <a:rect l="l" t="t" r="r" b="b"/>
                <a:pathLst>
                  <a:path w="546" h="2791" extrusionOk="0">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4839806" y="4967856"/>
                <a:ext cx="82340" cy="35348"/>
              </a:xfrm>
              <a:custGeom>
                <a:avLst/>
                <a:gdLst/>
                <a:ahLst/>
                <a:cxnLst/>
                <a:rect l="l" t="t" r="r" b="b"/>
                <a:pathLst>
                  <a:path w="1662" h="714" extrusionOk="0">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8"/>
            <p:cNvGrpSpPr/>
            <p:nvPr/>
          </p:nvGrpSpPr>
          <p:grpSpPr>
            <a:xfrm>
              <a:off x="5919238" y="3119444"/>
              <a:ext cx="1138189" cy="5913968"/>
              <a:chOff x="5919238" y="3119444"/>
              <a:chExt cx="1138189" cy="5913968"/>
            </a:xfrm>
          </p:grpSpPr>
          <p:sp>
            <p:nvSpPr>
              <p:cNvPr id="108" name="Google Shape;108;p18"/>
              <p:cNvSpPr/>
              <p:nvPr/>
            </p:nvSpPr>
            <p:spPr>
              <a:xfrm>
                <a:off x="5999745" y="3119444"/>
                <a:ext cx="1057683" cy="5867134"/>
              </a:xfrm>
              <a:custGeom>
                <a:avLst/>
                <a:gdLst/>
                <a:ahLst/>
                <a:cxnLst/>
                <a:rect l="l" t="t" r="r" b="b"/>
                <a:pathLst>
                  <a:path w="21349" h="118510" fill="none" extrusionOk="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167793" y="8809885"/>
                <a:ext cx="103445" cy="101441"/>
              </a:xfrm>
              <a:custGeom>
                <a:avLst/>
                <a:gdLst/>
                <a:ahLst/>
                <a:cxnLst/>
                <a:rect l="l" t="t" r="r" b="b"/>
                <a:pathLst>
                  <a:path w="2088" h="2049" extrusionOk="0">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110175" y="8694087"/>
                <a:ext cx="65892" cy="107184"/>
              </a:xfrm>
              <a:custGeom>
                <a:avLst/>
                <a:gdLst/>
                <a:ahLst/>
                <a:cxnLst/>
                <a:rect l="l" t="t" r="r" b="b"/>
                <a:pathLst>
                  <a:path w="1330" h="2165" extrusionOk="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226550" y="8594280"/>
                <a:ext cx="171368" cy="53023"/>
              </a:xfrm>
              <a:custGeom>
                <a:avLst/>
                <a:gdLst/>
                <a:ahLst/>
                <a:cxnLst/>
                <a:rect l="l" t="t" r="r" b="b"/>
                <a:pathLst>
                  <a:path w="3459" h="1071" extrusionOk="0">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5919238" y="8866720"/>
                <a:ext cx="168692" cy="85598"/>
              </a:xfrm>
              <a:custGeom>
                <a:avLst/>
                <a:gdLst/>
                <a:ahLst/>
                <a:cxnLst/>
                <a:rect l="l" t="t" r="r" b="b"/>
                <a:pathLst>
                  <a:path w="3405" h="1729" extrusionOk="0">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033830" y="8965982"/>
                <a:ext cx="42309" cy="67429"/>
              </a:xfrm>
              <a:custGeom>
                <a:avLst/>
                <a:gdLst/>
                <a:ahLst/>
                <a:cxnLst/>
                <a:rect l="l" t="t" r="r" b="b"/>
                <a:pathLst>
                  <a:path w="854" h="1362" extrusionOk="0">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8"/>
            <p:cNvGrpSpPr/>
            <p:nvPr/>
          </p:nvGrpSpPr>
          <p:grpSpPr>
            <a:xfrm>
              <a:off x="6762402" y="3119444"/>
              <a:ext cx="676998" cy="5867134"/>
              <a:chOff x="6762402" y="3119444"/>
              <a:chExt cx="676998" cy="5867134"/>
            </a:xfrm>
          </p:grpSpPr>
          <p:sp>
            <p:nvSpPr>
              <p:cNvPr id="115" name="Google Shape;115;p18"/>
              <p:cNvSpPr/>
              <p:nvPr/>
            </p:nvSpPr>
            <p:spPr>
              <a:xfrm>
                <a:off x="6762402" y="3119444"/>
                <a:ext cx="676998" cy="5867134"/>
              </a:xfrm>
              <a:custGeom>
                <a:avLst/>
                <a:gdLst/>
                <a:ahLst/>
                <a:cxnLst/>
                <a:rect l="l" t="t" r="r" b="b"/>
                <a:pathLst>
                  <a:path w="13665" h="118510" fill="none" extrusionOk="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6966913" y="8512494"/>
                <a:ext cx="236268" cy="244419"/>
              </a:xfrm>
              <a:custGeom>
                <a:avLst/>
                <a:gdLst/>
                <a:ahLst/>
                <a:cxnLst/>
                <a:rect l="l" t="t" r="r" b="b"/>
                <a:pathLst>
                  <a:path w="4769" h="4937" extrusionOk="0">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7208532" y="8624232"/>
                <a:ext cx="184992" cy="108025"/>
              </a:xfrm>
              <a:custGeom>
                <a:avLst/>
                <a:gdLst/>
                <a:ahLst/>
                <a:cxnLst/>
                <a:rect l="l" t="t" r="r" b="b"/>
                <a:pathLst>
                  <a:path w="3734" h="2182" extrusionOk="0">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273631" y="8816222"/>
                <a:ext cx="141047" cy="32972"/>
              </a:xfrm>
              <a:custGeom>
                <a:avLst/>
                <a:gdLst/>
                <a:ahLst/>
                <a:cxnLst/>
                <a:rect l="l" t="t" r="r" b="b"/>
                <a:pathLst>
                  <a:path w="2847" h="666" extrusionOk="0">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7224286" y="8820876"/>
                <a:ext cx="21204" cy="59161"/>
              </a:xfrm>
              <a:custGeom>
                <a:avLst/>
                <a:gdLst/>
                <a:ahLst/>
                <a:cxnLst/>
                <a:rect l="l" t="t" r="r" b="b"/>
                <a:pathLst>
                  <a:path w="428" h="1195" extrusionOk="0">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p:nvPr/>
          </p:nvSpPr>
          <p:spPr>
            <a:xfrm>
              <a:off x="7137290" y="2192861"/>
              <a:ext cx="1409137" cy="2971193"/>
            </a:xfrm>
            <a:custGeom>
              <a:avLst/>
              <a:gdLst/>
              <a:ahLst/>
              <a:cxnLst/>
              <a:rect l="l" t="t" r="r" b="b"/>
              <a:pathLst>
                <a:path w="28443" h="60015" fill="none" extrusionOk="0">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5720028" y="2138848"/>
              <a:ext cx="1183471" cy="731671"/>
            </a:xfrm>
            <a:custGeom>
              <a:avLst/>
              <a:gdLst/>
              <a:ahLst/>
              <a:cxnLst/>
              <a:rect l="l" t="t" r="r" b="b"/>
              <a:pathLst>
                <a:path w="23888" h="14779" fill="none" extrusionOk="0">
                  <a:moveTo>
                    <a:pt x="1" y="4246"/>
                  </a:moveTo>
                  <a:cubicBezTo>
                    <a:pt x="3630" y="0"/>
                    <a:pt x="7852" y="4460"/>
                    <a:pt x="14755" y="9607"/>
                  </a:cubicBezTo>
                  <a:cubicBezTo>
                    <a:pt x="21658" y="14778"/>
                    <a:pt x="22962" y="11718"/>
                    <a:pt x="23887" y="11718"/>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790462" y="2398367"/>
              <a:ext cx="2113037" cy="2867821"/>
            </a:xfrm>
            <a:custGeom>
              <a:avLst/>
              <a:gdLst/>
              <a:ahLst/>
              <a:cxnLst/>
              <a:rect l="l" t="t" r="r" b="b"/>
              <a:pathLst>
                <a:path w="42651" h="57927" fill="none" extrusionOk="0">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6631956" y="3067904"/>
              <a:ext cx="747497" cy="5322254"/>
            </a:xfrm>
            <a:custGeom>
              <a:avLst/>
              <a:gdLst/>
              <a:ahLst/>
              <a:cxnLst/>
              <a:rect l="l" t="t" r="r" b="b"/>
              <a:pathLst>
                <a:path w="15088" h="107504" fill="none" extrusionOk="0">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7087946" y="2196376"/>
              <a:ext cx="1653828" cy="3180310"/>
              <a:chOff x="7087946" y="2196376"/>
              <a:chExt cx="1653828" cy="3180310"/>
            </a:xfrm>
          </p:grpSpPr>
          <p:sp>
            <p:nvSpPr>
              <p:cNvPr id="125" name="Google Shape;125;p18"/>
              <p:cNvSpPr/>
              <p:nvPr/>
            </p:nvSpPr>
            <p:spPr>
              <a:xfrm>
                <a:off x="7087946" y="2196376"/>
                <a:ext cx="1451397" cy="3029909"/>
              </a:xfrm>
              <a:custGeom>
                <a:avLst/>
                <a:gdLst/>
                <a:ahLst/>
                <a:cxnLst/>
                <a:rect l="l" t="t" r="r" b="b"/>
                <a:pathLst>
                  <a:path w="29296" h="61201" fill="none" extrusionOk="0">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8392400" y="5119396"/>
                <a:ext cx="349374" cy="257290"/>
              </a:xfrm>
              <a:custGeom>
                <a:avLst/>
                <a:gdLst/>
                <a:ahLst/>
                <a:cxnLst/>
                <a:rect l="l" t="t" r="r" b="b"/>
                <a:pathLst>
                  <a:path w="7052" h="5197" extrusionOk="0">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8"/>
            <p:cNvGrpSpPr/>
            <p:nvPr/>
          </p:nvGrpSpPr>
          <p:grpSpPr>
            <a:xfrm>
              <a:off x="4668240" y="2107114"/>
              <a:ext cx="2235259" cy="3160509"/>
              <a:chOff x="4668240" y="2107114"/>
              <a:chExt cx="2235259" cy="3160509"/>
            </a:xfrm>
          </p:grpSpPr>
          <p:sp>
            <p:nvSpPr>
              <p:cNvPr id="128" name="Google Shape;128;p18"/>
              <p:cNvSpPr/>
              <p:nvPr/>
            </p:nvSpPr>
            <p:spPr>
              <a:xfrm>
                <a:off x="4809238" y="2107114"/>
                <a:ext cx="2094261" cy="2971193"/>
              </a:xfrm>
              <a:custGeom>
                <a:avLst/>
                <a:gdLst/>
                <a:ahLst/>
                <a:cxnLst/>
                <a:rect l="l" t="t" r="r" b="b"/>
                <a:pathLst>
                  <a:path w="42272" h="60015" fill="none" extrusionOk="0">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4668240" y="5065187"/>
                <a:ext cx="162202" cy="94757"/>
              </a:xfrm>
              <a:custGeom>
                <a:avLst/>
                <a:gdLst/>
                <a:ahLst/>
                <a:cxnLst/>
                <a:rect l="l" t="t" r="r" b="b"/>
                <a:pathLst>
                  <a:path w="3274" h="1914" extrusionOk="0">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809783" y="5188708"/>
                <a:ext cx="61631" cy="78915"/>
              </a:xfrm>
              <a:custGeom>
                <a:avLst/>
                <a:gdLst/>
                <a:ahLst/>
                <a:cxnLst/>
                <a:rect l="l" t="t" r="r" b="b"/>
                <a:pathLst>
                  <a:path w="1244" h="1594" extrusionOk="0">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4828064" y="5147073"/>
                <a:ext cx="179245" cy="102679"/>
              </a:xfrm>
              <a:custGeom>
                <a:avLst/>
                <a:gdLst/>
                <a:ahLst/>
                <a:cxnLst/>
                <a:rect l="l" t="t" r="r" b="b"/>
                <a:pathLst>
                  <a:path w="3618" h="2074" extrusionOk="0">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4942309" y="5032512"/>
                <a:ext cx="27992" cy="135898"/>
              </a:xfrm>
              <a:custGeom>
                <a:avLst/>
                <a:gdLst/>
                <a:ahLst/>
                <a:cxnLst/>
                <a:rect l="l" t="t" r="r" b="b"/>
                <a:pathLst>
                  <a:path w="565" h="2745" extrusionOk="0">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8"/>
            <p:cNvGrpSpPr/>
            <p:nvPr/>
          </p:nvGrpSpPr>
          <p:grpSpPr>
            <a:xfrm>
              <a:off x="5942028" y="3145384"/>
              <a:ext cx="1002592" cy="5766784"/>
              <a:chOff x="5942028" y="3145384"/>
              <a:chExt cx="1002592" cy="5766784"/>
            </a:xfrm>
          </p:grpSpPr>
          <p:sp>
            <p:nvSpPr>
              <p:cNvPr id="134" name="Google Shape;134;p18"/>
              <p:cNvSpPr/>
              <p:nvPr/>
            </p:nvSpPr>
            <p:spPr>
              <a:xfrm>
                <a:off x="6104329" y="3145384"/>
                <a:ext cx="840290" cy="5472559"/>
              </a:xfrm>
              <a:custGeom>
                <a:avLst/>
                <a:gdLst/>
                <a:ahLst/>
                <a:cxnLst/>
                <a:rect l="l" t="t" r="r" b="b"/>
                <a:pathLst>
                  <a:path w="16961" h="110540" fill="none" extrusionOk="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6169279" y="8606904"/>
                <a:ext cx="235773" cy="194366"/>
              </a:xfrm>
              <a:custGeom>
                <a:avLst/>
                <a:gdLst/>
                <a:ahLst/>
                <a:cxnLst/>
                <a:rect l="l" t="t" r="r" b="b"/>
                <a:pathLst>
                  <a:path w="4759" h="3926" extrusionOk="0">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108243" y="8698790"/>
                <a:ext cx="107408" cy="213377"/>
              </a:xfrm>
              <a:custGeom>
                <a:avLst/>
                <a:gdLst/>
                <a:ahLst/>
                <a:cxnLst/>
                <a:rect l="l" t="t" r="r" b="b"/>
                <a:pathLst>
                  <a:path w="2168" h="4310" extrusionOk="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5942028" y="8743297"/>
                <a:ext cx="97698" cy="162583"/>
              </a:xfrm>
              <a:custGeom>
                <a:avLst/>
                <a:gdLst/>
                <a:ahLst/>
                <a:cxnLst/>
                <a:rect l="l" t="t" r="r" b="b"/>
                <a:pathLst>
                  <a:path w="1972" h="3284" extrusionOk="0">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033037" y="8750773"/>
                <a:ext cx="30221" cy="87826"/>
              </a:xfrm>
              <a:custGeom>
                <a:avLst/>
                <a:gdLst/>
                <a:ahLst/>
                <a:cxnLst/>
                <a:rect l="l" t="t" r="r" b="b"/>
                <a:pathLst>
                  <a:path w="610" h="1774" extrusionOk="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6058502" y="8654184"/>
                <a:ext cx="65545" cy="30645"/>
              </a:xfrm>
              <a:custGeom>
                <a:avLst/>
                <a:gdLst/>
                <a:ahLst/>
                <a:cxnLst/>
                <a:rect l="l" t="t" r="r" b="b"/>
                <a:pathLst>
                  <a:path w="1323" h="619" extrusionOk="0">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123105" y="8620123"/>
                <a:ext cx="30617" cy="14159"/>
              </a:xfrm>
              <a:custGeom>
                <a:avLst/>
                <a:gdLst/>
                <a:ahLst/>
                <a:cxnLst/>
                <a:rect l="l" t="t" r="r" b="b"/>
                <a:pathLst>
                  <a:path w="618" h="286" extrusionOk="0">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8"/>
            <p:cNvGrpSpPr/>
            <p:nvPr/>
          </p:nvGrpSpPr>
          <p:grpSpPr>
            <a:xfrm>
              <a:off x="6589647" y="3151275"/>
              <a:ext cx="892954" cy="5866195"/>
              <a:chOff x="6589647" y="3151275"/>
              <a:chExt cx="892954" cy="5866195"/>
            </a:xfrm>
          </p:grpSpPr>
          <p:sp>
            <p:nvSpPr>
              <p:cNvPr id="142" name="Google Shape;142;p18"/>
              <p:cNvSpPr/>
              <p:nvPr/>
            </p:nvSpPr>
            <p:spPr>
              <a:xfrm>
                <a:off x="6589647" y="3151275"/>
                <a:ext cx="691068" cy="5488996"/>
              </a:xfrm>
              <a:custGeom>
                <a:avLst/>
                <a:gdLst/>
                <a:ahLst/>
                <a:cxnLst/>
                <a:rect l="l" t="t" r="r" b="b"/>
                <a:pathLst>
                  <a:path w="13949" h="110872" fill="none" extrusionOk="0">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7033895" y="8651808"/>
                <a:ext cx="448706" cy="365662"/>
              </a:xfrm>
              <a:custGeom>
                <a:avLst/>
                <a:gdLst/>
                <a:ahLst/>
                <a:cxnLst/>
                <a:rect l="l" t="t" r="r" b="b"/>
                <a:pathLst>
                  <a:path w="9057" h="7386" extrusionOk="0">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7382922" y="8866720"/>
                <a:ext cx="57618" cy="13763"/>
              </a:xfrm>
              <a:custGeom>
                <a:avLst/>
                <a:gdLst/>
                <a:ahLst/>
                <a:cxnLst/>
                <a:rect l="l" t="t" r="r" b="b"/>
                <a:pathLst>
                  <a:path w="1163" h="278" extrusionOk="0">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8"/>
            <p:cNvSpPr/>
            <p:nvPr/>
          </p:nvSpPr>
          <p:spPr>
            <a:xfrm>
              <a:off x="6878777" y="760114"/>
              <a:ext cx="50" cy="50"/>
            </a:xfrm>
            <a:custGeom>
              <a:avLst/>
              <a:gdLst/>
              <a:ahLst/>
              <a:cxnLst/>
              <a:rect l="l" t="t" r="r" b="b"/>
              <a:pathLst>
                <a:path w="1" h="1" extrusionOk="0">
                  <a:moveTo>
                    <a:pt x="0" y="1"/>
                  </a:moveTo>
                  <a:cubicBezTo>
                    <a:pt x="0" y="1"/>
                    <a:pt x="0" y="1"/>
                    <a:pt x="0"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8"/>
            <p:cNvGrpSpPr/>
            <p:nvPr/>
          </p:nvGrpSpPr>
          <p:grpSpPr>
            <a:xfrm>
              <a:off x="6446321" y="601591"/>
              <a:ext cx="646381" cy="2012925"/>
              <a:chOff x="6446321" y="601591"/>
              <a:chExt cx="646381" cy="2012925"/>
            </a:xfrm>
          </p:grpSpPr>
          <p:sp>
            <p:nvSpPr>
              <p:cNvPr id="147" name="Google Shape;147;p18"/>
              <p:cNvSpPr/>
              <p:nvPr/>
            </p:nvSpPr>
            <p:spPr>
              <a:xfrm>
                <a:off x="6568492" y="654416"/>
                <a:ext cx="524209" cy="1960101"/>
              </a:xfrm>
              <a:custGeom>
                <a:avLst/>
                <a:gdLst/>
                <a:ahLst/>
                <a:cxnLst/>
                <a:rect l="l" t="t" r="r" b="b"/>
                <a:pathLst>
                  <a:path w="10581" h="39592" fill="none" extrusionOk="0">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8"/>
              <p:cNvGrpSpPr/>
              <p:nvPr/>
            </p:nvGrpSpPr>
            <p:grpSpPr>
              <a:xfrm>
                <a:off x="6446321" y="601591"/>
                <a:ext cx="520989" cy="231398"/>
                <a:chOff x="6446321" y="601591"/>
                <a:chExt cx="520989" cy="231398"/>
              </a:xfrm>
            </p:grpSpPr>
            <p:sp>
              <p:nvSpPr>
                <p:cNvPr id="149" name="Google Shape;149;p18"/>
                <p:cNvSpPr/>
                <p:nvPr/>
              </p:nvSpPr>
              <p:spPr>
                <a:xfrm>
                  <a:off x="6446321" y="640702"/>
                  <a:ext cx="213925" cy="145205"/>
                </a:xfrm>
                <a:custGeom>
                  <a:avLst/>
                  <a:gdLst/>
                  <a:ahLst/>
                  <a:cxnLst/>
                  <a:rect l="l" t="t" r="r" b="b"/>
                  <a:pathLst>
                    <a:path w="4318" h="2933" extrusionOk="0">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6653111" y="686150"/>
                  <a:ext cx="314199" cy="146839"/>
                </a:xfrm>
                <a:custGeom>
                  <a:avLst/>
                  <a:gdLst/>
                  <a:ahLst/>
                  <a:cxnLst/>
                  <a:rect l="l" t="t" r="r" b="b"/>
                  <a:pathLst>
                    <a:path w="6342" h="2966" extrusionOk="0">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582612" y="601591"/>
                  <a:ext cx="185735" cy="77281"/>
                </a:xfrm>
                <a:custGeom>
                  <a:avLst/>
                  <a:gdLst/>
                  <a:ahLst/>
                  <a:cxnLst/>
                  <a:rect l="l" t="t" r="r" b="b"/>
                  <a:pathLst>
                    <a:path w="3749" h="1561" extrusionOk="0">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8"/>
            <p:cNvSpPr/>
            <p:nvPr/>
          </p:nvSpPr>
          <p:spPr>
            <a:xfrm>
              <a:off x="6742436" y="2669618"/>
              <a:ext cx="358490" cy="498689"/>
            </a:xfrm>
            <a:custGeom>
              <a:avLst/>
              <a:gdLst/>
              <a:ahLst/>
              <a:cxnLst/>
              <a:rect l="l" t="t" r="r" b="b"/>
              <a:pathLst>
                <a:path w="7236" h="10073" extrusionOk="0">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845881" y="2588575"/>
              <a:ext cx="370231" cy="531612"/>
            </a:xfrm>
            <a:custGeom>
              <a:avLst/>
              <a:gdLst/>
              <a:ahLst/>
              <a:cxnLst/>
              <a:rect l="l" t="t" r="r" b="b"/>
              <a:pathLst>
                <a:path w="7473" h="10738" extrusionOk="0">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8"/>
          <p:cNvSpPr txBox="1">
            <a:spLocks noGrp="1"/>
          </p:cNvSpPr>
          <p:nvPr>
            <p:ph type="ctrTitle"/>
          </p:nvPr>
        </p:nvSpPr>
        <p:spPr>
          <a:xfrm>
            <a:off x="1969328" y="2002624"/>
            <a:ext cx="4422367" cy="12179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HEART DISEASE PREDICTION</a:t>
            </a:r>
            <a:endParaRPr sz="4000" dirty="0"/>
          </a:p>
        </p:txBody>
      </p:sp>
      <p:sp>
        <p:nvSpPr>
          <p:cNvPr id="155" name="Google Shape;155;p18"/>
          <p:cNvSpPr txBox="1">
            <a:spLocks noGrp="1"/>
          </p:cNvSpPr>
          <p:nvPr>
            <p:ph type="subTitle" idx="1"/>
          </p:nvPr>
        </p:nvSpPr>
        <p:spPr>
          <a:xfrm>
            <a:off x="1491687" y="3949276"/>
            <a:ext cx="5440919" cy="1229404"/>
          </a:xfrm>
          <a:prstGeom prst="rect">
            <a:avLst/>
          </a:prstGeom>
        </p:spPr>
        <p:txBody>
          <a:bodyPr spcFirstLastPara="1" wrap="square" lIns="91425" tIns="91425" rIns="91425" bIns="91425" anchor="t" anchorCtr="0">
            <a:noAutofit/>
          </a:bodyPr>
          <a:lstStyle/>
          <a:p>
            <a:pPr marL="133350" lvl="0" indent="0" algn="ctr"/>
            <a:r>
              <a:rPr lang="en-IN" b="1" dirty="0"/>
              <a:t>Team Members :-</a:t>
            </a:r>
          </a:p>
          <a:p>
            <a:pPr marL="419100" indent="-285750">
              <a:buFont typeface="Arial" panose="020B0604020202020204" pitchFamily="34" charset="0"/>
              <a:buChar char="•"/>
            </a:pPr>
            <a:r>
              <a:rPr lang="en-IN" dirty="0"/>
              <a:t>Varnit Kolakotla – 23R11A0525</a:t>
            </a:r>
          </a:p>
          <a:p>
            <a:pPr marL="419100" indent="-285750">
              <a:buFont typeface="Arial" panose="020B0604020202020204" pitchFamily="34" charset="0"/>
              <a:buChar char="•"/>
            </a:pPr>
            <a:r>
              <a:rPr lang="en-IN" dirty="0"/>
              <a:t>Sreekar Sarma Telakapalli – 23R11A0536</a:t>
            </a:r>
          </a:p>
          <a:p>
            <a:pPr marL="419100" indent="-285750">
              <a:buFont typeface="Arial" panose="020B0604020202020204" pitchFamily="34" charset="0"/>
              <a:buChar char="•"/>
            </a:pPr>
            <a:r>
              <a:rPr lang="en-IN" dirty="0"/>
              <a:t>Addepalli Sharan Kumar Raju – 23R11A05U8</a:t>
            </a:r>
          </a:p>
        </p:txBody>
      </p:sp>
      <p:pic>
        <p:nvPicPr>
          <p:cNvPr id="2" name="Image 1">
            <a:extLst>
              <a:ext uri="{FF2B5EF4-FFF2-40B4-BE49-F238E27FC236}">
                <a16:creationId xmlns:a16="http://schemas.microsoft.com/office/drawing/2014/main" id="{C1C854E1-8689-65E1-6B60-DF13310C4E4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55" y="597832"/>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6942D6-868C-BC2A-F36A-9A823217CA3F}"/>
              </a:ext>
            </a:extLst>
          </p:cNvPr>
          <p:cNvSpPr txBox="1"/>
          <p:nvPr/>
        </p:nvSpPr>
        <p:spPr>
          <a:xfrm>
            <a:off x="1259682" y="689143"/>
            <a:ext cx="7305612" cy="584775"/>
          </a:xfrm>
          <a:prstGeom prst="rect">
            <a:avLst/>
          </a:prstGeom>
          <a:noFill/>
        </p:spPr>
        <p:txBody>
          <a:bodyPr wrap="square">
            <a:spAutoFit/>
          </a:bodyPr>
          <a:lstStyle/>
          <a:p>
            <a:r>
              <a:rPr lang="en-IN" sz="3200" b="1" dirty="0">
                <a:solidFill>
                  <a:schemeClr val="accent4">
                    <a:lumMod val="25000"/>
                  </a:schemeClr>
                </a:solidFill>
                <a:latin typeface="Convergence" panose="020B0604020202020204" charset="0"/>
              </a:rPr>
              <a:t>Cantilever AIML Proternship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871653" y="4005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161" name="Google Shape;161;p19"/>
          <p:cNvSpPr txBox="1">
            <a:spLocks noGrp="1"/>
          </p:cNvSpPr>
          <p:nvPr>
            <p:ph type="body" idx="1"/>
          </p:nvPr>
        </p:nvSpPr>
        <p:spPr>
          <a:xfrm>
            <a:off x="720000" y="1393200"/>
            <a:ext cx="7704000" cy="2885744"/>
          </a:xfrm>
          <a:prstGeom prst="rect">
            <a:avLst/>
          </a:prstGeom>
        </p:spPr>
        <p:txBody>
          <a:bodyPr spcFirstLastPara="1" wrap="square" lIns="91425" tIns="91425" rIns="91425" bIns="91425" anchor="t" anchorCtr="0">
            <a:noAutofit/>
          </a:bodyPr>
          <a:lstStyle/>
          <a:p>
            <a:pPr marL="152400" indent="0" algn="just">
              <a:buNone/>
            </a:pPr>
            <a:r>
              <a:rPr lang="en-GB" sz="1400" dirty="0"/>
              <a:t>Heart disease remains one of the leading causes of death worldwide, claiming millions of lives each year. Early detection is critical because it allows for timely medical intervention, lifestyle changes, and significantly improves patient outcomes. However, diagnosing heart disease accurately can be complex and time-consuming, often requiring expert interpretation of multiple clinical parameters.</a:t>
            </a:r>
          </a:p>
          <a:p>
            <a:pPr marL="152400" indent="0" algn="just">
              <a:buNone/>
            </a:pPr>
            <a:r>
              <a:rPr lang="en-GB" sz="1400" dirty="0"/>
              <a:t>	Our project addresses this challenge by building a machine learning–based prediction system that assists in the early identification of heart disease. Using a dataset of patient medical records, we trained a predictive model that analyzes key indicators such as age, chest pain type, blood pressure, cholesterol levels, and ECG results. We then deployed this model into a user-friendly web application built with Streamlit, allowing users to input medical data and receive an instant prediction on whether they are at risk of heart disease.</a:t>
            </a:r>
          </a:p>
          <a:p>
            <a:pPr marL="152400" indent="0" algn="just">
              <a:buNone/>
            </a:pPr>
            <a:r>
              <a:rPr lang="en-GB" sz="1400" dirty="0"/>
              <a:t>	This intelligent tool acts as a decision support system—helping doctors, healthcare workers, and individuals make informed decisions and seek medical attention at the right time.</a:t>
            </a:r>
          </a:p>
          <a:p>
            <a:pPr marL="133350" lvl="0" indent="0" algn="just" rtl="0">
              <a:spcBef>
                <a:spcPts val="0"/>
              </a:spcBef>
              <a:spcAft>
                <a:spcPts val="0"/>
              </a:spcAft>
              <a:buSzPts val="1500"/>
              <a:buNone/>
            </a:pPr>
            <a:endParaRPr dirty="0"/>
          </a:p>
        </p:txBody>
      </p:sp>
      <p:sp>
        <p:nvSpPr>
          <p:cNvPr id="4" name="Rectangle 5">
            <a:extLst>
              <a:ext uri="{FF2B5EF4-FFF2-40B4-BE49-F238E27FC236}">
                <a16:creationId xmlns:a16="http://schemas.microsoft.com/office/drawing/2014/main" id="{E5F1FCCB-9B7D-F242-1E34-F35CD37E8C7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p:cNvGrpSpPr/>
          <p:nvPr/>
        </p:nvGrpSpPr>
        <p:grpSpPr>
          <a:xfrm>
            <a:off x="1421558" y="1745725"/>
            <a:ext cx="1834192" cy="896853"/>
            <a:chOff x="1421558" y="1745725"/>
            <a:chExt cx="1834192" cy="896853"/>
          </a:xfrm>
        </p:grpSpPr>
        <p:sp>
          <p:nvSpPr>
            <p:cNvPr id="168" name="Google Shape;168;p20"/>
            <p:cNvSpPr txBox="1"/>
            <p:nvPr/>
          </p:nvSpPr>
          <p:spPr>
            <a:xfrm>
              <a:off x="14365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AGE</a:t>
              </a:r>
              <a:endParaRPr sz="1600" b="1" dirty="0">
                <a:solidFill>
                  <a:schemeClr val="dk1"/>
                </a:solidFill>
                <a:latin typeface="Convergence"/>
                <a:ea typeface="Convergence"/>
                <a:cs typeface="Convergence"/>
                <a:sym typeface="Convergence"/>
              </a:endParaRPr>
            </a:p>
          </p:txBody>
        </p:sp>
        <p:sp>
          <p:nvSpPr>
            <p:cNvPr id="169" name="Google Shape;169;p20"/>
            <p:cNvSpPr txBox="1"/>
            <p:nvPr/>
          </p:nvSpPr>
          <p:spPr>
            <a:xfrm>
              <a:off x="1421558" y="2025478"/>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Person’s age, as heart risk increases with age.</a:t>
              </a:r>
              <a:endParaRPr sz="1300" dirty="0">
                <a:solidFill>
                  <a:schemeClr val="dk1"/>
                </a:solidFill>
                <a:latin typeface="Lato"/>
                <a:ea typeface="Lato"/>
                <a:cs typeface="Lato"/>
                <a:sym typeface="Lato"/>
              </a:endParaRPr>
            </a:p>
          </p:txBody>
        </p:sp>
      </p:grpSp>
      <p:grpSp>
        <p:nvGrpSpPr>
          <p:cNvPr id="170" name="Google Shape;170;p20"/>
          <p:cNvGrpSpPr/>
          <p:nvPr/>
        </p:nvGrpSpPr>
        <p:grpSpPr>
          <a:xfrm>
            <a:off x="4003650" y="1745725"/>
            <a:ext cx="1819200" cy="990001"/>
            <a:chOff x="4003650" y="1745725"/>
            <a:chExt cx="1819200" cy="990001"/>
          </a:xfrm>
        </p:grpSpPr>
        <p:sp>
          <p:nvSpPr>
            <p:cNvPr id="171" name="Google Shape;171;p20"/>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CHEST PAIN TYPES</a:t>
              </a:r>
              <a:endParaRPr sz="1600" b="1" dirty="0">
                <a:solidFill>
                  <a:schemeClr val="dk1"/>
                </a:solidFill>
                <a:latin typeface="Convergence"/>
                <a:ea typeface="Convergence"/>
                <a:cs typeface="Convergence"/>
                <a:sym typeface="Convergence"/>
              </a:endParaRPr>
            </a:p>
          </p:txBody>
        </p:sp>
        <p:sp>
          <p:nvSpPr>
            <p:cNvPr id="172" name="Google Shape;172;p20"/>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Describes the type of chest pain experienced.</a:t>
              </a:r>
              <a:endParaRPr sz="1300" dirty="0">
                <a:solidFill>
                  <a:schemeClr val="dk1"/>
                </a:solidFill>
                <a:latin typeface="Lato"/>
                <a:ea typeface="Lato"/>
                <a:cs typeface="Lato"/>
                <a:sym typeface="Lato"/>
              </a:endParaRPr>
            </a:p>
          </p:txBody>
        </p:sp>
      </p:grpSp>
      <p:grpSp>
        <p:nvGrpSpPr>
          <p:cNvPr id="173" name="Google Shape;173;p20"/>
          <p:cNvGrpSpPr/>
          <p:nvPr/>
        </p:nvGrpSpPr>
        <p:grpSpPr>
          <a:xfrm>
            <a:off x="6570750" y="1745725"/>
            <a:ext cx="1819200" cy="990001"/>
            <a:chOff x="6570750" y="1745725"/>
            <a:chExt cx="1819200" cy="990001"/>
          </a:xfrm>
        </p:grpSpPr>
        <p:sp>
          <p:nvSpPr>
            <p:cNvPr id="174" name="Google Shape;174;p20"/>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BLOOD PRESSURE</a:t>
              </a:r>
              <a:endParaRPr sz="1600" b="1" dirty="0">
                <a:solidFill>
                  <a:schemeClr val="dk1"/>
                </a:solidFill>
                <a:latin typeface="Convergence"/>
                <a:ea typeface="Convergence"/>
                <a:cs typeface="Convergence"/>
                <a:sym typeface="Convergence"/>
              </a:endParaRPr>
            </a:p>
          </p:txBody>
        </p:sp>
        <p:sp>
          <p:nvSpPr>
            <p:cNvPr id="175" name="Google Shape;175;p20"/>
            <p:cNvSpPr txBox="1"/>
            <p:nvPr/>
          </p:nvSpPr>
          <p:spPr>
            <a:xfrm>
              <a:off x="65707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Blood pressure in mm Hg at rest, elevated levels may indicate heart stress. </a:t>
              </a:r>
              <a:endParaRPr sz="1300" dirty="0">
                <a:solidFill>
                  <a:schemeClr val="dk1"/>
                </a:solidFill>
                <a:latin typeface="Lato"/>
                <a:ea typeface="Lato"/>
                <a:cs typeface="Lato"/>
                <a:sym typeface="Lato"/>
              </a:endParaRPr>
            </a:p>
          </p:txBody>
        </p:sp>
      </p:grpSp>
      <p:sp>
        <p:nvSpPr>
          <p:cNvPr id="176" name="Google Shape;176;p20"/>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2720100" y="3217975"/>
            <a:ext cx="1819200" cy="990001"/>
            <a:chOff x="2759850" y="3217975"/>
            <a:chExt cx="1819200" cy="990001"/>
          </a:xfrm>
        </p:grpSpPr>
        <p:sp>
          <p:nvSpPr>
            <p:cNvPr id="180" name="Google Shape;180;p20"/>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CHOLESTOROL</a:t>
              </a:r>
              <a:endParaRPr sz="1600" b="1" dirty="0">
                <a:solidFill>
                  <a:schemeClr val="dk1"/>
                </a:solidFill>
                <a:latin typeface="Convergence"/>
                <a:ea typeface="Convergence"/>
                <a:cs typeface="Convergence"/>
                <a:sym typeface="Convergence"/>
              </a:endParaRPr>
            </a:p>
          </p:txBody>
        </p:sp>
        <p:sp>
          <p:nvSpPr>
            <p:cNvPr id="181" name="Google Shape;181;p20"/>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Lato"/>
                  <a:ea typeface="Lato"/>
                  <a:cs typeface="Lato"/>
                  <a:sym typeface="Lato"/>
                </a:rPr>
                <a:t>Serum </a:t>
              </a:r>
              <a:r>
                <a:rPr lang="en" sz="1300" dirty="0">
                  <a:solidFill>
                    <a:schemeClr val="dk1"/>
                  </a:solidFill>
                  <a:latin typeface="Lato"/>
                  <a:ea typeface="Lato"/>
                  <a:cs typeface="Lato"/>
                  <a:sym typeface="Lato"/>
                </a:rPr>
                <a:t>cholestorol in mg/dl.</a:t>
              </a:r>
              <a:endParaRPr sz="1300" dirty="0">
                <a:solidFill>
                  <a:schemeClr val="dk1"/>
                </a:solidFill>
                <a:latin typeface="Lato"/>
                <a:ea typeface="Lato"/>
                <a:cs typeface="Lato"/>
                <a:sym typeface="Lato"/>
              </a:endParaRPr>
            </a:p>
          </p:txBody>
        </p:sp>
      </p:grpSp>
      <p:grpSp>
        <p:nvGrpSpPr>
          <p:cNvPr id="182" name="Google Shape;182;p20"/>
          <p:cNvGrpSpPr/>
          <p:nvPr/>
        </p:nvGrpSpPr>
        <p:grpSpPr>
          <a:xfrm>
            <a:off x="5287200" y="3217975"/>
            <a:ext cx="1848516" cy="877902"/>
            <a:chOff x="5326950" y="3217975"/>
            <a:chExt cx="1848516" cy="877902"/>
          </a:xfrm>
        </p:grpSpPr>
        <p:sp>
          <p:nvSpPr>
            <p:cNvPr id="183" name="Google Shape;183;p20"/>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ECG</a:t>
              </a:r>
              <a:endParaRPr sz="1600" b="1" dirty="0">
                <a:solidFill>
                  <a:schemeClr val="dk1"/>
                </a:solidFill>
                <a:latin typeface="Convergence"/>
                <a:ea typeface="Convergence"/>
                <a:cs typeface="Convergence"/>
                <a:sym typeface="Convergence"/>
              </a:endParaRPr>
            </a:p>
          </p:txBody>
        </p:sp>
        <p:sp>
          <p:nvSpPr>
            <p:cNvPr id="184" name="Google Shape;184;p20"/>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ECG interpretation at rest, helps identify heart disease.</a:t>
              </a:r>
              <a:endParaRPr sz="1300" dirty="0">
                <a:solidFill>
                  <a:schemeClr val="dk1"/>
                </a:solidFill>
                <a:latin typeface="Lato"/>
                <a:ea typeface="Lato"/>
                <a:cs typeface="Lato"/>
                <a:sym typeface="Lato"/>
              </a:endParaRPr>
            </a:p>
          </p:txBody>
        </p:sp>
      </p:grpSp>
      <p:sp>
        <p:nvSpPr>
          <p:cNvPr id="185" name="Google Shape;185;p20"/>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p:cNvGrpSpPr/>
          <p:nvPr/>
        </p:nvGrpSpPr>
        <p:grpSpPr>
          <a:xfrm>
            <a:off x="881962" y="1755772"/>
            <a:ext cx="361292" cy="352803"/>
            <a:chOff x="-28463700" y="3914875"/>
            <a:chExt cx="303275" cy="296150"/>
          </a:xfrm>
        </p:grpSpPr>
        <p:sp>
          <p:nvSpPr>
            <p:cNvPr id="192" name="Google Shape;192;p20"/>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p:cNvGrpSpPr/>
          <p:nvPr/>
        </p:nvGrpSpPr>
        <p:grpSpPr>
          <a:xfrm>
            <a:off x="3453741" y="1761683"/>
            <a:ext cx="351910" cy="340980"/>
            <a:chOff x="-27719400" y="3925600"/>
            <a:chExt cx="295400" cy="286225"/>
          </a:xfrm>
        </p:grpSpPr>
        <p:sp>
          <p:nvSpPr>
            <p:cNvPr id="195" name="Google Shape;195;p20"/>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p:cNvGrpSpPr/>
          <p:nvPr/>
        </p:nvGrpSpPr>
        <p:grpSpPr>
          <a:xfrm>
            <a:off x="6019443" y="1753880"/>
            <a:ext cx="354710" cy="356586"/>
            <a:chOff x="-27351575" y="3915650"/>
            <a:chExt cx="297750" cy="299325"/>
          </a:xfrm>
        </p:grpSpPr>
        <p:sp>
          <p:nvSpPr>
            <p:cNvPr id="198" name="Google Shape;198;p20"/>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p:cNvGrpSpPr/>
          <p:nvPr/>
        </p:nvGrpSpPr>
        <p:grpSpPr>
          <a:xfrm>
            <a:off x="2170200" y="3230123"/>
            <a:ext cx="351880" cy="352803"/>
            <a:chOff x="-23615075" y="3148525"/>
            <a:chExt cx="295375" cy="296150"/>
          </a:xfrm>
        </p:grpSpPr>
        <p:sp>
          <p:nvSpPr>
            <p:cNvPr id="201" name="Google Shape;201;p20"/>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p:cNvGrpSpPr/>
          <p:nvPr/>
        </p:nvGrpSpPr>
        <p:grpSpPr>
          <a:xfrm>
            <a:off x="4736857" y="3259904"/>
            <a:ext cx="352803" cy="289039"/>
            <a:chOff x="-26981375" y="3951875"/>
            <a:chExt cx="296150" cy="242625"/>
          </a:xfrm>
        </p:grpSpPr>
        <p:sp>
          <p:nvSpPr>
            <p:cNvPr id="206" name="Google Shape;206;p20"/>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4C4874-EAFC-FE5A-1E4C-33CD8AA41182}"/>
              </a:ext>
            </a:extLst>
          </p:cNvPr>
          <p:cNvPicPr>
            <a:picLocks noChangeAspect="1"/>
          </p:cNvPicPr>
          <p:nvPr/>
        </p:nvPicPr>
        <p:blipFill>
          <a:blip r:embed="rId3"/>
          <a:stretch>
            <a:fillRect/>
          </a:stretch>
        </p:blipFill>
        <p:spPr>
          <a:xfrm>
            <a:off x="718813" y="1599313"/>
            <a:ext cx="712092" cy="712092"/>
          </a:xfrm>
          <a:prstGeom prst="rect">
            <a:avLst/>
          </a:prstGeom>
        </p:spPr>
      </p:pic>
      <p:pic>
        <p:nvPicPr>
          <p:cNvPr id="5" name="Picture 4">
            <a:extLst>
              <a:ext uri="{FF2B5EF4-FFF2-40B4-BE49-F238E27FC236}">
                <a16:creationId xmlns:a16="http://schemas.microsoft.com/office/drawing/2014/main" id="{817B4951-4BCD-D89B-22BD-8DBD1C1F8035}"/>
              </a:ext>
            </a:extLst>
          </p:cNvPr>
          <p:cNvPicPr>
            <a:picLocks noChangeAspect="1"/>
          </p:cNvPicPr>
          <p:nvPr/>
        </p:nvPicPr>
        <p:blipFill>
          <a:blip r:embed="rId4"/>
          <a:stretch>
            <a:fillRect/>
          </a:stretch>
        </p:blipFill>
        <p:spPr>
          <a:xfrm>
            <a:off x="3273464" y="1598958"/>
            <a:ext cx="712447" cy="712447"/>
          </a:xfrm>
          <a:prstGeom prst="rect">
            <a:avLst/>
          </a:prstGeom>
        </p:spPr>
      </p:pic>
      <p:pic>
        <p:nvPicPr>
          <p:cNvPr id="7" name="Picture 6">
            <a:extLst>
              <a:ext uri="{FF2B5EF4-FFF2-40B4-BE49-F238E27FC236}">
                <a16:creationId xmlns:a16="http://schemas.microsoft.com/office/drawing/2014/main" id="{B8F49A13-B4D6-5B59-1A94-6C1CBA1973CE}"/>
              </a:ext>
            </a:extLst>
          </p:cNvPr>
          <p:cNvPicPr>
            <a:picLocks noChangeAspect="1"/>
          </p:cNvPicPr>
          <p:nvPr/>
        </p:nvPicPr>
        <p:blipFill>
          <a:blip r:embed="rId5"/>
          <a:stretch>
            <a:fillRect/>
          </a:stretch>
        </p:blipFill>
        <p:spPr>
          <a:xfrm>
            <a:off x="5866491" y="1615621"/>
            <a:ext cx="719251" cy="688894"/>
          </a:xfrm>
          <a:prstGeom prst="rect">
            <a:avLst/>
          </a:prstGeom>
        </p:spPr>
      </p:pic>
      <p:pic>
        <p:nvPicPr>
          <p:cNvPr id="9" name="Picture 8">
            <a:extLst>
              <a:ext uri="{FF2B5EF4-FFF2-40B4-BE49-F238E27FC236}">
                <a16:creationId xmlns:a16="http://schemas.microsoft.com/office/drawing/2014/main" id="{364BCFD4-5F5C-56D4-292C-27BDF488B65C}"/>
              </a:ext>
            </a:extLst>
          </p:cNvPr>
          <p:cNvPicPr>
            <a:picLocks noChangeAspect="1"/>
          </p:cNvPicPr>
          <p:nvPr/>
        </p:nvPicPr>
        <p:blipFill>
          <a:blip r:embed="rId6"/>
          <a:stretch>
            <a:fillRect/>
          </a:stretch>
        </p:blipFill>
        <p:spPr>
          <a:xfrm>
            <a:off x="2020943" y="3061419"/>
            <a:ext cx="666451" cy="662809"/>
          </a:xfrm>
          <a:prstGeom prst="rect">
            <a:avLst/>
          </a:prstGeom>
        </p:spPr>
      </p:pic>
      <p:pic>
        <p:nvPicPr>
          <p:cNvPr id="11" name="Picture 10">
            <a:extLst>
              <a:ext uri="{FF2B5EF4-FFF2-40B4-BE49-F238E27FC236}">
                <a16:creationId xmlns:a16="http://schemas.microsoft.com/office/drawing/2014/main" id="{ABBB991B-396E-44E9-F691-CE69A49676EB}"/>
              </a:ext>
            </a:extLst>
          </p:cNvPr>
          <p:cNvPicPr>
            <a:picLocks noChangeAspect="1"/>
          </p:cNvPicPr>
          <p:nvPr/>
        </p:nvPicPr>
        <p:blipFill>
          <a:blip r:embed="rId7"/>
          <a:stretch>
            <a:fillRect/>
          </a:stretch>
        </p:blipFill>
        <p:spPr>
          <a:xfrm>
            <a:off x="4579083" y="3055111"/>
            <a:ext cx="675423" cy="675423"/>
          </a:xfrm>
          <a:prstGeom prst="rect">
            <a:avLst/>
          </a:prstGeom>
        </p:spPr>
      </p:pic>
      <p:cxnSp>
        <p:nvCxnSpPr>
          <p:cNvPr id="28" name="Straight Connector 27">
            <a:extLst>
              <a:ext uri="{FF2B5EF4-FFF2-40B4-BE49-F238E27FC236}">
                <a16:creationId xmlns:a16="http://schemas.microsoft.com/office/drawing/2014/main" id="{DC63AE0D-8AC3-278D-548C-662168857387}"/>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3997B4-3713-1FBD-3F8C-7351DAA10AD9}"/>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D2AC0EBD-E07A-AAC8-D1B8-1C5C482ABCBE}"/>
              </a:ext>
            </a:extLst>
          </p:cNvPr>
          <p:cNvSpPr txBox="1"/>
          <p:nvPr/>
        </p:nvSpPr>
        <p:spPr>
          <a:xfrm>
            <a:off x="754062" y="3043843"/>
            <a:ext cx="1243767" cy="830997"/>
          </a:xfrm>
          <a:prstGeom prst="rect">
            <a:avLst/>
          </a:prstGeom>
          <a:noFill/>
        </p:spPr>
        <p:txBody>
          <a:bodyPr wrap="square" rtlCol="0">
            <a:spAutoFit/>
          </a:bodyPr>
          <a:lstStyle/>
          <a:p>
            <a:r>
              <a:rPr lang="en-IN" sz="1600" b="1" dirty="0">
                <a:latin typeface="Convergence" panose="020B0604020202020204" charset="0"/>
              </a:rPr>
              <a:t>FASTING BLOOD SUGAR</a:t>
            </a:r>
          </a:p>
        </p:txBody>
      </p:sp>
      <p:sp>
        <p:nvSpPr>
          <p:cNvPr id="35" name="TextBox 34">
            <a:extLst>
              <a:ext uri="{FF2B5EF4-FFF2-40B4-BE49-F238E27FC236}">
                <a16:creationId xmlns:a16="http://schemas.microsoft.com/office/drawing/2014/main" id="{B21E3858-24F1-6F19-08D6-BB8730E309A9}"/>
              </a:ext>
            </a:extLst>
          </p:cNvPr>
          <p:cNvSpPr txBox="1"/>
          <p:nvPr/>
        </p:nvSpPr>
        <p:spPr>
          <a:xfrm>
            <a:off x="585049" y="3826355"/>
            <a:ext cx="1773915" cy="692497"/>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if blood sugar &gt; 120 mg/dl after fasting.</a:t>
            </a:r>
          </a:p>
        </p:txBody>
      </p:sp>
      <p:pic>
        <p:nvPicPr>
          <p:cNvPr id="38" name="Picture 37">
            <a:extLst>
              <a:ext uri="{FF2B5EF4-FFF2-40B4-BE49-F238E27FC236}">
                <a16:creationId xmlns:a16="http://schemas.microsoft.com/office/drawing/2014/main" id="{9CCBD8DA-1CBD-231C-7450-71337795AC05}"/>
              </a:ext>
            </a:extLst>
          </p:cNvPr>
          <p:cNvPicPr>
            <a:picLocks noChangeAspect="1"/>
          </p:cNvPicPr>
          <p:nvPr/>
        </p:nvPicPr>
        <p:blipFill>
          <a:blip r:embed="rId8"/>
          <a:stretch>
            <a:fillRect/>
          </a:stretch>
        </p:blipFill>
        <p:spPr>
          <a:xfrm>
            <a:off x="35496" y="3022193"/>
            <a:ext cx="702213" cy="698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407E3B6D-8D6F-CBED-4E88-9BBBFC62CF98}"/>
            </a:ext>
          </a:extLst>
        </p:cNvPr>
        <p:cNvGrpSpPr/>
        <p:nvPr/>
      </p:nvGrpSpPr>
      <p:grpSpPr>
        <a:xfrm>
          <a:off x="0" y="0"/>
          <a:ext cx="0" cy="0"/>
          <a:chOff x="0" y="0"/>
          <a:chExt cx="0" cy="0"/>
        </a:xfrm>
      </p:grpSpPr>
      <p:sp>
        <p:nvSpPr>
          <p:cNvPr id="166" name="Google Shape;166;p20">
            <a:extLst>
              <a:ext uri="{FF2B5EF4-FFF2-40B4-BE49-F238E27FC236}">
                <a16:creationId xmlns:a16="http://schemas.microsoft.com/office/drawing/2014/main" id="{FAB71F27-CF66-973F-49D2-F26AC9BF890B}"/>
              </a:ext>
            </a:extLst>
          </p:cNvPr>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a:extLst>
              <a:ext uri="{FF2B5EF4-FFF2-40B4-BE49-F238E27FC236}">
                <a16:creationId xmlns:a16="http://schemas.microsoft.com/office/drawing/2014/main" id="{BA3979F2-5706-2258-1547-ED0BF696F3E9}"/>
              </a:ext>
            </a:extLst>
          </p:cNvPr>
          <p:cNvGrpSpPr/>
          <p:nvPr/>
        </p:nvGrpSpPr>
        <p:grpSpPr>
          <a:xfrm>
            <a:off x="1373884" y="1702201"/>
            <a:ext cx="1889402" cy="1073711"/>
            <a:chOff x="1373884" y="1702201"/>
            <a:chExt cx="1889402" cy="1073711"/>
          </a:xfrm>
        </p:grpSpPr>
        <p:sp>
          <p:nvSpPr>
            <p:cNvPr id="168" name="Google Shape;168;p20">
              <a:extLst>
                <a:ext uri="{FF2B5EF4-FFF2-40B4-BE49-F238E27FC236}">
                  <a16:creationId xmlns:a16="http://schemas.microsoft.com/office/drawing/2014/main" id="{4217CB4A-40D5-AC9F-BDB9-0509A167D0B4}"/>
                </a:ext>
              </a:extLst>
            </p:cNvPr>
            <p:cNvSpPr txBox="1"/>
            <p:nvPr/>
          </p:nvSpPr>
          <p:spPr>
            <a:xfrm>
              <a:off x="1444086" y="1702201"/>
              <a:ext cx="1819200" cy="372900"/>
            </a:xfrm>
            <a:prstGeom prst="rect">
              <a:avLst/>
            </a:prstGeom>
            <a:noFill/>
            <a:ln>
              <a:noFill/>
            </a:ln>
          </p:spPr>
          <p:txBody>
            <a:bodyPr spcFirstLastPara="1" wrap="square" lIns="91425" tIns="91425" rIns="91425" bIns="91425" anchor="ctr" anchorCtr="0">
              <a:noAutofit/>
            </a:bodyPr>
            <a:lstStyle/>
            <a:p>
              <a:r>
                <a:rPr lang="en-IN" sz="1600" b="1" dirty="0">
                  <a:latin typeface="Convergence" panose="020B0604020202020204" charset="0"/>
                </a:rPr>
                <a:t>EXERCISE-  INDUCED ANGINA</a:t>
              </a:r>
            </a:p>
          </p:txBody>
        </p:sp>
        <p:sp>
          <p:nvSpPr>
            <p:cNvPr id="169" name="Google Shape;169;p20">
              <a:extLst>
                <a:ext uri="{FF2B5EF4-FFF2-40B4-BE49-F238E27FC236}">
                  <a16:creationId xmlns:a16="http://schemas.microsoft.com/office/drawing/2014/main" id="{8EEF3A6B-FA95-4A67-F0EC-577CCF8D6830}"/>
                </a:ext>
              </a:extLst>
            </p:cNvPr>
            <p:cNvSpPr txBox="1"/>
            <p:nvPr/>
          </p:nvSpPr>
          <p:spPr>
            <a:xfrm>
              <a:off x="1373884" y="2158812"/>
              <a:ext cx="1819200" cy="617100"/>
            </a:xfrm>
            <a:prstGeom prst="rect">
              <a:avLst/>
            </a:prstGeom>
            <a:noFill/>
            <a:ln>
              <a:noFill/>
            </a:ln>
          </p:spPr>
          <p:txBody>
            <a:bodyPr spcFirstLastPara="1" wrap="square" lIns="91425" tIns="91425" rIns="91425" bIns="91425" anchor="t" anchorCtr="0">
              <a:no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whether the patient experienced chest pain </a:t>
              </a:r>
            </a:p>
          </p:txBody>
        </p:sp>
      </p:grpSp>
      <p:grpSp>
        <p:nvGrpSpPr>
          <p:cNvPr id="170" name="Google Shape;170;p20">
            <a:extLst>
              <a:ext uri="{FF2B5EF4-FFF2-40B4-BE49-F238E27FC236}">
                <a16:creationId xmlns:a16="http://schemas.microsoft.com/office/drawing/2014/main" id="{77C77FFE-A6A8-5DD3-2612-C6DA42F0A6EA}"/>
              </a:ext>
            </a:extLst>
          </p:cNvPr>
          <p:cNvGrpSpPr/>
          <p:nvPr/>
        </p:nvGrpSpPr>
        <p:grpSpPr>
          <a:xfrm>
            <a:off x="4003650" y="1745725"/>
            <a:ext cx="1819200" cy="990001"/>
            <a:chOff x="4003650" y="1745725"/>
            <a:chExt cx="1819200" cy="990001"/>
          </a:xfrm>
        </p:grpSpPr>
        <p:sp>
          <p:nvSpPr>
            <p:cNvPr id="171" name="Google Shape;171;p20">
              <a:extLst>
                <a:ext uri="{FF2B5EF4-FFF2-40B4-BE49-F238E27FC236}">
                  <a16:creationId xmlns:a16="http://schemas.microsoft.com/office/drawing/2014/main" id="{C59B7D95-80B4-B385-DAE2-D2F091B91071}"/>
                </a:ext>
              </a:extLst>
            </p:cNvPr>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MAXIMUM HEART RATE</a:t>
              </a:r>
              <a:endParaRPr sz="1600" b="1" dirty="0">
                <a:solidFill>
                  <a:schemeClr val="dk1"/>
                </a:solidFill>
                <a:latin typeface="Convergence"/>
                <a:ea typeface="Convergence"/>
                <a:cs typeface="Convergence"/>
                <a:sym typeface="Convergence"/>
              </a:endParaRPr>
            </a:p>
          </p:txBody>
        </p:sp>
        <p:sp>
          <p:nvSpPr>
            <p:cNvPr id="172" name="Google Shape;172;p20">
              <a:extLst>
                <a:ext uri="{FF2B5EF4-FFF2-40B4-BE49-F238E27FC236}">
                  <a16:creationId xmlns:a16="http://schemas.microsoft.com/office/drawing/2014/main" id="{F485DFF1-0995-E5E2-90B6-727CAD8DC14C}"/>
                </a:ext>
              </a:extLst>
            </p:cNvPr>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highest heart rate achieved during a stress test.</a:t>
              </a:r>
              <a:endParaRPr sz="1300" dirty="0">
                <a:solidFill>
                  <a:schemeClr val="dk1"/>
                </a:solidFill>
                <a:latin typeface="Lato"/>
                <a:ea typeface="Lato"/>
                <a:cs typeface="Lato"/>
                <a:sym typeface="Lato"/>
              </a:endParaRPr>
            </a:p>
          </p:txBody>
        </p:sp>
      </p:grpSp>
      <p:grpSp>
        <p:nvGrpSpPr>
          <p:cNvPr id="173" name="Google Shape;173;p20">
            <a:extLst>
              <a:ext uri="{FF2B5EF4-FFF2-40B4-BE49-F238E27FC236}">
                <a16:creationId xmlns:a16="http://schemas.microsoft.com/office/drawing/2014/main" id="{3443DAFD-B746-28AD-4E4B-2D6796B7A102}"/>
              </a:ext>
            </a:extLst>
          </p:cNvPr>
          <p:cNvGrpSpPr/>
          <p:nvPr/>
        </p:nvGrpSpPr>
        <p:grpSpPr>
          <a:xfrm>
            <a:off x="6570750" y="1745725"/>
            <a:ext cx="1849845" cy="913488"/>
            <a:chOff x="6570750" y="1745725"/>
            <a:chExt cx="1849845" cy="913488"/>
          </a:xfrm>
        </p:grpSpPr>
        <p:sp>
          <p:nvSpPr>
            <p:cNvPr id="174" name="Google Shape;174;p20">
              <a:extLst>
                <a:ext uri="{FF2B5EF4-FFF2-40B4-BE49-F238E27FC236}">
                  <a16:creationId xmlns:a16="http://schemas.microsoft.com/office/drawing/2014/main" id="{09727AF7-7E98-B6D7-F674-3FF05AD61199}"/>
                </a:ext>
              </a:extLst>
            </p:cNvPr>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DEPRESSION</a:t>
              </a:r>
              <a:endParaRPr sz="1600" b="1" dirty="0">
                <a:solidFill>
                  <a:schemeClr val="dk1"/>
                </a:solidFill>
                <a:latin typeface="Convergence"/>
                <a:ea typeface="Convergence"/>
                <a:cs typeface="Convergence"/>
                <a:sym typeface="Convergence"/>
              </a:endParaRPr>
            </a:p>
          </p:txBody>
        </p:sp>
        <p:sp>
          <p:nvSpPr>
            <p:cNvPr id="175" name="Google Shape;175;p20">
              <a:extLst>
                <a:ext uri="{FF2B5EF4-FFF2-40B4-BE49-F238E27FC236}">
                  <a16:creationId xmlns:a16="http://schemas.microsoft.com/office/drawing/2014/main" id="{FD72842E-96F1-4E41-57B6-47C7F873D37B}"/>
                </a:ext>
              </a:extLst>
            </p:cNvPr>
            <p:cNvSpPr txBox="1"/>
            <p:nvPr/>
          </p:nvSpPr>
          <p:spPr>
            <a:xfrm>
              <a:off x="6601395" y="2042113"/>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Measure of ST depression; indicates possible ischemia.</a:t>
              </a:r>
              <a:endParaRPr sz="1300" dirty="0">
                <a:solidFill>
                  <a:schemeClr val="dk1"/>
                </a:solidFill>
                <a:latin typeface="Lato"/>
                <a:ea typeface="Lato"/>
                <a:cs typeface="Lato"/>
                <a:sym typeface="Lato"/>
              </a:endParaRPr>
            </a:p>
          </p:txBody>
        </p:sp>
      </p:grpSp>
      <p:sp>
        <p:nvSpPr>
          <p:cNvPr id="176" name="Google Shape;176;p20">
            <a:extLst>
              <a:ext uri="{FF2B5EF4-FFF2-40B4-BE49-F238E27FC236}">
                <a16:creationId xmlns:a16="http://schemas.microsoft.com/office/drawing/2014/main" id="{BFCF94D0-A8AB-D7DD-17A5-7C54A955C6A0}"/>
              </a:ext>
            </a:extLst>
          </p:cNvPr>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a:extLst>
              <a:ext uri="{FF2B5EF4-FFF2-40B4-BE49-F238E27FC236}">
                <a16:creationId xmlns:a16="http://schemas.microsoft.com/office/drawing/2014/main" id="{CB3E7E90-D431-8A90-8BAE-02788DBA2DD4}"/>
              </a:ext>
            </a:extLst>
          </p:cNvPr>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a:extLst>
              <a:ext uri="{FF2B5EF4-FFF2-40B4-BE49-F238E27FC236}">
                <a16:creationId xmlns:a16="http://schemas.microsoft.com/office/drawing/2014/main" id="{6A656ED0-A3DA-6749-6729-84D08DD81E26}"/>
              </a:ext>
            </a:extLst>
          </p:cNvPr>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a:extLst>
              <a:ext uri="{FF2B5EF4-FFF2-40B4-BE49-F238E27FC236}">
                <a16:creationId xmlns:a16="http://schemas.microsoft.com/office/drawing/2014/main" id="{184728E3-3A93-7194-8730-8F10A1FE10E4}"/>
              </a:ext>
            </a:extLst>
          </p:cNvPr>
          <p:cNvGrpSpPr/>
          <p:nvPr/>
        </p:nvGrpSpPr>
        <p:grpSpPr>
          <a:xfrm>
            <a:off x="2720100" y="3217975"/>
            <a:ext cx="1819200" cy="990001"/>
            <a:chOff x="2759850" y="3217975"/>
            <a:chExt cx="1819200" cy="990001"/>
          </a:xfrm>
        </p:grpSpPr>
        <p:sp>
          <p:nvSpPr>
            <p:cNvPr id="180" name="Google Shape;180;p20">
              <a:extLst>
                <a:ext uri="{FF2B5EF4-FFF2-40B4-BE49-F238E27FC236}">
                  <a16:creationId xmlns:a16="http://schemas.microsoft.com/office/drawing/2014/main" id="{1D15E3C0-5D15-4208-8AEC-DF473152A6FC}"/>
                </a:ext>
              </a:extLst>
            </p:cNvPr>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VESSELS</a:t>
              </a:r>
              <a:endParaRPr sz="1600" b="1" dirty="0">
                <a:solidFill>
                  <a:schemeClr val="dk1"/>
                </a:solidFill>
                <a:latin typeface="Convergence"/>
                <a:ea typeface="Convergence"/>
                <a:cs typeface="Convergence"/>
                <a:sym typeface="Convergence"/>
              </a:endParaRPr>
            </a:p>
          </p:txBody>
        </p:sp>
        <p:sp>
          <p:nvSpPr>
            <p:cNvPr id="181" name="Google Shape;181;p20">
              <a:extLst>
                <a:ext uri="{FF2B5EF4-FFF2-40B4-BE49-F238E27FC236}">
                  <a16:creationId xmlns:a16="http://schemas.microsoft.com/office/drawing/2014/main" id="{5E9C31FA-F917-A796-D252-C4D70506AC62}"/>
                </a:ext>
              </a:extLst>
            </p:cNvPr>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lvl="0"/>
              <a:r>
                <a:rPr lang="en" sz="1300" dirty="0">
                  <a:solidFill>
                    <a:schemeClr val="dk1"/>
                  </a:solidFill>
                  <a:latin typeface="Lato"/>
                  <a:ea typeface="Lato"/>
                  <a:cs typeface="Lato"/>
                  <a:sym typeface="Lato"/>
                </a:rPr>
                <a:t>Number of major vessels visible via </a:t>
              </a:r>
              <a:r>
                <a:rPr lang="en-IN" sz="1300" dirty="0">
                  <a:solidFill>
                    <a:schemeClr val="dk1"/>
                  </a:solidFill>
                  <a:latin typeface="Lato"/>
                  <a:ea typeface="Lato"/>
                  <a:cs typeface="Lato"/>
                  <a:sym typeface="Lato"/>
                </a:rPr>
                <a:t>fluoroscopy.</a:t>
              </a:r>
              <a:r>
                <a:rPr lang="en" sz="1300" dirty="0">
                  <a:solidFill>
                    <a:schemeClr val="dk1"/>
                  </a:solidFill>
                  <a:latin typeface="Lato"/>
                  <a:ea typeface="Lato"/>
                  <a:cs typeface="Lato"/>
                  <a:sym typeface="Lato"/>
                </a:rPr>
                <a:t> </a:t>
              </a:r>
              <a:endParaRPr sz="1300" dirty="0">
                <a:solidFill>
                  <a:schemeClr val="dk1"/>
                </a:solidFill>
                <a:latin typeface="Lato"/>
                <a:ea typeface="Lato"/>
                <a:cs typeface="Lato"/>
                <a:sym typeface="Lato"/>
              </a:endParaRPr>
            </a:p>
          </p:txBody>
        </p:sp>
      </p:grpSp>
      <p:grpSp>
        <p:nvGrpSpPr>
          <p:cNvPr id="182" name="Google Shape;182;p20">
            <a:extLst>
              <a:ext uri="{FF2B5EF4-FFF2-40B4-BE49-F238E27FC236}">
                <a16:creationId xmlns:a16="http://schemas.microsoft.com/office/drawing/2014/main" id="{5DA05C98-3C11-56EA-32EE-D5790E9722A8}"/>
              </a:ext>
            </a:extLst>
          </p:cNvPr>
          <p:cNvGrpSpPr/>
          <p:nvPr/>
        </p:nvGrpSpPr>
        <p:grpSpPr>
          <a:xfrm>
            <a:off x="5287200" y="3217975"/>
            <a:ext cx="1848516" cy="877902"/>
            <a:chOff x="5326950" y="3217975"/>
            <a:chExt cx="1848516" cy="877902"/>
          </a:xfrm>
        </p:grpSpPr>
        <p:sp>
          <p:nvSpPr>
            <p:cNvPr id="183" name="Google Shape;183;p20">
              <a:extLst>
                <a:ext uri="{FF2B5EF4-FFF2-40B4-BE49-F238E27FC236}">
                  <a16:creationId xmlns:a16="http://schemas.microsoft.com/office/drawing/2014/main" id="{0BA5E476-87CA-FC0A-199E-6852AD060DBC}"/>
                </a:ext>
              </a:extLst>
            </p:cNvPr>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SLOPE</a:t>
              </a:r>
              <a:endParaRPr sz="1600" b="1" dirty="0">
                <a:solidFill>
                  <a:schemeClr val="dk1"/>
                </a:solidFill>
                <a:latin typeface="Convergence"/>
                <a:ea typeface="Convergence"/>
                <a:cs typeface="Convergence"/>
                <a:sym typeface="Convergence"/>
              </a:endParaRPr>
            </a:p>
          </p:txBody>
        </p:sp>
        <p:sp>
          <p:nvSpPr>
            <p:cNvPr id="184" name="Google Shape;184;p20">
              <a:extLst>
                <a:ext uri="{FF2B5EF4-FFF2-40B4-BE49-F238E27FC236}">
                  <a16:creationId xmlns:a16="http://schemas.microsoft.com/office/drawing/2014/main" id="{DF195388-C447-C138-A550-9D0445EFB56A}"/>
                </a:ext>
              </a:extLst>
            </p:cNvPr>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“slope” of the peak exercise ST segment.</a:t>
              </a:r>
              <a:endParaRPr sz="1300" dirty="0">
                <a:solidFill>
                  <a:schemeClr val="dk1"/>
                </a:solidFill>
                <a:latin typeface="Lato"/>
                <a:ea typeface="Lato"/>
                <a:cs typeface="Lato"/>
                <a:sym typeface="Lato"/>
              </a:endParaRPr>
            </a:p>
          </p:txBody>
        </p:sp>
      </p:grpSp>
      <p:sp>
        <p:nvSpPr>
          <p:cNvPr id="185" name="Google Shape;185;p20">
            <a:extLst>
              <a:ext uri="{FF2B5EF4-FFF2-40B4-BE49-F238E27FC236}">
                <a16:creationId xmlns:a16="http://schemas.microsoft.com/office/drawing/2014/main" id="{196EFAFE-26E8-CCC7-028E-5F8A09BB3D5B}"/>
              </a:ext>
            </a:extLst>
          </p:cNvPr>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a:extLst>
              <a:ext uri="{FF2B5EF4-FFF2-40B4-BE49-F238E27FC236}">
                <a16:creationId xmlns:a16="http://schemas.microsoft.com/office/drawing/2014/main" id="{EA6B0310-CD07-1785-B4B6-2776D4A6D39C}"/>
              </a:ext>
            </a:extLst>
          </p:cNvPr>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a:extLst>
              <a:ext uri="{FF2B5EF4-FFF2-40B4-BE49-F238E27FC236}">
                <a16:creationId xmlns:a16="http://schemas.microsoft.com/office/drawing/2014/main" id="{B50FC057-5427-7B41-DC49-6D9EE78AF050}"/>
              </a:ext>
            </a:extLst>
          </p:cNvPr>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a:extLst>
              <a:ext uri="{FF2B5EF4-FFF2-40B4-BE49-F238E27FC236}">
                <a16:creationId xmlns:a16="http://schemas.microsoft.com/office/drawing/2014/main" id="{1082E52B-AB3C-1691-B94B-F74D5DE27683}"/>
              </a:ext>
            </a:extLst>
          </p:cNvPr>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a:extLst>
              <a:ext uri="{FF2B5EF4-FFF2-40B4-BE49-F238E27FC236}">
                <a16:creationId xmlns:a16="http://schemas.microsoft.com/office/drawing/2014/main" id="{2E9F2B95-D681-07DF-91B8-77CFC22ED63E}"/>
              </a:ext>
            </a:extLst>
          </p:cNvPr>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a:extLst>
              <a:ext uri="{FF2B5EF4-FFF2-40B4-BE49-F238E27FC236}">
                <a16:creationId xmlns:a16="http://schemas.microsoft.com/office/drawing/2014/main" id="{52C7EDAC-AB46-EE8F-E78F-5EBDBCA154D3}"/>
              </a:ext>
            </a:extLst>
          </p:cNvPr>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a:extLst>
              <a:ext uri="{FF2B5EF4-FFF2-40B4-BE49-F238E27FC236}">
                <a16:creationId xmlns:a16="http://schemas.microsoft.com/office/drawing/2014/main" id="{2C75F5DB-329F-87E5-2FBD-F20A8660D94D}"/>
              </a:ext>
            </a:extLst>
          </p:cNvPr>
          <p:cNvGrpSpPr/>
          <p:nvPr/>
        </p:nvGrpSpPr>
        <p:grpSpPr>
          <a:xfrm>
            <a:off x="881962" y="1755772"/>
            <a:ext cx="361292" cy="352803"/>
            <a:chOff x="-28463700" y="3914875"/>
            <a:chExt cx="303275" cy="296150"/>
          </a:xfrm>
        </p:grpSpPr>
        <p:sp>
          <p:nvSpPr>
            <p:cNvPr id="192" name="Google Shape;192;p20">
              <a:extLst>
                <a:ext uri="{FF2B5EF4-FFF2-40B4-BE49-F238E27FC236}">
                  <a16:creationId xmlns:a16="http://schemas.microsoft.com/office/drawing/2014/main" id="{3EDAE920-D6CE-45A2-4AD0-ED8F48C8B831}"/>
                </a:ext>
              </a:extLst>
            </p:cNvPr>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a:extLst>
                <a:ext uri="{FF2B5EF4-FFF2-40B4-BE49-F238E27FC236}">
                  <a16:creationId xmlns:a16="http://schemas.microsoft.com/office/drawing/2014/main" id="{F9BD50C0-1AF1-78D9-8260-E44915560225}"/>
                </a:ext>
              </a:extLst>
            </p:cNvPr>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a:extLst>
              <a:ext uri="{FF2B5EF4-FFF2-40B4-BE49-F238E27FC236}">
                <a16:creationId xmlns:a16="http://schemas.microsoft.com/office/drawing/2014/main" id="{B6BD2F1B-15EE-AAB1-9954-9100C3A27852}"/>
              </a:ext>
            </a:extLst>
          </p:cNvPr>
          <p:cNvGrpSpPr/>
          <p:nvPr/>
        </p:nvGrpSpPr>
        <p:grpSpPr>
          <a:xfrm>
            <a:off x="3453741" y="1761683"/>
            <a:ext cx="351910" cy="340980"/>
            <a:chOff x="-27719400" y="3925600"/>
            <a:chExt cx="295400" cy="286225"/>
          </a:xfrm>
        </p:grpSpPr>
        <p:sp>
          <p:nvSpPr>
            <p:cNvPr id="195" name="Google Shape;195;p20">
              <a:extLst>
                <a:ext uri="{FF2B5EF4-FFF2-40B4-BE49-F238E27FC236}">
                  <a16:creationId xmlns:a16="http://schemas.microsoft.com/office/drawing/2014/main" id="{86684122-663F-F553-5E89-E28EA5173491}"/>
                </a:ext>
              </a:extLst>
            </p:cNvPr>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a:extLst>
                <a:ext uri="{FF2B5EF4-FFF2-40B4-BE49-F238E27FC236}">
                  <a16:creationId xmlns:a16="http://schemas.microsoft.com/office/drawing/2014/main" id="{C6605ED4-A43C-422C-0810-5B2CFD2F5956}"/>
                </a:ext>
              </a:extLst>
            </p:cNvPr>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a:extLst>
              <a:ext uri="{FF2B5EF4-FFF2-40B4-BE49-F238E27FC236}">
                <a16:creationId xmlns:a16="http://schemas.microsoft.com/office/drawing/2014/main" id="{F54BB358-6E2D-5ABE-77F6-A86BD0BC7445}"/>
              </a:ext>
            </a:extLst>
          </p:cNvPr>
          <p:cNvGrpSpPr/>
          <p:nvPr/>
        </p:nvGrpSpPr>
        <p:grpSpPr>
          <a:xfrm>
            <a:off x="6019443" y="1753880"/>
            <a:ext cx="354710" cy="356586"/>
            <a:chOff x="-27351575" y="3915650"/>
            <a:chExt cx="297750" cy="299325"/>
          </a:xfrm>
        </p:grpSpPr>
        <p:sp>
          <p:nvSpPr>
            <p:cNvPr id="198" name="Google Shape;198;p20">
              <a:extLst>
                <a:ext uri="{FF2B5EF4-FFF2-40B4-BE49-F238E27FC236}">
                  <a16:creationId xmlns:a16="http://schemas.microsoft.com/office/drawing/2014/main" id="{E4EEF0FF-C82F-D08E-A677-7CDCAAD7CBA0}"/>
                </a:ext>
              </a:extLst>
            </p:cNvPr>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a:extLst>
                <a:ext uri="{FF2B5EF4-FFF2-40B4-BE49-F238E27FC236}">
                  <a16:creationId xmlns:a16="http://schemas.microsoft.com/office/drawing/2014/main" id="{E2EA32D8-CF8A-E4BA-B65A-E5C9D2FA77BE}"/>
                </a:ext>
              </a:extLst>
            </p:cNvPr>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a:extLst>
              <a:ext uri="{FF2B5EF4-FFF2-40B4-BE49-F238E27FC236}">
                <a16:creationId xmlns:a16="http://schemas.microsoft.com/office/drawing/2014/main" id="{29FD90C1-1F2A-F28B-FD33-D1715CDEACFB}"/>
              </a:ext>
            </a:extLst>
          </p:cNvPr>
          <p:cNvGrpSpPr/>
          <p:nvPr/>
        </p:nvGrpSpPr>
        <p:grpSpPr>
          <a:xfrm>
            <a:off x="2170200" y="3230123"/>
            <a:ext cx="351880" cy="352803"/>
            <a:chOff x="-23615075" y="3148525"/>
            <a:chExt cx="295375" cy="296150"/>
          </a:xfrm>
        </p:grpSpPr>
        <p:sp>
          <p:nvSpPr>
            <p:cNvPr id="201" name="Google Shape;201;p20">
              <a:extLst>
                <a:ext uri="{FF2B5EF4-FFF2-40B4-BE49-F238E27FC236}">
                  <a16:creationId xmlns:a16="http://schemas.microsoft.com/office/drawing/2014/main" id="{E4D3F841-DB0A-69C9-8535-B28E900D9626}"/>
                </a:ext>
              </a:extLst>
            </p:cNvPr>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a:extLst>
                <a:ext uri="{FF2B5EF4-FFF2-40B4-BE49-F238E27FC236}">
                  <a16:creationId xmlns:a16="http://schemas.microsoft.com/office/drawing/2014/main" id="{E301CEEC-19D2-3C2F-D1D6-C413E64E35B4}"/>
                </a:ext>
              </a:extLst>
            </p:cNvPr>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a:extLst>
                <a:ext uri="{FF2B5EF4-FFF2-40B4-BE49-F238E27FC236}">
                  <a16:creationId xmlns:a16="http://schemas.microsoft.com/office/drawing/2014/main" id="{2FC336F2-765B-04D6-7C4C-0EC5C7CDBC85}"/>
                </a:ext>
              </a:extLst>
            </p:cNvPr>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a:extLst>
                <a:ext uri="{FF2B5EF4-FFF2-40B4-BE49-F238E27FC236}">
                  <a16:creationId xmlns:a16="http://schemas.microsoft.com/office/drawing/2014/main" id="{F362813D-A70D-5E63-0E0F-41E87EC94394}"/>
                </a:ext>
              </a:extLst>
            </p:cNvPr>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a:extLst>
              <a:ext uri="{FF2B5EF4-FFF2-40B4-BE49-F238E27FC236}">
                <a16:creationId xmlns:a16="http://schemas.microsoft.com/office/drawing/2014/main" id="{23876923-AAB6-D66C-B431-91EF4BB365D4}"/>
              </a:ext>
            </a:extLst>
          </p:cNvPr>
          <p:cNvGrpSpPr/>
          <p:nvPr/>
        </p:nvGrpSpPr>
        <p:grpSpPr>
          <a:xfrm>
            <a:off x="4736857" y="3259904"/>
            <a:ext cx="352803" cy="289039"/>
            <a:chOff x="-26981375" y="3951875"/>
            <a:chExt cx="296150" cy="242625"/>
          </a:xfrm>
        </p:grpSpPr>
        <p:sp>
          <p:nvSpPr>
            <p:cNvPr id="206" name="Google Shape;206;p20">
              <a:extLst>
                <a:ext uri="{FF2B5EF4-FFF2-40B4-BE49-F238E27FC236}">
                  <a16:creationId xmlns:a16="http://schemas.microsoft.com/office/drawing/2014/main" id="{57AD90AD-C478-A5C0-37A5-BAD5A07F9737}"/>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a:extLst>
                <a:ext uri="{FF2B5EF4-FFF2-40B4-BE49-F238E27FC236}">
                  <a16:creationId xmlns:a16="http://schemas.microsoft.com/office/drawing/2014/main" id="{BCE178D0-69ED-7467-E64E-6B5E2F4BFE3B}"/>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a:extLst>
                <a:ext uri="{FF2B5EF4-FFF2-40B4-BE49-F238E27FC236}">
                  <a16:creationId xmlns:a16="http://schemas.microsoft.com/office/drawing/2014/main" id="{DE07DCD3-5D8E-C046-EDDE-856AD558AFB4}"/>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Straight Connector 27">
            <a:extLst>
              <a:ext uri="{FF2B5EF4-FFF2-40B4-BE49-F238E27FC236}">
                <a16:creationId xmlns:a16="http://schemas.microsoft.com/office/drawing/2014/main" id="{9B4D69E7-D6E7-4197-529B-CF2496B689B6}"/>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EEF8D81-45F8-8887-085B-59860BAC8A97}"/>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6A676F2D-5334-2205-8DEC-1D6091AEC11B}"/>
              </a:ext>
            </a:extLst>
          </p:cNvPr>
          <p:cNvSpPr txBox="1"/>
          <p:nvPr/>
        </p:nvSpPr>
        <p:spPr>
          <a:xfrm>
            <a:off x="686528" y="3237435"/>
            <a:ext cx="1437153" cy="307777"/>
          </a:xfrm>
          <a:prstGeom prst="rect">
            <a:avLst/>
          </a:prstGeom>
          <a:noFill/>
        </p:spPr>
        <p:txBody>
          <a:bodyPr wrap="square" rtlCol="0">
            <a:spAutoFit/>
          </a:bodyPr>
          <a:lstStyle/>
          <a:p>
            <a:r>
              <a:rPr lang="en-IN" b="1" dirty="0">
                <a:latin typeface="Convergence" panose="020B0604020202020204" charset="0"/>
              </a:rPr>
              <a:t>THALASSEMIA</a:t>
            </a:r>
          </a:p>
        </p:txBody>
      </p:sp>
      <p:sp>
        <p:nvSpPr>
          <p:cNvPr id="35" name="TextBox 34">
            <a:extLst>
              <a:ext uri="{FF2B5EF4-FFF2-40B4-BE49-F238E27FC236}">
                <a16:creationId xmlns:a16="http://schemas.microsoft.com/office/drawing/2014/main" id="{C3CC7327-754A-5F26-1466-398A931E28C6}"/>
              </a:ext>
            </a:extLst>
          </p:cNvPr>
          <p:cNvSpPr txBox="1"/>
          <p:nvPr/>
        </p:nvSpPr>
        <p:spPr>
          <a:xfrm>
            <a:off x="585049" y="3802551"/>
            <a:ext cx="1773915" cy="492443"/>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Type of hereditary blood disorder.</a:t>
            </a:r>
          </a:p>
        </p:txBody>
      </p:sp>
      <p:pic>
        <p:nvPicPr>
          <p:cNvPr id="2" name="Picture 1">
            <a:extLst>
              <a:ext uri="{FF2B5EF4-FFF2-40B4-BE49-F238E27FC236}">
                <a16:creationId xmlns:a16="http://schemas.microsoft.com/office/drawing/2014/main" id="{068134AD-07D3-202D-3F8E-9FA992AA6DEA}"/>
              </a:ext>
            </a:extLst>
          </p:cNvPr>
          <p:cNvPicPr>
            <a:picLocks noChangeAspect="1"/>
          </p:cNvPicPr>
          <p:nvPr/>
        </p:nvPicPr>
        <p:blipFill>
          <a:blip r:embed="rId3"/>
          <a:stretch>
            <a:fillRect/>
          </a:stretch>
        </p:blipFill>
        <p:spPr>
          <a:xfrm>
            <a:off x="720000" y="1596294"/>
            <a:ext cx="712092" cy="708221"/>
          </a:xfrm>
          <a:prstGeom prst="rect">
            <a:avLst/>
          </a:prstGeom>
        </p:spPr>
      </p:pic>
      <p:pic>
        <p:nvPicPr>
          <p:cNvPr id="10" name="Picture 9">
            <a:extLst>
              <a:ext uri="{FF2B5EF4-FFF2-40B4-BE49-F238E27FC236}">
                <a16:creationId xmlns:a16="http://schemas.microsoft.com/office/drawing/2014/main" id="{4818A121-99BD-27E6-222B-C7FA322C8F7B}"/>
              </a:ext>
            </a:extLst>
          </p:cNvPr>
          <p:cNvPicPr>
            <a:picLocks noChangeAspect="1"/>
          </p:cNvPicPr>
          <p:nvPr/>
        </p:nvPicPr>
        <p:blipFill>
          <a:blip r:embed="rId4"/>
          <a:stretch>
            <a:fillRect/>
          </a:stretch>
        </p:blipFill>
        <p:spPr>
          <a:xfrm>
            <a:off x="3284771" y="1599586"/>
            <a:ext cx="704929" cy="704929"/>
          </a:xfrm>
          <a:prstGeom prst="rect">
            <a:avLst/>
          </a:prstGeom>
        </p:spPr>
      </p:pic>
      <p:pic>
        <p:nvPicPr>
          <p:cNvPr id="15" name="Picture 14">
            <a:extLst>
              <a:ext uri="{FF2B5EF4-FFF2-40B4-BE49-F238E27FC236}">
                <a16:creationId xmlns:a16="http://schemas.microsoft.com/office/drawing/2014/main" id="{64553554-286E-24FC-5C1A-3DA1B3E0781E}"/>
              </a:ext>
            </a:extLst>
          </p:cNvPr>
          <p:cNvPicPr>
            <a:picLocks noChangeAspect="1"/>
          </p:cNvPicPr>
          <p:nvPr/>
        </p:nvPicPr>
        <p:blipFill>
          <a:blip r:embed="rId5"/>
          <a:stretch>
            <a:fillRect/>
          </a:stretch>
        </p:blipFill>
        <p:spPr>
          <a:xfrm>
            <a:off x="5853294" y="1608280"/>
            <a:ext cx="703707" cy="695931"/>
          </a:xfrm>
          <a:prstGeom prst="rect">
            <a:avLst/>
          </a:prstGeom>
        </p:spPr>
      </p:pic>
      <p:pic>
        <p:nvPicPr>
          <p:cNvPr id="17" name="Picture 16">
            <a:extLst>
              <a:ext uri="{FF2B5EF4-FFF2-40B4-BE49-F238E27FC236}">
                <a16:creationId xmlns:a16="http://schemas.microsoft.com/office/drawing/2014/main" id="{1773F33B-696B-0FC0-E937-3BD088F79529}"/>
              </a:ext>
            </a:extLst>
          </p:cNvPr>
          <p:cNvPicPr>
            <a:picLocks noChangeAspect="1"/>
          </p:cNvPicPr>
          <p:nvPr/>
        </p:nvPicPr>
        <p:blipFill>
          <a:blip r:embed="rId6"/>
          <a:stretch>
            <a:fillRect/>
          </a:stretch>
        </p:blipFill>
        <p:spPr>
          <a:xfrm>
            <a:off x="4568616" y="3032678"/>
            <a:ext cx="706801" cy="702896"/>
          </a:xfrm>
          <a:prstGeom prst="rect">
            <a:avLst/>
          </a:prstGeom>
        </p:spPr>
      </p:pic>
      <p:pic>
        <p:nvPicPr>
          <p:cNvPr id="19" name="Picture 18">
            <a:extLst>
              <a:ext uri="{FF2B5EF4-FFF2-40B4-BE49-F238E27FC236}">
                <a16:creationId xmlns:a16="http://schemas.microsoft.com/office/drawing/2014/main" id="{A13A8A8F-E2B4-A84A-9190-2A98557AA687}"/>
              </a:ext>
            </a:extLst>
          </p:cNvPr>
          <p:cNvPicPr>
            <a:picLocks noChangeAspect="1"/>
          </p:cNvPicPr>
          <p:nvPr/>
        </p:nvPicPr>
        <p:blipFill>
          <a:blip r:embed="rId7"/>
          <a:stretch>
            <a:fillRect/>
          </a:stretch>
        </p:blipFill>
        <p:spPr>
          <a:xfrm>
            <a:off x="2022917" y="3054886"/>
            <a:ext cx="676633" cy="672874"/>
          </a:xfrm>
          <a:prstGeom prst="rect">
            <a:avLst/>
          </a:prstGeom>
        </p:spPr>
      </p:pic>
      <p:pic>
        <p:nvPicPr>
          <p:cNvPr id="23" name="Picture 22">
            <a:extLst>
              <a:ext uri="{FF2B5EF4-FFF2-40B4-BE49-F238E27FC236}">
                <a16:creationId xmlns:a16="http://schemas.microsoft.com/office/drawing/2014/main" id="{A97D0E9C-56C1-4BDA-F660-06256312B1E5}"/>
              </a:ext>
            </a:extLst>
          </p:cNvPr>
          <p:cNvPicPr>
            <a:picLocks noChangeAspect="1"/>
          </p:cNvPicPr>
          <p:nvPr/>
        </p:nvPicPr>
        <p:blipFill>
          <a:blip r:embed="rId8"/>
          <a:stretch>
            <a:fillRect/>
          </a:stretch>
        </p:blipFill>
        <p:spPr>
          <a:xfrm>
            <a:off x="47979" y="3025203"/>
            <a:ext cx="695302" cy="695302"/>
          </a:xfrm>
          <a:prstGeom prst="rect">
            <a:avLst/>
          </a:prstGeom>
        </p:spPr>
      </p:pic>
    </p:spTree>
    <p:extLst>
      <p:ext uri="{BB962C8B-B14F-4D97-AF65-F5344CB8AC3E}">
        <p14:creationId xmlns:p14="http://schemas.microsoft.com/office/powerpoint/2010/main" val="124397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64" name="Google Shape;364;p2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AF272A06-BF64-37F2-C28C-8912AA9D1EE7}"/>
              </a:ext>
            </a:extLst>
          </p:cNvPr>
          <p:cNvSpPr txBox="1"/>
          <p:nvPr/>
        </p:nvSpPr>
        <p:spPr>
          <a:xfrm>
            <a:off x="237893" y="1107688"/>
            <a:ext cx="8616175" cy="3754874"/>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Chest Pain Type (cp)</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the type of chest pain experienced. There are 4 types: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Typical angina (related to decreased blood supply to the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Atypical angina (not related to heart stress)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Non-anginal pain (not related to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3: Asymptomatic (no pain but possibly heart disease symptoms)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Blood Pressure (trestbps)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resting blood pressure measured in mm Hg when the patient is at rest. High values may indicate hypertension, a key risk factor for heart disease.</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Electrocardiographic Results (restecg)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Reflects the heart's electrical activity at rest: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ST-T wave abnormality (may indicate myocardial ischemia)</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Left ventricular hypertrophy (thickening of heart wall)</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Serum Cholesterol (chol)</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cholesterol level in mg/dl. Elevated cholesterol levels can lead to plaque buildup in arteries, increasing the risk of heart attacks.</a:t>
            </a:r>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6AC7B987-5AF2-044F-3DE9-28E749E2B41E}"/>
              </a:ext>
            </a:extLst>
          </p:cNvPr>
          <p:cNvPicPr>
            <a:picLocks noChangeAspect="1"/>
          </p:cNvPicPr>
          <p:nvPr/>
        </p:nvPicPr>
        <p:blipFill>
          <a:blip r:embed="rId3"/>
          <a:stretch>
            <a:fillRect/>
          </a:stretch>
        </p:blipFill>
        <p:spPr>
          <a:xfrm>
            <a:off x="6335311" y="979800"/>
            <a:ext cx="712447" cy="712447"/>
          </a:xfrm>
          <a:prstGeom prst="rect">
            <a:avLst/>
          </a:prstGeom>
        </p:spPr>
      </p:pic>
      <p:pic>
        <p:nvPicPr>
          <p:cNvPr id="8" name="Picture 7">
            <a:extLst>
              <a:ext uri="{FF2B5EF4-FFF2-40B4-BE49-F238E27FC236}">
                <a16:creationId xmlns:a16="http://schemas.microsoft.com/office/drawing/2014/main" id="{AD7B9E72-DA86-20C5-05B1-A33583710CA0}"/>
              </a:ext>
            </a:extLst>
          </p:cNvPr>
          <p:cNvPicPr>
            <a:picLocks noChangeAspect="1"/>
          </p:cNvPicPr>
          <p:nvPr/>
        </p:nvPicPr>
        <p:blipFill>
          <a:blip r:embed="rId4"/>
          <a:stretch>
            <a:fillRect/>
          </a:stretch>
        </p:blipFill>
        <p:spPr>
          <a:xfrm>
            <a:off x="7376253" y="1671986"/>
            <a:ext cx="719251" cy="688894"/>
          </a:xfrm>
          <a:prstGeom prst="rect">
            <a:avLst/>
          </a:prstGeom>
        </p:spPr>
      </p:pic>
      <p:pic>
        <p:nvPicPr>
          <p:cNvPr id="9" name="Picture 8">
            <a:extLst>
              <a:ext uri="{FF2B5EF4-FFF2-40B4-BE49-F238E27FC236}">
                <a16:creationId xmlns:a16="http://schemas.microsoft.com/office/drawing/2014/main" id="{4215B99B-609F-15FD-E95A-F78836B85169}"/>
              </a:ext>
            </a:extLst>
          </p:cNvPr>
          <p:cNvPicPr>
            <a:picLocks noChangeAspect="1"/>
          </p:cNvPicPr>
          <p:nvPr/>
        </p:nvPicPr>
        <p:blipFill>
          <a:blip r:embed="rId5"/>
          <a:stretch>
            <a:fillRect/>
          </a:stretch>
        </p:blipFill>
        <p:spPr>
          <a:xfrm>
            <a:off x="6424374" y="2985125"/>
            <a:ext cx="675423" cy="675423"/>
          </a:xfrm>
          <a:prstGeom prst="rect">
            <a:avLst/>
          </a:prstGeom>
        </p:spPr>
      </p:pic>
      <p:pic>
        <p:nvPicPr>
          <p:cNvPr id="10" name="Picture 9">
            <a:extLst>
              <a:ext uri="{FF2B5EF4-FFF2-40B4-BE49-F238E27FC236}">
                <a16:creationId xmlns:a16="http://schemas.microsoft.com/office/drawing/2014/main" id="{8B08F911-67DF-FC5A-E7A4-6694AF7E14CA}"/>
              </a:ext>
            </a:extLst>
          </p:cNvPr>
          <p:cNvPicPr>
            <a:picLocks noChangeAspect="1"/>
          </p:cNvPicPr>
          <p:nvPr/>
        </p:nvPicPr>
        <p:blipFill>
          <a:blip r:embed="rId6"/>
          <a:stretch>
            <a:fillRect/>
          </a:stretch>
        </p:blipFill>
        <p:spPr>
          <a:xfrm>
            <a:off x="7429053" y="3614071"/>
            <a:ext cx="666451" cy="6628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67CCE6EB-EE32-AD29-6D93-0A7618F253D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EF000B1F-E23A-E73E-5A44-37F5615741B2}"/>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0A7541AE-EAF0-84AA-0F05-6CBCB67734F1}"/>
              </a:ext>
            </a:extLst>
          </p:cNvPr>
          <p:cNvSpPr txBox="1"/>
          <p:nvPr/>
        </p:nvSpPr>
        <p:spPr>
          <a:xfrm>
            <a:off x="237893" y="1107688"/>
            <a:ext cx="8616175"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Fasting Blood Sugar (fbs)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fasting blood sugar &gt; 120 mg/dl: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True (High blood sugar, may indicate diabetes)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False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High levels are linked to increased risk of cardiovascular issues.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Exercise-Induced Angina (exang)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the patient experienced chest pain (angina) during exercise:</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Yes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Suggests reduced blood flow to the heart under stress.</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ST Depression (oldpeak)</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ST depression induced by exercise relative to rest. Higher values often correlate with greater heart stress or ischemia.</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Slope of the ST Segment (slope)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Describes the slope of the peak exercise ST segment: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Upsloping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Flat (possible abnormality)</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Downsloping (strongly associated with heart disease)</a:t>
            </a:r>
          </a:p>
        </p:txBody>
      </p:sp>
      <p:pic>
        <p:nvPicPr>
          <p:cNvPr id="4" name="Picture 3">
            <a:extLst>
              <a:ext uri="{FF2B5EF4-FFF2-40B4-BE49-F238E27FC236}">
                <a16:creationId xmlns:a16="http://schemas.microsoft.com/office/drawing/2014/main" id="{36AD445A-F689-181D-84B0-4F5F028464EF}"/>
              </a:ext>
            </a:extLst>
          </p:cNvPr>
          <p:cNvPicPr>
            <a:picLocks noChangeAspect="1"/>
          </p:cNvPicPr>
          <p:nvPr/>
        </p:nvPicPr>
        <p:blipFill>
          <a:blip r:embed="rId3"/>
          <a:stretch>
            <a:fillRect/>
          </a:stretch>
        </p:blipFill>
        <p:spPr>
          <a:xfrm>
            <a:off x="6138930" y="1107688"/>
            <a:ext cx="702213" cy="698312"/>
          </a:xfrm>
          <a:prstGeom prst="rect">
            <a:avLst/>
          </a:prstGeom>
        </p:spPr>
      </p:pic>
      <p:pic>
        <p:nvPicPr>
          <p:cNvPr id="5" name="Picture 4">
            <a:extLst>
              <a:ext uri="{FF2B5EF4-FFF2-40B4-BE49-F238E27FC236}">
                <a16:creationId xmlns:a16="http://schemas.microsoft.com/office/drawing/2014/main" id="{C357B42E-64E3-D38F-B909-52FAAA9AECF6}"/>
              </a:ext>
            </a:extLst>
          </p:cNvPr>
          <p:cNvPicPr>
            <a:picLocks noChangeAspect="1"/>
          </p:cNvPicPr>
          <p:nvPr/>
        </p:nvPicPr>
        <p:blipFill>
          <a:blip r:embed="rId4"/>
          <a:stretch>
            <a:fillRect/>
          </a:stretch>
        </p:blipFill>
        <p:spPr>
          <a:xfrm>
            <a:off x="7393959" y="1679068"/>
            <a:ext cx="712092" cy="708221"/>
          </a:xfrm>
          <a:prstGeom prst="rect">
            <a:avLst/>
          </a:prstGeom>
        </p:spPr>
      </p:pic>
      <p:pic>
        <p:nvPicPr>
          <p:cNvPr id="6" name="Picture 5">
            <a:extLst>
              <a:ext uri="{FF2B5EF4-FFF2-40B4-BE49-F238E27FC236}">
                <a16:creationId xmlns:a16="http://schemas.microsoft.com/office/drawing/2014/main" id="{B8BBB90E-CBD0-ACC2-7603-DA75EE46201B}"/>
              </a:ext>
            </a:extLst>
          </p:cNvPr>
          <p:cNvPicPr>
            <a:picLocks noChangeAspect="1"/>
          </p:cNvPicPr>
          <p:nvPr/>
        </p:nvPicPr>
        <p:blipFill>
          <a:blip r:embed="rId5"/>
          <a:stretch>
            <a:fillRect/>
          </a:stretch>
        </p:blipFill>
        <p:spPr>
          <a:xfrm>
            <a:off x="6137436" y="3815734"/>
            <a:ext cx="703707" cy="695931"/>
          </a:xfrm>
          <a:prstGeom prst="rect">
            <a:avLst/>
          </a:prstGeom>
        </p:spPr>
      </p:pic>
      <p:pic>
        <p:nvPicPr>
          <p:cNvPr id="7" name="Picture 6">
            <a:extLst>
              <a:ext uri="{FF2B5EF4-FFF2-40B4-BE49-F238E27FC236}">
                <a16:creationId xmlns:a16="http://schemas.microsoft.com/office/drawing/2014/main" id="{E11EBDDC-02E8-6B9D-E3DF-C491A6B21547}"/>
              </a:ext>
            </a:extLst>
          </p:cNvPr>
          <p:cNvPicPr>
            <a:picLocks noChangeAspect="1"/>
          </p:cNvPicPr>
          <p:nvPr/>
        </p:nvPicPr>
        <p:blipFill>
          <a:blip r:embed="rId6"/>
          <a:stretch>
            <a:fillRect/>
          </a:stretch>
        </p:blipFill>
        <p:spPr>
          <a:xfrm>
            <a:off x="7401155" y="4375110"/>
            <a:ext cx="706801" cy="702896"/>
          </a:xfrm>
          <a:prstGeom prst="rect">
            <a:avLst/>
          </a:prstGeom>
        </p:spPr>
      </p:pic>
    </p:spTree>
    <p:extLst>
      <p:ext uri="{BB962C8B-B14F-4D97-AF65-F5344CB8AC3E}">
        <p14:creationId xmlns:p14="http://schemas.microsoft.com/office/powerpoint/2010/main" val="41724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A1EC6FC9-0DB0-F45A-CC58-2D29960E06B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B7029768-28A8-0426-3FC2-064B797D8063}"/>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E392C6CC-5E64-5712-AA9B-9144B91CB73E}"/>
              </a:ext>
            </a:extLst>
          </p:cNvPr>
          <p:cNvSpPr txBox="1"/>
          <p:nvPr/>
        </p:nvSpPr>
        <p:spPr>
          <a:xfrm>
            <a:off x="237893" y="1107688"/>
            <a:ext cx="8616175" cy="2246769"/>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Number of Major Vessels Colored by Fluoroscopy (ca)</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how many major coronary arteries are observed to be narrowed (0–3). More vessels with narrowing suggests higher disease risk.</a:t>
            </a:r>
          </a:p>
          <a:p>
            <a:pPr marL="285750" indent="-285750">
              <a:buFont typeface="Arial" panose="020B0604020202020204" pitchFamily="34" charset="0"/>
              <a:buChar char="•"/>
            </a:pPr>
            <a:r>
              <a:rPr lang="en-IN" b="1" dirty="0">
                <a:latin typeface="Lato" panose="020F0502020204030203" pitchFamily="34" charset="0"/>
                <a:ea typeface="Lato" panose="020F0502020204030203" pitchFamily="34" charset="0"/>
                <a:cs typeface="Lato" panose="020F0502020204030203" pitchFamily="34" charset="0"/>
              </a:rPr>
              <a:t>Thalassemia Type (thal)</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Describes a blood disorder affecting oxygen transport:</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1: Fixed defect (permanent damage)</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2: Normal</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3: Reversible defect (temporary condition)</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Abnormal thal values can signal issues with heart muscle oxygen supply.</a:t>
            </a:r>
          </a:p>
          <a:p>
            <a:pPr marL="285750" indent="-285750">
              <a:buFont typeface="Wingdings" panose="05000000000000000000" pitchFamily="2" charset="2"/>
              <a:buChar char="Ø"/>
            </a:pPr>
            <a:endParaRPr lang="en-GB" dirty="0"/>
          </a:p>
        </p:txBody>
      </p:sp>
      <p:pic>
        <p:nvPicPr>
          <p:cNvPr id="3" name="Picture 2">
            <a:extLst>
              <a:ext uri="{FF2B5EF4-FFF2-40B4-BE49-F238E27FC236}">
                <a16:creationId xmlns:a16="http://schemas.microsoft.com/office/drawing/2014/main" id="{1AEA8FAF-B187-B42F-5AE3-5790D5106F3A}"/>
              </a:ext>
            </a:extLst>
          </p:cNvPr>
          <p:cNvPicPr>
            <a:picLocks noChangeAspect="1"/>
          </p:cNvPicPr>
          <p:nvPr/>
        </p:nvPicPr>
        <p:blipFill>
          <a:blip r:embed="rId3"/>
          <a:stretch>
            <a:fillRect/>
          </a:stretch>
        </p:blipFill>
        <p:spPr>
          <a:xfrm>
            <a:off x="3227248" y="3403302"/>
            <a:ext cx="676633" cy="672874"/>
          </a:xfrm>
          <a:prstGeom prst="rect">
            <a:avLst/>
          </a:prstGeom>
        </p:spPr>
      </p:pic>
      <p:pic>
        <p:nvPicPr>
          <p:cNvPr id="4" name="Picture 3">
            <a:extLst>
              <a:ext uri="{FF2B5EF4-FFF2-40B4-BE49-F238E27FC236}">
                <a16:creationId xmlns:a16="http://schemas.microsoft.com/office/drawing/2014/main" id="{174BA6DB-AEB8-60A2-4B8F-01E1DB5267DA}"/>
              </a:ext>
            </a:extLst>
          </p:cNvPr>
          <p:cNvPicPr>
            <a:picLocks noChangeAspect="1"/>
          </p:cNvPicPr>
          <p:nvPr/>
        </p:nvPicPr>
        <p:blipFill>
          <a:blip r:embed="rId4"/>
          <a:stretch>
            <a:fillRect/>
          </a:stretch>
        </p:blipFill>
        <p:spPr>
          <a:xfrm>
            <a:off x="4456428" y="4125022"/>
            <a:ext cx="695302" cy="695302"/>
          </a:xfrm>
          <a:prstGeom prst="rect">
            <a:avLst/>
          </a:prstGeom>
        </p:spPr>
      </p:pic>
    </p:spTree>
    <p:extLst>
      <p:ext uri="{BB962C8B-B14F-4D97-AF65-F5344CB8AC3E}">
        <p14:creationId xmlns:p14="http://schemas.microsoft.com/office/powerpoint/2010/main" val="78729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1"/>
          <p:cNvGrpSpPr/>
          <p:nvPr/>
        </p:nvGrpSpPr>
        <p:grpSpPr>
          <a:xfrm>
            <a:off x="7119318" y="1252928"/>
            <a:ext cx="1819119" cy="3054909"/>
            <a:chOff x="1175043" y="804879"/>
            <a:chExt cx="2104731" cy="3534547"/>
          </a:xfrm>
        </p:grpSpPr>
        <p:sp>
          <p:nvSpPr>
            <p:cNvPr id="214" name="Google Shape;214;p21"/>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1"/>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a:off x="1561574" y="3451125"/>
              <a:ext cx="415556" cy="583318"/>
              <a:chOff x="1357275" y="4421150"/>
              <a:chExt cx="482700" cy="677725"/>
            </a:xfrm>
          </p:grpSpPr>
          <p:sp>
            <p:nvSpPr>
              <p:cNvPr id="284" name="Google Shape;284;p21"/>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287;p2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Conclusion</a:t>
            </a:r>
            <a:endParaRPr dirty="0"/>
          </a:p>
        </p:txBody>
      </p:sp>
      <p:sp>
        <p:nvSpPr>
          <p:cNvPr id="2" name="TextBox 1">
            <a:extLst>
              <a:ext uri="{FF2B5EF4-FFF2-40B4-BE49-F238E27FC236}">
                <a16:creationId xmlns:a16="http://schemas.microsoft.com/office/drawing/2014/main" id="{D4F07065-7932-5B23-9C0F-28970B7BB0B4}"/>
              </a:ext>
            </a:extLst>
          </p:cNvPr>
          <p:cNvSpPr txBox="1"/>
          <p:nvPr/>
        </p:nvSpPr>
        <p:spPr>
          <a:xfrm>
            <a:off x="683941" y="1260064"/>
            <a:ext cx="6295732" cy="2462213"/>
          </a:xfrm>
          <a:prstGeom prst="rect">
            <a:avLst/>
          </a:prstGeom>
          <a:noFill/>
        </p:spPr>
        <p:txBody>
          <a:bodyPr wrap="square" rtlCol="0">
            <a:spAutoFit/>
          </a:bodyPr>
          <a:lstStyle/>
          <a:p>
            <a:r>
              <a:rPr lang="en-GB" dirty="0">
                <a:latin typeface="Lato" panose="020F0502020204030203" pitchFamily="34" charset="0"/>
                <a:ea typeface="Lato" panose="020F0502020204030203" pitchFamily="34" charset="0"/>
                <a:cs typeface="Lato" panose="020F0502020204030203" pitchFamily="34" charset="0"/>
              </a:rPr>
              <a:t>The early prediction of heart disease is crucial in reducing mortality rates and enabling timely medical intervention. In this project, we developed a machine learning-based model capable of accurately identifying individuals at risk of heart disease by analyzing key health parameters such as chest pain type, cholesterol level, blood pressure, and ECG results. The model was further integrated into a user-friendly web application using Streamlit, making it easily accessible to medical professionals and patients alike. This tool not only aids in risk assessment but also demonstrates the powerful role of data science and AI in improving healthcare outcomes. Future enhancements can include the use of real-time data and integration with wearable devices to provide continuous monitoring and proactive health insights.</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8F6D4C4A-4314-04C8-C2C6-1B0AF12D7BF3}"/>
              </a:ext>
            </a:extLst>
          </p:cNvPr>
          <p:cNvSpPr txBox="1"/>
          <p:nvPr/>
        </p:nvSpPr>
        <p:spPr>
          <a:xfrm>
            <a:off x="785593" y="3834162"/>
            <a:ext cx="6385714" cy="1169551"/>
          </a:xfrm>
          <a:prstGeom prst="rect">
            <a:avLst/>
          </a:prstGeom>
          <a:noFill/>
        </p:spPr>
        <p:txBody>
          <a:bodyPr wrap="square" rtlCol="0">
            <a:spAutoFit/>
          </a:bodyPr>
          <a:lstStyle/>
          <a:p>
            <a:r>
              <a:rPr lang="en-IN" b="1" dirty="0">
                <a:solidFill>
                  <a:schemeClr val="accent3">
                    <a:lumMod val="50000"/>
                  </a:schemeClr>
                </a:solidFill>
              </a:rPr>
              <a:t>References</a:t>
            </a: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Kaggle - Heart Disease Dataset by johnsmith88</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hlinkClick r:id="rId3"/>
              </a:rPr>
              <a:t>https://www.kaggle.com/datasets/johnsmith88/heart-disease-dataset</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Streamlit Documentation</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https://docs.streamlit.io/</a:t>
            </a:r>
            <a:endParaRPr lang="en-IN" b="1" dirty="0">
              <a:solidFill>
                <a:schemeClr val="accent3">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2"/>
        <p:cNvGrpSpPr/>
        <p:nvPr/>
      </p:nvGrpSpPr>
      <p:grpSpPr>
        <a:xfrm>
          <a:off x="0" y="0"/>
          <a:ext cx="0" cy="0"/>
          <a:chOff x="0" y="0"/>
          <a:chExt cx="0" cy="0"/>
        </a:xfrm>
      </p:grpSpPr>
      <p:sp>
        <p:nvSpPr>
          <p:cNvPr id="1395" name="Google Shape;1395;p52"/>
          <p:cNvSpPr txBox="1"/>
          <p:nvPr/>
        </p:nvSpPr>
        <p:spPr>
          <a:xfrm>
            <a:off x="1212718" y="1956264"/>
            <a:ext cx="5571300" cy="1135652"/>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IN" sz="5400" dirty="0">
                <a:solidFill>
                  <a:schemeClr val="accent3"/>
                </a:solidFill>
                <a:latin typeface="Convergence" panose="020B0604020202020204" charset="0"/>
              </a:rPr>
              <a:t>THANK YOU!!!!!</a:t>
            </a:r>
            <a:endParaRPr sz="5400" dirty="0">
              <a:solidFill>
                <a:schemeClr val="accent3"/>
              </a:solidFill>
              <a:latin typeface="Convergence" panose="020B0604020202020204" charset="0"/>
            </a:endParaRPr>
          </a:p>
        </p:txBody>
      </p:sp>
      <p:grpSp>
        <p:nvGrpSpPr>
          <p:cNvPr id="1396" name="Google Shape;1396;p52"/>
          <p:cNvGrpSpPr/>
          <p:nvPr/>
        </p:nvGrpSpPr>
        <p:grpSpPr>
          <a:xfrm>
            <a:off x="6874322" y="1571957"/>
            <a:ext cx="1446116" cy="2863897"/>
            <a:chOff x="6529419" y="1724307"/>
            <a:chExt cx="1480463" cy="2931917"/>
          </a:xfrm>
        </p:grpSpPr>
        <p:grpSp>
          <p:nvGrpSpPr>
            <p:cNvPr id="1397" name="Google Shape;1397;p52"/>
            <p:cNvGrpSpPr/>
            <p:nvPr/>
          </p:nvGrpSpPr>
          <p:grpSpPr>
            <a:xfrm>
              <a:off x="6556827" y="1724307"/>
              <a:ext cx="956596" cy="944294"/>
              <a:chOff x="3800349" y="1238762"/>
              <a:chExt cx="1098904" cy="1084772"/>
            </a:xfrm>
          </p:grpSpPr>
          <p:grpSp>
            <p:nvGrpSpPr>
              <p:cNvPr id="1398" name="Google Shape;1398;p52"/>
              <p:cNvGrpSpPr/>
              <p:nvPr/>
            </p:nvGrpSpPr>
            <p:grpSpPr>
              <a:xfrm>
                <a:off x="3800349" y="1238762"/>
                <a:ext cx="1098904" cy="1084772"/>
                <a:chOff x="3800349" y="1238762"/>
                <a:chExt cx="1098904" cy="1084772"/>
              </a:xfrm>
            </p:grpSpPr>
            <p:sp>
              <p:nvSpPr>
                <p:cNvPr id="1399" name="Google Shape;1399;p52"/>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52"/>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52"/>
            <p:cNvGrpSpPr/>
            <p:nvPr/>
          </p:nvGrpSpPr>
          <p:grpSpPr>
            <a:xfrm>
              <a:off x="7053286" y="2227254"/>
              <a:ext cx="956596" cy="944252"/>
              <a:chOff x="4370663" y="1816530"/>
              <a:chExt cx="1098904" cy="1084724"/>
            </a:xfrm>
          </p:grpSpPr>
          <p:grpSp>
            <p:nvGrpSpPr>
              <p:cNvPr id="1403" name="Google Shape;1403;p52"/>
              <p:cNvGrpSpPr/>
              <p:nvPr/>
            </p:nvGrpSpPr>
            <p:grpSpPr>
              <a:xfrm>
                <a:off x="4370663" y="1816530"/>
                <a:ext cx="1098904" cy="1084724"/>
                <a:chOff x="4370663" y="1816530"/>
                <a:chExt cx="1098904" cy="1084724"/>
              </a:xfrm>
            </p:grpSpPr>
            <p:sp>
              <p:nvSpPr>
                <p:cNvPr id="1404" name="Google Shape;1404;p52"/>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2"/>
              <p:cNvGrpSpPr/>
              <p:nvPr/>
            </p:nvGrpSpPr>
            <p:grpSpPr>
              <a:xfrm>
                <a:off x="4732628" y="2171596"/>
                <a:ext cx="374986" cy="374572"/>
                <a:chOff x="3303268" y="3817349"/>
                <a:chExt cx="346056" cy="345674"/>
              </a:xfrm>
            </p:grpSpPr>
            <p:sp>
              <p:nvSpPr>
                <p:cNvPr id="1407" name="Google Shape;1407;p5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1" name="Google Shape;1411;p52"/>
            <p:cNvGrpSpPr/>
            <p:nvPr/>
          </p:nvGrpSpPr>
          <p:grpSpPr>
            <a:xfrm>
              <a:off x="6547098" y="2715744"/>
              <a:ext cx="956596" cy="944315"/>
              <a:chOff x="3789173" y="2377690"/>
              <a:chExt cx="1098904" cy="1084796"/>
            </a:xfrm>
          </p:grpSpPr>
          <p:grpSp>
            <p:nvGrpSpPr>
              <p:cNvPr id="1412" name="Google Shape;1412;p52"/>
              <p:cNvGrpSpPr/>
              <p:nvPr/>
            </p:nvGrpSpPr>
            <p:grpSpPr>
              <a:xfrm>
                <a:off x="3789173" y="2377690"/>
                <a:ext cx="1098904" cy="1084796"/>
                <a:chOff x="3789173" y="2377690"/>
                <a:chExt cx="1098904" cy="1084796"/>
              </a:xfrm>
            </p:grpSpPr>
            <p:sp>
              <p:nvSpPr>
                <p:cNvPr id="1413" name="Google Shape;1413;p52"/>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52"/>
              <p:cNvGrpSpPr/>
              <p:nvPr/>
            </p:nvGrpSpPr>
            <p:grpSpPr>
              <a:xfrm>
                <a:off x="4151137" y="2732796"/>
                <a:ext cx="374986" cy="374572"/>
                <a:chOff x="3752358" y="3817349"/>
                <a:chExt cx="346056" cy="345674"/>
              </a:xfrm>
            </p:grpSpPr>
            <p:sp>
              <p:nvSpPr>
                <p:cNvPr id="1416" name="Google Shape;1416;p5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0" name="Google Shape;1420;p52"/>
            <p:cNvGrpSpPr/>
            <p:nvPr/>
          </p:nvGrpSpPr>
          <p:grpSpPr>
            <a:xfrm>
              <a:off x="7034853" y="3222917"/>
              <a:ext cx="956596" cy="944252"/>
              <a:chOff x="4349489" y="2960313"/>
              <a:chExt cx="1098904" cy="1084724"/>
            </a:xfrm>
          </p:grpSpPr>
          <p:grpSp>
            <p:nvGrpSpPr>
              <p:cNvPr id="1421" name="Google Shape;1421;p52"/>
              <p:cNvGrpSpPr/>
              <p:nvPr/>
            </p:nvGrpSpPr>
            <p:grpSpPr>
              <a:xfrm>
                <a:off x="4349489" y="2960313"/>
                <a:ext cx="1098904" cy="1084724"/>
                <a:chOff x="4349489" y="2960313"/>
                <a:chExt cx="1098904" cy="1084724"/>
              </a:xfrm>
            </p:grpSpPr>
            <p:sp>
              <p:nvSpPr>
                <p:cNvPr id="1422" name="Google Shape;1422;p52"/>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52"/>
              <p:cNvGrpSpPr/>
              <p:nvPr/>
            </p:nvGrpSpPr>
            <p:grpSpPr>
              <a:xfrm>
                <a:off x="4732657" y="3315384"/>
                <a:ext cx="374952" cy="374572"/>
                <a:chOff x="4201447" y="3817349"/>
                <a:chExt cx="346024" cy="345674"/>
              </a:xfrm>
            </p:grpSpPr>
            <p:sp>
              <p:nvSpPr>
                <p:cNvPr id="1425" name="Google Shape;1425;p5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7" name="Google Shape;1427;p52"/>
            <p:cNvGrpSpPr/>
            <p:nvPr/>
          </p:nvGrpSpPr>
          <p:grpSpPr>
            <a:xfrm>
              <a:off x="6529419" y="3711909"/>
              <a:ext cx="956596" cy="944315"/>
              <a:chOff x="3768864" y="3522050"/>
              <a:chExt cx="1098904" cy="1084796"/>
            </a:xfrm>
          </p:grpSpPr>
          <p:grpSp>
            <p:nvGrpSpPr>
              <p:cNvPr id="1428" name="Google Shape;1428;p52"/>
              <p:cNvGrpSpPr/>
              <p:nvPr/>
            </p:nvGrpSpPr>
            <p:grpSpPr>
              <a:xfrm>
                <a:off x="3768864" y="3522050"/>
                <a:ext cx="1098904" cy="1084796"/>
                <a:chOff x="3768864" y="3522050"/>
                <a:chExt cx="1098904" cy="1084796"/>
              </a:xfrm>
            </p:grpSpPr>
            <p:sp>
              <p:nvSpPr>
                <p:cNvPr id="1429" name="Google Shape;1429;p52"/>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2"/>
              <p:cNvGrpSpPr/>
              <p:nvPr/>
            </p:nvGrpSpPr>
            <p:grpSpPr>
              <a:xfrm>
                <a:off x="4139616" y="3871555"/>
                <a:ext cx="357419" cy="357005"/>
                <a:chOff x="7482229" y="3351230"/>
                <a:chExt cx="357419" cy="357005"/>
              </a:xfrm>
            </p:grpSpPr>
            <p:sp>
              <p:nvSpPr>
                <p:cNvPr id="1432" name="Google Shape;1432;p52"/>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Coronary Heart Disease Infographics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943</Words>
  <Application>Microsoft Office PowerPoint</Application>
  <PresentationFormat>On-screen Show (16:9)</PresentationFormat>
  <Paragraphs>72</Paragraphs>
  <Slides>9</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Lato</vt:lpstr>
      <vt:lpstr>Wingdings</vt:lpstr>
      <vt:lpstr>Arial</vt:lpstr>
      <vt:lpstr>Proxima Nova Semibold</vt:lpstr>
      <vt:lpstr>Convergence</vt:lpstr>
      <vt:lpstr>Palanquin Dark</vt:lpstr>
      <vt:lpstr>Fredoka One</vt:lpstr>
      <vt:lpstr>Lato Black</vt:lpstr>
      <vt:lpstr>Proxima Nova</vt:lpstr>
      <vt:lpstr>Roboto Condensed Light</vt:lpstr>
      <vt:lpstr>Coronary Heart Disease Infographics by Slidesgo</vt:lpstr>
      <vt:lpstr>Slidesgo Final Pages</vt:lpstr>
      <vt:lpstr>HEART DISEASE PREDICTION</vt:lpstr>
      <vt:lpstr>Introduction</vt:lpstr>
      <vt:lpstr>Features used to predict the Heart  Disease</vt:lpstr>
      <vt:lpstr>Features used to predict the Heart  Disease</vt:lpstr>
      <vt:lpstr>Feature Explanation</vt:lpstr>
      <vt:lpstr>Feature Explanation</vt:lpstr>
      <vt:lpstr>Feature Explanation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varnitkolakotla@hotmail.com</cp:lastModifiedBy>
  <cp:revision>8</cp:revision>
  <dcterms:modified xsi:type="dcterms:W3CDTF">2025-06-06T06:13:47Z</dcterms:modified>
</cp:coreProperties>
</file>