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18288000" cy="10287000"/>
  <p:notesSz cx="6858000" cy="9144000"/>
  <p:embeddedFontLst>
    <p:embeddedFont>
      <p:font typeface="Calibri (MS)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12477-3C1F-47EE-8CDE-99773D45BAD1}" v="4" dt="2025-07-09T03:14:05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033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 Mandati" userId="68d6d74a73940ca6" providerId="LiveId" clId="{CE812477-3C1F-47EE-8CDE-99773D45BAD1}"/>
    <pc:docChg chg="undo custSel modSld">
      <pc:chgData name="Mahi Mandati" userId="68d6d74a73940ca6" providerId="LiveId" clId="{CE812477-3C1F-47EE-8CDE-99773D45BAD1}" dt="2025-07-09T03:15:01.930" v="105" actId="20577"/>
      <pc:docMkLst>
        <pc:docMk/>
      </pc:docMkLst>
      <pc:sldChg chg="modSp mod">
        <pc:chgData name="Mahi Mandati" userId="68d6d74a73940ca6" providerId="LiveId" clId="{CE812477-3C1F-47EE-8CDE-99773D45BAD1}" dt="2025-07-09T03:03:15.372" v="7" actId="120"/>
        <pc:sldMkLst>
          <pc:docMk/>
          <pc:sldMk cId="0" sldId="258"/>
        </pc:sldMkLst>
        <pc:spChg chg="mod">
          <ac:chgData name="Mahi Mandati" userId="68d6d74a73940ca6" providerId="LiveId" clId="{CE812477-3C1F-47EE-8CDE-99773D45BAD1}" dt="2025-07-09T03:03:15.372" v="7" actId="120"/>
          <ac:spMkLst>
            <pc:docMk/>
            <pc:sldMk cId="0" sldId="258"/>
            <ac:spMk id="11" creationId="{C34C2BC2-2468-B41F-367F-697F4E00883A}"/>
          </ac:spMkLst>
        </pc:spChg>
      </pc:sldChg>
      <pc:sldChg chg="modSp mod">
        <pc:chgData name="Mahi Mandati" userId="68d6d74a73940ca6" providerId="LiveId" clId="{CE812477-3C1F-47EE-8CDE-99773D45BAD1}" dt="2025-07-09T03:15:01.930" v="105" actId="20577"/>
        <pc:sldMkLst>
          <pc:docMk/>
          <pc:sldMk cId="1217428688" sldId="270"/>
        </pc:sldMkLst>
        <pc:spChg chg="mod">
          <ac:chgData name="Mahi Mandati" userId="68d6d74a73940ca6" providerId="LiveId" clId="{CE812477-3C1F-47EE-8CDE-99773D45BAD1}" dt="2025-07-09T03:15:01.930" v="105" actId="20577"/>
          <ac:spMkLst>
            <pc:docMk/>
            <pc:sldMk cId="1217428688" sldId="270"/>
            <ac:spMk id="12" creationId="{C9C6C009-3F9F-4389-6234-1342C61293D0}"/>
          </ac:spMkLst>
        </pc:spChg>
      </pc:sldChg>
      <pc:sldChg chg="delSp mod">
        <pc:chgData name="Mahi Mandati" userId="68d6d74a73940ca6" providerId="LiveId" clId="{CE812477-3C1F-47EE-8CDE-99773D45BAD1}" dt="2025-07-09T03:13:41.846" v="49" actId="478"/>
        <pc:sldMkLst>
          <pc:docMk/>
          <pc:sldMk cId="1948921708" sldId="271"/>
        </pc:sldMkLst>
        <pc:spChg chg="del">
          <ac:chgData name="Mahi Mandati" userId="68d6d74a73940ca6" providerId="LiveId" clId="{CE812477-3C1F-47EE-8CDE-99773D45BAD1}" dt="2025-07-09T03:13:41.846" v="49" actId="478"/>
          <ac:spMkLst>
            <pc:docMk/>
            <pc:sldMk cId="1948921708" sldId="271"/>
            <ac:spMk id="10" creationId="{F26C33CE-E04E-2D5D-8217-874344A0F97C}"/>
          </ac:spMkLst>
        </pc:spChg>
      </pc:sldChg>
      <pc:sldChg chg="addSp delSp modSp mod">
        <pc:chgData name="Mahi Mandati" userId="68d6d74a73940ca6" providerId="LiveId" clId="{CE812477-3C1F-47EE-8CDE-99773D45BAD1}" dt="2025-07-09T03:10:29.132" v="48" actId="1076"/>
        <pc:sldMkLst>
          <pc:docMk/>
          <pc:sldMk cId="4195525619" sldId="272"/>
        </pc:sldMkLst>
        <pc:picChg chg="add mod">
          <ac:chgData name="Mahi Mandati" userId="68d6d74a73940ca6" providerId="LiveId" clId="{CE812477-3C1F-47EE-8CDE-99773D45BAD1}" dt="2025-07-09T03:10:29.132" v="48" actId="1076"/>
          <ac:picMkLst>
            <pc:docMk/>
            <pc:sldMk cId="4195525619" sldId="272"/>
            <ac:picMk id="6" creationId="{104F33CF-F460-2AEB-63B4-FCEFE07EABCD}"/>
          </ac:picMkLst>
        </pc:picChg>
        <pc:picChg chg="del">
          <ac:chgData name="Mahi Mandati" userId="68d6d74a73940ca6" providerId="LiveId" clId="{CE812477-3C1F-47EE-8CDE-99773D45BAD1}" dt="2025-07-09T03:09:57.996" v="42" actId="478"/>
          <ac:picMkLst>
            <pc:docMk/>
            <pc:sldMk cId="4195525619" sldId="272"/>
            <ac:picMk id="3076" creationId="{F36BC2C7-88E3-AC76-B25F-E1A2E9E30529}"/>
          </ac:picMkLst>
        </pc:picChg>
      </pc:sldChg>
      <pc:sldChg chg="addSp delSp modSp mod">
        <pc:chgData name="Mahi Mandati" userId="68d6d74a73940ca6" providerId="LiveId" clId="{CE812477-3C1F-47EE-8CDE-99773D45BAD1}" dt="2025-07-09T03:09:32.699" v="41" actId="1076"/>
        <pc:sldMkLst>
          <pc:docMk/>
          <pc:sldMk cId="2425436665" sldId="273"/>
        </pc:sldMkLst>
        <pc:spChg chg="del">
          <ac:chgData name="Mahi Mandati" userId="68d6d74a73940ca6" providerId="LiveId" clId="{CE812477-3C1F-47EE-8CDE-99773D45BAD1}" dt="2025-07-09T03:06:18.577" v="8" actId="478"/>
          <ac:spMkLst>
            <pc:docMk/>
            <pc:sldMk cId="2425436665" sldId="273"/>
            <ac:spMk id="7" creationId="{125709E2-F04D-C8DC-5D2D-D776DB746634}"/>
          </ac:spMkLst>
        </pc:spChg>
        <pc:spChg chg="del">
          <ac:chgData name="Mahi Mandati" userId="68d6d74a73940ca6" providerId="LiveId" clId="{CE812477-3C1F-47EE-8CDE-99773D45BAD1}" dt="2025-07-09T03:06:25.193" v="10" actId="478"/>
          <ac:spMkLst>
            <pc:docMk/>
            <pc:sldMk cId="2425436665" sldId="273"/>
            <ac:spMk id="10" creationId="{12D04920-EFB0-AD4F-F864-0953C7215A9B}"/>
          </ac:spMkLst>
        </pc:spChg>
        <pc:spChg chg="add mod">
          <ac:chgData name="Mahi Mandati" userId="68d6d74a73940ca6" providerId="LiveId" clId="{CE812477-3C1F-47EE-8CDE-99773D45BAD1}" dt="2025-07-09T03:09:32.699" v="41" actId="1076"/>
          <ac:spMkLst>
            <pc:docMk/>
            <pc:sldMk cId="2425436665" sldId="273"/>
            <ac:spMk id="14" creationId="{57915A59-3FED-5A9C-E1C2-8DDD9D2212D8}"/>
          </ac:spMkLst>
        </pc:spChg>
        <pc:picChg chg="del">
          <ac:chgData name="Mahi Mandati" userId="68d6d74a73940ca6" providerId="LiveId" clId="{CE812477-3C1F-47EE-8CDE-99773D45BAD1}" dt="2025-07-09T03:06:22.077" v="9" actId="478"/>
          <ac:picMkLst>
            <pc:docMk/>
            <pc:sldMk cId="2425436665" sldId="273"/>
            <ac:picMk id="5" creationId="{C1D4AD05-F2A3-2A04-49F5-77E978A75BF1}"/>
          </ac:picMkLst>
        </pc:picChg>
        <pc:picChg chg="add mod">
          <ac:chgData name="Mahi Mandati" userId="68d6d74a73940ca6" providerId="LiveId" clId="{CE812477-3C1F-47EE-8CDE-99773D45BAD1}" dt="2025-07-09T03:08:48.416" v="28" actId="14100"/>
          <ac:picMkLst>
            <pc:docMk/>
            <pc:sldMk cId="2425436665" sldId="273"/>
            <ac:picMk id="11" creationId="{54F3EE94-2BEF-5902-169D-ACE994C817F0}"/>
          </ac:picMkLst>
        </pc:picChg>
        <pc:picChg chg="add mod">
          <ac:chgData name="Mahi Mandati" userId="68d6d74a73940ca6" providerId="LiveId" clId="{CE812477-3C1F-47EE-8CDE-99773D45BAD1}" dt="2025-07-09T03:08:52.334" v="29" actId="14100"/>
          <ac:picMkLst>
            <pc:docMk/>
            <pc:sldMk cId="2425436665" sldId="273"/>
            <ac:picMk id="13" creationId="{2D5FB24A-E98F-F7C9-59CD-36FB1AF394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2025IOTCONF118" TargetMode="External"/><Relationship Id="rId5" Type="http://schemas.openxmlformats.org/officeDocument/2006/relationships/hyperlink" Target="https://doi.org/10.1007/978-3-031-24513-6_6" TargetMode="External"/><Relationship Id="rId4" Type="http://schemas.openxmlformats.org/officeDocument/2006/relationships/hyperlink" Target="https://doi.org/10.1109/JIOT.2024.110203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17463" y="2826380"/>
            <a:ext cx="15813268" cy="2555083"/>
            <a:chOff x="-3234583" y="0"/>
            <a:chExt cx="21084358" cy="3406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4079" cy="3100834"/>
            </a:xfrm>
            <a:custGeom>
              <a:avLst/>
              <a:gdLst/>
              <a:ahLst/>
              <a:cxnLst/>
              <a:rect l="l" t="t" r="r" b="b"/>
              <a:pathLst>
                <a:path w="11814079" h="3100834">
                  <a:moveTo>
                    <a:pt x="0" y="0"/>
                  </a:moveTo>
                  <a:lnTo>
                    <a:pt x="11814079" y="0"/>
                  </a:lnTo>
                  <a:lnTo>
                    <a:pt x="11814079" y="3100834"/>
                  </a:lnTo>
                  <a:lnTo>
                    <a:pt x="0" y="31008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234583" y="163069"/>
              <a:ext cx="21084358" cy="324370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7920"/>
                </a:lnSpc>
              </a:pPr>
              <a:r>
                <a:rPr lang="en-US" sz="6600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Natural Language Command Parser for Home Automation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69273" y="4762500"/>
            <a:ext cx="12509647" cy="4400550"/>
            <a:chOff x="-1726239" y="-508000"/>
            <a:chExt cx="16679528" cy="58674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227050" cy="4166870"/>
            </a:xfrm>
            <a:custGeom>
              <a:avLst/>
              <a:gdLst/>
              <a:ahLst/>
              <a:cxnLst/>
              <a:rect l="l" t="t" r="r" b="b"/>
              <a:pathLst>
                <a:path w="13227050" h="4166870">
                  <a:moveTo>
                    <a:pt x="0" y="0"/>
                  </a:moveTo>
                  <a:lnTo>
                    <a:pt x="13227050" y="0"/>
                  </a:lnTo>
                  <a:lnTo>
                    <a:pt x="13227050" y="4166870"/>
                  </a:lnTo>
                  <a:lnTo>
                    <a:pt x="0" y="4166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726239" y="-508000"/>
              <a:ext cx="16679528" cy="58674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860"/>
                </a:lnSpc>
              </a:pP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Presented by:</a:t>
              </a:r>
            </a:p>
            <a:p>
              <a:pPr algn="ctr">
                <a:lnSpc>
                  <a:spcPts val="4860"/>
                </a:lnSpc>
              </a:pPr>
              <a:r>
                <a:rPr lang="en-US" sz="3200" spc="-15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M.Sharan</a:t>
              </a: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Mahi Reddy(192324082)</a:t>
              </a:r>
            </a:p>
            <a:p>
              <a:pPr algn="ctr">
                <a:lnSpc>
                  <a:spcPts val="4860"/>
                </a:lnSpc>
              </a:pPr>
              <a:r>
                <a:rPr lang="en-US" sz="3200" spc="-15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M.Yugandhar</a:t>
              </a: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Reddy(192372164)</a:t>
              </a:r>
            </a:p>
            <a:p>
              <a:pPr algn="ctr">
                <a:lnSpc>
                  <a:spcPts val="4860"/>
                </a:lnSpc>
              </a:pPr>
              <a:r>
                <a:rPr lang="en-US" sz="3200" spc="-12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P.Mal</a:t>
              </a:r>
              <a:r>
                <a:rPr lang="en-US" sz="3200" spc="-12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Reddy (192372015)</a:t>
              </a:r>
            </a:p>
            <a:p>
              <a:pPr algn="ctr">
                <a:lnSpc>
                  <a:spcPts val="4860"/>
                </a:lnSpc>
              </a:pPr>
              <a:endParaRPr lang="en-US" sz="3200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algn="ctr">
                <a:lnSpc>
                  <a:spcPts val="4860"/>
                </a:lnSpc>
              </a:pP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Compiler Design for Domain Specific Languages- CSA1406</a:t>
              </a:r>
            </a:p>
            <a:p>
              <a:pPr algn="ctr">
                <a:lnSpc>
                  <a:spcPts val="4860"/>
                </a:lnSpc>
              </a:pP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Date: 14/07/2025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0264E-9813-2C66-582A-FB2E0C3C6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A24902-02A4-187C-C5D1-0BDEBB269B1F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B247A31-ABE6-BF25-7C8E-AA2F8993507D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CFD2DEF-45B7-C2D2-6DDA-3CC93AC33CCA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Future Scope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7D54D37-DF3B-ABE4-26D6-8D1BC6C8DC3B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3CBB5CD-B880-EDD3-6034-C53743D71188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40DAD4-D5A3-37DF-5C88-C98F9371E308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41781108-137D-1B5A-BB53-322AB96DF327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393F906-FB47-5737-BBAC-DC523562691B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05A0E-3D00-4F05-3C98-51BB7DC03353}"/>
              </a:ext>
            </a:extLst>
          </p:cNvPr>
          <p:cNvSpPr txBox="1"/>
          <p:nvPr/>
        </p:nvSpPr>
        <p:spPr>
          <a:xfrm>
            <a:off x="1905000" y="2765385"/>
            <a:ext cx="1386630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Enhancements or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 using advanced NLP models like BERT or GPT.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support for regional languages and multilingual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context-awareness for follow-up commands (e.g., "Turn it off").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noise filtering for better voice recognition in all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 app interface for better usability.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1" dirty="0"/>
              <a:t>How This Project Can Be Extended Further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smart assistants like Alexa or Google Home.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scheduling and automation features (e.g., "Turn off lights at 10 PM").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remote access and cloud-based command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sensor-based triggers and environmental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learning model to adapt to individual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1126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1264-4AAA-1AA5-5F90-6AECCC5C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41A5607-FA68-D284-CA2A-16C57064E3E9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18A585B-D5EE-F2E1-428C-1AE4D208AE7E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FCF1BEB-F07A-230C-87E5-D34077B6D037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Conclusion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212B1D6-915C-FE07-B3E5-A66B8D0E90AD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C205917-FCA0-F957-C3D3-6CF39415F8B3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59C3009-5B26-4D82-7DC3-E2A24C930BA3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7B7EDF6-B7EB-FDDE-C830-D99D0161B48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639F8F8-068D-4505-94E1-7284F27B4001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F5FB2-83CA-DFB9-033E-9650DE6C1ED0}"/>
              </a:ext>
            </a:extLst>
          </p:cNvPr>
          <p:cNvSpPr txBox="1"/>
          <p:nvPr/>
        </p:nvSpPr>
        <p:spPr>
          <a:xfrm>
            <a:off x="1676400" y="3162300"/>
            <a:ext cx="13866304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Project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building a Natural Language Command Parser for smart home automation. It enables users to control home devices using simple voice or text commands by converting natural language into device-specific actions through NLP and IoT integration.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Inventory Accuracy: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Accurate mapping of user commands reduces execution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errors.Minimizes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 device actions through precise intent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Solutions: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Uses open-source tools like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MQTT,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Python.Requires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minimal hardware and is easily deployable on existing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Flexibility: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Easily extendable to multiple rooms, devices, and command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types.Modular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allows integration with new devices or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evolve into a full voice-based smart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assistant.Potential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integration with smart city and energy-saving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5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DCC45-4B9F-BFA9-4F57-EB4432D5C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AF56ABA-43F3-8E9A-AE5E-BCB73E49260D}"/>
              </a:ext>
            </a:extLst>
          </p:cNvPr>
          <p:cNvGrpSpPr/>
          <p:nvPr/>
        </p:nvGrpSpPr>
        <p:grpSpPr>
          <a:xfrm>
            <a:off x="5190439" y="530369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A1FFB0-2C56-03B1-0FFA-505EC1433E7B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2ECFDEA-6546-A27C-1F6F-3405D4443A34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References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61B252F-966D-72CC-4F72-7CDB1A79EB50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C11F52F-D3B2-52A2-96F3-B8836D95FC17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CE773B5-144E-8BFC-62ED-2E51AD9F5452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70116E91-5A43-F448-1623-98A4B333A75F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880341D-D1B6-FDEC-5CBA-EEDF7020F958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24732-EB1F-A059-38B4-F36D3DF92ED5}"/>
              </a:ext>
            </a:extLst>
          </p:cNvPr>
          <p:cNvSpPr txBox="1"/>
          <p:nvPr/>
        </p:nvSpPr>
        <p:spPr>
          <a:xfrm>
            <a:off x="1905000" y="3162300"/>
            <a:ext cx="14191599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A., &amp; Roy, S. (2024).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NLP-Driven Home Automation Systems: A Survey. </a:t>
            </a:r>
            <a:r>
              <a:rPr lang="en-I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 Journal, 11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101–110.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https://doi.org/10.1109/JIOT.2024.1102034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Mehta, P., &amp; Singh, R. (2023).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Voice-Controlled IoT Framework for Smart Homes. </a:t>
            </a:r>
            <a:r>
              <a:rPr lang="en-I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Innovation, Systems and Technologies, 287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55–67.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https://doi.org/10.1007/978-3-031-24513-6_6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Rao, N., &amp; Das, A. (2025).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 Recognition Integration in Edge-Based Smart Home Devices. </a:t>
            </a:r>
            <a:r>
              <a:rPr lang="en-I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2025 IEEE International Conference on IoT Systems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88–94.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https://ieeexplore.ieee.org/document/2025IOTCONF118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L., &amp; Bhatt, V. (2024).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 Smart Home Automation using NLP and MQTT Protocols. </a:t>
            </a:r>
            <a:r>
              <a:rPr lang="en-I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Ambient Intelligence and Humanized Computing, 15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23–35. https://doi.org/10.1007/s12652-024-04521-w</a:t>
            </a:r>
          </a:p>
        </p:txBody>
      </p:sp>
    </p:spTree>
    <p:extLst>
      <p:ext uri="{BB962C8B-B14F-4D97-AF65-F5344CB8AC3E}">
        <p14:creationId xmlns:p14="http://schemas.microsoft.com/office/powerpoint/2010/main" val="331881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781800" y="4457700"/>
            <a:ext cx="7285895" cy="465572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7920"/>
              </a:lnSpc>
            </a:pPr>
            <a:r>
              <a:rPr lang="en-US" sz="9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05161" y="393225"/>
            <a:ext cx="4277678" cy="1044893"/>
            <a:chOff x="0" y="0"/>
            <a:chExt cx="5703570" cy="1393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3570" cy="1393190"/>
            </a:xfrm>
            <a:custGeom>
              <a:avLst/>
              <a:gdLst/>
              <a:ahLst/>
              <a:cxnLst/>
              <a:rect l="l" t="t" r="r" b="b"/>
              <a:pathLst>
                <a:path w="5703570" h="1393190">
                  <a:moveTo>
                    <a:pt x="0" y="0"/>
                  </a:moveTo>
                  <a:lnTo>
                    <a:pt x="5703570" y="0"/>
                  </a:lnTo>
                  <a:lnTo>
                    <a:pt x="5703570" y="1393190"/>
                  </a:lnTo>
                  <a:lnTo>
                    <a:pt x="0" y="1393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5703570" cy="15360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US" sz="6600" spc="-15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Introduction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536210"/>
            <a:ext cx="16230601" cy="842092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5159"/>
              </a:lnSpc>
            </a:pPr>
            <a:endParaRPr lang="en-US" sz="2499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94096" y="287464"/>
            <a:ext cx="1032510" cy="1256413"/>
          </a:xfrm>
          <a:custGeom>
            <a:avLst/>
            <a:gdLst/>
            <a:ahLst/>
            <a:cxnLst/>
            <a:rect l="l" t="t" r="r" b="b"/>
            <a:pathLst>
              <a:path w="1032510" h="1256413">
                <a:moveTo>
                  <a:pt x="0" y="0"/>
                </a:moveTo>
                <a:lnTo>
                  <a:pt x="1032510" y="0"/>
                </a:lnTo>
                <a:lnTo>
                  <a:pt x="1032510" y="1256413"/>
                </a:lnTo>
                <a:lnTo>
                  <a:pt x="0" y="1256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6629229" y="287465"/>
            <a:ext cx="1422168" cy="1256413"/>
          </a:xfrm>
          <a:custGeom>
            <a:avLst/>
            <a:gdLst/>
            <a:ahLst/>
            <a:cxnLst/>
            <a:rect l="l" t="t" r="r" b="b"/>
            <a:pathLst>
              <a:path w="1422168" h="1256413">
                <a:moveTo>
                  <a:pt x="0" y="0"/>
                </a:moveTo>
                <a:lnTo>
                  <a:pt x="1422169" y="0"/>
                </a:lnTo>
                <a:lnTo>
                  <a:pt x="1422169" y="1256412"/>
                </a:lnTo>
                <a:lnTo>
                  <a:pt x="0" y="1256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525DFF2-CD1D-5BF8-B72D-1984ADAE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084" y="2504083"/>
            <a:ext cx="15867229" cy="579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often face difficulty in controlling smart home devices through traditional apps or interfaces.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complexity limits accessibility and ease of use, especially for non-technical users.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understands natural language commands can simplify device control.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b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parser that converts natural language into device-specific commands.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users to control smart appliances using voice or text input.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enhances convenience, accessibility, and user experience in home automation.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77044" y="553545"/>
            <a:ext cx="12976668" cy="1184194"/>
            <a:chOff x="0" y="-185737"/>
            <a:chExt cx="17302223" cy="15789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990341" y="-185737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US" sz="66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Objectives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C2BC2-2468-B41F-367F-697F4E00883A}"/>
              </a:ext>
            </a:extLst>
          </p:cNvPr>
          <p:cNvSpPr txBox="1"/>
          <p:nvPr/>
        </p:nvSpPr>
        <p:spPr>
          <a:xfrm>
            <a:off x="2191400" y="2568953"/>
            <a:ext cx="14648799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Clear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to understand natural language commands for home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extract user intent and device 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control through simple voice or text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Address the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smart home apps are complex and not user-friendly.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 users face difficulty in operating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interface simplifies and enhances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Expected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control of smart devices using natural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and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Faster, hands-free, and intuitive smart home automation.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B8349-BBD2-9046-5CE8-986D9B8C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BB00FF-0253-9D2D-79CE-CB0F4608FF63}"/>
              </a:ext>
            </a:extLst>
          </p:cNvPr>
          <p:cNvGrpSpPr/>
          <p:nvPr/>
        </p:nvGrpSpPr>
        <p:grpSpPr>
          <a:xfrm>
            <a:off x="4079890" y="571500"/>
            <a:ext cx="10733912" cy="1044891"/>
            <a:chOff x="0" y="0"/>
            <a:chExt cx="14311882" cy="139318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7308B20-A04E-EB40-4053-FC601226C02B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C27F703-54C8-26A8-CC31-129AEBDC4456}"/>
                </a:ext>
              </a:extLst>
            </p:cNvPr>
            <p:cNvSpPr txBox="1"/>
            <p:nvPr/>
          </p:nvSpPr>
          <p:spPr>
            <a:xfrm>
              <a:off x="0" y="-142875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Literature Review / Background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75B790D-76DE-745D-92BF-4C9F75560A03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D7A169B-04B4-02FF-E95A-2AC42BED63E1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6F577C9-74DF-5561-E31A-83464A700990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20C397E-0193-9D05-4427-1EB307A2FB1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F8BBABE-B872-CFF1-CABC-EC962EFC8875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A911B-EB11-9BF9-9874-D9C94A2D9A0A}"/>
              </a:ext>
            </a:extLst>
          </p:cNvPr>
          <p:cNvSpPr txBox="1"/>
          <p:nvPr/>
        </p:nvSpPr>
        <p:spPr>
          <a:xfrm>
            <a:off x="1981200" y="3086100"/>
            <a:ext cx="139446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Summary of Existing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widely used in virtual assistants like Alexa and Google Assistant.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show intent classification and entity extraction improve smart home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focus more on predefined commands rather than flexible natural language.</a:t>
            </a:r>
          </a:p>
          <a:p>
            <a:endParaRPr lang="en-US" sz="3200" dirty="0"/>
          </a:p>
          <a:p>
            <a:r>
              <a:rPr lang="en-US" sz="3200" b="1" dirty="0"/>
              <a:t>Theoretical 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Natural Language Processing (NLP) techniques such as intent recognition and slot filling.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machine learning models (e.g., SVM, BERT) for text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and statistical approaches are used for command mapping.</a:t>
            </a:r>
          </a:p>
          <a:p>
            <a:endParaRPr lang="en-US" sz="2800" dirty="0"/>
          </a:p>
          <a:p>
            <a:r>
              <a:rPr lang="en-US" sz="3200" b="1" dirty="0"/>
              <a:t>Research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truly flexible and language-independent command interpretation.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contextual understanding in existing home automation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open-source solutions for customizable NLP-based home automation.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C0B6B-8996-532E-FBA3-9D509595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B3549F1-D696-194B-BA14-9A88CB25816C}"/>
              </a:ext>
            </a:extLst>
          </p:cNvPr>
          <p:cNvGrpSpPr/>
          <p:nvPr/>
        </p:nvGrpSpPr>
        <p:grpSpPr>
          <a:xfrm>
            <a:off x="5715000" y="637842"/>
            <a:ext cx="13538351" cy="1313589"/>
            <a:chOff x="-3739253" y="-358264"/>
            <a:chExt cx="18051134" cy="175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3312721-1CA9-6A14-EB1E-5F8D0960EB79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17892E2-F57F-94C1-E6D9-AE1399219E6A}"/>
                </a:ext>
              </a:extLst>
            </p:cNvPr>
            <p:cNvSpPr txBox="1"/>
            <p:nvPr/>
          </p:nvSpPr>
          <p:spPr>
            <a:xfrm>
              <a:off x="-3739253" y="-358264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Methodology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D5C8D0F-4FB2-CA33-C8D4-DE0C384BA0A1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9F13080-83B6-0EC9-7579-E2C06A4BFBB1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5BA616B-AA75-E5D2-B217-CDF64081E72C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491CA08-9030-5538-328B-9FD324326BD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72865A6-EEA1-8947-1D48-EF66A93B41E1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6C009-3F9F-4389-6234-1342C61293D0}"/>
              </a:ext>
            </a:extLst>
          </p:cNvPr>
          <p:cNvSpPr txBox="1"/>
          <p:nvPr/>
        </p:nvSpPr>
        <p:spPr>
          <a:xfrm>
            <a:off x="1091381" y="1962958"/>
            <a:ext cx="13944600" cy="758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FRAMEWORKS USED: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 / Android Studio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(Flask / Django) ,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Rasa /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BERT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Speech API / Whisper ,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SQLite / Firebase / MongoDB ,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MQTT / HTTP / Zigbee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 APIs for device integration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command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NLP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intent and entities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to device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IoT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text/voice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NLP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User-generated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intents and entities</a:t>
            </a:r>
          </a:p>
        </p:txBody>
      </p:sp>
      <p:pic>
        <p:nvPicPr>
          <p:cNvPr id="1028" name="Picture 4" descr="Natural Language Principles. Natural Language Processing (NLP) | by  Sangramsing Kayte | Chatbots Life">
            <a:extLst>
              <a:ext uri="{FF2B5EF4-FFF2-40B4-BE49-F238E27FC236}">
                <a16:creationId xmlns:a16="http://schemas.microsoft.com/office/drawing/2014/main" id="{49948368-48A3-5458-CB45-AEEEB8BEC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" r="10057"/>
          <a:stretch>
            <a:fillRect/>
          </a:stretch>
        </p:blipFill>
        <p:spPr bwMode="auto">
          <a:xfrm>
            <a:off x="7467600" y="3375426"/>
            <a:ext cx="97536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2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4AFA0-7C9D-BA8B-CB9E-9FA9896A6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3ACF78-862B-7D33-800D-8FCE05A0590A}"/>
              </a:ext>
            </a:extLst>
          </p:cNvPr>
          <p:cNvGrpSpPr/>
          <p:nvPr/>
        </p:nvGrpSpPr>
        <p:grpSpPr>
          <a:xfrm>
            <a:off x="4079890" y="571500"/>
            <a:ext cx="10733912" cy="1044891"/>
            <a:chOff x="0" y="0"/>
            <a:chExt cx="14311882" cy="139318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11AE1C9-9FE0-7CEC-810C-DD8C01E617D9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18A5FA6-ABE3-2158-D8B1-A10002D4F758}"/>
                </a:ext>
              </a:extLst>
            </p:cNvPr>
            <p:cNvSpPr txBox="1"/>
            <p:nvPr/>
          </p:nvSpPr>
          <p:spPr>
            <a:xfrm>
              <a:off x="0" y="-142875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System Design / Architecture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9AD0CB1C-9306-3FC5-1250-71E44D665B13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333B1AE-23A0-D983-3065-F53A2E56F536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CC378-1DD9-22CC-CA21-0F8A96E85D35}"/>
              </a:ext>
            </a:extLst>
          </p:cNvPr>
          <p:cNvSpPr txBox="1"/>
          <p:nvPr/>
        </p:nvSpPr>
        <p:spPr>
          <a:xfrm>
            <a:off x="685800" y="3390900"/>
            <a:ext cx="96012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dirty="0"/>
          </a:p>
          <a:p>
            <a:r>
              <a:rPr lang="en-US" sz="2500" b="1" dirty="0"/>
              <a:t>Technology Stack Used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 / Android Studio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(Flask / Django) ,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Rasa /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BERT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Speech API / Whisper ,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SQLite / Firebase / MongoDB ,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MQTT / HTTP / Zigbee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 APIs for device integration</a:t>
            </a:r>
          </a:p>
          <a:p>
            <a:br>
              <a:rPr lang="en-IN" sz="2800" dirty="0"/>
            </a:br>
            <a:endParaRPr 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F6D14-8D18-9B0D-5EC8-469291514C73}"/>
              </a:ext>
            </a:extLst>
          </p:cNvPr>
          <p:cNvSpPr txBox="1"/>
          <p:nvPr/>
        </p:nvSpPr>
        <p:spPr>
          <a:xfrm>
            <a:off x="11506200" y="179790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endParaRPr lang="en-IN" sz="2400" dirty="0">
              <a:effectLst/>
            </a:endParaRPr>
          </a:p>
          <a:p>
            <a:pPr marL="0" algn="l" rtl="0" eaLnBrk="1" latinLnBrk="0" hangingPunct="1"/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Architecture</a:t>
            </a:r>
            <a:endParaRPr lang="en-IN" sz="2400" dirty="0"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212846-C053-1920-6C02-2740F779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2628900"/>
            <a:ext cx="6858000" cy="74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599CD-AA3A-9DC4-93AC-BC98684D1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1F2A88-5CC7-C69C-10C2-304C9657D94E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786F728-5C01-A3F8-ABE4-3974186C6B8C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7817D0-806B-404B-40D6-0E284F6C5C50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Implementation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2B1481B0-2AF3-3848-9D34-71FAEBBA2F57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D52B8F0-E517-2E2C-94DC-9EF447FB7DCA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A0272-BE39-677F-9FE4-F839D5B98E0F}"/>
              </a:ext>
            </a:extLst>
          </p:cNvPr>
          <p:cNvSpPr txBox="1"/>
          <p:nvPr/>
        </p:nvSpPr>
        <p:spPr>
          <a:xfrm>
            <a:off x="838201" y="2171700"/>
            <a:ext cx="8153399" cy="7956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Key Features &amp; Functionalities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voice and text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user intent and extract entities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smart devices (lights, fan, AC,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command execution via MQTT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multi-room and multi-device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Feedback/confirmation to user after command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Extendable command set for new devices</a:t>
            </a:r>
          </a:p>
          <a:p>
            <a:endParaRPr lang="en-US" sz="2400" b="1" dirty="0"/>
          </a:p>
          <a:p>
            <a:r>
              <a:rPr lang="en-US" sz="2400" b="1" dirty="0"/>
              <a:t>Code Snippets (if relevant)</a:t>
            </a:r>
          </a:p>
          <a:p>
            <a:r>
              <a:rPr lang="en-US" sz="2400" dirty="0"/>
              <a:t>import spacy; </a:t>
            </a:r>
          </a:p>
          <a:p>
            <a:r>
              <a:rPr lang="en-US" sz="2400" dirty="0" err="1"/>
              <a:t>nlp</a:t>
            </a:r>
            <a:r>
              <a:rPr lang="en-US" sz="2400" dirty="0"/>
              <a:t> = </a:t>
            </a:r>
            <a:r>
              <a:rPr lang="en-US" sz="2400" dirty="0" err="1"/>
              <a:t>spacy.load</a:t>
            </a:r>
            <a:r>
              <a:rPr lang="en-US" sz="2400" dirty="0"/>
              <a:t>("</a:t>
            </a:r>
            <a:r>
              <a:rPr lang="en-US" sz="2400" dirty="0" err="1"/>
              <a:t>en_core_web_sm</a:t>
            </a:r>
            <a:r>
              <a:rPr lang="en-US" sz="2400" dirty="0"/>
              <a:t>");</a:t>
            </a:r>
          </a:p>
          <a:p>
            <a:r>
              <a:rPr lang="en-US" sz="2400" dirty="0"/>
              <a:t> doc = </a:t>
            </a:r>
            <a:r>
              <a:rPr lang="en-US" sz="2400" dirty="0" err="1"/>
              <a:t>nlp</a:t>
            </a:r>
            <a:r>
              <a:rPr lang="en-US" sz="2400" dirty="0"/>
              <a:t>("Turn on kitchen light");</a:t>
            </a:r>
          </a:p>
          <a:p>
            <a:r>
              <a:rPr lang="en-US" sz="2400" dirty="0"/>
              <a:t> print([</a:t>
            </a:r>
            <a:r>
              <a:rPr lang="en-US" sz="2400" dirty="0" err="1"/>
              <a:t>token.text</a:t>
            </a:r>
            <a:r>
              <a:rPr lang="en-US" sz="2400" dirty="0"/>
              <a:t> for token in doc])</a:t>
            </a:r>
          </a:p>
          <a:p>
            <a:r>
              <a:rPr lang="en-US" sz="2400" dirty="0" err="1"/>
              <a:t>cmd</a:t>
            </a:r>
            <a:r>
              <a:rPr lang="en-US" sz="2400" dirty="0"/>
              <a:t> = "Turn off bedroom fan"; </a:t>
            </a:r>
          </a:p>
          <a:p>
            <a:r>
              <a:rPr lang="en-US" sz="2400" dirty="0"/>
              <a:t>if "turn off" in </a:t>
            </a:r>
            <a:r>
              <a:rPr lang="en-US" sz="2400" dirty="0" err="1"/>
              <a:t>cmd</a:t>
            </a:r>
            <a:r>
              <a:rPr lang="en-US" sz="2400" dirty="0"/>
              <a:t>:</a:t>
            </a:r>
          </a:p>
          <a:p>
            <a:r>
              <a:rPr lang="en-US" sz="2400" dirty="0"/>
              <a:t> print("Action: OFF, Device: fan, Location: bedroom")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paho.mqtt.client</a:t>
            </a:r>
            <a:r>
              <a:rPr lang="en-US" sz="2400" dirty="0"/>
              <a:t> as </a:t>
            </a:r>
            <a:r>
              <a:rPr lang="en-US" sz="2400" dirty="0" err="1"/>
              <a:t>mqtt</a:t>
            </a:r>
            <a:r>
              <a:rPr lang="en-US" sz="2400" dirty="0"/>
              <a:t>;</a:t>
            </a:r>
          </a:p>
          <a:p>
            <a:r>
              <a:rPr lang="en-US" sz="2400" dirty="0"/>
              <a:t> client = </a:t>
            </a:r>
            <a:r>
              <a:rPr lang="en-US" sz="2400" dirty="0" err="1"/>
              <a:t>mqtt.Client</a:t>
            </a:r>
            <a:r>
              <a:rPr lang="en-US" sz="2400" dirty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client.connect</a:t>
            </a:r>
            <a:r>
              <a:rPr lang="en-US" sz="2400" dirty="0"/>
              <a:t>("broker.hivemq.com", 1883); </a:t>
            </a:r>
            <a:r>
              <a:rPr lang="en-US" sz="2400" dirty="0" err="1"/>
              <a:t>client.publish</a:t>
            </a:r>
            <a:r>
              <a:rPr lang="en-US" sz="2400" dirty="0"/>
              <a:t>("home/bedroom/fan", "OFF")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147AC-6ACE-C2FB-FB56-2B9406783D8E}"/>
              </a:ext>
            </a:extLst>
          </p:cNvPr>
          <p:cNvSpPr txBox="1"/>
          <p:nvPr/>
        </p:nvSpPr>
        <p:spPr>
          <a:xfrm>
            <a:off x="12801600" y="2781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Screenshots </a:t>
            </a:r>
            <a:endParaRPr lang="en-IN" sz="2400" dirty="0">
              <a:effectLst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F33CF-F460-2AEB-63B4-FCEFE07EA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365" y="3612297"/>
            <a:ext cx="8458200" cy="58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E41F3-6C71-AC8B-0E1E-2DE4295E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6620243-656F-4A3B-329C-1B177BA0DB67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286AE74-4442-CBBF-1A22-EE3DCC9FD034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C1A49EB-61B0-4635-31C9-F3303931762E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Results &amp; Discussion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39164162-32FF-B9DD-B8D6-5572931C9A9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3996A8A-485A-8797-E168-5CCDCBF78853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3EE94-2BEF-5902-169D-ACE994C8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89" y="4762500"/>
            <a:ext cx="8306212" cy="4368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5FB24A-E98F-F7C9-59CD-36FB1AF39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185" y="4762500"/>
            <a:ext cx="8306212" cy="4368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915A59-3FED-5A9C-E1C2-8DDD9D2212D8}"/>
              </a:ext>
            </a:extLst>
          </p:cNvPr>
          <p:cNvSpPr txBox="1"/>
          <p:nvPr/>
        </p:nvSpPr>
        <p:spPr>
          <a:xfrm>
            <a:off x="486286" y="3312770"/>
            <a:ext cx="738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3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26ED4-4E63-9330-8C5D-6AE0D928C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A80A93-8FD4-6837-670B-E672755D52C3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B2490BB-B483-AB1B-A1E1-6B09797DCDF4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859FB06-78DB-A757-F92F-C06FB4A688E5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Challenges &amp; Limitations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F4119D5-4BE6-8F87-528A-3AF89C814357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FEBE67A-6B64-8015-A5B7-9A4B2D19D088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80E7658-522C-DC73-459D-C8EB765FD82D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59B6210E-8FE2-F281-788D-FA470CC3F448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447F2BD-CAAD-5F14-D74E-C7928D0F6E0F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1E8A-F7CD-F6DF-0514-11DC232D5249}"/>
              </a:ext>
            </a:extLst>
          </p:cNvPr>
          <p:cNvSpPr txBox="1"/>
          <p:nvPr/>
        </p:nvSpPr>
        <p:spPr>
          <a:xfrm>
            <a:off x="1752600" y="3301967"/>
            <a:ext cx="7620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Issues Faced During Development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Data Quality Issues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Integration Difficulties </a:t>
            </a:r>
          </a:p>
          <a:p>
            <a:pPr>
              <a:buFont typeface="+mj-lt"/>
              <a:buAutoNum type="arabicPeriod"/>
            </a:pPr>
            <a:endParaRPr lang="en-US" sz="4000" dirty="0"/>
          </a:p>
          <a:p>
            <a:r>
              <a:rPr lang="en-US" sz="4000" b="1" dirty="0"/>
              <a:t>Possible Constraints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High Implementation Costs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Scalability Challenges</a:t>
            </a:r>
          </a:p>
        </p:txBody>
      </p:sp>
      <p:pic>
        <p:nvPicPr>
          <p:cNvPr id="5122" name="Picture 2" descr="Advancements in natural language processing: Implications, challenges, and  future directions - ScienceDirect">
            <a:extLst>
              <a:ext uri="{FF2B5EF4-FFF2-40B4-BE49-F238E27FC236}">
                <a16:creationId xmlns:a16="http://schemas.microsoft.com/office/drawing/2014/main" id="{447AA49C-4DF3-645F-D851-3DAB2BEAC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3301968"/>
            <a:ext cx="6934200" cy="56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7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1161</Words>
  <Application>Microsoft Office PowerPoint</Application>
  <PresentationFormat>Custom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Wingdings</vt:lpstr>
      <vt:lpstr>Calibri (MS)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Capstone_Project_Title (1).pptx</dc:title>
  <dc:creator>MALREDDY PEDABALLI</dc:creator>
  <cp:lastModifiedBy>Mahi Mandati</cp:lastModifiedBy>
  <cp:revision>17</cp:revision>
  <dcterms:created xsi:type="dcterms:W3CDTF">2006-08-16T00:00:00Z</dcterms:created>
  <dcterms:modified xsi:type="dcterms:W3CDTF">2025-07-09T03:15:10Z</dcterms:modified>
  <dc:identifier>DAGgBin66dc</dc:identifier>
</cp:coreProperties>
</file>