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57" r:id="rId4"/>
    <p:sldId id="259" r:id="rId5"/>
    <p:sldId id="260" r:id="rId6"/>
    <p:sldId id="264" r:id="rId7"/>
    <p:sldId id="282" r:id="rId8"/>
    <p:sldId id="276" r:id="rId9"/>
    <p:sldId id="262" r:id="rId10"/>
    <p:sldId id="283" r:id="rId11"/>
    <p:sldId id="284" r:id="rId12"/>
    <p:sldId id="267" r:id="rId13"/>
    <p:sldId id="268" r:id="rId14"/>
    <p:sldId id="269" r:id="rId15"/>
    <p:sldId id="281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090" cy="2822394"/>
            <a:chOff x="4606890" y="1384397"/>
            <a:chExt cx="4537090" cy="2822394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b="1" spc="-45" dirty="0">
                <a:solidFill>
                  <a:srgbClr val="1A1A1A"/>
                </a:solidFill>
                <a:latin typeface="Arial"/>
                <a:cs typeface="Arial"/>
              </a:rPr>
              <a:t>Serenity: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r>
              <a:rPr lang="en-US" sz="4000" b="1" spc="75" dirty="0">
                <a:solidFill>
                  <a:srgbClr val="1A1A1A"/>
                </a:solidFill>
                <a:latin typeface="Arial"/>
                <a:cs typeface="Arial"/>
              </a:rPr>
              <a:t> Translator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25E437-24BC-FBD9-640D-E3066B46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52550"/>
            <a:ext cx="6062133" cy="3409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3263FA-59F5-A00A-2C46-A60369A2DCD9}"/>
              </a:ext>
            </a:extLst>
          </p:cNvPr>
          <p:cNvSpPr txBox="1"/>
          <p:nvPr/>
        </p:nvSpPr>
        <p:spPr>
          <a:xfrm>
            <a:off x="685800" y="541359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3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32B94-2143-8CD9-F972-6F69C3C9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0495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Conclusion: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511278" cy="148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7600"/>
              </a:lnSpc>
              <a:spcBef>
                <a:spcPts val="100"/>
              </a:spcBef>
              <a:tabLst>
                <a:tab pos="2984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</a:t>
            </a:r>
            <a:r>
              <a:rPr lang="en-US" sz="1800" spc="-5" dirty="0">
                <a:latin typeface="Times New Roman"/>
                <a:cs typeface="Times New Roman"/>
              </a:rPr>
              <a:t>his report presents a real-time vision-based system designed for precise American Sign Language (ASL) alphabet recognition. By employing a sophisticated dual-layered algorithm, this system excels in distinguishing ASL. With optimal conditions, it proficiently recognizes nearly all ASL alphabets, showcasing inclusivity for the Deaf and Hard of Hearing community.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References: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1768B60-78DD-C8D1-7025-5E9414B55B94}"/>
              </a:ext>
            </a:extLst>
          </p:cNvPr>
          <p:cNvSpPr txBox="1"/>
          <p:nvPr/>
        </p:nvSpPr>
        <p:spPr>
          <a:xfrm>
            <a:off x="997723" y="1885950"/>
            <a:ext cx="7511278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A.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Sharma,</a:t>
            </a:r>
            <a:r>
              <a:rPr lang="en-US" sz="14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</a:t>
            </a:r>
            <a:r>
              <a:rPr lang="en-US" sz="1400" spc="1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Verma,</a:t>
            </a:r>
            <a:r>
              <a:rPr lang="en-US" sz="1400" spc="2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”Sign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Translation,” 2020 11th International Conference on Computing, Communication and Networking Technologies (IC- CCNT), Kharagpur, India, 2020, pp. 1-8,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10.1109/ICC-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CNT49239.2020.9225422.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W.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Li,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Wang,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”Sign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1400" spc="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Based on Computer Vision,” 2021 IEEE International Conference on Artificial Intelligence and Computer Applications (ICAICA), Dalian, China, 2021, pp. 919-922,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10.1109/ICAICA52286.2021.9498024.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V.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Truong,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Q.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Tran,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”A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translator</a:t>
            </a:r>
            <a:r>
              <a:rPr lang="en-US" sz="14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American sign language to text and speech,” 2016 IEEE 5th Global Conference on Consumer Electronics, 2016, pp. 1-2,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10.1109/GCCE.2016.7800427.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160DF5-A841-0EF2-0423-D4761012CCCD}"/>
              </a:ext>
            </a:extLst>
          </p:cNvPr>
          <p:cNvSpPr txBox="1"/>
          <p:nvPr/>
        </p:nvSpPr>
        <p:spPr>
          <a:xfrm>
            <a:off x="685800" y="165735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Y. Madhuri, G.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Anitha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and 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Anburajan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”Vision-based sign language translation device,” 2013 International Conference on Infor-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Communication and Embedded Systems (ICICES), Chennai, India, 2013, pp. 565-568,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10.1109/ICICES.2013.6508395.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Rokade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Yogeshwar Jadav, Prashant. (2017). Indian Sign Language Recognition System. International Journal of Engineering and Technology. 9. 189-196. 10.21817/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ijet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/2017/v9i3/170903S030.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Slabaugh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Boyes, R. and Yang, X., 2010. Multicore image processing with OpenMP [applications corner]. IEEE Signal Processing Magazine, 27(2), pp.134-138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Prof Kavita Jain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27137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0000"/>
                </a:solidFill>
              </a:rPr>
              <a:t>Group no. 3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Novi </a:t>
            </a:r>
            <a:r>
              <a:rPr lang="en-US" b="1" spc="-5" dirty="0" err="1">
                <a:latin typeface="Times New Roman"/>
                <a:cs typeface="Times New Roman"/>
              </a:rPr>
              <a:t>Andrades</a:t>
            </a:r>
            <a:r>
              <a:rPr lang="en-US" b="1" spc="-5" dirty="0">
                <a:latin typeface="Times New Roman"/>
                <a:cs typeface="Times New Roman"/>
              </a:rPr>
              <a:t> – 202101003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Alicia Dsouza – 202101017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Alita Fernandes – 202101019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Sharan Shetty - 202101056</a:t>
            </a:r>
          </a:p>
        </p:txBody>
      </p:sp>
    </p:spTree>
    <p:extLst>
      <p:ext uri="{BB962C8B-B14F-4D97-AF65-F5344CB8AC3E}">
        <p14:creationId xmlns:p14="http://schemas.microsoft.com/office/powerpoint/2010/main" val="162219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 of </a:t>
            </a:r>
            <a:r>
              <a:rPr sz="2000" spc="-5" dirty="0">
                <a:latin typeface="Times New Roman"/>
                <a:cs typeface="Times New Roman"/>
              </a:rPr>
              <a:t>American Sign Language</a:t>
            </a:r>
            <a:r>
              <a:rPr lang="en-US" sz="2000" spc="-5" dirty="0">
                <a:latin typeface="Times New Roman"/>
                <a:cs typeface="Times New Roman"/>
              </a:rPr>
              <a:t>, it</a:t>
            </a:r>
            <a:r>
              <a:rPr sz="2000" spc="-5" dirty="0">
                <a:latin typeface="Times New Roman"/>
                <a:cs typeface="Times New Roman"/>
              </a:rPr>
              <a:t>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79285" y="127635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105" dirty="0"/>
              <a:t>Literature Survey</a:t>
            </a:r>
            <a:endParaRPr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3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19150"/>
            <a:ext cx="7429500" cy="3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lang="en-US" b="1" dirty="0">
                <a:latin typeface="AoyagiKouzanFontT"/>
                <a:cs typeface="AoyagiKouzanFontT"/>
              </a:rPr>
              <a:t>Proposed Design:</a:t>
            </a:r>
            <a:r>
              <a:rPr sz="1800" b="1" dirty="0">
                <a:latin typeface="AoyagiKouzanFontT"/>
                <a:cs typeface="AoyagiKouzanFontT"/>
              </a:rPr>
              <a:t>	</a:t>
            </a:r>
            <a:r>
              <a:rPr lang="en-US" sz="1800" b="1" dirty="0">
                <a:latin typeface="AoyagiKouzanFontT"/>
                <a:cs typeface="AoyagiKouzanFontT"/>
              </a:rPr>
              <a:t>Block Diagram</a:t>
            </a:r>
            <a:endParaRPr sz="1800" b="1" dirty="0">
              <a:latin typeface="Lato"/>
              <a:cs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DF343-C251-2FB0-075E-CE2BE755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5431146" cy="34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 dirty="0">
              <a:latin typeface="Lato"/>
              <a:cs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908C5-25B2-8104-C1E3-7AFD7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518" r="56228" b="33704"/>
          <a:stretch/>
        </p:blipFill>
        <p:spPr>
          <a:xfrm>
            <a:off x="91340" y="1919722"/>
            <a:ext cx="2557161" cy="21906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A27417-11DA-7EA2-7942-5872DEBB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32" y="2348354"/>
            <a:ext cx="1455192" cy="1423419"/>
          </a:xfrm>
          <a:prstGeom prst="rect">
            <a:avLst/>
          </a:prstGeom>
        </p:spPr>
      </p:pic>
      <p:grpSp>
        <p:nvGrpSpPr>
          <p:cNvPr id="24" name="object 9">
            <a:extLst>
              <a:ext uri="{FF2B5EF4-FFF2-40B4-BE49-F238E27FC236}">
                <a16:creationId xmlns:a16="http://schemas.microsoft.com/office/drawing/2014/main" id="{77C08FCC-1C42-B096-FC2E-C68892C795E7}"/>
              </a:ext>
            </a:extLst>
          </p:cNvPr>
          <p:cNvGrpSpPr/>
          <p:nvPr/>
        </p:nvGrpSpPr>
        <p:grpSpPr>
          <a:xfrm>
            <a:off x="5028728" y="2946297"/>
            <a:ext cx="885825" cy="171450"/>
            <a:chOff x="2696907" y="2923606"/>
            <a:chExt cx="885825" cy="171450"/>
          </a:xfrm>
        </p:grpSpPr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7A20C5E1-56C0-0FD2-F159-528F97BAEA0D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334D95D6-F640-1BC0-2AB9-2723CF9A8993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1E51061-2C49-F54D-29A8-BA7259C6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70" y="2409761"/>
            <a:ext cx="2972020" cy="103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466</Words>
  <Application>Microsoft Office PowerPoint</Application>
  <PresentationFormat>On-screen Show (16:9)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AoyagiKouzanFontT</vt:lpstr>
      <vt:lpstr>Arial</vt:lpstr>
      <vt:lpstr>Calibri</vt:lpstr>
      <vt:lpstr>Lato</vt:lpstr>
      <vt:lpstr>Times New Roman</vt:lpstr>
      <vt:lpstr>Office Theme</vt:lpstr>
      <vt:lpstr>PowerPoint Presentation</vt:lpstr>
      <vt:lpstr>Group no. 3</vt:lpstr>
      <vt:lpstr>Abstract</vt:lpstr>
      <vt:lpstr>PowerPoint Presentation</vt:lpstr>
      <vt:lpstr>Literature Survey</vt:lpstr>
      <vt:lpstr>PowerPoint Presentation</vt:lpstr>
      <vt:lpstr>PowerPoint Presentation</vt:lpstr>
      <vt:lpstr>Software Requirements</vt:lpstr>
      <vt:lpstr>PowerPoint Presentation</vt:lpstr>
      <vt:lpstr>PowerPoint Presentation</vt:lpstr>
      <vt:lpstr>PowerPoint Presentation</vt:lpstr>
      <vt:lpstr>Conclusion:</vt:lpstr>
      <vt:lpstr>References: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DSouza</dc:creator>
  <cp:lastModifiedBy>Alicia DSouza</cp:lastModifiedBy>
  <cp:revision>15</cp:revision>
  <dcterms:created xsi:type="dcterms:W3CDTF">2021-09-22T17:48:24Z</dcterms:created>
  <dcterms:modified xsi:type="dcterms:W3CDTF">2023-11-08T18:59:31Z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