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5" r:id="rId4"/>
  </p:sldMasterIdLst>
  <p:notesMasterIdLst>
    <p:notesMasterId r:id="rId25"/>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7" autoAdjust="0"/>
    <p:restoredTop sz="74189" autoAdjust="0"/>
  </p:normalViewPr>
  <p:slideViewPr>
    <p:cSldViewPr snapToGrid="0" snapToObjects="1" showGuides="1">
      <p:cViewPr varScale="1">
        <p:scale>
          <a:sx n="64" d="100"/>
          <a:sy n="64" d="100"/>
        </p:scale>
        <p:origin x="1267"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07T05:36:17.71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07T05:36:17.71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07T05:36:17.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07T05:36:17.71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07T05:36:17.71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07T05:36:17.71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07T05:36:17.7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07T05:36:17.71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93563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518623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9</a:t>
            </a:fld>
            <a:endParaRPr lang="en-US"/>
          </a:p>
        </p:txBody>
      </p:sp>
    </p:spTree>
    <p:extLst>
      <p:ext uri="{BB962C8B-B14F-4D97-AF65-F5344CB8AC3E}">
        <p14:creationId xmlns:p14="http://schemas.microsoft.com/office/powerpoint/2010/main" val="2178996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10</a:t>
            </a:fld>
            <a:endParaRPr lang="en-US"/>
          </a:p>
        </p:txBody>
      </p:sp>
    </p:spTree>
    <p:extLst>
      <p:ext uri="{BB962C8B-B14F-4D97-AF65-F5344CB8AC3E}">
        <p14:creationId xmlns:p14="http://schemas.microsoft.com/office/powerpoint/2010/main" val="1017060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12</a:t>
            </a:fld>
            <a:endParaRPr lang="en-US"/>
          </a:p>
        </p:txBody>
      </p:sp>
    </p:spTree>
    <p:extLst>
      <p:ext uri="{BB962C8B-B14F-4D97-AF65-F5344CB8AC3E}">
        <p14:creationId xmlns:p14="http://schemas.microsoft.com/office/powerpoint/2010/main" val="173698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16</a:t>
            </a:fld>
            <a:endParaRPr lang="en-US"/>
          </a:p>
        </p:txBody>
      </p:sp>
    </p:spTree>
    <p:extLst>
      <p:ext uri="{BB962C8B-B14F-4D97-AF65-F5344CB8AC3E}">
        <p14:creationId xmlns:p14="http://schemas.microsoft.com/office/powerpoint/2010/main" val="123639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19</a:t>
            </a:fld>
            <a:endParaRPr lang="en-US"/>
          </a:p>
        </p:txBody>
      </p:sp>
    </p:spTree>
    <p:extLst>
      <p:ext uri="{BB962C8B-B14F-4D97-AF65-F5344CB8AC3E}">
        <p14:creationId xmlns:p14="http://schemas.microsoft.com/office/powerpoint/2010/main" val="37397778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0.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0.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5709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0516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9199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88468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9521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3847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1406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5948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81818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CEA5C912-EFF2-892E-58BE-A20A8224C4B1}"/>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61C2E795-36E8-72A6-EDCB-C4EC4D485381}"/>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6BC68BE4-1BCE-DC26-0DD6-B6C2AA4AE362}"/>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2B7B428C-1818-D38A-51A6-EBC0E289BF6E}"/>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04AABAE3-E228-0720-AD03-CF3C6639C6F7}"/>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C6DBE49A-7AA2-A154-6148-5F19077C0E48}"/>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54E36230-2420-2B25-CE06-161D94AA47D5}"/>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2D00B5EC-58D2-AFD0-B2A7-1D1EF8AFBF40}"/>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18425061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1668527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7258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7232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4354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4631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272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4046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052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4702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tif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1BEF0D-F0BB-DE4B-95CE-6DB70DBA9567}" type="datetimeFigureOut">
              <a:rPr lang="en-US" smtClean="0"/>
              <a:pPr/>
              <a:t>1/7/2023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dirty="0"/>
          </a:p>
        </p:txBody>
      </p:sp>
      <p:pic>
        <p:nvPicPr>
          <p:cNvPr id="7" name="Picture 6">
            <a:extLst>
              <a:ext uri="{FF2B5EF4-FFF2-40B4-BE49-F238E27FC236}">
                <a16:creationId xmlns:a16="http://schemas.microsoft.com/office/drawing/2014/main" id="{12D65257-CD92-B224-80E5-38AE775BB5F2}"/>
              </a:ext>
            </a:extLst>
          </p:cNvPr>
          <p:cNvPicPr>
            <a:picLocks noChangeAspect="1"/>
          </p:cNvPicPr>
          <p:nvPr userDrawn="1"/>
        </p:nvPicPr>
        <p:blipFill>
          <a:blip r:embed="rId22"/>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41FAD595-04D3-F3BE-E3D1-DC7E8904D04F}"/>
              </a:ext>
            </a:extLst>
          </p:cNvPr>
          <p:cNvPicPr>
            <a:picLocks noChangeAspect="1"/>
          </p:cNvPicPr>
          <p:nvPr userDrawn="1"/>
        </p:nvPicPr>
        <p:blipFill>
          <a:blip r:embed="rId23"/>
          <a:stretch>
            <a:fillRect/>
          </a:stretch>
        </p:blipFill>
        <p:spPr>
          <a:xfrm>
            <a:off x="8475870" y="6371623"/>
            <a:ext cx="3375991" cy="397761"/>
          </a:xfrm>
          <a:prstGeom prst="rect">
            <a:avLst/>
          </a:prstGeom>
        </p:spPr>
      </p:pic>
      <p:pic>
        <p:nvPicPr>
          <p:cNvPr id="9" name="Picture 8">
            <a:extLst>
              <a:ext uri="{FF2B5EF4-FFF2-40B4-BE49-F238E27FC236}">
                <a16:creationId xmlns:a16="http://schemas.microsoft.com/office/drawing/2014/main" id="{79AE32A8-80D6-4A4F-D5DF-A1ADE7E0E41B}"/>
              </a:ext>
            </a:extLst>
          </p:cNvPr>
          <p:cNvPicPr>
            <a:picLocks noChangeAspect="1"/>
          </p:cNvPicPr>
          <p:nvPr userDrawn="1"/>
        </p:nvPicPr>
        <p:blipFill>
          <a:blip r:embed="rId24">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59082561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 id="2147483764" r:id="rId19"/>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0.png"/><Relationship Id="rId26" Type="http://schemas.openxmlformats.org/officeDocument/2006/relationships/customXml" Target="../ink/ink22.xml"/><Relationship Id="rId3" Type="http://schemas.openxmlformats.org/officeDocument/2006/relationships/image" Target="../media/image7.png"/><Relationship Id="rId21" Type="http://schemas.openxmlformats.org/officeDocument/2006/relationships/image" Target="../media/image40.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18.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0.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0.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18.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324868" y="1942660"/>
            <a:ext cx="5479862" cy="1325563"/>
          </a:xfrm>
        </p:spPr>
        <p:txBody>
          <a:bodyPr anchor="ctr">
            <a:normAutofit fontScale="90000"/>
          </a:bodyPr>
          <a:lstStyle/>
          <a:p>
            <a:r>
              <a:rPr lang="en-IN" b="0" i="0" dirty="0">
                <a:solidFill>
                  <a:srgbClr val="333333"/>
                </a:solidFill>
                <a:effectLst/>
                <a:latin typeface="Source Sans Pro" panose="020B0503030403020204" pitchFamily="34" charset="0"/>
              </a:rPr>
              <a:t>Stack Overflow Developer Survey Data Report. </a:t>
            </a:r>
            <a:endParaRPr lang="en-US" dirty="0">
              <a:solidFill>
                <a:srgbClr val="0E659B"/>
              </a:solidFill>
            </a:endParaRPr>
          </a:p>
        </p:txBody>
      </p:sp>
      <p:sp>
        <p:nvSpPr>
          <p:cNvPr id="3" name="Subtitle 2">
            <a:extLst>
              <a:ext uri="{FF2B5EF4-FFF2-40B4-BE49-F238E27FC236}">
                <a16:creationId xmlns:a16="http://schemas.microsoft.com/office/drawing/2014/main" id="{93383873-F31C-4E31-B4BA-B40D502705CE}"/>
              </a:ext>
            </a:extLst>
          </p:cNvPr>
          <p:cNvSpPr>
            <a:spLocks noGrp="1"/>
          </p:cNvSpPr>
          <p:nvPr>
            <p:ph sz="half" idx="1"/>
          </p:nvPr>
        </p:nvSpPr>
        <p:spPr>
          <a:xfrm>
            <a:off x="6172200" y="3560007"/>
            <a:ext cx="5181600" cy="2616956"/>
          </a:xfrm>
        </p:spPr>
        <p:txBody>
          <a:bodyPr>
            <a:normAutofit/>
          </a:bodyPr>
          <a:lstStyle/>
          <a:p>
            <a:pPr marL="0" indent="0">
              <a:buNone/>
            </a:pPr>
            <a:r>
              <a:rPr lang="en-US" dirty="0"/>
              <a:t>SHARANU</a:t>
            </a:r>
          </a:p>
          <a:p>
            <a:pPr marL="0" indent="0">
              <a:buNone/>
            </a:pPr>
            <a:r>
              <a:rPr lang="en-US" dirty="0"/>
              <a:t>2023-01-07</a:t>
            </a:r>
          </a:p>
          <a:p>
            <a:pPr marL="0" indent="0">
              <a:buNone/>
            </a:pPr>
            <a:endParaRPr lang="en-US" dirty="0"/>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669437" y="1952359"/>
            <a:ext cx="5181600" cy="4351338"/>
          </a:xfrm>
        </p:spPr>
        <p:txBody>
          <a:bodyPr>
            <a:normAutofit fontScale="92500" lnSpcReduction="10000"/>
          </a:bodyPr>
          <a:lstStyle/>
          <a:p>
            <a:pPr marL="0" indent="0">
              <a:buNone/>
            </a:pPr>
            <a:r>
              <a:rPr lang="en-US" dirty="0"/>
              <a:t>Findings</a:t>
            </a:r>
          </a:p>
          <a:p>
            <a:r>
              <a:rPr lang="en-US" dirty="0"/>
              <a:t>SQL database programs were the most popular , with MySQL in the lead. </a:t>
            </a:r>
          </a:p>
          <a:p>
            <a:r>
              <a:rPr lang="en-US" dirty="0"/>
              <a:t>PostgreSQL is gaining popularity over other SQL database programs, and it was the overall most desired database for the next year.</a:t>
            </a:r>
          </a:p>
          <a:p>
            <a:r>
              <a:rPr lang="en-US" dirty="0"/>
              <a:t>MongoDB and Redis are the most favorable NoSQL database</a:t>
            </a:r>
          </a:p>
          <a:p>
            <a:r>
              <a:rPr lang="en-US" dirty="0"/>
              <a:t>Increasing interest in Elasticsearch.</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96582" y="2021305"/>
            <a:ext cx="5181601" cy="4020057"/>
          </a:xfrm>
        </p:spPr>
        <p:txBody>
          <a:bodyPr>
            <a:normAutofit fontScale="92500" lnSpcReduction="10000"/>
          </a:bodyPr>
          <a:lstStyle/>
          <a:p>
            <a:pPr marL="0" indent="0">
              <a:buNone/>
            </a:pPr>
            <a:r>
              <a:rPr lang="en-US" dirty="0"/>
              <a:t>Implications</a:t>
            </a:r>
          </a:p>
          <a:p>
            <a:pPr marL="0" indent="0">
              <a:buNone/>
            </a:pPr>
            <a:r>
              <a:rPr lang="en-US" dirty="0"/>
              <a:t>• There appears to be increasing developer preference towards open-source database programs. </a:t>
            </a:r>
          </a:p>
          <a:p>
            <a:pPr marL="0" indent="0">
              <a:buNone/>
            </a:pPr>
            <a:r>
              <a:rPr lang="en-US" dirty="0"/>
              <a:t>• NoSQL database programs are gaining popularity, which likely reflects a growing need to handle non relational and unstructured data.</a:t>
            </a:r>
          </a:p>
          <a:p>
            <a:pPr marL="0" indent="0">
              <a:buNone/>
            </a:pPr>
            <a:r>
              <a:rPr lang="en-US" dirty="0"/>
              <a:t>• Current and aspiring data analysts should develop competence in NoSQL in addition to SQL database programs.</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285075" y="2636883"/>
            <a:ext cx="7068725" cy="2569239"/>
          </a:xfrm>
        </p:spPr>
        <p:txBody>
          <a:bodyPr>
            <a:normAutofit fontScale="92500" lnSpcReduction="10000"/>
          </a:bodyPr>
          <a:lstStyle/>
          <a:p>
            <a:pPr marL="0" indent="0">
              <a:buNone/>
            </a:pPr>
            <a:r>
              <a:rPr lang="en-US" sz="2000" dirty="0"/>
              <a:t>The permanent link of the read-only view of the Cognos dashboard:</a:t>
            </a:r>
          </a:p>
          <a:p>
            <a:pPr marL="0" indent="0">
              <a:buNone/>
            </a:pPr>
            <a:r>
              <a:rPr lang="en-US" sz="2000" cap="none" dirty="0"/>
              <a:t>https://dataplatform.cloud.ibm.com/dashboards/0cb6e45c-0770-4c0c-87af-5e4d63c1f830/view/641ecb783e9330d577eac8e407cb2a572b617309e7bb840b82877b490a342797f06b1b91c8291859dd405732fbed44089a </a:t>
            </a:r>
            <a:endParaRPr lang="en-US" sz="2200" b="1" cap="none" dirty="0"/>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913775" y="618517"/>
            <a:ext cx="10364451" cy="765115"/>
          </a:xfrm>
        </p:spPr>
        <p:txBody>
          <a:bodyPr anchor="ctr">
            <a:normAutofit/>
          </a:bodyPr>
          <a:lstStyle/>
          <a:p>
            <a:r>
              <a:rPr lang="en-IN" dirty="0"/>
              <a:t>CURRENT TECHNOLOGY USAGE</a:t>
            </a:r>
            <a:endParaRPr lang="en-US" dirty="0"/>
          </a:p>
        </p:txBody>
      </p:sp>
      <p:pic>
        <p:nvPicPr>
          <p:cNvPr id="9" name="Content Placeholder 8">
            <a:extLst>
              <a:ext uri="{FF2B5EF4-FFF2-40B4-BE49-F238E27FC236}">
                <a16:creationId xmlns:a16="http://schemas.microsoft.com/office/drawing/2014/main" id="{D113879E-2E7D-AE32-AEAC-A4B274854FB6}"/>
              </a:ext>
            </a:extLst>
          </p:cNvPr>
          <p:cNvPicPr>
            <a:picLocks noGrp="1" noChangeAspect="1"/>
          </p:cNvPicPr>
          <p:nvPr>
            <p:ph idx="1"/>
          </p:nvPr>
        </p:nvPicPr>
        <p:blipFill>
          <a:blip r:embed="rId3"/>
          <a:stretch>
            <a:fillRect/>
          </a:stretch>
        </p:blipFill>
        <p:spPr>
          <a:xfrm>
            <a:off x="288758" y="1383632"/>
            <a:ext cx="11297653" cy="4855851"/>
          </a:xfr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913775" y="618517"/>
            <a:ext cx="10364451" cy="753083"/>
          </a:xfrm>
        </p:spPr>
        <p:txBody>
          <a:bodyPr anchor="ctr">
            <a:normAutofit/>
          </a:bodyPr>
          <a:lstStyle/>
          <a:p>
            <a:r>
              <a:rPr lang="en-IN" dirty="0"/>
              <a:t>FUTURE TECHNOLOGY TREND</a:t>
            </a:r>
            <a:endParaRPr lang="en-US" dirty="0"/>
          </a:p>
        </p:txBody>
      </p:sp>
      <p:pic>
        <p:nvPicPr>
          <p:cNvPr id="4" name="Content Placeholder 3">
            <a:extLst>
              <a:ext uri="{FF2B5EF4-FFF2-40B4-BE49-F238E27FC236}">
                <a16:creationId xmlns:a16="http://schemas.microsoft.com/office/drawing/2014/main" id="{E715F487-D99C-F695-EE0B-41EB57DC975C}"/>
              </a:ext>
            </a:extLst>
          </p:cNvPr>
          <p:cNvPicPr>
            <a:picLocks noGrp="1" noChangeAspect="1"/>
          </p:cNvPicPr>
          <p:nvPr>
            <p:ph idx="1"/>
          </p:nvPr>
        </p:nvPicPr>
        <p:blipFill>
          <a:blip r:embed="rId2"/>
          <a:stretch>
            <a:fillRect/>
          </a:stretch>
        </p:blipFill>
        <p:spPr>
          <a:xfrm>
            <a:off x="625642" y="1199347"/>
            <a:ext cx="10804358" cy="5040135"/>
          </a:xfr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913775" y="618518"/>
            <a:ext cx="10364451" cy="837304"/>
          </a:xfrm>
        </p:spPr>
        <p:txBody>
          <a:bodyPr anchor="ctr">
            <a:normAutofit/>
          </a:bodyPr>
          <a:lstStyle/>
          <a:p>
            <a:r>
              <a:rPr lang="en-IN" dirty="0"/>
              <a:t>DEMOGRAPHICS</a:t>
            </a:r>
            <a:endParaRPr lang="en-US" dirty="0"/>
          </a:p>
        </p:txBody>
      </p:sp>
      <p:pic>
        <p:nvPicPr>
          <p:cNvPr id="4" name="Content Placeholder 3">
            <a:extLst>
              <a:ext uri="{FF2B5EF4-FFF2-40B4-BE49-F238E27FC236}">
                <a16:creationId xmlns:a16="http://schemas.microsoft.com/office/drawing/2014/main" id="{B2A77BB7-9FD0-2843-000F-0966A49EB9C3}"/>
              </a:ext>
            </a:extLst>
          </p:cNvPr>
          <p:cNvPicPr>
            <a:picLocks noGrp="1" noChangeAspect="1"/>
          </p:cNvPicPr>
          <p:nvPr>
            <p:ph idx="1"/>
          </p:nvPr>
        </p:nvPicPr>
        <p:blipFill>
          <a:blip r:embed="rId2"/>
          <a:stretch>
            <a:fillRect/>
          </a:stretch>
        </p:blipFill>
        <p:spPr>
          <a:xfrm>
            <a:off x="372979" y="1231609"/>
            <a:ext cx="11598442" cy="4808244"/>
          </a:xfr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42213" y="2574126"/>
            <a:ext cx="3054361" cy="3054361"/>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5089970" y="2160589"/>
            <a:ext cx="6628788" cy="3880773"/>
          </a:xfrm>
        </p:spPr>
        <p:txBody>
          <a:bodyPr>
            <a:noAutofit/>
          </a:bodyPr>
          <a:lstStyle/>
          <a:p>
            <a:r>
              <a:rPr lang="en-US" sz="1600" dirty="0">
                <a:latin typeface="Arial" panose="020B0604020202020204" pitchFamily="34" charset="0"/>
                <a:cs typeface="Arial" panose="020B0604020202020204" pitchFamily="34" charset="0"/>
              </a:rPr>
              <a:t>Taken together, the findings yield insights into the following questions: </a:t>
            </a:r>
          </a:p>
          <a:p>
            <a:pPr marL="457200" lvl="1" indent="0">
              <a:buNone/>
            </a:pPr>
            <a:r>
              <a:rPr lang="en-US" sz="1600" dirty="0">
                <a:latin typeface="Arial" panose="020B0604020202020204" pitchFamily="34" charset="0"/>
                <a:cs typeface="Arial" panose="020B0604020202020204" pitchFamily="34" charset="0"/>
              </a:rPr>
              <a:t>• What kinds of developer technologies are in top demand ?</a:t>
            </a:r>
          </a:p>
          <a:p>
            <a:pPr marL="457200" lvl="1" indent="0">
              <a:buNone/>
            </a:pPr>
            <a:r>
              <a:rPr lang="en-US" sz="1600" dirty="0">
                <a:latin typeface="Arial" panose="020B0604020202020204" pitchFamily="34" charset="0"/>
                <a:cs typeface="Arial" panose="020B0604020202020204" pitchFamily="34" charset="0"/>
              </a:rPr>
              <a:t>• Which technologies should prospective developers and data professionals be learning?</a:t>
            </a:r>
          </a:p>
          <a:p>
            <a:pPr marL="457200" lvl="1" indent="0">
              <a:buNone/>
            </a:pPr>
            <a:r>
              <a:rPr lang="en-US" sz="1600" dirty="0">
                <a:latin typeface="Arial" panose="020B0604020202020204" pitchFamily="34" charset="0"/>
                <a:cs typeface="Arial" panose="020B0604020202020204" pitchFamily="34" charset="0"/>
              </a:rPr>
              <a:t> • Which technologies should educators place more emphasis on teaching in upcoming years? </a:t>
            </a:r>
          </a:p>
          <a:p>
            <a:pPr marL="457200" lvl="1" indent="0">
              <a:buNone/>
            </a:pPr>
            <a:r>
              <a:rPr lang="en-US" sz="1600" dirty="0">
                <a:latin typeface="Arial" panose="020B0604020202020204" pitchFamily="34" charset="0"/>
                <a:cs typeface="Arial" panose="020B0604020202020204" pitchFamily="34" charset="0"/>
              </a:rPr>
              <a:t>• What does the distribution of annual compensation for developers look like? </a:t>
            </a:r>
          </a:p>
          <a:p>
            <a:pPr marL="457200" lvl="1" indent="0">
              <a:buNone/>
            </a:pPr>
            <a:r>
              <a:rPr lang="en-US" sz="1600" dirty="0">
                <a:latin typeface="Arial" panose="020B0604020202020204" pitchFamily="34" charset="0"/>
                <a:cs typeface="Arial" panose="020B0604020202020204" pitchFamily="34" charset="0"/>
              </a:rPr>
              <a:t>• What is the developer demographic like? Is there a gender representation gap? </a:t>
            </a: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Autofit/>
          </a:bodyPr>
          <a:lstStyle/>
          <a:p>
            <a:pPr marL="0" indent="0">
              <a:buNone/>
            </a:pPr>
            <a:r>
              <a:rPr lang="en-US" sz="1200" dirty="0">
                <a:latin typeface="Arial" panose="020B0604020202020204" pitchFamily="34" charset="0"/>
                <a:cs typeface="Arial" panose="020B0604020202020204" pitchFamily="34" charset="0"/>
              </a:rPr>
              <a:t>Findings</a:t>
            </a:r>
          </a:p>
          <a:p>
            <a:pPr marL="0" indent="0" algn="just">
              <a:buNone/>
            </a:pPr>
            <a:r>
              <a:rPr lang="en-US" sz="1500" cap="none" dirty="0">
                <a:latin typeface="Arial" panose="020B0604020202020204" pitchFamily="34" charset="0"/>
                <a:cs typeface="Arial" panose="020B0604020202020204" pitchFamily="34" charset="0"/>
              </a:rPr>
              <a:t>• Interest in JavaScript and html/CSS remain high  as per usage too. There’s also increasing interest in typescript.</a:t>
            </a:r>
          </a:p>
          <a:p>
            <a:pPr marL="0" indent="0" algn="just">
              <a:buNone/>
            </a:pPr>
            <a:r>
              <a:rPr lang="en-US" sz="1500" cap="none" dirty="0">
                <a:latin typeface="Arial" panose="020B0604020202020204" pitchFamily="34" charset="0"/>
                <a:cs typeface="Arial" panose="020B0604020202020204" pitchFamily="34" charset="0"/>
              </a:rPr>
              <a:t>• Increasing interest in python pertaining to development of ai and ml. </a:t>
            </a:r>
          </a:p>
          <a:p>
            <a:pPr marL="0" indent="0" algn="just">
              <a:buNone/>
            </a:pPr>
            <a:r>
              <a:rPr lang="en-US" sz="1500" cap="none" dirty="0">
                <a:latin typeface="Arial" panose="020B0604020202020204" pitchFamily="34" charset="0"/>
                <a:cs typeface="Arial" panose="020B0604020202020204" pitchFamily="34" charset="0"/>
              </a:rPr>
              <a:t>• High usage and interest in SQL. MySQL had the highest usage, but PostgreSQL is gaining interest and was the overall most desired database program for the next year. NoSQL database programs gaining interest, of which MongoDb was the most used and desired for the next year.</a:t>
            </a:r>
          </a:p>
          <a:p>
            <a:pPr marL="0" indent="0" algn="just">
              <a:buNone/>
            </a:pPr>
            <a:r>
              <a:rPr lang="en-US" sz="1500" cap="none" dirty="0">
                <a:latin typeface="Arial" panose="020B0604020202020204" pitchFamily="34" charset="0"/>
                <a:cs typeface="Arial" panose="020B0604020202020204" pitchFamily="34" charset="0"/>
              </a:rPr>
              <a:t>• A severe gender representation gap (in favor of men), despite median compensation being slightly higher for women. Technology divide between countries. </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96586" y="1961147"/>
            <a:ext cx="5678582" cy="4080215"/>
          </a:xfrm>
        </p:spPr>
        <p:txBody>
          <a:bodyPr>
            <a:normAutofit fontScale="77500" lnSpcReduction="20000"/>
          </a:bodyPr>
          <a:lstStyle/>
          <a:p>
            <a:pPr marL="0" indent="0">
              <a:buNone/>
            </a:pPr>
            <a:r>
              <a:rPr lang="en-US" dirty="0"/>
              <a:t>Implications</a:t>
            </a:r>
          </a:p>
          <a:p>
            <a:pPr algn="just"/>
            <a:r>
              <a:rPr lang="en-US" cap="none" dirty="0">
                <a:latin typeface="Arial" panose="020B0604020202020204" pitchFamily="34" charset="0"/>
                <a:cs typeface="Arial" panose="020B0604020202020204" pitchFamily="34" charset="0"/>
              </a:rPr>
              <a:t>Web development is still in high demand. Current and prospective developers may consider picking up typescript in addition to JavaScript and HTML/CSS.</a:t>
            </a:r>
          </a:p>
          <a:p>
            <a:pPr algn="just"/>
            <a:r>
              <a:rPr lang="en-US" cap="none" dirty="0">
                <a:latin typeface="Arial" panose="020B0604020202020204" pitchFamily="34" charset="0"/>
                <a:cs typeface="Arial" panose="020B0604020202020204" pitchFamily="34" charset="0"/>
              </a:rPr>
              <a:t>With the growing need to handle big data and perform ai and ml work, data professionals should continue to enhance SQL competence but also enhance competence with NoSQL database programs and python. </a:t>
            </a:r>
          </a:p>
          <a:p>
            <a:pPr algn="just"/>
            <a:r>
              <a:rPr lang="en-US" cap="none" dirty="0">
                <a:latin typeface="Arial" panose="020B0604020202020204" pitchFamily="34" charset="0"/>
                <a:cs typeface="Arial" panose="020B0604020202020204" pitchFamily="34" charset="0"/>
              </a:rPr>
              <a:t> Businesses need to adapt to changing technology preferences, especially in terms of talent acquisition and development. </a:t>
            </a:r>
          </a:p>
          <a:p>
            <a:pPr algn="just"/>
            <a:r>
              <a:rPr lang="en-US" cap="none" dirty="0">
                <a:latin typeface="Arial" panose="020B0604020202020204" pitchFamily="34" charset="0"/>
                <a:cs typeface="Arial" panose="020B0604020202020204" pitchFamily="34" charset="0"/>
              </a:rPr>
              <a:t>Policy makers, educators, and organizations should work to minimize the gender representation gap in addition to the technology divide between countries. </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CONCLUSION</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439653" y="1825625"/>
            <a:ext cx="6914147" cy="4370638"/>
          </a:xfrm>
        </p:spPr>
        <p:txBody>
          <a:bodyPr/>
          <a:lstStyle/>
          <a:p>
            <a:r>
              <a:rPr lang="en-US" dirty="0"/>
              <a:t>A subset of data collected as part of the Stack Overflow Developer Survey was examined. </a:t>
            </a:r>
          </a:p>
          <a:p>
            <a:r>
              <a:rPr lang="en-US" dirty="0"/>
              <a:t>The findings yielded numerous insights into the technologies most used and desired by developers in addition to the developer demographic.</a:t>
            </a:r>
          </a:p>
          <a:p>
            <a:r>
              <a:rPr lang="en-US" dirty="0"/>
              <a:t> These insights should be particularly relevant for current and prospective developers aiming to remain competitive, businesses aiming to upskill their talent, educators in the field, and policy makers aiming to address gender and economic issues. </a:t>
            </a:r>
          </a:p>
        </p:txBody>
      </p:sp>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2490537"/>
            <a:ext cx="6809509" cy="3686426"/>
          </a:xfrm>
        </p:spPr>
        <p:txBody>
          <a:bodyPr/>
          <a:lstStyle/>
          <a:p>
            <a:r>
              <a:rPr lang="en-US" dirty="0"/>
              <a:t>Data on GitHub job postings for the 15 selected technologies shown above were collected using the GitHub Jobs API.</a:t>
            </a:r>
          </a:p>
          <a:p>
            <a:r>
              <a:rPr lang="en-US" dirty="0"/>
              <a:t>survey data regarding popular programming languages provided by IBM were collected.</a:t>
            </a:r>
          </a:p>
          <a:p>
            <a:pPr marL="0" indent="0">
              <a:buNone/>
            </a:pPr>
            <a:endParaRPr lang="en-US" dirty="0"/>
          </a:p>
        </p:txBody>
      </p:sp>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pic>
        <p:nvPicPr>
          <p:cNvPr id="5" name="Content Placeholder 4">
            <a:extLst>
              <a:ext uri="{FF2B5EF4-FFF2-40B4-BE49-F238E27FC236}">
                <a16:creationId xmlns:a16="http://schemas.microsoft.com/office/drawing/2014/main" id="{64E01A08-D07B-B8BC-80DF-D5BA8E255799}"/>
              </a:ext>
            </a:extLst>
          </p:cNvPr>
          <p:cNvPicPr>
            <a:picLocks noGrp="1" noChangeAspect="1"/>
          </p:cNvPicPr>
          <p:nvPr>
            <p:ph sz="half" idx="1"/>
          </p:nvPr>
        </p:nvPicPr>
        <p:blipFill>
          <a:blip r:embed="rId3"/>
          <a:stretch>
            <a:fillRect/>
          </a:stretch>
        </p:blipFill>
        <p:spPr>
          <a:xfrm>
            <a:off x="538248" y="1313402"/>
            <a:ext cx="10888579" cy="4884821"/>
          </a:xfrm>
        </p:spPr>
      </p:pic>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548668" y="2251795"/>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5807676" y="1612243"/>
            <a:ext cx="5057239" cy="4615562"/>
          </a:xfrm>
        </p:spPr>
        <p:txBody>
          <a:bodyPr>
            <a:noAutofit/>
          </a:bodyPr>
          <a:lstStyle/>
          <a:p>
            <a:r>
              <a:rPr lang="en-US" sz="1800" dirty="0">
                <a:latin typeface="Arial Narrow" panose="020B0606020202030204" pitchFamily="34" charset="0"/>
              </a:rPr>
              <a:t>Executive Summary</a:t>
            </a:r>
          </a:p>
          <a:p>
            <a:r>
              <a:rPr lang="en-US" sz="1800" dirty="0">
                <a:latin typeface="Arial Narrow" panose="020B0606020202030204" pitchFamily="34" charset="0"/>
              </a:rPr>
              <a:t>Introduction</a:t>
            </a:r>
          </a:p>
          <a:p>
            <a:r>
              <a:rPr lang="en-US" sz="1800" dirty="0">
                <a:latin typeface="Arial Narrow" panose="020B0606020202030204" pitchFamily="34" charset="0"/>
              </a:rPr>
              <a:t>Methodology</a:t>
            </a:r>
          </a:p>
          <a:p>
            <a:r>
              <a:rPr lang="en-US" sz="1800" dirty="0">
                <a:latin typeface="Arial Narrow" panose="020B0606020202030204" pitchFamily="34" charset="0"/>
              </a:rPr>
              <a:t>Results</a:t>
            </a:r>
          </a:p>
          <a:p>
            <a:pPr lvl="1"/>
            <a:r>
              <a:rPr lang="en-US" dirty="0">
                <a:latin typeface="Arial Narrow" panose="020B0606020202030204" pitchFamily="34" charset="0"/>
              </a:rPr>
              <a:t>Visualization – Charts</a:t>
            </a:r>
          </a:p>
          <a:p>
            <a:pPr lvl="1"/>
            <a:r>
              <a:rPr lang="en-US" dirty="0">
                <a:latin typeface="Arial Narrow" panose="020B0606020202030204" pitchFamily="34" charset="0"/>
              </a:rPr>
              <a:t>Dashboard</a:t>
            </a:r>
          </a:p>
          <a:p>
            <a:r>
              <a:rPr lang="en-US" sz="1800" dirty="0">
                <a:latin typeface="Arial Narrow" panose="020B0606020202030204" pitchFamily="34" charset="0"/>
              </a:rPr>
              <a:t>Discussion</a:t>
            </a:r>
          </a:p>
          <a:p>
            <a:pPr lvl="1"/>
            <a:r>
              <a:rPr lang="en-US" dirty="0">
                <a:latin typeface="Arial Narrow" panose="020B0606020202030204" pitchFamily="34" charset="0"/>
              </a:rPr>
              <a:t>Findings &amp; Implications</a:t>
            </a:r>
          </a:p>
          <a:p>
            <a:r>
              <a:rPr lang="en-US" sz="1800" dirty="0">
                <a:latin typeface="Arial Narrow" panose="020B0606020202030204" pitchFamily="34" charset="0"/>
              </a:rPr>
              <a:t>Conclusion</a:t>
            </a:r>
          </a:p>
          <a:p>
            <a:r>
              <a:rPr lang="en-US" sz="1800" dirty="0">
                <a:latin typeface="Arial Narrow" panose="020B0606020202030204" pitchFamily="34" charset="0"/>
              </a:rPr>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pic>
        <p:nvPicPr>
          <p:cNvPr id="5" name="Content Placeholder 4">
            <a:extLst>
              <a:ext uri="{FF2B5EF4-FFF2-40B4-BE49-F238E27FC236}">
                <a16:creationId xmlns:a16="http://schemas.microsoft.com/office/drawing/2014/main" id="{022A65B2-812A-D556-E608-E362B8C5B822}"/>
              </a:ext>
            </a:extLst>
          </p:cNvPr>
          <p:cNvPicPr>
            <a:picLocks noGrp="1" noChangeAspect="1"/>
          </p:cNvPicPr>
          <p:nvPr>
            <p:ph sz="half" idx="1"/>
          </p:nvPr>
        </p:nvPicPr>
        <p:blipFill>
          <a:blip r:embed="rId2"/>
          <a:stretch>
            <a:fillRect/>
          </a:stretch>
        </p:blipFill>
        <p:spPr>
          <a:xfrm>
            <a:off x="637674" y="1564105"/>
            <a:ext cx="11016078" cy="4596063"/>
          </a:xfrm>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5869459" y="1825624"/>
            <a:ext cx="5484341" cy="4465447"/>
          </a:xfrm>
        </p:spPr>
        <p:txBody>
          <a:bodyPr>
            <a:normAutofit/>
          </a:bodyPr>
          <a:lstStyle/>
          <a:p>
            <a:r>
              <a:rPr lang="en-IN" sz="1600" dirty="0">
                <a:latin typeface="Arial" panose="020B0604020202020204" pitchFamily="34" charset="0"/>
                <a:cs typeface="Arial" panose="020B0604020202020204" pitchFamily="34" charset="0"/>
              </a:rPr>
              <a:t>Current Technology Usage Trend</a:t>
            </a:r>
          </a:p>
          <a:p>
            <a:pPr marL="914400" lvl="2" indent="0">
              <a:buNone/>
            </a:pPr>
            <a:r>
              <a:rPr lang="en-IN" dirty="0">
                <a:latin typeface="Arial" panose="020B0604020202020204" pitchFamily="34" charset="0"/>
                <a:cs typeface="Arial" panose="020B0604020202020204" pitchFamily="34" charset="0"/>
              </a:rPr>
              <a:t> • Language</a:t>
            </a:r>
          </a:p>
          <a:p>
            <a:pPr marL="914400" lvl="2" indent="0">
              <a:buNone/>
            </a:pPr>
            <a:r>
              <a:rPr lang="en-IN" dirty="0">
                <a:latin typeface="Arial" panose="020B0604020202020204" pitchFamily="34" charset="0"/>
                <a:cs typeface="Arial" panose="020B0604020202020204" pitchFamily="34" charset="0"/>
              </a:rPr>
              <a:t> • Database </a:t>
            </a:r>
          </a:p>
          <a:p>
            <a:pPr marL="914400" lvl="2" indent="0">
              <a:buNone/>
            </a:pPr>
            <a:r>
              <a:rPr lang="en-IN" dirty="0">
                <a:latin typeface="Arial" panose="020B0604020202020204" pitchFamily="34" charset="0"/>
                <a:cs typeface="Arial" panose="020B0604020202020204" pitchFamily="34" charset="0"/>
              </a:rPr>
              <a:t> • Platform</a:t>
            </a:r>
          </a:p>
          <a:p>
            <a:pPr marL="914400" lvl="2" indent="0">
              <a:buNone/>
            </a:pPr>
            <a:r>
              <a:rPr lang="en-IN" dirty="0">
                <a:latin typeface="Arial" panose="020B0604020202020204" pitchFamily="34" charset="0"/>
                <a:cs typeface="Arial" panose="020B0604020202020204" pitchFamily="34" charset="0"/>
              </a:rPr>
              <a:t> • Web frame</a:t>
            </a:r>
            <a:endParaRPr lang="en-US"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Future Technology Trend</a:t>
            </a:r>
          </a:p>
          <a:p>
            <a:pPr marL="914400" lvl="2" indent="0">
              <a:buNone/>
            </a:pPr>
            <a:r>
              <a:rPr lang="en-IN" dirty="0">
                <a:latin typeface="Arial" panose="020B0604020202020204" pitchFamily="34" charset="0"/>
                <a:cs typeface="Arial" panose="020B0604020202020204" pitchFamily="34" charset="0"/>
              </a:rPr>
              <a:t> • Language</a:t>
            </a:r>
          </a:p>
          <a:p>
            <a:pPr marL="914400" lvl="2" indent="0">
              <a:buNone/>
            </a:pPr>
            <a:r>
              <a:rPr lang="en-IN" dirty="0">
                <a:latin typeface="Arial" panose="020B0604020202020204" pitchFamily="34" charset="0"/>
                <a:cs typeface="Arial" panose="020B0604020202020204" pitchFamily="34" charset="0"/>
              </a:rPr>
              <a:t> • Database </a:t>
            </a:r>
          </a:p>
          <a:p>
            <a:pPr marL="914400" lvl="2" indent="0">
              <a:buNone/>
            </a:pPr>
            <a:r>
              <a:rPr lang="en-IN" dirty="0">
                <a:latin typeface="Arial" panose="020B0604020202020204" pitchFamily="34" charset="0"/>
                <a:cs typeface="Arial" panose="020B0604020202020204" pitchFamily="34" charset="0"/>
              </a:rPr>
              <a:t> • Platform</a:t>
            </a:r>
          </a:p>
          <a:p>
            <a:pPr marL="914400" lvl="2" indent="0">
              <a:buNone/>
            </a:pPr>
            <a:r>
              <a:rPr lang="en-IN" dirty="0">
                <a:latin typeface="Arial" panose="020B0604020202020204" pitchFamily="34" charset="0"/>
                <a:cs typeface="Arial" panose="020B0604020202020204" pitchFamily="34" charset="0"/>
              </a:rPr>
              <a:t> • Web frame</a:t>
            </a:r>
            <a:endParaRPr lang="en-US" dirty="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 Demographics Survey </a:t>
            </a:r>
          </a:p>
          <a:p>
            <a:pPr marL="0" indent="0">
              <a:buNone/>
            </a:pPr>
            <a:r>
              <a:rPr lang="en-US" sz="1600" dirty="0">
                <a:latin typeface="Arial" panose="020B0604020202020204" pitchFamily="34" charset="0"/>
                <a:cs typeface="Arial" panose="020B0604020202020204" pitchFamily="34" charset="0"/>
              </a:rPr>
              <a:t>• Country &amp; Gender Difference</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3"/>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dirty="0">
                <a:solidFill>
                  <a:schemeClr val="tx1"/>
                </a:solidFill>
                <a:latin typeface="Arial" panose="020B0604020202020204" pitchFamily="34" charset="0"/>
                <a:cs typeface="Arial" panose="020B0604020202020204" pitchFamily="34" charset="0"/>
              </a:rPr>
              <a:t>Analyze technology trend in software and web development among developers around the world</a:t>
            </a:r>
          </a:p>
          <a:p>
            <a:pPr marL="0" indent="0">
              <a:buNone/>
            </a:pPr>
            <a:r>
              <a:rPr lang="en-US" sz="2000" dirty="0">
                <a:solidFill>
                  <a:schemeClr val="tx1"/>
                </a:solidFill>
                <a:latin typeface="Arial" panose="020B0604020202020204" pitchFamily="34" charset="0"/>
                <a:cs typeface="Arial" panose="020B0604020202020204" pitchFamily="34" charset="0"/>
              </a:rPr>
              <a:t>•   Purpose of this Analysis</a:t>
            </a:r>
          </a:p>
          <a:p>
            <a:pPr marL="0" indent="0" algn="just">
              <a:buNone/>
            </a:pPr>
            <a:r>
              <a:rPr lang="en-US" sz="2000" dirty="0">
                <a:solidFill>
                  <a:schemeClr val="tx1"/>
                </a:solidFill>
                <a:latin typeface="Arial" panose="020B0604020202020204" pitchFamily="34" charset="0"/>
                <a:cs typeface="Arial" panose="020B0604020202020204" pitchFamily="34" charset="0"/>
              </a:rPr>
              <a:t>	 • Identify the top programming languages, database, 	    platform and web frame skills in demand</a:t>
            </a:r>
          </a:p>
          <a:p>
            <a:pPr marL="0" indent="0" algn="just">
              <a:buNone/>
            </a:pPr>
            <a:r>
              <a:rPr lang="en-US" sz="2000" dirty="0">
                <a:solidFill>
                  <a:schemeClr val="tx1"/>
                </a:solidFill>
                <a:latin typeface="Arial" panose="020B0604020202020204" pitchFamily="34" charset="0"/>
                <a:cs typeface="Arial" panose="020B0604020202020204" pitchFamily="34" charset="0"/>
              </a:rPr>
              <a:t>	 • Identify skill requirements for future</a:t>
            </a:r>
          </a:p>
          <a:p>
            <a:pPr marL="0" indent="0" algn="just">
              <a:buNone/>
            </a:pPr>
            <a:r>
              <a:rPr lang="en-US" sz="2000" dirty="0">
                <a:solidFill>
                  <a:schemeClr val="tx1"/>
                </a:solidFill>
                <a:latin typeface="Arial" panose="020B0604020202020204" pitchFamily="34" charset="0"/>
                <a:cs typeface="Arial" panose="020B0604020202020204" pitchFamily="34" charset="0"/>
              </a:rPr>
              <a:t>	 • Identify human resource gap in the industry </a:t>
            </a:r>
          </a:p>
          <a:p>
            <a:pPr marL="0" indent="0">
              <a:buNone/>
            </a:pPr>
            <a:r>
              <a:rPr lang="en-US" sz="2000" dirty="0">
                <a:solidFill>
                  <a:schemeClr val="tx1"/>
                </a:solidFill>
                <a:latin typeface="Arial" panose="020B0604020202020204" pitchFamily="34" charset="0"/>
                <a:cs typeface="Arial" panose="020B0604020202020204" pitchFamily="34" charset="0"/>
              </a:rPr>
              <a:t>• Audience for this Presentation</a:t>
            </a:r>
          </a:p>
          <a:p>
            <a:pPr marL="914400" lvl="2" indent="0">
              <a:buNone/>
            </a:pPr>
            <a:r>
              <a:rPr lang="en-US" dirty="0">
                <a:solidFill>
                  <a:schemeClr val="tx1"/>
                </a:solidFill>
                <a:latin typeface="Arial" panose="020B0604020202020204" pitchFamily="34" charset="0"/>
                <a:cs typeface="Arial" panose="020B0604020202020204" pitchFamily="34" charset="0"/>
              </a:rPr>
              <a:t> • Programmers</a:t>
            </a:r>
          </a:p>
          <a:p>
            <a:pPr marL="914400" lvl="2" indent="0">
              <a:buNone/>
            </a:pPr>
            <a:r>
              <a:rPr lang="en-US" dirty="0">
                <a:solidFill>
                  <a:schemeClr val="tx1"/>
                </a:solidFill>
                <a:latin typeface="Arial" panose="020B0604020202020204" pitchFamily="34" charset="0"/>
                <a:cs typeface="Arial" panose="020B0604020202020204" pitchFamily="34" charset="0"/>
              </a:rPr>
              <a:t> • IT industry leaders </a:t>
            </a:r>
          </a:p>
          <a:p>
            <a:pPr marL="914400" lvl="2" indent="0">
              <a:buNone/>
            </a:pPr>
            <a:r>
              <a:rPr lang="en-US" dirty="0">
                <a:solidFill>
                  <a:schemeClr val="tx1"/>
                </a:solidFill>
                <a:latin typeface="Arial" panose="020B0604020202020204" pitchFamily="34" charset="0"/>
                <a:cs typeface="Arial" panose="020B0604020202020204" pitchFamily="34" charset="0"/>
              </a:rPr>
              <a:t>• Computer science students</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285075" y="1825625"/>
            <a:ext cx="7068725" cy="4351338"/>
          </a:xfrm>
        </p:spPr>
        <p:txBody>
          <a:bodyPr>
            <a:normAutofit fontScale="77500" lnSpcReduction="20000"/>
          </a:bodyPr>
          <a:lstStyle/>
          <a:p>
            <a:r>
              <a:rPr lang="en-US" sz="1600" dirty="0">
                <a:latin typeface="Arial" panose="020B0604020202020204" pitchFamily="34" charset="0"/>
                <a:cs typeface="Arial" panose="020B0604020202020204" pitchFamily="34" charset="0"/>
              </a:rPr>
              <a:t>Data Sources:</a:t>
            </a:r>
          </a:p>
          <a:p>
            <a:pPr marL="457200" lvl="1" indent="0">
              <a:buNone/>
            </a:pPr>
            <a:r>
              <a:rPr lang="en-US" sz="1400" dirty="0">
                <a:latin typeface="Arial" panose="020B0604020202020204" pitchFamily="34" charset="0"/>
                <a:cs typeface="Arial" panose="020B0604020202020204" pitchFamily="34" charset="0"/>
              </a:rPr>
              <a:t> • Stack overflow developer survey</a:t>
            </a:r>
          </a:p>
          <a:p>
            <a:pPr marL="457200" lvl="1" indent="0">
              <a:buNone/>
            </a:pPr>
            <a:r>
              <a:rPr lang="en-US" sz="1400" dirty="0">
                <a:latin typeface="Arial" panose="020B0604020202020204" pitchFamily="34" charset="0"/>
                <a:cs typeface="Arial" panose="020B0604020202020204" pitchFamily="34" charset="0"/>
              </a:rPr>
              <a:t> • GitHub job postings</a:t>
            </a:r>
          </a:p>
          <a:p>
            <a:pPr marL="457200" lvl="1" indent="0">
              <a:buNone/>
            </a:pPr>
            <a:r>
              <a:rPr lang="en-US" sz="1400" dirty="0">
                <a:latin typeface="Arial" panose="020B0604020202020204" pitchFamily="34" charset="0"/>
                <a:cs typeface="Arial" panose="020B0604020202020204" pitchFamily="34" charset="0"/>
              </a:rPr>
              <a:t> • Programming languages annual salary</a:t>
            </a:r>
          </a:p>
          <a:p>
            <a:r>
              <a:rPr lang="en-US" sz="1600" dirty="0">
                <a:latin typeface="Arial" panose="020B0604020202020204" pitchFamily="34" charset="0"/>
                <a:cs typeface="Arial" panose="020B0604020202020204" pitchFamily="34" charset="0"/>
              </a:rPr>
              <a:t> Data Wrangling: </a:t>
            </a:r>
          </a:p>
          <a:p>
            <a:pPr lvl="1"/>
            <a:r>
              <a:rPr lang="en-US" sz="1400" dirty="0">
                <a:latin typeface="Arial" panose="020B0604020202020204" pitchFamily="34" charset="0"/>
                <a:cs typeface="Arial" panose="020B0604020202020204" pitchFamily="34" charset="0"/>
              </a:rPr>
              <a:t>A portion of the dataset was loaded and cleaned using SQL and Python’s pandas library.</a:t>
            </a:r>
          </a:p>
          <a:p>
            <a:pPr marL="457200" lvl="1" indent="0">
              <a:buNone/>
            </a:pPr>
            <a:r>
              <a:rPr lang="en-US" sz="1400" dirty="0">
                <a:latin typeface="Arial" panose="020B0604020202020204" pitchFamily="34" charset="0"/>
                <a:cs typeface="Arial" panose="020B0604020202020204" pitchFamily="34" charset="0"/>
              </a:rPr>
              <a:t>•    Cleaning procedure: Duplicates removal, data imputation, </a:t>
            </a:r>
          </a:p>
          <a:p>
            <a:pPr marL="457200" lvl="1" indent="0">
              <a:buNone/>
            </a:pPr>
            <a:r>
              <a:rPr lang="en-US" sz="1400" dirty="0">
                <a:latin typeface="Arial" panose="020B0604020202020204" pitchFamily="34" charset="0"/>
                <a:cs typeface="Arial" panose="020B0604020202020204" pitchFamily="34" charset="0"/>
              </a:rPr>
              <a:t>      data normalization</a:t>
            </a:r>
          </a:p>
          <a:p>
            <a:r>
              <a:rPr lang="en-US" sz="1600" dirty="0">
                <a:latin typeface="Arial" panose="020B0604020202020204" pitchFamily="34" charset="0"/>
                <a:cs typeface="Arial" panose="020B0604020202020204" pitchFamily="34" charset="0"/>
              </a:rPr>
              <a:t>Analysis &amp; Visualization:</a:t>
            </a:r>
          </a:p>
          <a:p>
            <a:pPr lvl="1"/>
            <a:r>
              <a:rPr lang="en-US" sz="1400" dirty="0">
                <a:latin typeface="Arial" panose="020B0604020202020204" pitchFamily="34" charset="0"/>
                <a:cs typeface="Arial" panose="020B0604020202020204" pitchFamily="34" charset="0"/>
              </a:rPr>
              <a:t>EDA and data visualization were conducted using various Python libraries and Cognos.</a:t>
            </a:r>
          </a:p>
          <a:p>
            <a:pPr lvl="1"/>
            <a:r>
              <a:rPr lang="en-US" sz="1400" dirty="0">
                <a:latin typeface="Arial" panose="020B0604020202020204" pitchFamily="34" charset="0"/>
                <a:cs typeface="Arial" panose="020B0604020202020204" pitchFamily="34" charset="0"/>
              </a:rPr>
              <a:t>the following measures were examined: </a:t>
            </a:r>
          </a:p>
          <a:p>
            <a:pPr marL="0" indent="0">
              <a:buNone/>
            </a:pPr>
            <a:r>
              <a:rPr lang="en-US" sz="1600" dirty="0">
                <a:latin typeface="Arial" panose="020B0604020202020204" pitchFamily="34" charset="0"/>
                <a:cs typeface="Arial" panose="020B0604020202020204" pitchFamily="34" charset="0"/>
              </a:rPr>
              <a:t> 	• Technologies (i.e., languages, databases, platforms, and web 	   	   frames) used .</a:t>
            </a:r>
          </a:p>
          <a:p>
            <a:pPr marL="0" indent="0">
              <a:buNone/>
            </a:pPr>
            <a:r>
              <a:rPr lang="en-US" sz="1600" dirty="0">
                <a:latin typeface="Arial" panose="020B0604020202020204" pitchFamily="34" charset="0"/>
                <a:cs typeface="Arial" panose="020B0604020202020204" pitchFamily="34" charset="0"/>
              </a:rPr>
              <a:t>	• Technologies most desired for the next year </a:t>
            </a:r>
          </a:p>
          <a:p>
            <a:pPr marL="0" indent="0">
              <a:buNone/>
            </a:pPr>
            <a:r>
              <a:rPr lang="en-US" sz="1600" dirty="0">
                <a:latin typeface="Arial" panose="020B0604020202020204" pitchFamily="34" charset="0"/>
                <a:cs typeface="Arial" panose="020B0604020202020204" pitchFamily="34" charset="0"/>
              </a:rPr>
              <a:t>	• Demographics (i.e., gender, country, age, and education).</a:t>
            </a:r>
            <a:endParaRPr lang="en-US"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3"/>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40796" y="1869801"/>
            <a:ext cx="10364451" cy="1596177"/>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Picture 5">
            <a:extLst>
              <a:ext uri="{FF2B5EF4-FFF2-40B4-BE49-F238E27FC236}">
                <a16:creationId xmlns:a16="http://schemas.microsoft.com/office/drawing/2014/main" id="{7CAA333F-9880-46A4-2A51-915CAB76AA08}"/>
              </a:ext>
            </a:extLst>
          </p:cNvPr>
          <p:cNvPicPr>
            <a:picLocks noChangeAspect="1"/>
          </p:cNvPicPr>
          <p:nvPr/>
        </p:nvPicPr>
        <p:blipFill>
          <a:blip r:embed="rId2"/>
          <a:stretch>
            <a:fillRect/>
          </a:stretch>
        </p:blipFill>
        <p:spPr>
          <a:xfrm>
            <a:off x="6079906" y="2316710"/>
            <a:ext cx="5458378" cy="3681154"/>
          </a:xfrm>
          <a:prstGeom prst="rect">
            <a:avLst/>
          </a:prstGeom>
        </p:spPr>
      </p:pic>
      <p:pic>
        <p:nvPicPr>
          <p:cNvPr id="9" name="Picture 8">
            <a:extLst>
              <a:ext uri="{FF2B5EF4-FFF2-40B4-BE49-F238E27FC236}">
                <a16:creationId xmlns:a16="http://schemas.microsoft.com/office/drawing/2014/main" id="{C223036E-EB70-B5CD-65BE-C57185FE398E}"/>
              </a:ext>
            </a:extLst>
          </p:cNvPr>
          <p:cNvPicPr>
            <a:picLocks noChangeAspect="1"/>
          </p:cNvPicPr>
          <p:nvPr/>
        </p:nvPicPr>
        <p:blipFill>
          <a:blip r:embed="rId3"/>
          <a:stretch>
            <a:fillRect/>
          </a:stretch>
        </p:blipFill>
        <p:spPr>
          <a:xfrm>
            <a:off x="220693" y="2316710"/>
            <a:ext cx="5553881" cy="3681154"/>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92500" lnSpcReduction="20000"/>
          </a:bodyPr>
          <a:lstStyle/>
          <a:p>
            <a:pPr marL="0" indent="0">
              <a:buNone/>
            </a:pPr>
            <a:r>
              <a:rPr lang="en-US" dirty="0">
                <a:latin typeface="Arial" panose="020B0604020202020204" pitchFamily="34" charset="0"/>
                <a:cs typeface="Arial" panose="020B0604020202020204" pitchFamily="34" charset="0"/>
              </a:rPr>
              <a:t>Findings</a:t>
            </a:r>
          </a:p>
          <a:p>
            <a:r>
              <a:rPr lang="en-US" dirty="0">
                <a:latin typeface="Arial" panose="020B0604020202020204" pitchFamily="34" charset="0"/>
                <a:cs typeface="Arial" panose="020B0604020202020204" pitchFamily="34" charset="0"/>
              </a:rPr>
              <a:t>JavaScript and HTML/CSS were the most popular And will likely remain so the following year.</a:t>
            </a:r>
          </a:p>
          <a:p>
            <a:r>
              <a:rPr lang="en-US" dirty="0">
                <a:latin typeface="Arial" panose="020B0604020202020204" pitchFamily="34" charset="0"/>
                <a:cs typeface="Arial" panose="020B0604020202020204" pitchFamily="34" charset="0"/>
              </a:rPr>
              <a:t>SQL still has great portion in language usage trend.</a:t>
            </a:r>
          </a:p>
          <a:p>
            <a:r>
              <a:rPr lang="en-US" dirty="0">
                <a:latin typeface="Arial" panose="020B0604020202020204" pitchFamily="34" charset="0"/>
                <a:cs typeface="Arial" panose="020B0604020202020204" pitchFamily="34" charset="0"/>
              </a:rPr>
              <a:t>Increasing interests in Python and TypeScript are making them more popular. </a:t>
            </a:r>
          </a:p>
          <a:p>
            <a:r>
              <a:rPr lang="en-US" dirty="0">
                <a:latin typeface="Arial" panose="020B0604020202020204" pitchFamily="34" charset="0"/>
                <a:cs typeface="Arial" panose="020B0604020202020204" pitchFamily="34" charset="0"/>
              </a:rPr>
              <a:t>interest in PowerShell/Bash started decreasing.</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flipH="1">
            <a:off x="6653460" y="1825625"/>
            <a:ext cx="4908885" cy="4215738"/>
          </a:xfrm>
        </p:spPr>
        <p:txBody>
          <a:bodyPr>
            <a:normAutofit fontScale="92500" lnSpcReduction="20000"/>
          </a:bodyPr>
          <a:lstStyle/>
          <a:p>
            <a:pPr marL="0" indent="0">
              <a:buNone/>
            </a:pPr>
            <a:r>
              <a:rPr lang="en-US" dirty="0"/>
              <a:t>Implications</a:t>
            </a:r>
          </a:p>
          <a:p>
            <a:pPr marL="0" indent="0">
              <a:buNone/>
            </a:pPr>
            <a:r>
              <a:rPr lang="en-US" sz="1900" dirty="0">
                <a:latin typeface="Arial" panose="020B0604020202020204" pitchFamily="34" charset="0"/>
                <a:cs typeface="Arial" panose="020B0604020202020204" pitchFamily="34" charset="0"/>
              </a:rPr>
              <a:t>• Web development is still in high demand, JavaScript and HTML/CSS remain the dominant languages. however, TypeScript may catch up in the future.</a:t>
            </a:r>
          </a:p>
          <a:p>
            <a:pPr marL="0" indent="0">
              <a:buNone/>
            </a:pPr>
            <a:r>
              <a:rPr lang="en-US" sz="1900" dirty="0">
                <a:latin typeface="Arial" panose="020B0604020202020204" pitchFamily="34" charset="0"/>
                <a:cs typeface="Arial" panose="020B0604020202020204" pitchFamily="34" charset="0"/>
              </a:rPr>
              <a:t> • SQL remains the preferred language for big data storage and querying—it’s not likely to go away anytime soon. </a:t>
            </a:r>
          </a:p>
          <a:p>
            <a:pPr marL="0" indent="0">
              <a:buNone/>
            </a:pPr>
            <a:r>
              <a:rPr lang="en-US" sz="1900" dirty="0">
                <a:latin typeface="Arial" panose="020B0604020202020204" pitchFamily="34" charset="0"/>
                <a:cs typeface="Arial" panose="020B0604020202020204" pitchFamily="34" charset="0"/>
              </a:rPr>
              <a:t>• Python’s rising popularity likely reflects the growth of AI and ML work.</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Picture 5">
            <a:extLst>
              <a:ext uri="{FF2B5EF4-FFF2-40B4-BE49-F238E27FC236}">
                <a16:creationId xmlns:a16="http://schemas.microsoft.com/office/drawing/2014/main" id="{DAAC85C5-DC6C-B019-0CD7-38089C10D06A}"/>
              </a:ext>
            </a:extLst>
          </p:cNvPr>
          <p:cNvPicPr>
            <a:picLocks noChangeAspect="1"/>
          </p:cNvPicPr>
          <p:nvPr/>
        </p:nvPicPr>
        <p:blipFill>
          <a:blip r:embed="rId3"/>
          <a:stretch>
            <a:fillRect/>
          </a:stretch>
        </p:blipFill>
        <p:spPr>
          <a:xfrm>
            <a:off x="258379" y="2275184"/>
            <a:ext cx="5516780" cy="3901778"/>
          </a:xfrm>
          <a:prstGeom prst="rect">
            <a:avLst/>
          </a:prstGeom>
        </p:spPr>
      </p:pic>
      <p:pic>
        <p:nvPicPr>
          <p:cNvPr id="9" name="Picture 8">
            <a:extLst>
              <a:ext uri="{FF2B5EF4-FFF2-40B4-BE49-F238E27FC236}">
                <a16:creationId xmlns:a16="http://schemas.microsoft.com/office/drawing/2014/main" id="{C5D0B30C-B0AB-E04E-8CFB-10682D9DDC53}"/>
              </a:ext>
            </a:extLst>
          </p:cNvPr>
          <p:cNvPicPr>
            <a:picLocks noChangeAspect="1"/>
          </p:cNvPicPr>
          <p:nvPr/>
        </p:nvPicPr>
        <p:blipFill>
          <a:blip r:embed="rId4"/>
          <a:stretch>
            <a:fillRect/>
          </a:stretch>
        </p:blipFill>
        <p:spPr>
          <a:xfrm>
            <a:off x="6019801" y="2275185"/>
            <a:ext cx="5913820" cy="3901778"/>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Droplet</Template>
  <TotalTime>533</TotalTime>
  <Words>982</Words>
  <Application>Microsoft Office PowerPoint</Application>
  <PresentationFormat>Widescreen</PresentationFormat>
  <Paragraphs>122</Paragraphs>
  <Slides>20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Narrow</vt:lpstr>
      <vt:lpstr>Calibri</vt:lpstr>
      <vt:lpstr>IBM Plex Mono Text</vt:lpstr>
      <vt:lpstr>Source Sans Pro</vt:lpstr>
      <vt:lpstr>Tw Cen MT</vt:lpstr>
      <vt:lpstr>Droplet</vt:lpstr>
      <vt:lpstr>Stack Overflow Developer Survey Data Report. </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CURRENT TECHNOLOGY USAGE</vt:lpstr>
      <vt:lpstr>FUTURE TECHNOLOGY TREND</vt:lpstr>
      <vt:lpstr>DEMOGRAPHICS</vt:lpstr>
      <vt:lpstr>DISCUSSION</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sharanu p</cp:lastModifiedBy>
  <cp:revision>18</cp:revision>
  <dcterms:created xsi:type="dcterms:W3CDTF">2020-10-28T18:29:43Z</dcterms:created>
  <dcterms:modified xsi:type="dcterms:W3CDTF">2023-01-07T07:14:10Z</dcterms:modified>
</cp:coreProperties>
</file>