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eg"/>
  <Override PartName="/ppt/media/image6.jpg" ContentType="image/jpeg"/>
  <Override PartName="/ppt/media/image7.jpg" ContentType="image/jpeg"/>
  <Override PartName="/ppt/media/image8.jpg" ContentType="image/jpeg"/>
  <Override PartName="/ppt/media/image10.jpg" ContentType="image/jpe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notesMasterIdLst>
    <p:notesMasterId r:id="rId19"/>
  </p:notesMasterIdLst>
  <p:sldIdLst>
    <p:sldId id="256" r:id="rId2"/>
    <p:sldId id="257" r:id="rId3"/>
    <p:sldId id="258" r:id="rId4"/>
    <p:sldId id="259" r:id="rId5"/>
    <p:sldId id="262" r:id="rId6"/>
    <p:sldId id="263" r:id="rId7"/>
    <p:sldId id="264" r:id="rId8"/>
    <p:sldId id="265" r:id="rId9"/>
    <p:sldId id="267" r:id="rId10"/>
    <p:sldId id="268" r:id="rId11"/>
    <p:sldId id="269" r:id="rId12"/>
    <p:sldId id="270" r:id="rId13"/>
    <p:sldId id="272" r:id="rId14"/>
    <p:sldId id="273" r:id="rId15"/>
    <p:sldId id="274" r:id="rId16"/>
    <p:sldId id="275" r:id="rId17"/>
    <p:sldId id="276" r:id="rId18"/>
  </p:sldIdLst>
  <p:sldSz cx="18288000" cy="10287000"/>
  <p:notesSz cx="6858000" cy="9144000"/>
  <p:embeddedFontLst>
    <p:embeddedFont>
      <p:font typeface="Times New Roman Bold"/>
      <p:regular r:id="rId20"/>
      <p:bold r:id="rId21"/>
    </p:embeddedFont>
    <p:embeddedFont>
      <p:font typeface="Times New Roman Bold Italic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5" d="100"/>
          <a:sy n="65" d="100"/>
        </p:scale>
        <p:origin x="8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A563C-C036-440E-8343-85B14391D9B3}"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BD782-C165-45EE-AD4D-7534D2EB5398}" type="slidenum">
              <a:rPr lang="en-IN" smtClean="0"/>
              <a:t>‹#›</a:t>
            </a:fld>
            <a:endParaRPr lang="en-IN"/>
          </a:p>
        </p:txBody>
      </p:sp>
    </p:spTree>
    <p:extLst>
      <p:ext uri="{BB962C8B-B14F-4D97-AF65-F5344CB8AC3E}">
        <p14:creationId xmlns:p14="http://schemas.microsoft.com/office/powerpoint/2010/main" val="54353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0BD782-C165-45EE-AD4D-7534D2EB5398}" type="slidenum">
              <a:rPr lang="en-IN" smtClean="0"/>
              <a:t>1</a:t>
            </a:fld>
            <a:endParaRPr lang="en-IN"/>
          </a:p>
        </p:txBody>
      </p:sp>
    </p:spTree>
    <p:extLst>
      <p:ext uri="{BB962C8B-B14F-4D97-AF65-F5344CB8AC3E}">
        <p14:creationId xmlns:p14="http://schemas.microsoft.com/office/powerpoint/2010/main" val="165740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0BD782-C165-45EE-AD4D-7534D2EB5398}" type="slidenum">
              <a:rPr lang="en-IN" smtClean="0"/>
              <a:t>5</a:t>
            </a:fld>
            <a:endParaRPr lang="en-IN"/>
          </a:p>
        </p:txBody>
      </p:sp>
    </p:spTree>
    <p:extLst>
      <p:ext uri="{BB962C8B-B14F-4D97-AF65-F5344CB8AC3E}">
        <p14:creationId xmlns:p14="http://schemas.microsoft.com/office/powerpoint/2010/main" val="290607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0BD782-C165-45EE-AD4D-7534D2EB5398}" type="slidenum">
              <a:rPr lang="en-IN" smtClean="0"/>
              <a:t>16</a:t>
            </a:fld>
            <a:endParaRPr lang="en-IN"/>
          </a:p>
        </p:txBody>
      </p:sp>
    </p:spTree>
    <p:extLst>
      <p:ext uri="{BB962C8B-B14F-4D97-AF65-F5344CB8AC3E}">
        <p14:creationId xmlns:p14="http://schemas.microsoft.com/office/powerpoint/2010/main" val="113193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9063-BC3F-BFBE-6824-952030EB69BC}"/>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E96786ED-D48F-5269-2E37-9EEC444F0D16}"/>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1274D-B4FB-2C25-9CCD-F10C1432D376}"/>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A728B415-29E4-82EE-545A-6DD2DE23E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33657-9D5A-277A-84C7-8FB76BBC4E4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143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0FBA-AE5F-0989-30A8-D1F0063E38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6313F-3A7F-A94D-3345-E00A5B165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546E7-C40C-8943-31F1-C0EFA9858588}"/>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469F2733-1C1E-4142-9480-D93EDA07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DFFC3-C349-80FF-0092-6616C25530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13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4B379-F2A6-4B59-FB6C-915AF6C38B01}"/>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21E94-555D-10C0-88F7-F1DB69782FB0}"/>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5186F-FB35-9717-0E9F-74D250A2AD27}"/>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99DA7E48-7244-B351-8184-4DA4E8CB7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514BB-C1AB-B766-BB2A-B0D19B895AF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2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43BC-8376-2699-058A-FDE1A2F69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9C1CE8-000F-7CF2-4C0F-FA81919E3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87173-EED9-BD22-7C00-61E340F3660B}"/>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4620A67D-3D3F-87D6-27DB-FEDA6336E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4C06D-A464-2D70-001D-29E249D7BE1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239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AECB-7132-F25C-F1B5-4A85ED8E07DE}"/>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33D0BF-4C42-AF16-DF72-AD95042D8842}"/>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B5FE0-F28E-B2D4-537F-D9D0F28797B0}"/>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B0ADF53A-0E5F-232C-8E60-3FD6F1FBA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B3EC9-43E9-8A49-4F69-4FFFDA50607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705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FEE7-1A73-9B8F-4B34-2E36A8FF4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FBA51-B407-A6AE-546C-ACB60C942F49}"/>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B78179-8B50-0EDC-C6FF-577378D5B83C}"/>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7964E-7096-B2AC-EEA3-3F9B8B8D72BA}"/>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a:extLst>
              <a:ext uri="{FF2B5EF4-FFF2-40B4-BE49-F238E27FC236}">
                <a16:creationId xmlns:a16="http://schemas.microsoft.com/office/drawing/2014/main" id="{18041B53-B1C7-8815-8C4F-BE9D53AC6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18B66-3108-7851-B6C0-00732A2DA31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79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AA9-9E1A-70D2-9DF7-507C79406EED}"/>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4DBDE-7328-31CB-5237-C5A106B57342}"/>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127-1180-FDA1-B32F-0CBEA75C8D59}"/>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045457-2FE3-7087-3B98-8DCC9F0675F2}"/>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43AB8-B10F-293E-FBDA-E3D0F12EE15A}"/>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45709D-9C1E-E602-7FF2-E4C53E395A6C}"/>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8" name="Footer Placeholder 7">
            <a:extLst>
              <a:ext uri="{FF2B5EF4-FFF2-40B4-BE49-F238E27FC236}">
                <a16:creationId xmlns:a16="http://schemas.microsoft.com/office/drawing/2014/main" id="{8FE9F5A7-B45A-08D5-B7A5-B4B5ACC92D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90960-966A-54EE-283F-3501351BED0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947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BC36-FBF4-FD48-88F2-D6F5E90F3D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DF66DA-85C6-776F-39F4-B6AFE3CE137D}"/>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4" name="Footer Placeholder 3">
            <a:extLst>
              <a:ext uri="{FF2B5EF4-FFF2-40B4-BE49-F238E27FC236}">
                <a16:creationId xmlns:a16="http://schemas.microsoft.com/office/drawing/2014/main" id="{B2A3C77C-8491-0DF1-F0C6-70A5FC0FA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6D22D5-0CF9-CCC8-1F66-5F4757074D2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85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298EA-95E7-2E90-ECB7-67EC7CF1B96B}"/>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3" name="Footer Placeholder 2">
            <a:extLst>
              <a:ext uri="{FF2B5EF4-FFF2-40B4-BE49-F238E27FC236}">
                <a16:creationId xmlns:a16="http://schemas.microsoft.com/office/drawing/2014/main" id="{6A9CE57E-2C33-65D2-3866-6A88162CE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817C3-22A6-E609-6DD6-0D566EB547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0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3E8E-F1D0-1AC7-5CAD-E7F9CF1654E2}"/>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4A2385-D999-79B9-2BDC-1D028D0215FB}"/>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4D28F-60C7-AC10-773D-6D6D6876614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FF27A275-16DA-A51F-45BF-3ADD889888FF}"/>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a:extLst>
              <a:ext uri="{FF2B5EF4-FFF2-40B4-BE49-F238E27FC236}">
                <a16:creationId xmlns:a16="http://schemas.microsoft.com/office/drawing/2014/main" id="{4210A1FA-890C-7C91-BBA8-D082BAFA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3B0A4-9AF2-94B5-0CC1-0A9864F1714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94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B487-C68E-D6FC-7D9E-B8F04605059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AF6E1-DFEA-E4CE-0E70-202EF812724D}"/>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7E94AB21-820D-0729-4AF6-498C71DC37F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70030384-8920-37FE-124D-7AD8601000BF}"/>
              </a:ext>
            </a:extLst>
          </p:cNvPr>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a:extLst>
              <a:ext uri="{FF2B5EF4-FFF2-40B4-BE49-F238E27FC236}">
                <a16:creationId xmlns:a16="http://schemas.microsoft.com/office/drawing/2014/main" id="{866BB4DE-4824-C2A1-F651-FE867E8BA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2A621-2122-D6B0-87A5-EC48AA5863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090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7A521-E53C-C568-1970-50132EF422A6}"/>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CE577-8940-D891-46A9-4DC0238E985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A2696-877D-B928-4566-0FA37E683960}"/>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6/6/2025</a:t>
            </a:fld>
            <a:endParaRPr lang="en-US"/>
          </a:p>
        </p:txBody>
      </p:sp>
      <p:sp>
        <p:nvSpPr>
          <p:cNvPr id="5" name="Footer Placeholder 4">
            <a:extLst>
              <a:ext uri="{FF2B5EF4-FFF2-40B4-BE49-F238E27FC236}">
                <a16:creationId xmlns:a16="http://schemas.microsoft.com/office/drawing/2014/main" id="{1B1B439F-4CE9-B590-52B0-7C54ECE88219}"/>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0EFB90-AEFA-5078-D795-E7FEB7B7AED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4182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2641427" y="2665410"/>
            <a:ext cx="13360573" cy="3322407"/>
            <a:chOff x="0" y="66675"/>
            <a:chExt cx="22241383" cy="6697486"/>
          </a:xfrm>
        </p:grpSpPr>
        <p:sp>
          <p:nvSpPr>
            <p:cNvPr id="3" name="Freeform 3"/>
            <p:cNvSpPr/>
            <p:nvPr/>
          </p:nvSpPr>
          <p:spPr>
            <a:xfrm>
              <a:off x="0" y="828737"/>
              <a:ext cx="22241381" cy="5935424"/>
            </a:xfrm>
            <a:custGeom>
              <a:avLst/>
              <a:gdLst/>
              <a:ahLst/>
              <a:cxnLst/>
              <a:rect l="l" t="t" r="r" b="b"/>
              <a:pathLst>
                <a:path w="22241382" h="5935424">
                  <a:moveTo>
                    <a:pt x="0" y="0"/>
                  </a:moveTo>
                  <a:lnTo>
                    <a:pt x="22241382" y="0"/>
                  </a:lnTo>
                  <a:lnTo>
                    <a:pt x="22241382" y="5935424"/>
                  </a:lnTo>
                  <a:lnTo>
                    <a:pt x="0" y="5935424"/>
                  </a:lnTo>
                  <a:close/>
                </a:path>
              </a:pathLst>
            </a:custGeom>
            <a:solidFill>
              <a:srgbClr val="000000">
                <a:alpha val="0"/>
              </a:srgbClr>
            </a:solidFill>
          </p:spPr>
        </p:sp>
        <p:sp>
          <p:nvSpPr>
            <p:cNvPr id="4" name="TextBox 4"/>
            <p:cNvSpPr txBox="1"/>
            <p:nvPr/>
          </p:nvSpPr>
          <p:spPr>
            <a:xfrm>
              <a:off x="0" y="66675"/>
              <a:ext cx="22241383" cy="5868749"/>
            </a:xfrm>
            <a:prstGeom prst="rect">
              <a:avLst/>
            </a:prstGeom>
          </p:spPr>
          <p:txBody>
            <a:bodyPr lIns="0" tIns="0" rIns="0" bIns="0" rtlCol="0" anchor="t"/>
            <a:lstStyle/>
            <a:p>
              <a:pPr algn="ctr">
                <a:lnSpc>
                  <a:spcPts val="6234"/>
                </a:lnSpc>
              </a:pPr>
              <a:endParaRPr dirty="0"/>
            </a:p>
            <a:p>
              <a:pPr algn="ctr">
                <a:lnSpc>
                  <a:spcPts val="3499"/>
                </a:lnSpc>
              </a:pPr>
              <a:r>
                <a:rPr lang="en-US" sz="6600" b="1" i="1" dirty="0">
                  <a:solidFill>
                    <a:srgbClr val="000000"/>
                  </a:solidFill>
                  <a:ea typeface="Times New Roman Bold Italics"/>
                  <a:cs typeface="Times New Roman Bold Italics"/>
                  <a:sym typeface="Times New Roman Bold Italics"/>
                </a:rPr>
                <a:t>PERSONALIZED TRAVEL PLANNING </a:t>
              </a:r>
            </a:p>
            <a:p>
              <a:pPr algn="ctr">
                <a:lnSpc>
                  <a:spcPts val="3499"/>
                </a:lnSpc>
              </a:pPr>
              <a:endParaRPr lang="en-US" sz="6600" b="1" i="1" dirty="0">
                <a:solidFill>
                  <a:srgbClr val="000000"/>
                </a:solidFill>
                <a:ea typeface="Times New Roman Bold Italics"/>
                <a:cs typeface="Times New Roman Bold Italics"/>
                <a:sym typeface="Times New Roman Bold Italics"/>
              </a:endParaRPr>
            </a:p>
            <a:p>
              <a:pPr algn="ctr">
                <a:lnSpc>
                  <a:spcPts val="3499"/>
                </a:lnSpc>
              </a:pPr>
              <a:r>
                <a:rPr lang="en-US" sz="6600" b="1" i="1" dirty="0">
                  <a:solidFill>
                    <a:srgbClr val="000000"/>
                  </a:solidFill>
                  <a:ea typeface="Times New Roman Bold Italics"/>
                  <a:cs typeface="Times New Roman Bold Italics"/>
                  <a:sym typeface="Times New Roman Bold Italics"/>
                </a:rPr>
                <a:t>SYSTEM</a:t>
              </a:r>
            </a:p>
          </p:txBody>
        </p:sp>
      </p:grpSp>
      <p:grpSp>
        <p:nvGrpSpPr>
          <p:cNvPr id="5" name="Group 5"/>
          <p:cNvGrpSpPr/>
          <p:nvPr/>
        </p:nvGrpSpPr>
        <p:grpSpPr>
          <a:xfrm>
            <a:off x="11811000" y="7044139"/>
            <a:ext cx="5448301" cy="3711577"/>
            <a:chOff x="-535341" y="-195173"/>
            <a:chExt cx="7165838" cy="4881625"/>
          </a:xfrm>
        </p:grpSpPr>
        <p:sp>
          <p:nvSpPr>
            <p:cNvPr id="6" name="Freeform 6"/>
            <p:cNvSpPr/>
            <p:nvPr/>
          </p:nvSpPr>
          <p:spPr>
            <a:xfrm>
              <a:off x="0" y="0"/>
              <a:ext cx="6630497" cy="4686452"/>
            </a:xfrm>
            <a:custGeom>
              <a:avLst/>
              <a:gdLst/>
              <a:ahLst/>
              <a:cxnLst/>
              <a:rect l="l" t="t" r="r" b="b"/>
              <a:pathLst>
                <a:path w="6630497" h="4686452">
                  <a:moveTo>
                    <a:pt x="0" y="0"/>
                  </a:moveTo>
                  <a:lnTo>
                    <a:pt x="6630497" y="0"/>
                  </a:lnTo>
                  <a:lnTo>
                    <a:pt x="6630497" y="4686452"/>
                  </a:lnTo>
                  <a:lnTo>
                    <a:pt x="0" y="4686452"/>
                  </a:lnTo>
                  <a:close/>
                </a:path>
              </a:pathLst>
            </a:custGeom>
            <a:solidFill>
              <a:srgbClr val="000000">
                <a:alpha val="0"/>
              </a:srgbClr>
            </a:solidFill>
          </p:spPr>
        </p:sp>
        <p:sp>
          <p:nvSpPr>
            <p:cNvPr id="7" name="TextBox 7"/>
            <p:cNvSpPr txBox="1"/>
            <p:nvPr/>
          </p:nvSpPr>
          <p:spPr>
            <a:xfrm>
              <a:off x="-535341" y="-195173"/>
              <a:ext cx="6630496" cy="4800752"/>
            </a:xfrm>
            <a:prstGeom prst="rect">
              <a:avLst/>
            </a:prstGeom>
          </p:spPr>
          <p:txBody>
            <a:bodyPr lIns="0" tIns="0" rIns="0" bIns="0" rtlCol="0" anchor="t"/>
            <a:lstStyle/>
            <a:p>
              <a:pPr algn="ctr">
                <a:lnSpc>
                  <a:spcPts val="3863"/>
                </a:lnSpc>
              </a:pPr>
              <a:r>
                <a:rPr lang="en-US" sz="2760" dirty="0">
                  <a:solidFill>
                    <a:srgbClr val="000000"/>
                  </a:solidFill>
                  <a:latin typeface="Times New Roman"/>
                  <a:ea typeface="Times New Roman"/>
                  <a:cs typeface="Times New Roman"/>
                  <a:sym typeface="Times New Roman"/>
                </a:rPr>
                <a:t>Presented by</a:t>
              </a:r>
            </a:p>
            <a:p>
              <a:pPr algn="ctr">
                <a:lnSpc>
                  <a:spcPts val="3863"/>
                </a:lnSpc>
              </a:pPr>
              <a:r>
                <a:rPr lang="en-US" sz="2760" dirty="0">
                  <a:solidFill>
                    <a:srgbClr val="000000"/>
                  </a:solidFill>
                  <a:latin typeface="Times New Roman"/>
                  <a:ea typeface="Times New Roman"/>
                  <a:cs typeface="Times New Roman"/>
                  <a:sym typeface="Times New Roman"/>
                </a:rPr>
                <a:t>Batch 22:      </a:t>
              </a:r>
            </a:p>
            <a:p>
              <a:pPr algn="ctr">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A.Harsha</a:t>
              </a:r>
              <a:r>
                <a:rPr lang="en-US" sz="2760" dirty="0">
                  <a:solidFill>
                    <a:srgbClr val="000000"/>
                  </a:solidFill>
                  <a:latin typeface="Times New Roman"/>
                  <a:ea typeface="Times New Roman"/>
                  <a:cs typeface="Times New Roman"/>
                  <a:sym typeface="Times New Roman"/>
                </a:rPr>
                <a:t> Vardhan 22R01A66D0</a:t>
              </a:r>
            </a:p>
            <a:p>
              <a:pPr algn="l">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K.Hathiram</a:t>
              </a:r>
              <a:r>
                <a:rPr lang="en-US" sz="2760" dirty="0">
                  <a:solidFill>
                    <a:srgbClr val="000000"/>
                  </a:solidFill>
                  <a:latin typeface="Times New Roman"/>
                  <a:ea typeface="Times New Roman"/>
                  <a:cs typeface="Times New Roman"/>
                  <a:sym typeface="Times New Roman"/>
                </a:rPr>
                <a:t>            22R01A66F5</a:t>
              </a:r>
            </a:p>
            <a:p>
              <a:pPr algn="l">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M.Sharanya</a:t>
              </a:r>
              <a:r>
                <a:rPr lang="en-US" sz="2760" dirty="0">
                  <a:solidFill>
                    <a:srgbClr val="000000"/>
                  </a:solidFill>
                  <a:latin typeface="Times New Roman"/>
                  <a:ea typeface="Times New Roman"/>
                  <a:cs typeface="Times New Roman"/>
                  <a:sym typeface="Times New Roman"/>
                </a:rPr>
                <a:t>           22R01A66G6</a:t>
              </a:r>
            </a:p>
          </p:txBody>
        </p:sp>
      </p:grpSp>
      <p:sp>
        <p:nvSpPr>
          <p:cNvPr id="8" name="TextBox 8"/>
          <p:cNvSpPr txBox="1"/>
          <p:nvPr/>
        </p:nvSpPr>
        <p:spPr>
          <a:xfrm>
            <a:off x="1735790" y="5793891"/>
            <a:ext cx="13893872" cy="693716"/>
          </a:xfrm>
          <a:prstGeom prst="rect">
            <a:avLst/>
          </a:prstGeom>
        </p:spPr>
        <p:txBody>
          <a:bodyPr lIns="0" tIns="0" rIns="0" bIns="0" rtlCol="0" anchor="t">
            <a:spAutoFit/>
          </a:bodyPr>
          <a:lstStyle/>
          <a:p>
            <a:pPr algn="ctr">
              <a:lnSpc>
                <a:spcPts val="5880"/>
              </a:lnSpc>
              <a:spcBef>
                <a:spcPct val="0"/>
              </a:spcBef>
            </a:pPr>
            <a:r>
              <a:rPr lang="en-US" sz="4200" b="1" dirty="0">
                <a:solidFill>
                  <a:srgbClr val="000000"/>
                </a:solidFill>
                <a:latin typeface="Times New Roman Bold"/>
                <a:ea typeface="Times New Roman Bold"/>
                <a:cs typeface="Times New Roman Bold"/>
                <a:sym typeface="Times New Roman Bold"/>
              </a:rPr>
              <a:t>CSM-B</a:t>
            </a:r>
          </a:p>
        </p:txBody>
      </p:sp>
      <p:sp>
        <p:nvSpPr>
          <p:cNvPr id="9" name="TextBox 9"/>
          <p:cNvSpPr txBox="1"/>
          <p:nvPr/>
        </p:nvSpPr>
        <p:spPr>
          <a:xfrm>
            <a:off x="0" y="7283725"/>
            <a:ext cx="8682726" cy="2261773"/>
          </a:xfrm>
          <a:prstGeom prst="rect">
            <a:avLst/>
          </a:prstGeom>
        </p:spPr>
        <p:txBody>
          <a:bodyPr lIns="0" tIns="0" rIns="0" bIns="0" rtlCol="0" anchor="t">
            <a:spAutoFit/>
          </a:bodyPr>
          <a:lstStyle/>
          <a:p>
            <a:pPr algn="ctr">
              <a:lnSpc>
                <a:spcPts val="4549"/>
              </a:lnSpc>
            </a:pPr>
            <a:r>
              <a:rPr lang="en-US" sz="3249" dirty="0">
                <a:solidFill>
                  <a:srgbClr val="000000"/>
                </a:solidFill>
                <a:latin typeface="Times New Roman"/>
                <a:ea typeface="Times New Roman"/>
                <a:cs typeface="Times New Roman"/>
                <a:sym typeface="Times New Roman"/>
              </a:rPr>
              <a:t>Under the Guidance of</a:t>
            </a:r>
          </a:p>
          <a:p>
            <a:pPr algn="ctr">
              <a:lnSpc>
                <a:spcPts val="4549"/>
              </a:lnSpc>
            </a:pPr>
            <a:r>
              <a:rPr lang="en-US" sz="3249" dirty="0" err="1">
                <a:solidFill>
                  <a:srgbClr val="000000"/>
                </a:solidFill>
                <a:latin typeface="Times New Roman Bold"/>
                <a:ea typeface="Times New Roman Bold"/>
                <a:cs typeface="Times New Roman Bold"/>
                <a:sym typeface="Times New Roman Bold"/>
              </a:rPr>
              <a:t>Mr.k.v.Bala</a:t>
            </a:r>
            <a:r>
              <a:rPr lang="en-US" sz="3249" dirty="0">
                <a:solidFill>
                  <a:srgbClr val="000000"/>
                </a:solidFill>
                <a:latin typeface="Times New Roman Bold"/>
                <a:ea typeface="Times New Roman Bold"/>
                <a:cs typeface="Times New Roman Bold"/>
                <a:sym typeface="Times New Roman Bold"/>
              </a:rPr>
              <a:t> Murali Krishna</a:t>
            </a:r>
          </a:p>
          <a:p>
            <a:pPr algn="ctr">
              <a:lnSpc>
                <a:spcPts val="4549"/>
              </a:lnSpc>
            </a:pPr>
            <a:r>
              <a:rPr lang="en-US" sz="3249" dirty="0">
                <a:solidFill>
                  <a:srgbClr val="000000"/>
                </a:solidFill>
                <a:latin typeface="Times New Roman Bold"/>
                <a:ea typeface="Times New Roman Bold"/>
                <a:cs typeface="Times New Roman Bold"/>
                <a:sym typeface="Times New Roman Bold"/>
              </a:rPr>
              <a:t>Assistant Professor, CSE(AIML) </a:t>
            </a:r>
          </a:p>
          <a:p>
            <a:pPr algn="ctr">
              <a:lnSpc>
                <a:spcPts val="4549"/>
              </a:lnSpc>
            </a:pPr>
            <a:endParaRPr lang="en-US" sz="3249" b="1" dirty="0">
              <a:solidFill>
                <a:srgbClr val="000000"/>
              </a:solidFill>
              <a:latin typeface="Times New Roman Bold"/>
              <a:ea typeface="Times New Roman Bold"/>
              <a:cs typeface="Times New Roman Bold"/>
              <a:sym typeface="Times New Roman Bold"/>
            </a:endParaRPr>
          </a:p>
        </p:txBody>
      </p:sp>
      <p:sp>
        <p:nvSpPr>
          <p:cNvPr id="19" name="TextBox 18">
            <a:extLst>
              <a:ext uri="{FF2B5EF4-FFF2-40B4-BE49-F238E27FC236}">
                <a16:creationId xmlns:a16="http://schemas.microsoft.com/office/drawing/2014/main" id="{D7E2CD80-21DF-FB57-1DFB-39CCA9501F7C}"/>
              </a:ext>
            </a:extLst>
          </p:cNvPr>
          <p:cNvSpPr txBox="1"/>
          <p:nvPr/>
        </p:nvSpPr>
        <p:spPr>
          <a:xfrm>
            <a:off x="5715000" y="421808"/>
            <a:ext cx="7467600" cy="584775"/>
          </a:xfrm>
          <a:prstGeom prst="rect">
            <a:avLst/>
          </a:prstGeom>
          <a:noFill/>
        </p:spPr>
        <p:txBody>
          <a:bodyPr wrap="square" rtlCol="0">
            <a:spAutoFit/>
          </a:bodyPr>
          <a:lstStyle/>
          <a:p>
            <a:r>
              <a:rPr lang="en-IN" sz="3200" b="1" dirty="0">
                <a:solidFill>
                  <a:srgbClr val="2E3A4F"/>
                </a:solidFill>
                <a:latin typeface="Times New Roman" panose="02020603050405020304" pitchFamily="18" charset="0"/>
                <a:cs typeface="Times New Roman" panose="02020603050405020304" pitchFamily="18" charset="0"/>
              </a:rPr>
              <a:t>CMR</a:t>
            </a:r>
            <a:r>
              <a:rPr lang="en-IN" sz="3200" b="1" spc="15" dirty="0">
                <a:solidFill>
                  <a:srgbClr val="2E3A4F"/>
                </a:solidFill>
                <a:latin typeface="Times New Roman" panose="02020603050405020304" pitchFamily="18" charset="0"/>
                <a:cs typeface="Times New Roman" panose="02020603050405020304" pitchFamily="18" charset="0"/>
              </a:rPr>
              <a:t> </a:t>
            </a:r>
            <a:r>
              <a:rPr lang="en-IN" sz="3200" b="1" dirty="0">
                <a:solidFill>
                  <a:srgbClr val="2E3A4F"/>
                </a:solidFill>
                <a:latin typeface="Times New Roman" panose="02020603050405020304" pitchFamily="18" charset="0"/>
                <a:cs typeface="Times New Roman" panose="02020603050405020304" pitchFamily="18" charset="0"/>
              </a:rPr>
              <a:t>INSTITUTE</a:t>
            </a:r>
            <a:r>
              <a:rPr lang="en-IN" sz="3200" b="1" spc="-70" dirty="0">
                <a:solidFill>
                  <a:srgbClr val="2E3A4F"/>
                </a:solidFill>
                <a:latin typeface="Times New Roman" panose="02020603050405020304" pitchFamily="18" charset="0"/>
                <a:cs typeface="Times New Roman" panose="02020603050405020304" pitchFamily="18" charset="0"/>
              </a:rPr>
              <a:t> </a:t>
            </a:r>
            <a:r>
              <a:rPr lang="en-IN" sz="3200" b="1" dirty="0">
                <a:solidFill>
                  <a:srgbClr val="2E3A4F"/>
                </a:solidFill>
                <a:latin typeface="Times New Roman" panose="02020603050405020304" pitchFamily="18" charset="0"/>
                <a:cs typeface="Times New Roman" panose="02020603050405020304" pitchFamily="18" charset="0"/>
              </a:rPr>
              <a:t>OF</a:t>
            </a:r>
            <a:r>
              <a:rPr lang="en-IN" sz="3200" b="1" spc="-150" dirty="0">
                <a:solidFill>
                  <a:srgbClr val="2E3A4F"/>
                </a:solidFill>
                <a:latin typeface="Times New Roman" panose="02020603050405020304" pitchFamily="18" charset="0"/>
                <a:cs typeface="Times New Roman" panose="02020603050405020304" pitchFamily="18" charset="0"/>
              </a:rPr>
              <a:t> </a:t>
            </a:r>
            <a:r>
              <a:rPr lang="en-IN" sz="3200" b="1" spc="-10" dirty="0">
                <a:solidFill>
                  <a:srgbClr val="2E3A4F"/>
                </a:solidFill>
                <a:latin typeface="Times New Roman" panose="02020603050405020304" pitchFamily="18" charset="0"/>
                <a:cs typeface="Times New Roman" panose="02020603050405020304" pitchFamily="18" charset="0"/>
              </a:rPr>
              <a:t>TECHNOLOGY</a:t>
            </a:r>
          </a:p>
        </p:txBody>
      </p:sp>
      <p:sp>
        <p:nvSpPr>
          <p:cNvPr id="20" name="TextBox 19">
            <a:extLst>
              <a:ext uri="{FF2B5EF4-FFF2-40B4-BE49-F238E27FC236}">
                <a16:creationId xmlns:a16="http://schemas.microsoft.com/office/drawing/2014/main" id="{6C67C234-A3EC-8EAE-6231-6B2776F1381C}"/>
              </a:ext>
            </a:extLst>
          </p:cNvPr>
          <p:cNvSpPr txBox="1"/>
          <p:nvPr/>
        </p:nvSpPr>
        <p:spPr>
          <a:xfrm>
            <a:off x="3886200" y="850590"/>
            <a:ext cx="11125200" cy="2095445"/>
          </a:xfrm>
          <a:prstGeom prst="rect">
            <a:avLst/>
          </a:prstGeom>
          <a:noFill/>
        </p:spPr>
        <p:txBody>
          <a:bodyPr wrap="square" rtlCol="0">
            <a:spAutoFit/>
          </a:bodyPr>
          <a:lstStyle/>
          <a:p>
            <a:pPr marL="6985" algn="ctr">
              <a:lnSpc>
                <a:spcPct val="100000"/>
              </a:lnSpc>
              <a:spcBef>
                <a:spcPts val="65"/>
              </a:spcBef>
            </a:pPr>
            <a:endParaRPr lang="en-IN" b="1" spc="-20" dirty="0">
              <a:latin typeface="Times New Roman"/>
              <a:cs typeface="Times New Roman"/>
            </a:endParaRPr>
          </a:p>
          <a:p>
            <a:pPr marL="6985" algn="ctr">
              <a:lnSpc>
                <a:spcPct val="100000"/>
              </a:lnSpc>
              <a:spcBef>
                <a:spcPts val="65"/>
              </a:spcBef>
            </a:pPr>
            <a:r>
              <a:rPr lang="en-IN" sz="1800" b="1" spc="-20" dirty="0">
                <a:latin typeface="Times New Roman"/>
                <a:cs typeface="Times New Roman"/>
              </a:rPr>
              <a:t>(UGC AUTUNOMOUS)</a:t>
            </a:r>
          </a:p>
          <a:p>
            <a:pPr marL="6985" algn="ctr">
              <a:lnSpc>
                <a:spcPct val="100000"/>
              </a:lnSpc>
              <a:spcBef>
                <a:spcPts val="65"/>
              </a:spcBef>
            </a:pPr>
            <a:r>
              <a:rPr lang="en-IN" b="1" spc="-20" dirty="0">
                <a:latin typeface="Times New Roman"/>
                <a:cs typeface="Times New Roman"/>
              </a:rPr>
              <a:t>Approved by AICTE Permanently Affiliated to JNTU, Hyderabad,</a:t>
            </a:r>
          </a:p>
          <a:p>
            <a:pPr marL="6985" algn="ctr">
              <a:lnSpc>
                <a:spcPct val="100000"/>
              </a:lnSpc>
              <a:spcBef>
                <a:spcPts val="65"/>
              </a:spcBef>
            </a:pPr>
            <a:r>
              <a:rPr lang="en-IN" sz="1800" b="1" spc="-20" dirty="0">
                <a:latin typeface="Times New Roman"/>
                <a:cs typeface="Times New Roman"/>
              </a:rPr>
              <a:t>Accredited by NBA and NACC with A+ Grade</a:t>
            </a:r>
          </a:p>
          <a:p>
            <a:pPr marL="6985" algn="ctr">
              <a:lnSpc>
                <a:spcPct val="100000"/>
              </a:lnSpc>
              <a:spcBef>
                <a:spcPts val="65"/>
              </a:spcBef>
            </a:pPr>
            <a:r>
              <a:rPr lang="en-IN" b="1" spc="-20" dirty="0">
                <a:latin typeface="Times New Roman"/>
                <a:cs typeface="Times New Roman"/>
              </a:rPr>
              <a:t>Kandlakoya(V),Medchal </a:t>
            </a:r>
            <a:r>
              <a:rPr lang="en-IN" b="1" spc="-20" dirty="0" err="1">
                <a:latin typeface="Times New Roman"/>
                <a:cs typeface="Times New Roman"/>
              </a:rPr>
              <a:t>Dist</a:t>
            </a:r>
            <a:r>
              <a:rPr lang="en-IN" b="1" spc="-20" dirty="0">
                <a:latin typeface="Times New Roman"/>
                <a:cs typeface="Times New Roman"/>
              </a:rPr>
              <a:t> 501401</a:t>
            </a:r>
          </a:p>
          <a:p>
            <a:pPr marL="6985" algn="ctr">
              <a:lnSpc>
                <a:spcPct val="100000"/>
              </a:lnSpc>
              <a:spcBef>
                <a:spcPts val="65"/>
              </a:spcBef>
            </a:pPr>
            <a:r>
              <a:rPr lang="en-IN" sz="1800" b="1" spc="-20" dirty="0">
                <a:latin typeface="Times New Roman"/>
                <a:cs typeface="Times New Roman"/>
              </a:rPr>
              <a:t>2024-2025</a:t>
            </a:r>
            <a:endParaRPr lang="en-IN" sz="1800" dirty="0">
              <a:latin typeface="Times New Roman"/>
              <a:cs typeface="Times New Roman"/>
            </a:endParaRPr>
          </a:p>
          <a:p>
            <a:endParaRPr lang="en-IN" dirty="0"/>
          </a:p>
        </p:txBody>
      </p:sp>
      <p:pic>
        <p:nvPicPr>
          <p:cNvPr id="21" name="object 9">
            <a:extLst>
              <a:ext uri="{FF2B5EF4-FFF2-40B4-BE49-F238E27FC236}">
                <a16:creationId xmlns:a16="http://schemas.microsoft.com/office/drawing/2014/main" id="{CB821907-8F8E-7C94-5832-7CFEC9AA8B22}"/>
              </a:ext>
            </a:extLst>
          </p:cNvPr>
          <p:cNvPicPr/>
          <p:nvPr/>
        </p:nvPicPr>
        <p:blipFill>
          <a:blip r:embed="rId3" cstate="print"/>
          <a:stretch>
            <a:fillRect/>
          </a:stretch>
        </p:blipFill>
        <p:spPr>
          <a:xfrm>
            <a:off x="1043586" y="484767"/>
            <a:ext cx="2987499" cy="19141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994117" y="1325583"/>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ADVANTAGES</a:t>
              </a:r>
            </a:p>
          </p:txBody>
        </p:sp>
      </p:grpSp>
      <p:pic>
        <p:nvPicPr>
          <p:cNvPr id="9" name="object 4">
            <a:extLst>
              <a:ext uri="{FF2B5EF4-FFF2-40B4-BE49-F238E27FC236}">
                <a16:creationId xmlns:a16="http://schemas.microsoft.com/office/drawing/2014/main" id="{00A8FD85-16A2-736C-422E-0D8BDA53E9E0}"/>
              </a:ext>
            </a:extLst>
          </p:cNvPr>
          <p:cNvPicPr/>
          <p:nvPr/>
        </p:nvPicPr>
        <p:blipFill>
          <a:blip r:embed="rId2" cstate="print"/>
          <a:stretch>
            <a:fillRect/>
          </a:stretch>
        </p:blipFill>
        <p:spPr>
          <a:xfrm>
            <a:off x="15925800" y="571499"/>
            <a:ext cx="1333500" cy="1178719"/>
          </a:xfrm>
          <a:prstGeom prst="rect">
            <a:avLst/>
          </a:prstGeom>
        </p:spPr>
      </p:pic>
      <p:grpSp>
        <p:nvGrpSpPr>
          <p:cNvPr id="11" name="Group 5"/>
          <p:cNvGrpSpPr/>
          <p:nvPr/>
        </p:nvGrpSpPr>
        <p:grpSpPr>
          <a:xfrm>
            <a:off x="1306436" y="2851910"/>
            <a:ext cx="14630206" cy="5287899"/>
            <a:chOff x="0" y="0"/>
            <a:chExt cx="19506941" cy="7050532"/>
          </a:xfrm>
        </p:grpSpPr>
        <p:sp>
          <p:nvSpPr>
            <p:cNvPr id="12" name="Freeform 6"/>
            <p:cNvSpPr/>
            <p:nvPr/>
          </p:nvSpPr>
          <p:spPr>
            <a:xfrm>
              <a:off x="0" y="0"/>
              <a:ext cx="19506941" cy="7050532"/>
            </a:xfrm>
            <a:custGeom>
              <a:avLst/>
              <a:gdLst/>
              <a:ahLst/>
              <a:cxnLst/>
              <a:rect l="l" t="t" r="r" b="b"/>
              <a:pathLst>
                <a:path w="19506941" h="7050532">
                  <a:moveTo>
                    <a:pt x="0" y="0"/>
                  </a:moveTo>
                  <a:lnTo>
                    <a:pt x="19506941" y="0"/>
                  </a:lnTo>
                  <a:lnTo>
                    <a:pt x="19506941" y="7050532"/>
                  </a:lnTo>
                  <a:lnTo>
                    <a:pt x="0" y="7050532"/>
                  </a:lnTo>
                  <a:close/>
                </a:path>
              </a:pathLst>
            </a:custGeom>
            <a:solidFill>
              <a:srgbClr val="000000">
                <a:alpha val="0"/>
              </a:srgbClr>
            </a:solidFill>
          </p:spPr>
        </p:sp>
        <p:sp>
          <p:nvSpPr>
            <p:cNvPr id="13" name="TextBox 7"/>
            <p:cNvSpPr txBox="1"/>
            <p:nvPr/>
          </p:nvSpPr>
          <p:spPr>
            <a:xfrm>
              <a:off x="0" y="-133350"/>
              <a:ext cx="19506941" cy="7183882"/>
            </a:xfrm>
            <a:prstGeom prst="rect">
              <a:avLst/>
            </a:prstGeom>
          </p:spPr>
          <p:txBody>
            <a:bodyPr lIns="0" tIns="0" rIns="0" bIns="0" rtlCol="0" anchor="t"/>
            <a:lstStyle/>
            <a:p>
              <a:pPr marL="754379" lvl="2" indent="-251460" algn="just">
                <a:lnSpc>
                  <a:spcPts val="4586"/>
                </a:lnSpc>
              </a:pPr>
              <a:endParaRPr lang="en-US" sz="3299" spc="-65" dirty="0">
                <a:solidFill>
                  <a:srgbClr val="000000"/>
                </a:solidFill>
                <a:latin typeface="Times New Roman"/>
                <a:ea typeface="Times New Roman"/>
                <a:cs typeface="Times New Roman"/>
                <a:sym typeface="Times New Roman"/>
              </a:endParaRPr>
            </a:p>
          </p:txBody>
        </p:sp>
      </p:grpSp>
      <p:grpSp>
        <p:nvGrpSpPr>
          <p:cNvPr id="14" name="Group 5">
            <a:extLst>
              <a:ext uri="{FF2B5EF4-FFF2-40B4-BE49-F238E27FC236}">
                <a16:creationId xmlns:a16="http://schemas.microsoft.com/office/drawing/2014/main" id="{665582B9-6AE9-CD78-480E-FF777C22394C}"/>
              </a:ext>
            </a:extLst>
          </p:cNvPr>
          <p:cNvGrpSpPr/>
          <p:nvPr/>
        </p:nvGrpSpPr>
        <p:grpSpPr>
          <a:xfrm>
            <a:off x="1458836" y="3004310"/>
            <a:ext cx="14630206" cy="5287899"/>
            <a:chOff x="0" y="0"/>
            <a:chExt cx="19506941" cy="7050532"/>
          </a:xfrm>
        </p:grpSpPr>
        <p:sp>
          <p:nvSpPr>
            <p:cNvPr id="15" name="Freeform 6">
              <a:extLst>
                <a:ext uri="{FF2B5EF4-FFF2-40B4-BE49-F238E27FC236}">
                  <a16:creationId xmlns:a16="http://schemas.microsoft.com/office/drawing/2014/main" id="{89A42126-47B4-D521-89E3-FD72682BA512}"/>
                </a:ext>
              </a:extLst>
            </p:cNvPr>
            <p:cNvSpPr/>
            <p:nvPr/>
          </p:nvSpPr>
          <p:spPr>
            <a:xfrm>
              <a:off x="0" y="0"/>
              <a:ext cx="19506941" cy="7050532"/>
            </a:xfrm>
            <a:custGeom>
              <a:avLst/>
              <a:gdLst/>
              <a:ahLst/>
              <a:cxnLst/>
              <a:rect l="l" t="t" r="r" b="b"/>
              <a:pathLst>
                <a:path w="19506941" h="7050532">
                  <a:moveTo>
                    <a:pt x="0" y="0"/>
                  </a:moveTo>
                  <a:lnTo>
                    <a:pt x="19506941" y="0"/>
                  </a:lnTo>
                  <a:lnTo>
                    <a:pt x="19506941" y="7050532"/>
                  </a:lnTo>
                  <a:lnTo>
                    <a:pt x="0" y="7050532"/>
                  </a:lnTo>
                  <a:close/>
                </a:path>
              </a:pathLst>
            </a:custGeom>
            <a:solidFill>
              <a:srgbClr val="000000">
                <a:alpha val="0"/>
              </a:srgbClr>
            </a:solidFill>
          </p:spPr>
        </p:sp>
        <p:sp>
          <p:nvSpPr>
            <p:cNvPr id="16" name="TextBox 7">
              <a:extLst>
                <a:ext uri="{FF2B5EF4-FFF2-40B4-BE49-F238E27FC236}">
                  <a16:creationId xmlns:a16="http://schemas.microsoft.com/office/drawing/2014/main" id="{5558FEAC-A633-31B4-4F17-321AE29867CB}"/>
                </a:ext>
              </a:extLst>
            </p:cNvPr>
            <p:cNvSpPr txBox="1"/>
            <p:nvPr/>
          </p:nvSpPr>
          <p:spPr>
            <a:xfrm>
              <a:off x="0" y="-133350"/>
              <a:ext cx="19506941" cy="7183882"/>
            </a:xfrm>
            <a:prstGeom prst="rect">
              <a:avLst/>
            </a:prstGeom>
          </p:spPr>
          <p:txBody>
            <a:bodyPr lIns="0" tIns="0" rIns="0" bIns="0" rtlCol="0" anchor="t"/>
            <a:lstStyle/>
            <a:p>
              <a:pPr marL="754379" lvl="2" indent="-251460" algn="just">
                <a:lnSpc>
                  <a:spcPts val="4586"/>
                </a:lnSpc>
              </a:pPr>
              <a:endParaRPr lang="en-US" sz="3299" spc="-65" dirty="0">
                <a:solidFill>
                  <a:srgbClr val="000000"/>
                </a:solidFill>
                <a:latin typeface="Times New Roman"/>
                <a:ea typeface="Times New Roman"/>
                <a:cs typeface="Times New Roman"/>
                <a:sym typeface="Times New Roman"/>
              </a:endParaRPr>
            </a:p>
          </p:txBody>
        </p:sp>
      </p:grpSp>
      <p:grpSp>
        <p:nvGrpSpPr>
          <p:cNvPr id="17" name="Group 5">
            <a:extLst>
              <a:ext uri="{FF2B5EF4-FFF2-40B4-BE49-F238E27FC236}">
                <a16:creationId xmlns:a16="http://schemas.microsoft.com/office/drawing/2014/main" id="{1EBE9685-73E2-90F3-7A0C-20EEB74E0D16}"/>
              </a:ext>
            </a:extLst>
          </p:cNvPr>
          <p:cNvGrpSpPr/>
          <p:nvPr/>
        </p:nvGrpSpPr>
        <p:grpSpPr>
          <a:xfrm>
            <a:off x="1382636" y="2917695"/>
            <a:ext cx="14858806" cy="5526914"/>
            <a:chOff x="-304800" y="-318687"/>
            <a:chExt cx="19811741" cy="7369219"/>
          </a:xfrm>
        </p:grpSpPr>
        <p:sp>
          <p:nvSpPr>
            <p:cNvPr id="18" name="Freeform 6">
              <a:extLst>
                <a:ext uri="{FF2B5EF4-FFF2-40B4-BE49-F238E27FC236}">
                  <a16:creationId xmlns:a16="http://schemas.microsoft.com/office/drawing/2014/main" id="{BC1F065D-1CD9-C4B0-225F-55F0BDD6DDEA}"/>
                </a:ext>
              </a:extLst>
            </p:cNvPr>
            <p:cNvSpPr/>
            <p:nvPr/>
          </p:nvSpPr>
          <p:spPr>
            <a:xfrm>
              <a:off x="0" y="0"/>
              <a:ext cx="19506941" cy="7050532"/>
            </a:xfrm>
            <a:custGeom>
              <a:avLst/>
              <a:gdLst/>
              <a:ahLst/>
              <a:cxnLst/>
              <a:rect l="l" t="t" r="r" b="b"/>
              <a:pathLst>
                <a:path w="19506941" h="7050532">
                  <a:moveTo>
                    <a:pt x="0" y="0"/>
                  </a:moveTo>
                  <a:lnTo>
                    <a:pt x="19506941" y="0"/>
                  </a:lnTo>
                  <a:lnTo>
                    <a:pt x="19506941" y="7050532"/>
                  </a:lnTo>
                  <a:lnTo>
                    <a:pt x="0" y="7050532"/>
                  </a:lnTo>
                  <a:close/>
                </a:path>
              </a:pathLst>
            </a:custGeom>
            <a:solidFill>
              <a:srgbClr val="000000">
                <a:alpha val="0"/>
              </a:srgbClr>
            </a:solidFill>
          </p:spPr>
        </p:sp>
        <p:sp>
          <p:nvSpPr>
            <p:cNvPr id="19" name="TextBox 7">
              <a:extLst>
                <a:ext uri="{FF2B5EF4-FFF2-40B4-BE49-F238E27FC236}">
                  <a16:creationId xmlns:a16="http://schemas.microsoft.com/office/drawing/2014/main" id="{8B2C9ADC-03C8-2A42-3A94-AA116E7CF4F1}"/>
                </a:ext>
              </a:extLst>
            </p:cNvPr>
            <p:cNvSpPr txBox="1"/>
            <p:nvPr/>
          </p:nvSpPr>
          <p:spPr>
            <a:xfrm>
              <a:off x="-304800" y="-318687"/>
              <a:ext cx="19506941" cy="7183883"/>
            </a:xfrm>
            <a:prstGeom prst="rect">
              <a:avLst/>
            </a:prstGeom>
          </p:spPr>
          <p:txBody>
            <a:bodyPr lIns="0" tIns="0" rIns="0" bIns="0" rtlCol="0" anchor="t"/>
            <a:lstStyle/>
            <a:p>
              <a:pPr marL="754379" lvl="2" indent="-251460" algn="just">
                <a:lnSpc>
                  <a:spcPts val="4586"/>
                </a:lnSpc>
              </a:pPr>
              <a:r>
                <a:rPr lang="en-US" sz="7200" dirty="0"/>
                <a:t>. </a:t>
              </a:r>
              <a:r>
                <a:rPr lang="en-US" sz="3600" b="1" dirty="0"/>
                <a:t>Highly personalized recommendations</a:t>
              </a:r>
            </a:p>
            <a:p>
              <a:pPr marL="754379" lvl="2" indent="-251460" algn="just">
                <a:lnSpc>
                  <a:spcPts val="4586"/>
                </a:lnSpc>
              </a:pPr>
              <a:r>
                <a:rPr lang="en-US" sz="3600" dirty="0"/>
                <a:t>    Offers destination and itinerary suggestions tailored to the user’s      interests, preferences, budget, travel history, and group type.</a:t>
              </a:r>
            </a:p>
            <a:p>
              <a:pPr marL="754379" lvl="2" indent="-251460" algn="just">
                <a:lnSpc>
                  <a:spcPts val="4586"/>
                </a:lnSpc>
              </a:pPr>
              <a:endParaRPr lang="en-US" sz="3600" dirty="0"/>
            </a:p>
            <a:p>
              <a:pPr marL="754379" lvl="2" indent="-251460" algn="just">
                <a:lnSpc>
                  <a:spcPts val="4586"/>
                </a:lnSpc>
              </a:pPr>
              <a:r>
                <a:rPr lang="en-US" sz="7200" dirty="0"/>
                <a:t>. </a:t>
              </a:r>
              <a:r>
                <a:rPr lang="en-US" sz="3600" b="1" dirty="0"/>
                <a:t>Time-Saving and Convenient</a:t>
              </a:r>
            </a:p>
            <a:p>
              <a:pPr marL="754379" lvl="2" indent="-251460" algn="just">
                <a:lnSpc>
                  <a:spcPts val="4586"/>
                </a:lnSpc>
              </a:pPr>
              <a:r>
                <a:rPr lang="en-US" sz="3600" b="1" spc="-65" dirty="0">
                  <a:solidFill>
                    <a:srgbClr val="000000"/>
                  </a:solidFill>
                  <a:latin typeface="Times New Roman"/>
                  <a:ea typeface="Times New Roman"/>
                  <a:cs typeface="Times New Roman"/>
                  <a:sym typeface="Times New Roman"/>
                </a:rPr>
                <a:t>    </a:t>
              </a:r>
              <a:r>
                <a:rPr lang="en-US" sz="3600" dirty="0"/>
                <a:t>Reduces the time spent browsing multiple websites or apps by providing    a one-stop solution for all travel planning needs.</a:t>
              </a:r>
            </a:p>
            <a:p>
              <a:pPr marL="754379" lvl="2" indent="-251460" algn="just">
                <a:lnSpc>
                  <a:spcPts val="4586"/>
                </a:lnSpc>
              </a:pPr>
              <a:endParaRPr lang="en-US" sz="7200" dirty="0"/>
            </a:p>
            <a:p>
              <a:pPr marL="754379" lvl="2" indent="-251460" algn="just">
                <a:lnSpc>
                  <a:spcPts val="4586"/>
                </a:lnSpc>
              </a:pPr>
              <a:r>
                <a:rPr lang="en-US" sz="7200" dirty="0"/>
                <a:t>.</a:t>
              </a:r>
              <a:r>
                <a:rPr lang="en-US" sz="7200" b="1" dirty="0"/>
                <a:t> </a:t>
              </a:r>
              <a:r>
                <a:rPr lang="en-US" sz="3600" b="1" dirty="0"/>
                <a:t>Improved Accuracy</a:t>
              </a:r>
            </a:p>
            <a:p>
              <a:pPr marL="754379" lvl="2" indent="-251460" algn="just">
                <a:lnSpc>
                  <a:spcPts val="4586"/>
                </a:lnSpc>
              </a:pPr>
              <a:r>
                <a:rPr lang="en-US" sz="3600" b="1" dirty="0"/>
                <a:t>    </a:t>
              </a:r>
              <a:r>
                <a:rPr lang="en-US" sz="3600" dirty="0"/>
                <a:t>uses machine learning algorithms like decision Trees and KNN to deliver accurate and </a:t>
              </a:r>
              <a:r>
                <a:rPr lang="en-US" sz="3600" dirty="0" err="1"/>
                <a:t>revelant</a:t>
              </a:r>
              <a:r>
                <a:rPr lang="en-US" sz="3600" dirty="0"/>
                <a:t> destination suggestions</a:t>
              </a:r>
            </a:p>
            <a:p>
              <a:pPr marL="754379" lvl="2" indent="-251460" algn="just">
                <a:lnSpc>
                  <a:spcPts val="4586"/>
                </a:lnSpc>
              </a:pPr>
              <a:r>
                <a:rPr lang="en-US" sz="3600" dirty="0"/>
                <a:t>    </a:t>
              </a:r>
            </a:p>
            <a:p>
              <a:pPr marL="754379" lvl="2" indent="-251460" algn="just">
                <a:lnSpc>
                  <a:spcPts val="4586"/>
                </a:lnSpc>
              </a:pPr>
              <a:endParaRPr lang="en-US" sz="7200" dirty="0"/>
            </a:p>
            <a:p>
              <a:pPr marL="754379" lvl="2" indent="-251460" algn="just">
                <a:lnSpc>
                  <a:spcPts val="4586"/>
                </a:lnSpc>
              </a:pPr>
              <a:endParaRPr lang="en-US" sz="3299" b="1" spc="-65" dirty="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27860" y="51435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RESULT</a:t>
              </a:r>
            </a:p>
          </p:txBody>
        </p:sp>
      </p:grpSp>
      <p:pic>
        <p:nvPicPr>
          <p:cNvPr id="6" name="object 4">
            <a:extLst>
              <a:ext uri="{FF2B5EF4-FFF2-40B4-BE49-F238E27FC236}">
                <a16:creationId xmlns:a16="http://schemas.microsoft.com/office/drawing/2014/main" id="{8E96F374-3BCD-0FA7-B5C1-684C3F7BB3FA}"/>
              </a:ext>
            </a:extLst>
          </p:cNvPr>
          <p:cNvPicPr/>
          <p:nvPr/>
        </p:nvPicPr>
        <p:blipFill>
          <a:blip r:embed="rId2" cstate="print"/>
          <a:stretch>
            <a:fillRect/>
          </a:stretch>
        </p:blipFill>
        <p:spPr>
          <a:xfrm>
            <a:off x="15925800" y="571499"/>
            <a:ext cx="1333500" cy="1178719"/>
          </a:xfrm>
          <a:prstGeom prst="rect">
            <a:avLst/>
          </a:prstGeom>
        </p:spPr>
      </p:pic>
      <p:pic>
        <p:nvPicPr>
          <p:cNvPr id="20" name="Picture 19">
            <a:extLst>
              <a:ext uri="{FF2B5EF4-FFF2-40B4-BE49-F238E27FC236}">
                <a16:creationId xmlns:a16="http://schemas.microsoft.com/office/drawing/2014/main" id="{B4C10342-8B4A-0A56-8D1B-A32D8E243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12" y="1165199"/>
            <a:ext cx="8105775" cy="4343400"/>
          </a:xfrm>
          <a:prstGeom prst="rect">
            <a:avLst/>
          </a:prstGeom>
        </p:spPr>
      </p:pic>
      <p:pic>
        <p:nvPicPr>
          <p:cNvPr id="22" name="Picture 21">
            <a:extLst>
              <a:ext uri="{FF2B5EF4-FFF2-40B4-BE49-F238E27FC236}">
                <a16:creationId xmlns:a16="http://schemas.microsoft.com/office/drawing/2014/main" id="{AA9334E2-179B-DCF9-8F6A-006D27554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1374748"/>
            <a:ext cx="7526438" cy="3924301"/>
          </a:xfrm>
          <a:prstGeom prst="rect">
            <a:avLst/>
          </a:prstGeom>
        </p:spPr>
      </p:pic>
      <p:pic>
        <p:nvPicPr>
          <p:cNvPr id="24" name="Picture 23">
            <a:extLst>
              <a:ext uri="{FF2B5EF4-FFF2-40B4-BE49-F238E27FC236}">
                <a16:creationId xmlns:a16="http://schemas.microsoft.com/office/drawing/2014/main" id="{86170278-0B99-6A90-8098-17CA7B94E6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3779" y="5633585"/>
            <a:ext cx="7298771" cy="4269311"/>
          </a:xfrm>
          <a:prstGeom prst="rect">
            <a:avLst/>
          </a:prstGeom>
        </p:spPr>
      </p:pic>
      <p:pic>
        <p:nvPicPr>
          <p:cNvPr id="28" name="Picture 27">
            <a:extLst>
              <a:ext uri="{FF2B5EF4-FFF2-40B4-BE49-F238E27FC236}">
                <a16:creationId xmlns:a16="http://schemas.microsoft.com/office/drawing/2014/main" id="{E5252EE5-5E6D-D920-26FE-7041A2B502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 y="5472428"/>
            <a:ext cx="7772400" cy="41493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27860" y="51435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RESULT</a:t>
              </a:r>
            </a:p>
          </p:txBody>
        </p:sp>
      </p:grpSp>
      <p:pic>
        <p:nvPicPr>
          <p:cNvPr id="9" name="Picture 8">
            <a:extLst>
              <a:ext uri="{FF2B5EF4-FFF2-40B4-BE49-F238E27FC236}">
                <a16:creationId xmlns:a16="http://schemas.microsoft.com/office/drawing/2014/main" id="{6F56F3C3-F0A2-DE09-598A-3FB69E179095}"/>
              </a:ext>
            </a:extLst>
          </p:cNvPr>
          <p:cNvPicPr>
            <a:picLocks noChangeAspect="1"/>
          </p:cNvPicPr>
          <p:nvPr/>
        </p:nvPicPr>
        <p:blipFill>
          <a:blip r:embed="rId2"/>
          <a:stretch>
            <a:fillRect/>
          </a:stretch>
        </p:blipFill>
        <p:spPr>
          <a:xfrm>
            <a:off x="15925800" y="440385"/>
            <a:ext cx="1329043" cy="1176630"/>
          </a:xfrm>
          <a:prstGeom prst="rect">
            <a:avLst/>
          </a:prstGeom>
        </p:spPr>
      </p:pic>
      <p:pic>
        <p:nvPicPr>
          <p:cNvPr id="8" name="Picture 7">
            <a:extLst>
              <a:ext uri="{FF2B5EF4-FFF2-40B4-BE49-F238E27FC236}">
                <a16:creationId xmlns:a16="http://schemas.microsoft.com/office/drawing/2014/main" id="{4256D43B-38A8-D275-075E-6B66B35F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99339"/>
            <a:ext cx="14401800" cy="8153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DE0E0-6CA9-C830-8A9C-ECB5DAFA9952}"/>
              </a:ext>
            </a:extLst>
          </p:cNvPr>
          <p:cNvPicPr>
            <a:picLocks noChangeAspect="1"/>
          </p:cNvPicPr>
          <p:nvPr/>
        </p:nvPicPr>
        <p:blipFill>
          <a:blip r:embed="rId2"/>
          <a:stretch>
            <a:fillRect/>
          </a:stretch>
        </p:blipFill>
        <p:spPr>
          <a:xfrm>
            <a:off x="16448191" y="495300"/>
            <a:ext cx="1329043" cy="1176630"/>
          </a:xfrm>
          <a:prstGeom prst="rect">
            <a:avLst/>
          </a:prstGeom>
        </p:spPr>
      </p:pic>
      <p:sp>
        <p:nvSpPr>
          <p:cNvPr id="6" name="TextBox 5">
            <a:extLst>
              <a:ext uri="{FF2B5EF4-FFF2-40B4-BE49-F238E27FC236}">
                <a16:creationId xmlns:a16="http://schemas.microsoft.com/office/drawing/2014/main" id="{5DCA9ED3-6BB7-E551-5007-B22A67FCBA16}"/>
              </a:ext>
            </a:extLst>
          </p:cNvPr>
          <p:cNvSpPr txBox="1"/>
          <p:nvPr/>
        </p:nvSpPr>
        <p:spPr>
          <a:xfrm>
            <a:off x="-2667000" y="770548"/>
            <a:ext cx="9144000" cy="626133"/>
          </a:xfrm>
          <a:prstGeom prst="rect">
            <a:avLst/>
          </a:prstGeom>
          <a:noFill/>
        </p:spPr>
        <p:txBody>
          <a:bodyPr wrap="square">
            <a:spAutoFit/>
          </a:bodyPr>
          <a:lstStyle/>
          <a:p>
            <a:pPr algn="ctr">
              <a:lnSpc>
                <a:spcPts val="4759"/>
              </a:lnSpc>
            </a:pPr>
            <a:r>
              <a:rPr lang="en-US" sz="2400" dirty="0">
                <a:solidFill>
                  <a:srgbClr val="000000"/>
                </a:solidFill>
                <a:latin typeface="Times New Roman"/>
                <a:ea typeface="Times New Roman"/>
                <a:cs typeface="Times New Roman"/>
                <a:sym typeface="Times New Roman"/>
              </a:rPr>
              <a:t>Output form</a:t>
            </a:r>
          </a:p>
        </p:txBody>
      </p:sp>
      <p:pic>
        <p:nvPicPr>
          <p:cNvPr id="13" name="Picture 12">
            <a:extLst>
              <a:ext uri="{FF2B5EF4-FFF2-40B4-BE49-F238E27FC236}">
                <a16:creationId xmlns:a16="http://schemas.microsoft.com/office/drawing/2014/main" id="{CE96AFF0-1B32-FE51-3044-95479D6B4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1930"/>
            <a:ext cx="16764000" cy="7586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721723" y="2263248"/>
            <a:ext cx="14220262" cy="5966841"/>
            <a:chOff x="-21579" y="-133350"/>
            <a:chExt cx="18960349" cy="7955788"/>
          </a:xfrm>
        </p:grpSpPr>
        <p:sp>
          <p:nvSpPr>
            <p:cNvPr id="3" name="Freeform 3"/>
            <p:cNvSpPr/>
            <p:nvPr/>
          </p:nvSpPr>
          <p:spPr>
            <a:xfrm>
              <a:off x="0" y="0"/>
              <a:ext cx="18938770" cy="7822438"/>
            </a:xfrm>
            <a:custGeom>
              <a:avLst/>
              <a:gdLst/>
              <a:ahLst/>
              <a:cxnLst/>
              <a:rect l="l" t="t" r="r" b="b"/>
              <a:pathLst>
                <a:path w="18938770" h="7822438">
                  <a:moveTo>
                    <a:pt x="0" y="0"/>
                  </a:moveTo>
                  <a:lnTo>
                    <a:pt x="18938770" y="0"/>
                  </a:lnTo>
                  <a:lnTo>
                    <a:pt x="18938770" y="7822438"/>
                  </a:lnTo>
                  <a:lnTo>
                    <a:pt x="0" y="7822438"/>
                  </a:lnTo>
                  <a:close/>
                </a:path>
              </a:pathLst>
            </a:custGeom>
            <a:solidFill>
              <a:srgbClr val="000000">
                <a:alpha val="0"/>
              </a:srgbClr>
            </a:solidFill>
          </p:spPr>
        </p:sp>
        <p:sp>
          <p:nvSpPr>
            <p:cNvPr id="4" name="TextBox 4"/>
            <p:cNvSpPr txBox="1"/>
            <p:nvPr/>
          </p:nvSpPr>
          <p:spPr>
            <a:xfrm>
              <a:off x="-21579" y="-133350"/>
              <a:ext cx="18938769" cy="7955787"/>
            </a:xfrm>
            <a:prstGeom prst="rect">
              <a:avLst/>
            </a:prstGeom>
          </p:spPr>
          <p:txBody>
            <a:bodyPr lIns="0" tIns="0" rIns="0" bIns="0" rtlCol="0" anchor="t"/>
            <a:lstStyle/>
            <a:p>
              <a:pPr marL="0" marR="0" algn="just">
                <a:lnSpc>
                  <a:spcPct val="150000"/>
                </a:lnSpc>
                <a:buNone/>
              </a:pPr>
              <a:r>
                <a:rPr lang="en-US" sz="3200" dirty="0">
                  <a:effectLst/>
                  <a:latin typeface="Times New Roman" panose="02020603050405020304" pitchFamily="18" charset="0"/>
                  <a:ea typeface="Times New Roman" panose="02020603050405020304" pitchFamily="18" charset="0"/>
                </a:rPr>
                <a:t>a decision tree based tourist recommendation system has been presented in attempt of solving the current challenge of the destination TRS. The data set has been decomposed into two sub data sets using relevant tourism domain knowledge. This was done to increase classification accuracy rate and to reduce the complexity of the decision tree. The optimal decision trees from NMIFS with the highest accuracy rate and simplicity (i.e. less number of leaf and tree size) have been constructed for destination choice. The decision rules from decision trees were extracted. It can be seen that NMIFS is the optimum method because it uses fewer number of feature than MRMR for both of the data sets.</a:t>
              </a:r>
            </a:p>
            <a:p>
              <a:pPr marL="0" marR="17145" indent="-1270" algn="just">
                <a:lnSpc>
                  <a:spcPct val="150000"/>
                </a:lnSpc>
                <a:spcBef>
                  <a:spcPts val="15"/>
                </a:spcBef>
                <a:tabLst>
                  <a:tab pos="5772150" algn="l"/>
                </a:tabLst>
              </a:pPr>
              <a:r>
                <a:rPr lang="en-US" sz="3200" b="1" dirty="0">
                  <a:effectLst/>
                  <a:latin typeface="Times New Roman" panose="02020603050405020304" pitchFamily="18" charset="0"/>
                  <a:ea typeface="Times New Roman" panose="02020603050405020304" pitchFamily="18" charset="0"/>
                </a:rPr>
                <a:t> </a:t>
              </a:r>
              <a:endParaRPr lang="en-US" sz="3200" dirty="0">
                <a:effectLst/>
                <a:latin typeface="Times New Roman" panose="02020603050405020304" pitchFamily="18" charset="0"/>
                <a:ea typeface="Times New Roman" panose="02020603050405020304" pitchFamily="18" charset="0"/>
              </a:endParaRPr>
            </a:p>
            <a:p>
              <a:pPr algn="just">
                <a:lnSpc>
                  <a:spcPts val="4619"/>
                </a:lnSpc>
              </a:pPr>
              <a:endParaRPr lang="en-US" sz="3299" spc="-65" dirty="0">
                <a:solidFill>
                  <a:srgbClr val="000000"/>
                </a:solidFill>
                <a:latin typeface="Times New Roman"/>
                <a:ea typeface="Times New Roman"/>
                <a:cs typeface="Times New Roman"/>
                <a:sym typeface="Times New Roman"/>
              </a:endParaRPr>
            </a:p>
            <a:p>
              <a:pPr algn="just">
                <a:lnSpc>
                  <a:spcPts val="4619"/>
                </a:lnSpc>
              </a:pPr>
              <a:endParaRPr lang="en-US" sz="3299" spc="-65" dirty="0">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1737907" y="1334560"/>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CONCLUSION</a:t>
              </a:r>
            </a:p>
          </p:txBody>
        </p:sp>
      </p:grpSp>
      <p:pic>
        <p:nvPicPr>
          <p:cNvPr id="8" name="object 4">
            <a:extLst>
              <a:ext uri="{FF2B5EF4-FFF2-40B4-BE49-F238E27FC236}">
                <a16:creationId xmlns:a16="http://schemas.microsoft.com/office/drawing/2014/main" id="{1C417A16-4B9A-EEF3-7AE9-9813FE1914CF}"/>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13581" y="1655139"/>
            <a:ext cx="16230600" cy="8871965"/>
            <a:chOff x="-286826" y="-133350"/>
            <a:chExt cx="21640801" cy="11829288"/>
          </a:xfrm>
        </p:grpSpPr>
        <p:sp>
          <p:nvSpPr>
            <p:cNvPr id="3" name="Freeform 3"/>
            <p:cNvSpPr/>
            <p:nvPr/>
          </p:nvSpPr>
          <p:spPr>
            <a:xfrm>
              <a:off x="-286826" y="-66677"/>
              <a:ext cx="21353977" cy="11695939"/>
            </a:xfrm>
            <a:custGeom>
              <a:avLst/>
              <a:gdLst/>
              <a:ahLst/>
              <a:cxnLst/>
              <a:rect l="l" t="t" r="r" b="b"/>
              <a:pathLst>
                <a:path w="21353976" h="11695938">
                  <a:moveTo>
                    <a:pt x="0" y="0"/>
                  </a:moveTo>
                  <a:lnTo>
                    <a:pt x="21353976" y="0"/>
                  </a:lnTo>
                  <a:lnTo>
                    <a:pt x="21353976" y="11695938"/>
                  </a:lnTo>
                  <a:lnTo>
                    <a:pt x="0" y="11695938"/>
                  </a:lnTo>
                  <a:close/>
                </a:path>
              </a:pathLst>
            </a:custGeom>
            <a:solidFill>
              <a:srgbClr val="000000">
                <a:alpha val="0"/>
              </a:srgbClr>
            </a:solidFill>
          </p:spPr>
          <p:txBody>
            <a:bodyPr/>
            <a:lstStyle/>
            <a:p>
              <a:r>
                <a:rPr lang="en-US" sz="3200" b="1" dirty="0"/>
                <a:t>Integration with booking platforms</a:t>
              </a:r>
            </a:p>
            <a:p>
              <a:r>
                <a:rPr lang="en-US" sz="3200" dirty="0"/>
                <a:t>Add APIs from hotel, flight, train, and bus services (e.g., MakeMyTrip, Booking.com, IRCTC) to allow direct booking from within the system.</a:t>
              </a:r>
            </a:p>
            <a:p>
              <a:endParaRPr lang="en-US" sz="3200" b="1" dirty="0"/>
            </a:p>
            <a:p>
              <a:r>
                <a:rPr lang="en-US" sz="3200" b="1" dirty="0"/>
                <a:t>Voice based search and Assistance</a:t>
              </a:r>
            </a:p>
            <a:p>
              <a:r>
                <a:rPr lang="en-US" sz="3200" dirty="0"/>
                <a:t>Implement voice assistants using NLP (e.g., Google Speech API) for hands-free destination search and itinerary generation.</a:t>
              </a:r>
            </a:p>
            <a:p>
              <a:endParaRPr lang="en-US" sz="3200" b="1" dirty="0"/>
            </a:p>
            <a:p>
              <a:r>
                <a:rPr lang="en-US" sz="3200" b="1" dirty="0"/>
                <a:t>Chatbot Support</a:t>
              </a:r>
            </a:p>
            <a:p>
              <a:r>
                <a:rPr lang="en-US" sz="3200" dirty="0"/>
                <a:t>Include a smart chatbot to answer user queries and provide destination suggestions in real time, improving interaction and engagement.</a:t>
              </a:r>
              <a:endParaRPr lang="en-US" sz="3200" b="1" dirty="0"/>
            </a:p>
            <a:p>
              <a:endParaRPr lang="en-US" sz="3200" b="1" dirty="0"/>
            </a:p>
            <a:p>
              <a:r>
                <a:rPr lang="en-US" sz="3200" b="1" dirty="0"/>
                <a:t>Multi language support</a:t>
              </a:r>
            </a:p>
            <a:p>
              <a:r>
                <a:rPr lang="en-US" sz="3200" dirty="0"/>
                <a:t>Enhance accessibility for users by supporting multiple regional and global languages (e.g., Hindi, Telugu, Spanish, etc.).</a:t>
              </a:r>
              <a:endParaRPr lang="en-US" sz="3200" b="1" dirty="0"/>
            </a:p>
            <a:p>
              <a:endParaRPr lang="en-US" sz="3200" b="1" dirty="0"/>
            </a:p>
          </p:txBody>
        </p:sp>
        <p:sp>
          <p:nvSpPr>
            <p:cNvPr id="4" name="TextBox 4"/>
            <p:cNvSpPr txBox="1"/>
            <p:nvPr/>
          </p:nvSpPr>
          <p:spPr>
            <a:xfrm>
              <a:off x="0" y="-133350"/>
              <a:ext cx="21353975" cy="11829288"/>
            </a:xfrm>
            <a:prstGeom prst="rect">
              <a:avLst/>
            </a:prstGeom>
          </p:spPr>
          <p:txBody>
            <a:bodyPr lIns="0" tIns="0" rIns="0" bIns="0" rtlCol="0" anchor="t"/>
            <a:lstStyle/>
            <a:p>
              <a:pPr algn="just">
                <a:lnSpc>
                  <a:spcPts val="4619"/>
                </a:lnSpc>
              </a:pPr>
              <a:endParaRPr lang="en-US" sz="3299" spc="-65" dirty="0">
                <a:solidFill>
                  <a:srgbClr val="000000"/>
                </a:solidFill>
                <a:latin typeface="Times New Roman"/>
                <a:ea typeface="Times New Roman"/>
                <a:cs typeface="Times New Roman"/>
                <a:sym typeface="Times New Roman"/>
              </a:endParaRPr>
            </a:p>
            <a:p>
              <a:pPr algn="just">
                <a:lnSpc>
                  <a:spcPts val="4619"/>
                </a:lnSpc>
              </a:pPr>
              <a:endParaRPr lang="en-US" sz="3299" spc="-65" dirty="0">
                <a:solidFill>
                  <a:srgbClr val="000000"/>
                </a:solidFill>
                <a:latin typeface="Times New Roman"/>
                <a:ea typeface="Times New Roman"/>
                <a:cs typeface="Times New Roman"/>
                <a:sym typeface="Times New Roman"/>
              </a:endParaRPr>
            </a:p>
            <a:p>
              <a:pPr algn="just">
                <a:lnSpc>
                  <a:spcPts val="4619"/>
                </a:lnSpc>
              </a:pPr>
              <a:endParaRPr lang="en-US" sz="3299" spc="-65" dirty="0">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749983" y="726451"/>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 Further Enhancements</a:t>
              </a:r>
            </a:p>
          </p:txBody>
        </p:sp>
      </p:grpSp>
      <p:pic>
        <p:nvPicPr>
          <p:cNvPr id="8" name="object 4">
            <a:extLst>
              <a:ext uri="{FF2B5EF4-FFF2-40B4-BE49-F238E27FC236}">
                <a16:creationId xmlns:a16="http://schemas.microsoft.com/office/drawing/2014/main" id="{32701184-4271-E613-0A75-1FC96208D9C1}"/>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712107" y="1714047"/>
            <a:ext cx="16547193" cy="6596051"/>
            <a:chOff x="-239045" y="-479284"/>
            <a:chExt cx="22062925" cy="8794735"/>
          </a:xfrm>
        </p:grpSpPr>
        <p:sp>
          <p:nvSpPr>
            <p:cNvPr id="4" name="Freeform 4"/>
            <p:cNvSpPr/>
            <p:nvPr/>
          </p:nvSpPr>
          <p:spPr>
            <a:xfrm>
              <a:off x="0" y="0"/>
              <a:ext cx="21823880" cy="8315451"/>
            </a:xfrm>
            <a:custGeom>
              <a:avLst/>
              <a:gdLst/>
              <a:ahLst/>
              <a:cxnLst/>
              <a:rect l="l" t="t" r="r" b="b"/>
              <a:pathLst>
                <a:path w="21823880" h="8315451">
                  <a:moveTo>
                    <a:pt x="0" y="0"/>
                  </a:moveTo>
                  <a:lnTo>
                    <a:pt x="21823880" y="0"/>
                  </a:lnTo>
                  <a:lnTo>
                    <a:pt x="21823880" y="8315451"/>
                  </a:lnTo>
                  <a:lnTo>
                    <a:pt x="0" y="8315451"/>
                  </a:lnTo>
                  <a:close/>
                </a:path>
              </a:pathLst>
            </a:custGeom>
            <a:solidFill>
              <a:srgbClr val="000000">
                <a:alpha val="0"/>
              </a:srgbClr>
            </a:solidFill>
          </p:spPr>
        </p:sp>
        <p:sp>
          <p:nvSpPr>
            <p:cNvPr id="5" name="TextBox 5"/>
            <p:cNvSpPr txBox="1"/>
            <p:nvPr/>
          </p:nvSpPr>
          <p:spPr>
            <a:xfrm>
              <a:off x="-239045" y="-479284"/>
              <a:ext cx="21823879" cy="8439277"/>
            </a:xfrm>
            <a:prstGeom prst="rect">
              <a:avLst/>
            </a:prstGeom>
          </p:spPr>
          <p:txBody>
            <a:bodyPr lIns="0" tIns="0" rIns="0" bIns="0" rtlCol="0" anchor="t"/>
            <a:lstStyle/>
            <a:p>
              <a:pPr marL="342900" marR="0" lvl="0" indent="-342900" algn="just">
                <a:lnSpc>
                  <a:spcPct val="150000"/>
                </a:lnSpc>
                <a:buFont typeface="Times New Roman" panose="02020603050405020304" pitchFamily="18" charset="0"/>
                <a:buChar char="•"/>
                <a:tabLst>
                  <a:tab pos="400050" algn="l"/>
                  <a:tab pos="3903980" algn="l"/>
                </a:tabLst>
              </a:pPr>
              <a:r>
                <a:rPr lang="en-US" sz="2800" dirty="0">
                  <a:effectLst/>
                  <a:latin typeface="Times New Roman" panose="02020603050405020304" pitchFamily="18" charset="0"/>
                  <a:ea typeface="Times New Roman" panose="02020603050405020304" pitchFamily="18" charset="0"/>
                </a:rPr>
                <a:t>1. </a:t>
              </a:r>
              <a:r>
                <a:rPr lang="en-US" sz="2800" dirty="0" err="1">
                  <a:effectLst/>
                  <a:latin typeface="Times New Roman" panose="02020603050405020304" pitchFamily="18" charset="0"/>
                  <a:ea typeface="Times New Roman" panose="02020603050405020304" pitchFamily="18" charset="0"/>
                </a:rPr>
                <a:t>J.Chiverton</a:t>
              </a:r>
              <a:r>
                <a:rPr lang="en-US" sz="2800" dirty="0">
                  <a:effectLst/>
                  <a:latin typeface="Times New Roman" panose="02020603050405020304" pitchFamily="18" charset="0"/>
                  <a:ea typeface="Times New Roman" panose="02020603050405020304" pitchFamily="18" charset="0"/>
                </a:rPr>
                <a:t>, “Helmet Presence Classification with Motorcycle Detection And </a:t>
              </a:r>
              <a:r>
                <a:rPr lang="en-US" sz="2800" dirty="0" err="1">
                  <a:effectLst/>
                  <a:latin typeface="Times New Roman" panose="02020603050405020304" pitchFamily="18" charset="0"/>
                  <a:ea typeface="Times New Roman" panose="02020603050405020304" pitchFamily="18" charset="0"/>
                </a:rPr>
                <a:t>Tracking”,IET</a:t>
              </a:r>
              <a:r>
                <a:rPr lang="en-US" sz="2800" dirty="0">
                  <a:effectLst/>
                  <a:latin typeface="Times New Roman" panose="02020603050405020304" pitchFamily="18" charset="0"/>
                  <a:ea typeface="Times New Roman" panose="02020603050405020304" pitchFamily="18" charset="0"/>
                </a:rPr>
                <a:t> Intelligent Transport </a:t>
              </a:r>
              <a:r>
                <a:rPr lang="en-US" sz="2800" dirty="0" err="1">
                  <a:effectLst/>
                  <a:latin typeface="Times New Roman" panose="02020603050405020304" pitchFamily="18" charset="0"/>
                  <a:ea typeface="Times New Roman" panose="02020603050405020304" pitchFamily="18" charset="0"/>
                </a:rPr>
                <a:t>Systems,Vol</a:t>
              </a:r>
              <a:r>
                <a:rPr lang="en-US" sz="2800" dirty="0">
                  <a:effectLst/>
                  <a:latin typeface="Times New Roman" panose="02020603050405020304" pitchFamily="18" charset="0"/>
                  <a:ea typeface="Times New Roman" panose="02020603050405020304" pitchFamily="18" charset="0"/>
                </a:rPr>
                <a:t>. 6, Issue 3, pp. 259–269, March 2012.</a:t>
              </a:r>
            </a:p>
            <a:p>
              <a:pPr marL="342900" marR="0" lvl="0" indent="-342900" algn="just">
                <a:lnSpc>
                  <a:spcPct val="150000"/>
                </a:lnSpc>
                <a:buFont typeface="Times New Roman" panose="02020603050405020304" pitchFamily="18" charset="0"/>
                <a:buChar char="•"/>
                <a:tabLst>
                  <a:tab pos="400050" algn="l"/>
                  <a:tab pos="3903980" algn="l"/>
                </a:tabLst>
              </a:pPr>
              <a:r>
                <a:rPr lang="en-US" sz="2800" dirty="0">
                  <a:effectLst/>
                  <a:latin typeface="Times New Roman" panose="02020603050405020304" pitchFamily="18" charset="0"/>
                  <a:ea typeface="Times New Roman" panose="02020603050405020304" pitchFamily="18" charset="0"/>
                </a:rPr>
                <a:t>2. </a:t>
              </a:r>
              <a:r>
                <a:rPr lang="en-US" sz="2800" dirty="0" err="1">
                  <a:effectLst/>
                  <a:latin typeface="Times New Roman" panose="02020603050405020304" pitchFamily="18" charset="0"/>
                  <a:ea typeface="Times New Roman" panose="02020603050405020304" pitchFamily="18" charset="0"/>
                </a:rPr>
                <a:t>Rattapoom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Waranusast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Nannaphat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Bundon</a:t>
              </a:r>
              <a:r>
                <a:rPr lang="en-US" sz="2800" dirty="0">
                  <a:effectLst/>
                  <a:latin typeface="Times New Roman" panose="02020603050405020304" pitchFamily="18" charset="0"/>
                  <a:ea typeface="Times New Roman" panose="02020603050405020304" pitchFamily="18" charset="0"/>
                </a:rPr>
                <a:t>, Vasan </a:t>
              </a:r>
              <a:r>
                <a:rPr lang="en-US" sz="2800" dirty="0" err="1">
                  <a:effectLst/>
                  <a:latin typeface="Times New Roman" panose="02020603050405020304" pitchFamily="18" charset="0"/>
                  <a:ea typeface="Times New Roman" panose="02020603050405020304" pitchFamily="18" charset="0"/>
                </a:rPr>
                <a:t>Timtong</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Chainarong</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Tangnoi</a:t>
              </a:r>
              <a:r>
                <a:rPr lang="en-US" sz="2800" dirty="0">
                  <a:effectLst/>
                  <a:latin typeface="Times New Roman" panose="02020603050405020304" pitchFamily="18" charset="0"/>
                  <a:ea typeface="Times New Roman" panose="02020603050405020304" pitchFamily="18" charset="0"/>
                </a:rPr>
                <a:t>, “Machine Vision techniques for Motorcycle Safety Helmet Detection”, 28th International Conference on Image and Vision Computing New Zealand, pp 35-40, IVCNZ 2013.</a:t>
              </a:r>
            </a:p>
            <a:p>
              <a:pPr marL="342900" marR="0" lvl="0" indent="-342900" algn="just">
                <a:lnSpc>
                  <a:spcPct val="150000"/>
                </a:lnSpc>
                <a:buFont typeface="Times New Roman" panose="02020603050405020304" pitchFamily="18" charset="0"/>
                <a:buChar char="•"/>
                <a:tabLst>
                  <a:tab pos="400050" algn="l"/>
                  <a:tab pos="3903980" algn="l"/>
                </a:tabLst>
              </a:pPr>
              <a:r>
                <a:rPr lang="en-US" sz="2800" dirty="0">
                  <a:effectLst/>
                  <a:latin typeface="Times New Roman" panose="02020603050405020304" pitchFamily="18" charset="0"/>
                  <a:ea typeface="Times New Roman" panose="02020603050405020304" pitchFamily="18" charset="0"/>
                </a:rPr>
                <a:t>3. </a:t>
              </a:r>
              <a:r>
                <a:rPr lang="en-US" sz="2800" dirty="0" err="1">
                  <a:effectLst/>
                  <a:latin typeface="Times New Roman" panose="02020603050405020304" pitchFamily="18" charset="0"/>
                  <a:ea typeface="Times New Roman" panose="02020603050405020304" pitchFamily="18" charset="0"/>
                </a:rPr>
                <a:t>Romuere</a:t>
              </a:r>
              <a:r>
                <a:rPr lang="en-US" sz="2800" dirty="0">
                  <a:effectLst/>
                  <a:latin typeface="Times New Roman" panose="02020603050405020304" pitchFamily="18" charset="0"/>
                  <a:ea typeface="Times New Roman" panose="02020603050405020304" pitchFamily="18" charset="0"/>
                </a:rPr>
                <a:t> Silva, Kelson Aires, Thiago Santos, </a:t>
              </a:r>
              <a:r>
                <a:rPr lang="en-US" sz="2800" dirty="0" err="1">
                  <a:effectLst/>
                  <a:latin typeface="Times New Roman" panose="02020603050405020304" pitchFamily="18" charset="0"/>
                  <a:ea typeface="Times New Roman" panose="02020603050405020304" pitchFamily="18" charset="0"/>
                </a:rPr>
                <a:t>Kalyf</a:t>
              </a:r>
              <a:r>
                <a:rPr lang="en-US" sz="2800" dirty="0">
                  <a:effectLst/>
                  <a:latin typeface="Times New Roman" panose="02020603050405020304" pitchFamily="18" charset="0"/>
                  <a:ea typeface="Times New Roman" panose="02020603050405020304" pitchFamily="18" charset="0"/>
                </a:rPr>
                <a:t> Abdala, Rodrigo Veras, Andr ́e Soares, “Automatic Detection Of Motorcyclists without Helmet”, 2013 XXXIX Latin America Computing Conference (CLEI).IEEE,2013.</a:t>
              </a:r>
            </a:p>
            <a:p>
              <a:pPr marL="342900" marR="0" lvl="0" indent="-342900" algn="just">
                <a:lnSpc>
                  <a:spcPct val="150000"/>
                </a:lnSpc>
                <a:buFont typeface="Times New Roman" panose="02020603050405020304" pitchFamily="18" charset="0"/>
                <a:buChar char="•"/>
                <a:tabLst>
                  <a:tab pos="400050" algn="l"/>
                  <a:tab pos="3903980" algn="l"/>
                </a:tabLst>
              </a:pPr>
              <a:r>
                <a:rPr lang="en-US" sz="2800" dirty="0">
                  <a:effectLst/>
                  <a:latin typeface="Times New Roman" panose="02020603050405020304" pitchFamily="18" charset="0"/>
                  <a:ea typeface="Times New Roman" panose="02020603050405020304" pitchFamily="18" charset="0"/>
                </a:rPr>
                <a:t>4. </a:t>
              </a:r>
              <a:r>
                <a:rPr lang="en-US" sz="2800" dirty="0" err="1">
                  <a:effectLst/>
                  <a:latin typeface="Times New Roman" panose="02020603050405020304" pitchFamily="18" charset="0"/>
                  <a:ea typeface="Times New Roman" panose="02020603050405020304" pitchFamily="18" charset="0"/>
                </a:rPr>
                <a:t>Romuere</a:t>
              </a:r>
              <a:r>
                <a:rPr lang="en-US" sz="2800" dirty="0">
                  <a:effectLst/>
                  <a:latin typeface="Times New Roman" panose="02020603050405020304" pitchFamily="18" charset="0"/>
                  <a:ea typeface="Times New Roman" panose="02020603050405020304" pitchFamily="18" charset="0"/>
                </a:rPr>
                <a:t> Silva, “Helmet Detection on Motorcyclists Using Image Descriptors and Classifiers”, 27th SIBGRAPI Conference on Graphics, Patterns and </a:t>
              </a:r>
              <a:r>
                <a:rPr lang="en-US" sz="2800" dirty="0" err="1">
                  <a:effectLst/>
                  <a:latin typeface="Times New Roman" panose="02020603050405020304" pitchFamily="18" charset="0"/>
                  <a:ea typeface="Times New Roman" panose="02020603050405020304" pitchFamily="18" charset="0"/>
                </a:rPr>
                <a:t>Images.IEEE</a:t>
              </a:r>
              <a:r>
                <a:rPr lang="en-US" sz="2800" dirty="0">
                  <a:effectLst/>
                  <a:latin typeface="Times New Roman" panose="02020603050405020304" pitchFamily="18" charset="0"/>
                  <a:ea typeface="Times New Roman" panose="02020603050405020304" pitchFamily="18" charset="0"/>
                </a:rPr>
                <a:t>, 2014.</a:t>
              </a:r>
            </a:p>
            <a:p>
              <a:pPr marL="342900" marR="0" lvl="0" indent="-342900" algn="just">
                <a:lnSpc>
                  <a:spcPct val="150000"/>
                </a:lnSpc>
                <a:buFont typeface="Times New Roman" panose="02020603050405020304" pitchFamily="18" charset="0"/>
                <a:buChar char="•"/>
                <a:tabLst>
                  <a:tab pos="400050" algn="l"/>
                  <a:tab pos="3903980" algn="l"/>
                </a:tabLst>
              </a:pPr>
              <a:r>
                <a:rPr lang="en-US" sz="2800" dirty="0">
                  <a:effectLst/>
                  <a:latin typeface="Times New Roman" panose="02020603050405020304" pitchFamily="18" charset="0"/>
                  <a:ea typeface="Times New Roman" panose="02020603050405020304" pitchFamily="18" charset="0"/>
                </a:rPr>
                <a:t>5. </a:t>
              </a:r>
              <a:r>
                <a:rPr lang="en-US" sz="2800" dirty="0" err="1">
                  <a:effectLst/>
                  <a:latin typeface="Times New Roman" panose="02020603050405020304" pitchFamily="18" charset="0"/>
                  <a:ea typeface="Times New Roman" panose="02020603050405020304" pitchFamily="18" charset="0"/>
                </a:rPr>
                <a:t>Thepnimit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Marayatr</a:t>
              </a:r>
              <a:r>
                <a:rPr lang="en-US" sz="2800" dirty="0">
                  <a:effectLst/>
                  <a:latin typeface="Times New Roman" panose="02020603050405020304" pitchFamily="18" charset="0"/>
                  <a:ea typeface="Times New Roman" panose="02020603050405020304" pitchFamily="18" charset="0"/>
                </a:rPr>
                <a:t>, Pinit </a:t>
              </a:r>
              <a:r>
                <a:rPr lang="en-US" sz="2800" dirty="0" err="1">
                  <a:effectLst/>
                  <a:latin typeface="Times New Roman" panose="02020603050405020304" pitchFamily="18" charset="0"/>
                  <a:ea typeface="Times New Roman" panose="02020603050405020304" pitchFamily="18" charset="0"/>
                </a:rPr>
                <a:t>Kumhom</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Motorcyclist‟s</a:t>
              </a:r>
              <a:r>
                <a:rPr lang="en-US" sz="2800" dirty="0">
                  <a:effectLst/>
                  <a:latin typeface="Times New Roman" panose="02020603050405020304" pitchFamily="18" charset="0"/>
                  <a:ea typeface="Times New Roman" panose="02020603050405020304" pitchFamily="18" charset="0"/>
                </a:rPr>
                <a:t> Helmet Wearing Detection Using Image Processing”, Advanced Materials Research Vol 931- 932,pp. 588-592,May-2014.</a:t>
              </a:r>
            </a:p>
            <a:p>
              <a:pPr algn="just">
                <a:lnSpc>
                  <a:spcPts val="4479"/>
                </a:lnSpc>
              </a:pPr>
              <a:endParaRPr lang="en-US" sz="3199" spc="-63" dirty="0">
                <a:solidFill>
                  <a:srgbClr val="000000"/>
                </a:solidFill>
                <a:latin typeface="Times New Roman"/>
                <a:ea typeface="Times New Roman"/>
                <a:cs typeface="Times New Roman"/>
                <a:sym typeface="Times New Roman"/>
              </a:endParaRPr>
            </a:p>
          </p:txBody>
        </p:sp>
      </p:grpSp>
      <p:grpSp>
        <p:nvGrpSpPr>
          <p:cNvPr id="6" name="Group 6"/>
          <p:cNvGrpSpPr/>
          <p:nvPr/>
        </p:nvGrpSpPr>
        <p:grpSpPr>
          <a:xfrm>
            <a:off x="724646" y="616878"/>
            <a:ext cx="9371286" cy="1028700"/>
            <a:chOff x="0" y="0"/>
            <a:chExt cx="12495048" cy="1371600"/>
          </a:xfrm>
        </p:grpSpPr>
        <p:sp>
          <p:nvSpPr>
            <p:cNvPr id="7" name="Freeform 7"/>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8" name="TextBox 8"/>
            <p:cNvSpPr txBox="1"/>
            <p:nvPr/>
          </p:nvSpPr>
          <p:spPr>
            <a:xfrm>
              <a:off x="0"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REFERENCES</a:t>
              </a:r>
            </a:p>
          </p:txBody>
        </p:sp>
      </p:grpSp>
      <p:pic>
        <p:nvPicPr>
          <p:cNvPr id="9" name="object 4">
            <a:extLst>
              <a:ext uri="{FF2B5EF4-FFF2-40B4-BE49-F238E27FC236}">
                <a16:creationId xmlns:a16="http://schemas.microsoft.com/office/drawing/2014/main" id="{4FE4F7FD-93F1-FF21-B6CA-C1589908310F}"/>
              </a:ext>
            </a:extLst>
          </p:cNvPr>
          <p:cNvPicPr/>
          <p:nvPr/>
        </p:nvPicPr>
        <p:blipFill>
          <a:blip r:embed="rId3" cstate="print"/>
          <a:stretch>
            <a:fillRect/>
          </a:stretch>
        </p:blipFill>
        <p:spPr>
          <a:xfrm>
            <a:off x="15925800" y="571499"/>
            <a:ext cx="1333500" cy="11787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5345182" y="3930961"/>
            <a:ext cx="9371286" cy="1671442"/>
            <a:chOff x="0" y="0"/>
            <a:chExt cx="12495048" cy="2228590"/>
          </a:xfrm>
        </p:grpSpPr>
        <p:sp>
          <p:nvSpPr>
            <p:cNvPr id="3" name="Freeform 3"/>
            <p:cNvSpPr/>
            <p:nvPr/>
          </p:nvSpPr>
          <p:spPr>
            <a:xfrm>
              <a:off x="0" y="0"/>
              <a:ext cx="12495048" cy="2228590"/>
            </a:xfrm>
            <a:custGeom>
              <a:avLst/>
              <a:gdLst/>
              <a:ahLst/>
              <a:cxnLst/>
              <a:rect l="l" t="t" r="r" b="b"/>
              <a:pathLst>
                <a:path w="12495048" h="2228590">
                  <a:moveTo>
                    <a:pt x="0" y="0"/>
                  </a:moveTo>
                  <a:lnTo>
                    <a:pt x="12495048" y="0"/>
                  </a:lnTo>
                  <a:lnTo>
                    <a:pt x="12495048" y="2228590"/>
                  </a:lnTo>
                  <a:lnTo>
                    <a:pt x="0" y="2228590"/>
                  </a:lnTo>
                  <a:close/>
                </a:path>
              </a:pathLst>
            </a:custGeom>
            <a:solidFill>
              <a:srgbClr val="000000">
                <a:alpha val="0"/>
              </a:srgbClr>
            </a:solidFill>
          </p:spPr>
        </p:sp>
        <p:sp>
          <p:nvSpPr>
            <p:cNvPr id="4" name="TextBox 4"/>
            <p:cNvSpPr txBox="1"/>
            <p:nvPr/>
          </p:nvSpPr>
          <p:spPr>
            <a:xfrm>
              <a:off x="0" y="-333375"/>
              <a:ext cx="12495048" cy="2561965"/>
            </a:xfrm>
            <a:prstGeom prst="rect">
              <a:avLst/>
            </a:prstGeom>
          </p:spPr>
          <p:txBody>
            <a:bodyPr lIns="0" tIns="0" rIns="0" bIns="0" rtlCol="0" anchor="t"/>
            <a:lstStyle/>
            <a:p>
              <a:pPr algn="l">
                <a:lnSpc>
                  <a:spcPts val="12039"/>
                </a:lnSpc>
              </a:pPr>
              <a:r>
                <a:rPr lang="en-US" sz="8599" b="1">
                  <a:solidFill>
                    <a:srgbClr val="000000"/>
                  </a:solidFill>
                  <a:latin typeface="Times New Roman Bold"/>
                  <a:ea typeface="Times New Roman Bold"/>
                  <a:cs typeface="Times New Roman Bold"/>
                  <a:sym typeface="Times New Roman Bold"/>
                </a:rPr>
                <a:t>THANK YOU!</a:t>
              </a:r>
            </a:p>
          </p:txBody>
        </p:sp>
      </p:grpSp>
      <p:sp>
        <p:nvSpPr>
          <p:cNvPr id="5" name="Freeform 5"/>
          <p:cNvSpPr/>
          <p:nvPr/>
        </p:nvSpPr>
        <p:spPr>
          <a:xfrm>
            <a:off x="-188217" y="9557970"/>
            <a:ext cx="18476217" cy="729030"/>
          </a:xfrm>
          <a:custGeom>
            <a:avLst/>
            <a:gdLst/>
            <a:ahLst/>
            <a:cxnLst/>
            <a:rect l="l" t="t" r="r" b="b"/>
            <a:pathLst>
              <a:path w="18476217" h="729030">
                <a:moveTo>
                  <a:pt x="0" y="0"/>
                </a:moveTo>
                <a:lnTo>
                  <a:pt x="18476217" y="0"/>
                </a:lnTo>
                <a:lnTo>
                  <a:pt x="18476217" y="729030"/>
                </a:lnTo>
                <a:lnTo>
                  <a:pt x="0" y="729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244913" y="1235868"/>
            <a:ext cx="9914964" cy="1028700"/>
            <a:chOff x="0" y="0"/>
            <a:chExt cx="13219952" cy="1371600"/>
          </a:xfrm>
        </p:grpSpPr>
        <p:sp>
          <p:nvSpPr>
            <p:cNvPr id="3" name="Freeform 3"/>
            <p:cNvSpPr/>
            <p:nvPr/>
          </p:nvSpPr>
          <p:spPr>
            <a:xfrm>
              <a:off x="0" y="0"/>
              <a:ext cx="13219953" cy="1371600"/>
            </a:xfrm>
            <a:custGeom>
              <a:avLst/>
              <a:gdLst/>
              <a:ahLst/>
              <a:cxnLst/>
              <a:rect l="l" t="t" r="r" b="b"/>
              <a:pathLst>
                <a:path w="13219953" h="1371600">
                  <a:moveTo>
                    <a:pt x="0" y="0"/>
                  </a:moveTo>
                  <a:lnTo>
                    <a:pt x="13219953" y="0"/>
                  </a:lnTo>
                  <a:lnTo>
                    <a:pt x="13219953" y="1371600"/>
                  </a:lnTo>
                  <a:lnTo>
                    <a:pt x="0" y="1371600"/>
                  </a:lnTo>
                  <a:close/>
                </a:path>
              </a:pathLst>
            </a:custGeom>
            <a:solidFill>
              <a:srgbClr val="000000">
                <a:alpha val="0"/>
              </a:srgbClr>
            </a:solidFill>
          </p:spPr>
          <p:txBody>
            <a:bodyPr/>
            <a:lstStyle/>
            <a:p>
              <a:endParaRPr lang="en-US" dirty="0"/>
            </a:p>
          </p:txBody>
        </p:sp>
        <p:sp>
          <p:nvSpPr>
            <p:cNvPr id="4" name="TextBox 4"/>
            <p:cNvSpPr txBox="1"/>
            <p:nvPr/>
          </p:nvSpPr>
          <p:spPr>
            <a:xfrm>
              <a:off x="0" y="-200025"/>
              <a:ext cx="13219952"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ABSTRACT</a:t>
              </a:r>
            </a:p>
          </p:txBody>
        </p:sp>
      </p:grpSp>
      <p:grpSp>
        <p:nvGrpSpPr>
          <p:cNvPr id="5" name="Group 5"/>
          <p:cNvGrpSpPr/>
          <p:nvPr/>
        </p:nvGrpSpPr>
        <p:grpSpPr>
          <a:xfrm>
            <a:off x="1148912" y="2990691"/>
            <a:ext cx="16098715" cy="6267609"/>
            <a:chOff x="0" y="-123825"/>
            <a:chExt cx="21464953" cy="8356812"/>
          </a:xfrm>
        </p:grpSpPr>
        <p:sp>
          <p:nvSpPr>
            <p:cNvPr id="6" name="Freeform 6"/>
            <p:cNvSpPr/>
            <p:nvPr/>
          </p:nvSpPr>
          <p:spPr>
            <a:xfrm>
              <a:off x="0" y="0"/>
              <a:ext cx="21320234" cy="8232987"/>
            </a:xfrm>
            <a:custGeom>
              <a:avLst/>
              <a:gdLst/>
              <a:ahLst/>
              <a:cxnLst/>
              <a:rect l="l" t="t" r="r" b="b"/>
              <a:pathLst>
                <a:path w="21320234" h="8232987">
                  <a:moveTo>
                    <a:pt x="0" y="0"/>
                  </a:moveTo>
                  <a:lnTo>
                    <a:pt x="21320234" y="0"/>
                  </a:lnTo>
                  <a:lnTo>
                    <a:pt x="21320234" y="8232987"/>
                  </a:lnTo>
                  <a:lnTo>
                    <a:pt x="0" y="8232987"/>
                  </a:lnTo>
                  <a:close/>
                </a:path>
              </a:pathLst>
            </a:custGeom>
            <a:solidFill>
              <a:srgbClr val="000000">
                <a:alpha val="0"/>
              </a:srgbClr>
            </a:solidFill>
          </p:spPr>
        </p:sp>
        <p:sp>
          <p:nvSpPr>
            <p:cNvPr id="7" name="TextBox 7"/>
            <p:cNvSpPr txBox="1"/>
            <p:nvPr/>
          </p:nvSpPr>
          <p:spPr>
            <a:xfrm>
              <a:off x="144720" y="-123825"/>
              <a:ext cx="21320233" cy="8356812"/>
            </a:xfrm>
            <a:prstGeom prst="rect">
              <a:avLst/>
            </a:prstGeom>
          </p:spPr>
          <p:txBody>
            <a:bodyPr lIns="0" tIns="0" rIns="0" bIns="0" rtlCol="0" anchor="t"/>
            <a:lstStyle/>
            <a:p>
              <a:pPr algn="just">
                <a:lnSpc>
                  <a:spcPts val="4479"/>
                </a:lnSpc>
              </a:pPr>
              <a:r>
                <a:rPr lang="en-US" sz="3199" dirty="0">
                  <a:solidFill>
                    <a:srgbClr val="000000"/>
                  </a:solidFill>
                  <a:latin typeface="Times New Roman"/>
                  <a:ea typeface="Times New Roman"/>
                  <a:cs typeface="Times New Roman"/>
                  <a:sym typeface="Times New Roman"/>
                </a:rPr>
                <a:t>This project builds a personalized travel recommendation system using machine learning. It collects real tourist data, cleans it, selects important features, and uses a decision tree (C4.5 suggest destinations.</a:t>
              </a:r>
            </a:p>
            <a:p>
              <a:pPr algn="just">
                <a:lnSpc>
                  <a:spcPts val="4479"/>
                </a:lnSpc>
              </a:pPr>
              <a:endParaRPr lang="en-US" sz="3199" dirty="0">
                <a:solidFill>
                  <a:srgbClr val="000000"/>
                </a:solidFill>
                <a:latin typeface="Times New Roman"/>
                <a:ea typeface="Times New Roman"/>
                <a:cs typeface="Times New Roman"/>
                <a:sym typeface="Times New Roman"/>
              </a:endParaRPr>
            </a:p>
            <a:p>
              <a:pPr algn="just">
                <a:lnSpc>
                  <a:spcPts val="4479"/>
                </a:lnSpc>
              </a:pPr>
              <a:r>
                <a:rPr lang="en-US" sz="3199" dirty="0">
                  <a:solidFill>
                    <a:srgbClr val="000000"/>
                  </a:solidFill>
                  <a:latin typeface="Times New Roman"/>
                  <a:ea typeface="Times New Roman"/>
                  <a:cs typeface="Times New Roman"/>
                  <a:sym typeface="Times New Roman"/>
                </a:rPr>
                <a:t>• Unlike older systems, this method improves accuracy, speed, and satisfaction. The goal is to</a:t>
              </a:r>
            </a:p>
            <a:p>
              <a:pPr algn="just">
                <a:lnSpc>
                  <a:spcPts val="4479"/>
                </a:lnSpc>
              </a:pPr>
              <a:r>
                <a:rPr lang="en-US" sz="3199" dirty="0">
                  <a:solidFill>
                    <a:srgbClr val="000000"/>
                  </a:solidFill>
                  <a:latin typeface="Times New Roman"/>
                  <a:ea typeface="Times New Roman"/>
                  <a:cs typeface="Times New Roman"/>
                  <a:sym typeface="Times New Roman"/>
                </a:rPr>
                <a:t>offer personalized recommendations without needing users’ travel history, making trip planning simple and fast.</a:t>
              </a:r>
            </a:p>
          </p:txBody>
        </p:sp>
      </p:grpSp>
      <p:pic>
        <p:nvPicPr>
          <p:cNvPr id="10" name="object 4">
            <a:extLst>
              <a:ext uri="{FF2B5EF4-FFF2-40B4-BE49-F238E27FC236}">
                <a16:creationId xmlns:a16="http://schemas.microsoft.com/office/drawing/2014/main" id="{B2A33096-CC9A-1A64-F8DF-CAB4E12FC7B9}"/>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084830"/>
            <a:ext cx="16421100" cy="4643533"/>
            <a:chOff x="0" y="0"/>
            <a:chExt cx="21894800" cy="6191377"/>
          </a:xfrm>
        </p:grpSpPr>
        <p:sp>
          <p:nvSpPr>
            <p:cNvPr id="3" name="Freeform 3"/>
            <p:cNvSpPr/>
            <p:nvPr/>
          </p:nvSpPr>
          <p:spPr>
            <a:xfrm>
              <a:off x="0" y="0"/>
              <a:ext cx="21640800" cy="6067552"/>
            </a:xfrm>
            <a:custGeom>
              <a:avLst/>
              <a:gdLst/>
              <a:ahLst/>
              <a:cxnLst/>
              <a:rect l="l" t="t" r="r" b="b"/>
              <a:pathLst>
                <a:path w="21640800" h="6067552">
                  <a:moveTo>
                    <a:pt x="0" y="0"/>
                  </a:moveTo>
                  <a:lnTo>
                    <a:pt x="21640800" y="0"/>
                  </a:lnTo>
                  <a:lnTo>
                    <a:pt x="21640800" y="6067552"/>
                  </a:lnTo>
                  <a:lnTo>
                    <a:pt x="0" y="6067552"/>
                  </a:lnTo>
                  <a:close/>
                </a:path>
              </a:pathLst>
            </a:custGeom>
            <a:solidFill>
              <a:srgbClr val="000000">
                <a:alpha val="0"/>
              </a:srgbClr>
            </a:solidFill>
          </p:spPr>
        </p:sp>
        <p:sp>
          <p:nvSpPr>
            <p:cNvPr id="4" name="TextBox 4"/>
            <p:cNvSpPr txBox="1"/>
            <p:nvPr/>
          </p:nvSpPr>
          <p:spPr>
            <a:xfrm>
              <a:off x="254000" y="0"/>
              <a:ext cx="21640800" cy="6191377"/>
            </a:xfrm>
            <a:prstGeom prst="rect">
              <a:avLst/>
            </a:prstGeom>
          </p:spPr>
          <p:txBody>
            <a:bodyPr lIns="0" tIns="0" rIns="0" bIns="0" rtlCol="0" anchor="t"/>
            <a:lstStyle/>
            <a:p>
              <a:pPr>
                <a:buNone/>
              </a:pPr>
              <a:r>
                <a:rPr lang="en-US" sz="3200" dirty="0"/>
                <a:t>Choosing a travel destination has become increasingly difficult due to the overwhelming amount of information available online. Tourists often face confusion and decision fatigue when browsing through numerous websites, travel blogs, and user reviews, each offering conflicting or generic recommendations. As a result, the process of selecting a destination and creating an itinerary becomes time-consuming and inefficient.</a:t>
              </a:r>
            </a:p>
            <a:p>
              <a:pPr>
                <a:buNone/>
              </a:pPr>
              <a:endParaRPr lang="en-US" sz="3200" dirty="0"/>
            </a:p>
            <a:p>
              <a:r>
                <a:rPr lang="en-US" sz="3200" dirty="0"/>
                <a:t>To address this challenge, we propose a Personalized Travel Recommendation System that intelligently understands the unique preferences and needs of each tourist. Unlike traditional systems that rely on static filters or generic suggestions, our approach leverages real-world data, feature selection techniques, and Decision Tree algorithms to generate dynamic and tailored travel recommendations.</a:t>
              </a:r>
            </a:p>
            <a:p>
              <a:pPr algn="just">
                <a:lnSpc>
                  <a:spcPts val="4479"/>
                </a:lnSpc>
              </a:pPr>
              <a:endParaRPr lang="en-US" sz="3199" spc="-63" dirty="0">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1219200" y="1493525"/>
            <a:ext cx="6406149" cy="1085850"/>
            <a:chOff x="0" y="0"/>
            <a:chExt cx="8541532" cy="1447800"/>
          </a:xfrm>
        </p:grpSpPr>
        <p:sp>
          <p:nvSpPr>
            <p:cNvPr id="6" name="Freeform 6"/>
            <p:cNvSpPr/>
            <p:nvPr/>
          </p:nvSpPr>
          <p:spPr>
            <a:xfrm>
              <a:off x="0" y="0"/>
              <a:ext cx="8541532" cy="1447800"/>
            </a:xfrm>
            <a:custGeom>
              <a:avLst/>
              <a:gdLst/>
              <a:ahLst/>
              <a:cxnLst/>
              <a:rect l="l" t="t" r="r" b="b"/>
              <a:pathLst>
                <a:path w="8541532" h="1447800">
                  <a:moveTo>
                    <a:pt x="0" y="0"/>
                  </a:moveTo>
                  <a:lnTo>
                    <a:pt x="8541532" y="0"/>
                  </a:lnTo>
                  <a:lnTo>
                    <a:pt x="8541532" y="1447800"/>
                  </a:lnTo>
                  <a:lnTo>
                    <a:pt x="0" y="1447800"/>
                  </a:lnTo>
                  <a:close/>
                </a:path>
              </a:pathLst>
            </a:custGeom>
            <a:solidFill>
              <a:srgbClr val="000000">
                <a:alpha val="0"/>
              </a:srgbClr>
            </a:solidFill>
          </p:spPr>
        </p:sp>
        <p:sp>
          <p:nvSpPr>
            <p:cNvPr id="7" name="TextBox 7"/>
            <p:cNvSpPr txBox="1"/>
            <p:nvPr/>
          </p:nvSpPr>
          <p:spPr>
            <a:xfrm>
              <a:off x="0" y="-200025"/>
              <a:ext cx="8541532" cy="16478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INTRODUCTION</a:t>
              </a:r>
            </a:p>
          </p:txBody>
        </p:sp>
      </p:grpSp>
      <p:pic>
        <p:nvPicPr>
          <p:cNvPr id="8" name="object 4">
            <a:extLst>
              <a:ext uri="{FF2B5EF4-FFF2-40B4-BE49-F238E27FC236}">
                <a16:creationId xmlns:a16="http://schemas.microsoft.com/office/drawing/2014/main" id="{E4045452-46D4-FEE5-6C2A-CE0E416EB2E6}"/>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259319" y="102870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 OBJECTIVE</a:t>
              </a:r>
            </a:p>
          </p:txBody>
        </p:sp>
      </p:grpSp>
      <p:grpSp>
        <p:nvGrpSpPr>
          <p:cNvPr id="5" name="Group 5"/>
          <p:cNvGrpSpPr/>
          <p:nvPr/>
        </p:nvGrpSpPr>
        <p:grpSpPr>
          <a:xfrm>
            <a:off x="547281" y="2446504"/>
            <a:ext cx="16230600" cy="6661277"/>
            <a:chOff x="0" y="0"/>
            <a:chExt cx="21640800" cy="8881702"/>
          </a:xfrm>
        </p:grpSpPr>
        <p:sp>
          <p:nvSpPr>
            <p:cNvPr id="6" name="Freeform 6"/>
            <p:cNvSpPr/>
            <p:nvPr/>
          </p:nvSpPr>
          <p:spPr>
            <a:xfrm>
              <a:off x="0" y="0"/>
              <a:ext cx="21640800" cy="8881703"/>
            </a:xfrm>
            <a:custGeom>
              <a:avLst/>
              <a:gdLst/>
              <a:ahLst/>
              <a:cxnLst/>
              <a:rect l="l" t="t" r="r" b="b"/>
              <a:pathLst>
                <a:path w="21640800" h="8881703">
                  <a:moveTo>
                    <a:pt x="0" y="0"/>
                  </a:moveTo>
                  <a:lnTo>
                    <a:pt x="21640800" y="0"/>
                  </a:lnTo>
                  <a:lnTo>
                    <a:pt x="21640800" y="8881703"/>
                  </a:lnTo>
                  <a:lnTo>
                    <a:pt x="0" y="8881703"/>
                  </a:lnTo>
                  <a:close/>
                </a:path>
              </a:pathLst>
            </a:custGeom>
            <a:solidFill>
              <a:srgbClr val="000000">
                <a:alpha val="0"/>
              </a:srgbClr>
            </a:solidFill>
          </p:spPr>
          <p:txBody>
            <a:bodyPr/>
            <a:lstStyle/>
            <a:p>
              <a:endParaRPr lang="en-US" dirty="0"/>
            </a:p>
          </p:txBody>
        </p:sp>
        <p:sp>
          <p:nvSpPr>
            <p:cNvPr id="7" name="TextBox 7"/>
            <p:cNvSpPr txBox="1"/>
            <p:nvPr/>
          </p:nvSpPr>
          <p:spPr>
            <a:xfrm>
              <a:off x="0" y="-133350"/>
              <a:ext cx="21640800" cy="9015052"/>
            </a:xfrm>
            <a:prstGeom prst="rect">
              <a:avLst/>
            </a:prstGeom>
          </p:spPr>
          <p:txBody>
            <a:bodyPr lIns="0" tIns="0" rIns="0" bIns="0" rtlCol="0" anchor="t"/>
            <a:lstStyle/>
            <a:p>
              <a:pPr marL="978744" lvl="2" algn="just">
                <a:lnSpc>
                  <a:spcPts val="4759"/>
                </a:lnSpc>
              </a:pPr>
              <a:r>
                <a:rPr lang="en-US" sz="3200" dirty="0">
                  <a:solidFill>
                    <a:srgbClr val="000000"/>
                  </a:solidFill>
                  <a:latin typeface="Times New Roman" panose="02020603050405020304" pitchFamily="18" charset="0"/>
                  <a:ea typeface="Times New Roman" panose="02020603050405020304" pitchFamily="18" charset="0"/>
                </a:rPr>
                <a:t>A</a:t>
              </a:r>
              <a:r>
                <a:rPr lang="en-US" sz="3200" dirty="0">
                  <a:solidFill>
                    <a:srgbClr val="000000"/>
                  </a:solidFill>
                  <a:effectLst/>
                  <a:latin typeface="Times New Roman" panose="02020603050405020304" pitchFamily="18" charset="0"/>
                  <a:ea typeface="Times New Roman" panose="02020603050405020304" pitchFamily="18" charset="0"/>
                </a:rPr>
                <a:t> tourist destination from the information that is available on the Internet and through other sources is one of the most complex tasks for tourists when planning travel, both before and during travel. Previous Travel Recommendation Systems (TRSs) have attempted to solve this problem. However, some of the technical aspects such as system accuracy and the practical aspects such as usability and satisfaction have been neglected.  To address this issue, it requires a full understanding of the tourists’ decision-making and novel models for their information search process.</a:t>
              </a:r>
              <a:endParaRPr lang="en-US" sz="3200" dirty="0">
                <a:effectLst/>
                <a:latin typeface="Times New Roman" panose="02020603050405020304" pitchFamily="18" charset="0"/>
                <a:ea typeface="Times New Roman" panose="02020603050405020304" pitchFamily="18" charset="0"/>
              </a:endParaRPr>
            </a:p>
            <a:p>
              <a:pPr marL="978744" lvl="2" algn="just">
                <a:lnSpc>
                  <a:spcPts val="4759"/>
                </a:lnSpc>
              </a:pPr>
              <a:endParaRPr lang="en-US" sz="3399" spc="-67" dirty="0">
                <a:solidFill>
                  <a:srgbClr val="000000"/>
                </a:solidFill>
                <a:latin typeface="Times New Roman"/>
                <a:ea typeface="Times New Roman"/>
                <a:cs typeface="Times New Roman"/>
                <a:sym typeface="Times New Roman"/>
              </a:endParaRPr>
            </a:p>
          </p:txBody>
        </p:sp>
      </p:grpSp>
      <p:pic>
        <p:nvPicPr>
          <p:cNvPr id="8" name="object 4">
            <a:extLst>
              <a:ext uri="{FF2B5EF4-FFF2-40B4-BE49-F238E27FC236}">
                <a16:creationId xmlns:a16="http://schemas.microsoft.com/office/drawing/2014/main" id="{16E6AAA8-C663-336A-EDE8-9D290E0B2FA7}"/>
              </a:ext>
            </a:extLst>
          </p:cNvPr>
          <p:cNvPicPr/>
          <p:nvPr/>
        </p:nvPicPr>
        <p:blipFill>
          <a:blip r:embed="rId2" cstate="print"/>
          <a:stretch>
            <a:fillRect/>
          </a:stretch>
        </p:blipFill>
        <p:spPr>
          <a:xfrm>
            <a:off x="15925800" y="571499"/>
            <a:ext cx="1333500" cy="1178719"/>
          </a:xfrm>
          <a:prstGeom prst="rect">
            <a:avLst/>
          </a:prstGeom>
        </p:spPr>
      </p:pic>
      <p:sp>
        <p:nvSpPr>
          <p:cNvPr id="15" name="Rectangle 7">
            <a:extLst>
              <a:ext uri="{FF2B5EF4-FFF2-40B4-BE49-F238E27FC236}">
                <a16:creationId xmlns:a16="http://schemas.microsoft.com/office/drawing/2014/main" id="{D72C29FF-E2D1-4A21-15BA-CAFE77F4835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124553" y="2650858"/>
            <a:ext cx="16173450" cy="4985284"/>
            <a:chOff x="0" y="-133350"/>
            <a:chExt cx="21564601" cy="6647045"/>
          </a:xfrm>
        </p:grpSpPr>
        <p:sp>
          <p:nvSpPr>
            <p:cNvPr id="3" name="Freeform 3"/>
            <p:cNvSpPr/>
            <p:nvPr/>
          </p:nvSpPr>
          <p:spPr>
            <a:xfrm>
              <a:off x="258143" y="35171"/>
              <a:ext cx="21306458" cy="6478524"/>
            </a:xfrm>
            <a:custGeom>
              <a:avLst/>
              <a:gdLst/>
              <a:ahLst/>
              <a:cxnLst/>
              <a:rect l="l" t="t" r="r" b="b"/>
              <a:pathLst>
                <a:path w="21306458" h="6478524">
                  <a:moveTo>
                    <a:pt x="0" y="0"/>
                  </a:moveTo>
                  <a:lnTo>
                    <a:pt x="21306458" y="0"/>
                  </a:lnTo>
                  <a:lnTo>
                    <a:pt x="21306458" y="6478524"/>
                  </a:lnTo>
                  <a:lnTo>
                    <a:pt x="0" y="6478524"/>
                  </a:lnTo>
                  <a:close/>
                </a:path>
              </a:pathLst>
            </a:custGeom>
            <a:solidFill>
              <a:srgbClr val="000000">
                <a:alpha val="0"/>
              </a:srgbClr>
            </a:solidFill>
          </p:spPr>
        </p:sp>
        <p:sp>
          <p:nvSpPr>
            <p:cNvPr id="4" name="TextBox 4"/>
            <p:cNvSpPr txBox="1"/>
            <p:nvPr/>
          </p:nvSpPr>
          <p:spPr>
            <a:xfrm>
              <a:off x="0" y="-133350"/>
              <a:ext cx="21306458" cy="6611874"/>
            </a:xfrm>
            <a:prstGeom prst="rect">
              <a:avLst/>
            </a:prstGeom>
          </p:spPr>
          <p:txBody>
            <a:bodyPr lIns="0" tIns="0" rIns="0" bIns="0" rtlCol="0" anchor="t"/>
            <a:lstStyle/>
            <a:p>
              <a:pPr>
                <a:buNone/>
              </a:pPr>
              <a:r>
                <a:rPr lang="en-US" sz="3600" dirty="0"/>
                <a:t>Tourists often rely on online websites and mobile travel applications to search for travel destinations, accommodations, and activities. However, most of the traditional </a:t>
              </a:r>
              <a:r>
                <a:rPr lang="en-US" sz="3200" dirty="0"/>
                <a:t>Travel </a:t>
              </a:r>
              <a:r>
                <a:rPr lang="en-US" sz="3600" dirty="0"/>
                <a:t>Destination Recommendation Systems are limited in scope as they primarily focus on static information and basic user preferences, such as budget, location, or duration. These systems generally fail to adapt to dynamic user behavior or real-time contextual data like weather conditions, seasonal variations, local events, or last-minute changes in plans.</a:t>
              </a:r>
            </a:p>
            <a:p>
              <a:pPr algn="just">
                <a:lnSpc>
                  <a:spcPts val="4759"/>
                </a:lnSpc>
              </a:pPr>
              <a:endParaRPr lang="en-US" sz="3399" spc="-67" dirty="0">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7827150A-F09B-2F8C-630A-7E843B53013B}"/>
              </a:ext>
            </a:extLst>
          </p:cNvPr>
          <p:cNvPicPr/>
          <p:nvPr/>
        </p:nvPicPr>
        <p:blipFill>
          <a:blip r:embed="rId3" cstate="print"/>
          <a:stretch>
            <a:fillRect/>
          </a:stretch>
        </p:blipFill>
        <p:spPr>
          <a:xfrm>
            <a:off x="15925800" y="571499"/>
            <a:ext cx="1333500" cy="1178719"/>
          </a:xfrm>
          <a:prstGeom prst="rect">
            <a:avLst/>
          </a:prstGeom>
        </p:spPr>
      </p:pic>
      <p:sp>
        <p:nvSpPr>
          <p:cNvPr id="11" name="TextBox 10">
            <a:extLst>
              <a:ext uri="{FF2B5EF4-FFF2-40B4-BE49-F238E27FC236}">
                <a16:creationId xmlns:a16="http://schemas.microsoft.com/office/drawing/2014/main" id="{B67F12F2-3C09-3DC0-179F-264769C290EF}"/>
              </a:ext>
            </a:extLst>
          </p:cNvPr>
          <p:cNvSpPr txBox="1"/>
          <p:nvPr/>
        </p:nvSpPr>
        <p:spPr>
          <a:xfrm>
            <a:off x="1028700" y="810996"/>
            <a:ext cx="5562600" cy="923330"/>
          </a:xfrm>
          <a:prstGeom prst="rect">
            <a:avLst/>
          </a:prstGeom>
          <a:noFill/>
        </p:spPr>
        <p:txBody>
          <a:bodyPr wrap="square" rtlCol="0">
            <a:spAutoFit/>
          </a:bodyPr>
          <a:lstStyle/>
          <a:p>
            <a:r>
              <a:rPr lang="en-US" sz="5400" b="1" dirty="0"/>
              <a:t>EXISTING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78331" y="840580"/>
            <a:ext cx="9569355" cy="1178719"/>
            <a:chOff x="-264092" y="-200025"/>
            <a:chExt cx="12759140" cy="1571625"/>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264092"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DISADVANTAGES</a:t>
              </a:r>
            </a:p>
          </p:txBody>
        </p:sp>
      </p:grpSp>
      <p:grpSp>
        <p:nvGrpSpPr>
          <p:cNvPr id="5" name="Group 5"/>
          <p:cNvGrpSpPr/>
          <p:nvPr/>
        </p:nvGrpSpPr>
        <p:grpSpPr>
          <a:xfrm>
            <a:off x="184731" y="2806573"/>
            <a:ext cx="15583309" cy="5461127"/>
            <a:chOff x="0" y="0"/>
            <a:chExt cx="20777746" cy="7281502"/>
          </a:xfrm>
        </p:grpSpPr>
        <p:sp>
          <p:nvSpPr>
            <p:cNvPr id="6" name="Freeform 6"/>
            <p:cNvSpPr/>
            <p:nvPr/>
          </p:nvSpPr>
          <p:spPr>
            <a:xfrm>
              <a:off x="0" y="0"/>
              <a:ext cx="20777746" cy="7281503"/>
            </a:xfrm>
            <a:custGeom>
              <a:avLst/>
              <a:gdLst/>
              <a:ahLst/>
              <a:cxnLst/>
              <a:rect l="l" t="t" r="r" b="b"/>
              <a:pathLst>
                <a:path w="20777746" h="7281503">
                  <a:moveTo>
                    <a:pt x="0" y="0"/>
                  </a:moveTo>
                  <a:lnTo>
                    <a:pt x="20777746" y="0"/>
                  </a:lnTo>
                  <a:lnTo>
                    <a:pt x="20777746" y="7281503"/>
                  </a:lnTo>
                  <a:lnTo>
                    <a:pt x="0" y="7281503"/>
                  </a:lnTo>
                  <a:close/>
                </a:path>
              </a:pathLst>
            </a:custGeom>
            <a:solidFill>
              <a:srgbClr val="000000">
                <a:alpha val="0"/>
              </a:srgbClr>
            </a:solidFill>
          </p:spPr>
        </p:sp>
        <p:sp>
          <p:nvSpPr>
            <p:cNvPr id="7" name="TextBox 7"/>
            <p:cNvSpPr txBox="1"/>
            <p:nvPr/>
          </p:nvSpPr>
          <p:spPr>
            <a:xfrm>
              <a:off x="0" y="-133350"/>
              <a:ext cx="20777746" cy="7414852"/>
            </a:xfrm>
            <a:prstGeom prst="rect">
              <a:avLst/>
            </a:prstGeom>
          </p:spPr>
          <p:txBody>
            <a:bodyPr lIns="0" tIns="0" rIns="0" bIns="0" rtlCol="0" anchor="t"/>
            <a:lstStyle/>
            <a:p>
              <a:pPr algn="just">
                <a:lnSpc>
                  <a:spcPts val="4725"/>
                </a:lnSpc>
              </a:pPr>
              <a:endParaRPr lang="en-US" sz="3399" spc="-67" dirty="0">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404E076B-FA2A-380B-A6A3-382A4AA21194}"/>
              </a:ext>
            </a:extLst>
          </p:cNvPr>
          <p:cNvPicPr/>
          <p:nvPr/>
        </p:nvPicPr>
        <p:blipFill>
          <a:blip r:embed="rId2" cstate="print"/>
          <a:stretch>
            <a:fillRect/>
          </a:stretch>
        </p:blipFill>
        <p:spPr>
          <a:xfrm>
            <a:off x="15925800" y="571499"/>
            <a:ext cx="1333500" cy="1178719"/>
          </a:xfrm>
          <a:prstGeom prst="rect">
            <a:avLst/>
          </a:prstGeom>
        </p:spPr>
      </p:pic>
      <p:sp>
        <p:nvSpPr>
          <p:cNvPr id="11" name="TextBox 10">
            <a:extLst>
              <a:ext uri="{FF2B5EF4-FFF2-40B4-BE49-F238E27FC236}">
                <a16:creationId xmlns:a16="http://schemas.microsoft.com/office/drawing/2014/main" id="{34B553C0-A755-FE4C-4952-E483CAFEA648}"/>
              </a:ext>
            </a:extLst>
          </p:cNvPr>
          <p:cNvSpPr txBox="1"/>
          <p:nvPr/>
        </p:nvSpPr>
        <p:spPr>
          <a:xfrm>
            <a:off x="1428804" y="2731155"/>
            <a:ext cx="12923469" cy="4278094"/>
          </a:xfrm>
          <a:prstGeom prst="rect">
            <a:avLst/>
          </a:prstGeom>
          <a:noFill/>
        </p:spPr>
        <p:txBody>
          <a:bodyPr wrap="square">
            <a:spAutoFit/>
          </a:bodyPr>
          <a:lstStyle/>
          <a:p>
            <a:r>
              <a:rPr lang="en-US" sz="8000" dirty="0"/>
              <a:t>.</a:t>
            </a:r>
            <a:r>
              <a:rPr lang="en-US" sz="3200" dirty="0"/>
              <a:t>They do not select important factors carefully.</a:t>
            </a:r>
          </a:p>
          <a:p>
            <a:endParaRPr lang="en-US" sz="3200" dirty="0"/>
          </a:p>
          <a:p>
            <a:r>
              <a:rPr lang="en-US" sz="3200" dirty="0"/>
              <a:t>•They cannot offer highly personalized recommendations.</a:t>
            </a:r>
          </a:p>
          <a:p>
            <a:endParaRPr lang="en-US" sz="3200" dirty="0"/>
          </a:p>
          <a:p>
            <a:r>
              <a:rPr lang="en-US" sz="3200" dirty="0"/>
              <a:t>•They need a lot of user past data to give good results.</a:t>
            </a:r>
          </a:p>
          <a:p>
            <a:endParaRPr lang="en-US" sz="3200" dirty="0"/>
          </a:p>
          <a:p>
            <a:r>
              <a:rPr lang="en-US" sz="3200" dirty="0"/>
              <a:t>•Accuracy of destination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35333" y="1249569"/>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   PROPOSED SYSTEM </a:t>
              </a:r>
            </a:p>
          </p:txBody>
        </p:sp>
      </p:grpSp>
      <p:grpSp>
        <p:nvGrpSpPr>
          <p:cNvPr id="5" name="Group 5"/>
          <p:cNvGrpSpPr/>
          <p:nvPr/>
        </p:nvGrpSpPr>
        <p:grpSpPr>
          <a:xfrm>
            <a:off x="1828897" y="3121089"/>
            <a:ext cx="14630206" cy="4863211"/>
            <a:chOff x="0" y="0"/>
            <a:chExt cx="19506941" cy="6484281"/>
          </a:xfrm>
        </p:grpSpPr>
        <p:sp>
          <p:nvSpPr>
            <p:cNvPr id="6" name="Freeform 6"/>
            <p:cNvSpPr/>
            <p:nvPr/>
          </p:nvSpPr>
          <p:spPr>
            <a:xfrm>
              <a:off x="0" y="0"/>
              <a:ext cx="19506941" cy="6484281"/>
            </a:xfrm>
            <a:custGeom>
              <a:avLst/>
              <a:gdLst/>
              <a:ahLst/>
              <a:cxnLst/>
              <a:rect l="l" t="t" r="r" b="b"/>
              <a:pathLst>
                <a:path w="19506941" h="6484281">
                  <a:moveTo>
                    <a:pt x="0" y="0"/>
                  </a:moveTo>
                  <a:lnTo>
                    <a:pt x="19506941" y="0"/>
                  </a:lnTo>
                  <a:lnTo>
                    <a:pt x="19506941" y="6484281"/>
                  </a:lnTo>
                  <a:lnTo>
                    <a:pt x="0" y="6484281"/>
                  </a:lnTo>
                  <a:close/>
                </a:path>
              </a:pathLst>
            </a:custGeom>
            <a:solidFill>
              <a:srgbClr val="000000">
                <a:alpha val="0"/>
              </a:srgbClr>
            </a:solidFill>
          </p:spPr>
        </p:sp>
        <p:sp>
          <p:nvSpPr>
            <p:cNvPr id="7" name="TextBox 7"/>
            <p:cNvSpPr txBox="1"/>
            <p:nvPr/>
          </p:nvSpPr>
          <p:spPr>
            <a:xfrm>
              <a:off x="0" y="-133350"/>
              <a:ext cx="19506941" cy="6617631"/>
            </a:xfrm>
            <a:prstGeom prst="rect">
              <a:avLst/>
            </a:prstGeom>
          </p:spPr>
          <p:txBody>
            <a:bodyPr lIns="0" tIns="0" rIns="0" bIns="0" rtlCol="0" anchor="t"/>
            <a:lstStyle/>
            <a:p>
              <a:pPr algn="just">
                <a:lnSpc>
                  <a:spcPts val="4725"/>
                </a:lnSpc>
              </a:pPr>
              <a:r>
                <a:rPr lang="en-US" sz="3200" dirty="0">
                  <a:effectLst/>
                  <a:latin typeface="Times New Roman" panose="02020603050405020304" pitchFamily="18" charset="0"/>
                  <a:ea typeface="Times New Roman" panose="02020603050405020304" pitchFamily="18" charset="0"/>
                </a:rPr>
                <a:t>The proposed DM framework consists of four phases including data acquisition, data pre- processing, data analysis, and result interpretation. (1)  For data acquisition, the designed questionnaire, which has four parts, is distributed and collected from Chiang Mai, Thailand. (2) The collected data is pre-processed using several data pre-processing techniques involving data cleaning, data transformation, and feature selection methods. (3) The third phase involves the data analysis processes using a decision tree C4.5 as classifier. The aim of the third phase is to identify suitable features and find personalized systems have not been a focus of RS research</a:t>
              </a:r>
              <a:endParaRPr lang="en-US" sz="3200" spc="-67" dirty="0">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637FE4F6-4389-D21C-8160-BF172D4F384B}"/>
              </a:ext>
            </a:extLst>
          </p:cNvPr>
          <p:cNvPicPr/>
          <p:nvPr/>
        </p:nvPicPr>
        <p:blipFill>
          <a:blip r:embed="rId2" cstate="print"/>
          <a:stretch>
            <a:fillRect/>
          </a:stretch>
        </p:blipFill>
        <p:spPr>
          <a:xfrm>
            <a:off x="15792353" y="660209"/>
            <a:ext cx="1333500" cy="11787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219200" y="2324100"/>
            <a:ext cx="15088100" cy="8459343"/>
            <a:chOff x="0" y="0"/>
            <a:chExt cx="20117467" cy="11279124"/>
          </a:xfrm>
        </p:grpSpPr>
        <p:sp>
          <p:nvSpPr>
            <p:cNvPr id="3" name="Freeform 3"/>
            <p:cNvSpPr/>
            <p:nvPr/>
          </p:nvSpPr>
          <p:spPr>
            <a:xfrm>
              <a:off x="0" y="0"/>
              <a:ext cx="20117467" cy="11279124"/>
            </a:xfrm>
            <a:custGeom>
              <a:avLst/>
              <a:gdLst/>
              <a:ahLst/>
              <a:cxnLst/>
              <a:rect l="l" t="t" r="r" b="b"/>
              <a:pathLst>
                <a:path w="20117467" h="11279124">
                  <a:moveTo>
                    <a:pt x="0" y="0"/>
                  </a:moveTo>
                  <a:lnTo>
                    <a:pt x="20117467" y="0"/>
                  </a:lnTo>
                  <a:lnTo>
                    <a:pt x="20117467" y="11279124"/>
                  </a:lnTo>
                  <a:lnTo>
                    <a:pt x="0" y="11279124"/>
                  </a:lnTo>
                  <a:close/>
                </a:path>
              </a:pathLst>
            </a:custGeom>
            <a:solidFill>
              <a:srgbClr val="000000">
                <a:alpha val="0"/>
              </a:srgbClr>
            </a:solidFill>
          </p:spPr>
        </p:sp>
        <p:sp>
          <p:nvSpPr>
            <p:cNvPr id="4" name="TextBox 4"/>
            <p:cNvSpPr txBox="1"/>
            <p:nvPr/>
          </p:nvSpPr>
          <p:spPr>
            <a:xfrm>
              <a:off x="0" y="-133350"/>
              <a:ext cx="20117467" cy="11412474"/>
            </a:xfrm>
            <a:prstGeom prst="rect">
              <a:avLst/>
            </a:prstGeom>
          </p:spPr>
          <p:txBody>
            <a:bodyPr lIns="0" tIns="0" rIns="0" bIns="0" rtlCol="0" anchor="t"/>
            <a:lstStyle/>
            <a:p>
              <a:pPr>
                <a:buNone/>
              </a:pPr>
              <a:r>
                <a:rPr lang="en-US" sz="3600" b="1" dirty="0"/>
                <a:t>Decision Tree Algorithm</a:t>
              </a:r>
              <a:endParaRPr lang="en-US" sz="3600" dirty="0"/>
            </a:p>
            <a:p>
              <a:r>
                <a:rPr lang="en-US" sz="3600" dirty="0"/>
                <a:t>To classify and recommend destinations based on multiple user attributes like budget, interests, season, and location.</a:t>
              </a:r>
            </a:p>
            <a:p>
              <a:pPr algn="just">
                <a:lnSpc>
                  <a:spcPts val="4759"/>
                </a:lnSpc>
              </a:pPr>
              <a:endParaRPr lang="en-US" sz="3399" spc="-67" dirty="0">
                <a:solidFill>
                  <a:srgbClr val="051D40"/>
                </a:solidFill>
                <a:latin typeface="Times New Roman"/>
                <a:ea typeface="Times New Roman"/>
                <a:cs typeface="Times New Roman"/>
                <a:sym typeface="Times New Roman"/>
              </a:endParaRPr>
            </a:p>
            <a:p>
              <a:pPr>
                <a:buNone/>
              </a:pPr>
              <a:r>
                <a:rPr lang="en-US" sz="3600" b="1" dirty="0"/>
                <a:t>K-Nearest Neighbors (KNN)</a:t>
              </a:r>
              <a:endParaRPr lang="en-US" sz="3600" dirty="0"/>
            </a:p>
            <a:p>
              <a:r>
                <a:rPr lang="en-US" sz="3600" dirty="0"/>
                <a:t>To find similar users or destinations based on historical preferences and suggest destinations accordingly.</a:t>
              </a:r>
            </a:p>
            <a:p>
              <a:endParaRPr lang="en-US" sz="3600" dirty="0"/>
            </a:p>
            <a:p>
              <a:pPr>
                <a:buNone/>
              </a:pPr>
              <a:r>
                <a:rPr lang="en-US" sz="3600" b="1" dirty="0"/>
                <a:t>Random Forest</a:t>
              </a:r>
              <a:endParaRPr lang="en-US" sz="3600" dirty="0"/>
            </a:p>
            <a:p>
              <a:r>
                <a:rPr lang="en-US" sz="3600" dirty="0"/>
                <a:t> An ensemble of decision trees to improve recommendation accuracy.</a:t>
              </a:r>
            </a:p>
            <a:p>
              <a:endParaRPr lang="en-US" sz="3600" dirty="0"/>
            </a:p>
            <a:p>
              <a:pPr>
                <a:buNone/>
              </a:pPr>
              <a:r>
                <a:rPr lang="en-US" sz="3600" b="1" dirty="0"/>
                <a:t>Naïve Bayes Classifier</a:t>
              </a:r>
              <a:endParaRPr lang="en-US" sz="3600" dirty="0"/>
            </a:p>
            <a:p>
              <a:r>
                <a:rPr lang="en-US" sz="3600" dirty="0"/>
                <a:t> To classify user preferences and suggest destinations based on probability.</a:t>
              </a:r>
            </a:p>
            <a:p>
              <a:endParaRPr lang="en-US" sz="3600" dirty="0"/>
            </a:p>
            <a:p>
              <a:pPr algn="just">
                <a:lnSpc>
                  <a:spcPts val="4759"/>
                </a:lnSpc>
              </a:pPr>
              <a:endParaRPr lang="en-US" sz="3399" spc="-67" dirty="0">
                <a:solidFill>
                  <a:srgbClr val="051D40"/>
                </a:solidFill>
                <a:latin typeface="Times New Roman"/>
                <a:ea typeface="Times New Roman"/>
                <a:cs typeface="Times New Roman"/>
                <a:sym typeface="Times New Roman"/>
              </a:endParaRPr>
            </a:p>
            <a:p>
              <a:pPr algn="just">
                <a:lnSpc>
                  <a:spcPts val="4759"/>
                </a:lnSpc>
              </a:pPr>
              <a:endParaRPr lang="en-US" sz="3399" spc="-67" dirty="0">
                <a:solidFill>
                  <a:srgbClr val="051D40"/>
                </a:solidFill>
                <a:latin typeface="Times New Roman"/>
                <a:ea typeface="Times New Roman"/>
                <a:cs typeface="Times New Roman"/>
                <a:sym typeface="Times New Roman"/>
              </a:endParaRPr>
            </a:p>
          </p:txBody>
        </p:sp>
      </p:grpSp>
      <p:grpSp>
        <p:nvGrpSpPr>
          <p:cNvPr id="5" name="Group 5"/>
          <p:cNvGrpSpPr/>
          <p:nvPr/>
        </p:nvGrpSpPr>
        <p:grpSpPr>
          <a:xfrm>
            <a:off x="1313582" y="712472"/>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dirty="0">
                  <a:solidFill>
                    <a:srgbClr val="000000"/>
                  </a:solidFill>
                  <a:latin typeface="Times New Roman Bold"/>
                  <a:ea typeface="Times New Roman Bold"/>
                  <a:cs typeface="Times New Roman Bold"/>
                  <a:sym typeface="Times New Roman Bold"/>
                </a:rPr>
                <a:t>ALGORITHMS</a:t>
              </a:r>
            </a:p>
          </p:txBody>
        </p:sp>
      </p:grpSp>
      <p:pic>
        <p:nvPicPr>
          <p:cNvPr id="8" name="object 4">
            <a:extLst>
              <a:ext uri="{FF2B5EF4-FFF2-40B4-BE49-F238E27FC236}">
                <a16:creationId xmlns:a16="http://schemas.microsoft.com/office/drawing/2014/main" id="{FD695F06-040A-BF7A-5272-014F7508BAB2}"/>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408182" y="-9915937"/>
            <a:ext cx="19233089" cy="10532815"/>
          </a:xfrm>
          <a:custGeom>
            <a:avLst/>
            <a:gdLst/>
            <a:ahLst/>
            <a:cxnLst/>
            <a:rect l="l" t="t" r="r" b="b"/>
            <a:pathLst>
              <a:path w="19233089" h="10532815">
                <a:moveTo>
                  <a:pt x="0" y="0"/>
                </a:moveTo>
                <a:lnTo>
                  <a:pt x="19233089" y="0"/>
                </a:lnTo>
                <a:lnTo>
                  <a:pt x="19233089" y="10532815"/>
                </a:lnTo>
                <a:lnTo>
                  <a:pt x="0" y="105328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3467100"/>
            <a:ext cx="16025835" cy="4123753"/>
            <a:chOff x="0" y="0"/>
            <a:chExt cx="21367780" cy="5498338"/>
          </a:xfrm>
        </p:grpSpPr>
        <p:sp>
          <p:nvSpPr>
            <p:cNvPr id="4" name="Freeform 4"/>
            <p:cNvSpPr/>
            <p:nvPr/>
          </p:nvSpPr>
          <p:spPr>
            <a:xfrm>
              <a:off x="0" y="0"/>
              <a:ext cx="21367781" cy="5498338"/>
            </a:xfrm>
            <a:custGeom>
              <a:avLst/>
              <a:gdLst/>
              <a:ahLst/>
              <a:cxnLst/>
              <a:rect l="l" t="t" r="r" b="b"/>
              <a:pathLst>
                <a:path w="21367781" h="5498338">
                  <a:moveTo>
                    <a:pt x="0" y="0"/>
                  </a:moveTo>
                  <a:lnTo>
                    <a:pt x="21367781" y="0"/>
                  </a:lnTo>
                  <a:lnTo>
                    <a:pt x="21367781" y="5498338"/>
                  </a:lnTo>
                  <a:lnTo>
                    <a:pt x="0" y="5498338"/>
                  </a:lnTo>
                  <a:close/>
                </a:path>
              </a:pathLst>
            </a:custGeom>
            <a:solidFill>
              <a:srgbClr val="000000">
                <a:alpha val="0"/>
              </a:srgbClr>
            </a:solidFill>
          </p:spPr>
        </p:sp>
        <p:sp>
          <p:nvSpPr>
            <p:cNvPr id="5" name="TextBox 5"/>
            <p:cNvSpPr txBox="1"/>
            <p:nvPr/>
          </p:nvSpPr>
          <p:spPr>
            <a:xfrm>
              <a:off x="0" y="-133350"/>
              <a:ext cx="21367780" cy="5631688"/>
            </a:xfrm>
            <a:prstGeom prst="rect">
              <a:avLst/>
            </a:prstGeom>
          </p:spPr>
          <p:txBody>
            <a:bodyPr lIns="0" tIns="0" rIns="0" bIns="0" rtlCol="0" anchor="t"/>
            <a:lstStyle/>
            <a:p>
              <a:pPr algn="just">
                <a:lnSpc>
                  <a:spcPts val="4619"/>
                </a:lnSpc>
              </a:pPr>
              <a:r>
                <a:rPr lang="en-US" sz="3600" dirty="0"/>
                <a:t>The Personalized Travel Planning System is designed to recommend travel destinations based on user preferences, contextual factors, and real-time data. The system integrates Machine Learning algorithms, user profiling, and data-driven filtering techniques to offer customized and accurate travel suggestions. Below is a detailed breakdown of the model components and workflow.</a:t>
              </a:r>
              <a:endParaRPr lang="en-US" sz="3299" spc="-65" dirty="0">
                <a:solidFill>
                  <a:srgbClr val="000000"/>
                </a:solidFill>
                <a:latin typeface="Times New Roman"/>
                <a:ea typeface="Times New Roman"/>
                <a:cs typeface="Times New Roman"/>
                <a:sym typeface="Times New Roman"/>
              </a:endParaRPr>
            </a:p>
          </p:txBody>
        </p:sp>
      </p:grpSp>
      <p:grpSp>
        <p:nvGrpSpPr>
          <p:cNvPr id="6" name="Group 6"/>
          <p:cNvGrpSpPr/>
          <p:nvPr/>
        </p:nvGrpSpPr>
        <p:grpSpPr>
          <a:xfrm>
            <a:off x="1028700" y="1394621"/>
            <a:ext cx="9371286" cy="1028700"/>
            <a:chOff x="0" y="0"/>
            <a:chExt cx="12495048" cy="1371600"/>
          </a:xfrm>
        </p:grpSpPr>
        <p:sp>
          <p:nvSpPr>
            <p:cNvPr id="7" name="Freeform 7"/>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8" name="TextBox 8"/>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MODEL DISCRIPTION</a:t>
              </a:r>
            </a:p>
          </p:txBody>
        </p:sp>
      </p:grpSp>
      <p:pic>
        <p:nvPicPr>
          <p:cNvPr id="9" name="object 4">
            <a:extLst>
              <a:ext uri="{FF2B5EF4-FFF2-40B4-BE49-F238E27FC236}">
                <a16:creationId xmlns:a16="http://schemas.microsoft.com/office/drawing/2014/main" id="{801BADCE-B689-4414-C00E-FA9C5E444B7D}"/>
              </a:ext>
            </a:extLst>
          </p:cNvPr>
          <p:cNvPicPr/>
          <p:nvPr/>
        </p:nvPicPr>
        <p:blipFill>
          <a:blip r:embed="rId4" cstate="print"/>
          <a:stretch>
            <a:fillRect/>
          </a:stretch>
        </p:blipFill>
        <p:spPr>
          <a:xfrm>
            <a:off x="15925800" y="571499"/>
            <a:ext cx="1333500" cy="11787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1260</Words>
  <Application>Microsoft Office PowerPoint</Application>
  <PresentationFormat>Custom</PresentationFormat>
  <Paragraphs>97</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 Bold Italics</vt:lpstr>
      <vt:lpstr>Calibri Light</vt:lpstr>
      <vt:lpstr>Times New Roman</vt:lpstr>
      <vt:lpstr>Arial</vt:lpstr>
      <vt:lpstr>Times New Roman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iompppp.pptx</dc:title>
  <dc:creator>Lakhane Adithi</dc:creator>
  <cp:lastModifiedBy>Hathiram Rathod</cp:lastModifiedBy>
  <cp:revision>6</cp:revision>
  <dcterms:created xsi:type="dcterms:W3CDTF">2006-08-16T00:00:00Z</dcterms:created>
  <dcterms:modified xsi:type="dcterms:W3CDTF">2025-06-06T01:05:14Z</dcterms:modified>
  <dc:identifier>DAGl8c0z9fw</dc:identifier>
</cp:coreProperties>
</file>