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THISH%20UCHIHA\Downloads\LOKESH%20employee_data%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1015.0</c:v>
                </c:pt>
                <c:pt idx="1">
                  <c:v>1116.0</c:v>
                </c:pt>
                <c:pt idx="2">
                  <c:v>1051.0</c:v>
                </c:pt>
              </c:numCache>
            </c:numRef>
          </c:val>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1016.0</c:v>
                </c:pt>
                <c:pt idx="1">
                  <c:v>956.0</c:v>
                </c:pt>
                <c:pt idx="2">
                  <c:v>938.0</c:v>
                </c:pt>
              </c:numCache>
            </c:numRef>
          </c:val>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986.0</c:v>
                </c:pt>
                <c:pt idx="1">
                  <c:v>986.0</c:v>
                </c:pt>
                <c:pt idx="2">
                  <c:v>843.0</c:v>
                </c:pt>
              </c:numCache>
            </c:numRef>
          </c:val>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2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2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14" name="Holder 3"/>
          <p:cNvSpPr>
            <a:spLocks noGrp="1"/>
          </p:cNvSpPr>
          <p:nvPr>
            <p:ph type="body" idx="1"/>
          </p:nvPr>
        </p:nvSpPr>
        <p:spPr/>
        <p:txBody>
          <a:bodyPr bIns="0" lIns="0" rIns="0" tIns="0"/>
          <a:p/>
        </p:txBody>
      </p:sp>
      <p:sp>
        <p:nvSpPr>
          <p:cNvPr id="104871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18"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1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2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2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23"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2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26"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57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80987" y="3426777"/>
            <a:ext cx="8610600" cy="2186940"/>
          </a:xfrm>
          <a:prstGeom prst="rect"/>
          <a:noFill/>
        </p:spPr>
        <p:txBody>
          <a:bodyPr rtlCol="0" wrap="square">
            <a:spAutoFit/>
          </a:bodyPr>
          <a:p>
            <a:r>
              <a:rPr dirty="0" sz="2400" lang="en-US">
                <a:solidFill>
                  <a:schemeClr val="tx1"/>
                </a:solidFill>
                <a:effectLst>
                  <a:outerShdw algn="tl" blurRad="38100" dir="2700000" dist="19050" rotWithShape="0">
                    <a:schemeClr val="dk1">
                      <a:alpha val="40000"/>
                    </a:schemeClr>
                  </a:outerShdw>
                </a:effectLst>
              </a:rPr>
              <a:t>STUDENT NAME: </a:t>
            </a:r>
            <a:r>
              <a:rPr dirty="0" sz="2400" lang="en-US">
                <a:effectLst>
                  <a:outerShdw algn="tl" blurRad="38100" dir="2700000" dist="19050" rotWithShape="0">
                    <a:schemeClr val="dk1">
                      <a:alpha val="40000"/>
                    </a:schemeClr>
                  </a:outerShdw>
                </a:effectLst>
              </a:rPr>
              <a:t>B. SHARANYA</a:t>
            </a:r>
            <a:endParaRPr dirty="0" sz="2400" lang="en-US">
              <a:solidFill>
                <a:schemeClr val="tx1"/>
              </a:solidFill>
              <a:effectLst>
                <a:outerShdw algn="tl" blurRad="38100" dir="2700000" dist="19050" rotWithShape="0">
                  <a:schemeClr val="dk1">
                    <a:alpha val="40000"/>
                  </a:schemeClr>
                </a:outerShdw>
              </a:effectLst>
            </a:endParaRPr>
          </a:p>
          <a:p>
            <a:r>
              <a:rPr dirty="0" sz="2400" lang="en-US">
                <a:solidFill>
                  <a:schemeClr val="tx1"/>
                </a:solidFill>
                <a:effectLst>
                  <a:outerShdw algn="tl" blurRad="38100" dir="2700000" dist="19050" rotWithShape="0">
                    <a:schemeClr val="dk1">
                      <a:alpha val="40000"/>
                    </a:schemeClr>
                  </a:outerShdw>
                </a:effectLst>
              </a:rPr>
              <a:t>REGISTER NO: </a:t>
            </a:r>
            <a:r>
              <a:rPr dirty="0" sz="2400" lang="en-IN">
                <a:effectLst>
                  <a:outerShdw algn="tl" blurRad="38100" dir="2700000" dist="19050" rotWithShape="0">
                    <a:schemeClr val="dk1">
                      <a:alpha val="40000"/>
                    </a:schemeClr>
                  </a:outerShdw>
                </a:effectLst>
              </a:rPr>
              <a:t>3122034</a:t>
            </a:r>
            <a:r>
              <a:rPr sz="2400" lang="en-US">
                <a:effectLst>
                  <a:outerShdw algn="tl" blurRad="38100" dir="2700000" dist="19050" rotWithShape="0">
                    <a:schemeClr val="dk1">
                      <a:alpha val="40000"/>
                    </a:schemeClr>
                  </a:outerShdw>
                </a:effectLst>
              </a:rPr>
              <a:t>85</a:t>
            </a:r>
            <a:endParaRPr dirty="0" sz="2400" lang="en-US">
              <a:solidFill>
                <a:schemeClr val="tx1"/>
              </a:solidFill>
              <a:effectLst>
                <a:outerShdw algn="tl" blurRad="38100" dir="2700000" dist="19050" rotWithShape="0">
                  <a:schemeClr val="dk1">
                    <a:alpha val="40000"/>
                  </a:schemeClr>
                </a:outerShdw>
              </a:effectLst>
            </a:endParaRPr>
          </a:p>
          <a:p>
            <a:r>
              <a:rPr dirty="0" sz="2400" lang="en-US">
                <a:solidFill>
                  <a:schemeClr val="tx1"/>
                </a:solidFill>
                <a:effectLst>
                  <a:outerShdw algn="tl" blurRad="38100" dir="2700000" dist="19050" rotWithShape="0">
                    <a:schemeClr val="dk1">
                      <a:alpha val="40000"/>
                    </a:schemeClr>
                  </a:outerShdw>
                </a:effectLst>
              </a:rPr>
              <a:t>DEPARTMENT: B.COM (</a:t>
            </a:r>
            <a:r>
              <a:rPr dirty="0" sz="2400" lang="en-IN">
                <a:effectLst>
                  <a:outerShdw algn="tl" blurRad="38100" dir="2700000" dist="19050" rotWithShape="0">
                    <a:schemeClr val="dk1">
                      <a:alpha val="40000"/>
                    </a:schemeClr>
                  </a:outerShdw>
                </a:effectLst>
              </a:rPr>
              <a:t>ACCOUNTING AND FINANCE)</a:t>
            </a:r>
            <a:endParaRPr dirty="0" sz="2400" lang="en-US">
              <a:solidFill>
                <a:schemeClr val="tx1"/>
              </a:solidFill>
              <a:effectLst>
                <a:outerShdw algn="tl" blurRad="38100" dir="2700000" dist="19050" rotWithShape="0">
                  <a:schemeClr val="dk1">
                    <a:alpha val="40000"/>
                  </a:schemeClr>
                </a:outerShdw>
              </a:effectLst>
            </a:endParaRPr>
          </a:p>
          <a:p>
            <a:pPr algn="l"/>
            <a:r>
              <a:rPr dirty="0" sz="2400" lang="en-US">
                <a:solidFill>
                  <a:schemeClr val="tx1"/>
                </a:solidFill>
                <a:effectLst>
                  <a:outerShdw algn="tl" blurRad="38100" dir="2700000" dist="19050" rotWithShape="0">
                    <a:schemeClr val="dk1">
                      <a:alpha val="40000"/>
                    </a:schemeClr>
                  </a:outerShdw>
                </a:effectLst>
              </a:rPr>
              <a:t>COLLEGE</a:t>
            </a:r>
            <a:r>
              <a:rPr dirty="0" sz="2400" lang="en-IN">
                <a:solidFill>
                  <a:schemeClr val="tx1"/>
                </a:solidFill>
                <a:effectLst>
                  <a:outerShdw algn="tl" blurRad="38100" dir="2700000" dist="19050" rotWithShape="0">
                    <a:schemeClr val="dk1">
                      <a:alpha val="40000"/>
                    </a:schemeClr>
                  </a:outerShdw>
                </a:effectLst>
              </a:rPr>
              <a:t> : HINDUSTAN COLLEGE OF ARTS AND SCIECE </a:t>
            </a:r>
            <a:endParaRPr dirty="0" sz="2400" lang="en-US">
              <a:solidFill>
                <a:schemeClr val="tx1"/>
              </a:solidFill>
              <a:effectLst>
                <a:outerShdw algn="tl" blurRad="38100" dir="2700000" dist="19050" rotWithShape="0">
                  <a:schemeClr val="dk1">
                    <a:alpha val="40000"/>
                  </a:schemeClr>
                </a:outerShdw>
              </a:effectLst>
            </a:endParaRPr>
          </a:p>
          <a:p>
            <a:r>
              <a:rPr dirty="0" sz="2400" lang="en-US">
                <a:solidFill>
                  <a:schemeClr val="tx1"/>
                </a:solidFill>
                <a:effectLst>
                  <a:outerShdw algn="tl" blurRad="38100" dir="2700000" dist="19050"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98" name="object 8"/>
          <p:cNvSpPr txBox="1"/>
          <p:nvPr/>
        </p:nvSpPr>
        <p:spPr>
          <a:xfrm>
            <a:off x="739775" y="291147"/>
            <a:ext cx="3303904" cy="8388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0" name="Text Box 1"/>
          <p:cNvSpPr txBox="1"/>
          <p:nvPr/>
        </p:nvSpPr>
        <p:spPr>
          <a:xfrm>
            <a:off x="3048000" y="1981200"/>
            <a:ext cx="6096000" cy="510540"/>
          </a:xfrm>
          <a:prstGeom prst="rect"/>
          <a:noFill/>
        </p:spPr>
        <p:txBody>
          <a:bodyPr anchor="t" rtlCol="0" wrap="square">
            <a:spAutoFit/>
          </a:bodyPr>
          <a:p>
            <a:pPr indent="-342900" marL="342900">
              <a:buFont typeface="Wingdings" panose="05000000000000000000" charset="0"/>
              <a:buChar char="ü"/>
            </a:pPr>
            <a:r>
              <a:rPr sz="2400" lang="en-US">
                <a:sym typeface="+mn-ea"/>
              </a:rPr>
              <a:t>Making a repesentation of something.</a:t>
            </a:r>
          </a:p>
        </p:txBody>
      </p:sp>
      <p:sp>
        <p:nvSpPr>
          <p:cNvPr id="1048701" name="Text Box 2"/>
          <p:cNvSpPr txBox="1"/>
          <p:nvPr/>
        </p:nvSpPr>
        <p:spPr>
          <a:xfrm>
            <a:off x="1752600" y="1223645"/>
            <a:ext cx="6096000" cy="650239"/>
          </a:xfrm>
          <a:prstGeom prst="rect"/>
          <a:noFill/>
        </p:spPr>
        <p:txBody>
          <a:bodyPr anchor="t" rtlCol="0" wrap="square">
            <a:spAutoFit/>
          </a:bodyPr>
          <a:p>
            <a:r>
              <a:rPr b="1" sz="3200" lang="en-US">
                <a:sym typeface="+mn-ea"/>
              </a:rPr>
              <a:t>Modeling involves </a:t>
            </a:r>
          </a:p>
        </p:txBody>
      </p:sp>
      <p:sp>
        <p:nvSpPr>
          <p:cNvPr id="1048702" name="Text Box 3"/>
          <p:cNvSpPr txBox="1"/>
          <p:nvPr/>
        </p:nvSpPr>
        <p:spPr>
          <a:xfrm>
            <a:off x="3048000" y="2819400"/>
            <a:ext cx="6096000" cy="929639"/>
          </a:xfrm>
          <a:prstGeom prst="rect"/>
          <a:noFill/>
        </p:spPr>
        <p:txBody>
          <a:bodyPr anchor="t" rtlCol="0" wrap="square">
            <a:spAutoFit/>
          </a:bodyPr>
          <a:p>
            <a:pPr indent="-342900" marL="342900">
              <a:buFont typeface="Wingdings" panose="05000000000000000000" charset="0"/>
              <a:buChar char="ü"/>
            </a:pPr>
            <a:r>
              <a:rPr sz="2400" lang="en-US">
                <a:sym typeface="+mn-ea"/>
              </a:rPr>
              <a:t>Creating a tiny,functioning volcano is an example of modaling.</a:t>
            </a:r>
          </a:p>
        </p:txBody>
      </p:sp>
      <p:sp>
        <p:nvSpPr>
          <p:cNvPr id="1048703" name="Text Box 6"/>
          <p:cNvSpPr txBox="1"/>
          <p:nvPr/>
        </p:nvSpPr>
        <p:spPr>
          <a:xfrm>
            <a:off x="838200" y="3886200"/>
            <a:ext cx="6096000" cy="650239"/>
          </a:xfrm>
          <a:prstGeom prst="rect"/>
          <a:noFill/>
        </p:spPr>
        <p:txBody>
          <a:bodyPr anchor="t" rtlCol="0" wrap="square">
            <a:spAutoFit/>
          </a:bodyPr>
          <a:p>
            <a:r>
              <a:rPr b="1" sz="3200" lang="en-US">
                <a:sym typeface="+mn-ea"/>
              </a:rPr>
              <a:t>Teachers use modeling </a:t>
            </a:r>
          </a:p>
        </p:txBody>
      </p:sp>
      <p:sp>
        <p:nvSpPr>
          <p:cNvPr id="1048704" name="Text Box 9"/>
          <p:cNvSpPr txBox="1"/>
          <p:nvPr/>
        </p:nvSpPr>
        <p:spPr>
          <a:xfrm>
            <a:off x="2895600" y="4572000"/>
            <a:ext cx="6096000" cy="1348740"/>
          </a:xfrm>
          <a:prstGeom prst="rect"/>
          <a:noFill/>
        </p:spPr>
        <p:txBody>
          <a:bodyPr anchor="t" rtlCol="0" wrap="square">
            <a:spAutoFit/>
          </a:bodyPr>
          <a:p>
            <a:pPr indent="-342900" marL="342900">
              <a:buFont typeface="Wingdings" panose="05000000000000000000" charset="0"/>
              <a:buChar char="ü"/>
            </a:pPr>
            <a:r>
              <a:rPr sz="2400" lang="en-US">
                <a:sym typeface="+mn-ea"/>
              </a:rPr>
              <a:t>When they have a class election that represent a larger one,like a presidential election.</a:t>
            </a:r>
          </a:p>
        </p:txBody>
      </p:sp>
      <p:sp>
        <p:nvSpPr>
          <p:cNvPr id="1048705" name="Text Box 10"/>
          <p:cNvSpPr txBox="1"/>
          <p:nvPr/>
        </p:nvSpPr>
        <p:spPr>
          <a:xfrm>
            <a:off x="4745990" y="6434455"/>
            <a:ext cx="4064000" cy="396239"/>
          </a:xfrm>
          <a:prstGeom prst="rect"/>
          <a:noFill/>
        </p:spPr>
        <p:txBody>
          <a:bodyPr rtlCol="0" wrap="square">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7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9" name="object 7"/>
          <p:cNvSpPr txBox="1">
            <a:spLocks noGrp="1"/>
          </p:cNvSpPr>
          <p:nvPr>
            <p:ph type="title"/>
          </p:nvPr>
        </p:nvSpPr>
        <p:spPr>
          <a:xfrm>
            <a:off x="755332" y="385444"/>
            <a:ext cx="2437130" cy="8388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1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11" name="Title 1"/>
          <p:cNvSpPr>
            <a:spLocks noGrp="1"/>
          </p:cNvSpPr>
          <p:nvPr>
            <p:ph type="ctrTitle"/>
          </p:nvPr>
        </p:nvSpPr>
        <p:spPr>
          <a:xfrm>
            <a:off x="2667254" y="1295145"/>
            <a:ext cx="5800851" cy="3467100"/>
          </a:xfrm>
        </p:spPr>
        <p:txBody>
          <a:bodyPr/>
          <a:p>
            <a:r>
              <a:rPr sz="2800" lang="en-US">
                <a:sym typeface="+mn-ea"/>
              </a:rPr>
              <a:t>SUMMARISE </a:t>
            </a:r>
            <a:br>
              <a:rPr sz="2800" lang="en-US"/>
            </a:br>
            <a:r>
              <a:rPr sz="2800" lang="en-US">
                <a:sym typeface="+mn-ea"/>
              </a:rPr>
              <a:t>             * MAKE A RECOMMENDARION </a:t>
            </a:r>
            <a:br>
              <a:rPr sz="2800" lang="en-US"/>
            </a:br>
            <a:r>
              <a:rPr sz="2800" lang="en-US">
                <a:sym typeface="+mn-ea"/>
              </a:rPr>
              <a:t>             * RROVIDE FUTURE DIRECTIONS</a:t>
            </a:r>
            <a:br>
              <a:rPr sz="2800" lang="en-US"/>
            </a:br>
            <a:r>
              <a:rPr sz="2800" lang="en-US">
                <a:sym typeface="+mn-ea"/>
              </a:rPr>
              <a:t>             * USE VISUAL AIDS </a:t>
            </a:r>
            <a:br>
              <a:rPr sz="2800" lang="en-US"/>
            </a:br>
            <a:r>
              <a:rPr sz="2800" lang="en-US">
                <a:sym typeface="+mn-ea"/>
              </a:rPr>
              <a:t>             * AVOID SAMPL STATEMENTS </a:t>
            </a:r>
            <a:br>
              <a:rPr sz="2800" lang="en-US"/>
            </a:br>
            <a:r>
              <a:rPr sz="2800" lang="en-US">
                <a:sym typeface="+mn-ea"/>
              </a:rPr>
              <a:t>             * THANK YOU AUDIENCE  </a:t>
            </a:r>
            <a:endParaRPr sz="2800" lang="en-US"/>
          </a:p>
        </p:txBody>
      </p:sp>
      <p:sp>
        <p:nvSpPr>
          <p:cNvPr id="1048712" name="Text Box 4"/>
          <p:cNvSpPr txBox="1"/>
          <p:nvPr/>
        </p:nvSpPr>
        <p:spPr>
          <a:xfrm>
            <a:off x="990600" y="304800"/>
            <a:ext cx="6096000" cy="916940"/>
          </a:xfrm>
          <a:prstGeom prst="rect"/>
          <a:noFill/>
        </p:spPr>
        <p:txBody>
          <a:bodyPr anchor="t" rtlCol="0" wrap="square">
            <a:spAutoFit/>
          </a:bodyPr>
          <a:p>
            <a:r>
              <a:rPr dirty="0" sz="4800" lang="en-US">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40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8534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GB" b="1" dirty="0" sz="4400" lang="en-US">
                <a:solidFill>
                  <a:srgbClr val="0F0F0F"/>
                </a:solidFill>
                <a:latin typeface="Times New Roman" panose="02020603050405020304" pitchFamily="18" charset="0"/>
                <a:cs typeface="Times New Roman" panose="02020603050405020304" pitchFamily="18" charset="0"/>
              </a:rPr>
              <a:t>S</a:t>
            </a:r>
            <a:r>
              <a:rPr altLang="en-GB" b="1" dirty="0" sz="4400" lang="en-US">
                <a:solidFill>
                  <a:srgbClr val="0F0F0F"/>
                </a:solidFill>
                <a:latin typeface="Times New Roman" panose="02020603050405020304" pitchFamily="18" charset="0"/>
                <a:cs typeface="Times New Roman" panose="02020603050405020304" pitchFamily="18" charset="0"/>
              </a:rPr>
              <a:t>a</a:t>
            </a:r>
            <a:r>
              <a:rPr altLang="en-GB" b="1" dirty="0" sz="4400" lang="en-US">
                <a:solidFill>
                  <a:srgbClr val="0F0F0F"/>
                </a:solidFill>
                <a:latin typeface="Times New Roman" panose="02020603050405020304" pitchFamily="18" charset="0"/>
                <a:cs typeface="Times New Roman" panose="02020603050405020304" pitchFamily="18" charset="0"/>
              </a:rPr>
              <a:t>l</a:t>
            </a:r>
            <a:r>
              <a:rPr altLang="en-GB" b="1" dirty="0" sz="4400" lang="en-US">
                <a:solidFill>
                  <a:srgbClr val="0F0F0F"/>
                </a:solidFill>
                <a:latin typeface="Times New Roman" panose="02020603050405020304" pitchFamily="18" charset="0"/>
                <a:cs typeface="Times New Roman" panose="02020603050405020304" pitchFamily="18" charset="0"/>
              </a:rPr>
              <a:t>a</a:t>
            </a:r>
            <a:r>
              <a:rPr altLang="en-GB"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388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044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404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8"/>
          <p:cNvSpPr txBox="1"/>
          <p:nvPr/>
        </p:nvSpPr>
        <p:spPr>
          <a:xfrm>
            <a:off x="314325" y="1930400"/>
            <a:ext cx="4064000" cy="127635"/>
          </a:xfrm>
          <a:prstGeom prst="rect"/>
          <a:noFill/>
        </p:spPr>
        <p:txBody>
          <a:bodyPr rtlCol="0" wrap="square">
            <a:spAutoFit/>
          </a:bodyPr>
          <a:p>
            <a:pPr algn="just" indent="0">
              <a:lnSpc>
                <a:spcPct val="10000"/>
              </a:lnSpc>
              <a:buNone/>
            </a:pPr>
            <a:r>
              <a:rPr b="1" sz="2400" lang="en-US"/>
              <a:t>WHAT IS NOT A </a:t>
            </a:r>
            <a:r>
              <a:rPr b="1" sz="2400" lang="en-US">
                <a:solidFill>
                  <a:schemeClr val="tx1"/>
                </a:solidFill>
              </a:rPr>
              <a:t>PROBLEM ?</a:t>
            </a:r>
          </a:p>
        </p:txBody>
      </p:sp>
      <p:sp>
        <p:nvSpPr>
          <p:cNvPr id="1048650" name="Text Box 10"/>
          <p:cNvSpPr txBox="1"/>
          <p:nvPr/>
        </p:nvSpPr>
        <p:spPr>
          <a:xfrm>
            <a:off x="1607820" y="2434590"/>
            <a:ext cx="4064000" cy="510540"/>
          </a:xfrm>
          <a:prstGeom prst="rect"/>
          <a:noFill/>
        </p:spPr>
        <p:txBody>
          <a:bodyPr rtlCol="0" wrap="square">
            <a:spAutoFit/>
          </a:bodyPr>
          <a:p>
            <a:pPr indent="-342900" marL="342900">
              <a:buFont typeface="Wingdings" panose="05000000000000000000" charset="0"/>
              <a:buChar char="v"/>
            </a:pPr>
            <a:r>
              <a:rPr sz="2400" lang="en-US"/>
              <a:t>Lack of study in this area</a:t>
            </a:r>
          </a:p>
        </p:txBody>
      </p:sp>
      <p:sp>
        <p:nvSpPr>
          <p:cNvPr id="1048651" name="Text Box 15"/>
          <p:cNvSpPr txBox="1"/>
          <p:nvPr/>
        </p:nvSpPr>
        <p:spPr>
          <a:xfrm>
            <a:off x="1628775" y="3089275"/>
            <a:ext cx="4064000" cy="1348740"/>
          </a:xfrm>
          <a:prstGeom prst="rect"/>
          <a:noFill/>
        </p:spPr>
        <p:txBody>
          <a:bodyPr rtlCol="0" wrap="square">
            <a:spAutoFit/>
          </a:bodyPr>
          <a:p>
            <a:pPr indent="-285750" marL="285750">
              <a:buFont typeface="Wingdings" panose="05000000000000000000" charset="0"/>
              <a:buChar char="v"/>
            </a:pPr>
            <a:r>
              <a:rPr sz="2400" lang="en-US"/>
              <a:t>Studies were carried out elsewhere but not done locally</a:t>
            </a:r>
          </a:p>
        </p:txBody>
      </p:sp>
      <p:sp>
        <p:nvSpPr>
          <p:cNvPr id="1048652" name="Text Box 16"/>
          <p:cNvSpPr txBox="1"/>
          <p:nvPr/>
        </p:nvSpPr>
        <p:spPr>
          <a:xfrm>
            <a:off x="1548130" y="4405630"/>
            <a:ext cx="4087495" cy="1602105"/>
          </a:xfrm>
          <a:prstGeom prst="rect"/>
          <a:noFill/>
        </p:spPr>
        <p:txBody>
          <a:bodyPr rtlCol="0" wrap="square">
            <a:noAutofit/>
          </a:bodyPr>
          <a:p>
            <a:pPr indent="-342900" marL="342900">
              <a:buFont typeface="Wingdings" panose="05000000000000000000" charset="0"/>
              <a:buChar char="v"/>
            </a:pPr>
            <a:r>
              <a:rPr sz="2400" lang="en-US"/>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7"/>
          <p:cNvSpPr txBox="1">
            <a:spLocks noGrp="1"/>
          </p:cNvSpPr>
          <p:nvPr>
            <p:ph type="title"/>
          </p:nvPr>
        </p:nvSpPr>
        <p:spPr>
          <a:xfrm>
            <a:off x="739775" y="829627"/>
            <a:ext cx="5263515" cy="740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8" name="Text Box 8"/>
          <p:cNvSpPr txBox="1"/>
          <p:nvPr/>
        </p:nvSpPr>
        <p:spPr>
          <a:xfrm>
            <a:off x="1280795" y="1889125"/>
            <a:ext cx="6684645" cy="3971290"/>
          </a:xfrm>
          <a:prstGeom prst="rect"/>
          <a:noFill/>
        </p:spPr>
        <p:txBody>
          <a:bodyPr rtlCol="0" wrap="square">
            <a:noAutofit/>
          </a:bodyPr>
          <a:p>
            <a:endParaRPr lang="en-US"/>
          </a:p>
        </p:txBody>
      </p:sp>
      <p:sp>
        <p:nvSpPr>
          <p:cNvPr id="1048659" name="Text Box 11"/>
          <p:cNvSpPr txBox="1"/>
          <p:nvPr/>
        </p:nvSpPr>
        <p:spPr>
          <a:xfrm>
            <a:off x="1407795" y="2016125"/>
            <a:ext cx="6684645" cy="3971290"/>
          </a:xfrm>
          <a:prstGeom prst="rect"/>
          <a:noFill/>
        </p:spPr>
        <p:txBody>
          <a:bodyPr rtlCol="0" wrap="square">
            <a:noAutofit/>
          </a:bodyPr>
          <a:p>
            <a:endParaRPr lang="en-US"/>
          </a:p>
        </p:txBody>
      </p:sp>
      <p:sp>
        <p:nvSpPr>
          <p:cNvPr id="1048660" name="Text Box 12"/>
          <p:cNvSpPr txBox="1"/>
          <p:nvPr/>
        </p:nvSpPr>
        <p:spPr>
          <a:xfrm>
            <a:off x="1877695" y="1779270"/>
            <a:ext cx="6513830" cy="4441825"/>
          </a:xfrm>
          <a:prstGeom prst="rect"/>
          <a:noFill/>
        </p:spPr>
        <p:txBody>
          <a:bodyPr rtlCol="0" wrap="square">
            <a:noAutofit/>
          </a:bodyPr>
          <a:p>
            <a:r>
              <a:rPr altLang="en-IN" dirty="0" lang="en-US">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altLang="en-IN" dirty="0" lang="en-US">
              <a:latin typeface="Times New Roman" panose="02020603050405020304" pitchFamily="18" charset="0"/>
              <a:cs typeface="Times New Roman" panose="02020603050405020304" pitchFamily="18" charset="0"/>
            </a:endParaRPr>
          </a:p>
          <a:p>
            <a:endParaRPr altLang="en-IN" dirty="0" lang="en-US">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altLang="en-IN" dirty="0" lang="en-US">
              <a:latin typeface="Times New Roman" panose="02020603050405020304" pitchFamily="18" charset="0"/>
              <a:cs typeface="Times New Roman" panose="02020603050405020304" pitchFamily="18" charset="0"/>
            </a:endParaRPr>
          </a:p>
          <a:p>
            <a:endParaRPr altLang="en-IN" dirty="0" lang="en-US">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altLang="en-IN" dirty="0" lang="en-US">
              <a:latin typeface="Times New Roman" panose="02020603050405020304" pitchFamily="18" charset="0"/>
              <a:cs typeface="Times New Roman" panose="02020603050405020304" pitchFamily="18" charset="0"/>
            </a:endParaRPr>
          </a:p>
          <a:p>
            <a:endParaRPr altLang="en-IN" dirty="0" lang="en-US">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sym typeface="+mn-ea"/>
              </a:rPr>
              <a:t>          * Its a foundational  document  that helps you  communcate the projects . </a:t>
            </a:r>
            <a:endParaRPr altLang="en-IN" dirty="0" lang="en-US">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891793"/>
            <a:ext cx="5014595" cy="575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6" name="Text Box 6"/>
          <p:cNvSpPr txBox="1"/>
          <p:nvPr/>
        </p:nvSpPr>
        <p:spPr>
          <a:xfrm>
            <a:off x="919480" y="1775460"/>
            <a:ext cx="4064000" cy="510540"/>
          </a:xfrm>
          <a:prstGeom prst="rect"/>
          <a:noFill/>
        </p:spPr>
        <p:txBody>
          <a:bodyPr rtlCol="0" wrap="square">
            <a:spAutoFit/>
          </a:bodyPr>
          <a:p>
            <a:r>
              <a:rPr b="1" sz="2400" lang="en-US"/>
              <a:t>Types of end users</a:t>
            </a:r>
          </a:p>
        </p:txBody>
      </p:sp>
      <p:sp>
        <p:nvSpPr>
          <p:cNvPr id="1048667" name="Text Box 8"/>
          <p:cNvSpPr txBox="1"/>
          <p:nvPr/>
        </p:nvSpPr>
        <p:spPr>
          <a:xfrm>
            <a:off x="2643505" y="2413000"/>
            <a:ext cx="4064000" cy="510540"/>
          </a:xfrm>
          <a:prstGeom prst="rect"/>
          <a:noFill/>
        </p:spPr>
        <p:txBody>
          <a:bodyPr rtlCol="0" wrap="square">
            <a:spAutoFit/>
          </a:bodyPr>
          <a:p>
            <a:pPr indent="-342900" marL="342900">
              <a:buFont typeface="Wingdings" panose="05000000000000000000" charset="0"/>
              <a:buChar char="Ø"/>
            </a:pPr>
            <a:r>
              <a:rPr sz="2400" lang="en-US"/>
              <a:t>Nonprogramming end users </a:t>
            </a:r>
          </a:p>
        </p:txBody>
      </p:sp>
      <p:sp>
        <p:nvSpPr>
          <p:cNvPr id="1048668" name="Text Box 9"/>
          <p:cNvSpPr txBox="1"/>
          <p:nvPr/>
        </p:nvSpPr>
        <p:spPr>
          <a:xfrm>
            <a:off x="2639060" y="2835275"/>
            <a:ext cx="4079875" cy="461010"/>
          </a:xfrm>
          <a:prstGeom prst="rect"/>
          <a:noFill/>
        </p:spPr>
        <p:txBody>
          <a:bodyPr rtlCol="0" wrap="square">
            <a:noAutofit/>
          </a:bodyPr>
          <a:p>
            <a:pPr indent="-342900" marL="342900">
              <a:buFont typeface="Wingdings" panose="05000000000000000000" charset="0"/>
              <a:buChar char="Ø"/>
            </a:pPr>
            <a:r>
              <a:rPr sz="2400" lang="en-US"/>
              <a:t>Comm and level end users</a:t>
            </a:r>
          </a:p>
        </p:txBody>
      </p:sp>
      <p:sp>
        <p:nvSpPr>
          <p:cNvPr id="1048669" name="Text Box 10"/>
          <p:cNvSpPr txBox="1"/>
          <p:nvPr/>
        </p:nvSpPr>
        <p:spPr>
          <a:xfrm>
            <a:off x="2616200" y="3224530"/>
            <a:ext cx="4064000" cy="929639"/>
          </a:xfrm>
          <a:prstGeom prst="rect"/>
          <a:noFill/>
        </p:spPr>
        <p:txBody>
          <a:bodyPr rtlCol="0" wrap="square">
            <a:spAutoFit/>
          </a:bodyPr>
          <a:p>
            <a:pPr indent="-342900" marL="342900">
              <a:buFont typeface="Wingdings" panose="05000000000000000000" charset="0"/>
              <a:buChar char="Ø"/>
            </a:pPr>
            <a:r>
              <a:rPr sz="2400" lang="en-US"/>
              <a:t>Programming level end users</a:t>
            </a:r>
          </a:p>
        </p:txBody>
      </p:sp>
      <p:sp>
        <p:nvSpPr>
          <p:cNvPr id="1048670" name="Text Box 11"/>
          <p:cNvSpPr txBox="1"/>
          <p:nvPr/>
        </p:nvSpPr>
        <p:spPr>
          <a:xfrm>
            <a:off x="2620645" y="3961765"/>
            <a:ext cx="4064000" cy="510541"/>
          </a:xfrm>
          <a:prstGeom prst="rect"/>
          <a:noFill/>
        </p:spPr>
        <p:txBody>
          <a:bodyPr rtlCol="0" wrap="square">
            <a:spAutoFit/>
          </a:bodyPr>
          <a:p>
            <a:pPr indent="-342900" marL="342900">
              <a:buFont typeface="Wingdings" panose="05000000000000000000" charset="0"/>
              <a:buChar char="Ø"/>
            </a:pPr>
            <a:r>
              <a:rPr sz="2400" lang="en-US"/>
              <a:t>Functional support personnel</a:t>
            </a:r>
          </a:p>
        </p:txBody>
      </p:sp>
      <p:sp>
        <p:nvSpPr>
          <p:cNvPr id="1048671" name="Text Box 13"/>
          <p:cNvSpPr txBox="1"/>
          <p:nvPr/>
        </p:nvSpPr>
        <p:spPr>
          <a:xfrm>
            <a:off x="2590800" y="4740275"/>
            <a:ext cx="4013200" cy="822960"/>
          </a:xfrm>
          <a:prstGeom prst="rect"/>
          <a:noFill/>
        </p:spPr>
        <p:txBody>
          <a:bodyPr rtlCol="0" wrap="square">
            <a:noAutofit/>
          </a:bodyPr>
          <a:p>
            <a:pPr indent="-342900" marL="342900">
              <a:buFont typeface="Wingdings" panose="05000000000000000000" charset="0"/>
              <a:buChar char="Ø"/>
            </a:pPr>
            <a:r>
              <a:rPr sz="2400" lang="en-US"/>
              <a:t>End user computing support personnel</a:t>
            </a:r>
          </a:p>
        </p:txBody>
      </p:sp>
      <p:sp>
        <p:nvSpPr>
          <p:cNvPr id="1048672" name="Text Box 15"/>
          <p:cNvSpPr txBox="1"/>
          <p:nvPr/>
        </p:nvSpPr>
        <p:spPr>
          <a:xfrm>
            <a:off x="2565400" y="5488940"/>
            <a:ext cx="4064000" cy="1348740"/>
          </a:xfrm>
          <a:prstGeom prst="rect"/>
          <a:noFill/>
        </p:spPr>
        <p:txBody>
          <a:bodyPr rtlCol="0" wrap="square">
            <a:spAutoFit/>
          </a:bodyPr>
          <a:p>
            <a:pPr indent="-342900" marL="342900">
              <a:buFont typeface="Wingdings" panose="05000000000000000000" charset="0"/>
              <a:buChar char="Ø"/>
            </a:pPr>
            <a:r>
              <a:rPr sz="2400" lang="en-US"/>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558165" y="857885"/>
            <a:ext cx="9763125" cy="6356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8" name="Text Box 7"/>
          <p:cNvSpPr txBox="1"/>
          <p:nvPr/>
        </p:nvSpPr>
        <p:spPr>
          <a:xfrm>
            <a:off x="3124200" y="1808480"/>
            <a:ext cx="6096000" cy="929639"/>
          </a:xfrm>
          <a:prstGeom prst="rect"/>
          <a:noFill/>
        </p:spPr>
        <p:txBody>
          <a:bodyPr anchor="t" rtlCol="0" wrap="square">
            <a:spAutoFit/>
          </a:bodyPr>
          <a:p>
            <a:r>
              <a:rPr sz="2400" lang="en-US">
                <a:sym typeface="+mn-ea"/>
              </a:rPr>
              <a:t>Target audience whose problems will be solved by your product or services </a:t>
            </a:r>
          </a:p>
        </p:txBody>
      </p:sp>
      <p:sp>
        <p:nvSpPr>
          <p:cNvPr id="1048679" name="Text Box 9"/>
          <p:cNvSpPr txBox="1"/>
          <p:nvPr/>
        </p:nvSpPr>
        <p:spPr>
          <a:xfrm>
            <a:off x="3048000" y="2743200"/>
            <a:ext cx="6096000" cy="929639"/>
          </a:xfrm>
          <a:prstGeom prst="rect"/>
          <a:noFill/>
        </p:spPr>
        <p:txBody>
          <a:bodyPr anchor="t" rtlCol="0" wrap="square">
            <a:spAutoFit/>
          </a:bodyPr>
          <a:p>
            <a:pPr indent="-342900" marL="342900">
              <a:buFont typeface="Wingdings" panose="05000000000000000000" charset="0"/>
              <a:buChar char="§"/>
            </a:pPr>
            <a:r>
              <a:rPr sz="2400" lang="en-US">
                <a:sym typeface="+mn-ea"/>
              </a:rPr>
              <a:t>Benefits and features how are they different from your competitors</a:t>
            </a:r>
          </a:p>
        </p:txBody>
      </p:sp>
      <p:sp>
        <p:nvSpPr>
          <p:cNvPr id="1048680" name="Text Box 10"/>
          <p:cNvSpPr txBox="1"/>
          <p:nvPr/>
        </p:nvSpPr>
        <p:spPr>
          <a:xfrm>
            <a:off x="3352800" y="3599815"/>
            <a:ext cx="6096000" cy="510540"/>
          </a:xfrm>
          <a:prstGeom prst="rect"/>
          <a:noFill/>
        </p:spPr>
        <p:txBody>
          <a:bodyPr anchor="t" rtlCol="0" wrap="square">
            <a:spAutoFit/>
          </a:bodyPr>
          <a:p>
            <a:r>
              <a:rPr sz="2400" lang="en-US">
                <a:sym typeface="+mn-ea"/>
              </a:rPr>
              <a:t>productor service what is your brand promise</a:t>
            </a:r>
          </a:p>
        </p:txBody>
      </p:sp>
      <p:sp>
        <p:nvSpPr>
          <p:cNvPr id="1048681" name="Text Box 11"/>
          <p:cNvSpPr txBox="1"/>
          <p:nvPr/>
        </p:nvSpPr>
        <p:spPr>
          <a:xfrm>
            <a:off x="3048000" y="4191000"/>
            <a:ext cx="6096000" cy="929639"/>
          </a:xfrm>
          <a:prstGeom prst="rect"/>
          <a:noFill/>
        </p:spPr>
        <p:txBody>
          <a:bodyPr anchor="t" rtlCol="0" wrap="square">
            <a:spAutoFit/>
          </a:bodyPr>
          <a:p>
            <a:pPr indent="-342900" marL="342900">
              <a:buFont typeface="Wingdings" panose="05000000000000000000" charset="0"/>
              <a:buChar char="§"/>
            </a:pPr>
            <a:r>
              <a:rPr sz="2400" lang="en-US">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2" name="Title 1"/>
          <p:cNvSpPr>
            <a:spLocks noGrp="1"/>
          </p:cNvSpPr>
          <p:nvPr>
            <p:ph type="title"/>
          </p:nvPr>
        </p:nvSpPr>
        <p:spPr>
          <a:xfrm>
            <a:off x="755332" y="385444"/>
            <a:ext cx="10681335" cy="825500"/>
          </a:xfrm>
        </p:spPr>
        <p:txBody>
          <a:bodyPr/>
          <a:p>
            <a:r>
              <a:rPr dirty="0" lang="en-IN"/>
              <a:t>Dataset Description</a:t>
            </a:r>
          </a:p>
        </p:txBody>
      </p:sp>
      <p:sp>
        <p:nvSpPr>
          <p:cNvPr id="1048683" name="Text Box 2"/>
          <p:cNvSpPr txBox="1"/>
          <p:nvPr/>
        </p:nvSpPr>
        <p:spPr>
          <a:xfrm>
            <a:off x="2667000" y="1828800"/>
            <a:ext cx="6096000" cy="929639"/>
          </a:xfrm>
          <a:prstGeom prst="rect"/>
          <a:noFill/>
        </p:spPr>
        <p:txBody>
          <a:bodyPr anchor="t" rtlCol="0" wrap="square">
            <a:spAutoFit/>
          </a:bodyPr>
          <a:p>
            <a:r>
              <a:rPr sz="2400" lang="en-US">
                <a:sym typeface="+mn-ea"/>
              </a:rPr>
              <a:t>A dataset is a collection of organized data that can be used. </a:t>
            </a:r>
          </a:p>
        </p:txBody>
      </p:sp>
      <p:sp>
        <p:nvSpPr>
          <p:cNvPr id="1048684" name="Text Box 3"/>
          <p:cNvSpPr txBox="1"/>
          <p:nvPr/>
        </p:nvSpPr>
        <p:spPr>
          <a:xfrm>
            <a:off x="3195320" y="2971800"/>
            <a:ext cx="6096000" cy="510540"/>
          </a:xfrm>
          <a:prstGeom prst="rect"/>
          <a:noFill/>
        </p:spPr>
        <p:txBody>
          <a:bodyPr anchor="t" rtlCol="0" wrap="square">
            <a:spAutoFit/>
          </a:bodyPr>
          <a:p>
            <a:pPr indent="-342900" marL="342900">
              <a:buFont typeface="Wingdings" panose="05000000000000000000" charset="0"/>
              <a:buChar char="q"/>
            </a:pPr>
            <a:r>
              <a:rPr sz="2400" lang="en-US">
                <a:sym typeface="+mn-ea"/>
              </a:rPr>
              <a:t>Analysiss,processing,or other purposes.</a:t>
            </a:r>
          </a:p>
        </p:txBody>
      </p:sp>
      <p:sp>
        <p:nvSpPr>
          <p:cNvPr id="1048685" name="Text Box 4"/>
          <p:cNvSpPr txBox="1"/>
          <p:nvPr/>
        </p:nvSpPr>
        <p:spPr>
          <a:xfrm>
            <a:off x="2971800" y="3745230"/>
            <a:ext cx="6096000" cy="929639"/>
          </a:xfrm>
          <a:prstGeom prst="rect"/>
          <a:noFill/>
        </p:spPr>
        <p:txBody>
          <a:bodyPr anchor="t" rtlCol="0" wrap="square">
            <a:spAutoFit/>
          </a:bodyPr>
          <a:p>
            <a:pPr indent="-342900" marL="342900">
              <a:buFont typeface="Wingdings" panose="05000000000000000000" charset="0"/>
              <a:buChar char="q"/>
            </a:pPr>
            <a:r>
              <a:rPr sz="2400" lang="en-US">
                <a:sym typeface="+mn-ea"/>
              </a:rPr>
              <a:t>Datasets can contain many different types of data,</a:t>
            </a:r>
          </a:p>
        </p:txBody>
      </p:sp>
      <p:sp>
        <p:nvSpPr>
          <p:cNvPr id="1048686" name="Text Box 5"/>
          <p:cNvSpPr txBox="1"/>
          <p:nvPr/>
        </p:nvSpPr>
        <p:spPr>
          <a:xfrm>
            <a:off x="3048000" y="4953000"/>
            <a:ext cx="6096000" cy="929639"/>
          </a:xfrm>
          <a:prstGeom prst="rect"/>
          <a:noFill/>
        </p:spPr>
        <p:txBody>
          <a:bodyPr anchor="t" rtlCol="0" wrap="square">
            <a:spAutoFit/>
          </a:bodyPr>
          <a:p>
            <a:pPr indent="-342900" marL="342900">
              <a:buFont typeface="Wingdings" panose="05000000000000000000" charset="0"/>
              <a:buChar char="q"/>
            </a:pPr>
            <a:r>
              <a:rPr sz="2400" lang="en-US">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1" name="object 7"/>
          <p:cNvSpPr txBox="1">
            <a:spLocks noGrp="1"/>
          </p:cNvSpPr>
          <p:nvPr>
            <p:ph type="title"/>
          </p:nvPr>
        </p:nvSpPr>
        <p:spPr>
          <a:xfrm>
            <a:off x="739775" y="654938"/>
            <a:ext cx="8480425" cy="7404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93" name="TextBox 8"/>
          <p:cNvSpPr txBox="1"/>
          <p:nvPr/>
        </p:nvSpPr>
        <p:spPr>
          <a:xfrm>
            <a:off x="2743200" y="2354703"/>
            <a:ext cx="8534018" cy="10820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4" name="Text Box 9"/>
          <p:cNvSpPr txBox="1"/>
          <p:nvPr/>
        </p:nvSpPr>
        <p:spPr>
          <a:xfrm>
            <a:off x="2971800" y="2057400"/>
            <a:ext cx="6096000" cy="1577339"/>
          </a:xfrm>
          <a:prstGeom prst="rect"/>
          <a:noFill/>
        </p:spPr>
        <p:txBody>
          <a:bodyPr anchor="t" rtlCol="0" wrap="square">
            <a:spAutoFit/>
          </a:bodyPr>
          <a:p>
            <a:pPr algn="l">
              <a:buFont typeface="Arial" panose="020B0604020202020204" pitchFamily="34" charset="0"/>
              <a:buChar char="•"/>
            </a:pPr>
            <a:r>
              <a:rPr dirty="0" sz="2800" lang="en-US">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048695" name="Text Box 10"/>
          <p:cNvSpPr txBox="1"/>
          <p:nvPr/>
        </p:nvSpPr>
        <p:spPr>
          <a:xfrm>
            <a:off x="3048000" y="3886200"/>
            <a:ext cx="6096000" cy="2567940"/>
          </a:xfrm>
          <a:prstGeom prst="rect"/>
          <a:noFill/>
        </p:spPr>
        <p:txBody>
          <a:bodyPr anchor="t" rtlCol="0" wrap="square">
            <a:spAutoFit/>
          </a:bodyPr>
          <a:p>
            <a:pPr algn="l">
              <a:buFont typeface="Arial" panose="020B0604020202020204" pitchFamily="34" charset="0"/>
              <a:buChar char="•"/>
            </a:pPr>
            <a:r>
              <a:rPr dirty="0" sz="2800" lang="en-US">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dirty="0" sz="2800" lang="en-US">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 Ashika</cp:lastModifiedBy>
  <dcterms:created xsi:type="dcterms:W3CDTF">2024-03-29T04:07:00Z</dcterms:created>
  <dcterms:modified xsi:type="dcterms:W3CDTF">2024-09-09T19:13:29Z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