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70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3F1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25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75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2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56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587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44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699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12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7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4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0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3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37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7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83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91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53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367DC4-3288-4192-881C-48A1C4B0395D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7EC482-2554-4256-A450-22456E18A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0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B840-B76C-F72B-8218-EF9FE207B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955599"/>
          </a:xfrm>
        </p:spPr>
        <p:txBody>
          <a:bodyPr>
            <a:normAutofit/>
          </a:bodyPr>
          <a:lstStyle/>
          <a:p>
            <a:r>
              <a:rPr lang="en-IN" sz="5400" dirty="0"/>
              <a:t>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10C5A-8920-5945-5ED7-BDD951BE1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FINANCE &amp; SUPPLY CHAIN ANALYTICS </a:t>
            </a:r>
          </a:p>
          <a:p>
            <a:r>
              <a:rPr lang="en-IN" sz="4000" b="1" dirty="0">
                <a:solidFill>
                  <a:srgbClr val="002060"/>
                </a:solidFill>
              </a:rPr>
              <a:t>AT ATLIQ HARDWARES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772BB-45A7-C49E-676E-70997380B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89" y="359228"/>
            <a:ext cx="1530221" cy="17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D47B-A54F-5100-4172-06970479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89249"/>
            <a:ext cx="10364451" cy="1073021"/>
          </a:xfrm>
        </p:spPr>
        <p:txBody>
          <a:bodyPr/>
          <a:lstStyle/>
          <a:p>
            <a:r>
              <a:rPr lang="en-US" dirty="0"/>
              <a:t>TOP 5 CUSTOMERS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2666-8E87-B946-A5A4-7EBB61474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465" y="1362270"/>
            <a:ext cx="10587135" cy="5047861"/>
          </a:xfrm>
        </p:spPr>
        <p:txBody>
          <a:bodyPr/>
          <a:lstStyle/>
          <a:p>
            <a:r>
              <a:rPr lang="en-US" cap="none" dirty="0"/>
              <a:t>Query - Generate a report getting</a:t>
            </a:r>
          </a:p>
          <a:p>
            <a:pPr marL="0" indent="0">
              <a:buNone/>
            </a:pPr>
            <a:r>
              <a:rPr lang="en-US" cap="none" dirty="0"/>
              <a:t> Top 5 customers by Net Sales in Fiscal Year 2021.</a:t>
            </a:r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CAEC9-A688-C554-C68B-68F3631F1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74" y="2551923"/>
            <a:ext cx="5547841" cy="2668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0718E-3CC7-A794-C4BF-4CA0FA8C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179" y="1334278"/>
            <a:ext cx="3652993" cy="220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72B19-F225-42D3-ADA7-91F40F87B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/>
          <a:stretch/>
        </p:blipFill>
        <p:spPr>
          <a:xfrm>
            <a:off x="6750928" y="3741577"/>
            <a:ext cx="4526672" cy="26685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98239C-81D7-29F6-2EE5-E3F6390C1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" y="73674"/>
            <a:ext cx="868374" cy="9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4617-5569-86D2-DDCB-769BF428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02" y="77588"/>
            <a:ext cx="10364451" cy="1105000"/>
          </a:xfrm>
        </p:spPr>
        <p:txBody>
          <a:bodyPr/>
          <a:lstStyle/>
          <a:p>
            <a:r>
              <a:rPr lang="en-US" dirty="0"/>
              <a:t>TOP 5 PRODUCTS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2AAF-943E-1223-3315-E405FF031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2476" y="1339214"/>
            <a:ext cx="10363826" cy="5425480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Query - Generate a report for getting</a:t>
            </a:r>
          </a:p>
          <a:p>
            <a:pPr marL="0" indent="0">
              <a:buNone/>
            </a:pPr>
            <a:r>
              <a:rPr lang="en-US" cap="none" dirty="0"/>
              <a:t> Top 5 products by Net Sales in Fiscal Year 2021.</a:t>
            </a:r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1B011-559E-39A4-500C-A9B616ED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5" y="2813452"/>
            <a:ext cx="5585944" cy="2705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DB27D-5A6C-8129-A08A-50B3AF1BA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38" y="1511560"/>
            <a:ext cx="3404491" cy="2127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FA37B0-A0F0-F59B-04C6-46AE7E8EF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66" y="3811285"/>
            <a:ext cx="4595258" cy="27967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BEEEA-6259-9037-4F97-90C05DBC9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" y="0"/>
            <a:ext cx="868374" cy="9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30CD-E25F-BBB1-B727-BA61F51C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05274"/>
            <a:ext cx="10364451" cy="970384"/>
          </a:xfrm>
        </p:spPr>
        <p:txBody>
          <a:bodyPr/>
          <a:lstStyle/>
          <a:p>
            <a:r>
              <a:rPr lang="en-IN" dirty="0"/>
              <a:t>NET SALES %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E3F1-66C9-BF10-D0C6-ECA1CDD7FC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50302"/>
            <a:ext cx="10363826" cy="5327780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Query - Generate a Net Sales% report of </a:t>
            </a:r>
          </a:p>
          <a:p>
            <a:pPr marL="0" indent="0">
              <a:buNone/>
            </a:pPr>
            <a:r>
              <a:rPr lang="en-US" cap="none" dirty="0"/>
              <a:t>            Customers in different regions.</a:t>
            </a:r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98F3D-95D2-4712-F76F-F61A4D94A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6" y="2481944"/>
            <a:ext cx="5852667" cy="3051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CC743-4191-B965-98D3-62BECAC40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995" y="1250302"/>
            <a:ext cx="4206605" cy="5019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7FFB65-82F6-26C9-C718-2B159C714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" y="0"/>
            <a:ext cx="868374" cy="9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BEDA-FC58-5B86-115C-914B192A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0"/>
            <a:ext cx="9401800" cy="905070"/>
          </a:xfrm>
        </p:spPr>
        <p:txBody>
          <a:bodyPr/>
          <a:lstStyle/>
          <a:p>
            <a:r>
              <a:rPr lang="en-IN" dirty="0"/>
              <a:t>MARKET SHARE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4C4A-F2F1-AE53-76C4-7F3C0C6888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7916" y="905070"/>
            <a:ext cx="10363826" cy="5561044"/>
          </a:xfrm>
        </p:spPr>
        <p:txBody>
          <a:bodyPr/>
          <a:lstStyle/>
          <a:p>
            <a:r>
              <a:rPr lang="en-IN" cap="none" dirty="0"/>
              <a:t>Query- Top Customers in different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A1A3D-55A7-37FB-95FC-3D89A381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9" y="1611184"/>
            <a:ext cx="4580017" cy="24476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3C732-0132-9187-EBAD-CBCEE6E42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49" y="1611183"/>
            <a:ext cx="4515241" cy="22796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9BAAB-8694-3FF7-A535-63E40B076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9" y="4305342"/>
            <a:ext cx="4580017" cy="23380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CF58FC-4E40-0E44-CB6F-845BA770F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49" y="4305342"/>
            <a:ext cx="4515241" cy="23380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9A37D9-7DFB-55DC-4897-794C8EACAC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9" y="44537"/>
            <a:ext cx="868374" cy="8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2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66B2-6761-82AA-165E-62930805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513184"/>
            <a:ext cx="10364451" cy="961053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CB49-66DB-AE15-68F4-5C2E59E2BE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6834"/>
            <a:ext cx="10363826" cy="4074366"/>
          </a:xfrm>
        </p:spPr>
        <p:txBody>
          <a:bodyPr/>
          <a:lstStyle/>
          <a:p>
            <a:r>
              <a:rPr lang="en-US" cap="none" dirty="0" err="1"/>
              <a:t>AtliQ</a:t>
            </a:r>
            <a:r>
              <a:rPr lang="en-US" cap="none" dirty="0"/>
              <a:t> Hardware achieved record sales in 2022. </a:t>
            </a:r>
          </a:p>
          <a:p>
            <a:r>
              <a:rPr lang="en-US" cap="none" dirty="0"/>
              <a:t> India was the largest market in 2021 with sales of $210.67 M.</a:t>
            </a:r>
          </a:p>
          <a:p>
            <a:r>
              <a:rPr lang="en-US" cap="none" dirty="0"/>
              <a:t>Amazon generated the highest net sales in 2021 with $109.03 M.</a:t>
            </a:r>
          </a:p>
          <a:p>
            <a:r>
              <a:rPr lang="en-US" cap="none" dirty="0"/>
              <a:t> The AQ BZ all-in-one was the top-selling product in 2021 with the sales of $33.75 M.</a:t>
            </a:r>
          </a:p>
          <a:p>
            <a:r>
              <a:rPr lang="en-US" cap="none" dirty="0"/>
              <a:t>Amazon captures the top market share% in APAC, LATAM &amp; NA regions. </a:t>
            </a:r>
          </a:p>
          <a:p>
            <a:r>
              <a:rPr lang="en-US" cap="none" dirty="0"/>
              <a:t> </a:t>
            </a:r>
            <a:r>
              <a:rPr lang="en-US" cap="none" dirty="0" err="1"/>
              <a:t>AtliQ</a:t>
            </a:r>
            <a:r>
              <a:rPr lang="en-US" cap="none" dirty="0"/>
              <a:t>  e store topped the chart in EU region.</a:t>
            </a:r>
            <a:endParaRPr lang="en-IN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D4954-B6A3-4970-2503-860E08714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9" y="44537"/>
            <a:ext cx="868374" cy="8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7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D3AD-A28D-8EFD-B989-445F6F6E4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SUPPLY</a:t>
            </a:r>
            <a:r>
              <a:rPr lang="en-IN" sz="6000" dirty="0">
                <a:latin typeface="Arial Black" panose="020B0A04020102020204" pitchFamily="34" charset="0"/>
              </a:rPr>
              <a:t> CHAIN ANALYTICS</a:t>
            </a:r>
          </a:p>
        </p:txBody>
      </p:sp>
    </p:spTree>
    <p:extLst>
      <p:ext uri="{BB962C8B-B14F-4D97-AF65-F5344CB8AC3E}">
        <p14:creationId xmlns:p14="http://schemas.microsoft.com/office/powerpoint/2010/main" val="81535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5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CC21-8B52-A7EE-E230-9C0B52A3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95944"/>
            <a:ext cx="10364451" cy="1156996"/>
          </a:xfrm>
        </p:spPr>
        <p:txBody>
          <a:bodyPr/>
          <a:lstStyle/>
          <a:p>
            <a:r>
              <a:rPr lang="en-IN" dirty="0"/>
              <a:t>FORECAST ACCURACY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84B9-FC24-571A-4C69-85B51A1394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87624"/>
            <a:ext cx="10363826" cy="5215813"/>
          </a:xfrm>
        </p:spPr>
        <p:txBody>
          <a:bodyPr/>
          <a:lstStyle/>
          <a:p>
            <a:r>
              <a:rPr lang="en-IN" cap="none" dirty="0"/>
              <a:t>Query- Generate a Forecast Accuracy Report for all the customers for the FY-2021</a:t>
            </a:r>
            <a:r>
              <a:rPr lang="en-IN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DA4FC7-036B-6026-923E-864F34A11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/>
          <a:stretch/>
        </p:blipFill>
        <p:spPr>
          <a:xfrm>
            <a:off x="74645" y="1716036"/>
            <a:ext cx="6820678" cy="4189086"/>
          </a:xfrm>
          <a:prstGeom prst="rect">
            <a:avLst/>
          </a:prstGeom>
          <a:ln w="12700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ABB785-30E6-1017-7BFF-93AAD58E3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1" y="5905122"/>
            <a:ext cx="6913984" cy="598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D60F1F-1FC7-1BF6-4737-71B6F0F87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4" y="83005"/>
            <a:ext cx="868374" cy="7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3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5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B8D0-B6CC-D3C3-1C76-5E13C09B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3286"/>
            <a:ext cx="10364451" cy="93969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FORECAST ACCURACY REPORT-2021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D08DC-10C7-D30D-49D9-D04E569F3C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33" y="1032380"/>
            <a:ext cx="6521608" cy="28458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D8328-61C9-C6D5-D093-8E990B9FC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3"/>
          <a:stretch/>
        </p:blipFill>
        <p:spPr>
          <a:xfrm>
            <a:off x="1110832" y="3806890"/>
            <a:ext cx="6521608" cy="2845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55BC7A-78DA-90CF-60DE-091B03F5E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4" y="83005"/>
            <a:ext cx="868374" cy="8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5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27AA-88BE-A3A1-0A1A-C1D7BE7A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35902"/>
            <a:ext cx="10364451" cy="730899"/>
          </a:xfrm>
        </p:spPr>
        <p:txBody>
          <a:bodyPr/>
          <a:lstStyle/>
          <a:p>
            <a:r>
              <a:rPr lang="en-US" dirty="0"/>
              <a:t>FORECAST ACCURACY REPORT 2021 VS 2020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5231C-48A3-1B9B-F3B8-D7F68415F9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1747150"/>
            <a:ext cx="6494106" cy="4961560"/>
          </a:xfr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C754E-A9C2-AFD0-14ED-344F168AC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05" y="2098261"/>
            <a:ext cx="5362158" cy="47597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79A805-AF47-EA40-43A4-6804D6BA3D33}"/>
              </a:ext>
            </a:extLst>
          </p:cNvPr>
          <p:cNvSpPr txBox="1"/>
          <p:nvPr/>
        </p:nvSpPr>
        <p:spPr>
          <a:xfrm>
            <a:off x="83977" y="1194317"/>
            <a:ext cx="1129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Query- Generate a report showing forecast accuracy for all customers for FY-2021 vs FY-2020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0FE5D-A5E9-16F9-7ED7-FBE7958E4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" y="0"/>
            <a:ext cx="868374" cy="8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9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5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AF0AF-948E-E828-D6F2-63E481FE2A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4" y="1530222"/>
            <a:ext cx="5865845" cy="4749282"/>
          </a:xfr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53CAE-2188-2763-8CF9-75B1E371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54" y="1464906"/>
            <a:ext cx="5865845" cy="2550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7BBC03-966D-7894-2E70-3AC79AC59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4" y="0"/>
            <a:ext cx="868374" cy="7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2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49BD-8347-E6BA-5A1A-3F91E44B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48CF-68A9-3F6A-DE45-FF5C2D3A0C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About </a:t>
            </a:r>
            <a:r>
              <a:rPr lang="en-IN" cap="none" dirty="0" err="1"/>
              <a:t>AtliQ</a:t>
            </a:r>
            <a:endParaRPr lang="en-IN" dirty="0"/>
          </a:p>
          <a:p>
            <a:r>
              <a:rPr lang="en-IN" dirty="0"/>
              <a:t>Business Model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 OBJECTIVE</a:t>
            </a:r>
          </a:p>
          <a:p>
            <a:r>
              <a:rPr lang="en-IN" dirty="0"/>
              <a:t>FINANCE  ANALYTICS REPORTS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SUPPLY CHAIN ANALYTICS REPORTS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4AEB0-BB22-4B4B-573E-3EF2A9E8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3" y="83004"/>
            <a:ext cx="1278921" cy="12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9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EB1B-C831-39C2-FD5E-7E8A2D6E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19325"/>
            <a:ext cx="6039475" cy="2076450"/>
          </a:xfrm>
        </p:spPr>
        <p:txBody>
          <a:bodyPr>
            <a:normAutofit/>
          </a:bodyPr>
          <a:lstStyle/>
          <a:p>
            <a:pPr algn="l"/>
            <a:r>
              <a:rPr lang="en-IN" sz="7200" dirty="0"/>
              <a:t>THANKYOU 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468BE-11A6-AE02-50BE-A1ECAA62CE43}"/>
              </a:ext>
            </a:extLst>
          </p:cNvPr>
          <p:cNvSpPr txBox="1"/>
          <p:nvPr/>
        </p:nvSpPr>
        <p:spPr>
          <a:xfrm>
            <a:off x="6953250" y="4524375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 </a:t>
            </a:r>
            <a:r>
              <a:rPr lang="en-IN" sz="3200" dirty="0"/>
              <a:t>Presented by </a:t>
            </a:r>
          </a:p>
          <a:p>
            <a:r>
              <a:rPr lang="en-IN" sz="3200" dirty="0" err="1"/>
              <a:t>Sharanya</a:t>
            </a:r>
            <a:r>
              <a:rPr lang="en-IN" sz="3200" dirty="0"/>
              <a:t> Shukla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B2052-7C46-0A5A-F7E7-9E9E47ED8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8" y="66675"/>
            <a:ext cx="965761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70047E55-9164-D64B-9E51-4F8C3FE8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28625"/>
            <a:ext cx="10364451" cy="579081"/>
          </a:xfrm>
        </p:spPr>
        <p:txBody>
          <a:bodyPr>
            <a:noAutofit/>
          </a:bodyPr>
          <a:lstStyle/>
          <a:p>
            <a:r>
              <a:rPr lang="en-IN" dirty="0"/>
              <a:t>ATLIQ HARDWARE &amp; BUSINESS MODEL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ED44A312-ED10-BD07-0795-D935C2EE2C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7" y="1436914"/>
            <a:ext cx="12036488" cy="5262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 err="1"/>
              <a:t>AtliQ</a:t>
            </a:r>
            <a:r>
              <a:rPr lang="en-US" sz="2400" cap="none" dirty="0"/>
              <a:t> Hardware is a distinguished global leader in electronics manufacturing, specializing in the production and distribution of an extensive range of high-quality hardware products. Our offerings include personal computers, printers, mice and a variety of other computer peripherals, serving the diverse needs of customers worldwide</a:t>
            </a:r>
            <a:r>
              <a:rPr lang="en-US" sz="2400" dirty="0"/>
              <a:t>. </a:t>
            </a:r>
            <a:endParaRPr lang="en-IN" sz="2400" cap="non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A99901-95EF-1778-1C3D-6C33F737D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26" y="3270380"/>
            <a:ext cx="7315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2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AAD5-4526-8967-F617-F84FD8AC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B0F7-F130-697F-4C91-F9EF418356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3814" y="2133827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 err="1">
                <a:solidFill>
                  <a:srgbClr val="0000CC"/>
                </a:solidFill>
              </a:rPr>
              <a:t>AtliQ</a:t>
            </a:r>
            <a:r>
              <a:rPr lang="en-US" sz="2800" cap="none" dirty="0">
                <a:solidFill>
                  <a:srgbClr val="0000CC"/>
                </a:solidFill>
              </a:rPr>
              <a:t> Hardware is currently facing performance challenges due to the increasing size and complexity of its Excel files. To resolve this issue, the company has appointed a dedicated team to of data analysts to leverage MySQL for extracting valuable insights and enhancing operational efficiency.</a:t>
            </a:r>
            <a:endParaRPr lang="en-IN" sz="2800" cap="none" dirty="0">
              <a:solidFill>
                <a:srgbClr val="0000C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BD65E-6AAA-4637-26FB-74B247C67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3" y="83004"/>
            <a:ext cx="1278921" cy="12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1F65-D561-7C0A-CAB0-20DDF5B3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5D07-46BB-F109-FE3E-18D020699A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cap="none" dirty="0">
                <a:solidFill>
                  <a:srgbClr val="0000CC"/>
                </a:solidFill>
              </a:rPr>
              <a:t>The primary objective of this project  is  to derive actionable insights regarding sales performance, market dynamics, customer behavior, and to forecast supply chain trends.</a:t>
            </a:r>
            <a:endParaRPr lang="en-IN" sz="3600" cap="none" dirty="0">
              <a:solidFill>
                <a:srgbClr val="0000C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BF44F-5588-8C23-D4E3-D1394B93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3" y="83004"/>
            <a:ext cx="1278921" cy="12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06CF-FCF1-1EFC-BB1B-77342BFF3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247900"/>
            <a:ext cx="8689976" cy="146685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FINANCE ANALYTICS</a:t>
            </a:r>
            <a:endParaRPr lang="en-IN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5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24FD-52BD-7E0E-66AB-65D7B3DE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61926"/>
            <a:ext cx="10364451" cy="904876"/>
          </a:xfrm>
        </p:spPr>
        <p:txBody>
          <a:bodyPr/>
          <a:lstStyle/>
          <a:p>
            <a:r>
              <a:rPr lang="en-US" dirty="0"/>
              <a:t>Croma sales report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84DB-9D42-1471-04DF-6D0751D75B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90626"/>
            <a:ext cx="10363826" cy="4600574"/>
          </a:xfrm>
        </p:spPr>
        <p:txBody>
          <a:bodyPr/>
          <a:lstStyle/>
          <a:p>
            <a:r>
              <a:rPr lang="en-US" cap="none" dirty="0"/>
              <a:t>Query – Generate a monthly product transactions report for Gross Sales for the FY -2021.</a:t>
            </a:r>
            <a:endParaRPr lang="en-IN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18F52-59F4-AFCA-E50D-7997C7A83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9" y="2342761"/>
            <a:ext cx="5829805" cy="3934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2FC1BB-13A2-AED8-1DFD-96A8A03C8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" r="-77" b="3959"/>
          <a:stretch/>
        </p:blipFill>
        <p:spPr>
          <a:xfrm>
            <a:off x="6429374" y="2342762"/>
            <a:ext cx="5732863" cy="3000764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C400A3-983C-6C61-CEDC-366FAB9B6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4" y="83005"/>
            <a:ext cx="868374" cy="9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3AC4-F9DA-05FC-2ACA-E9FE6844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95301"/>
            <a:ext cx="10364451" cy="895349"/>
          </a:xfrm>
        </p:spPr>
        <p:txBody>
          <a:bodyPr/>
          <a:lstStyle/>
          <a:p>
            <a:r>
              <a:rPr lang="en-US" dirty="0"/>
              <a:t>CROMA YEARLY GROSS SALES REPORT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6900-B191-4B8A-3398-7A7DEE17FE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62100"/>
            <a:ext cx="10363826" cy="4229099"/>
          </a:xfrm>
        </p:spPr>
        <p:txBody>
          <a:bodyPr/>
          <a:lstStyle/>
          <a:p>
            <a:pPr algn="l"/>
            <a:r>
              <a:rPr lang="en-US" cap="none" dirty="0"/>
              <a:t>Query - </a:t>
            </a:r>
            <a:r>
              <a:rPr lang="en-US" cap="none" dirty="0">
                <a:solidFill>
                  <a:srgbClr val="131022"/>
                </a:solidFill>
              </a:rPr>
              <a:t>G</a:t>
            </a:r>
            <a:r>
              <a:rPr lang="en-US" b="0" i="0" cap="none" dirty="0">
                <a:solidFill>
                  <a:srgbClr val="131022"/>
                </a:solidFill>
                <a:effectLst/>
              </a:rPr>
              <a:t>enerate a yearly report for </a:t>
            </a:r>
            <a:r>
              <a:rPr lang="en-US" cap="none" dirty="0">
                <a:solidFill>
                  <a:srgbClr val="131022"/>
                </a:solidFill>
              </a:rPr>
              <a:t>C</a:t>
            </a:r>
            <a:r>
              <a:rPr lang="en-US" b="0" i="0" cap="none" dirty="0">
                <a:solidFill>
                  <a:srgbClr val="131022"/>
                </a:solidFill>
                <a:effectLst/>
              </a:rPr>
              <a:t>roma </a:t>
            </a:r>
            <a:r>
              <a:rPr lang="en-US" cap="none" dirty="0">
                <a:solidFill>
                  <a:srgbClr val="131022"/>
                </a:solidFill>
              </a:rPr>
              <a:t>I</a:t>
            </a:r>
            <a:r>
              <a:rPr lang="en-US" b="0" i="0" cap="none" dirty="0">
                <a:solidFill>
                  <a:srgbClr val="131022"/>
                </a:solidFill>
                <a:effectLst/>
              </a:rPr>
              <a:t>ndia where there are two columns -</a:t>
            </a:r>
          </a:p>
          <a:p>
            <a:pPr algn="l"/>
            <a:r>
              <a:rPr lang="en-US" b="0" i="0" cap="none" dirty="0">
                <a:solidFill>
                  <a:srgbClr val="131022"/>
                </a:solidFill>
                <a:effectLst/>
              </a:rPr>
              <a:t>1. Fiscal </a:t>
            </a:r>
            <a:r>
              <a:rPr lang="en-US" cap="none" dirty="0">
                <a:solidFill>
                  <a:srgbClr val="131022"/>
                </a:solidFill>
              </a:rPr>
              <a:t>Y</a:t>
            </a:r>
            <a:r>
              <a:rPr lang="en-US" b="0" i="0" cap="none" dirty="0">
                <a:solidFill>
                  <a:srgbClr val="131022"/>
                </a:solidFill>
                <a:effectLst/>
              </a:rPr>
              <a:t>ear</a:t>
            </a:r>
            <a:br>
              <a:rPr lang="en-US" b="0" i="0" cap="none" dirty="0">
                <a:solidFill>
                  <a:srgbClr val="131022"/>
                </a:solidFill>
                <a:effectLst/>
              </a:rPr>
            </a:br>
            <a:r>
              <a:rPr lang="en-US" b="0" i="0" cap="none" dirty="0">
                <a:solidFill>
                  <a:srgbClr val="131022"/>
                </a:solidFill>
                <a:effectLst/>
              </a:rPr>
              <a:t>2. Total </a:t>
            </a:r>
            <a:r>
              <a:rPr lang="en-US" cap="none" dirty="0">
                <a:solidFill>
                  <a:srgbClr val="131022"/>
                </a:solidFill>
              </a:rPr>
              <a:t>G</a:t>
            </a:r>
            <a:r>
              <a:rPr lang="en-US" b="0" i="0" cap="none" dirty="0">
                <a:solidFill>
                  <a:srgbClr val="131022"/>
                </a:solidFill>
                <a:effectLst/>
              </a:rPr>
              <a:t>ross </a:t>
            </a:r>
            <a:r>
              <a:rPr lang="en-US" cap="none" dirty="0">
                <a:solidFill>
                  <a:srgbClr val="131022"/>
                </a:solidFill>
              </a:rPr>
              <a:t>S</a:t>
            </a:r>
            <a:r>
              <a:rPr lang="en-US" b="0" i="0" cap="none" dirty="0">
                <a:solidFill>
                  <a:srgbClr val="131022"/>
                </a:solidFill>
                <a:effectLst/>
              </a:rPr>
              <a:t>ales </a:t>
            </a:r>
            <a:r>
              <a:rPr lang="en-US" cap="none" dirty="0">
                <a:solidFill>
                  <a:srgbClr val="131022"/>
                </a:solidFill>
              </a:rPr>
              <a:t>A</a:t>
            </a:r>
            <a:r>
              <a:rPr lang="en-US" b="0" i="0" cap="none" dirty="0">
                <a:solidFill>
                  <a:srgbClr val="131022"/>
                </a:solidFill>
                <a:effectLst/>
              </a:rPr>
              <a:t>mount in that year from </a:t>
            </a:r>
            <a:r>
              <a:rPr lang="en-US" cap="none" dirty="0">
                <a:solidFill>
                  <a:srgbClr val="131022"/>
                </a:solidFill>
              </a:rPr>
              <a:t>C</a:t>
            </a:r>
            <a:r>
              <a:rPr lang="en-US" b="0" i="0" cap="none" dirty="0">
                <a:solidFill>
                  <a:srgbClr val="131022"/>
                </a:solidFill>
                <a:effectLst/>
              </a:rPr>
              <a:t>roma.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21ACB-6AE7-7C2A-7269-C1F5884F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2" y="3429000"/>
            <a:ext cx="5654530" cy="2533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D84A3-E3F1-0FD0-40B7-1D5E772A8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67" y="2864909"/>
            <a:ext cx="3795089" cy="2430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A4C6B7-09F6-0A77-BF80-3F2075EBF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1" y="83005"/>
            <a:ext cx="868374" cy="9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7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3399-999C-2EFE-F3B4-FF6BB81A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6612"/>
            <a:ext cx="10364451" cy="954833"/>
          </a:xfrm>
        </p:spPr>
        <p:txBody>
          <a:bodyPr>
            <a:normAutofit/>
          </a:bodyPr>
          <a:lstStyle/>
          <a:p>
            <a:r>
              <a:rPr lang="en-US" dirty="0"/>
              <a:t>TOP 5 Markets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9390-4192-E4A5-6F1C-898505BB08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620" y="1371600"/>
            <a:ext cx="11118980" cy="4419600"/>
          </a:xfrm>
        </p:spPr>
        <p:txBody>
          <a:bodyPr/>
          <a:lstStyle/>
          <a:p>
            <a:pPr marL="0" indent="0" algn="just">
              <a:buNone/>
            </a:pPr>
            <a:r>
              <a:rPr lang="en-US" cap="none" dirty="0"/>
              <a:t>Query - Generate a report for getting Top 5 markets </a:t>
            </a:r>
          </a:p>
          <a:p>
            <a:pPr marL="0" indent="0" algn="just">
              <a:buNone/>
            </a:pPr>
            <a:r>
              <a:rPr lang="en-US" cap="none" dirty="0"/>
              <a:t>by Net Sales in Fiscal Year 2021.</a:t>
            </a:r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6DCF4-07D3-CF3F-0CBC-C3C7F15BD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5207"/>
            <a:ext cx="5281126" cy="2631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66412-4FB0-AC61-708E-792BDC2CB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27" y="1356050"/>
            <a:ext cx="3970364" cy="2192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8EDDE-27F9-6B2E-D9E5-2F9227100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28" y="3788229"/>
            <a:ext cx="5281126" cy="2817844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58DDF6-A75D-7A44-BF7A-E08C1DC48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8374" cy="9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422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96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366</TotalTime>
  <Words>449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Tw Cen MT</vt:lpstr>
      <vt:lpstr>Droplet</vt:lpstr>
      <vt:lpstr>SQL PROJECT</vt:lpstr>
      <vt:lpstr>TABLE OF CONTENT</vt:lpstr>
      <vt:lpstr>ATLIQ HARDWARE &amp; BUSINESS MODEL</vt:lpstr>
      <vt:lpstr>PROBLEM STATEMENT </vt:lpstr>
      <vt:lpstr>OBJECTIVE</vt:lpstr>
      <vt:lpstr>FINANCE ANALYTICS</vt:lpstr>
      <vt:lpstr>Croma sales report</vt:lpstr>
      <vt:lpstr>CROMA YEARLY GROSS SALES REPORT</vt:lpstr>
      <vt:lpstr>TOP 5 Markets</vt:lpstr>
      <vt:lpstr>TOP 5 CUSTOMERS</vt:lpstr>
      <vt:lpstr>TOP 5 PRODUCTS</vt:lpstr>
      <vt:lpstr>NET SALES % REPORT</vt:lpstr>
      <vt:lpstr>MARKET SHARE %</vt:lpstr>
      <vt:lpstr>CONCLUSION</vt:lpstr>
      <vt:lpstr>SUPPLY CHAIN ANALYTICS</vt:lpstr>
      <vt:lpstr>FORECAST ACCURACY REPORT</vt:lpstr>
      <vt:lpstr>FORECAST ACCURACY REPORT-2021 </vt:lpstr>
      <vt:lpstr>FORECAST ACCURACY REPORT 2021 VS 2020</vt:lpstr>
      <vt:lpstr>PowerPoint Presentation</vt:lpstr>
      <vt:lpstr>THANKYOU !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SHARANYA  SHUKLA</dc:creator>
  <cp:lastModifiedBy>SHARANYA  SHUKLA</cp:lastModifiedBy>
  <cp:revision>7</cp:revision>
  <dcterms:created xsi:type="dcterms:W3CDTF">2024-08-14T11:33:26Z</dcterms:created>
  <dcterms:modified xsi:type="dcterms:W3CDTF">2024-08-16T13:26:34Z</dcterms:modified>
</cp:coreProperties>
</file>