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8288000" cy="10287000"/>
  <p:notesSz cx="6858000" cy="9144000"/>
  <p:embeddedFontLst>
    <p:embeddedFont>
      <p:font typeface="Agrandir Bold" panose="020B0604020202020204" charset="0"/>
      <p:regular r:id="rId30"/>
    </p:embeddedFont>
    <p:embeddedFont>
      <p:font typeface="Arimo" panose="020B0604020202020204" charset="0"/>
      <p:regular r:id="rId31"/>
    </p:embeddedFont>
    <p:embeddedFont>
      <p:font typeface="Atkinson Hyperlegible" panose="020B0604020202020204" charset="0"/>
      <p:regular r:id="rId32"/>
    </p:embeddedFont>
    <p:embeddedFont>
      <p:font typeface="Atkinson Hyperlegible Bold" panose="020B0604020202020204" charset="0"/>
      <p:regular r:id="rId33"/>
    </p:embeddedFont>
    <p:embeddedFont>
      <p:font typeface="Canva Sans Bol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149" y="0"/>
            <a:ext cx="2409117" cy="2357923"/>
          </a:xfrm>
          <a:custGeom>
            <a:avLst/>
            <a:gdLst/>
            <a:ahLst/>
            <a:cxnLst/>
            <a:rect l="l" t="t" r="r" b="b"/>
            <a:pathLst>
              <a:path w="2409117" h="2357923">
                <a:moveTo>
                  <a:pt x="0" y="0"/>
                </a:moveTo>
                <a:lnTo>
                  <a:pt x="2409117" y="0"/>
                </a:lnTo>
                <a:lnTo>
                  <a:pt x="2409117" y="2357923"/>
                </a:lnTo>
                <a:lnTo>
                  <a:pt x="0" y="235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1261" y="3895692"/>
            <a:ext cx="13765478" cy="2428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3"/>
              </a:lnSpc>
            </a:pPr>
            <a:r>
              <a:rPr lang="en-US" sz="7494" b="1">
                <a:solidFill>
                  <a:srgbClr val="C1FF72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VIRTUAL INTERNSHIP</a:t>
            </a:r>
            <a:r>
              <a:rPr lang="en-US" sz="7494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</a:p>
          <a:p>
            <a:pPr algn="ctr">
              <a:lnSpc>
                <a:spcPts val="9743"/>
              </a:lnSpc>
              <a:spcBef>
                <a:spcPct val="0"/>
              </a:spcBef>
            </a:pPr>
            <a:r>
              <a:rPr lang="en-US" sz="7494" b="1">
                <a:solidFill>
                  <a:srgbClr val="C1FF72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WEEK 2 TASK - 4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3566" y="2782304"/>
            <a:ext cx="17660868" cy="6475996"/>
          </a:xfrm>
          <a:custGeom>
            <a:avLst/>
            <a:gdLst/>
            <a:ahLst/>
            <a:cxnLst/>
            <a:rect l="l" t="t" r="r" b="b"/>
            <a:pathLst>
              <a:path w="17660868" h="6475996">
                <a:moveTo>
                  <a:pt x="0" y="0"/>
                </a:moveTo>
                <a:lnTo>
                  <a:pt x="17660868" y="0"/>
                </a:lnTo>
                <a:lnTo>
                  <a:pt x="17660868" y="6475996"/>
                </a:lnTo>
                <a:lnTo>
                  <a:pt x="0" y="647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057" r="-4680" b="-684"/>
            </a:stretch>
          </a:blipFill>
          <a:ln w="76200" cap="rnd">
            <a:solidFill>
              <a:srgbClr val="00BF63"/>
            </a:solidFill>
            <a:prstDash val="solid"/>
            <a:round/>
          </a:ln>
        </p:spPr>
      </p:sp>
      <p:sp>
        <p:nvSpPr>
          <p:cNvPr id="3" name="TextBox 3"/>
          <p:cNvSpPr txBox="1"/>
          <p:nvPr/>
        </p:nvSpPr>
        <p:spPr>
          <a:xfrm>
            <a:off x="0" y="553967"/>
            <a:ext cx="11634211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DFDFE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IMPACT ON DIFFERENT CITIES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04" y="6284954"/>
            <a:ext cx="17574298" cy="2531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Cities like </a:t>
            </a:r>
            <a:r>
              <a:rPr lang="en-US" sz="3900">
                <a:solidFill>
                  <a:srgbClr val="C1FF7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Ahmedabad, Chennai and Delhi</a:t>
            </a:r>
            <a:r>
              <a:rPr lang="en-US" sz="390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experienced revenue decline by</a:t>
            </a:r>
          </a:p>
          <a:p>
            <a:pPr algn="l">
              <a:lnSpc>
                <a:spcPts val="5070"/>
              </a:lnSpc>
            </a:pPr>
            <a:r>
              <a:rPr lang="en-US" sz="390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    2.02% ,  2.59% and 2.83%, indicating challenges in market adaptation or </a:t>
            </a:r>
          </a:p>
          <a:p>
            <a:pPr algn="l">
              <a:lnSpc>
                <a:spcPts val="5070"/>
              </a:lnSpc>
            </a:pPr>
            <a:r>
              <a:rPr lang="en-US" sz="390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    increased competition.                       </a:t>
            </a:r>
          </a:p>
          <a:p>
            <a:pPr algn="l">
              <a:lnSpc>
                <a:spcPts val="5070"/>
              </a:lnSpc>
              <a:spcBef>
                <a:spcPct val="0"/>
              </a:spcBef>
            </a:pPr>
            <a:endParaRPr lang="en-US" sz="390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832914" y="687317"/>
            <a:ext cx="7550180" cy="75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  <a:spcBef>
                <a:spcPct val="0"/>
              </a:spcBef>
            </a:pPr>
            <a:r>
              <a:rPr lang="en-US" sz="4688" b="1">
                <a:solidFill>
                  <a:srgbClr val="F6EE29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Positive Impact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504" y="2334742"/>
            <a:ext cx="17129796" cy="125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Cities like</a:t>
            </a:r>
            <a:r>
              <a:rPr lang="en-US" sz="3900">
                <a:solidFill>
                  <a:srgbClr val="FF66C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-US" sz="3900">
                <a:solidFill>
                  <a:srgbClr val="C1FF7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Lucknow, Patna and Gurgaon</a:t>
            </a:r>
            <a:r>
              <a:rPr lang="en-US" sz="39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experienced revenue growth by 1.82% ,1.51% and 1.48% respectively, indicating successful 5G adoption.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611421" y="4749419"/>
            <a:ext cx="7749794" cy="750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6"/>
              </a:lnSpc>
              <a:spcBef>
                <a:spcPct val="0"/>
              </a:spcBef>
            </a:pPr>
            <a:r>
              <a:rPr lang="en-US" sz="4689" b="1">
                <a:solidFill>
                  <a:srgbClr val="F6EE29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Negative Impact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8336" y="3367126"/>
            <a:ext cx="16890964" cy="2429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5"/>
              </a:lnSpc>
              <a:spcBef>
                <a:spcPct val="0"/>
              </a:spcBef>
            </a:pPr>
            <a:r>
              <a:rPr lang="en-US" sz="7488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2. Which KPI is underperfoming after the 5G Launch?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82796"/>
              </p:ext>
            </p:extLst>
          </p:nvPr>
        </p:nvGraphicFramePr>
        <p:xfrm>
          <a:off x="1891672" y="3110710"/>
          <a:ext cx="14504656" cy="5741754"/>
        </p:xfrm>
        <a:graphic>
          <a:graphicData uri="http://schemas.openxmlformats.org/drawingml/2006/table">
            <a:tbl>
              <a:tblPr/>
              <a:tblGrid>
                <a:gridCol w="3369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433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BEFORE 5G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AFTER 5G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CHG%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616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REVENUE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₹16.0 bn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₹15.9 bn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-0.50%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338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TAU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84.4 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77.4 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-8.20%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731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TUsU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5.6 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7.0 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23.50%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3731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ARPU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₹190.2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₹211.3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11.05%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0" y="226518"/>
            <a:ext cx="6283875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DFDFE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INSIGHTS - 2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4219" y="205872"/>
            <a:ext cx="15836119" cy="847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There are 3 KPIs which are underperforming</a:t>
            </a:r>
          </a:p>
          <a:p>
            <a:pPr algn="l">
              <a:lnSpc>
                <a:spcPts val="5070"/>
              </a:lnSpc>
            </a:pP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are  as follows :</a:t>
            </a:r>
          </a:p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 b="1" dirty="0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Revenue</a:t>
            </a: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: We saw a slight decline of 0.50% in the </a:t>
            </a:r>
            <a:r>
              <a:rPr lang="en-US" sz="3900" dirty="0" err="1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revenue.There</a:t>
            </a: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is a great need for the company to investigate about the reasons in the downfall of revenue even after the introduction of 5G Services.</a:t>
            </a:r>
          </a:p>
          <a:p>
            <a:pPr algn="l">
              <a:lnSpc>
                <a:spcPts val="5070"/>
              </a:lnSpc>
            </a:pPr>
            <a:endParaRPr lang="en-US" sz="3900" dirty="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 b="1" dirty="0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Total Active Users(TAU)</a:t>
            </a: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: There was a major drop in total active users which could be one of the major factors affecting </a:t>
            </a:r>
            <a:r>
              <a:rPr lang="en-US" sz="3900" dirty="0" err="1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revenue.This</a:t>
            </a: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decline suggests potential issues with customer retention.</a:t>
            </a:r>
          </a:p>
          <a:p>
            <a:pPr algn="l">
              <a:lnSpc>
                <a:spcPts val="5070"/>
              </a:lnSpc>
            </a:pPr>
            <a:endParaRPr lang="en-US" sz="3900" dirty="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 b="1" dirty="0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Total Unsubscribed Users(</a:t>
            </a:r>
            <a:r>
              <a:rPr lang="en-US" sz="3900" b="1" dirty="0" err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TUsU</a:t>
            </a:r>
            <a:r>
              <a:rPr lang="en-US" sz="3900" b="1" dirty="0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)</a:t>
            </a: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: There was a drastic increase of 23.50%  in unsubscribed users which indicates that there is dissatisfaction among the customers regarding the 5G services.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10" y="3033234"/>
            <a:ext cx="17830781" cy="4886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6"/>
              </a:lnSpc>
            </a:pPr>
            <a:r>
              <a:rPr lang="en-US" sz="7489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3. After the 5G launch, which plans are performing well in terms of revenue? Which plans are not performing well?</a:t>
            </a:r>
          </a:p>
          <a:p>
            <a:pPr algn="ctr">
              <a:lnSpc>
                <a:spcPts val="9736"/>
              </a:lnSpc>
              <a:spcBef>
                <a:spcPct val="0"/>
              </a:spcBef>
            </a:pPr>
            <a:endParaRPr lang="en-US" sz="7489" b="1">
              <a:solidFill>
                <a:srgbClr val="FF3131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70736" y="1812250"/>
          <a:ext cx="17069581" cy="7828776"/>
        </p:xfrm>
        <a:graphic>
          <a:graphicData uri="http://schemas.openxmlformats.org/drawingml/2006/table">
            <a:tbl>
              <a:tblPr/>
              <a:tblGrid>
                <a:gridCol w="211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1669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FF914D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PLANS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FF914D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PLAN 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FF914D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REVENUE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159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Smart Recharge Pack(2 GB/Day  Combo for 3 months)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₹ 4199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158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Super Saviour Pack(1.5 GB/Day Combo  for 56 days)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2975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158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Elite Saver Pack(1 GB/Day)  Valid : 28 days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2615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158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Mini Data Saver Pack (500 MB/day) : 20 days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1952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158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RS. 99 Full Talktime Combo Pack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1656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158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Xstream Mobile Data Pack : 15 GB Data  |  28 days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1244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158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25 GB Combo  3G/4G  Data Pack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738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0" y="197980"/>
            <a:ext cx="5656417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FDE59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  <a:r>
              <a:rPr lang="en-US" sz="5488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INSIGHTS - 3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1705461"/>
          <a:ext cx="16230600" cy="6876077"/>
        </p:xfrm>
        <a:graphic>
          <a:graphicData uri="http://schemas.openxmlformats.org/drawingml/2006/table">
            <a:tbl>
              <a:tblPr/>
              <a:tblGrid>
                <a:gridCol w="16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141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FF914D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PLANS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FF914D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PLAN 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FF914D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REVENUE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807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Daily Saviour : 1 GB/Day validity :  1 Day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434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807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Combo Topup : 14.95  Talktime  and 300 MB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227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59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Big Combo Pack  6 GB/day  Validity : 3 days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131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807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Ultra Fast Mega Pack( 3 GB /day Combo for 80 days)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1860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807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Ultra Duo Data Pack( 1.8 GB/day  Combo for 55 days)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1161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349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P13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Mini Ultra Saver Pack (750 MB/day for  28 days)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 315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456041" y="3068496"/>
          <a:ext cx="2606164" cy="1124087"/>
        </p:xfrm>
        <a:graphic>
          <a:graphicData uri="http://schemas.openxmlformats.org/drawingml/2006/table">
            <a:tbl>
              <a:tblPr/>
              <a:tblGrid>
                <a:gridCol w="260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4087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84581"/>
              </p:ext>
            </p:extLst>
          </p:nvPr>
        </p:nvGraphicFramePr>
        <p:xfrm>
          <a:off x="3456041" y="3068496"/>
          <a:ext cx="11375918" cy="6554022"/>
        </p:xfrm>
        <a:graphic>
          <a:graphicData uri="http://schemas.openxmlformats.org/drawingml/2006/table">
            <a:tbl>
              <a:tblPr/>
              <a:tblGrid>
                <a:gridCol w="257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6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2337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BEFORE 5G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AFTER 5G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CHG%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337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₹1.8 bn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₹2.4 bn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33.33%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337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₹1.1 bn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₹876.8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-20.29%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337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₹1.0 bn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₹651.5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-34.85%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337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₹749.1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₹494.6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-33.97%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2337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C1FF72"/>
                          </a:solidFill>
                          <a:latin typeface="Atkinson Hyperlegible Bold"/>
                          <a:ea typeface="Atkinson Hyperlegible Bold"/>
                          <a:cs typeface="Atkinson Hyperlegible Bold"/>
                          <a:sym typeface="Atkinson Hyperlegible Bold"/>
                        </a:rPr>
                        <a:t>P7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₹582.4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₹155.6 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FDFDFE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-73.28%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0" y="553967"/>
            <a:ext cx="10486499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ED305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IMPACT ON MOBILE PLANS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504" y="258114"/>
            <a:ext cx="16000992" cy="9755637"/>
          </a:xfrm>
          <a:custGeom>
            <a:avLst/>
            <a:gdLst/>
            <a:ahLst/>
            <a:cxnLst/>
            <a:rect l="l" t="t" r="r" b="b"/>
            <a:pathLst>
              <a:path w="16000992" h="9755637">
                <a:moveTo>
                  <a:pt x="0" y="0"/>
                </a:moveTo>
                <a:lnTo>
                  <a:pt x="16000992" y="0"/>
                </a:lnTo>
                <a:lnTo>
                  <a:pt x="16000992" y="9755637"/>
                </a:lnTo>
                <a:lnTo>
                  <a:pt x="0" y="97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43" b="-3043"/>
            </a:stretch>
          </a:blipFill>
          <a:ln w="171450" cap="sq">
            <a:solidFill>
              <a:srgbClr val="FF914D"/>
            </a:solidFill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89983" y="1319273"/>
            <a:ext cx="7229675" cy="7574220"/>
          </a:xfrm>
          <a:custGeom>
            <a:avLst/>
            <a:gdLst/>
            <a:ahLst/>
            <a:cxnLst/>
            <a:rect l="l" t="t" r="r" b="b"/>
            <a:pathLst>
              <a:path w="7229675" h="7574220">
                <a:moveTo>
                  <a:pt x="0" y="0"/>
                </a:moveTo>
                <a:lnTo>
                  <a:pt x="7229675" y="0"/>
                </a:lnTo>
                <a:lnTo>
                  <a:pt x="7229675" y="7574220"/>
                </a:lnTo>
                <a:lnTo>
                  <a:pt x="0" y="7574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45" t="-2424" b="-242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086012"/>
            <a:ext cx="9439790" cy="3080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10"/>
              </a:lnSpc>
            </a:pPr>
            <a:r>
              <a:rPr lang="en-US" sz="8700" b="1">
                <a:solidFill>
                  <a:srgbClr val="ABD7FF"/>
                </a:solidFill>
                <a:latin typeface="Agrandir Bold"/>
                <a:ea typeface="Agrandir Bold"/>
                <a:cs typeface="Agrandir Bold"/>
                <a:sym typeface="Agrandir Bold"/>
              </a:rPr>
              <a:t>Wavecon Telecom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38252" y="6730482"/>
            <a:ext cx="7051731" cy="77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  <a:spcBef>
                <a:spcPct val="0"/>
              </a:spcBef>
            </a:pPr>
            <a:r>
              <a:rPr lang="en-US" sz="4888" b="1">
                <a:solidFill>
                  <a:srgbClr val="FF66C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By Sharanya Shukla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935" y="2906064"/>
            <a:ext cx="16847365" cy="4446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563" lvl="1" indent="-420782" algn="l">
              <a:lnSpc>
                <a:spcPts val="5067"/>
              </a:lnSpc>
              <a:buFont typeface="Arial"/>
              <a:buChar char="•"/>
            </a:pPr>
            <a:r>
              <a:rPr lang="en-US" sz="389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Plan </a:t>
            </a:r>
            <a:r>
              <a:rPr lang="en-US" sz="3897" b="1">
                <a:solidFill>
                  <a:srgbClr val="FF66C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P1</a:t>
            </a:r>
            <a:r>
              <a:rPr lang="en-US" sz="389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i.e. </a:t>
            </a:r>
            <a:r>
              <a:rPr lang="en-US" sz="3897" b="1">
                <a:solidFill>
                  <a:srgbClr val="FF66C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Smart Recharge Pack(2 GB/dayCombo for 3 months</a:t>
            </a:r>
            <a:r>
              <a:rPr lang="en-US" sz="389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) performed well with a 33.33% increase in revenue,making it one of the best performing  plans after the 5G Launch.</a:t>
            </a:r>
          </a:p>
          <a:p>
            <a:pPr algn="l">
              <a:lnSpc>
                <a:spcPts val="5067"/>
              </a:lnSpc>
            </a:pPr>
            <a:endParaRPr lang="en-US" sz="3897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41563" lvl="1" indent="-420782" algn="l">
              <a:lnSpc>
                <a:spcPts val="5067"/>
              </a:lnSpc>
              <a:buFont typeface="Arial"/>
              <a:buChar char="•"/>
            </a:pPr>
            <a:r>
              <a:rPr lang="en-US" sz="389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Plans </a:t>
            </a:r>
            <a:r>
              <a:rPr lang="en-US" sz="3897" b="1">
                <a:solidFill>
                  <a:srgbClr val="FF66C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P4</a:t>
            </a:r>
            <a:r>
              <a:rPr lang="en-US" sz="389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</a:t>
            </a:r>
            <a:r>
              <a:rPr lang="en-US" sz="3897" b="1">
                <a:solidFill>
                  <a:srgbClr val="FF66C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P5</a:t>
            </a:r>
            <a:r>
              <a:rPr lang="en-US" sz="389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</a:t>
            </a:r>
            <a:r>
              <a:rPr lang="en-US" sz="3897" b="1">
                <a:solidFill>
                  <a:srgbClr val="FF66C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P6</a:t>
            </a:r>
            <a:r>
              <a:rPr lang="en-US" sz="389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and </a:t>
            </a:r>
            <a:r>
              <a:rPr lang="en-US" sz="3897" b="1">
                <a:solidFill>
                  <a:srgbClr val="FF66C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P7</a:t>
            </a:r>
            <a:r>
              <a:rPr lang="en-US" sz="389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are the plans that did not perform well after the lauch of 5G launch as they experienced revenue declines of  20.29% , 34.85% , 33.97% and  73.28%.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1217" y="549714"/>
            <a:ext cx="9922525" cy="892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7"/>
              </a:lnSpc>
              <a:spcBef>
                <a:spcPct val="0"/>
              </a:spcBef>
            </a:pPr>
            <a:r>
              <a:rPr lang="en-US" sz="5490" b="1">
                <a:solidFill>
                  <a:srgbClr val="FED305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IMPACT ON MOBILE PLANS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7566" y="2862682"/>
            <a:ext cx="17032869" cy="4886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36"/>
              </a:lnSpc>
            </a:pPr>
            <a:r>
              <a:rPr lang="en-US" sz="7489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4.  Is there any plan affected largely by the 5G launch? Should we continue or discontinue that plan?</a:t>
            </a:r>
          </a:p>
          <a:p>
            <a:pPr algn="ctr">
              <a:lnSpc>
                <a:spcPts val="9736"/>
              </a:lnSpc>
              <a:spcBef>
                <a:spcPct val="0"/>
              </a:spcBef>
            </a:pPr>
            <a:endParaRPr lang="en-US" sz="7489" b="1">
              <a:solidFill>
                <a:srgbClr val="FF3131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4157" y="2067275"/>
            <a:ext cx="13279685" cy="2752857"/>
          </a:xfrm>
          <a:custGeom>
            <a:avLst/>
            <a:gdLst/>
            <a:ahLst/>
            <a:cxnLst/>
            <a:rect l="l" t="t" r="r" b="b"/>
            <a:pathLst>
              <a:path w="13279685" h="2752857">
                <a:moveTo>
                  <a:pt x="0" y="0"/>
                </a:moveTo>
                <a:lnTo>
                  <a:pt x="13279686" y="0"/>
                </a:lnTo>
                <a:lnTo>
                  <a:pt x="13279686" y="2752857"/>
                </a:lnTo>
                <a:lnTo>
                  <a:pt x="0" y="2752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8123" b="-47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36384"/>
            <a:ext cx="11273841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DFDFE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INSIGHTS - 4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6124746"/>
            <a:ext cx="18079533" cy="3901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Plan</a:t>
            </a:r>
            <a:r>
              <a:rPr lang="en-US" sz="3900" dirty="0">
                <a:solidFill>
                  <a:srgbClr val="F6EE29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-US" sz="3900" b="1" dirty="0">
                <a:solidFill>
                  <a:srgbClr val="F6EE29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P7</a:t>
            </a:r>
            <a:r>
              <a:rPr lang="en-US" sz="3900" b="1" dirty="0">
                <a:solidFill>
                  <a:srgbClr val="FDFDFE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  <a:r>
              <a:rPr lang="en-US" sz="3900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is largely affected by the 5G launch and the company should discontinue this plan as it experienced a significant drop in the revenue from 582.4 M to 155.6M, which is equal to </a:t>
            </a:r>
            <a:r>
              <a:rPr lang="en-US" sz="3900" b="1" dirty="0">
                <a:solidFill>
                  <a:srgbClr val="F6EE29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73.28%</a:t>
            </a:r>
            <a:r>
              <a:rPr lang="en-US" sz="3900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decline.</a:t>
            </a:r>
          </a:p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One of the major reasons could be customers shifting to  new advanced technology leaving behind 3G/4G services.</a:t>
            </a:r>
          </a:p>
          <a:p>
            <a:pPr algn="ctr">
              <a:lnSpc>
                <a:spcPts val="5070"/>
              </a:lnSpc>
            </a:pPr>
            <a:endParaRPr lang="en-US" sz="3900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893003"/>
            <a:ext cx="18288000" cy="4886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35"/>
              </a:lnSpc>
            </a:pPr>
            <a:r>
              <a:rPr lang="en-US" sz="7488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5. Is there any plan that is discontinued after the 5G launch? What is the reason for it?</a:t>
            </a:r>
          </a:p>
          <a:p>
            <a:pPr algn="ctr">
              <a:lnSpc>
                <a:spcPts val="9735"/>
              </a:lnSpc>
              <a:spcBef>
                <a:spcPct val="0"/>
              </a:spcBef>
            </a:pPr>
            <a:endParaRPr lang="en-US" sz="7488" b="1">
              <a:solidFill>
                <a:srgbClr val="FF3131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5543" y="1825683"/>
            <a:ext cx="17576915" cy="7622066"/>
          </a:xfrm>
          <a:custGeom>
            <a:avLst/>
            <a:gdLst/>
            <a:ahLst/>
            <a:cxnLst/>
            <a:rect l="l" t="t" r="r" b="b"/>
            <a:pathLst>
              <a:path w="17576915" h="7622066">
                <a:moveTo>
                  <a:pt x="0" y="0"/>
                </a:moveTo>
                <a:lnTo>
                  <a:pt x="17576914" y="0"/>
                </a:lnTo>
                <a:lnTo>
                  <a:pt x="17576914" y="7622066"/>
                </a:lnTo>
                <a:lnTo>
                  <a:pt x="0" y="7622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" r="-36" b="-4424"/>
            </a:stretch>
          </a:blipFill>
          <a:ln w="104775" cap="sq">
            <a:solidFill>
              <a:srgbClr val="00BF63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0" y="553967"/>
            <a:ext cx="4951505" cy="179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</a:pPr>
            <a:r>
              <a:rPr lang="en-US" sz="5488" b="1">
                <a:solidFill>
                  <a:srgbClr val="FDFDFE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Insights - 5</a:t>
            </a:r>
          </a:p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DFDFE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9156" y="566040"/>
            <a:ext cx="9991828" cy="2577000"/>
          </a:xfrm>
          <a:custGeom>
            <a:avLst/>
            <a:gdLst/>
            <a:ahLst/>
            <a:cxnLst/>
            <a:rect l="l" t="t" r="r" b="b"/>
            <a:pathLst>
              <a:path w="9991828" h="2577000">
                <a:moveTo>
                  <a:pt x="0" y="0"/>
                </a:moveTo>
                <a:lnTo>
                  <a:pt x="9991829" y="0"/>
                </a:lnTo>
                <a:lnTo>
                  <a:pt x="9991829" y="2577000"/>
                </a:lnTo>
                <a:lnTo>
                  <a:pt x="0" y="257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4" t="-20740" r="-5210" b="-9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202" y="3494679"/>
            <a:ext cx="11279441" cy="2602627"/>
          </a:xfrm>
          <a:custGeom>
            <a:avLst/>
            <a:gdLst/>
            <a:ahLst/>
            <a:cxnLst/>
            <a:rect l="l" t="t" r="r" b="b"/>
            <a:pathLst>
              <a:path w="11279441" h="2602627">
                <a:moveTo>
                  <a:pt x="0" y="0"/>
                </a:moveTo>
                <a:lnTo>
                  <a:pt x="11279440" y="0"/>
                </a:lnTo>
                <a:lnTo>
                  <a:pt x="11279440" y="2602626"/>
                </a:lnTo>
                <a:lnTo>
                  <a:pt x="0" y="2602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66" r="-74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9156" y="6871090"/>
            <a:ext cx="11149826" cy="2387210"/>
          </a:xfrm>
          <a:custGeom>
            <a:avLst/>
            <a:gdLst/>
            <a:ahLst/>
            <a:cxnLst/>
            <a:rect l="l" t="t" r="r" b="b"/>
            <a:pathLst>
              <a:path w="11149826" h="2387210">
                <a:moveTo>
                  <a:pt x="0" y="0"/>
                </a:moveTo>
                <a:lnTo>
                  <a:pt x="11149826" y="0"/>
                </a:lnTo>
                <a:lnTo>
                  <a:pt x="11149826" y="2387210"/>
                </a:lnTo>
                <a:lnTo>
                  <a:pt x="0" y="2387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1" t="-16553" r="-916" b="-5349"/>
            </a:stretch>
          </a:blip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5264" y="553967"/>
            <a:ext cx="4527590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DFDFE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INSIGHTS - 5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5939" y="1697191"/>
            <a:ext cx="16218685" cy="8923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7138" lvl="1" indent="-418569" algn="l">
              <a:lnSpc>
                <a:spcPts val="5040"/>
              </a:lnSpc>
              <a:buFont typeface="Arial"/>
              <a:buChar char="•"/>
            </a:pPr>
            <a:r>
              <a:rPr lang="en-US" sz="387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Plans </a:t>
            </a:r>
            <a:r>
              <a:rPr lang="en-US" sz="3877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P8</a:t>
            </a:r>
            <a:r>
              <a:rPr lang="en-US" sz="387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</a:t>
            </a:r>
            <a:r>
              <a:rPr lang="en-US" sz="3877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P9</a:t>
            </a:r>
            <a:r>
              <a:rPr lang="en-US" sz="387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and </a:t>
            </a:r>
            <a:r>
              <a:rPr lang="en-US" sz="3877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P10</a:t>
            </a:r>
            <a:r>
              <a:rPr lang="en-US" sz="387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are discontinued after the lauch of 5G services as these plans provided low data limits.</a:t>
            </a:r>
          </a:p>
          <a:p>
            <a:pPr algn="l">
              <a:lnSpc>
                <a:spcPts val="5040"/>
              </a:lnSpc>
            </a:pPr>
            <a:endParaRPr lang="en-US" sz="3877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37138" lvl="1" indent="-418569" algn="l">
              <a:lnSpc>
                <a:spcPts val="5040"/>
              </a:lnSpc>
              <a:buFont typeface="Arial"/>
              <a:buChar char="•"/>
            </a:pPr>
            <a:r>
              <a:rPr lang="en-US" sz="387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These plans were the least popular among all the plans and generated </a:t>
            </a:r>
            <a:r>
              <a:rPr lang="en-US" sz="3877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very less revenue</a:t>
            </a:r>
            <a:r>
              <a:rPr lang="en-US" sz="387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.</a:t>
            </a:r>
          </a:p>
          <a:p>
            <a:pPr algn="l">
              <a:lnSpc>
                <a:spcPts val="5040"/>
              </a:lnSpc>
            </a:pPr>
            <a:endParaRPr lang="en-US" sz="3877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37138" lvl="1" indent="-418569" algn="l">
              <a:lnSpc>
                <a:spcPts val="5040"/>
              </a:lnSpc>
              <a:buFont typeface="Arial"/>
              <a:buChar char="•"/>
            </a:pPr>
            <a:r>
              <a:rPr lang="en-US" sz="387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customers generally prefer those plans which provide good data limits along with a longer time period but plans P8, P9 and P10 were valid for a shorter period.</a:t>
            </a:r>
          </a:p>
          <a:p>
            <a:pPr algn="l">
              <a:lnSpc>
                <a:spcPts val="5040"/>
              </a:lnSpc>
            </a:pPr>
            <a:endParaRPr lang="en-US" sz="3877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37138" lvl="1" indent="-418569" algn="l">
              <a:lnSpc>
                <a:spcPts val="5040"/>
              </a:lnSpc>
              <a:buFont typeface="Arial"/>
              <a:buChar char="•"/>
            </a:pPr>
            <a:r>
              <a:rPr lang="en-US" sz="3877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Discontinuing these plans was a good move by the company in order to revive the losses.</a:t>
            </a:r>
          </a:p>
          <a:p>
            <a:pPr algn="l">
              <a:lnSpc>
                <a:spcPts val="5040"/>
              </a:lnSpc>
            </a:pPr>
            <a:endParaRPr lang="en-US" sz="3877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5040"/>
              </a:lnSpc>
            </a:pPr>
            <a:endParaRPr lang="en-US" sz="3877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9926" y="553967"/>
            <a:ext cx="7202359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ED305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RECOMMENDATIONS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064028"/>
            <a:ext cx="18140338" cy="847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160"/>
              </a:lnSpc>
              <a:buFont typeface="Arial"/>
              <a:buChar char="•"/>
            </a:pPr>
            <a:r>
              <a:rPr lang="en-US" sz="3200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  <a:r>
              <a:rPr lang="en-US" sz="3200" b="1">
                <a:solidFill>
                  <a:srgbClr val="5CE1E6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Focus on 5G Plans</a:t>
            </a:r>
            <a:r>
              <a:rPr lang="en-US" sz="3200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:</a:t>
            </a:r>
            <a:r>
              <a:rPr lang="en-US" sz="32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Develop and promote new 5G- specific plans for better speed and performance.</a:t>
            </a:r>
          </a:p>
          <a:p>
            <a:pPr algn="l"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690881" lvl="1" indent="-345440" algn="l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-US" sz="3200" b="1">
                <a:solidFill>
                  <a:srgbClr val="5CE1E6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Revise Data Limits</a:t>
            </a:r>
            <a:r>
              <a:rPr lang="en-US" sz="3200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:</a:t>
            </a:r>
            <a:r>
              <a:rPr lang="en-US" sz="32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Upgrade  data limits  for discontinued and  underperforming plans  to  better align with 5G user needs.</a:t>
            </a:r>
          </a:p>
          <a:p>
            <a:pPr algn="l"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690881" lvl="1" indent="-345440" algn="l">
              <a:lnSpc>
                <a:spcPts val="4160"/>
              </a:lnSpc>
              <a:buFont typeface="Arial"/>
              <a:buChar char="•"/>
            </a:pPr>
            <a:r>
              <a:rPr lang="en-US" sz="3200" b="1">
                <a:solidFill>
                  <a:srgbClr val="5CE1E6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Improve Customer Retention</a:t>
            </a:r>
            <a:r>
              <a:rPr lang="en-US" sz="3200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:</a:t>
            </a:r>
            <a:r>
              <a:rPr lang="en-US" sz="32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Address the increase in unsubscribed users by  enhancing customer support and  offering more competitive data plans.</a:t>
            </a:r>
          </a:p>
          <a:p>
            <a:pPr algn="l"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690881" lvl="1" indent="-345440" algn="l">
              <a:lnSpc>
                <a:spcPts val="4160"/>
              </a:lnSpc>
              <a:buFont typeface="Arial"/>
              <a:buChar char="•"/>
            </a:pPr>
            <a:r>
              <a:rPr lang="en-US" sz="3200" b="1">
                <a:solidFill>
                  <a:srgbClr val="5CE1E6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Rewarding the Customers</a:t>
            </a:r>
            <a:r>
              <a:rPr lang="en-US" sz="3200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:  </a:t>
            </a:r>
            <a:r>
              <a:rPr lang="en-US" sz="32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Reward early adopters of 5G technology  with special incentives, discounts or exclusive services in order to create a sense of loyalty and make customers feel appreciated for embracing new technology.</a:t>
            </a:r>
          </a:p>
          <a:p>
            <a:pPr algn="l">
              <a:lnSpc>
                <a:spcPts val="4160"/>
              </a:lnSpc>
            </a:pPr>
            <a:endParaRPr lang="en-US" sz="32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690881" lvl="1" indent="-345440" algn="l">
              <a:lnSpc>
                <a:spcPts val="4160"/>
              </a:lnSpc>
              <a:buFont typeface="Arial"/>
              <a:buChar char="•"/>
            </a:pPr>
            <a:r>
              <a:rPr lang="en-US" sz="3200" b="1">
                <a:solidFill>
                  <a:srgbClr val="5CE1E6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Improve Connectivity</a:t>
            </a:r>
            <a:r>
              <a:rPr lang="en-US" sz="3200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:</a:t>
            </a:r>
            <a:r>
              <a:rPr lang="en-US" sz="32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Focus on improving the connectivity as the customers would stay with the provider who offers good connectivity. </a:t>
            </a:r>
          </a:p>
          <a:p>
            <a:pPr algn="l">
              <a:lnSpc>
                <a:spcPts val="5070"/>
              </a:lnSpc>
            </a:pPr>
            <a:r>
              <a:rPr lang="en-US" sz="39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7671" y="3651811"/>
            <a:ext cx="6972658" cy="195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14"/>
              </a:lnSpc>
              <a:spcBef>
                <a:spcPct val="0"/>
              </a:spcBef>
            </a:pPr>
            <a:r>
              <a:rPr lang="en-US" sz="12087" b="1">
                <a:solidFill>
                  <a:srgbClr val="5CE1E6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Thankyou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2271" y="2204629"/>
            <a:ext cx="13329330" cy="11560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1.    About </a:t>
            </a:r>
            <a:r>
              <a:rPr lang="en-US" sz="3288" dirty="0" err="1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Wavecon</a:t>
            </a: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  </a:t>
            </a:r>
          </a:p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2.   Data Overview</a:t>
            </a:r>
          </a:p>
          <a:p>
            <a:pPr algn="l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3.   Revenue impact of 5G Launch</a:t>
            </a:r>
          </a:p>
          <a:p>
            <a:pPr algn="l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4.  Underperforming KPI after 5G Launch</a:t>
            </a:r>
          </a:p>
          <a:p>
            <a:pPr algn="l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5.   Top Performing Plans Post 5G Launch</a:t>
            </a:r>
          </a:p>
          <a:p>
            <a:pPr algn="l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6.   Underperforming Plans post 5G Launch</a:t>
            </a:r>
          </a:p>
          <a:p>
            <a:pPr algn="l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7.   Plan  Discontinuation  After 5G Launch</a:t>
            </a:r>
          </a:p>
          <a:p>
            <a:pPr algn="l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l">
              <a:lnSpc>
                <a:spcPts val="4274"/>
              </a:lnSpc>
            </a:pPr>
            <a:r>
              <a:rPr lang="en-US" sz="3288" dirty="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8.   Recommendations</a:t>
            </a:r>
          </a:p>
          <a:p>
            <a:pPr algn="ctr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274"/>
              </a:lnSpc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4274"/>
              </a:lnSpc>
              <a:spcBef>
                <a:spcPct val="0"/>
              </a:spcBef>
            </a:pPr>
            <a:endParaRPr lang="en-US" sz="3288" dirty="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D30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44514" y="136398"/>
            <a:ext cx="5899485" cy="880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37"/>
              </a:lnSpc>
              <a:spcBef>
                <a:spcPct val="0"/>
              </a:spcBef>
            </a:pPr>
            <a:r>
              <a:rPr lang="en-US" sz="5490" b="1" dirty="0">
                <a:solidFill>
                  <a:srgbClr val="FED305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Agenda Overview</a:t>
            </a:r>
          </a:p>
        </p:txBody>
      </p:sp>
    </p:spTree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2509" y="553967"/>
            <a:ext cx="6022062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 u="sng">
                <a:solidFill>
                  <a:srgbClr val="FFDE59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ABOUT WAVECON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5621" y="2359353"/>
            <a:ext cx="16382930" cy="764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Wavecon is one of the leading telecom companies known for its exceptional services and customer satisfaction.</a:t>
            </a:r>
          </a:p>
          <a:p>
            <a:pPr algn="l">
              <a:lnSpc>
                <a:spcPts val="5070"/>
              </a:lnSpc>
            </a:pPr>
            <a:endParaRPr lang="en-US" sz="39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company has a strong market presence and a reputation for innovation in the field of telecommunications.</a:t>
            </a:r>
          </a:p>
          <a:p>
            <a:pPr algn="l">
              <a:lnSpc>
                <a:spcPts val="5070"/>
              </a:lnSpc>
            </a:pPr>
            <a:endParaRPr lang="en-US" sz="39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Recently,  Wavecon launched its 5G services, aiming to provide  faster and more reliable connectivity to its users.</a:t>
            </a:r>
          </a:p>
          <a:p>
            <a:pPr algn="l">
              <a:lnSpc>
                <a:spcPts val="5070"/>
              </a:lnSpc>
            </a:pPr>
            <a:endParaRPr lang="en-US" sz="39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This presentation evaluates the performance of the 5G launch and its impact on Wavecon’s business and  customers.</a:t>
            </a:r>
          </a:p>
          <a:p>
            <a:pPr algn="l">
              <a:lnSpc>
                <a:spcPts val="5141"/>
              </a:lnSpc>
            </a:pPr>
            <a:endParaRPr lang="en-US" sz="39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75736" y="136384"/>
            <a:ext cx="6717667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ED305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DATA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86100" y="2802340"/>
            <a:ext cx="13535169" cy="2592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 dirty="0" err="1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Wavecon</a:t>
            </a: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is present in 15 different cities.</a:t>
            </a:r>
          </a:p>
          <a:p>
            <a:pPr algn="l">
              <a:lnSpc>
                <a:spcPts val="5070"/>
              </a:lnSpc>
            </a:pPr>
            <a:endParaRPr lang="en-US" sz="3900" dirty="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842010" lvl="1" indent="-421005" algn="l">
              <a:lnSpc>
                <a:spcPts val="507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 data that we are using here is mainly focusing on 8 months timeline.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D30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354" y="360045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D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JAN TO APRIL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600950" y="360045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D7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39304" y="4207270"/>
            <a:ext cx="3086100" cy="1872460"/>
            <a:chOff x="0" y="0"/>
            <a:chExt cx="812800" cy="49315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93158"/>
            </a:xfrm>
            <a:custGeom>
              <a:avLst/>
              <a:gdLst/>
              <a:ahLst/>
              <a:cxnLst/>
              <a:rect l="l" t="t" r="r" b="b"/>
              <a:pathLst>
                <a:path w="812800" h="493158">
                  <a:moveTo>
                    <a:pt x="812800" y="24657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89958"/>
                  </a:lnTo>
                  <a:lnTo>
                    <a:pt x="406400" y="289958"/>
                  </a:lnTo>
                  <a:lnTo>
                    <a:pt x="406400" y="493158"/>
                  </a:lnTo>
                  <a:lnTo>
                    <a:pt x="812800" y="246579"/>
                  </a:lnTo>
                  <a:close/>
                </a:path>
              </a:pathLst>
            </a:custGeom>
            <a:solidFill>
              <a:srgbClr val="FED30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65100"/>
              <a:ext cx="711200" cy="124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815340" y="3600450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D7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JUNE TO SEP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387866" y="4207270"/>
            <a:ext cx="3086100" cy="1872460"/>
            <a:chOff x="0" y="0"/>
            <a:chExt cx="812800" cy="4931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93158"/>
            </a:xfrm>
            <a:custGeom>
              <a:avLst/>
              <a:gdLst/>
              <a:ahLst/>
              <a:cxnLst/>
              <a:rect l="l" t="t" r="r" b="b"/>
              <a:pathLst>
                <a:path w="812800" h="493158">
                  <a:moveTo>
                    <a:pt x="812800" y="246579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89958"/>
                  </a:lnTo>
                  <a:lnTo>
                    <a:pt x="406400" y="289958"/>
                  </a:lnTo>
                  <a:lnTo>
                    <a:pt x="406400" y="493158"/>
                  </a:lnTo>
                  <a:lnTo>
                    <a:pt x="812800" y="246579"/>
                  </a:lnTo>
                  <a:close/>
                </a:path>
              </a:pathLst>
            </a:custGeom>
            <a:solidFill>
              <a:srgbClr val="FED30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65100"/>
              <a:ext cx="711200" cy="124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48354" y="7400523"/>
            <a:ext cx="4149232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BEFORE 5G</a:t>
            </a:r>
            <a:r>
              <a:rPr lang="en-US" sz="5488" b="1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138768" y="7400523"/>
            <a:ext cx="4149232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AFTER 5G</a:t>
            </a:r>
            <a:r>
              <a:rPr lang="en-US" sz="5488" b="1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10143" y="7400523"/>
            <a:ext cx="5997599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5G ROLLED OUT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1034" y="553967"/>
            <a:ext cx="6057570" cy="892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5"/>
              </a:lnSpc>
              <a:spcBef>
                <a:spcPct val="0"/>
              </a:spcBef>
            </a:pPr>
            <a:r>
              <a:rPr lang="en-US" sz="5488" b="1">
                <a:solidFill>
                  <a:srgbClr val="FED305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DATA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07551F-66B4-0549-0E92-29A2B5836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b="1112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9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2660" y="3364047"/>
            <a:ext cx="17612451" cy="2429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35"/>
              </a:lnSpc>
            </a:pPr>
            <a:r>
              <a:rPr lang="en-US" sz="7488" b="1">
                <a:solidFill>
                  <a:srgbClr val="FF313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1. What is the impact of 5G launch on our revenue?</a:t>
            </a:r>
            <a:r>
              <a:rPr lang="en-US" sz="7488" b="1">
                <a:solidFill>
                  <a:srgbClr val="FFFFF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2596" y="2566444"/>
            <a:ext cx="14734200" cy="1668699"/>
          </a:xfrm>
          <a:custGeom>
            <a:avLst/>
            <a:gdLst/>
            <a:ahLst/>
            <a:cxnLst/>
            <a:rect l="l" t="t" r="r" b="b"/>
            <a:pathLst>
              <a:path w="14734200" h="1668699">
                <a:moveTo>
                  <a:pt x="0" y="0"/>
                </a:moveTo>
                <a:lnTo>
                  <a:pt x="14734200" y="0"/>
                </a:lnTo>
                <a:lnTo>
                  <a:pt x="14734200" y="1668699"/>
                </a:lnTo>
                <a:lnTo>
                  <a:pt x="0" y="1668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54" b="-25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3767" y="5744312"/>
            <a:ext cx="18288000" cy="2531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390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impact of 5G Launch resulted in a decrease of revenue by </a:t>
            </a:r>
            <a:r>
              <a:rPr lang="en-US" sz="3900" b="1">
                <a:solidFill>
                  <a:srgbClr val="5CE1E6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0.1 bn</a:t>
            </a:r>
            <a:r>
              <a:rPr lang="en-US" sz="390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which indicates an overall </a:t>
            </a:r>
            <a:r>
              <a:rPr lang="en-US" sz="3900" b="1">
                <a:solidFill>
                  <a:srgbClr val="5CE1E6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0.50%</a:t>
            </a:r>
            <a:r>
              <a:rPr lang="en-US" sz="390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of  decline.</a:t>
            </a:r>
          </a:p>
          <a:p>
            <a:pPr algn="ctr">
              <a:lnSpc>
                <a:spcPts val="5070"/>
              </a:lnSpc>
            </a:pPr>
            <a:endParaRPr lang="en-US" sz="3900">
              <a:solidFill>
                <a:srgbClr val="FDFDFE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algn="ctr">
              <a:lnSpc>
                <a:spcPts val="5070"/>
              </a:lnSpc>
              <a:spcBef>
                <a:spcPct val="0"/>
              </a:spcBef>
            </a:pPr>
            <a:r>
              <a:rPr lang="en-US" sz="3900">
                <a:solidFill>
                  <a:srgbClr val="FDFDF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2596" y="197980"/>
            <a:ext cx="4833799" cy="830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5"/>
              </a:lnSpc>
              <a:spcBef>
                <a:spcPct val="0"/>
              </a:spcBef>
            </a:pPr>
            <a:r>
              <a:rPr lang="en-US" sz="5088" b="1">
                <a:solidFill>
                  <a:srgbClr val="FDFDFE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INSIGHTS - 1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1161</Words>
  <Application>Microsoft Office PowerPoint</Application>
  <PresentationFormat>Custom</PresentationFormat>
  <Paragraphs>185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Atkinson Hyperlegible Bold</vt:lpstr>
      <vt:lpstr>Agrandir Bold</vt:lpstr>
      <vt:lpstr>Arial</vt:lpstr>
      <vt:lpstr>Calibri</vt:lpstr>
      <vt:lpstr>Atkinson Hyperlegible</vt:lpstr>
      <vt:lpstr>Canva Sans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Wavecom</dc:title>
  <cp:lastModifiedBy>SHARANYA  SHUKLA</cp:lastModifiedBy>
  <cp:revision>5</cp:revision>
  <dcterms:created xsi:type="dcterms:W3CDTF">2006-08-16T00:00:00Z</dcterms:created>
  <dcterms:modified xsi:type="dcterms:W3CDTF">2024-12-01T05:27:52Z</dcterms:modified>
  <dc:identifier>DAGXXZxpqP4</dc:identifier>
</cp:coreProperties>
</file>