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8" r:id="rId4"/>
  </p:sldMasterIdLst>
  <p:notesMasterIdLst>
    <p:notesMasterId r:id="rId20"/>
  </p:notesMasterIdLst>
  <p:handoutMasterIdLst>
    <p:handoutMasterId r:id="rId21"/>
  </p:handoutMasterIdLst>
  <p:sldIdLst>
    <p:sldId id="324" r:id="rId5"/>
    <p:sldId id="304" r:id="rId6"/>
    <p:sldId id="326" r:id="rId7"/>
    <p:sldId id="327" r:id="rId8"/>
    <p:sldId id="325" r:id="rId9"/>
    <p:sldId id="323" r:id="rId10"/>
    <p:sldId id="318" r:id="rId11"/>
    <p:sldId id="321" r:id="rId12"/>
    <p:sldId id="319" r:id="rId13"/>
    <p:sldId id="322" r:id="rId14"/>
    <p:sldId id="281" r:id="rId15"/>
    <p:sldId id="314" r:id="rId16"/>
    <p:sldId id="315" r:id="rId17"/>
    <p:sldId id="317"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25" autoAdjust="0"/>
  </p:normalViewPr>
  <p:slideViewPr>
    <p:cSldViewPr snapToGrid="0" snapToObjects="1">
      <p:cViewPr varScale="1">
        <p:scale>
          <a:sx n="77" d="100"/>
          <a:sy n="77" d="100"/>
        </p:scale>
        <p:origin x="912"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ya Thota" userId="942d5ca076298d8f" providerId="LiveId" clId="{8D403370-AA57-4FC0-BB73-357527580C66}"/>
    <pc:docChg chg="undo custSel addSld delSld">
      <pc:chgData name="Sharanya Thota" userId="942d5ca076298d8f" providerId="LiveId" clId="{8D403370-AA57-4FC0-BB73-357527580C66}" dt="2025-03-03T14:47:14.197" v="7" actId="680"/>
      <pc:docMkLst>
        <pc:docMk/>
      </pc:docMkLst>
      <pc:sldChg chg="add del">
        <pc:chgData name="Sharanya Thota" userId="942d5ca076298d8f" providerId="LiveId" clId="{8D403370-AA57-4FC0-BB73-357527580C66}" dt="2025-03-03T14:47:10.477" v="4" actId="47"/>
        <pc:sldMkLst>
          <pc:docMk/>
          <pc:sldMk cId="2059138016" sldId="323"/>
        </pc:sldMkLst>
      </pc:sldChg>
      <pc:sldChg chg="new del">
        <pc:chgData name="Sharanya Thota" userId="942d5ca076298d8f" providerId="LiveId" clId="{8D403370-AA57-4FC0-BB73-357527580C66}" dt="2025-03-03T14:47:14.197" v="7" actId="680"/>
        <pc:sldMkLst>
          <pc:docMk/>
          <pc:sldMk cId="232345294" sldId="328"/>
        </pc:sldMkLst>
      </pc:sldChg>
      <pc:sldChg chg="new add del">
        <pc:chgData name="Sharanya Thota" userId="942d5ca076298d8f" providerId="LiveId" clId="{8D403370-AA57-4FC0-BB73-357527580C66}" dt="2025-03-03T14:47:12.831" v="6" actId="680"/>
        <pc:sldMkLst>
          <pc:docMk/>
          <pc:sldMk cId="1789326494" sldId="3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D6EE87-EBD5-4F12-A48A-63ACA297AC8F}" type="datetimeFigureOut">
              <a:rPr lang="en-US" smtClean="0"/>
              <a:t>3/3/2025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161518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944774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298CD5-6C1E-4009-B41F-6DF62E31D3BE}" type="datetimeFigureOut">
              <a:rPr lang="en-US" smtClean="0"/>
              <a:pPr/>
              <a:t>3/3/2025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01752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298CD5-6C1E-4009-B41F-6DF62E31D3BE}" type="datetimeFigureOut">
              <a:rPr lang="en-US" smtClean="0"/>
              <a:pPr/>
              <a:t>3/3/2025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691553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298CD5-6C1E-4009-B41F-6DF62E31D3BE}" type="datetimeFigureOut">
              <a:rPr lang="en-US" smtClean="0"/>
              <a:pPr/>
              <a:t>3/3/2025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643041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800075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631256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1596670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A4AFB99-0EAB-4182-AFF8-E214C82A68F6}" type="datetimeFigureOut">
              <a:rPr lang="en-US" smtClean="0"/>
              <a:t>3/3/2025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039342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3263015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1533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2719415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124848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87385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75084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8610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9446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14043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78171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611341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61015F-7CC6-4D0A-9D87-873EA4C304CC}" type="datetimeFigureOut">
              <a:rPr lang="en-US" smtClean="0"/>
              <a:t>3/3/2025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0468531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900978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386394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CF2180C-4A2D-A636-B253-D39876C41CA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3149C89A-E7A1-C449-BCAE-A1425FFF18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0614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B422DA65-5E13-B742-5B0B-F10556C9054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595DEEFD-AC94-3A30-4F29-D6D930645C9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193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328B64E4-661E-DC44-A449-5B375CC40B6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505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F01B52B6-6D34-D29E-C40B-C1F2B1A7A02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3737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3/3/2025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02321149"/>
      </p:ext>
    </p:extLst>
  </p:cSld>
  <p:clrMap bg1="dk1" tx1="lt1" bg2="dk2"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 id="2147484116" r:id="rId18"/>
    <p:sldLayoutId id="2147484117" r:id="rId19"/>
    <p:sldLayoutId id="2147484119" r:id="rId20"/>
    <p:sldLayoutId id="2147484120" r:id="rId21"/>
    <p:sldLayoutId id="2147484121" r:id="rId22"/>
    <p:sldLayoutId id="2147484122" r:id="rId23"/>
    <p:sldLayoutId id="2147484123" r:id="rId24"/>
    <p:sldLayoutId id="2147484124" r:id="rId25"/>
    <p:sldLayoutId id="2147484125" r:id="rId26"/>
    <p:sldLayoutId id="2147484126" r:id="rId27"/>
    <p:sldLayoutId id="2147483651" r:id="rId28"/>
    <p:sldLayoutId id="2147483692" r:id="rId29"/>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D2CB78-35C4-8AF4-CD07-43A132DA691C}"/>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
        <p:nvSpPr>
          <p:cNvPr id="9" name="TextBox 8">
            <a:extLst>
              <a:ext uri="{FF2B5EF4-FFF2-40B4-BE49-F238E27FC236}">
                <a16:creationId xmlns:a16="http://schemas.microsoft.com/office/drawing/2014/main" id="{9287AC97-B30A-5958-8FD0-A65BE437D8D7}"/>
              </a:ext>
            </a:extLst>
          </p:cNvPr>
          <p:cNvSpPr txBox="1"/>
          <p:nvPr/>
        </p:nvSpPr>
        <p:spPr>
          <a:xfrm>
            <a:off x="2186610" y="3853544"/>
            <a:ext cx="9485988"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DEPARTMENT OF COMPUTER SCIENCE AND ENGINEERING</a:t>
            </a:r>
          </a:p>
          <a:p>
            <a:r>
              <a:rPr lang="en-US" sz="2000" b="1" dirty="0">
                <a:latin typeface="Times New Roman" panose="02020603050405020304" pitchFamily="18" charset="0"/>
                <a:cs typeface="Times New Roman" panose="02020603050405020304" pitchFamily="18" charset="0"/>
              </a:rPr>
              <a:t>                              VAAGDEVI ENGINEERING COLLEGE</a:t>
            </a:r>
            <a:endParaRPr lang="en-IN" sz="2000" dirty="0"/>
          </a:p>
        </p:txBody>
      </p:sp>
      <p:sp>
        <p:nvSpPr>
          <p:cNvPr id="11" name="TextBox 10">
            <a:extLst>
              <a:ext uri="{FF2B5EF4-FFF2-40B4-BE49-F238E27FC236}">
                <a16:creationId xmlns:a16="http://schemas.microsoft.com/office/drawing/2014/main" id="{F9F4B937-2C37-14F6-FCC8-B00FFD300479}"/>
              </a:ext>
            </a:extLst>
          </p:cNvPr>
          <p:cNvSpPr txBox="1"/>
          <p:nvPr/>
        </p:nvSpPr>
        <p:spPr>
          <a:xfrm>
            <a:off x="2186610" y="928688"/>
            <a:ext cx="10005390"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 STRAIN ANALYSIS BASED ON EYE BLINKING</a:t>
            </a:r>
          </a:p>
          <a:p>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MAJOR PROJECT UG PHASE-1</a:t>
            </a:r>
            <a:endParaRPr lang="en-IN" sz="2800" dirty="0"/>
          </a:p>
        </p:txBody>
      </p:sp>
      <p:sp>
        <p:nvSpPr>
          <p:cNvPr id="13" name="TextBox 12">
            <a:extLst>
              <a:ext uri="{FF2B5EF4-FFF2-40B4-BE49-F238E27FC236}">
                <a16:creationId xmlns:a16="http://schemas.microsoft.com/office/drawing/2014/main" id="{5F7FCACF-1EB1-C173-8E7E-09AEA6EFF43C}"/>
              </a:ext>
            </a:extLst>
          </p:cNvPr>
          <p:cNvSpPr txBox="1"/>
          <p:nvPr/>
        </p:nvSpPr>
        <p:spPr>
          <a:xfrm>
            <a:off x="1560444" y="4684542"/>
            <a:ext cx="5367130" cy="1943545"/>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PRESENTED BY:                                                                                            </a:t>
            </a:r>
          </a:p>
          <a:p>
            <a:pPr>
              <a:lnSpc>
                <a:spcPct val="150000"/>
              </a:lnSpc>
            </a:pPr>
            <a:r>
              <a:rPr lang="en-IN" sz="1400" b="1" dirty="0"/>
              <a:t>SHARANYA THOTA - 21UK1A05Q4                                                                 </a:t>
            </a:r>
          </a:p>
          <a:p>
            <a:pPr>
              <a:lnSpc>
                <a:spcPct val="150000"/>
              </a:lnSpc>
            </a:pPr>
            <a:r>
              <a:rPr lang="en-IN" sz="1400" b="1" dirty="0"/>
              <a:t>SAI KUMAR SAMUDRALA  - 22UK5A0521</a:t>
            </a:r>
          </a:p>
          <a:p>
            <a:pPr>
              <a:lnSpc>
                <a:spcPct val="150000"/>
              </a:lnSpc>
            </a:pPr>
            <a:r>
              <a:rPr lang="en-IN" sz="1400" b="1" dirty="0"/>
              <a:t>HUSSAIN JAFAR HUSSIAN  - 21UK1A05Q3</a:t>
            </a:r>
          </a:p>
          <a:p>
            <a:pPr>
              <a:lnSpc>
                <a:spcPct val="150000"/>
              </a:lnSpc>
            </a:pPr>
            <a:r>
              <a:rPr lang="en-IN" sz="1400" b="1" dirty="0"/>
              <a:t>BANOTH VENKATNAIK  - 21UK1A05M6 </a:t>
            </a:r>
          </a:p>
          <a:p>
            <a:pPr>
              <a:lnSpc>
                <a:spcPct val="150000"/>
              </a:lnSpc>
            </a:pPr>
            <a:r>
              <a:rPr lang="en-IN" sz="1400" b="1" dirty="0"/>
              <a:t>MUDAVATH NITHIN  - 21UK1A05M7</a:t>
            </a:r>
          </a:p>
        </p:txBody>
      </p:sp>
      <p:pic>
        <p:nvPicPr>
          <p:cNvPr id="15" name="Picture 14">
            <a:extLst>
              <a:ext uri="{FF2B5EF4-FFF2-40B4-BE49-F238E27FC236}">
                <a16:creationId xmlns:a16="http://schemas.microsoft.com/office/drawing/2014/main" id="{F0945A19-D356-4D31-D8BE-299B1878EA8F}"/>
              </a:ext>
            </a:extLst>
          </p:cNvPr>
          <p:cNvPicPr>
            <a:picLocks noChangeAspect="1"/>
          </p:cNvPicPr>
          <p:nvPr/>
        </p:nvPicPr>
        <p:blipFill>
          <a:blip r:embed="rId2"/>
          <a:stretch>
            <a:fillRect/>
          </a:stretch>
        </p:blipFill>
        <p:spPr>
          <a:xfrm>
            <a:off x="4770783" y="2005906"/>
            <a:ext cx="3130826" cy="1847637"/>
          </a:xfrm>
          <a:prstGeom prst="rect">
            <a:avLst/>
          </a:prstGeom>
        </p:spPr>
      </p:pic>
      <p:sp>
        <p:nvSpPr>
          <p:cNvPr id="17" name="TextBox 16">
            <a:extLst>
              <a:ext uri="{FF2B5EF4-FFF2-40B4-BE49-F238E27FC236}">
                <a16:creationId xmlns:a16="http://schemas.microsoft.com/office/drawing/2014/main" id="{334BC081-6075-EECB-1509-0B456545FEB4}"/>
              </a:ext>
            </a:extLst>
          </p:cNvPr>
          <p:cNvSpPr txBox="1"/>
          <p:nvPr/>
        </p:nvSpPr>
        <p:spPr>
          <a:xfrm flipH="1">
            <a:off x="8140147" y="4780723"/>
            <a:ext cx="3285876" cy="1115049"/>
          </a:xfrm>
          <a:prstGeom prst="rect">
            <a:avLst/>
          </a:prstGeom>
          <a:noFill/>
        </p:spPr>
        <p:txBody>
          <a:bodyPr wrap="square">
            <a:spAutoFit/>
          </a:bodyPr>
          <a:lstStyle/>
          <a:p>
            <a:pPr>
              <a:lnSpc>
                <a:spcPct val="150000"/>
              </a:lnSpc>
            </a:pPr>
            <a:r>
              <a:rPr lang="en-US" b="1" u="sng" dirty="0">
                <a:latin typeface="Times New Roman" panose="02020603050405020304" pitchFamily="18" charset="0"/>
                <a:cs typeface="Times New Roman" panose="02020603050405020304" pitchFamily="18" charset="0"/>
              </a:rPr>
              <a:t>UNDER THE GUIDANCE OF:</a:t>
            </a:r>
          </a:p>
          <a:p>
            <a:pPr>
              <a:lnSpc>
                <a:spcPct val="150000"/>
              </a:lnSpc>
            </a:pPr>
            <a:r>
              <a:rPr lang="en-US" sz="1400" b="1" dirty="0">
                <a:latin typeface="Times New Roman" panose="02020603050405020304" pitchFamily="18" charset="0"/>
                <a:cs typeface="Times New Roman" panose="02020603050405020304" pitchFamily="18" charset="0"/>
              </a:rPr>
              <a:t>                       MS. SUSHMA. T </a:t>
            </a:r>
          </a:p>
          <a:p>
            <a:pPr>
              <a:lnSpc>
                <a:spcPct val="150000"/>
              </a:lnSpc>
            </a:pPr>
            <a:r>
              <a:rPr lang="en-US" sz="1400" b="1" dirty="0">
                <a:latin typeface="Times New Roman" panose="02020603050405020304" pitchFamily="18" charset="0"/>
                <a:cs typeface="Times New Roman" panose="02020603050405020304" pitchFamily="18" charset="0"/>
              </a:rPr>
              <a:t>              ASSISTANT PROFESSOR</a:t>
            </a:r>
            <a:endParaRPr lang="en-IN" sz="1400" dirty="0"/>
          </a:p>
        </p:txBody>
      </p:sp>
    </p:spTree>
    <p:extLst>
      <p:ext uri="{BB962C8B-B14F-4D97-AF65-F5344CB8AC3E}">
        <p14:creationId xmlns:p14="http://schemas.microsoft.com/office/powerpoint/2010/main" val="319137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C7B0-CF03-09C6-85EB-2B6B2833127C}"/>
              </a:ext>
            </a:extLst>
          </p:cNvPr>
          <p:cNvSpPr>
            <a:spLocks noGrp="1"/>
          </p:cNvSpPr>
          <p:nvPr>
            <p:ph type="title"/>
          </p:nvPr>
        </p:nvSpPr>
        <p:spPr>
          <a:xfrm>
            <a:off x="3125755" y="559837"/>
            <a:ext cx="8300272" cy="1252921"/>
          </a:xfrm>
        </p:spPr>
        <p:txBody>
          <a:bodyPr/>
          <a:lstStyle/>
          <a:p>
            <a:r>
              <a:rPr lang="en-IN" sz="4000" dirty="0">
                <a:latin typeface="Times New Roman" panose="02020603050405020304" pitchFamily="18" charset="0"/>
                <a:cs typeface="Times New Roman" panose="02020603050405020304" pitchFamily="18" charset="0"/>
              </a:rPr>
              <a:t>System Description</a:t>
            </a:r>
          </a:p>
        </p:txBody>
      </p:sp>
      <p:sp>
        <p:nvSpPr>
          <p:cNvPr id="5" name="Slide Number Placeholder 4">
            <a:extLst>
              <a:ext uri="{FF2B5EF4-FFF2-40B4-BE49-F238E27FC236}">
                <a16:creationId xmlns:a16="http://schemas.microsoft.com/office/drawing/2014/main" id="{A9C9692A-2133-E9FD-1D02-272E308F78B4}"/>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13139FE9-F432-6216-46F3-4FB2A648F2B9}"/>
              </a:ext>
            </a:extLst>
          </p:cNvPr>
          <p:cNvPicPr>
            <a:picLocks noChangeAspect="1"/>
          </p:cNvPicPr>
          <p:nvPr/>
        </p:nvPicPr>
        <p:blipFill>
          <a:blip r:embed="rId2"/>
          <a:srcRect t="5233" b="4766"/>
          <a:stretch/>
        </p:blipFill>
        <p:spPr>
          <a:xfrm>
            <a:off x="583096" y="2018034"/>
            <a:ext cx="6847400" cy="4382767"/>
          </a:xfrm>
          <a:prstGeom prst="rect">
            <a:avLst/>
          </a:prstGeom>
        </p:spPr>
      </p:pic>
      <p:pic>
        <p:nvPicPr>
          <p:cNvPr id="8" name="Picture 7">
            <a:extLst>
              <a:ext uri="{FF2B5EF4-FFF2-40B4-BE49-F238E27FC236}">
                <a16:creationId xmlns:a16="http://schemas.microsoft.com/office/drawing/2014/main" id="{062905F7-A47F-2560-5167-E0325C47ABB1}"/>
              </a:ext>
            </a:extLst>
          </p:cNvPr>
          <p:cNvPicPr>
            <a:picLocks noChangeAspect="1"/>
          </p:cNvPicPr>
          <p:nvPr/>
        </p:nvPicPr>
        <p:blipFill>
          <a:blip r:embed="rId3"/>
          <a:srcRect t="4334" b="3146"/>
          <a:stretch/>
        </p:blipFill>
        <p:spPr>
          <a:xfrm>
            <a:off x="7613373" y="2018033"/>
            <a:ext cx="4353340" cy="4382768"/>
          </a:xfrm>
          <a:prstGeom prst="rect">
            <a:avLst/>
          </a:prstGeom>
        </p:spPr>
      </p:pic>
    </p:spTree>
    <p:extLst>
      <p:ext uri="{BB962C8B-B14F-4D97-AF65-F5344CB8AC3E}">
        <p14:creationId xmlns:p14="http://schemas.microsoft.com/office/powerpoint/2010/main" val="220344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02080" y="1239520"/>
            <a:ext cx="9784080" cy="4389120"/>
          </a:xfrm>
        </p:spPr>
        <p:txBody>
          <a:bodyPr/>
          <a:lstStyle/>
          <a:p>
            <a:r>
              <a:rPr lang="en-US" sz="4000" b="1" cap="none" dirty="0">
                <a:latin typeface="Times New Roman" panose="02020603050405020304" pitchFamily="18" charset="0"/>
                <a:cs typeface="Times New Roman" panose="02020603050405020304" pitchFamily="18" charset="0"/>
              </a:rPr>
              <a:t>                 F</a:t>
            </a:r>
            <a:r>
              <a:rPr lang="en-US" sz="4000" b="1" cap="none" dirty="0">
                <a:solidFill>
                  <a:schemeClr val="tx1"/>
                </a:solidFill>
                <a:latin typeface="Times New Roman" panose="02020603050405020304" pitchFamily="18" charset="0"/>
                <a:cs typeface="Times New Roman" panose="02020603050405020304" pitchFamily="18" charset="0"/>
              </a:rPr>
              <a:t>UTURE SCOPE </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1. </a:t>
            </a:r>
            <a:r>
              <a:rPr lang="en-US" sz="1800" b="1" cap="none" dirty="0">
                <a:latin typeface="Times New Roman" panose="02020603050405020304" pitchFamily="18" charset="0"/>
                <a:cs typeface="Times New Roman" panose="02020603050405020304" pitchFamily="18" charset="0"/>
              </a:rPr>
              <a:t>E</a:t>
            </a:r>
            <a:r>
              <a:rPr lang="en-US" sz="1800" b="1" cap="none" dirty="0">
                <a:solidFill>
                  <a:schemeClr val="tx1"/>
                </a:solidFill>
                <a:latin typeface="Times New Roman" panose="02020603050405020304" pitchFamily="18" charset="0"/>
                <a:cs typeface="Times New Roman" panose="02020603050405020304" pitchFamily="18" charset="0"/>
              </a:rPr>
              <a:t>nhanced wearable devices</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smart glasses and contact lenses for continuous monitoring.</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2. </a:t>
            </a:r>
            <a:r>
              <a:rPr lang="en-US" sz="1800" b="1" cap="none" dirty="0">
                <a:solidFill>
                  <a:schemeClr val="tx1"/>
                </a:solidFill>
                <a:latin typeface="Times New Roman" panose="02020603050405020304" pitchFamily="18" charset="0"/>
                <a:cs typeface="Times New Roman" panose="02020603050405020304" pitchFamily="18" charset="0"/>
              </a:rPr>
              <a:t>Ai and machine learning integration</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personalized recommendations and predictive analytics.</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3. </a:t>
            </a:r>
            <a:r>
              <a:rPr lang="en-US" sz="1800" b="1" cap="none" dirty="0">
                <a:latin typeface="Times New Roman" panose="02020603050405020304" pitchFamily="18" charset="0"/>
                <a:cs typeface="Times New Roman" panose="02020603050405020304" pitchFamily="18" charset="0"/>
              </a:rPr>
              <a:t>C</a:t>
            </a:r>
            <a:r>
              <a:rPr lang="en-US" sz="1800" b="1" cap="none" dirty="0">
                <a:solidFill>
                  <a:schemeClr val="tx1"/>
                </a:solidFill>
                <a:latin typeface="Times New Roman" panose="02020603050405020304" pitchFamily="18" charset="0"/>
                <a:cs typeface="Times New Roman" panose="02020603050405020304" pitchFamily="18" charset="0"/>
              </a:rPr>
              <a:t>omprehensive health monitoring</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combining blink analysis with other biometric data.</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4. </a:t>
            </a:r>
            <a:r>
              <a:rPr lang="en-US" sz="1800" b="1" cap="none" dirty="0">
                <a:latin typeface="Times New Roman" panose="02020603050405020304" pitchFamily="18" charset="0"/>
                <a:cs typeface="Times New Roman" panose="02020603050405020304" pitchFamily="18" charset="0"/>
              </a:rPr>
              <a:t>A</a:t>
            </a:r>
            <a:r>
              <a:rPr lang="en-US" sz="1800" b="1" cap="none" dirty="0">
                <a:solidFill>
                  <a:schemeClr val="tx1"/>
                </a:solidFill>
                <a:latin typeface="Times New Roman" panose="02020603050405020304" pitchFamily="18" charset="0"/>
                <a:cs typeface="Times New Roman" panose="02020603050405020304" pitchFamily="18" charset="0"/>
              </a:rPr>
              <a:t>dvanced applications</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automotive industry, education, and workplace environments.</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5. </a:t>
            </a:r>
            <a:r>
              <a:rPr lang="en-US" sz="1800" b="1" cap="none" dirty="0">
                <a:latin typeface="Times New Roman" panose="02020603050405020304" pitchFamily="18" charset="0"/>
                <a:cs typeface="Times New Roman" panose="02020603050405020304" pitchFamily="18" charset="0"/>
              </a:rPr>
              <a:t>R</a:t>
            </a:r>
            <a:r>
              <a:rPr lang="en-US" sz="1800" b="1" cap="none" dirty="0">
                <a:solidFill>
                  <a:schemeClr val="tx1"/>
                </a:solidFill>
                <a:latin typeface="Times New Roman" panose="02020603050405020304" pitchFamily="18" charset="0"/>
                <a:cs typeface="Times New Roman" panose="02020603050405020304" pitchFamily="18" charset="0"/>
              </a:rPr>
              <a:t>esearch and development</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neurological studies and cognitive load assessment.</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6. </a:t>
            </a:r>
            <a:r>
              <a:rPr lang="en-US" sz="1800" b="1" cap="none" dirty="0">
                <a:latin typeface="Times New Roman" panose="02020603050405020304" pitchFamily="18" charset="0"/>
                <a:cs typeface="Times New Roman" panose="02020603050405020304" pitchFamily="18" charset="0"/>
              </a:rPr>
              <a:t>E</a:t>
            </a:r>
            <a:r>
              <a:rPr lang="en-US" sz="1800" b="1" cap="none" dirty="0">
                <a:solidFill>
                  <a:schemeClr val="tx1"/>
                </a:solidFill>
                <a:latin typeface="Times New Roman" panose="02020603050405020304" pitchFamily="18" charset="0"/>
                <a:cs typeface="Times New Roman" panose="02020603050405020304" pitchFamily="18" charset="0"/>
              </a:rPr>
              <a:t>thical and privacy considerations</a:t>
            </a:r>
            <a:r>
              <a:rPr lang="en-US" sz="1800" b="0" cap="none" dirty="0">
                <a:solidFill>
                  <a:schemeClr val="tx1"/>
                </a:solidFill>
                <a:latin typeface="Times New Roman" panose="02020603050405020304" pitchFamily="18" charset="0"/>
                <a:cs typeface="Times New Roman" panose="02020603050405020304" pitchFamily="18" charset="0"/>
              </a:rPr>
              <a:t>:</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   - data privacy and regulatory frameworks</a:t>
            </a:r>
            <a:r>
              <a:rPr lang="en-US" sz="1800" b="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292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10000" y="1168400"/>
            <a:ext cx="9652000" cy="3271521"/>
          </a:xfrm>
        </p:spPr>
        <p:txBody>
          <a:bodyPr/>
          <a:lstStyle/>
          <a:p>
            <a:pPr>
              <a:lnSpc>
                <a:spcPct val="200000"/>
              </a:lnSpc>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Advantages</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1" cap="none" dirty="0">
                <a:solidFill>
                  <a:schemeClr val="tx1"/>
                </a:solidFill>
                <a:latin typeface="Times New Roman" panose="02020603050405020304" pitchFamily="18" charset="0"/>
                <a:cs typeface="Times New Roman" panose="02020603050405020304" pitchFamily="18" charset="0"/>
              </a:rPr>
              <a:t>Non-invasive:</a:t>
            </a:r>
            <a:r>
              <a:rPr lang="en-US" sz="1800" b="0" cap="none" dirty="0">
                <a:solidFill>
                  <a:schemeClr val="tx1"/>
                </a:solidFill>
                <a:latin typeface="Times New Roman" panose="02020603050405020304" pitchFamily="18" charset="0"/>
                <a:cs typeface="Times New Roman" panose="02020603050405020304" pitchFamily="18" charset="0"/>
              </a:rPr>
              <a:t> no physical discomfort for the user.</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1" cap="none" dirty="0">
                <a:solidFill>
                  <a:schemeClr val="tx1"/>
                </a:solidFill>
                <a:latin typeface="Times New Roman" panose="02020603050405020304" pitchFamily="18" charset="0"/>
                <a:cs typeface="Times New Roman" panose="02020603050405020304" pitchFamily="18" charset="0"/>
              </a:rPr>
              <a:t>Real-time monitoring</a:t>
            </a:r>
            <a:r>
              <a:rPr lang="en-US" sz="1800" b="0" cap="none" dirty="0">
                <a:solidFill>
                  <a:schemeClr val="tx1"/>
                </a:solidFill>
                <a:latin typeface="Times New Roman" panose="02020603050405020304" pitchFamily="18" charset="0"/>
                <a:cs typeface="Times New Roman" panose="02020603050405020304" pitchFamily="18" charset="0"/>
              </a:rPr>
              <a:t>: immediate detection and alerts.</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1" cap="none" dirty="0">
                <a:solidFill>
                  <a:schemeClr val="tx1"/>
                </a:solidFill>
                <a:latin typeface="Times New Roman" panose="02020603050405020304" pitchFamily="18" charset="0"/>
                <a:cs typeface="Times New Roman" panose="02020603050405020304" pitchFamily="18" charset="0"/>
              </a:rPr>
              <a:t>Cost-effective:</a:t>
            </a:r>
            <a:r>
              <a:rPr lang="en-US" sz="1800" b="0" cap="none" dirty="0">
                <a:solidFill>
                  <a:schemeClr val="tx1"/>
                </a:solidFill>
                <a:latin typeface="Times New Roman" panose="02020603050405020304" pitchFamily="18" charset="0"/>
                <a:cs typeface="Times New Roman" panose="02020603050405020304" pitchFamily="18" charset="0"/>
              </a:rPr>
              <a:t> low-cost devices compared to medical-grade systems.</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1" cap="none" dirty="0">
                <a:solidFill>
                  <a:schemeClr val="tx1"/>
                </a:solidFill>
                <a:latin typeface="Times New Roman" panose="02020603050405020304" pitchFamily="18" charset="0"/>
                <a:cs typeface="Times New Roman" panose="02020603050405020304" pitchFamily="18" charset="0"/>
              </a:rPr>
              <a:t>Wide applicability</a:t>
            </a:r>
            <a:r>
              <a:rPr lang="en-US" sz="1800" b="0" cap="none" dirty="0">
                <a:solidFill>
                  <a:schemeClr val="tx1"/>
                </a:solidFill>
                <a:latin typeface="Times New Roman" panose="02020603050405020304" pitchFamily="18" charset="0"/>
                <a:cs typeface="Times New Roman" panose="02020603050405020304" pitchFamily="18" charset="0"/>
              </a:rPr>
              <a:t>: usable in multiple industries (workplace, healthcare, transportation).</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1" cap="none" dirty="0">
                <a:solidFill>
                  <a:schemeClr val="tx1"/>
                </a:solidFill>
                <a:latin typeface="Times New Roman" panose="02020603050405020304" pitchFamily="18" charset="0"/>
                <a:cs typeface="Times New Roman" panose="02020603050405020304" pitchFamily="18" charset="0"/>
              </a:rPr>
              <a:t>Improved safety</a:t>
            </a:r>
            <a:r>
              <a:rPr lang="en-US" sz="1800" b="0" cap="none" dirty="0">
                <a:solidFill>
                  <a:schemeClr val="tx1"/>
                </a:solidFill>
                <a:latin typeface="Times New Roman" panose="02020603050405020304" pitchFamily="18" charset="0"/>
                <a:cs typeface="Times New Roman" panose="02020603050405020304" pitchFamily="18" charset="0"/>
              </a:rPr>
              <a:t>: helps reduce accidents and improve mental health.</a:t>
            </a:r>
            <a:br>
              <a:rPr lang="en-US" sz="1800" b="0" cap="none" dirty="0">
                <a:solidFill>
                  <a:schemeClr val="tx1"/>
                </a:solidFill>
                <a:latin typeface="Times New Roman" panose="02020603050405020304" pitchFamily="18" charset="0"/>
                <a:cs typeface="Times New Roman" panose="02020603050405020304" pitchFamily="18" charset="0"/>
              </a:rPr>
            </a:br>
            <a:endParaRPr lang="en-US" sz="1800" b="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679205"/>
          </a:xfrm>
        </p:spPr>
        <p:txBody>
          <a:bodyPr/>
          <a:lstStyle/>
          <a:p>
            <a:pPr algn="ctr"/>
            <a:r>
              <a:rPr lang="en-US" sz="4000" b="1" dirty="0">
                <a:latin typeface="Times New Roman" panose="02020603050405020304" pitchFamily="18" charset="0"/>
                <a:cs typeface="Times New Roman" panose="02020603050405020304" pitchFamily="18" charset="0"/>
              </a:rPr>
              <a:t>Conclusion</a:t>
            </a:r>
            <a:endParaRPr lang="en-US" sz="4000" b="1"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6571" y="1656081"/>
            <a:ext cx="6226630" cy="2814320"/>
          </a:xfrm>
        </p:spPr>
        <p:txBody>
          <a:bodyPr>
            <a:noAutofit/>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Strain analysis through eye blinking is a valuable method for assessing eye strain by monitoring blink frequency and duration. It involves detecting faces, identifying facial landmarks, and calculating the Eye Aspect Ratio (EAR) to determine blink occurrences. Applications range from health monitoring to workplace safety and enhancing human-computer interaction. This technique helps in maintaining eye health by providing real-time feedback and alerts, encouraging individuals to take breaks and reduce strain. As technology advances, the integration with wearables and AI can offer even more personalized and effective strain management solutions.</a:t>
            </a:r>
          </a:p>
        </p:txBody>
      </p:sp>
      <p:pic>
        <p:nvPicPr>
          <p:cNvPr id="1026" name="Picture 2">
            <a:extLst>
              <a:ext uri="{FF2B5EF4-FFF2-40B4-BE49-F238E27FC236}">
                <a16:creationId xmlns:a16="http://schemas.microsoft.com/office/drawing/2014/main" id="{8B501ADB-D794-2677-8B5E-5040BD033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281" y="1940560"/>
            <a:ext cx="5346298" cy="446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9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507807"/>
          </a:xfrm>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                  References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8" name="TextBox 7">
            <a:extLst>
              <a:ext uri="{FF2B5EF4-FFF2-40B4-BE49-F238E27FC236}">
                <a16:creationId xmlns:a16="http://schemas.microsoft.com/office/drawing/2014/main" id="{5B4DC005-5078-11F3-E4C6-DE6C4EAC4CA5}"/>
              </a:ext>
            </a:extLst>
          </p:cNvPr>
          <p:cNvSpPr txBox="1"/>
          <p:nvPr/>
        </p:nvSpPr>
        <p:spPr>
          <a:xfrm>
            <a:off x="1212980" y="1791478"/>
            <a:ext cx="8108302" cy="433605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 T. Morris, P. Blenkhorn and F. Zaidi. Blink detection for real-time eye tracking. Journal of Network and Computer Applications, vol. 25, num. 2, pp. 129-143, April 2002</a:t>
            </a:r>
          </a:p>
          <a:p>
            <a:r>
              <a:rPr lang="en-IN" dirty="0">
                <a:latin typeface="Times New Roman" panose="02020603050405020304" pitchFamily="18" charset="0"/>
                <a:cs typeface="Times New Roman" panose="02020603050405020304" pitchFamily="18" charset="0"/>
              </a:rPr>
              <a:t>[2] S. Siro hey, A. Rosenfeld and Z. </a:t>
            </a:r>
            <a:r>
              <a:rPr lang="en-IN" dirty="0" err="1">
                <a:latin typeface="Times New Roman" panose="02020603050405020304" pitchFamily="18" charset="0"/>
                <a:cs typeface="Times New Roman" panose="02020603050405020304" pitchFamily="18" charset="0"/>
              </a:rPr>
              <a:t>Duric</a:t>
            </a:r>
            <a:r>
              <a:rPr lang="en-IN" dirty="0">
                <a:latin typeface="Times New Roman" panose="02020603050405020304" pitchFamily="18" charset="0"/>
                <a:cs typeface="Times New Roman" panose="02020603050405020304" pitchFamily="18" charset="0"/>
              </a:rPr>
              <a:t> . A method of detecting and tracking irises and eyelids in video. Pattern Recognition, vol. 35, num. 6, pp. 1389-1401, 2002.</a:t>
            </a:r>
          </a:p>
          <a:p>
            <a:r>
              <a:rPr lang="en-IN" dirty="0">
                <a:latin typeface="Times New Roman" panose="02020603050405020304" pitchFamily="18" charset="0"/>
                <a:cs typeface="Times New Roman" panose="02020603050405020304" pitchFamily="18" charset="0"/>
              </a:rPr>
              <a:t>[3] Ric </a:t>
            </a:r>
            <a:r>
              <a:rPr lang="en-IN" dirty="0" err="1">
                <a:latin typeface="Times New Roman" panose="02020603050405020304" pitchFamily="18" charset="0"/>
                <a:cs typeface="Times New Roman" panose="02020603050405020304" pitchFamily="18" charset="0"/>
              </a:rPr>
              <a:t>Heishman</a:t>
            </a:r>
            <a:r>
              <a:rPr lang="en-IN" dirty="0">
                <a:latin typeface="Times New Roman" panose="02020603050405020304" pitchFamily="18" charset="0"/>
                <a:cs typeface="Times New Roman" panose="02020603050405020304" pitchFamily="18" charset="0"/>
              </a:rPr>
              <a:t> and Zoran </a:t>
            </a:r>
            <a:r>
              <a:rPr lang="en-IN" dirty="0" err="1">
                <a:latin typeface="Times New Roman" panose="02020603050405020304" pitchFamily="18" charset="0"/>
                <a:cs typeface="Times New Roman" panose="02020603050405020304" pitchFamily="18" charset="0"/>
              </a:rPr>
              <a:t>Duric</a:t>
            </a:r>
            <a:r>
              <a:rPr lang="en-IN" dirty="0">
                <a:latin typeface="Times New Roman" panose="02020603050405020304" pitchFamily="18" charset="0"/>
                <a:cs typeface="Times New Roman" panose="02020603050405020304" pitchFamily="18" charset="0"/>
              </a:rPr>
              <a:t> . Using image flow to detect eye blinks in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videos. Proceedings of the Eighth IEEE Workshop on Applications of Computer Vision, pp. 52, 2007.</a:t>
            </a:r>
          </a:p>
          <a:p>
            <a:r>
              <a:rPr lang="en-IN" dirty="0">
                <a:latin typeface="Times New Roman" panose="02020603050405020304" pitchFamily="18" charset="0"/>
                <a:cs typeface="Times New Roman" panose="02020603050405020304" pitchFamily="18" charset="0"/>
              </a:rPr>
              <a:t>[4] Michael Chau and </a:t>
            </a:r>
            <a:r>
              <a:rPr lang="en-IN" dirty="0" err="1">
                <a:latin typeface="Times New Roman" panose="02020603050405020304" pitchFamily="18" charset="0"/>
                <a:cs typeface="Times New Roman" panose="02020603050405020304" pitchFamily="18" charset="0"/>
              </a:rPr>
              <a:t>MargritBetke</a:t>
            </a:r>
            <a:r>
              <a:rPr lang="en-IN" dirty="0">
                <a:latin typeface="Times New Roman" panose="02020603050405020304" pitchFamily="18" charset="0"/>
                <a:cs typeface="Times New Roman" panose="02020603050405020304" pitchFamily="18" charset="0"/>
              </a:rPr>
              <a:t>. Real Time Eye Tracking and Blink Detection with USB Cameras. Boston University Computer Science Technical Report No. 2005-12, May 2005.</a:t>
            </a:r>
          </a:p>
          <a:p>
            <a:pPr>
              <a:lnSpc>
                <a:spcPct val="150000"/>
              </a:lnSpc>
            </a:pPr>
            <a:r>
              <a:rPr lang="en-IN" dirty="0">
                <a:latin typeface="Times New Roman" panose="02020603050405020304" pitchFamily="18" charset="0"/>
                <a:cs typeface="Times New Roman" panose="02020603050405020304" pitchFamily="18" charset="0"/>
              </a:rPr>
              <a:t>[5] Gang Pan, Lin Sun, </a:t>
            </a:r>
            <a:r>
              <a:rPr lang="en-IN" dirty="0" err="1">
                <a:latin typeface="Times New Roman" panose="02020603050405020304" pitchFamily="18" charset="0"/>
                <a:cs typeface="Times New Roman" panose="02020603050405020304" pitchFamily="18" charset="0"/>
              </a:rPr>
              <a:t>Zhaohui</a:t>
            </a:r>
            <a:r>
              <a:rPr lang="en-IN" dirty="0">
                <a:latin typeface="Times New Roman" panose="02020603050405020304" pitchFamily="18" charset="0"/>
                <a:cs typeface="Times New Roman" panose="02020603050405020304" pitchFamily="18" charset="0"/>
              </a:rPr>
              <a:t> Wu and Shihong Lao. Eyeblink-based anti-spoofing in face recognition from a generic web camera. The 11th IEEE International Conference on Computer Vision (ICCV'07), Rio de Janeiro, Brazil, October 2007</a:t>
            </a:r>
          </a:p>
        </p:txBody>
      </p:sp>
    </p:spTree>
    <p:extLst>
      <p:ext uri="{BB962C8B-B14F-4D97-AF65-F5344CB8AC3E}">
        <p14:creationId xmlns:p14="http://schemas.microsoft.com/office/powerpoint/2010/main" val="194161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a:t>
            </a:r>
            <a:br>
              <a:rPr lang="en-US" dirty="0"/>
            </a:br>
            <a:r>
              <a:rPr lang="en-US" dirty="0"/>
              <a:t>you</a:t>
            </a:r>
          </a:p>
        </p:txBody>
      </p:sp>
      <p:pic>
        <p:nvPicPr>
          <p:cNvPr id="5122" name="Picture 2" descr="Cataract">
            <a:extLst>
              <a:ext uri="{FF2B5EF4-FFF2-40B4-BE49-F238E27FC236}">
                <a16:creationId xmlns:a16="http://schemas.microsoft.com/office/drawing/2014/main" id="{B467B5C2-0726-F23A-1137-2FA8D8F9D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719471" y="1013792"/>
            <a:ext cx="6400800" cy="367748"/>
          </a:xfrm>
        </p:spPr>
        <p:txBody>
          <a:bodyPr/>
          <a:lstStyle/>
          <a:p>
            <a:r>
              <a:rPr lang="en-US" sz="40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083365" y="1520891"/>
            <a:ext cx="7352115" cy="4639545"/>
          </a:xfrm>
        </p:spPr>
        <p:txBody>
          <a:bodyPr>
            <a:noAutofit/>
          </a:bodyPr>
          <a:lstStyle/>
          <a:p>
            <a:pPr>
              <a:lnSpc>
                <a:spcPct val="220000"/>
              </a:lnSpc>
            </a:pPr>
            <a:r>
              <a:rPr lang="en-IN" sz="1400" b="1" dirty="0">
                <a:solidFill>
                  <a:srgbClr val="FDFBF6"/>
                </a:solidFill>
                <a:latin typeface="Times New Roman" panose="02020603050405020304" pitchFamily="18" charset="0"/>
                <a:cs typeface="Times New Roman" panose="02020603050405020304" pitchFamily="18" charset="0"/>
              </a:rPr>
              <a:t>ABSTRACT</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INTRODUCTION</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PROBLEM STATEMENT</a:t>
            </a:r>
            <a:endParaRPr lang="en-IN" sz="1400" b="1" dirty="0">
              <a:solidFill>
                <a:srgbClr val="FDFBF6"/>
              </a:solidFill>
              <a:latin typeface="Times New Roman" panose="02020603050405020304" pitchFamily="18" charset="0"/>
              <a:cs typeface="Times New Roman" panose="02020603050405020304" pitchFamily="18" charset="0"/>
            </a:endParaRPr>
          </a:p>
          <a:p>
            <a:pPr>
              <a:lnSpc>
                <a:spcPct val="220000"/>
              </a:lnSpc>
            </a:pPr>
            <a:r>
              <a:rPr lang="en-IN" sz="1400" b="1" dirty="0">
                <a:solidFill>
                  <a:srgbClr val="FDFBF6"/>
                </a:solidFill>
                <a:latin typeface="Times New Roman" panose="02020603050405020304" pitchFamily="18" charset="0"/>
                <a:cs typeface="Times New Roman" panose="02020603050405020304" pitchFamily="18" charset="0"/>
              </a:rPr>
              <a:t>SOLUTION</a:t>
            </a:r>
          </a:p>
          <a:p>
            <a:pPr>
              <a:lnSpc>
                <a:spcPct val="220000"/>
              </a:lnSpc>
            </a:pPr>
            <a:r>
              <a:rPr lang="en-IN" sz="1400" b="1" dirty="0">
                <a:solidFill>
                  <a:srgbClr val="FDFBF6"/>
                </a:solidFill>
                <a:latin typeface="Times New Roman" panose="02020603050405020304" pitchFamily="18" charset="0"/>
                <a:cs typeface="Times New Roman" panose="02020603050405020304" pitchFamily="18" charset="0"/>
              </a:rPr>
              <a:t>EXISTING SYSTEMS</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SYSTEM FUNCTIONALITY</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WORKFLOW OF THE SYSTEM</a:t>
            </a:r>
          </a:p>
          <a:p>
            <a:pPr>
              <a:lnSpc>
                <a:spcPct val="220000"/>
              </a:lnSpc>
            </a:pPr>
            <a:r>
              <a:rPr lang="en-IN" sz="1400" b="1" dirty="0">
                <a:solidFill>
                  <a:srgbClr val="FDFBF6"/>
                </a:solidFill>
                <a:latin typeface="Times New Roman" panose="02020603050405020304" pitchFamily="18" charset="0"/>
                <a:cs typeface="Times New Roman" panose="02020603050405020304" pitchFamily="18" charset="0"/>
              </a:rPr>
              <a:t>SYSTEM DESCRIPTION</a:t>
            </a:r>
          </a:p>
          <a:p>
            <a:pPr>
              <a:lnSpc>
                <a:spcPct val="220000"/>
              </a:lnSpc>
            </a:pPr>
            <a:r>
              <a:rPr lang="en-US" sz="1400" b="1" cap="none" dirty="0">
                <a:solidFill>
                  <a:srgbClr val="FDFBF6"/>
                </a:solidFill>
                <a:latin typeface="Times New Roman" panose="02020603050405020304" pitchFamily="18" charset="0"/>
                <a:cs typeface="Times New Roman" panose="02020603050405020304" pitchFamily="18" charset="0"/>
              </a:rPr>
              <a:t>FUTURE SCOPE</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ADVANTAGES</a:t>
            </a:r>
          </a:p>
          <a:p>
            <a:pPr>
              <a:lnSpc>
                <a:spcPct val="220000"/>
              </a:lnSpc>
            </a:pPr>
            <a:r>
              <a:rPr lang="en-US" sz="1400" b="1" dirty="0">
                <a:solidFill>
                  <a:srgbClr val="FDFBF6"/>
                </a:solidFill>
                <a:latin typeface="Times New Roman" panose="02020603050405020304" pitchFamily="18" charset="0"/>
                <a:cs typeface="Times New Roman" panose="02020603050405020304" pitchFamily="18" charset="0"/>
              </a:rPr>
              <a:t>CONCLUSION</a:t>
            </a:r>
          </a:p>
          <a:p>
            <a:pPr>
              <a:lnSpc>
                <a:spcPct val="220000"/>
              </a:lnSpc>
            </a:pPr>
            <a:r>
              <a:rPr lang="en-IN" sz="1400" b="1" dirty="0">
                <a:solidFill>
                  <a:srgbClr val="FDFBF6"/>
                </a:solidFill>
                <a:latin typeface="Times New Roman" panose="02020603050405020304" pitchFamily="18" charset="0"/>
                <a:cs typeface="Times New Roman" panose="02020603050405020304" pitchFamily="18" charset="0"/>
              </a:rPr>
              <a:t>REFERENCES</a:t>
            </a:r>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A926-E6AB-5C19-4BC9-DE7578EDCE58}"/>
              </a:ext>
            </a:extLst>
          </p:cNvPr>
          <p:cNvSpPr>
            <a:spLocks noGrp="1"/>
          </p:cNvSpPr>
          <p:nvPr>
            <p:ph type="title"/>
          </p:nvPr>
        </p:nvSpPr>
        <p:spPr>
          <a:xfrm>
            <a:off x="3460565" y="599440"/>
            <a:ext cx="7965461" cy="1188720"/>
          </a:xfrm>
        </p:spPr>
        <p:txBody>
          <a:bodyPr/>
          <a:lstStyle/>
          <a:p>
            <a:pPr algn="ctr"/>
            <a:r>
              <a:rPr lang="en-IN" sz="3600"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814CD757-4E4D-3E6D-9EDA-FBD7DC8761A7}"/>
              </a:ext>
            </a:extLst>
          </p:cNvPr>
          <p:cNvSpPr>
            <a:spLocks noGrp="1"/>
          </p:cNvSpPr>
          <p:nvPr>
            <p:ph sz="half" idx="2"/>
          </p:nvPr>
        </p:nvSpPr>
        <p:spPr>
          <a:xfrm>
            <a:off x="3578089" y="2218636"/>
            <a:ext cx="8150085" cy="3870326"/>
          </a:xfrm>
        </p:spPr>
        <p:txBody>
          <a:bodyPr>
            <a:noAutofit/>
          </a:bodyPr>
          <a:lstStyle/>
          <a:p>
            <a:pPr marL="0" indent="0">
              <a:lnSpc>
                <a:spcPct val="200000"/>
              </a:lnSpc>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an artificial intelligence-based system to analyze strain using eye blinking patterns. By monitoring the frequency and duration of eye blinks, the system employs the Eye Aspect Ratio (EAR) metric to detect blinks and assess strain levels. The EAR is calculated by detecting facial landmarks and measuring the Euclidean distance between eye coordinates. This innovative approach allows for real-time monitoring and quantification of eye strain, providing valuable insights for individuals who spend prolonged periods in front of screens</a:t>
            </a:r>
            <a:endParaRPr lang="en-IN" dirty="0"/>
          </a:p>
        </p:txBody>
      </p:sp>
      <p:sp>
        <p:nvSpPr>
          <p:cNvPr id="4" name="Slide Number Placeholder 3">
            <a:extLst>
              <a:ext uri="{FF2B5EF4-FFF2-40B4-BE49-F238E27FC236}">
                <a16:creationId xmlns:a16="http://schemas.microsoft.com/office/drawing/2014/main" id="{F64DB40A-07FE-2181-5131-6CA1AAF17116}"/>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0210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AFB2-1BBD-9C66-3E0C-757EE5CC97EF}"/>
              </a:ext>
            </a:extLst>
          </p:cNvPr>
          <p:cNvSpPr>
            <a:spLocks noGrp="1"/>
          </p:cNvSpPr>
          <p:nvPr>
            <p:ph type="ctrTitle"/>
          </p:nvPr>
        </p:nvSpPr>
        <p:spPr>
          <a:xfrm>
            <a:off x="559836" y="961055"/>
            <a:ext cx="6400801" cy="4088024"/>
          </a:xfrm>
        </p:spPr>
        <p:txBody>
          <a:bodyPr/>
          <a:lstStyle/>
          <a:p>
            <a:pPr>
              <a:lnSpc>
                <a:spcPct val="150000"/>
              </a:lnSpc>
            </a:pPr>
            <a:r>
              <a:rPr lang="en-US" sz="1800" cap="none" dirty="0">
                <a:latin typeface="Times New Roman" panose="02020603050405020304" pitchFamily="18" charset="0"/>
                <a:cs typeface="Times New Roman" panose="02020603050405020304" pitchFamily="18" charset="0"/>
              </a:rPr>
              <a:t>Strain analysis based on eye blinking involves using sensors or camera systems to monitor and measure eye blinks to assess eye strain. by analyzing the frequency and duration of blinks, this method helps identify signs of fatigue, especially during prolonged screen usage. it provides real-time feedback, allowing users to take timely breaks, which helps in maintaining better eye health and comfort</a:t>
            </a:r>
            <a:endParaRPr lang="en-IN" sz="18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0C72F3B-A12B-7A33-D018-5A5BE8659D28}"/>
              </a:ext>
            </a:extLst>
          </p:cNvPr>
          <p:cNvSpPr>
            <a:spLocks noGrp="1"/>
          </p:cNvSpPr>
          <p:nvPr>
            <p:ph type="subTitle" idx="1"/>
          </p:nvPr>
        </p:nvSpPr>
        <p:spPr>
          <a:xfrm>
            <a:off x="914401" y="1252331"/>
            <a:ext cx="5715000" cy="1530626"/>
          </a:xfrm>
        </p:spPr>
        <p:txBody>
          <a:bodyPr>
            <a:noAutofit/>
          </a:bodyPr>
          <a:lstStyle/>
          <a:p>
            <a:pPr algn="ctr"/>
            <a:r>
              <a:rPr lang="en-IN" sz="4000" b="1" dirty="0">
                <a:latin typeface="Times New Roman" panose="02020603050405020304" pitchFamily="18" charset="0"/>
                <a:cs typeface="Times New Roman" panose="02020603050405020304" pitchFamily="18" charset="0"/>
              </a:rPr>
              <a:t>INTRODUCTION</a:t>
            </a:r>
          </a:p>
        </p:txBody>
      </p:sp>
      <p:pic>
        <p:nvPicPr>
          <p:cNvPr id="5" name="Picture 4">
            <a:extLst>
              <a:ext uri="{FF2B5EF4-FFF2-40B4-BE49-F238E27FC236}">
                <a16:creationId xmlns:a16="http://schemas.microsoft.com/office/drawing/2014/main" id="{81151BA4-869F-84DE-00BB-168811A17742}"/>
              </a:ext>
            </a:extLst>
          </p:cNvPr>
          <p:cNvPicPr>
            <a:picLocks noChangeAspect="1"/>
          </p:cNvPicPr>
          <p:nvPr/>
        </p:nvPicPr>
        <p:blipFill>
          <a:blip r:embed="rId2"/>
          <a:srcRect l="48503" r="2041"/>
          <a:stretch/>
        </p:blipFill>
        <p:spPr>
          <a:xfrm flipH="1">
            <a:off x="7315200" y="4035287"/>
            <a:ext cx="3820156" cy="2355574"/>
          </a:xfrm>
          <a:prstGeom prst="rect">
            <a:avLst/>
          </a:prstGeom>
        </p:spPr>
      </p:pic>
      <p:pic>
        <p:nvPicPr>
          <p:cNvPr id="7" name="Picture 6">
            <a:extLst>
              <a:ext uri="{FF2B5EF4-FFF2-40B4-BE49-F238E27FC236}">
                <a16:creationId xmlns:a16="http://schemas.microsoft.com/office/drawing/2014/main" id="{AE8A1C5A-5A5F-7804-9F20-D80C2550E9C7}"/>
              </a:ext>
            </a:extLst>
          </p:cNvPr>
          <p:cNvPicPr>
            <a:picLocks noChangeAspect="1"/>
          </p:cNvPicPr>
          <p:nvPr/>
        </p:nvPicPr>
        <p:blipFill>
          <a:blip r:embed="rId2"/>
          <a:srcRect l="583" t="2173" r="56132" b="2416"/>
          <a:stretch/>
        </p:blipFill>
        <p:spPr>
          <a:xfrm>
            <a:off x="7315202" y="1222514"/>
            <a:ext cx="3820157" cy="2554355"/>
          </a:xfrm>
          <a:prstGeom prst="rect">
            <a:avLst/>
          </a:prstGeom>
        </p:spPr>
      </p:pic>
    </p:spTree>
    <p:extLst>
      <p:ext uri="{BB962C8B-B14F-4D97-AF65-F5344CB8AC3E}">
        <p14:creationId xmlns:p14="http://schemas.microsoft.com/office/powerpoint/2010/main" val="24950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3B70-8E81-1F99-4672-F65090FA1E2E}"/>
              </a:ext>
            </a:extLst>
          </p:cNvPr>
          <p:cNvSpPr>
            <a:spLocks noGrp="1"/>
          </p:cNvSpPr>
          <p:nvPr>
            <p:ph type="title"/>
          </p:nvPr>
        </p:nvSpPr>
        <p:spPr>
          <a:xfrm>
            <a:off x="1377783" y="2226998"/>
            <a:ext cx="6207761" cy="4541549"/>
          </a:xfrm>
        </p:spPr>
        <p:txBody>
          <a:bodyPr/>
          <a:lstStyle/>
          <a:p>
            <a:pPr>
              <a:lnSpc>
                <a:spcPct val="150000"/>
              </a:lnSpc>
            </a:pPr>
            <a:br>
              <a:rPr lang="en-US" sz="1800" b="0" dirty="0">
                <a:solidFill>
                  <a:schemeClr val="tx1"/>
                </a:solidFill>
                <a:latin typeface="Times New Roman" panose="02020603050405020304" pitchFamily="18" charset="0"/>
                <a:cs typeface="Times New Roman" panose="02020603050405020304" pitchFamily="18" charset="0"/>
              </a:rPr>
            </a:br>
            <a:br>
              <a:rPr lang="en-US" sz="1800" b="0"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Eye strain is a growing issue due to prolonged screen </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usage for work, education, and entertainment. a primary </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symptom of strain is reduced or irregular blinking, which </a:t>
            </a:r>
            <a:br>
              <a:rPr lang="en-US" sz="1800" b="0" cap="none" dirty="0">
                <a:solidFill>
                  <a:schemeClr val="tx1"/>
                </a:solidFill>
                <a:latin typeface="Times New Roman" panose="02020603050405020304" pitchFamily="18" charset="0"/>
                <a:cs typeface="Times New Roman" panose="02020603050405020304" pitchFamily="18" charset="0"/>
              </a:rPr>
            </a:br>
            <a:r>
              <a:rPr lang="en-US" sz="1800" b="0" cap="none" dirty="0">
                <a:solidFill>
                  <a:schemeClr val="tx1"/>
                </a:solidFill>
                <a:latin typeface="Times New Roman" panose="02020603050405020304" pitchFamily="18" charset="0"/>
                <a:cs typeface="Times New Roman" panose="02020603050405020304" pitchFamily="18" charset="0"/>
              </a:rPr>
              <a:t>leads to</a:t>
            </a:r>
            <a:r>
              <a:rPr lang="en-US" sz="1800" b="0" cap="none" dirty="0">
                <a:latin typeface="Times New Roman" panose="02020603050405020304" pitchFamily="18" charset="0"/>
                <a:cs typeface="Times New Roman" panose="02020603050405020304" pitchFamily="18" charset="0"/>
              </a:rPr>
              <a:t> </a:t>
            </a:r>
            <a:r>
              <a:rPr lang="en-US" sz="1800" b="0" cap="none" dirty="0">
                <a:solidFill>
                  <a:schemeClr val="tx1"/>
                </a:solidFill>
                <a:latin typeface="Times New Roman" panose="02020603050405020304" pitchFamily="18" charset="0"/>
                <a:cs typeface="Times New Roman" panose="02020603050405020304" pitchFamily="18" charset="0"/>
              </a:rPr>
              <a:t>dryness, irritation, and headaches, negatively impacting productivity and eye health. human eyes typically blink 10-14 times per minute, but during screen usage, this rate can drop significantly. Most users fail to notice this change, leading to delayed detection and worsening of strain symptoms. A system is needed to monitor blinking patterns in real time, detect strain early, and provide actionable feedback to users.</a:t>
            </a:r>
            <a:br>
              <a:rPr lang="en-US" sz="1800" b="0" cap="none" dirty="0">
                <a:solidFill>
                  <a:schemeClr val="tx1"/>
                </a:solidFill>
                <a:latin typeface="Times New Roman" panose="02020603050405020304" pitchFamily="18" charset="0"/>
                <a:cs typeface="Times New Roman" panose="02020603050405020304" pitchFamily="18" charset="0"/>
              </a:rPr>
            </a:br>
            <a:br>
              <a:rPr lang="en-US" sz="1800" b="0" cap="none" dirty="0">
                <a:solidFill>
                  <a:schemeClr val="tx1"/>
                </a:solidFill>
                <a:latin typeface="Times New Roman" panose="02020603050405020304" pitchFamily="18" charset="0"/>
                <a:cs typeface="Times New Roman" panose="02020603050405020304" pitchFamily="18" charset="0"/>
              </a:rPr>
            </a:br>
            <a:endParaRPr lang="en-IN" sz="1800" dirty="0"/>
          </a:p>
        </p:txBody>
      </p:sp>
      <p:sp>
        <p:nvSpPr>
          <p:cNvPr id="5" name="Slide Number Placeholder 4">
            <a:extLst>
              <a:ext uri="{FF2B5EF4-FFF2-40B4-BE49-F238E27FC236}">
                <a16:creationId xmlns:a16="http://schemas.microsoft.com/office/drawing/2014/main" id="{E1D3A41C-F6C5-B000-6894-6A2ECDB33423}"/>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8" name="TextBox 7">
            <a:extLst>
              <a:ext uri="{FF2B5EF4-FFF2-40B4-BE49-F238E27FC236}">
                <a16:creationId xmlns:a16="http://schemas.microsoft.com/office/drawing/2014/main" id="{A55816C6-8A87-7AE4-72F7-60EF720AD00E}"/>
              </a:ext>
            </a:extLst>
          </p:cNvPr>
          <p:cNvSpPr txBox="1"/>
          <p:nvPr/>
        </p:nvSpPr>
        <p:spPr>
          <a:xfrm>
            <a:off x="3037840" y="1223900"/>
            <a:ext cx="806704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p>
        </p:txBody>
      </p:sp>
      <p:pic>
        <p:nvPicPr>
          <p:cNvPr id="9" name="Picture 2" descr="Image result for STRAIN ANALYSIS BASED ON EYE BLINKING PICTURES">
            <a:extLst>
              <a:ext uri="{FF2B5EF4-FFF2-40B4-BE49-F238E27FC236}">
                <a16:creationId xmlns:a16="http://schemas.microsoft.com/office/drawing/2014/main" id="{52CAB73B-E981-82A4-40DB-80566FFCF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720" y="2316480"/>
            <a:ext cx="3982720" cy="408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0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718D-1107-7FC4-BA46-4B0A3FDD0E8F}"/>
              </a:ext>
            </a:extLst>
          </p:cNvPr>
          <p:cNvSpPr>
            <a:spLocks noGrp="1"/>
          </p:cNvSpPr>
          <p:nvPr>
            <p:ph type="title"/>
          </p:nvPr>
        </p:nvSpPr>
        <p:spPr>
          <a:xfrm>
            <a:off x="1839322" y="928688"/>
            <a:ext cx="9875463" cy="999746"/>
          </a:xfrm>
        </p:spPr>
        <p:txBody>
          <a:bodyPr/>
          <a:lstStyle/>
          <a:p>
            <a:r>
              <a:rPr lang="en-IN" sz="4000" dirty="0">
                <a:latin typeface="Times New Roman" panose="02020603050405020304" pitchFamily="18" charset="0"/>
                <a:cs typeface="Times New Roman" panose="02020603050405020304" pitchFamily="18" charset="0"/>
              </a:rPr>
              <a:t>                     SOLUTION</a:t>
            </a:r>
          </a:p>
        </p:txBody>
      </p:sp>
      <p:sp>
        <p:nvSpPr>
          <p:cNvPr id="3" name="Content Placeholder 2">
            <a:extLst>
              <a:ext uri="{FF2B5EF4-FFF2-40B4-BE49-F238E27FC236}">
                <a16:creationId xmlns:a16="http://schemas.microsoft.com/office/drawing/2014/main" id="{97698B9E-F785-BF73-7D62-1FCF3E71E1D9}"/>
              </a:ext>
            </a:extLst>
          </p:cNvPr>
          <p:cNvSpPr>
            <a:spLocks noGrp="1"/>
          </p:cNvSpPr>
          <p:nvPr>
            <p:ph sz="half" idx="2"/>
          </p:nvPr>
        </p:nvSpPr>
        <p:spPr>
          <a:xfrm>
            <a:off x="8030817" y="2092961"/>
            <a:ext cx="4005470" cy="4278022"/>
          </a:xfrm>
        </p:spPr>
        <p:txBody>
          <a:bodyPr>
            <a:normAutofit lnSpcReduction="10000"/>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A real-time system using a webcam tracks blink patterns via computer vision algorithms like Eye Aspect Ratio (EAR). It compares the blink rate with normal levels and alerts users if strain is detected. The system offers feedback, alerts, logs data, and provides insights to improve eye health. It can  be integrated into apps, browser extensions, or wearables for easy use and continuous monitoring.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436D02-1011-B09D-4D80-DFE2F7A31734}"/>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7" name="Picture 6">
            <a:extLst>
              <a:ext uri="{FF2B5EF4-FFF2-40B4-BE49-F238E27FC236}">
                <a16:creationId xmlns:a16="http://schemas.microsoft.com/office/drawing/2014/main" id="{F4A9A255-7F89-566D-ED55-C1DA50456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188" y="2092961"/>
            <a:ext cx="7185991" cy="4387353"/>
          </a:xfrm>
          <a:prstGeom prst="rect">
            <a:avLst/>
          </a:prstGeom>
          <a:noFill/>
          <a:ln>
            <a:noFill/>
          </a:ln>
        </p:spPr>
      </p:pic>
    </p:spTree>
    <p:extLst>
      <p:ext uri="{BB962C8B-B14F-4D97-AF65-F5344CB8AC3E}">
        <p14:creationId xmlns:p14="http://schemas.microsoft.com/office/powerpoint/2010/main" val="205913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584960" y="928688"/>
            <a:ext cx="7995920" cy="635952"/>
          </a:xfrm>
        </p:spPr>
        <p:txBody>
          <a:bodyPr/>
          <a:lstStyle/>
          <a:p>
            <a:pPr algn="ctr"/>
            <a:r>
              <a:rPr lang="en-IN" sz="4000" dirty="0">
                <a:latin typeface="Times New Roman" panose="02020603050405020304" pitchFamily="18" charset="0"/>
                <a:cs typeface="Times New Roman" panose="02020603050405020304" pitchFamily="18" charset="0"/>
              </a:rPr>
              <a:t>Existing Systems</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819469" y="1371600"/>
            <a:ext cx="10524931" cy="4663440"/>
          </a:xfrm>
        </p:spPr>
        <p:txBody>
          <a:bodyPr>
            <a:noAutofit/>
          </a:bodyPr>
          <a:lstStyle/>
          <a:p>
            <a:pPr marL="0" indent="0">
              <a:lnSpc>
                <a:spcPct val="150000"/>
              </a:lnSpc>
              <a:buNone/>
            </a:pPr>
            <a:endParaRPr lang="en-US" sz="1800" b="1" dirty="0">
              <a:solidFill>
                <a:schemeClr val="tx1"/>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Manual Observation</a:t>
            </a:r>
            <a:r>
              <a:rPr lang="en-US" sz="1800"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Relies on supervisors to detect fatigue or stress.</a:t>
            </a:r>
          </a:p>
          <a:p>
            <a:pPr marL="742950" lvl="1" indent="-285750">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Limitations</a:t>
            </a:r>
            <a:r>
              <a:rPr lang="en-US" sz="1800" dirty="0">
                <a:solidFill>
                  <a:schemeClr val="tx1"/>
                </a:solidFill>
                <a:latin typeface="Times New Roman" panose="02020603050405020304" pitchFamily="18" charset="0"/>
                <a:cs typeface="Times New Roman" panose="02020603050405020304" pitchFamily="18" charset="0"/>
              </a:rPr>
              <a:t>: Prone to errors, inefficient.</a:t>
            </a:r>
          </a:p>
          <a:p>
            <a:pPr>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Wearable Sensors</a:t>
            </a:r>
            <a:r>
              <a:rPr lang="en-US" sz="1800"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Tracks physiological metrics like heart rate or brain activity.</a:t>
            </a:r>
          </a:p>
          <a:p>
            <a:pPr marL="742950" lvl="1" indent="-285750">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Limitations</a:t>
            </a:r>
            <a:r>
              <a:rPr lang="en-US" sz="1800" dirty="0">
                <a:solidFill>
                  <a:schemeClr val="tx1"/>
                </a:solidFill>
                <a:latin typeface="Times New Roman" panose="02020603050405020304" pitchFamily="18" charset="0"/>
                <a:cs typeface="Times New Roman" panose="02020603050405020304" pitchFamily="18" charset="0"/>
              </a:rPr>
              <a:t>: Invasive, expensive, uncomfortable.</a:t>
            </a:r>
          </a:p>
          <a:p>
            <a:pPr>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CCTV-Based Systems</a:t>
            </a:r>
            <a:r>
              <a:rPr lang="en-US" sz="1800"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Monitors facial expressions and eye movements.</a:t>
            </a:r>
          </a:p>
          <a:p>
            <a:pPr marL="742950" lvl="1" indent="-285750">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Limitations</a:t>
            </a:r>
            <a:r>
              <a:rPr lang="en-US" sz="1800" dirty="0">
                <a:solidFill>
                  <a:schemeClr val="tx1"/>
                </a:solidFill>
                <a:latin typeface="Times New Roman" panose="02020603050405020304" pitchFamily="18" charset="0"/>
                <a:cs typeface="Times New Roman" panose="02020603050405020304" pitchFamily="18" charset="0"/>
              </a:rPr>
              <a:t>: Affected by lighting, privacy concerns.</a:t>
            </a:r>
          </a:p>
          <a:p>
            <a:pPr>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Vehicle-Based Detection</a:t>
            </a:r>
            <a:r>
              <a:rPr lang="en-US" sz="1800"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Analyzes steering patterns or vehicle behavior.</a:t>
            </a:r>
          </a:p>
          <a:p>
            <a:pPr marL="742950" lvl="1" indent="-285750">
              <a:lnSpc>
                <a:spcPct val="150000"/>
              </a:lnSpc>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Limitations</a:t>
            </a:r>
            <a:r>
              <a:rPr lang="en-US" sz="1800" dirty="0">
                <a:solidFill>
                  <a:schemeClr val="tx1"/>
                </a:solidFill>
                <a:latin typeface="Times New Roman" panose="02020603050405020304" pitchFamily="18" charset="0"/>
                <a:cs typeface="Times New Roman" panose="02020603050405020304" pitchFamily="18" charset="0"/>
              </a:rPr>
              <a:t>: Indirect and less accurate.</a:t>
            </a:r>
          </a:p>
          <a:p>
            <a:pPr marL="742950" lvl="1" indent="-285750">
              <a:lnSpc>
                <a:spcPct val="150000"/>
              </a:lnSpc>
              <a:buFont typeface="+mj-lt"/>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1"/>
              </a:solidFill>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37520A5E-2FD3-6EC3-A210-BBD394344EAE}"/>
              </a:ext>
            </a:extLst>
          </p:cNvPr>
          <p:cNvSpPr>
            <a:spLocks noGrp="1" noChangeArrowheads="1"/>
          </p:cNvSpPr>
          <p:nvPr>
            <p:ph sz="half" idx="2"/>
          </p:nvPr>
        </p:nvSpPr>
        <p:spPr bwMode="auto">
          <a:xfrm rot="10800000" flipV="1">
            <a:off x="2814441" y="609433"/>
            <a:ext cx="8117810" cy="11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lang="en-US" sz="4000" b="1" dirty="0">
                <a:latin typeface="Times New Roman" panose="02020603050405020304" pitchFamily="18" charset="0"/>
                <a:cs typeface="Times New Roman" panose="02020603050405020304" pitchFamily="18" charset="0"/>
              </a:rPr>
              <a:t>  SYSTEM FUNCTIONALITY</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8EDF74D2-C287-070D-9B93-BE76B67E60D3}"/>
              </a:ext>
            </a:extLst>
          </p:cNvPr>
          <p:cNvSpPr txBox="1"/>
          <p:nvPr/>
        </p:nvSpPr>
        <p:spPr>
          <a:xfrm>
            <a:off x="6766560" y="2185606"/>
            <a:ext cx="5303520" cy="419755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This is </a:t>
            </a:r>
            <a:r>
              <a:rPr lang="en-US" dirty="0">
                <a:solidFill>
                  <a:schemeClr val="tx1"/>
                </a:solidFill>
                <a:latin typeface="Times New Roman" panose="02020603050405020304" pitchFamily="18" charset="0"/>
                <a:cs typeface="Times New Roman" panose="02020603050405020304" pitchFamily="18" charset="0"/>
              </a:rPr>
              <a:t>how the system works:</a:t>
            </a:r>
          </a:p>
          <a:p>
            <a:pPr marL="742950" lvl="1"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Eye Tracking Technology</a:t>
            </a:r>
            <a:r>
              <a:rPr lang="en-US" dirty="0">
                <a:solidFill>
                  <a:schemeClr val="tx1"/>
                </a:solidFill>
                <a:latin typeface="Times New Roman" panose="02020603050405020304" pitchFamily="18" charset="0"/>
                <a:cs typeface="Times New Roman" panose="02020603050405020304" pitchFamily="18" charset="0"/>
              </a:rPr>
              <a:t>: Using infrared sensors or cameras to detect blinks.</a:t>
            </a:r>
          </a:p>
          <a:p>
            <a:pPr marL="742950" lvl="1"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 Processing</a:t>
            </a:r>
            <a:r>
              <a:rPr lang="en-US" dirty="0">
                <a:solidFill>
                  <a:schemeClr val="tx1"/>
                </a:solidFill>
                <a:latin typeface="Times New Roman" panose="02020603050405020304" pitchFamily="18" charset="0"/>
                <a:cs typeface="Times New Roman" panose="02020603050405020304" pitchFamily="18" charset="0"/>
              </a:rPr>
              <a:t>: Analyzing blink rate, duration, and patterns.</a:t>
            </a:r>
          </a:p>
          <a:p>
            <a:pPr marL="742950" lvl="1"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Strain Analysis</a:t>
            </a:r>
            <a:r>
              <a:rPr lang="en-US" dirty="0">
                <a:solidFill>
                  <a:schemeClr val="tx1"/>
                </a:solidFill>
                <a:latin typeface="Times New Roman" panose="02020603050405020304" pitchFamily="18" charset="0"/>
                <a:cs typeface="Times New Roman" panose="02020603050405020304" pitchFamily="18" charset="0"/>
              </a:rPr>
              <a:t>: Correlating blinking data with stress or fatigue levels using algorithms.</a:t>
            </a:r>
          </a:p>
          <a:p>
            <a:pPr marL="742950" lvl="1"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Real-Time Alerts</a:t>
            </a:r>
            <a:r>
              <a:rPr lang="en-US" dirty="0">
                <a:solidFill>
                  <a:schemeClr val="tx1"/>
                </a:solidFill>
                <a:latin typeface="Times New Roman" panose="02020603050405020304" pitchFamily="18" charset="0"/>
                <a:cs typeface="Times New Roman" panose="02020603050405020304" pitchFamily="18" charset="0"/>
              </a:rPr>
              <a:t>: Sending notifications when strain levels exceed thresholds.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9" name="Picture 8" descr="Fig. 2">
            <a:extLst>
              <a:ext uri="{FF2B5EF4-FFF2-40B4-BE49-F238E27FC236}">
                <a16:creationId xmlns:a16="http://schemas.microsoft.com/office/drawing/2014/main" id="{BC71DC25-EF7E-5F21-96AE-2EBB76A257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590" y="2314192"/>
            <a:ext cx="6569767" cy="4335086"/>
          </a:xfrm>
          <a:prstGeom prst="rect">
            <a:avLst/>
          </a:prstGeom>
          <a:ln/>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626165" y="1787563"/>
            <a:ext cx="6110538" cy="482196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 Collection</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Sensors capture eye movement and blinking </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behavior.</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Libraries</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Alert using audio message.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Alert using popup message.</a:t>
            </a:r>
            <a:endParaRPr lang="en-US" sz="18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Strain Analysis</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Identifying fatigue, stress, or workload based on </a:t>
            </a:r>
          </a:p>
          <a:p>
            <a:pPr marL="457200" lvl="1" indent="0">
              <a:buNone/>
            </a:pPr>
            <a:r>
              <a:rPr lang="en-US" sz="1800" dirty="0">
                <a:latin typeface="Times New Roman" panose="02020603050405020304" pitchFamily="18" charset="0"/>
                <a:cs typeface="Times New Roman" panose="02020603050405020304" pitchFamily="18" charset="0"/>
              </a:rPr>
              <a:t>      blinking.</a:t>
            </a:r>
            <a:endParaRPr lang="en-US" sz="18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Output Feedback</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Alert the user (e.g., warning signals for drivers).</a:t>
            </a:r>
          </a:p>
          <a:p>
            <a:pPr marL="742950" lvl="1" indent="-28575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Provide insights via reports for long-term </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monitoring.</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FAECEC-B0C3-A77B-FDC5-6F0C148421A7}"/>
              </a:ext>
            </a:extLst>
          </p:cNvPr>
          <p:cNvSpPr txBox="1"/>
          <p:nvPr/>
        </p:nvSpPr>
        <p:spPr>
          <a:xfrm>
            <a:off x="2966720" y="1079676"/>
            <a:ext cx="8077199" cy="707886"/>
          </a:xfrm>
          <a:prstGeom prst="rect">
            <a:avLst/>
          </a:prstGeom>
          <a:noFill/>
        </p:spPr>
        <p:txBody>
          <a:bodyPr wrap="square">
            <a:spAutoFit/>
          </a:bodyPr>
          <a:lstStyle/>
          <a:p>
            <a:r>
              <a:rPr lang="en-US" sz="4000" b="1" dirty="0">
                <a:solidFill>
                  <a:schemeClr val="tx1"/>
                </a:solidFill>
                <a:latin typeface="Times New Roman" panose="02020603050405020304" pitchFamily="18" charset="0"/>
                <a:cs typeface="Times New Roman" panose="02020603050405020304" pitchFamily="18" charset="0"/>
              </a:rPr>
              <a:t>WORKFLOW OF THE SYSTEM</a:t>
            </a:r>
          </a:p>
        </p:txBody>
      </p:sp>
      <p:pic>
        <p:nvPicPr>
          <p:cNvPr id="5" name="Picture 4">
            <a:extLst>
              <a:ext uri="{FF2B5EF4-FFF2-40B4-BE49-F238E27FC236}">
                <a16:creationId xmlns:a16="http://schemas.microsoft.com/office/drawing/2014/main" id="{EC8076E9-9AAE-CDC7-F5BA-FC642E26E657}"/>
              </a:ext>
            </a:extLst>
          </p:cNvPr>
          <p:cNvPicPr>
            <a:picLocks noChangeAspect="1"/>
          </p:cNvPicPr>
          <p:nvPr/>
        </p:nvPicPr>
        <p:blipFill>
          <a:blip r:embed="rId3"/>
          <a:stretch>
            <a:fillRect/>
          </a:stretch>
        </p:blipFill>
        <p:spPr>
          <a:xfrm>
            <a:off x="6096000" y="2077278"/>
            <a:ext cx="5721625" cy="4601818"/>
          </a:xfrm>
          <a:prstGeom prst="rect">
            <a:avLst/>
          </a:prstGeom>
        </p:spPr>
      </p:pic>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TM04033937[[fn=Vapor Trail]]</Template>
  <TotalTime>452</TotalTime>
  <Words>1142</Words>
  <Application>Microsoft Office PowerPoint</Application>
  <PresentationFormat>Widescreen</PresentationFormat>
  <Paragraphs>95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Vapor Trail</vt:lpstr>
      <vt:lpstr>PowerPoint Presentation</vt:lpstr>
      <vt:lpstr>TABLE OF CONTENTS</vt:lpstr>
      <vt:lpstr>ABSTRACT</vt:lpstr>
      <vt:lpstr>Strain analysis based on eye blinking involves using sensors or camera systems to monitor and measure eye blinks to assess eye strain. by analyzing the frequency and duration of blinks, this method helps identify signs of fatigue, especially during prolonged screen usage. it provides real-time feedback, allowing users to take timely breaks, which helps in maintaining better eye health and comfort</vt:lpstr>
      <vt:lpstr>  Eye strain is a growing issue due to prolonged screen  usage for work, education, and entertainment. a primary  symptom of strain is reduced or irregular blinking, which  leads to dryness, irritation, and headaches, negatively impacting productivity and eye health. human eyes typically blink 10-14 times per minute, but during screen usage, this rate can drop significantly. Most users fail to notice this change, leading to delayed detection and worsening of strain symptoms. A system is needed to monitor blinking patterns in real time, detect strain early, and provide actionable feedback to users.  </vt:lpstr>
      <vt:lpstr>                     SOLUTION</vt:lpstr>
      <vt:lpstr>Existing Systems</vt:lpstr>
      <vt:lpstr>                       </vt:lpstr>
      <vt:lpstr>PowerPoint Presentation</vt:lpstr>
      <vt:lpstr>System Description</vt:lpstr>
      <vt:lpstr>                 FUTURE SCOPE   1. Enhanced wearable devices:    - smart glasses and contact lenses for continuous monitoring.  2. Ai and machine learning integration:    - personalized recommendations and predictive analytics.  3. Comprehensive health monitoring:    - combining blink analysis with other biometric data.  4. Advanced applications:    - automotive industry, education, and workplace environments.  5. Research and development:    - neurological studies and cognitive load assessment.  6. Ethical and privacy considerations:    - data privacy and regulatory frameworks.</vt:lpstr>
      <vt:lpstr>        Advantages Non-invasive: no physical discomfort for the user. Real-time monitoring: immediate detection and alerts. Cost-effective: low-cost devices compared to medical-grade systems. Wide applicability: usable in multiple industries (workplace, healthcare, transportation). Improved safety: helps reduce accidents and improve mental health. </vt:lpstr>
      <vt:lpstr>Conclusion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Sharanya Thota</dc:creator>
  <cp:lastModifiedBy>Sharanya Thota</cp:lastModifiedBy>
  <cp:revision>4</cp:revision>
  <dcterms:created xsi:type="dcterms:W3CDTF">2025-01-23T09:31:55Z</dcterms:created>
  <dcterms:modified xsi:type="dcterms:W3CDTF">2025-03-03T14:47:22Z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